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10287000" cx="18288000"/>
  <p:notesSz cx="6858000" cy="9144000"/>
  <p:embeddedFontLst>
    <p:embeddedFont>
      <p:font typeface="Balsamiq Sans"/>
      <p:regular r:id="rId22"/>
      <p:bold r:id="rId23"/>
      <p:italic r:id="rId24"/>
      <p:boldItalic r:id="rId25"/>
    </p:embeddedFont>
    <p:embeddedFont>
      <p:font typeface="PT Serif"/>
      <p:bold r:id="rId26"/>
      <p:boldItalic r:id="rId27"/>
    </p:embeddedFont>
    <p:embeddedFont>
      <p:font typeface="Livvic"/>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2" roundtripDataSignature="AMtx7mgLknMO1L14ARaDScnm554iej2B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8CEE0F5-1469-4D66-9C93-D906254A8B77}">
  <a:tblStyle styleId="{68CEE0F5-1469-4D66-9C93-D906254A8B7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BalsamiqSans-regular.fntdata"/><Relationship Id="rId21" Type="http://schemas.openxmlformats.org/officeDocument/2006/relationships/slide" Target="slides/slide15.xml"/><Relationship Id="rId24" Type="http://schemas.openxmlformats.org/officeDocument/2006/relationships/font" Target="fonts/BalsamiqSans-italic.fntdata"/><Relationship Id="rId23" Type="http://schemas.openxmlformats.org/officeDocument/2006/relationships/font" Target="fonts/Balsamiq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TSerif-bold.fntdata"/><Relationship Id="rId25" Type="http://schemas.openxmlformats.org/officeDocument/2006/relationships/font" Target="fonts/BalsamiqSans-boldItalic.fntdata"/><Relationship Id="rId28" Type="http://schemas.openxmlformats.org/officeDocument/2006/relationships/font" Target="fonts/Livvic-regular.fntdata"/><Relationship Id="rId27" Type="http://schemas.openxmlformats.org/officeDocument/2006/relationships/font" Target="fonts/PTSerif-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Livvic-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ivvic-boldItalic.fntdata"/><Relationship Id="rId30" Type="http://schemas.openxmlformats.org/officeDocument/2006/relationships/font" Target="fonts/Livvic-italic.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5"/>
          <p:cNvSpPr/>
          <p:nvPr>
            <p:ph idx="2" type="pic"/>
          </p:nvPr>
        </p:nvSpPr>
        <p:spPr>
          <a:xfrm>
            <a:off x="1792288" y="612775"/>
            <a:ext cx="5486400" cy="4114800"/>
          </a:xfrm>
          <a:prstGeom prst="rect">
            <a:avLst/>
          </a:prstGeom>
          <a:noFill/>
          <a:ln>
            <a:noFill/>
          </a:ln>
        </p:spPr>
      </p:sp>
      <p:sp>
        <p:nvSpPr>
          <p:cNvPr id="64" name="Google Shape;64;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5.jpg"/><Relationship Id="rId4" Type="http://schemas.openxmlformats.org/officeDocument/2006/relationships/image" Target="../media/image4.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1.jpg"/><Relationship Id="rId6" Type="http://schemas.openxmlformats.org/officeDocument/2006/relationships/image" Target="../media/image2.jpg"/><Relationship Id="rId7"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9.png"/><Relationship Id="rId4" Type="http://schemas.openxmlformats.org/officeDocument/2006/relationships/image" Target="../media/image14.png"/><Relationship Id="rId9"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9.png"/><Relationship Id="rId4" Type="http://schemas.openxmlformats.org/officeDocument/2006/relationships/image" Target="../media/image14.png"/><Relationship Id="rId9" Type="http://schemas.openxmlformats.org/officeDocument/2006/relationships/image" Target="../media/image29.png"/><Relationship Id="rId5" Type="http://schemas.openxmlformats.org/officeDocument/2006/relationships/image" Target="../media/image20.png"/><Relationship Id="rId6" Type="http://schemas.openxmlformats.org/officeDocument/2006/relationships/image" Target="../media/image31.png"/><Relationship Id="rId7" Type="http://schemas.openxmlformats.org/officeDocument/2006/relationships/image" Target="../media/image17.png"/><Relationship Id="rId8"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9.png"/><Relationship Id="rId4" Type="http://schemas.openxmlformats.org/officeDocument/2006/relationships/image" Target="../media/image14.png"/><Relationship Id="rId11" Type="http://schemas.openxmlformats.org/officeDocument/2006/relationships/image" Target="../media/image23.png"/><Relationship Id="rId10" Type="http://schemas.openxmlformats.org/officeDocument/2006/relationships/image" Target="../media/image25.png"/><Relationship Id="rId12" Type="http://schemas.openxmlformats.org/officeDocument/2006/relationships/image" Target="../media/image24.png"/><Relationship Id="rId9" Type="http://schemas.openxmlformats.org/officeDocument/2006/relationships/image" Target="../media/image22.png"/><Relationship Id="rId5" Type="http://schemas.openxmlformats.org/officeDocument/2006/relationships/image" Target="../media/image27.png"/><Relationship Id="rId6" Type="http://schemas.openxmlformats.org/officeDocument/2006/relationships/image" Target="../media/image18.png"/><Relationship Id="rId7" Type="http://schemas.openxmlformats.org/officeDocument/2006/relationships/image" Target="../media/image21.png"/><Relationship Id="rId8"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30.png"/><Relationship Id="rId6"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37.png"/><Relationship Id="rId6"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34.png"/><Relationship Id="rId6" Type="http://schemas.openxmlformats.org/officeDocument/2006/relationships/image" Target="../media/image33.png"/><Relationship Id="rId7"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8.jpg"/><Relationship Id="rId4" Type="http://schemas.openxmlformats.org/officeDocument/2006/relationships/image" Target="../media/image4.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9.png"/><Relationship Id="rId4" Type="http://schemas.openxmlformats.org/officeDocument/2006/relationships/image" Target="../media/image14.png"/><Relationship Id="rId10" Type="http://schemas.openxmlformats.org/officeDocument/2006/relationships/hyperlink" Target="https://superagronom.com/articles/723-yak-pratsyuyut-entomofagi-vidi-korist-ta-mojlivosti-zastosuvannya" TargetMode="External"/><Relationship Id="rId9" Type="http://schemas.openxmlformats.org/officeDocument/2006/relationships/hyperlink" Target="https://superagronom.com/articles/723-yak-pratsyuyut-entomofagi-vidi-korist-ta-mojlivosti-zastosuvannya" TargetMode="External"/><Relationship Id="rId5" Type="http://schemas.openxmlformats.org/officeDocument/2006/relationships/image" Target="../media/image26.png"/><Relationship Id="rId6" Type="http://schemas.openxmlformats.org/officeDocument/2006/relationships/hyperlink" Target="https://uncg.org.ua/wp-content/uploads/2020/08/EcoPoslugy_Zapylennya_pr5_str.pdf" TargetMode="External"/><Relationship Id="rId7" Type="http://schemas.openxmlformats.org/officeDocument/2006/relationships/hyperlink" Target="https://www.agronom.com.ua/kvituchyj-kylym-bioriznomanittya-pryrodnyj-shlyah-do-vysokyh-urozhayiv/" TargetMode="External"/><Relationship Id="rId8" Type="http://schemas.openxmlformats.org/officeDocument/2006/relationships/hyperlink" Target="https://www.agronom.com.ua/kvituchyj-kylym-bioriznomanittya-pryrodnyj-shlyah-do-vysokyh-urozhayi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3071" l="0" r="-27171" t="-28298"/>
            </a:stretch>
          </a:blipFill>
          <a:ln>
            <a:noFill/>
          </a:ln>
        </p:spPr>
      </p:sp>
      <p:sp>
        <p:nvSpPr>
          <p:cNvPr id="85" name="Google Shape;85;p1"/>
          <p:cNvSpPr/>
          <p:nvPr/>
        </p:nvSpPr>
        <p:spPr>
          <a:xfrm>
            <a:off x="14087238" y="-3933872"/>
            <a:ext cx="7931981" cy="10224558"/>
          </a:xfrm>
          <a:custGeom>
            <a:rect b="b" l="l" r="r" t="t"/>
            <a:pathLst>
              <a:path extrusionOk="0" h="10224558" w="7931981">
                <a:moveTo>
                  <a:pt x="0" y="0"/>
                </a:moveTo>
                <a:lnTo>
                  <a:pt x="7931982" y="0"/>
                </a:lnTo>
                <a:lnTo>
                  <a:pt x="7931982" y="10224558"/>
                </a:lnTo>
                <a:lnTo>
                  <a:pt x="0" y="10224558"/>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7705321" y="3103685"/>
            <a:ext cx="14119820" cy="18200865"/>
          </a:xfrm>
          <a:custGeom>
            <a:rect b="b" l="l" r="r" t="t"/>
            <a:pathLst>
              <a:path extrusionOk="0" h="18200865" w="14119820">
                <a:moveTo>
                  <a:pt x="0" y="0"/>
                </a:moveTo>
                <a:lnTo>
                  <a:pt x="14119820" y="0"/>
                </a:lnTo>
                <a:lnTo>
                  <a:pt x="14119820" y="18200865"/>
                </a:lnTo>
                <a:lnTo>
                  <a:pt x="0" y="18200865"/>
                </a:lnTo>
                <a:lnTo>
                  <a:pt x="0" y="0"/>
                </a:lnTo>
                <a:close/>
              </a:path>
            </a:pathLst>
          </a:custGeom>
          <a:blipFill rotWithShape="1">
            <a:blip r:embed="rId4">
              <a:alphaModFix/>
            </a:blip>
            <a:stretch>
              <a:fillRect b="0" l="0" r="0" t="0"/>
            </a:stretch>
          </a:blipFill>
          <a:ln>
            <a:noFill/>
          </a:ln>
        </p:spPr>
      </p:sp>
      <p:sp>
        <p:nvSpPr>
          <p:cNvPr id="87" name="Google Shape;87;p1"/>
          <p:cNvSpPr/>
          <p:nvPr/>
        </p:nvSpPr>
        <p:spPr>
          <a:xfrm rot="5400000">
            <a:off x="-6847522" y="-866214"/>
            <a:ext cx="13040485" cy="12980112"/>
          </a:xfrm>
          <a:custGeom>
            <a:rect b="b" l="l" r="r" t="t"/>
            <a:pathLst>
              <a:path extrusionOk="0" h="12980112" w="13040485">
                <a:moveTo>
                  <a:pt x="0" y="0"/>
                </a:moveTo>
                <a:lnTo>
                  <a:pt x="13040485" y="0"/>
                </a:lnTo>
                <a:lnTo>
                  <a:pt x="13040485" y="12980112"/>
                </a:lnTo>
                <a:lnTo>
                  <a:pt x="0" y="12980112"/>
                </a:lnTo>
                <a:lnTo>
                  <a:pt x="0" y="0"/>
                </a:lnTo>
                <a:close/>
              </a:path>
            </a:pathLst>
          </a:custGeom>
          <a:blipFill rotWithShape="1">
            <a:blip r:embed="rId5">
              <a:alphaModFix amt="36000"/>
            </a:blip>
            <a:stretch>
              <a:fillRect b="0" l="0" r="0" t="0"/>
            </a:stretch>
          </a:blipFill>
          <a:ln>
            <a:noFill/>
          </a:ln>
        </p:spPr>
      </p:sp>
      <p:sp>
        <p:nvSpPr>
          <p:cNvPr id="88" name="Google Shape;88;p1"/>
          <p:cNvSpPr txBox="1"/>
          <p:nvPr/>
        </p:nvSpPr>
        <p:spPr>
          <a:xfrm>
            <a:off x="638175" y="4959000"/>
            <a:ext cx="11339100" cy="4656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361" u="none" cap="none" strike="noStrike">
                <a:solidFill>
                  <a:srgbClr val="FFFFFF"/>
                </a:solidFill>
                <a:latin typeface="Livvic"/>
                <a:ea typeface="Livvic"/>
                <a:cs typeface="Livvic"/>
                <a:sym typeface="Livvic"/>
              </a:rPr>
              <a:t> Виконали: </a:t>
            </a:r>
            <a:endParaRPr/>
          </a:p>
          <a:p>
            <a:pPr indent="0" lvl="0" marL="0" marR="0" rtl="0" algn="l">
              <a:lnSpc>
                <a:spcPct val="100000"/>
              </a:lnSpc>
              <a:spcBef>
                <a:spcPts val="0"/>
              </a:spcBef>
              <a:spcAft>
                <a:spcPts val="0"/>
              </a:spcAft>
              <a:buNone/>
            </a:pPr>
            <a:r>
              <a:rPr b="0" i="0" lang="en-US" sz="3361" u="none" cap="none" strike="noStrike">
                <a:solidFill>
                  <a:srgbClr val="FFFFFF"/>
                </a:solidFill>
                <a:latin typeface="Livvic"/>
                <a:ea typeface="Livvic"/>
                <a:cs typeface="Livvic"/>
                <a:sym typeface="Livvic"/>
              </a:rPr>
              <a:t>Литвиненко Злата Олександрівна, </a:t>
            </a:r>
            <a:endParaRPr/>
          </a:p>
          <a:p>
            <a:pPr indent="0" lvl="0" marL="0" marR="0" rtl="0" algn="l">
              <a:lnSpc>
                <a:spcPct val="100000"/>
              </a:lnSpc>
              <a:spcBef>
                <a:spcPts val="0"/>
              </a:spcBef>
              <a:spcAft>
                <a:spcPts val="0"/>
              </a:spcAft>
              <a:buNone/>
            </a:pPr>
            <a:r>
              <a:rPr b="0" i="0" lang="en-US" sz="3361" u="none" cap="none" strike="noStrike">
                <a:solidFill>
                  <a:srgbClr val="FFFFFF"/>
                </a:solidFill>
                <a:latin typeface="Livvic"/>
                <a:ea typeface="Livvic"/>
                <a:cs typeface="Livvic"/>
                <a:sym typeface="Livvic"/>
              </a:rPr>
              <a:t>Дивляш Марія Андріївна, учениці 7-Б класу </a:t>
            </a:r>
            <a:endParaRPr/>
          </a:p>
          <a:p>
            <a:pPr indent="0" lvl="0" marL="0" marR="0" rtl="0" algn="l">
              <a:lnSpc>
                <a:spcPct val="100000"/>
              </a:lnSpc>
              <a:spcBef>
                <a:spcPts val="0"/>
              </a:spcBef>
              <a:spcAft>
                <a:spcPts val="0"/>
              </a:spcAft>
              <a:buNone/>
            </a:pPr>
            <a:r>
              <a:rPr b="0" i="0" lang="en-US" sz="3361" u="none" cap="none" strike="noStrike">
                <a:solidFill>
                  <a:srgbClr val="FFFFFF"/>
                </a:solidFill>
                <a:latin typeface="Livvic"/>
                <a:ea typeface="Livvic"/>
                <a:cs typeface="Livvic"/>
                <a:sym typeface="Livvic"/>
              </a:rPr>
              <a:t>Ліцею №17 Олександрійської міської ради, Кіровоградської області. Кіровоградський МАНУ.</a:t>
            </a:r>
            <a:endParaRPr/>
          </a:p>
          <a:p>
            <a:pPr indent="0" lvl="0" marL="0" marR="0" rtl="0" algn="l">
              <a:lnSpc>
                <a:spcPct val="100000"/>
              </a:lnSpc>
              <a:spcBef>
                <a:spcPts val="0"/>
              </a:spcBef>
              <a:spcAft>
                <a:spcPts val="0"/>
              </a:spcAft>
              <a:buNone/>
            </a:pPr>
            <a:r>
              <a:t/>
            </a:r>
            <a:endParaRPr b="0" i="0" sz="3361" u="none" cap="none" strike="noStrike">
              <a:solidFill>
                <a:srgbClr val="FFFFFF"/>
              </a:solidFill>
              <a:latin typeface="Livvic"/>
              <a:ea typeface="Livvic"/>
              <a:cs typeface="Livvic"/>
              <a:sym typeface="Livvic"/>
            </a:endParaRPr>
          </a:p>
          <a:p>
            <a:pPr indent="0" lvl="0" marL="0" marR="0" rtl="0" algn="l">
              <a:lnSpc>
                <a:spcPct val="100000"/>
              </a:lnSpc>
              <a:spcBef>
                <a:spcPts val="0"/>
              </a:spcBef>
              <a:spcAft>
                <a:spcPts val="0"/>
              </a:spcAft>
              <a:buNone/>
            </a:pPr>
            <a:r>
              <a:rPr b="0" i="0" lang="en-US" sz="3361" u="none" cap="none" strike="noStrike">
                <a:solidFill>
                  <a:srgbClr val="FFFFFF"/>
                </a:solidFill>
                <a:latin typeface="Livvic"/>
                <a:ea typeface="Livvic"/>
                <a:cs typeface="Livvic"/>
                <a:sym typeface="Livvic"/>
              </a:rPr>
              <a:t>Керівник: Моргаленко Юлія Володимирівна, вчитель біології Ліцейю №17 Олександрійської міської ради</a:t>
            </a:r>
            <a:endParaRPr/>
          </a:p>
          <a:p>
            <a:pPr indent="0" lvl="0" marL="0" marR="0" rtl="0" algn="l">
              <a:lnSpc>
                <a:spcPct val="139988"/>
              </a:lnSpc>
              <a:spcBef>
                <a:spcPts val="0"/>
              </a:spcBef>
              <a:spcAft>
                <a:spcPts val="0"/>
              </a:spcAft>
              <a:buNone/>
            </a:pPr>
            <a:r>
              <a:t/>
            </a:r>
            <a:endParaRPr b="0" i="0" sz="3361" u="none" cap="none" strike="noStrike">
              <a:solidFill>
                <a:srgbClr val="FFFFFF"/>
              </a:solidFill>
              <a:latin typeface="Livvic"/>
              <a:ea typeface="Livvic"/>
              <a:cs typeface="Livvic"/>
              <a:sym typeface="Livvic"/>
            </a:endParaRPr>
          </a:p>
        </p:txBody>
      </p:sp>
      <p:sp>
        <p:nvSpPr>
          <p:cNvPr id="89" name="Google Shape;89;p1"/>
          <p:cNvSpPr txBox="1"/>
          <p:nvPr/>
        </p:nvSpPr>
        <p:spPr>
          <a:xfrm>
            <a:off x="638176" y="2487666"/>
            <a:ext cx="12793800" cy="1964400"/>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1" i="0" lang="en-US" sz="4727" u="none" cap="none" strike="noStrike">
                <a:solidFill>
                  <a:srgbClr val="1800AD"/>
                </a:solidFill>
                <a:latin typeface="Balsamiq Sans"/>
                <a:ea typeface="Balsamiq Sans"/>
                <a:cs typeface="Balsamiq Sans"/>
                <a:sym typeface="Balsamiq Sans"/>
              </a:rPr>
              <a:t>Структура угрупувань комах-запилювачів та їх трофічні зв’язки з квітковими рослинами пришкільної екосистеми</a:t>
            </a:r>
            <a:endParaRPr b="1"/>
          </a:p>
        </p:txBody>
      </p:sp>
      <p:sp>
        <p:nvSpPr>
          <p:cNvPr id="90" name="Google Shape;90;p1"/>
          <p:cNvSpPr txBox="1"/>
          <p:nvPr/>
        </p:nvSpPr>
        <p:spPr>
          <a:xfrm>
            <a:off x="4438332" y="309389"/>
            <a:ext cx="9854387" cy="167136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1" i="0" lang="en-US" sz="3198" u="none" cap="none" strike="noStrike">
                <a:solidFill>
                  <a:srgbClr val="000000"/>
                </a:solidFill>
                <a:latin typeface="Balsamiq Sans"/>
                <a:ea typeface="Balsamiq Sans"/>
                <a:cs typeface="Balsamiq Sans"/>
                <a:sym typeface="Balsamiq Sans"/>
              </a:rPr>
              <a:t>До участі у Всеукраїнському інтерактивному конкурсі «МАН–Юніор Дослідник» </a:t>
            </a:r>
            <a:endParaRPr/>
          </a:p>
          <a:p>
            <a:pPr indent="0" lvl="0" marL="0" marR="0" rtl="0" algn="ctr">
              <a:lnSpc>
                <a:spcPct val="139993"/>
              </a:lnSpc>
              <a:spcBef>
                <a:spcPts val="0"/>
              </a:spcBef>
              <a:spcAft>
                <a:spcPts val="0"/>
              </a:spcAft>
              <a:buNone/>
            </a:pPr>
            <a:r>
              <a:rPr b="1" i="0" lang="en-US" sz="3198" u="none" cap="none" strike="noStrike">
                <a:solidFill>
                  <a:srgbClr val="000000"/>
                </a:solidFill>
                <a:latin typeface="Balsamiq Sans"/>
                <a:ea typeface="Balsamiq Sans"/>
                <a:cs typeface="Balsamiq Sans"/>
                <a:sym typeface="Balsamiq Sans"/>
              </a:rPr>
              <a:t>Номінацією «Еколог-Юніор»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96" name="Google Shape;96;p2"/>
          <p:cNvSpPr/>
          <p:nvPr/>
        </p:nvSpPr>
        <p:spPr>
          <a:xfrm>
            <a:off x="1368109" y="-58168"/>
            <a:ext cx="16423857" cy="4041210"/>
          </a:xfrm>
          <a:custGeom>
            <a:rect b="b" l="l" r="r" t="t"/>
            <a:pathLst>
              <a:path extrusionOk="0" h="4041210" w="16423857">
                <a:moveTo>
                  <a:pt x="0" y="0"/>
                </a:moveTo>
                <a:lnTo>
                  <a:pt x="16423856" y="0"/>
                </a:lnTo>
                <a:lnTo>
                  <a:pt x="16423856" y="4041210"/>
                </a:lnTo>
                <a:lnTo>
                  <a:pt x="0" y="4041210"/>
                </a:lnTo>
                <a:lnTo>
                  <a:pt x="0" y="0"/>
                </a:lnTo>
                <a:close/>
              </a:path>
            </a:pathLst>
          </a:custGeom>
          <a:blipFill rotWithShape="1">
            <a:blip r:embed="rId4">
              <a:alphaModFix/>
            </a:blip>
            <a:stretch>
              <a:fillRect b="-16872" l="0" r="0" t="-16872"/>
            </a:stretch>
          </a:blipFill>
          <a:ln>
            <a:noFill/>
          </a:ln>
        </p:spPr>
      </p:sp>
      <p:grpSp>
        <p:nvGrpSpPr>
          <p:cNvPr id="97" name="Google Shape;97;p2"/>
          <p:cNvGrpSpPr/>
          <p:nvPr/>
        </p:nvGrpSpPr>
        <p:grpSpPr>
          <a:xfrm>
            <a:off x="945881" y="1479553"/>
            <a:ext cx="12101625" cy="8453081"/>
            <a:chOff x="0" y="-38100"/>
            <a:chExt cx="3187259" cy="2226326"/>
          </a:xfrm>
        </p:grpSpPr>
        <p:sp>
          <p:nvSpPr>
            <p:cNvPr id="98" name="Google Shape;98;p2"/>
            <p:cNvSpPr/>
            <p:nvPr/>
          </p:nvSpPr>
          <p:spPr>
            <a:xfrm>
              <a:off x="0" y="0"/>
              <a:ext cx="3187259" cy="2188226"/>
            </a:xfrm>
            <a:custGeom>
              <a:rect b="b" l="l" r="r" t="t"/>
              <a:pathLst>
                <a:path extrusionOk="0" h="2188226" w="3187259">
                  <a:moveTo>
                    <a:pt x="32627" y="0"/>
                  </a:moveTo>
                  <a:lnTo>
                    <a:pt x="3154632" y="0"/>
                  </a:lnTo>
                  <a:cubicBezTo>
                    <a:pt x="3172652" y="0"/>
                    <a:pt x="3187259" y="14608"/>
                    <a:pt x="3187259" y="32627"/>
                  </a:cubicBezTo>
                  <a:lnTo>
                    <a:pt x="3187259" y="2155599"/>
                  </a:lnTo>
                  <a:cubicBezTo>
                    <a:pt x="3187259" y="2164252"/>
                    <a:pt x="3183822" y="2172551"/>
                    <a:pt x="3177703" y="2178670"/>
                  </a:cubicBezTo>
                  <a:cubicBezTo>
                    <a:pt x="3171584" y="2184789"/>
                    <a:pt x="3163285" y="2188226"/>
                    <a:pt x="3154632" y="2188226"/>
                  </a:cubicBezTo>
                  <a:lnTo>
                    <a:pt x="32627" y="2188226"/>
                  </a:lnTo>
                  <a:cubicBezTo>
                    <a:pt x="23974" y="2188226"/>
                    <a:pt x="15675" y="2184789"/>
                    <a:pt x="9556" y="2178670"/>
                  </a:cubicBezTo>
                  <a:cubicBezTo>
                    <a:pt x="3437" y="2172551"/>
                    <a:pt x="0" y="2164252"/>
                    <a:pt x="0" y="2155599"/>
                  </a:cubicBezTo>
                  <a:lnTo>
                    <a:pt x="0" y="32627"/>
                  </a:lnTo>
                  <a:cubicBezTo>
                    <a:pt x="0" y="23974"/>
                    <a:pt x="3437" y="15675"/>
                    <a:pt x="9556" y="9556"/>
                  </a:cubicBezTo>
                  <a:cubicBezTo>
                    <a:pt x="15675" y="3437"/>
                    <a:pt x="23974" y="0"/>
                    <a:pt x="32627"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txBox="1"/>
            <p:nvPr/>
          </p:nvSpPr>
          <p:spPr>
            <a:xfrm>
              <a:off x="0" y="-38100"/>
              <a:ext cx="3187259" cy="222632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13329197" y="3764676"/>
            <a:ext cx="4744460" cy="3405346"/>
          </a:xfrm>
          <a:custGeom>
            <a:rect b="b" l="l" r="r" t="t"/>
            <a:pathLst>
              <a:path extrusionOk="0" h="3405346" w="4744460">
                <a:moveTo>
                  <a:pt x="0" y="0"/>
                </a:moveTo>
                <a:lnTo>
                  <a:pt x="4744459" y="0"/>
                </a:lnTo>
                <a:lnTo>
                  <a:pt x="4744459" y="3405346"/>
                </a:lnTo>
                <a:lnTo>
                  <a:pt x="0" y="3405346"/>
                </a:lnTo>
                <a:lnTo>
                  <a:pt x="0" y="0"/>
                </a:lnTo>
                <a:close/>
              </a:path>
            </a:pathLst>
          </a:custGeom>
          <a:blipFill rotWithShape="1">
            <a:blip r:embed="rId5">
              <a:alphaModFix/>
            </a:blip>
            <a:stretch>
              <a:fillRect b="0" l="-15787" r="-13687" t="-12824"/>
            </a:stretch>
          </a:blipFill>
          <a:ln>
            <a:noFill/>
          </a:ln>
        </p:spPr>
      </p:sp>
      <p:sp>
        <p:nvSpPr>
          <p:cNvPr id="101" name="Google Shape;101;p2"/>
          <p:cNvSpPr/>
          <p:nvPr/>
        </p:nvSpPr>
        <p:spPr>
          <a:xfrm>
            <a:off x="13247255" y="378565"/>
            <a:ext cx="4747301" cy="3167744"/>
          </a:xfrm>
          <a:custGeom>
            <a:rect b="b" l="l" r="r" t="t"/>
            <a:pathLst>
              <a:path extrusionOk="0" h="3167744" w="4747301">
                <a:moveTo>
                  <a:pt x="0" y="0"/>
                </a:moveTo>
                <a:lnTo>
                  <a:pt x="4747301" y="0"/>
                </a:lnTo>
                <a:lnTo>
                  <a:pt x="4747301" y="3167744"/>
                </a:lnTo>
                <a:lnTo>
                  <a:pt x="0" y="3167744"/>
                </a:lnTo>
                <a:lnTo>
                  <a:pt x="0" y="0"/>
                </a:lnTo>
                <a:close/>
              </a:path>
            </a:pathLst>
          </a:custGeom>
          <a:blipFill rotWithShape="1">
            <a:blip r:embed="rId6">
              <a:alphaModFix/>
            </a:blip>
            <a:stretch>
              <a:fillRect b="0" l="0" r="0" t="0"/>
            </a:stretch>
          </a:blipFill>
          <a:ln>
            <a:noFill/>
          </a:ln>
        </p:spPr>
      </p:sp>
      <p:sp>
        <p:nvSpPr>
          <p:cNvPr id="102" name="Google Shape;102;p2"/>
          <p:cNvSpPr/>
          <p:nvPr/>
        </p:nvSpPr>
        <p:spPr>
          <a:xfrm>
            <a:off x="13329197" y="7388388"/>
            <a:ext cx="4665359" cy="2898612"/>
          </a:xfrm>
          <a:custGeom>
            <a:rect b="b" l="l" r="r" t="t"/>
            <a:pathLst>
              <a:path extrusionOk="0" h="2898612" w="4665359">
                <a:moveTo>
                  <a:pt x="0" y="0"/>
                </a:moveTo>
                <a:lnTo>
                  <a:pt x="4665359" y="0"/>
                </a:lnTo>
                <a:lnTo>
                  <a:pt x="4665359" y="2898612"/>
                </a:lnTo>
                <a:lnTo>
                  <a:pt x="0" y="2898612"/>
                </a:lnTo>
                <a:lnTo>
                  <a:pt x="0" y="0"/>
                </a:lnTo>
                <a:close/>
              </a:path>
            </a:pathLst>
          </a:custGeom>
          <a:blipFill rotWithShape="1">
            <a:blip r:embed="rId7">
              <a:alphaModFix/>
            </a:blip>
            <a:stretch>
              <a:fillRect b="-2269" l="0" r="0" t="-17711"/>
            </a:stretch>
          </a:blipFill>
          <a:ln>
            <a:noFill/>
          </a:ln>
        </p:spPr>
      </p:sp>
      <p:sp>
        <p:nvSpPr>
          <p:cNvPr id="103" name="Google Shape;103;p2"/>
          <p:cNvSpPr txBox="1"/>
          <p:nvPr/>
        </p:nvSpPr>
        <p:spPr>
          <a:xfrm>
            <a:off x="1361805" y="1676913"/>
            <a:ext cx="11269800" cy="8555700"/>
          </a:xfrm>
          <a:prstGeom prst="rect">
            <a:avLst/>
          </a:prstGeom>
          <a:noFill/>
          <a:ln>
            <a:noFill/>
          </a:ln>
        </p:spPr>
        <p:txBody>
          <a:bodyPr anchorCtr="0" anchor="t" bIns="0" lIns="0" spcFirstLastPara="1" rIns="0" wrap="square" tIns="0">
            <a:spAutoFit/>
          </a:bodyPr>
          <a:lstStyle/>
          <a:p>
            <a:pPr indent="0" lvl="0" marL="0" marR="0" rtl="0" algn="just">
              <a:lnSpc>
                <a:spcPct val="139987"/>
              </a:lnSpc>
              <a:spcBef>
                <a:spcPts val="0"/>
              </a:spcBef>
              <a:spcAft>
                <a:spcPts val="0"/>
              </a:spcAft>
              <a:buNone/>
            </a:pPr>
            <a:r>
              <a:rPr b="1" i="0" lang="en-US" sz="3296" u="none" cap="none" strike="noStrike">
                <a:solidFill>
                  <a:srgbClr val="000000"/>
                </a:solidFill>
                <a:latin typeface="Balsamiq Sans"/>
                <a:ea typeface="Balsamiq Sans"/>
                <a:cs typeface="Balsamiq Sans"/>
                <a:sym typeface="Balsamiq Sans"/>
              </a:rPr>
              <a:t> </a:t>
            </a:r>
            <a:r>
              <a:rPr b="1" i="0" lang="en-US" sz="3096" u="none" cap="none" strike="noStrike">
                <a:solidFill>
                  <a:srgbClr val="000000"/>
                </a:solidFill>
                <a:latin typeface="Balsamiq Sans"/>
                <a:ea typeface="Balsamiq Sans"/>
                <a:cs typeface="Balsamiq Sans"/>
                <a:sym typeface="Balsamiq Sans"/>
              </a:rPr>
              <a:t>Запилення рослин – одна з найбільш значимих екосистемних послуг, від яких залежить продовольча безпека людства та функціонування природних екосистем. Близько 80 % видів квіткових рослин потребують перенесення комахами пилку з одних квітів на інші. [3]. </a:t>
            </a:r>
            <a:endParaRPr sz="2996"/>
          </a:p>
          <a:p>
            <a:pPr indent="0" lvl="0" marL="0" marR="0" rtl="0" algn="just">
              <a:lnSpc>
                <a:spcPct val="139987"/>
              </a:lnSpc>
              <a:spcBef>
                <a:spcPts val="0"/>
              </a:spcBef>
              <a:spcAft>
                <a:spcPts val="0"/>
              </a:spcAft>
              <a:buNone/>
            </a:pPr>
            <a:r>
              <a:rPr b="1" i="0" lang="en-US" sz="3096" u="none" cap="none" strike="noStrike">
                <a:solidFill>
                  <a:srgbClr val="000000"/>
                </a:solidFill>
                <a:latin typeface="Balsamiq Sans"/>
                <a:ea typeface="Balsamiq Sans"/>
                <a:cs typeface="Balsamiq Sans"/>
                <a:sym typeface="Balsamiq Sans"/>
              </a:rPr>
              <a:t> Актуальність дослідження полягає у розумінні структури угруповань комах-запилювачів та їх трофічних зв’язків із квітковими рослинами на локальному рівні, зокрема на пришкільній території, а також особливості формування місцевих екосистем, оцінки їх біорізноманіття та визначення умов, що сприяють збереженню комах-запилювачів. </a:t>
            </a:r>
            <a:endParaRPr sz="1200"/>
          </a:p>
          <a:p>
            <a:pPr indent="0" lvl="0" marL="0" marR="0" rtl="0" algn="just">
              <a:lnSpc>
                <a:spcPct val="139987"/>
              </a:lnSpc>
              <a:spcBef>
                <a:spcPts val="0"/>
              </a:spcBef>
              <a:spcAft>
                <a:spcPts val="0"/>
              </a:spcAft>
              <a:buNone/>
            </a:pPr>
            <a:r>
              <a:t/>
            </a:r>
            <a:endParaRPr b="1" i="0" sz="3296" u="none" cap="none" strike="noStrike">
              <a:solidFill>
                <a:srgbClr val="000000"/>
              </a:solidFill>
              <a:latin typeface="Balsamiq Sans"/>
              <a:ea typeface="Balsamiq Sans"/>
              <a:cs typeface="Balsamiq Sans"/>
              <a:sym typeface="Balsamiq Sans"/>
            </a:endParaRPr>
          </a:p>
        </p:txBody>
      </p:sp>
      <p:sp>
        <p:nvSpPr>
          <p:cNvPr id="104" name="Google Shape;104;p2"/>
          <p:cNvSpPr txBox="1"/>
          <p:nvPr/>
        </p:nvSpPr>
        <p:spPr>
          <a:xfrm>
            <a:off x="1194802" y="394650"/>
            <a:ext cx="10192500" cy="10311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6699" u="none" cap="none" strike="noStrike">
                <a:solidFill>
                  <a:srgbClr val="000000"/>
                </a:solidFill>
                <a:latin typeface="PT Serif"/>
                <a:ea typeface="PT Serif"/>
                <a:cs typeface="PT Serif"/>
                <a:sym typeface="PT Serif"/>
              </a:rPr>
              <a:t>Актуальність теми:</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110" name="Google Shape;110;p3"/>
          <p:cNvSpPr/>
          <p:nvPr/>
        </p:nvSpPr>
        <p:spPr>
          <a:xfrm>
            <a:off x="473226" y="6736272"/>
            <a:ext cx="7663622" cy="2522028"/>
          </a:xfrm>
          <a:custGeom>
            <a:rect b="b" l="l" r="r" t="t"/>
            <a:pathLst>
              <a:path extrusionOk="0" h="2522028" w="7663622">
                <a:moveTo>
                  <a:pt x="0" y="0"/>
                </a:moveTo>
                <a:lnTo>
                  <a:pt x="7663622" y="0"/>
                </a:lnTo>
                <a:lnTo>
                  <a:pt x="7663622" y="2522028"/>
                </a:lnTo>
                <a:lnTo>
                  <a:pt x="0" y="2522028"/>
                </a:lnTo>
                <a:lnTo>
                  <a:pt x="0" y="0"/>
                </a:lnTo>
                <a:close/>
              </a:path>
            </a:pathLst>
          </a:custGeom>
          <a:blipFill rotWithShape="1">
            <a:blip r:embed="rId4">
              <a:alphaModFix/>
            </a:blip>
            <a:stretch>
              <a:fillRect b="0" l="0" r="0" t="0"/>
            </a:stretch>
          </a:blipFill>
          <a:ln>
            <a:noFill/>
          </a:ln>
        </p:spPr>
      </p:sp>
      <p:sp>
        <p:nvSpPr>
          <p:cNvPr id="111" name="Google Shape;111;p3"/>
          <p:cNvSpPr/>
          <p:nvPr/>
        </p:nvSpPr>
        <p:spPr>
          <a:xfrm>
            <a:off x="473226" y="1976824"/>
            <a:ext cx="7663622" cy="2522028"/>
          </a:xfrm>
          <a:custGeom>
            <a:rect b="b" l="l" r="r" t="t"/>
            <a:pathLst>
              <a:path extrusionOk="0" h="2522028" w="7663622">
                <a:moveTo>
                  <a:pt x="0" y="0"/>
                </a:moveTo>
                <a:lnTo>
                  <a:pt x="7663622" y="0"/>
                </a:lnTo>
                <a:lnTo>
                  <a:pt x="7663622" y="2522029"/>
                </a:lnTo>
                <a:lnTo>
                  <a:pt x="0" y="2522029"/>
                </a:lnTo>
                <a:lnTo>
                  <a:pt x="0" y="0"/>
                </a:lnTo>
                <a:close/>
              </a:path>
            </a:pathLst>
          </a:custGeom>
          <a:blipFill rotWithShape="1">
            <a:blip r:embed="rId4">
              <a:alphaModFix/>
            </a:blip>
            <a:stretch>
              <a:fillRect b="0" l="0" r="0" t="0"/>
            </a:stretch>
          </a:blipFill>
          <a:ln>
            <a:noFill/>
          </a:ln>
        </p:spPr>
      </p:sp>
      <p:grpSp>
        <p:nvGrpSpPr>
          <p:cNvPr id="112" name="Google Shape;112;p3"/>
          <p:cNvGrpSpPr/>
          <p:nvPr/>
        </p:nvGrpSpPr>
        <p:grpSpPr>
          <a:xfrm>
            <a:off x="8523963" y="-1414680"/>
            <a:ext cx="13116359" cy="13116359"/>
            <a:chOff x="0" y="0"/>
            <a:chExt cx="812800" cy="812800"/>
          </a:xfrm>
        </p:grpSpPr>
        <p:sp>
          <p:nvSpPr>
            <p:cNvPr id="113" name="Google Shape;113;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84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5" name="Google Shape;115;p3"/>
          <p:cNvSpPr/>
          <p:nvPr/>
        </p:nvSpPr>
        <p:spPr>
          <a:xfrm>
            <a:off x="8922859" y="-1015759"/>
            <a:ext cx="12318567" cy="12318517"/>
          </a:xfrm>
          <a:custGeom>
            <a:rect b="b" l="l" r="r" t="t"/>
            <a:pathLst>
              <a:path extrusionOk="0"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rotWithShape="1">
            <a:blip r:embed="rId5">
              <a:alphaModFix/>
            </a:blip>
            <a:stretch>
              <a:fillRect b="0" l="-46250" r="-4625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3"/>
          <p:cNvGrpSpPr/>
          <p:nvPr/>
        </p:nvGrpSpPr>
        <p:grpSpPr>
          <a:xfrm>
            <a:off x="279669" y="1842604"/>
            <a:ext cx="8050737" cy="7415696"/>
            <a:chOff x="0" y="-38100"/>
            <a:chExt cx="2285304" cy="2105040"/>
          </a:xfrm>
        </p:grpSpPr>
        <p:sp>
          <p:nvSpPr>
            <p:cNvPr id="117" name="Google Shape;117;p3"/>
            <p:cNvSpPr/>
            <p:nvPr/>
          </p:nvSpPr>
          <p:spPr>
            <a:xfrm>
              <a:off x="0" y="0"/>
              <a:ext cx="2285304" cy="2066940"/>
            </a:xfrm>
            <a:custGeom>
              <a:rect b="b" l="l" r="r" t="t"/>
              <a:pathLst>
                <a:path extrusionOk="0" h="2066940" w="2285304">
                  <a:moveTo>
                    <a:pt x="9616" y="0"/>
                  </a:moveTo>
                  <a:lnTo>
                    <a:pt x="2275688" y="0"/>
                  </a:lnTo>
                  <a:cubicBezTo>
                    <a:pt x="2278238" y="0"/>
                    <a:pt x="2280684" y="1013"/>
                    <a:pt x="2282488" y="2817"/>
                  </a:cubicBezTo>
                  <a:cubicBezTo>
                    <a:pt x="2284291" y="4620"/>
                    <a:pt x="2285304" y="7066"/>
                    <a:pt x="2285304" y="9616"/>
                  </a:cubicBezTo>
                  <a:lnTo>
                    <a:pt x="2285304" y="2057323"/>
                  </a:lnTo>
                  <a:cubicBezTo>
                    <a:pt x="2285304" y="2059873"/>
                    <a:pt x="2284291" y="2062319"/>
                    <a:pt x="2282488" y="2064123"/>
                  </a:cubicBezTo>
                  <a:cubicBezTo>
                    <a:pt x="2280684" y="2065926"/>
                    <a:pt x="2278238" y="2066940"/>
                    <a:pt x="2275688" y="2066940"/>
                  </a:cubicBezTo>
                  <a:lnTo>
                    <a:pt x="9616" y="2066940"/>
                  </a:lnTo>
                  <a:cubicBezTo>
                    <a:pt x="7066" y="2066940"/>
                    <a:pt x="4620" y="2065926"/>
                    <a:pt x="2817" y="2064123"/>
                  </a:cubicBezTo>
                  <a:cubicBezTo>
                    <a:pt x="1013" y="2062319"/>
                    <a:pt x="0" y="2059873"/>
                    <a:pt x="0" y="2057323"/>
                  </a:cubicBezTo>
                  <a:lnTo>
                    <a:pt x="0" y="9616"/>
                  </a:lnTo>
                  <a:cubicBezTo>
                    <a:pt x="0" y="7066"/>
                    <a:pt x="1013" y="4620"/>
                    <a:pt x="2817" y="2817"/>
                  </a:cubicBezTo>
                  <a:cubicBezTo>
                    <a:pt x="4620" y="1013"/>
                    <a:pt x="7066" y="0"/>
                    <a:pt x="9616" y="0"/>
                  </a:cubicBezTo>
                  <a:close/>
                </a:path>
              </a:pathLst>
            </a:custGeom>
            <a:solidFill>
              <a:srgbClr val="FAE0E4">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
            <p:cNvSpPr txBox="1"/>
            <p:nvPr/>
          </p:nvSpPr>
          <p:spPr>
            <a:xfrm>
              <a:off x="0" y="-38100"/>
              <a:ext cx="2285304" cy="210504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9" name="Google Shape;119;p3"/>
          <p:cNvSpPr txBox="1"/>
          <p:nvPr/>
        </p:nvSpPr>
        <p:spPr>
          <a:xfrm>
            <a:off x="778427" y="832553"/>
            <a:ext cx="7633246" cy="1144271"/>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6699" u="none" cap="none" strike="noStrike">
                <a:solidFill>
                  <a:srgbClr val="000000"/>
                </a:solidFill>
                <a:latin typeface="Balsamiq Sans"/>
                <a:ea typeface="Balsamiq Sans"/>
                <a:cs typeface="Balsamiq Sans"/>
                <a:sym typeface="Balsamiq Sans"/>
              </a:rPr>
              <a:t>Мета дослідження:</a:t>
            </a:r>
            <a:endParaRPr/>
          </a:p>
        </p:txBody>
      </p:sp>
      <p:sp>
        <p:nvSpPr>
          <p:cNvPr id="120" name="Google Shape;120;p3"/>
          <p:cNvSpPr txBox="1"/>
          <p:nvPr/>
        </p:nvSpPr>
        <p:spPr>
          <a:xfrm>
            <a:off x="666136" y="2347912"/>
            <a:ext cx="7470712" cy="6222367"/>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b="0" i="0" lang="en-US" sz="4399" u="none" cap="none" strike="noStrike">
                <a:solidFill>
                  <a:srgbClr val="000000"/>
                </a:solidFill>
                <a:latin typeface="Balsamiq Sans"/>
                <a:ea typeface="Balsamiq Sans"/>
                <a:cs typeface="Balsamiq Sans"/>
                <a:sym typeface="Balsamiq Sans"/>
              </a:rPr>
              <a:t>Дослідження структури угруповань комах-запилювачів на пришкільній території та встановлення особливостей їх трофічних зв’язків із квітковими рослинами місцевої екосистеми.</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126" name="Google Shape;126;p4"/>
          <p:cNvSpPr/>
          <p:nvPr/>
        </p:nvSpPr>
        <p:spPr>
          <a:xfrm>
            <a:off x="680422" y="8377099"/>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grpSp>
        <p:nvGrpSpPr>
          <p:cNvPr id="127" name="Google Shape;127;p4"/>
          <p:cNvGrpSpPr/>
          <p:nvPr/>
        </p:nvGrpSpPr>
        <p:grpSpPr>
          <a:xfrm>
            <a:off x="1228037" y="1512660"/>
            <a:ext cx="16230600" cy="1515577"/>
            <a:chOff x="0" y="-57150"/>
            <a:chExt cx="3339630" cy="311847"/>
          </a:xfrm>
        </p:grpSpPr>
        <p:sp>
          <p:nvSpPr>
            <p:cNvPr id="128" name="Google Shape;128;p4"/>
            <p:cNvSpPr/>
            <p:nvPr/>
          </p:nvSpPr>
          <p:spPr>
            <a:xfrm>
              <a:off x="0" y="0"/>
              <a:ext cx="3339629" cy="254697"/>
            </a:xfrm>
            <a:custGeom>
              <a:rect b="b" l="l" r="r" t="t"/>
              <a:pathLst>
                <a:path extrusionOk="0" h="254697" w="3339629">
                  <a:moveTo>
                    <a:pt x="9316" y="0"/>
                  </a:moveTo>
                  <a:lnTo>
                    <a:pt x="3330313" y="0"/>
                  </a:lnTo>
                  <a:cubicBezTo>
                    <a:pt x="3335458" y="0"/>
                    <a:pt x="3339629" y="4171"/>
                    <a:pt x="3339629" y="9316"/>
                  </a:cubicBezTo>
                  <a:lnTo>
                    <a:pt x="3339629" y="245381"/>
                  </a:lnTo>
                  <a:cubicBezTo>
                    <a:pt x="3339629" y="250526"/>
                    <a:pt x="3335458" y="254697"/>
                    <a:pt x="3330313" y="254697"/>
                  </a:cubicBezTo>
                  <a:lnTo>
                    <a:pt x="9316" y="254697"/>
                  </a:lnTo>
                  <a:cubicBezTo>
                    <a:pt x="4171" y="254697"/>
                    <a:pt x="0" y="250526"/>
                    <a:pt x="0" y="245381"/>
                  </a:cubicBezTo>
                  <a:lnTo>
                    <a:pt x="0" y="9316"/>
                  </a:lnTo>
                  <a:cubicBezTo>
                    <a:pt x="0" y="4171"/>
                    <a:pt x="4171" y="0"/>
                    <a:pt x="931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txBox="1"/>
            <p:nvPr/>
          </p:nvSpPr>
          <p:spPr>
            <a:xfrm>
              <a:off x="0" y="-57150"/>
              <a:ext cx="3339630" cy="311847"/>
            </a:xfrm>
            <a:prstGeom prst="rect">
              <a:avLst/>
            </a:prstGeom>
            <a:noFill/>
            <a:ln>
              <a:noFill/>
            </a:ln>
          </p:spPr>
          <p:txBody>
            <a:bodyPr anchorCtr="0" anchor="ctr" bIns="50800" lIns="50800" spcFirstLastPara="1" rIns="50800" wrap="square" tIns="50800">
              <a:noAutofit/>
            </a:bodyPr>
            <a:lstStyle/>
            <a:p>
              <a:pPr indent="-302257" lvl="1" marL="604515" marR="0" rtl="0" algn="l">
                <a:lnSpc>
                  <a:spcPct val="140014"/>
                </a:lnSpc>
                <a:spcBef>
                  <a:spcPts val="0"/>
                </a:spcBef>
                <a:spcAft>
                  <a:spcPts val="0"/>
                </a:spcAft>
                <a:buClr>
                  <a:srgbClr val="000000"/>
                </a:buClr>
                <a:buSzPts val="2799"/>
                <a:buFont typeface="Arial"/>
                <a:buChar char="•"/>
              </a:pPr>
              <a:r>
                <a:rPr b="0" i="0" lang="en-US" sz="2799" u="none" cap="none" strike="noStrike">
                  <a:solidFill>
                    <a:srgbClr val="000000"/>
                  </a:solidFill>
                  <a:latin typeface="Balsamiq Sans"/>
                  <a:ea typeface="Balsamiq Sans"/>
                  <a:cs typeface="Balsamiq Sans"/>
                  <a:sym typeface="Balsamiq Sans"/>
                </a:rPr>
                <a:t> проаналізувати наукову літературу;</a:t>
              </a:r>
              <a:endParaRPr/>
            </a:p>
          </p:txBody>
        </p:sp>
      </p:grpSp>
      <p:grpSp>
        <p:nvGrpSpPr>
          <p:cNvPr id="130" name="Google Shape;130;p4"/>
          <p:cNvGrpSpPr/>
          <p:nvPr/>
        </p:nvGrpSpPr>
        <p:grpSpPr>
          <a:xfrm>
            <a:off x="1214136" y="3160063"/>
            <a:ext cx="16230600" cy="1515577"/>
            <a:chOff x="0" y="-57150"/>
            <a:chExt cx="3339630" cy="311847"/>
          </a:xfrm>
        </p:grpSpPr>
        <p:sp>
          <p:nvSpPr>
            <p:cNvPr id="131" name="Google Shape;131;p4"/>
            <p:cNvSpPr/>
            <p:nvPr/>
          </p:nvSpPr>
          <p:spPr>
            <a:xfrm>
              <a:off x="0" y="0"/>
              <a:ext cx="3339629" cy="254697"/>
            </a:xfrm>
            <a:custGeom>
              <a:rect b="b" l="l" r="r" t="t"/>
              <a:pathLst>
                <a:path extrusionOk="0" h="254697" w="3339629">
                  <a:moveTo>
                    <a:pt x="9316" y="0"/>
                  </a:moveTo>
                  <a:lnTo>
                    <a:pt x="3330313" y="0"/>
                  </a:lnTo>
                  <a:cubicBezTo>
                    <a:pt x="3335458" y="0"/>
                    <a:pt x="3339629" y="4171"/>
                    <a:pt x="3339629" y="9316"/>
                  </a:cubicBezTo>
                  <a:lnTo>
                    <a:pt x="3339629" y="245381"/>
                  </a:lnTo>
                  <a:cubicBezTo>
                    <a:pt x="3339629" y="250526"/>
                    <a:pt x="3335458" y="254697"/>
                    <a:pt x="3330313" y="254697"/>
                  </a:cubicBezTo>
                  <a:lnTo>
                    <a:pt x="9316" y="254697"/>
                  </a:lnTo>
                  <a:cubicBezTo>
                    <a:pt x="4171" y="254697"/>
                    <a:pt x="0" y="250526"/>
                    <a:pt x="0" y="245381"/>
                  </a:cubicBezTo>
                  <a:lnTo>
                    <a:pt x="0" y="9316"/>
                  </a:lnTo>
                  <a:cubicBezTo>
                    <a:pt x="0" y="4171"/>
                    <a:pt x="4171" y="0"/>
                    <a:pt x="931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txBox="1"/>
            <p:nvPr/>
          </p:nvSpPr>
          <p:spPr>
            <a:xfrm>
              <a:off x="0" y="-57150"/>
              <a:ext cx="3339630" cy="311847"/>
            </a:xfrm>
            <a:prstGeom prst="rect">
              <a:avLst/>
            </a:prstGeom>
            <a:noFill/>
            <a:ln>
              <a:noFill/>
            </a:ln>
          </p:spPr>
          <p:txBody>
            <a:bodyPr anchorCtr="0" anchor="ctr" bIns="50800" lIns="50800" spcFirstLastPara="1" rIns="50800" wrap="square" tIns="50800">
              <a:noAutofit/>
            </a:bodyPr>
            <a:lstStyle/>
            <a:p>
              <a:pPr indent="-302257" lvl="1" marL="604515" marR="0" rtl="0" algn="l">
                <a:lnSpc>
                  <a:spcPct val="140014"/>
                </a:lnSpc>
                <a:spcBef>
                  <a:spcPts val="0"/>
                </a:spcBef>
                <a:spcAft>
                  <a:spcPts val="0"/>
                </a:spcAft>
                <a:buClr>
                  <a:srgbClr val="000000"/>
                </a:buClr>
                <a:buSzPts val="2799"/>
                <a:buFont typeface="Arial"/>
                <a:buChar char="•"/>
              </a:pPr>
              <a:r>
                <a:rPr b="0" i="0" lang="en-US" sz="2799" u="none" cap="none" strike="noStrike">
                  <a:solidFill>
                    <a:srgbClr val="000000"/>
                  </a:solidFill>
                  <a:latin typeface="Balsamiq Sans"/>
                  <a:ea typeface="Balsamiq Sans"/>
                  <a:cs typeface="Balsamiq Sans"/>
                  <a:sym typeface="Balsamiq Sans"/>
                </a:rPr>
                <a:t> визначити видовий склад комах-запилювачів, що трапляються на пришкільній території;</a:t>
              </a:r>
              <a:endParaRPr/>
            </a:p>
          </p:txBody>
        </p:sp>
      </p:grpSp>
      <p:grpSp>
        <p:nvGrpSpPr>
          <p:cNvPr id="133" name="Google Shape;133;p4"/>
          <p:cNvGrpSpPr/>
          <p:nvPr/>
        </p:nvGrpSpPr>
        <p:grpSpPr>
          <a:xfrm>
            <a:off x="1214136" y="4807466"/>
            <a:ext cx="16230600" cy="1515577"/>
            <a:chOff x="0" y="-57150"/>
            <a:chExt cx="3339630" cy="311847"/>
          </a:xfrm>
        </p:grpSpPr>
        <p:sp>
          <p:nvSpPr>
            <p:cNvPr id="134" name="Google Shape;134;p4"/>
            <p:cNvSpPr/>
            <p:nvPr/>
          </p:nvSpPr>
          <p:spPr>
            <a:xfrm>
              <a:off x="0" y="0"/>
              <a:ext cx="3339629" cy="254697"/>
            </a:xfrm>
            <a:custGeom>
              <a:rect b="b" l="l" r="r" t="t"/>
              <a:pathLst>
                <a:path extrusionOk="0" h="254697" w="3339629">
                  <a:moveTo>
                    <a:pt x="9316" y="0"/>
                  </a:moveTo>
                  <a:lnTo>
                    <a:pt x="3330313" y="0"/>
                  </a:lnTo>
                  <a:cubicBezTo>
                    <a:pt x="3335458" y="0"/>
                    <a:pt x="3339629" y="4171"/>
                    <a:pt x="3339629" y="9316"/>
                  </a:cubicBezTo>
                  <a:lnTo>
                    <a:pt x="3339629" y="245381"/>
                  </a:lnTo>
                  <a:cubicBezTo>
                    <a:pt x="3339629" y="250526"/>
                    <a:pt x="3335458" y="254697"/>
                    <a:pt x="3330313" y="254697"/>
                  </a:cubicBezTo>
                  <a:lnTo>
                    <a:pt x="9316" y="254697"/>
                  </a:lnTo>
                  <a:cubicBezTo>
                    <a:pt x="4171" y="254697"/>
                    <a:pt x="0" y="250526"/>
                    <a:pt x="0" y="245381"/>
                  </a:cubicBezTo>
                  <a:lnTo>
                    <a:pt x="0" y="9316"/>
                  </a:lnTo>
                  <a:cubicBezTo>
                    <a:pt x="0" y="4171"/>
                    <a:pt x="4171" y="0"/>
                    <a:pt x="931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txBox="1"/>
            <p:nvPr/>
          </p:nvSpPr>
          <p:spPr>
            <a:xfrm>
              <a:off x="0" y="-57150"/>
              <a:ext cx="3339630" cy="311847"/>
            </a:xfrm>
            <a:prstGeom prst="rect">
              <a:avLst/>
            </a:prstGeom>
            <a:noFill/>
            <a:ln>
              <a:noFill/>
            </a:ln>
          </p:spPr>
          <p:txBody>
            <a:bodyPr anchorCtr="0" anchor="ctr" bIns="50800" lIns="50800" spcFirstLastPara="1" rIns="50800" wrap="square" tIns="50800">
              <a:noAutofit/>
            </a:bodyPr>
            <a:lstStyle/>
            <a:p>
              <a:pPr indent="-302257" lvl="1" marL="604515" marR="0" rtl="0" algn="l">
                <a:lnSpc>
                  <a:spcPct val="140014"/>
                </a:lnSpc>
                <a:spcBef>
                  <a:spcPts val="0"/>
                </a:spcBef>
                <a:spcAft>
                  <a:spcPts val="0"/>
                </a:spcAft>
                <a:buClr>
                  <a:srgbClr val="000000"/>
                </a:buClr>
                <a:buSzPts val="2799"/>
                <a:buFont typeface="Arial"/>
                <a:buChar char="•"/>
              </a:pPr>
              <a:r>
                <a:rPr b="0" i="0" lang="en-US" sz="2799" u="none" cap="none" strike="noStrike">
                  <a:solidFill>
                    <a:srgbClr val="000000"/>
                  </a:solidFill>
                  <a:latin typeface="Balsamiq Sans"/>
                  <a:ea typeface="Balsamiq Sans"/>
                  <a:cs typeface="Balsamiq Sans"/>
                  <a:sym typeface="Balsamiq Sans"/>
                </a:rPr>
                <a:t> встановити особливості трофічних зв’язків між комахами-запилювачами та квітковими рослинами;</a:t>
              </a:r>
              <a:endParaRPr/>
            </a:p>
          </p:txBody>
        </p:sp>
      </p:grpSp>
      <p:grpSp>
        <p:nvGrpSpPr>
          <p:cNvPr id="136" name="Google Shape;136;p4"/>
          <p:cNvGrpSpPr/>
          <p:nvPr/>
        </p:nvGrpSpPr>
        <p:grpSpPr>
          <a:xfrm>
            <a:off x="1228037" y="6454870"/>
            <a:ext cx="16230600" cy="1515577"/>
            <a:chOff x="0" y="-57150"/>
            <a:chExt cx="3339630" cy="311847"/>
          </a:xfrm>
        </p:grpSpPr>
        <p:sp>
          <p:nvSpPr>
            <p:cNvPr id="137" name="Google Shape;137;p4"/>
            <p:cNvSpPr/>
            <p:nvPr/>
          </p:nvSpPr>
          <p:spPr>
            <a:xfrm>
              <a:off x="0" y="0"/>
              <a:ext cx="3339629" cy="254697"/>
            </a:xfrm>
            <a:custGeom>
              <a:rect b="b" l="l" r="r" t="t"/>
              <a:pathLst>
                <a:path extrusionOk="0" h="254697" w="3339629">
                  <a:moveTo>
                    <a:pt x="9316" y="0"/>
                  </a:moveTo>
                  <a:lnTo>
                    <a:pt x="3330313" y="0"/>
                  </a:lnTo>
                  <a:cubicBezTo>
                    <a:pt x="3335458" y="0"/>
                    <a:pt x="3339629" y="4171"/>
                    <a:pt x="3339629" y="9316"/>
                  </a:cubicBezTo>
                  <a:lnTo>
                    <a:pt x="3339629" y="245381"/>
                  </a:lnTo>
                  <a:cubicBezTo>
                    <a:pt x="3339629" y="250526"/>
                    <a:pt x="3335458" y="254697"/>
                    <a:pt x="3330313" y="254697"/>
                  </a:cubicBezTo>
                  <a:lnTo>
                    <a:pt x="9316" y="254697"/>
                  </a:lnTo>
                  <a:cubicBezTo>
                    <a:pt x="4171" y="254697"/>
                    <a:pt x="0" y="250526"/>
                    <a:pt x="0" y="245381"/>
                  </a:cubicBezTo>
                  <a:lnTo>
                    <a:pt x="0" y="9316"/>
                  </a:lnTo>
                  <a:cubicBezTo>
                    <a:pt x="0" y="4171"/>
                    <a:pt x="4171" y="0"/>
                    <a:pt x="931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
            <p:cNvSpPr txBox="1"/>
            <p:nvPr/>
          </p:nvSpPr>
          <p:spPr>
            <a:xfrm>
              <a:off x="0" y="-57150"/>
              <a:ext cx="3339630" cy="311847"/>
            </a:xfrm>
            <a:prstGeom prst="rect">
              <a:avLst/>
            </a:prstGeom>
            <a:noFill/>
            <a:ln>
              <a:noFill/>
            </a:ln>
          </p:spPr>
          <p:txBody>
            <a:bodyPr anchorCtr="0" anchor="ctr" bIns="50800" lIns="50800" spcFirstLastPara="1" rIns="50800" wrap="square" tIns="50800">
              <a:noAutofit/>
            </a:bodyPr>
            <a:lstStyle/>
            <a:p>
              <a:pPr indent="-302257" lvl="1" marL="604515" marR="0" rtl="0" algn="l">
                <a:lnSpc>
                  <a:spcPct val="140014"/>
                </a:lnSpc>
                <a:spcBef>
                  <a:spcPts val="0"/>
                </a:spcBef>
                <a:spcAft>
                  <a:spcPts val="0"/>
                </a:spcAft>
                <a:buClr>
                  <a:srgbClr val="000000"/>
                </a:buClr>
                <a:buSzPts val="2799"/>
                <a:buFont typeface="Arial"/>
                <a:buChar char="•"/>
              </a:pPr>
              <a:r>
                <a:rPr b="0" i="0" lang="en-US" sz="2799" u="none" cap="none" strike="noStrike">
                  <a:solidFill>
                    <a:srgbClr val="000000"/>
                  </a:solidFill>
                  <a:latin typeface="Balsamiq Sans"/>
                  <a:ea typeface="Balsamiq Sans"/>
                  <a:cs typeface="Balsamiq Sans"/>
                  <a:sym typeface="Balsamiq Sans"/>
                </a:rPr>
                <a:t> проаналізувати сезонну активність запилювачів у період цвітіння рослин та оцінити значення комах-запилювачів;</a:t>
              </a:r>
              <a:endParaRPr/>
            </a:p>
          </p:txBody>
        </p:sp>
      </p:grpSp>
      <p:grpSp>
        <p:nvGrpSpPr>
          <p:cNvPr id="139" name="Google Shape;139;p4"/>
          <p:cNvGrpSpPr/>
          <p:nvPr/>
        </p:nvGrpSpPr>
        <p:grpSpPr>
          <a:xfrm>
            <a:off x="1214136" y="8099350"/>
            <a:ext cx="16230600" cy="1555978"/>
            <a:chOff x="0" y="-57150"/>
            <a:chExt cx="3339630" cy="320160"/>
          </a:xfrm>
        </p:grpSpPr>
        <p:sp>
          <p:nvSpPr>
            <p:cNvPr id="140" name="Google Shape;140;p4"/>
            <p:cNvSpPr/>
            <p:nvPr/>
          </p:nvSpPr>
          <p:spPr>
            <a:xfrm>
              <a:off x="0" y="0"/>
              <a:ext cx="3339629" cy="263010"/>
            </a:xfrm>
            <a:custGeom>
              <a:rect b="b" l="l" r="r" t="t"/>
              <a:pathLst>
                <a:path extrusionOk="0" h="263010" w="3339629">
                  <a:moveTo>
                    <a:pt x="9316" y="0"/>
                  </a:moveTo>
                  <a:lnTo>
                    <a:pt x="3330313" y="0"/>
                  </a:lnTo>
                  <a:cubicBezTo>
                    <a:pt x="3335458" y="0"/>
                    <a:pt x="3339629" y="4171"/>
                    <a:pt x="3339629" y="9316"/>
                  </a:cubicBezTo>
                  <a:lnTo>
                    <a:pt x="3339629" y="253694"/>
                  </a:lnTo>
                  <a:cubicBezTo>
                    <a:pt x="3339629" y="258839"/>
                    <a:pt x="3335458" y="263010"/>
                    <a:pt x="3330313" y="263010"/>
                  </a:cubicBezTo>
                  <a:lnTo>
                    <a:pt x="9316" y="263010"/>
                  </a:lnTo>
                  <a:cubicBezTo>
                    <a:pt x="4171" y="263010"/>
                    <a:pt x="0" y="258839"/>
                    <a:pt x="0" y="253694"/>
                  </a:cubicBezTo>
                  <a:lnTo>
                    <a:pt x="0" y="9316"/>
                  </a:lnTo>
                  <a:cubicBezTo>
                    <a:pt x="0" y="4171"/>
                    <a:pt x="4171" y="0"/>
                    <a:pt x="931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txBox="1"/>
            <p:nvPr/>
          </p:nvSpPr>
          <p:spPr>
            <a:xfrm>
              <a:off x="0" y="-57150"/>
              <a:ext cx="3339630" cy="320160"/>
            </a:xfrm>
            <a:prstGeom prst="rect">
              <a:avLst/>
            </a:prstGeom>
            <a:noFill/>
            <a:ln>
              <a:noFill/>
            </a:ln>
          </p:spPr>
          <p:txBody>
            <a:bodyPr anchorCtr="0" anchor="ctr" bIns="50800" lIns="50800" spcFirstLastPara="1" rIns="50800" wrap="square" tIns="50800">
              <a:noAutofit/>
            </a:bodyPr>
            <a:lstStyle/>
            <a:p>
              <a:pPr indent="-302257" lvl="1" marL="604515" marR="0" rtl="0" algn="l">
                <a:lnSpc>
                  <a:spcPct val="140014"/>
                </a:lnSpc>
                <a:spcBef>
                  <a:spcPts val="0"/>
                </a:spcBef>
                <a:spcAft>
                  <a:spcPts val="0"/>
                </a:spcAft>
                <a:buClr>
                  <a:srgbClr val="000000"/>
                </a:buClr>
                <a:buSzPts val="2799"/>
                <a:buFont typeface="Arial"/>
                <a:buChar char="•"/>
              </a:pPr>
              <a:r>
                <a:rPr b="0" i="0" lang="en-US" sz="2799" u="none" cap="none" strike="noStrike">
                  <a:solidFill>
                    <a:srgbClr val="000000"/>
                  </a:solidFill>
                  <a:latin typeface="Balsamiq Sans"/>
                  <a:ea typeface="Balsamiq Sans"/>
                  <a:cs typeface="Balsamiq Sans"/>
                  <a:sym typeface="Balsamiq Sans"/>
                </a:rPr>
                <a:t> створити «житлові зони» для комах, а також сприяти озелененню шкільного подвір'я, щоб підтримати біорізноманіття пришкільної екосистеми.</a:t>
              </a:r>
              <a:endParaRPr/>
            </a:p>
          </p:txBody>
        </p:sp>
      </p:grpSp>
      <p:sp>
        <p:nvSpPr>
          <p:cNvPr id="142" name="Google Shape;142;p4"/>
          <p:cNvSpPr/>
          <p:nvPr/>
        </p:nvSpPr>
        <p:spPr>
          <a:xfrm>
            <a:off x="-243728" y="-464506"/>
            <a:ext cx="5248657" cy="3492743"/>
          </a:xfrm>
          <a:custGeom>
            <a:rect b="b" l="l" r="r" t="t"/>
            <a:pathLst>
              <a:path extrusionOk="0" h="3492743" w="5248657">
                <a:moveTo>
                  <a:pt x="0" y="0"/>
                </a:moveTo>
                <a:lnTo>
                  <a:pt x="5248657" y="0"/>
                </a:lnTo>
                <a:lnTo>
                  <a:pt x="5248657" y="3492743"/>
                </a:lnTo>
                <a:lnTo>
                  <a:pt x="0" y="3492743"/>
                </a:lnTo>
                <a:lnTo>
                  <a:pt x="0" y="0"/>
                </a:lnTo>
                <a:close/>
              </a:path>
            </a:pathLst>
          </a:custGeom>
          <a:blipFill rotWithShape="1">
            <a:blip r:embed="rId5">
              <a:alphaModFix/>
            </a:blip>
            <a:stretch>
              <a:fillRect b="0" l="0" r="0" t="0"/>
            </a:stretch>
          </a:blipFill>
          <a:ln>
            <a:noFill/>
          </a:ln>
        </p:spPr>
      </p:sp>
      <p:sp>
        <p:nvSpPr>
          <p:cNvPr id="143" name="Google Shape;143;p4"/>
          <p:cNvSpPr txBox="1"/>
          <p:nvPr/>
        </p:nvSpPr>
        <p:spPr>
          <a:xfrm>
            <a:off x="4099102" y="236563"/>
            <a:ext cx="11154302" cy="1144271"/>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6699" u="none" cap="none" strike="noStrike">
                <a:solidFill>
                  <a:srgbClr val="000000"/>
                </a:solidFill>
                <a:latin typeface="Balsamiq Sans"/>
                <a:ea typeface="Balsamiq Sans"/>
                <a:cs typeface="Balsamiq Sans"/>
                <a:sym typeface="Balsamiq Sans"/>
              </a:rPr>
              <a:t> Завдання дослідження: </a:t>
            </a:r>
            <a:endParaRPr/>
          </a:p>
        </p:txBody>
      </p:sp>
      <p:sp>
        <p:nvSpPr>
          <p:cNvPr id="144" name="Google Shape;144;p4"/>
          <p:cNvSpPr/>
          <p:nvPr/>
        </p:nvSpPr>
        <p:spPr>
          <a:xfrm>
            <a:off x="9329436" y="870611"/>
            <a:ext cx="5248657" cy="3492743"/>
          </a:xfrm>
          <a:custGeom>
            <a:rect b="b" l="l" r="r" t="t"/>
            <a:pathLst>
              <a:path extrusionOk="0" h="3492743" w="5248657">
                <a:moveTo>
                  <a:pt x="0" y="0"/>
                </a:moveTo>
                <a:lnTo>
                  <a:pt x="5248657" y="0"/>
                </a:lnTo>
                <a:lnTo>
                  <a:pt x="5248657" y="3492743"/>
                </a:lnTo>
                <a:lnTo>
                  <a:pt x="0" y="3492743"/>
                </a:lnTo>
                <a:lnTo>
                  <a:pt x="0" y="0"/>
                </a:lnTo>
                <a:close/>
              </a:path>
            </a:pathLst>
          </a:custGeom>
          <a:blipFill rotWithShape="1">
            <a:blip r:embed="rId5">
              <a:alphaModFix/>
            </a:blip>
            <a:stretch>
              <a:fillRect b="0" l="0" r="0" t="0"/>
            </a:stretch>
          </a:blipFill>
          <a:ln>
            <a:noFill/>
          </a:ln>
        </p:spPr>
      </p:sp>
      <p:sp>
        <p:nvSpPr>
          <p:cNvPr id="145" name="Google Shape;145;p4"/>
          <p:cNvSpPr/>
          <p:nvPr/>
        </p:nvSpPr>
        <p:spPr>
          <a:xfrm>
            <a:off x="15237635" y="6076226"/>
            <a:ext cx="3832889" cy="2550613"/>
          </a:xfrm>
          <a:custGeom>
            <a:rect b="b" l="l" r="r" t="t"/>
            <a:pathLst>
              <a:path extrusionOk="0" h="2550613" w="3832889">
                <a:moveTo>
                  <a:pt x="0" y="0"/>
                </a:moveTo>
                <a:lnTo>
                  <a:pt x="3832888" y="0"/>
                </a:lnTo>
                <a:lnTo>
                  <a:pt x="3832888" y="2550613"/>
                </a:lnTo>
                <a:lnTo>
                  <a:pt x="0" y="2550613"/>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151" name="Google Shape;151;p5"/>
          <p:cNvSpPr/>
          <p:nvPr/>
        </p:nvSpPr>
        <p:spPr>
          <a:xfrm>
            <a:off x="9405292" y="7440688"/>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152" name="Google Shape;152;p5"/>
          <p:cNvSpPr/>
          <p:nvPr/>
        </p:nvSpPr>
        <p:spPr>
          <a:xfrm>
            <a:off x="9405292" y="0"/>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grpSp>
        <p:nvGrpSpPr>
          <p:cNvPr id="153" name="Google Shape;153;p5"/>
          <p:cNvGrpSpPr/>
          <p:nvPr/>
        </p:nvGrpSpPr>
        <p:grpSpPr>
          <a:xfrm>
            <a:off x="647002" y="1169999"/>
            <a:ext cx="16612298" cy="3822236"/>
            <a:chOff x="0" y="-66675"/>
            <a:chExt cx="4375255" cy="1006679"/>
          </a:xfrm>
        </p:grpSpPr>
        <p:sp>
          <p:nvSpPr>
            <p:cNvPr id="154" name="Google Shape;154;p5"/>
            <p:cNvSpPr/>
            <p:nvPr/>
          </p:nvSpPr>
          <p:spPr>
            <a:xfrm>
              <a:off x="0" y="0"/>
              <a:ext cx="4375255" cy="940004"/>
            </a:xfrm>
            <a:custGeom>
              <a:rect b="b" l="l" r="r" t="t"/>
              <a:pathLst>
                <a:path extrusionOk="0" h="940004" w="4375255">
                  <a:moveTo>
                    <a:pt x="23768" y="0"/>
                  </a:moveTo>
                  <a:lnTo>
                    <a:pt x="4351487" y="0"/>
                  </a:lnTo>
                  <a:cubicBezTo>
                    <a:pt x="4364614" y="0"/>
                    <a:pt x="4375255" y="10641"/>
                    <a:pt x="4375255" y="23768"/>
                  </a:cubicBezTo>
                  <a:lnTo>
                    <a:pt x="4375255" y="916237"/>
                  </a:lnTo>
                  <a:cubicBezTo>
                    <a:pt x="4375255" y="929363"/>
                    <a:pt x="4364614" y="940004"/>
                    <a:pt x="4351487" y="940004"/>
                  </a:cubicBezTo>
                  <a:lnTo>
                    <a:pt x="23768" y="940004"/>
                  </a:lnTo>
                  <a:cubicBezTo>
                    <a:pt x="17464" y="940004"/>
                    <a:pt x="11419" y="937500"/>
                    <a:pt x="6961" y="933043"/>
                  </a:cubicBezTo>
                  <a:cubicBezTo>
                    <a:pt x="2504" y="928586"/>
                    <a:pt x="0" y="922540"/>
                    <a:pt x="0" y="916237"/>
                  </a:cubicBezTo>
                  <a:lnTo>
                    <a:pt x="0" y="23768"/>
                  </a:lnTo>
                  <a:cubicBezTo>
                    <a:pt x="0" y="10641"/>
                    <a:pt x="10641" y="0"/>
                    <a:pt x="23768"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
            <p:cNvSpPr txBox="1"/>
            <p:nvPr/>
          </p:nvSpPr>
          <p:spPr>
            <a:xfrm>
              <a:off x="0" y="-66675"/>
              <a:ext cx="4375255" cy="1006679"/>
            </a:xfrm>
            <a:prstGeom prst="rect">
              <a:avLst/>
            </a:prstGeom>
            <a:noFill/>
            <a:ln>
              <a:noFill/>
            </a:ln>
          </p:spPr>
          <p:txBody>
            <a:bodyPr anchorCtr="0" anchor="ctr" bIns="50800" lIns="50800" spcFirstLastPara="1" rIns="50800" wrap="square" tIns="50800">
              <a:noAutofit/>
            </a:bodyPr>
            <a:lstStyle/>
            <a:p>
              <a:pPr indent="0" lvl="0" marL="0" marR="0" rtl="0" algn="l">
                <a:lnSpc>
                  <a:spcPct val="140010"/>
                </a:lnSpc>
                <a:spcBef>
                  <a:spcPts val="0"/>
                </a:spcBef>
                <a:spcAft>
                  <a:spcPts val="0"/>
                </a:spcAft>
                <a:buNone/>
              </a:pPr>
              <a:r>
                <a:rPr b="1" i="0" lang="en-US" sz="3699" u="none" cap="none" strike="noStrike">
                  <a:solidFill>
                    <a:srgbClr val="000000"/>
                  </a:solidFill>
                  <a:latin typeface="Balsamiq Sans"/>
                  <a:ea typeface="Balsamiq Sans"/>
                  <a:cs typeface="Balsamiq Sans"/>
                  <a:sym typeface="Balsamiq Sans"/>
                </a:rPr>
                <a:t> Об’єкт дослідження: </a:t>
              </a:r>
              <a:r>
                <a:rPr b="0" i="0" lang="en-US" sz="3699" u="none" cap="none" strike="noStrike">
                  <a:solidFill>
                    <a:srgbClr val="000000"/>
                  </a:solidFill>
                  <a:latin typeface="Balsamiq Sans"/>
                  <a:ea typeface="Balsamiq Sans"/>
                  <a:cs typeface="Balsamiq Sans"/>
                  <a:sym typeface="Balsamiq Sans"/>
                </a:rPr>
                <a:t>Комахи-запилювачі пришкільної екосистеми.</a:t>
              </a:r>
              <a:endParaRPr/>
            </a:p>
            <a:p>
              <a:pPr indent="0" lvl="0" marL="0" marR="0" rtl="0" algn="l">
                <a:lnSpc>
                  <a:spcPct val="140010"/>
                </a:lnSpc>
                <a:spcBef>
                  <a:spcPts val="0"/>
                </a:spcBef>
                <a:spcAft>
                  <a:spcPts val="0"/>
                </a:spcAft>
                <a:buNone/>
              </a:pPr>
              <a:r>
                <a:t/>
              </a:r>
              <a:endParaRPr b="0" i="0" sz="3699" u="none" cap="none" strike="noStrike">
                <a:solidFill>
                  <a:srgbClr val="000000"/>
                </a:solidFill>
                <a:latin typeface="Balsamiq Sans"/>
                <a:ea typeface="Balsamiq Sans"/>
                <a:cs typeface="Balsamiq Sans"/>
                <a:sym typeface="Balsamiq Sans"/>
              </a:endParaRPr>
            </a:p>
            <a:p>
              <a:pPr indent="0" lvl="0" marL="0" marR="0" rtl="0" algn="l">
                <a:lnSpc>
                  <a:spcPct val="140010"/>
                </a:lnSpc>
                <a:spcBef>
                  <a:spcPts val="0"/>
                </a:spcBef>
                <a:spcAft>
                  <a:spcPts val="0"/>
                </a:spcAft>
                <a:buNone/>
              </a:pPr>
              <a:r>
                <a:rPr b="1" i="0" lang="en-US" sz="3699" u="none" cap="none" strike="noStrike">
                  <a:solidFill>
                    <a:srgbClr val="000000"/>
                  </a:solidFill>
                  <a:latin typeface="Balsamiq Sans"/>
                  <a:ea typeface="Balsamiq Sans"/>
                  <a:cs typeface="Balsamiq Sans"/>
                  <a:sym typeface="Balsamiq Sans"/>
                </a:rPr>
                <a:t>Предмет дослідження:</a:t>
              </a:r>
              <a:r>
                <a:rPr b="0" i="0" lang="en-US" sz="3699" u="none" cap="none" strike="noStrike">
                  <a:solidFill>
                    <a:srgbClr val="000000"/>
                  </a:solidFill>
                  <a:latin typeface="Balsamiq Sans"/>
                  <a:ea typeface="Balsamiq Sans"/>
                  <a:cs typeface="Balsamiq Sans"/>
                  <a:sym typeface="Balsamiq Sans"/>
                </a:rPr>
                <a:t> Видове різноманіття, структура угруповань та трофічні зв’язки комах-запилювачів із квітковими рослинами на пришкільній території.</a:t>
              </a:r>
              <a:endParaRPr/>
            </a:p>
          </p:txBody>
        </p:sp>
      </p:grpSp>
      <p:sp>
        <p:nvSpPr>
          <p:cNvPr id="156" name="Google Shape;156;p5"/>
          <p:cNvSpPr/>
          <p:nvPr/>
        </p:nvSpPr>
        <p:spPr>
          <a:xfrm>
            <a:off x="9301976" y="6253405"/>
            <a:ext cx="2691644" cy="2691644"/>
          </a:xfrm>
          <a:custGeom>
            <a:rect b="b" l="l" r="r" t="t"/>
            <a:pathLst>
              <a:path extrusionOk="0" h="2691644" w="2691644">
                <a:moveTo>
                  <a:pt x="0" y="0"/>
                </a:moveTo>
                <a:lnTo>
                  <a:pt x="2691644" y="0"/>
                </a:lnTo>
                <a:lnTo>
                  <a:pt x="2691644" y="2691644"/>
                </a:lnTo>
                <a:lnTo>
                  <a:pt x="0" y="2691644"/>
                </a:lnTo>
                <a:lnTo>
                  <a:pt x="0" y="0"/>
                </a:lnTo>
                <a:close/>
              </a:path>
            </a:pathLst>
          </a:custGeom>
          <a:blipFill rotWithShape="1">
            <a:blip r:embed="rId5">
              <a:alphaModFix/>
            </a:blip>
            <a:stretch>
              <a:fillRect b="0" l="0" r="0" t="0"/>
            </a:stretch>
          </a:blipFill>
          <a:ln>
            <a:noFill/>
          </a:ln>
        </p:spPr>
      </p:sp>
      <p:sp>
        <p:nvSpPr>
          <p:cNvPr id="157" name="Google Shape;157;p5"/>
          <p:cNvSpPr/>
          <p:nvPr/>
        </p:nvSpPr>
        <p:spPr>
          <a:xfrm>
            <a:off x="4972561" y="6133245"/>
            <a:ext cx="2716554" cy="2716554"/>
          </a:xfrm>
          <a:custGeom>
            <a:rect b="b" l="l" r="r" t="t"/>
            <a:pathLst>
              <a:path extrusionOk="0" h="2716554" w="2716554">
                <a:moveTo>
                  <a:pt x="0" y="0"/>
                </a:moveTo>
                <a:lnTo>
                  <a:pt x="2716553" y="0"/>
                </a:lnTo>
                <a:lnTo>
                  <a:pt x="2716553" y="2716554"/>
                </a:lnTo>
                <a:lnTo>
                  <a:pt x="0" y="2716554"/>
                </a:lnTo>
                <a:lnTo>
                  <a:pt x="0" y="0"/>
                </a:lnTo>
                <a:close/>
              </a:path>
            </a:pathLst>
          </a:custGeom>
          <a:blipFill rotWithShape="1">
            <a:blip r:embed="rId6">
              <a:alphaModFix/>
            </a:blip>
            <a:stretch>
              <a:fillRect b="0" l="0" r="0" t="0"/>
            </a:stretch>
          </a:blipFill>
          <a:ln>
            <a:noFill/>
          </a:ln>
        </p:spPr>
      </p:sp>
      <p:sp>
        <p:nvSpPr>
          <p:cNvPr id="158" name="Google Shape;158;p5"/>
          <p:cNvSpPr/>
          <p:nvPr/>
        </p:nvSpPr>
        <p:spPr>
          <a:xfrm>
            <a:off x="647002" y="6047241"/>
            <a:ext cx="3058146" cy="3058146"/>
          </a:xfrm>
          <a:custGeom>
            <a:rect b="b" l="l" r="r" t="t"/>
            <a:pathLst>
              <a:path extrusionOk="0" h="3058146" w="3058146">
                <a:moveTo>
                  <a:pt x="0" y="0"/>
                </a:moveTo>
                <a:lnTo>
                  <a:pt x="3058146" y="0"/>
                </a:lnTo>
                <a:lnTo>
                  <a:pt x="3058146" y="3058146"/>
                </a:lnTo>
                <a:lnTo>
                  <a:pt x="0" y="3058146"/>
                </a:lnTo>
                <a:lnTo>
                  <a:pt x="0" y="0"/>
                </a:lnTo>
                <a:close/>
              </a:path>
            </a:pathLst>
          </a:custGeom>
          <a:blipFill rotWithShape="1">
            <a:blip r:embed="rId7">
              <a:alphaModFix/>
            </a:blip>
            <a:stretch>
              <a:fillRect b="0" l="0" r="0" t="0"/>
            </a:stretch>
          </a:blipFill>
          <a:ln>
            <a:noFill/>
          </a:ln>
        </p:spPr>
      </p:sp>
      <p:grpSp>
        <p:nvGrpSpPr>
          <p:cNvPr id="159" name="Google Shape;159;p5"/>
          <p:cNvGrpSpPr/>
          <p:nvPr/>
        </p:nvGrpSpPr>
        <p:grpSpPr>
          <a:xfrm>
            <a:off x="13196319" y="5707013"/>
            <a:ext cx="3467349" cy="3467349"/>
            <a:chOff x="0" y="0"/>
            <a:chExt cx="4623133" cy="4623133"/>
          </a:xfrm>
        </p:grpSpPr>
        <p:sp>
          <p:nvSpPr>
            <p:cNvPr id="160" name="Google Shape;160;p5"/>
            <p:cNvSpPr/>
            <p:nvPr/>
          </p:nvSpPr>
          <p:spPr>
            <a:xfrm>
              <a:off x="0" y="0"/>
              <a:ext cx="4623133" cy="4623133"/>
            </a:xfrm>
            <a:custGeom>
              <a:rect b="b" l="l" r="r" t="t"/>
              <a:pathLst>
                <a:path extrusionOk="0" h="4623133" w="4623133">
                  <a:moveTo>
                    <a:pt x="0" y="0"/>
                  </a:moveTo>
                  <a:lnTo>
                    <a:pt x="4623133" y="0"/>
                  </a:lnTo>
                  <a:lnTo>
                    <a:pt x="4623133" y="4623133"/>
                  </a:lnTo>
                  <a:lnTo>
                    <a:pt x="0" y="4623133"/>
                  </a:lnTo>
                  <a:lnTo>
                    <a:pt x="0" y="0"/>
                  </a:lnTo>
                  <a:close/>
                </a:path>
              </a:pathLst>
            </a:custGeom>
            <a:blipFill rotWithShape="1">
              <a:blip r:embed="rId8">
                <a:alphaModFix/>
              </a:blip>
              <a:stretch>
                <a:fillRect b="0" l="0" r="0" t="0"/>
              </a:stretch>
            </a:blipFill>
            <a:ln>
              <a:noFill/>
            </a:ln>
          </p:spPr>
        </p:sp>
        <p:sp>
          <p:nvSpPr>
            <p:cNvPr id="161" name="Google Shape;161;p5"/>
            <p:cNvSpPr/>
            <p:nvPr/>
          </p:nvSpPr>
          <p:spPr>
            <a:xfrm rot="-1891573">
              <a:off x="664065" y="1167301"/>
              <a:ext cx="3295003" cy="2288530"/>
            </a:xfrm>
            <a:custGeom>
              <a:rect b="b" l="l" r="r" t="t"/>
              <a:pathLst>
                <a:path extrusionOk="0" h="2288530" w="3295003">
                  <a:moveTo>
                    <a:pt x="0" y="0"/>
                  </a:moveTo>
                  <a:lnTo>
                    <a:pt x="3295003" y="0"/>
                  </a:lnTo>
                  <a:lnTo>
                    <a:pt x="3295003" y="2288530"/>
                  </a:lnTo>
                  <a:lnTo>
                    <a:pt x="0" y="2288530"/>
                  </a:lnTo>
                  <a:lnTo>
                    <a:pt x="0" y="0"/>
                  </a:lnTo>
                  <a:close/>
                </a:path>
              </a:pathLst>
            </a:custGeom>
            <a:blipFill rotWithShape="1">
              <a:blip r:embed="rId9">
                <a:alphaModFix/>
              </a:blip>
              <a:stretch>
                <a:fillRect b="0" l="0" r="0" t="0"/>
              </a:stretch>
            </a:blipFill>
            <a:ln>
              <a:noFill/>
            </a:ln>
          </p:spPr>
        </p:sp>
      </p:grpSp>
      <p:sp>
        <p:nvSpPr>
          <p:cNvPr id="162" name="Google Shape;162;p5"/>
          <p:cNvSpPr txBox="1"/>
          <p:nvPr/>
        </p:nvSpPr>
        <p:spPr>
          <a:xfrm>
            <a:off x="2146916" y="278885"/>
            <a:ext cx="14516751" cy="1144271"/>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6699" u="none" cap="none" strike="noStrike">
                <a:solidFill>
                  <a:srgbClr val="000000"/>
                </a:solidFill>
                <a:latin typeface="Balsamiq Sans"/>
                <a:ea typeface="Balsamiq Sans"/>
                <a:cs typeface="Balsamiq Sans"/>
                <a:sym typeface="Balsamiq Sans"/>
              </a:rPr>
              <a:t>Об’єкт і предмет дослідження:</a:t>
            </a:r>
            <a:endParaRPr/>
          </a:p>
        </p:txBody>
      </p:sp>
      <p:sp>
        <p:nvSpPr>
          <p:cNvPr id="163" name="Google Shape;163;p5"/>
          <p:cNvSpPr txBox="1"/>
          <p:nvPr/>
        </p:nvSpPr>
        <p:spPr>
          <a:xfrm>
            <a:off x="2146916" y="4964292"/>
            <a:ext cx="14516751" cy="1144271"/>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6699" u="none" cap="none" strike="noStrike">
                <a:solidFill>
                  <a:srgbClr val="000000"/>
                </a:solidFill>
                <a:latin typeface="Balsamiq Sans"/>
                <a:ea typeface="Balsamiq Sans"/>
                <a:cs typeface="Balsamiq Sans"/>
                <a:sym typeface="Balsamiq Sans"/>
              </a:rPr>
              <a:t>Методи дослідження:</a:t>
            </a:r>
            <a:endParaRPr/>
          </a:p>
        </p:txBody>
      </p:sp>
      <p:sp>
        <p:nvSpPr>
          <p:cNvPr id="164" name="Google Shape;164;p5"/>
          <p:cNvSpPr txBox="1"/>
          <p:nvPr/>
        </p:nvSpPr>
        <p:spPr>
          <a:xfrm>
            <a:off x="567769" y="8878374"/>
            <a:ext cx="3137380" cy="1109344"/>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200" u="none" cap="none" strike="noStrike">
                <a:solidFill>
                  <a:srgbClr val="000000"/>
                </a:solidFill>
                <a:latin typeface="Balsamiq Sans"/>
                <a:ea typeface="Balsamiq Sans"/>
                <a:cs typeface="Balsamiq Sans"/>
                <a:sym typeface="Balsamiq Sans"/>
              </a:rPr>
              <a:t>Польові спостереження</a:t>
            </a:r>
            <a:endParaRPr/>
          </a:p>
        </p:txBody>
      </p:sp>
      <p:sp>
        <p:nvSpPr>
          <p:cNvPr id="165" name="Google Shape;165;p5"/>
          <p:cNvSpPr txBox="1"/>
          <p:nvPr/>
        </p:nvSpPr>
        <p:spPr>
          <a:xfrm>
            <a:off x="4735123" y="8815085"/>
            <a:ext cx="3536879" cy="16713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200" u="none" cap="none" strike="noStrike">
                <a:solidFill>
                  <a:srgbClr val="000000"/>
                </a:solidFill>
                <a:latin typeface="Balsamiq Sans"/>
                <a:ea typeface="Balsamiq Sans"/>
                <a:cs typeface="Balsamiq Sans"/>
                <a:sym typeface="Balsamiq Sans"/>
              </a:rPr>
              <a:t>Підрахунок комах на рослинах</a:t>
            </a:r>
            <a:endParaRPr/>
          </a:p>
          <a:p>
            <a:pPr indent="0" lvl="0" marL="0" marR="0" rtl="0" algn="ctr">
              <a:lnSpc>
                <a:spcPct val="140000"/>
              </a:lnSpc>
              <a:spcBef>
                <a:spcPts val="0"/>
              </a:spcBef>
              <a:spcAft>
                <a:spcPts val="0"/>
              </a:spcAft>
              <a:buNone/>
            </a:pPr>
            <a:r>
              <a:t/>
            </a:r>
            <a:endParaRPr b="1" i="0" sz="3200" u="none" cap="none" strike="noStrike">
              <a:solidFill>
                <a:srgbClr val="000000"/>
              </a:solidFill>
              <a:latin typeface="Balsamiq Sans"/>
              <a:ea typeface="Balsamiq Sans"/>
              <a:cs typeface="Balsamiq Sans"/>
              <a:sym typeface="Balsamiq Sans"/>
            </a:endParaRPr>
          </a:p>
        </p:txBody>
      </p:sp>
      <p:sp>
        <p:nvSpPr>
          <p:cNvPr id="166" name="Google Shape;166;p5"/>
          <p:cNvSpPr txBox="1"/>
          <p:nvPr/>
        </p:nvSpPr>
        <p:spPr>
          <a:xfrm>
            <a:off x="8953151" y="8878374"/>
            <a:ext cx="3536879" cy="1109344"/>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200" u="none" cap="none" strike="noStrike">
                <a:solidFill>
                  <a:srgbClr val="000000"/>
                </a:solidFill>
                <a:latin typeface="Balsamiq Sans"/>
                <a:ea typeface="Balsamiq Sans"/>
                <a:cs typeface="Balsamiq Sans"/>
                <a:sym typeface="Balsamiq Sans"/>
              </a:rPr>
              <a:t>Порівняльний аналіз</a:t>
            </a:r>
            <a:endParaRPr/>
          </a:p>
        </p:txBody>
      </p:sp>
      <p:sp>
        <p:nvSpPr>
          <p:cNvPr id="167" name="Google Shape;167;p5"/>
          <p:cNvSpPr txBox="1"/>
          <p:nvPr/>
        </p:nvSpPr>
        <p:spPr>
          <a:xfrm>
            <a:off x="13594929" y="9096073"/>
            <a:ext cx="3536879" cy="1109344"/>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200" u="none" cap="none" strike="noStrike">
                <a:solidFill>
                  <a:srgbClr val="000000"/>
                </a:solidFill>
                <a:latin typeface="Balsamiq Sans"/>
                <a:ea typeface="Balsamiq Sans"/>
                <a:cs typeface="Balsamiq Sans"/>
                <a:sym typeface="Balsamiq Sans"/>
              </a:rPr>
              <a:t>Фотофіксація</a:t>
            </a:r>
            <a:endParaRPr/>
          </a:p>
          <a:p>
            <a:pPr indent="0" lvl="0" marL="0" marR="0" rtl="0" algn="ctr">
              <a:lnSpc>
                <a:spcPct val="140000"/>
              </a:lnSpc>
              <a:spcBef>
                <a:spcPts val="0"/>
              </a:spcBef>
              <a:spcAft>
                <a:spcPts val="0"/>
              </a:spcAft>
              <a:buNone/>
            </a:pPr>
            <a:r>
              <a:t/>
            </a:r>
            <a:endParaRPr b="1" i="0" sz="3200" u="none" cap="none" strike="noStrike">
              <a:solidFill>
                <a:srgbClr val="000000"/>
              </a:solidFill>
              <a:latin typeface="Balsamiq Sans"/>
              <a:ea typeface="Balsamiq Sans"/>
              <a:cs typeface="Balsamiq Sans"/>
              <a:sym typeface="Balsamiq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173" name="Google Shape;173;p6"/>
          <p:cNvSpPr/>
          <p:nvPr/>
        </p:nvSpPr>
        <p:spPr>
          <a:xfrm>
            <a:off x="473226" y="6736272"/>
            <a:ext cx="7663622" cy="2522028"/>
          </a:xfrm>
          <a:custGeom>
            <a:rect b="b" l="l" r="r" t="t"/>
            <a:pathLst>
              <a:path extrusionOk="0" h="2522028" w="7663622">
                <a:moveTo>
                  <a:pt x="0" y="0"/>
                </a:moveTo>
                <a:lnTo>
                  <a:pt x="7663622" y="0"/>
                </a:lnTo>
                <a:lnTo>
                  <a:pt x="7663622" y="2522028"/>
                </a:lnTo>
                <a:lnTo>
                  <a:pt x="0" y="2522028"/>
                </a:lnTo>
                <a:lnTo>
                  <a:pt x="0" y="0"/>
                </a:lnTo>
                <a:close/>
              </a:path>
            </a:pathLst>
          </a:custGeom>
          <a:blipFill rotWithShape="1">
            <a:blip r:embed="rId4">
              <a:alphaModFix/>
            </a:blip>
            <a:stretch>
              <a:fillRect b="0" l="0" r="0" t="0"/>
            </a:stretch>
          </a:blipFill>
          <a:ln>
            <a:noFill/>
          </a:ln>
        </p:spPr>
      </p:sp>
      <p:sp>
        <p:nvSpPr>
          <p:cNvPr id="174" name="Google Shape;174;p6"/>
          <p:cNvSpPr/>
          <p:nvPr/>
        </p:nvSpPr>
        <p:spPr>
          <a:xfrm>
            <a:off x="473226" y="1624568"/>
            <a:ext cx="7663622" cy="2522028"/>
          </a:xfrm>
          <a:custGeom>
            <a:rect b="b" l="l" r="r" t="t"/>
            <a:pathLst>
              <a:path extrusionOk="0" h="2522028" w="7663622">
                <a:moveTo>
                  <a:pt x="0" y="0"/>
                </a:moveTo>
                <a:lnTo>
                  <a:pt x="7663622" y="0"/>
                </a:lnTo>
                <a:lnTo>
                  <a:pt x="7663622" y="2522029"/>
                </a:lnTo>
                <a:lnTo>
                  <a:pt x="0" y="2522029"/>
                </a:lnTo>
                <a:lnTo>
                  <a:pt x="0" y="0"/>
                </a:lnTo>
                <a:close/>
              </a:path>
            </a:pathLst>
          </a:custGeom>
          <a:blipFill rotWithShape="1">
            <a:blip r:embed="rId4">
              <a:alphaModFix/>
            </a:blip>
            <a:stretch>
              <a:fillRect b="0" l="0" r="0" t="0"/>
            </a:stretch>
          </a:blipFill>
          <a:ln>
            <a:noFill/>
          </a:ln>
        </p:spPr>
      </p:sp>
      <p:sp>
        <p:nvSpPr>
          <p:cNvPr id="175" name="Google Shape;175;p6"/>
          <p:cNvSpPr/>
          <p:nvPr/>
        </p:nvSpPr>
        <p:spPr>
          <a:xfrm>
            <a:off x="473226" y="3179093"/>
            <a:ext cx="7663622" cy="2522028"/>
          </a:xfrm>
          <a:custGeom>
            <a:rect b="b" l="l" r="r" t="t"/>
            <a:pathLst>
              <a:path extrusionOk="0" h="2522028" w="7663622">
                <a:moveTo>
                  <a:pt x="0" y="0"/>
                </a:moveTo>
                <a:lnTo>
                  <a:pt x="7663622" y="0"/>
                </a:lnTo>
                <a:lnTo>
                  <a:pt x="7663622" y="2522028"/>
                </a:lnTo>
                <a:lnTo>
                  <a:pt x="0" y="2522028"/>
                </a:lnTo>
                <a:lnTo>
                  <a:pt x="0" y="0"/>
                </a:lnTo>
                <a:close/>
              </a:path>
            </a:pathLst>
          </a:custGeom>
          <a:blipFill rotWithShape="1">
            <a:blip r:embed="rId4">
              <a:alphaModFix/>
            </a:blip>
            <a:stretch>
              <a:fillRect b="0" l="0" r="0" t="0"/>
            </a:stretch>
          </a:blipFill>
          <a:ln>
            <a:noFill/>
          </a:ln>
        </p:spPr>
      </p:sp>
      <p:sp>
        <p:nvSpPr>
          <p:cNvPr id="176" name="Google Shape;176;p6"/>
          <p:cNvSpPr/>
          <p:nvPr/>
        </p:nvSpPr>
        <p:spPr>
          <a:xfrm rot="-835241">
            <a:off x="391752" y="2325601"/>
            <a:ext cx="8436113" cy="4286650"/>
          </a:xfrm>
          <a:custGeom>
            <a:rect b="b" l="l" r="r" t="t"/>
            <a:pathLst>
              <a:path extrusionOk="0" h="4286650" w="8436113">
                <a:moveTo>
                  <a:pt x="0" y="0"/>
                </a:moveTo>
                <a:lnTo>
                  <a:pt x="8436113" y="0"/>
                </a:lnTo>
                <a:lnTo>
                  <a:pt x="8436113" y="4286649"/>
                </a:lnTo>
                <a:lnTo>
                  <a:pt x="0" y="4286649"/>
                </a:lnTo>
                <a:lnTo>
                  <a:pt x="0" y="0"/>
                </a:lnTo>
                <a:close/>
              </a:path>
            </a:pathLst>
          </a:custGeom>
          <a:blipFill rotWithShape="1">
            <a:blip r:embed="rId5">
              <a:alphaModFix/>
            </a:blip>
            <a:stretch>
              <a:fillRect b="0" l="-12605" r="0" t="0"/>
            </a:stretch>
          </a:blipFill>
          <a:ln>
            <a:noFill/>
          </a:ln>
        </p:spPr>
      </p:sp>
      <p:sp>
        <p:nvSpPr>
          <p:cNvPr id="177" name="Google Shape;177;p6"/>
          <p:cNvSpPr/>
          <p:nvPr/>
        </p:nvSpPr>
        <p:spPr>
          <a:xfrm rot="-113203">
            <a:off x="2236194" y="6003913"/>
            <a:ext cx="6314312" cy="4347884"/>
          </a:xfrm>
          <a:custGeom>
            <a:rect b="b" l="l" r="r" t="t"/>
            <a:pathLst>
              <a:path extrusionOk="0" h="4347884" w="6314312">
                <a:moveTo>
                  <a:pt x="0" y="0"/>
                </a:moveTo>
                <a:lnTo>
                  <a:pt x="6314312" y="0"/>
                </a:lnTo>
                <a:lnTo>
                  <a:pt x="6314312" y="4347884"/>
                </a:lnTo>
                <a:lnTo>
                  <a:pt x="0" y="4347884"/>
                </a:lnTo>
                <a:lnTo>
                  <a:pt x="0" y="0"/>
                </a:lnTo>
                <a:close/>
              </a:path>
            </a:pathLst>
          </a:custGeom>
          <a:blipFill rotWithShape="1">
            <a:blip r:embed="rId6">
              <a:alphaModFix/>
            </a:blip>
            <a:stretch>
              <a:fillRect b="0" l="-29218" r="-23374" t="0"/>
            </a:stretch>
          </a:blipFill>
          <a:ln>
            <a:noFill/>
          </a:ln>
        </p:spPr>
      </p:sp>
      <p:grpSp>
        <p:nvGrpSpPr>
          <p:cNvPr id="178" name="Google Shape;178;p6"/>
          <p:cNvGrpSpPr/>
          <p:nvPr/>
        </p:nvGrpSpPr>
        <p:grpSpPr>
          <a:xfrm>
            <a:off x="8853410" y="5114491"/>
            <a:ext cx="9242705" cy="5172509"/>
            <a:chOff x="0" y="-47625"/>
            <a:chExt cx="1223892" cy="684929"/>
          </a:xfrm>
        </p:grpSpPr>
        <p:sp>
          <p:nvSpPr>
            <p:cNvPr id="179" name="Google Shape;179;p6"/>
            <p:cNvSpPr/>
            <p:nvPr/>
          </p:nvSpPr>
          <p:spPr>
            <a:xfrm>
              <a:off x="0" y="0"/>
              <a:ext cx="1223892" cy="637304"/>
            </a:xfrm>
            <a:custGeom>
              <a:rect b="b" l="l" r="r" t="t"/>
              <a:pathLst>
                <a:path extrusionOk="0" h="637304" w="1223892">
                  <a:moveTo>
                    <a:pt x="16360" y="0"/>
                  </a:moveTo>
                  <a:lnTo>
                    <a:pt x="1207532" y="0"/>
                  </a:lnTo>
                  <a:cubicBezTo>
                    <a:pt x="1216567" y="0"/>
                    <a:pt x="1223892" y="7325"/>
                    <a:pt x="1223892" y="16360"/>
                  </a:cubicBezTo>
                  <a:lnTo>
                    <a:pt x="1223892" y="620944"/>
                  </a:lnTo>
                  <a:cubicBezTo>
                    <a:pt x="1223892" y="625283"/>
                    <a:pt x="1222168" y="629444"/>
                    <a:pt x="1219100" y="632512"/>
                  </a:cubicBezTo>
                  <a:cubicBezTo>
                    <a:pt x="1216032" y="635580"/>
                    <a:pt x="1211871" y="637304"/>
                    <a:pt x="1207532" y="637304"/>
                  </a:cubicBezTo>
                  <a:lnTo>
                    <a:pt x="16360" y="637304"/>
                  </a:lnTo>
                  <a:cubicBezTo>
                    <a:pt x="7325" y="637304"/>
                    <a:pt x="0" y="629979"/>
                    <a:pt x="0" y="620944"/>
                  </a:cubicBezTo>
                  <a:lnTo>
                    <a:pt x="0" y="16360"/>
                  </a:lnTo>
                  <a:cubicBezTo>
                    <a:pt x="0" y="7325"/>
                    <a:pt x="7325" y="0"/>
                    <a:pt x="16360"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6"/>
            <p:cNvSpPr txBox="1"/>
            <p:nvPr/>
          </p:nvSpPr>
          <p:spPr>
            <a:xfrm>
              <a:off x="0" y="-47625"/>
              <a:ext cx="1223892" cy="684929"/>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1" name="Google Shape;181;p6"/>
          <p:cNvSpPr txBox="1"/>
          <p:nvPr/>
        </p:nvSpPr>
        <p:spPr>
          <a:xfrm>
            <a:off x="3731344" y="329372"/>
            <a:ext cx="10825311" cy="1094741"/>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6399" u="none" cap="none" strike="noStrike">
                <a:solidFill>
                  <a:srgbClr val="000000"/>
                </a:solidFill>
                <a:latin typeface="Balsamiq Sans"/>
                <a:ea typeface="Balsamiq Sans"/>
                <a:cs typeface="Balsamiq Sans"/>
                <a:sym typeface="Balsamiq Sans"/>
              </a:rPr>
              <a:t>Аналіз літературних джерел</a:t>
            </a:r>
            <a:endParaRPr/>
          </a:p>
        </p:txBody>
      </p:sp>
      <p:sp>
        <p:nvSpPr>
          <p:cNvPr id="182" name="Google Shape;182;p6"/>
          <p:cNvSpPr txBox="1"/>
          <p:nvPr/>
        </p:nvSpPr>
        <p:spPr>
          <a:xfrm>
            <a:off x="9107977" y="5653496"/>
            <a:ext cx="8587500" cy="4146600"/>
          </a:xfrm>
          <a:prstGeom prst="rect">
            <a:avLst/>
          </a:prstGeom>
          <a:noFill/>
          <a:ln>
            <a:noFill/>
          </a:ln>
        </p:spPr>
        <p:txBody>
          <a:bodyPr anchorCtr="0" anchor="t" bIns="0" lIns="0" spcFirstLastPara="1" rIns="0" wrap="square" tIns="0">
            <a:spAutoFit/>
          </a:bodyPr>
          <a:lstStyle/>
          <a:p>
            <a:pPr indent="0" lvl="0" marL="0" marR="0" rtl="0" algn="l">
              <a:lnSpc>
                <a:spcPct val="140027"/>
              </a:lnSpc>
              <a:spcBef>
                <a:spcPts val="0"/>
              </a:spcBef>
              <a:spcAft>
                <a:spcPts val="0"/>
              </a:spcAft>
              <a:buNone/>
            </a:pPr>
            <a:r>
              <a:rPr b="1" i="0" lang="en-US" sz="2201" u="none" cap="none" strike="noStrike">
                <a:solidFill>
                  <a:srgbClr val="000000"/>
                </a:solidFill>
                <a:latin typeface="Balsamiq Sans"/>
                <a:ea typeface="Balsamiq Sans"/>
                <a:cs typeface="Balsamiq Sans"/>
                <a:sym typeface="Balsamiq Sans"/>
              </a:rPr>
              <a:t>К</a:t>
            </a:r>
            <a:r>
              <a:rPr b="1" i="0" lang="en-US" sz="1901" u="none" cap="none" strike="noStrike">
                <a:solidFill>
                  <a:srgbClr val="000000"/>
                </a:solidFill>
                <a:latin typeface="Balsamiq Sans"/>
                <a:ea typeface="Balsamiq Sans"/>
                <a:cs typeface="Balsamiq Sans"/>
                <a:sym typeface="Balsamiq Sans"/>
              </a:rPr>
              <a:t>омахи є найбільшою групою живих організмів, що населяють нашу планету. Деякі вчені оцінюють біорізноманіття комах у кілька мільйонів видівт,тобто більше тварин і рослин разом узятих. Окрім надзвичайно широкого поширення комах, різноманітними є також їх трофічні зв'язки [2].</a:t>
            </a:r>
            <a:endParaRPr sz="1100"/>
          </a:p>
          <a:p>
            <a:pPr indent="0" lvl="0" marL="0" marR="0" rtl="0" algn="l">
              <a:lnSpc>
                <a:spcPct val="140026"/>
              </a:lnSpc>
              <a:spcBef>
                <a:spcPts val="0"/>
              </a:spcBef>
              <a:spcAft>
                <a:spcPts val="0"/>
              </a:spcAft>
              <a:buNone/>
            </a:pPr>
            <a:r>
              <a:rPr b="1" i="0" lang="en-US" sz="2001" u="none" cap="none" strike="noStrike">
                <a:solidFill>
                  <a:srgbClr val="000000"/>
                </a:solidFill>
                <a:latin typeface="Balsamiq Sans"/>
                <a:ea typeface="Balsamiq Sans"/>
                <a:cs typeface="Balsamiq Sans"/>
                <a:sym typeface="Balsamiq Sans"/>
              </a:rPr>
              <a:t>Відомо, що диких бджіл у світі нараховується понад 20 000 видів. З них у Європі зустрічається близько 2 500, а в Україні – 900. Інші комахи такі як оси, мухи, денні та нічні метелики, жуки як запилювачі стали ґрунтовно вивчатись відносно нещодавно. Внесок запилювачів у глобальну економіку оцінюється в 235 – 577 млрд на рік.  [3]</a:t>
            </a:r>
            <a:endParaRPr sz="1100"/>
          </a:p>
        </p:txBody>
      </p:sp>
      <p:sp>
        <p:nvSpPr>
          <p:cNvPr id="183" name="Google Shape;183;p6"/>
          <p:cNvSpPr/>
          <p:nvPr/>
        </p:nvSpPr>
        <p:spPr>
          <a:xfrm rot="88700">
            <a:off x="10114669" y="1721099"/>
            <a:ext cx="7532603" cy="3824085"/>
          </a:xfrm>
          <a:custGeom>
            <a:rect b="b" l="l" r="r" t="t"/>
            <a:pathLst>
              <a:path extrusionOk="0" h="3824085" w="7532603">
                <a:moveTo>
                  <a:pt x="0" y="0"/>
                </a:moveTo>
                <a:lnTo>
                  <a:pt x="7532603" y="0"/>
                </a:lnTo>
                <a:lnTo>
                  <a:pt x="7532603" y="3824084"/>
                </a:lnTo>
                <a:lnTo>
                  <a:pt x="0" y="3824084"/>
                </a:lnTo>
                <a:lnTo>
                  <a:pt x="0" y="0"/>
                </a:lnTo>
                <a:close/>
              </a:path>
            </a:pathLst>
          </a:custGeom>
          <a:blipFill rotWithShape="1">
            <a:blip r:embed="rId7">
              <a:alphaModFix/>
            </a:blip>
            <a:stretch>
              <a:fillRect b="-29894" l="-35120" r="-11013"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189" name="Google Shape;189;p7"/>
          <p:cNvSpPr/>
          <p:nvPr/>
        </p:nvSpPr>
        <p:spPr>
          <a:xfrm>
            <a:off x="680422" y="8377099"/>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190" name="Google Shape;190;p7"/>
          <p:cNvSpPr/>
          <p:nvPr/>
        </p:nvSpPr>
        <p:spPr>
          <a:xfrm>
            <a:off x="680422" y="4618953"/>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grpSp>
        <p:nvGrpSpPr>
          <p:cNvPr id="191" name="Google Shape;191;p7"/>
          <p:cNvGrpSpPr/>
          <p:nvPr/>
        </p:nvGrpSpPr>
        <p:grpSpPr>
          <a:xfrm>
            <a:off x="8637895" y="1411711"/>
            <a:ext cx="9387536" cy="5003971"/>
            <a:chOff x="0" y="-66675"/>
            <a:chExt cx="2472438" cy="1317918"/>
          </a:xfrm>
        </p:grpSpPr>
        <p:sp>
          <p:nvSpPr>
            <p:cNvPr id="192" name="Google Shape;192;p7"/>
            <p:cNvSpPr/>
            <p:nvPr/>
          </p:nvSpPr>
          <p:spPr>
            <a:xfrm>
              <a:off x="0" y="0"/>
              <a:ext cx="2472438" cy="1251243"/>
            </a:xfrm>
            <a:custGeom>
              <a:rect b="b" l="l" r="r" t="t"/>
              <a:pathLst>
                <a:path extrusionOk="0" h="1251243" w="2472438">
                  <a:moveTo>
                    <a:pt x="42060" y="0"/>
                  </a:moveTo>
                  <a:lnTo>
                    <a:pt x="2430378" y="0"/>
                  </a:lnTo>
                  <a:cubicBezTo>
                    <a:pt x="2453607" y="0"/>
                    <a:pt x="2472438" y="18831"/>
                    <a:pt x="2472438" y="42060"/>
                  </a:cubicBezTo>
                  <a:lnTo>
                    <a:pt x="2472438" y="1209183"/>
                  </a:lnTo>
                  <a:cubicBezTo>
                    <a:pt x="2472438" y="1220338"/>
                    <a:pt x="2468006" y="1231036"/>
                    <a:pt x="2460119" y="1238924"/>
                  </a:cubicBezTo>
                  <a:cubicBezTo>
                    <a:pt x="2452231" y="1246812"/>
                    <a:pt x="2441533" y="1251243"/>
                    <a:pt x="2430378" y="1251243"/>
                  </a:cubicBezTo>
                  <a:lnTo>
                    <a:pt x="42060" y="1251243"/>
                  </a:lnTo>
                  <a:cubicBezTo>
                    <a:pt x="18831" y="1251243"/>
                    <a:pt x="0" y="1232412"/>
                    <a:pt x="0" y="1209183"/>
                  </a:cubicBezTo>
                  <a:lnTo>
                    <a:pt x="0" y="42060"/>
                  </a:lnTo>
                  <a:cubicBezTo>
                    <a:pt x="0" y="30905"/>
                    <a:pt x="4431" y="20207"/>
                    <a:pt x="12319" y="12319"/>
                  </a:cubicBezTo>
                  <a:cubicBezTo>
                    <a:pt x="20207" y="4431"/>
                    <a:pt x="30905" y="0"/>
                    <a:pt x="42060"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txBox="1"/>
            <p:nvPr/>
          </p:nvSpPr>
          <p:spPr>
            <a:xfrm>
              <a:off x="0" y="-66675"/>
              <a:ext cx="2472438" cy="1317918"/>
            </a:xfrm>
            <a:prstGeom prst="rect">
              <a:avLst/>
            </a:prstGeom>
            <a:noFill/>
            <a:ln>
              <a:noFill/>
            </a:ln>
          </p:spPr>
          <p:txBody>
            <a:bodyPr anchorCtr="0" anchor="ctr" bIns="50800" lIns="50800" spcFirstLastPara="1" rIns="50800" wrap="square" tIns="50800">
              <a:noAutofit/>
            </a:bodyPr>
            <a:lstStyle/>
            <a:p>
              <a:pPr indent="0" lvl="0" marL="0" marR="0" rtl="0" algn="ctr">
                <a:lnSpc>
                  <a:spcPct val="140012"/>
                </a:lnSpc>
                <a:spcBef>
                  <a:spcPts val="0"/>
                </a:spcBef>
                <a:spcAft>
                  <a:spcPts val="0"/>
                </a:spcAft>
                <a:buNone/>
              </a:pPr>
              <a:r>
                <a:rPr b="1" i="0" lang="en-US" sz="3199" u="none" cap="none" strike="noStrike">
                  <a:solidFill>
                    <a:srgbClr val="000000"/>
                  </a:solidFill>
                  <a:latin typeface="Balsamiq Sans"/>
                  <a:ea typeface="Balsamiq Sans"/>
                  <a:cs typeface="Balsamiq Sans"/>
                  <a:sym typeface="Balsamiq Sans"/>
                </a:rPr>
                <a:t>Будова ротових органів комах — це результат тривалої коеволюції з квітковими рослинами. Форма та довжина ротового апарату напряму залежать від морфології квітки та глибини залягання нектарників. Спеціалізація дозволяє різним групам запилювачів ефективно використовувати певні трофічні ресурси, уникаючи прямої міжвидової конкуренції.</a:t>
              </a:r>
              <a:endParaRPr/>
            </a:p>
          </p:txBody>
        </p:sp>
      </p:grpSp>
      <p:sp>
        <p:nvSpPr>
          <p:cNvPr id="194" name="Google Shape;194;p7"/>
          <p:cNvSpPr/>
          <p:nvPr/>
        </p:nvSpPr>
        <p:spPr>
          <a:xfrm>
            <a:off x="263985" y="1910983"/>
            <a:ext cx="4189120" cy="7889272"/>
          </a:xfrm>
          <a:custGeom>
            <a:rect b="b" l="l" r="r" t="t"/>
            <a:pathLst>
              <a:path extrusionOk="0" h="7889272" w="4189120">
                <a:moveTo>
                  <a:pt x="0" y="0"/>
                </a:moveTo>
                <a:lnTo>
                  <a:pt x="4189120" y="0"/>
                </a:lnTo>
                <a:lnTo>
                  <a:pt x="4189120" y="7889272"/>
                </a:lnTo>
                <a:lnTo>
                  <a:pt x="0" y="7889272"/>
                </a:lnTo>
                <a:lnTo>
                  <a:pt x="0" y="0"/>
                </a:lnTo>
                <a:close/>
              </a:path>
            </a:pathLst>
          </a:custGeom>
          <a:blipFill rotWithShape="1">
            <a:blip r:embed="rId5">
              <a:alphaModFix/>
            </a:blip>
            <a:stretch>
              <a:fillRect b="0" l="-100" r="-100" t="-17906"/>
            </a:stretch>
          </a:blipFill>
          <a:ln>
            <a:noFill/>
          </a:ln>
        </p:spPr>
      </p:sp>
      <p:sp>
        <p:nvSpPr>
          <p:cNvPr id="195" name="Google Shape;195;p7"/>
          <p:cNvSpPr/>
          <p:nvPr/>
        </p:nvSpPr>
        <p:spPr>
          <a:xfrm>
            <a:off x="4772165" y="1910983"/>
            <a:ext cx="3865730" cy="7889272"/>
          </a:xfrm>
          <a:custGeom>
            <a:rect b="b" l="l" r="r" t="t"/>
            <a:pathLst>
              <a:path extrusionOk="0" h="7889272" w="3865730">
                <a:moveTo>
                  <a:pt x="0" y="0"/>
                </a:moveTo>
                <a:lnTo>
                  <a:pt x="3865730" y="0"/>
                </a:lnTo>
                <a:lnTo>
                  <a:pt x="3865730" y="7889272"/>
                </a:lnTo>
                <a:lnTo>
                  <a:pt x="0" y="7889272"/>
                </a:lnTo>
                <a:lnTo>
                  <a:pt x="0" y="0"/>
                </a:lnTo>
                <a:close/>
              </a:path>
            </a:pathLst>
          </a:custGeom>
          <a:blipFill rotWithShape="1">
            <a:blip r:embed="rId6">
              <a:alphaModFix/>
            </a:blip>
            <a:stretch>
              <a:fillRect b="0" l="-5867" r="-5867" t="0"/>
            </a:stretch>
          </a:blipFill>
          <a:ln>
            <a:noFill/>
          </a:ln>
        </p:spPr>
      </p:sp>
      <p:sp>
        <p:nvSpPr>
          <p:cNvPr id="196" name="Google Shape;196;p7"/>
          <p:cNvSpPr/>
          <p:nvPr/>
        </p:nvSpPr>
        <p:spPr>
          <a:xfrm>
            <a:off x="9329436" y="6653807"/>
            <a:ext cx="2491933" cy="3386854"/>
          </a:xfrm>
          <a:custGeom>
            <a:rect b="b" l="l" r="r" t="t"/>
            <a:pathLst>
              <a:path extrusionOk="0" h="3386854" w="2491933">
                <a:moveTo>
                  <a:pt x="0" y="0"/>
                </a:moveTo>
                <a:lnTo>
                  <a:pt x="2491933" y="0"/>
                </a:lnTo>
                <a:lnTo>
                  <a:pt x="2491933" y="3386854"/>
                </a:lnTo>
                <a:lnTo>
                  <a:pt x="0" y="3386854"/>
                </a:lnTo>
                <a:lnTo>
                  <a:pt x="0" y="0"/>
                </a:lnTo>
                <a:close/>
              </a:path>
            </a:pathLst>
          </a:custGeom>
          <a:blipFill rotWithShape="1">
            <a:blip r:embed="rId7">
              <a:alphaModFix/>
            </a:blip>
            <a:stretch>
              <a:fillRect b="-33818" l="0" r="0" t="-29232"/>
            </a:stretch>
          </a:blipFill>
          <a:ln>
            <a:noFill/>
          </a:ln>
        </p:spPr>
      </p:sp>
      <p:sp>
        <p:nvSpPr>
          <p:cNvPr id="197" name="Google Shape;197;p7"/>
          <p:cNvSpPr/>
          <p:nvPr/>
        </p:nvSpPr>
        <p:spPr>
          <a:xfrm>
            <a:off x="12326194" y="6653807"/>
            <a:ext cx="2487577" cy="3386854"/>
          </a:xfrm>
          <a:custGeom>
            <a:rect b="b" l="l" r="r" t="t"/>
            <a:pathLst>
              <a:path extrusionOk="0" h="3386854" w="2487577">
                <a:moveTo>
                  <a:pt x="0" y="0"/>
                </a:moveTo>
                <a:lnTo>
                  <a:pt x="2487578" y="0"/>
                </a:lnTo>
                <a:lnTo>
                  <a:pt x="2487578" y="3386854"/>
                </a:lnTo>
                <a:lnTo>
                  <a:pt x="0" y="3386854"/>
                </a:lnTo>
                <a:lnTo>
                  <a:pt x="0" y="0"/>
                </a:lnTo>
                <a:close/>
              </a:path>
            </a:pathLst>
          </a:custGeom>
          <a:blipFill rotWithShape="1">
            <a:blip r:embed="rId8">
              <a:alphaModFix/>
            </a:blip>
            <a:stretch>
              <a:fillRect b="-23553" l="0" r="0" t="-39210"/>
            </a:stretch>
          </a:blipFill>
          <a:ln>
            <a:noFill/>
          </a:ln>
        </p:spPr>
      </p:sp>
      <p:sp>
        <p:nvSpPr>
          <p:cNvPr id="198" name="Google Shape;198;p7"/>
          <p:cNvSpPr/>
          <p:nvPr/>
        </p:nvSpPr>
        <p:spPr>
          <a:xfrm>
            <a:off x="15318597" y="6716839"/>
            <a:ext cx="2570548" cy="3323822"/>
          </a:xfrm>
          <a:custGeom>
            <a:rect b="b" l="l" r="r" t="t"/>
            <a:pathLst>
              <a:path extrusionOk="0" h="3323822" w="2570548">
                <a:moveTo>
                  <a:pt x="0" y="0"/>
                </a:moveTo>
                <a:lnTo>
                  <a:pt x="2570547" y="0"/>
                </a:lnTo>
                <a:lnTo>
                  <a:pt x="2570547" y="3323822"/>
                </a:lnTo>
                <a:lnTo>
                  <a:pt x="0" y="3323822"/>
                </a:lnTo>
                <a:lnTo>
                  <a:pt x="0" y="0"/>
                </a:lnTo>
                <a:close/>
              </a:path>
            </a:pathLst>
          </a:custGeom>
          <a:blipFill rotWithShape="1">
            <a:blip r:embed="rId9">
              <a:alphaModFix/>
            </a:blip>
            <a:stretch>
              <a:fillRect b="-7668" l="0" r="0" t="-63718"/>
            </a:stretch>
          </a:blipFill>
          <a:ln>
            <a:noFill/>
          </a:ln>
        </p:spPr>
      </p:sp>
      <p:sp>
        <p:nvSpPr>
          <p:cNvPr id="199" name="Google Shape;199;p7"/>
          <p:cNvSpPr txBox="1"/>
          <p:nvPr/>
        </p:nvSpPr>
        <p:spPr>
          <a:xfrm>
            <a:off x="2903562" y="329372"/>
            <a:ext cx="12480875" cy="1094741"/>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6399" u="none" cap="none" strike="noStrike">
                <a:solidFill>
                  <a:srgbClr val="000000"/>
                </a:solidFill>
                <a:latin typeface="Balsamiq Sans"/>
                <a:ea typeface="Balsamiq Sans"/>
                <a:cs typeface="Balsamiq Sans"/>
                <a:sym typeface="Balsamiq Sans"/>
              </a:rPr>
              <a:t>Наші мікроскопічні дослідження</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05" name="Google Shape;205;p8"/>
          <p:cNvSpPr/>
          <p:nvPr/>
        </p:nvSpPr>
        <p:spPr>
          <a:xfrm>
            <a:off x="680422" y="8377099"/>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206" name="Google Shape;206;p8"/>
          <p:cNvSpPr/>
          <p:nvPr/>
        </p:nvSpPr>
        <p:spPr>
          <a:xfrm>
            <a:off x="680422" y="4618953"/>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207" name="Google Shape;207;p8"/>
          <p:cNvSpPr/>
          <p:nvPr/>
        </p:nvSpPr>
        <p:spPr>
          <a:xfrm>
            <a:off x="14334184" y="6898674"/>
            <a:ext cx="3632059" cy="3117173"/>
          </a:xfrm>
          <a:custGeom>
            <a:rect b="b" l="l" r="r" t="t"/>
            <a:pathLst>
              <a:path extrusionOk="0" h="3117173" w="3632059">
                <a:moveTo>
                  <a:pt x="0" y="0"/>
                </a:moveTo>
                <a:lnTo>
                  <a:pt x="3632060" y="0"/>
                </a:lnTo>
                <a:lnTo>
                  <a:pt x="3632060" y="3117174"/>
                </a:lnTo>
                <a:lnTo>
                  <a:pt x="0" y="3117174"/>
                </a:lnTo>
                <a:lnTo>
                  <a:pt x="0" y="0"/>
                </a:lnTo>
                <a:close/>
              </a:path>
            </a:pathLst>
          </a:custGeom>
          <a:blipFill rotWithShape="1">
            <a:blip r:embed="rId5">
              <a:alphaModFix/>
            </a:blip>
            <a:stretch>
              <a:fillRect b="-29044" l="0" r="-4906" t="-33125"/>
            </a:stretch>
          </a:blipFill>
          <a:ln>
            <a:noFill/>
          </a:ln>
        </p:spPr>
      </p:sp>
      <p:sp>
        <p:nvSpPr>
          <p:cNvPr id="208" name="Google Shape;208;p8"/>
          <p:cNvSpPr/>
          <p:nvPr/>
        </p:nvSpPr>
        <p:spPr>
          <a:xfrm>
            <a:off x="11201995" y="6898674"/>
            <a:ext cx="2960739" cy="3204125"/>
          </a:xfrm>
          <a:custGeom>
            <a:rect b="b" l="l" r="r" t="t"/>
            <a:pathLst>
              <a:path extrusionOk="0" h="3204125" w="2960739">
                <a:moveTo>
                  <a:pt x="0" y="0"/>
                </a:moveTo>
                <a:lnTo>
                  <a:pt x="2960739" y="0"/>
                </a:lnTo>
                <a:lnTo>
                  <a:pt x="2960739" y="3204125"/>
                </a:lnTo>
                <a:lnTo>
                  <a:pt x="0" y="3204125"/>
                </a:lnTo>
                <a:lnTo>
                  <a:pt x="0" y="0"/>
                </a:lnTo>
                <a:close/>
              </a:path>
            </a:pathLst>
          </a:custGeom>
          <a:blipFill rotWithShape="1">
            <a:blip r:embed="rId6">
              <a:alphaModFix/>
            </a:blip>
            <a:stretch>
              <a:fillRect b="-6387" l="0" r="0" t="-16817"/>
            </a:stretch>
          </a:blipFill>
          <a:ln>
            <a:noFill/>
          </a:ln>
        </p:spPr>
      </p:sp>
      <p:sp>
        <p:nvSpPr>
          <p:cNvPr id="209" name="Google Shape;209;p8"/>
          <p:cNvSpPr/>
          <p:nvPr/>
        </p:nvSpPr>
        <p:spPr>
          <a:xfrm>
            <a:off x="8116577" y="1868021"/>
            <a:ext cx="6170837" cy="4618954"/>
          </a:xfrm>
          <a:custGeom>
            <a:rect b="b" l="l" r="r" t="t"/>
            <a:pathLst>
              <a:path extrusionOk="0" h="4618954" w="6170837">
                <a:moveTo>
                  <a:pt x="0" y="0"/>
                </a:moveTo>
                <a:lnTo>
                  <a:pt x="6170837" y="0"/>
                </a:lnTo>
                <a:lnTo>
                  <a:pt x="6170837" y="4618954"/>
                </a:lnTo>
                <a:lnTo>
                  <a:pt x="0" y="4618954"/>
                </a:lnTo>
                <a:lnTo>
                  <a:pt x="0" y="0"/>
                </a:lnTo>
                <a:close/>
              </a:path>
            </a:pathLst>
          </a:custGeom>
          <a:blipFill rotWithShape="1">
            <a:blip r:embed="rId7">
              <a:alphaModFix/>
            </a:blip>
            <a:stretch>
              <a:fillRect b="-3867" l="-41480" r="-64825" t="-20507"/>
            </a:stretch>
          </a:blipFill>
          <a:ln>
            <a:noFill/>
          </a:ln>
        </p:spPr>
      </p:sp>
      <p:sp>
        <p:nvSpPr>
          <p:cNvPr id="210" name="Google Shape;210;p8"/>
          <p:cNvSpPr/>
          <p:nvPr/>
        </p:nvSpPr>
        <p:spPr>
          <a:xfrm>
            <a:off x="294994" y="1812275"/>
            <a:ext cx="4337559" cy="8203573"/>
          </a:xfrm>
          <a:custGeom>
            <a:rect b="b" l="l" r="r" t="t"/>
            <a:pathLst>
              <a:path extrusionOk="0" h="8203573" w="4337559">
                <a:moveTo>
                  <a:pt x="0" y="0"/>
                </a:moveTo>
                <a:lnTo>
                  <a:pt x="4337559" y="0"/>
                </a:lnTo>
                <a:lnTo>
                  <a:pt x="4337559" y="8203573"/>
                </a:lnTo>
                <a:lnTo>
                  <a:pt x="0" y="8203573"/>
                </a:lnTo>
                <a:lnTo>
                  <a:pt x="0" y="0"/>
                </a:lnTo>
                <a:close/>
              </a:path>
            </a:pathLst>
          </a:custGeom>
          <a:blipFill rotWithShape="1">
            <a:blip r:embed="rId8">
              <a:alphaModFix/>
            </a:blip>
            <a:stretch>
              <a:fillRect b="-5215" l="0" r="0" t="-12610"/>
            </a:stretch>
          </a:blipFill>
          <a:ln>
            <a:noFill/>
          </a:ln>
        </p:spPr>
      </p:sp>
      <p:sp>
        <p:nvSpPr>
          <p:cNvPr id="211" name="Google Shape;211;p8"/>
          <p:cNvSpPr/>
          <p:nvPr/>
        </p:nvSpPr>
        <p:spPr>
          <a:xfrm>
            <a:off x="4680178" y="6780040"/>
            <a:ext cx="3264949" cy="3235808"/>
          </a:xfrm>
          <a:custGeom>
            <a:rect b="b" l="l" r="r" t="t"/>
            <a:pathLst>
              <a:path extrusionOk="0" h="3235808" w="3264949">
                <a:moveTo>
                  <a:pt x="0" y="0"/>
                </a:moveTo>
                <a:lnTo>
                  <a:pt x="3264949" y="0"/>
                </a:lnTo>
                <a:lnTo>
                  <a:pt x="3264949" y="3235808"/>
                </a:lnTo>
                <a:lnTo>
                  <a:pt x="0" y="3235808"/>
                </a:lnTo>
                <a:lnTo>
                  <a:pt x="0" y="0"/>
                </a:lnTo>
                <a:close/>
              </a:path>
            </a:pathLst>
          </a:custGeom>
          <a:blipFill rotWithShape="1">
            <a:blip r:embed="rId9">
              <a:alphaModFix/>
            </a:blip>
            <a:stretch>
              <a:fillRect b="-42918" l="0" r="0" t="-80681"/>
            </a:stretch>
          </a:blipFill>
          <a:ln>
            <a:noFill/>
          </a:ln>
        </p:spPr>
      </p:sp>
      <p:sp>
        <p:nvSpPr>
          <p:cNvPr id="212" name="Google Shape;212;p8"/>
          <p:cNvSpPr/>
          <p:nvPr/>
        </p:nvSpPr>
        <p:spPr>
          <a:xfrm>
            <a:off x="8114343" y="6921861"/>
            <a:ext cx="2868577" cy="3157752"/>
          </a:xfrm>
          <a:custGeom>
            <a:rect b="b" l="l" r="r" t="t"/>
            <a:pathLst>
              <a:path extrusionOk="0" h="3157752" w="2868577">
                <a:moveTo>
                  <a:pt x="0" y="0"/>
                </a:moveTo>
                <a:lnTo>
                  <a:pt x="2868577" y="0"/>
                </a:lnTo>
                <a:lnTo>
                  <a:pt x="2868577" y="3157752"/>
                </a:lnTo>
                <a:lnTo>
                  <a:pt x="0" y="3157752"/>
                </a:lnTo>
                <a:lnTo>
                  <a:pt x="0" y="0"/>
                </a:lnTo>
                <a:close/>
              </a:path>
            </a:pathLst>
          </a:custGeom>
          <a:blipFill rotWithShape="1">
            <a:blip r:embed="rId10">
              <a:alphaModFix/>
            </a:blip>
            <a:stretch>
              <a:fillRect b="-60193" l="0" r="0" t="-41115"/>
            </a:stretch>
          </a:blipFill>
          <a:ln>
            <a:noFill/>
          </a:ln>
        </p:spPr>
      </p:sp>
      <p:sp>
        <p:nvSpPr>
          <p:cNvPr id="213" name="Google Shape;213;p8"/>
          <p:cNvSpPr/>
          <p:nvPr/>
        </p:nvSpPr>
        <p:spPr>
          <a:xfrm>
            <a:off x="14456943" y="1868021"/>
            <a:ext cx="3509301" cy="4599904"/>
          </a:xfrm>
          <a:custGeom>
            <a:rect b="b" l="l" r="r" t="t"/>
            <a:pathLst>
              <a:path extrusionOk="0" h="4599904" w="3509301">
                <a:moveTo>
                  <a:pt x="0" y="0"/>
                </a:moveTo>
                <a:lnTo>
                  <a:pt x="3509301" y="0"/>
                </a:lnTo>
                <a:lnTo>
                  <a:pt x="3509301" y="4599904"/>
                </a:lnTo>
                <a:lnTo>
                  <a:pt x="0" y="4599904"/>
                </a:lnTo>
                <a:lnTo>
                  <a:pt x="0" y="0"/>
                </a:lnTo>
                <a:close/>
              </a:path>
            </a:pathLst>
          </a:custGeom>
          <a:blipFill rotWithShape="1">
            <a:blip r:embed="rId11">
              <a:alphaModFix/>
            </a:blip>
            <a:stretch>
              <a:fillRect b="0" l="-12026" r="-1901" t="-15314"/>
            </a:stretch>
          </a:blipFill>
          <a:ln>
            <a:noFill/>
          </a:ln>
        </p:spPr>
      </p:sp>
      <p:sp>
        <p:nvSpPr>
          <p:cNvPr id="214" name="Google Shape;214;p8"/>
          <p:cNvSpPr/>
          <p:nvPr/>
        </p:nvSpPr>
        <p:spPr>
          <a:xfrm>
            <a:off x="4680178" y="1868021"/>
            <a:ext cx="3262715" cy="4797587"/>
          </a:xfrm>
          <a:custGeom>
            <a:rect b="b" l="l" r="r" t="t"/>
            <a:pathLst>
              <a:path extrusionOk="0" h="4797587" w="3262715">
                <a:moveTo>
                  <a:pt x="0" y="0"/>
                </a:moveTo>
                <a:lnTo>
                  <a:pt x="3262715" y="0"/>
                </a:lnTo>
                <a:lnTo>
                  <a:pt x="3262715" y="4797588"/>
                </a:lnTo>
                <a:lnTo>
                  <a:pt x="0" y="4797588"/>
                </a:lnTo>
                <a:lnTo>
                  <a:pt x="0" y="0"/>
                </a:lnTo>
                <a:close/>
              </a:path>
            </a:pathLst>
          </a:custGeom>
          <a:blipFill rotWithShape="1">
            <a:blip r:embed="rId12">
              <a:alphaModFix/>
            </a:blip>
            <a:stretch>
              <a:fillRect b="-11597" l="0" r="0" t="-39112"/>
            </a:stretch>
          </a:blipFill>
          <a:ln>
            <a:noFill/>
          </a:ln>
        </p:spPr>
      </p:sp>
      <p:sp>
        <p:nvSpPr>
          <p:cNvPr id="215" name="Google Shape;215;p8"/>
          <p:cNvSpPr txBox="1"/>
          <p:nvPr/>
        </p:nvSpPr>
        <p:spPr>
          <a:xfrm>
            <a:off x="625599" y="338897"/>
            <a:ext cx="17036802" cy="96266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5599" u="none" cap="none" strike="noStrike">
                <a:solidFill>
                  <a:srgbClr val="000000"/>
                </a:solidFill>
                <a:latin typeface="Balsamiq Sans"/>
                <a:ea typeface="Balsamiq Sans"/>
                <a:cs typeface="Balsamiq Sans"/>
                <a:sym typeface="Balsamiq Sans"/>
              </a:rPr>
              <a:t>Видове різноманіття рослин пришкільної території</a:t>
            </a:r>
            <a:endParaRPr/>
          </a:p>
        </p:txBody>
      </p:sp>
      <p:sp>
        <p:nvSpPr>
          <p:cNvPr id="216" name="Google Shape;216;p8"/>
          <p:cNvSpPr txBox="1"/>
          <p:nvPr/>
        </p:nvSpPr>
        <p:spPr>
          <a:xfrm>
            <a:off x="4053943" y="1376275"/>
            <a:ext cx="950986" cy="436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50" u="none" cap="none" strike="noStrike">
                <a:solidFill>
                  <a:srgbClr val="000000"/>
                </a:solidFill>
                <a:latin typeface="PT Serif"/>
                <a:ea typeface="PT Serif"/>
                <a:cs typeface="PT Serif"/>
                <a:sym typeface="PT Serif"/>
              </a:rPr>
              <a:t>Верба</a:t>
            </a:r>
            <a:endParaRPr/>
          </a:p>
        </p:txBody>
      </p:sp>
      <p:sp>
        <p:nvSpPr>
          <p:cNvPr id="217" name="Google Shape;217;p8"/>
          <p:cNvSpPr txBox="1"/>
          <p:nvPr/>
        </p:nvSpPr>
        <p:spPr>
          <a:xfrm>
            <a:off x="12969150" y="1342976"/>
            <a:ext cx="2636527" cy="436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50" u="none" cap="none" strike="noStrike">
                <a:solidFill>
                  <a:srgbClr val="000000"/>
                </a:solidFill>
                <a:latin typeface="PT Serif"/>
                <a:ea typeface="PT Serif"/>
                <a:cs typeface="PT Serif"/>
                <a:sym typeface="PT Serif"/>
              </a:rPr>
              <a:t>Пшінка весняна</a:t>
            </a:r>
            <a:endParaRPr/>
          </a:p>
        </p:txBody>
      </p:sp>
      <p:sp>
        <p:nvSpPr>
          <p:cNvPr id="218" name="Google Shape;218;p8"/>
          <p:cNvSpPr txBox="1"/>
          <p:nvPr/>
        </p:nvSpPr>
        <p:spPr>
          <a:xfrm>
            <a:off x="8860685" y="6538227"/>
            <a:ext cx="1375893" cy="436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50" u="none" cap="none" strike="noStrike">
                <a:solidFill>
                  <a:srgbClr val="000000"/>
                </a:solidFill>
                <a:latin typeface="PT Serif"/>
                <a:ea typeface="PT Serif"/>
                <a:cs typeface="PT Serif"/>
                <a:sym typeface="PT Serif"/>
              </a:rPr>
              <a:t>Абрикос</a:t>
            </a:r>
            <a:endParaRPr/>
          </a:p>
        </p:txBody>
      </p:sp>
      <p:sp>
        <p:nvSpPr>
          <p:cNvPr id="219" name="Google Shape;219;p8"/>
          <p:cNvSpPr txBox="1"/>
          <p:nvPr/>
        </p:nvSpPr>
        <p:spPr>
          <a:xfrm>
            <a:off x="11844449" y="6462674"/>
            <a:ext cx="1675832" cy="436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50" u="none" cap="none" strike="noStrike">
                <a:solidFill>
                  <a:srgbClr val="000000"/>
                </a:solidFill>
                <a:latin typeface="PT Serif"/>
                <a:ea typeface="PT Serif"/>
                <a:cs typeface="PT Serif"/>
                <a:sym typeface="PT Serif"/>
              </a:rPr>
              <a:t>Тюльпани</a:t>
            </a:r>
            <a:endParaRPr/>
          </a:p>
        </p:txBody>
      </p:sp>
      <p:sp>
        <p:nvSpPr>
          <p:cNvPr id="220" name="Google Shape;220;p8"/>
          <p:cNvSpPr txBox="1"/>
          <p:nvPr/>
        </p:nvSpPr>
        <p:spPr>
          <a:xfrm>
            <a:off x="15225506" y="6439350"/>
            <a:ext cx="1849416" cy="436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550" u="none" cap="none" strike="noStrike">
                <a:solidFill>
                  <a:srgbClr val="000000"/>
                </a:solidFill>
                <a:latin typeface="PT Serif"/>
                <a:ea typeface="PT Serif"/>
                <a:cs typeface="PT Serif"/>
                <a:sym typeface="PT Serif"/>
              </a:rPr>
              <a:t>Хіонодокса</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9"/>
          <p:cNvSpPr/>
          <p:nvPr/>
        </p:nvSpPr>
        <p:spPr>
          <a:xfrm>
            <a:off x="1924050" y="26670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26" name="Google Shape;226;p9"/>
          <p:cNvSpPr/>
          <p:nvPr/>
        </p:nvSpPr>
        <p:spPr>
          <a:xfrm>
            <a:off x="2759493" y="7506580"/>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227" name="Google Shape;227;p9"/>
          <p:cNvSpPr/>
          <p:nvPr/>
        </p:nvSpPr>
        <p:spPr>
          <a:xfrm>
            <a:off x="835443" y="-386491"/>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228" name="Google Shape;228;p9"/>
          <p:cNvSpPr/>
          <p:nvPr/>
        </p:nvSpPr>
        <p:spPr>
          <a:xfrm>
            <a:off x="16643485" y="7292974"/>
            <a:ext cx="3207139" cy="2834309"/>
          </a:xfrm>
          <a:custGeom>
            <a:rect b="b" l="l" r="r" t="t"/>
            <a:pathLst>
              <a:path extrusionOk="0" h="2834309" w="3207139">
                <a:moveTo>
                  <a:pt x="0" y="0"/>
                </a:moveTo>
                <a:lnTo>
                  <a:pt x="3207138" y="0"/>
                </a:lnTo>
                <a:lnTo>
                  <a:pt x="3207138" y="2834309"/>
                </a:lnTo>
                <a:lnTo>
                  <a:pt x="0" y="2834309"/>
                </a:lnTo>
                <a:lnTo>
                  <a:pt x="0" y="0"/>
                </a:lnTo>
                <a:close/>
              </a:path>
            </a:pathLst>
          </a:custGeom>
          <a:blipFill rotWithShape="1">
            <a:blip r:embed="rId5">
              <a:alphaModFix/>
            </a:blip>
            <a:stretch>
              <a:fillRect b="0" l="0" r="0" t="0"/>
            </a:stretch>
          </a:blipFill>
          <a:ln>
            <a:noFill/>
          </a:ln>
        </p:spPr>
      </p:sp>
      <p:graphicFrame>
        <p:nvGraphicFramePr>
          <p:cNvPr id="229" name="Google Shape;229;p9"/>
          <p:cNvGraphicFramePr/>
          <p:nvPr/>
        </p:nvGraphicFramePr>
        <p:xfrm>
          <a:off x="2173900" y="1704975"/>
          <a:ext cx="3000000" cy="3000000"/>
        </p:xfrm>
        <a:graphic>
          <a:graphicData uri="http://schemas.openxmlformats.org/drawingml/2006/table">
            <a:tbl>
              <a:tblPr>
                <a:noFill/>
                <a:tableStyleId>{68CEE0F5-1469-4D66-9C93-D906254A8B77}</a:tableStyleId>
              </a:tblPr>
              <a:tblGrid>
                <a:gridCol w="1488775"/>
                <a:gridCol w="1488775"/>
                <a:gridCol w="1488775"/>
                <a:gridCol w="1488775"/>
                <a:gridCol w="1488775"/>
                <a:gridCol w="1488775"/>
                <a:gridCol w="1488775"/>
                <a:gridCol w="1488775"/>
                <a:gridCol w="1488775"/>
                <a:gridCol w="4639250"/>
              </a:tblGrid>
              <a:tr h="1742250">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Дата</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Час</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Температура</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Погодні умови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Бджоли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Джмелі</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Метелики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Мухи журчалки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1"/>
                        </a:lnSpc>
                        <a:spcBef>
                          <a:spcPts val="0"/>
                        </a:spcBef>
                        <a:spcAft>
                          <a:spcPts val="0"/>
                        </a:spcAft>
                        <a:buNone/>
                      </a:pPr>
                      <a:r>
                        <a:rPr b="1" lang="en-US" sz="1899" u="none" cap="none" strike="noStrike">
                          <a:solidFill>
                            <a:srgbClr val="000000"/>
                          </a:solidFill>
                          <a:latin typeface="Arial"/>
                          <a:ea typeface="Arial"/>
                          <a:cs typeface="Arial"/>
                          <a:sym typeface="Arial"/>
                        </a:rPr>
                        <a:t>Інші комахи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1"/>
                        </a:lnSpc>
                        <a:spcBef>
                          <a:spcPts val="0"/>
                        </a:spcBef>
                        <a:spcAft>
                          <a:spcPts val="0"/>
                        </a:spcAft>
                        <a:buNone/>
                      </a:pPr>
                      <a:r>
                        <a:rPr b="1" lang="en-US" sz="1899" u="none" cap="none" strike="noStrike">
                          <a:solidFill>
                            <a:srgbClr val="000000"/>
                          </a:solidFill>
                          <a:latin typeface="Arial"/>
                          <a:ea typeface="Arial"/>
                          <a:cs typeface="Arial"/>
                          <a:sym typeface="Arial"/>
                        </a:rPr>
                        <a:t>Рослини, які відвідували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20.03.26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12:30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+8</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лісова фіалка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22.03.26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13:00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крокуси</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24.03.26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12:40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8</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крокуси, проліски</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26.03.26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13:10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9</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крокуси, горицвіт</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28.03.26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12:20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хіонодокса, крокуси</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13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30.03.26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13:00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крокуси</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bl>
          </a:graphicData>
        </a:graphic>
      </p:graphicFrame>
      <p:sp>
        <p:nvSpPr>
          <p:cNvPr id="230" name="Google Shape;230;p9"/>
          <p:cNvSpPr txBox="1"/>
          <p:nvPr/>
        </p:nvSpPr>
        <p:spPr>
          <a:xfrm>
            <a:off x="1082475" y="349250"/>
            <a:ext cx="16844100" cy="615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000" u="none" cap="none" strike="noStrike">
                <a:solidFill>
                  <a:srgbClr val="000000"/>
                </a:solidFill>
                <a:latin typeface="PT Serif"/>
                <a:ea typeface="PT Serif"/>
                <a:cs typeface="PT Serif"/>
                <a:sym typeface="PT Serif"/>
              </a:rPr>
              <a:t>Спостереження за комахами - запилювачами (березень 2026 р.)</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36" name="Google Shape;236;p10"/>
          <p:cNvSpPr/>
          <p:nvPr/>
        </p:nvSpPr>
        <p:spPr>
          <a:xfrm>
            <a:off x="835443" y="7239880"/>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237" name="Google Shape;237;p10"/>
          <p:cNvSpPr/>
          <p:nvPr/>
        </p:nvSpPr>
        <p:spPr>
          <a:xfrm>
            <a:off x="835443" y="-386491"/>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238" name="Google Shape;238;p10"/>
          <p:cNvSpPr/>
          <p:nvPr/>
        </p:nvSpPr>
        <p:spPr>
          <a:xfrm>
            <a:off x="14719435" y="7026274"/>
            <a:ext cx="3207139" cy="2834309"/>
          </a:xfrm>
          <a:custGeom>
            <a:rect b="b" l="l" r="r" t="t"/>
            <a:pathLst>
              <a:path extrusionOk="0" h="2834309" w="3207139">
                <a:moveTo>
                  <a:pt x="0" y="0"/>
                </a:moveTo>
                <a:lnTo>
                  <a:pt x="3207138" y="0"/>
                </a:lnTo>
                <a:lnTo>
                  <a:pt x="3207138" y="2834309"/>
                </a:lnTo>
                <a:lnTo>
                  <a:pt x="0" y="2834309"/>
                </a:lnTo>
                <a:lnTo>
                  <a:pt x="0" y="0"/>
                </a:lnTo>
                <a:close/>
              </a:path>
            </a:pathLst>
          </a:custGeom>
          <a:blipFill rotWithShape="1">
            <a:blip r:embed="rId5">
              <a:alphaModFix/>
            </a:blip>
            <a:stretch>
              <a:fillRect b="0" l="0" r="0" t="0"/>
            </a:stretch>
          </a:blipFill>
          <a:ln>
            <a:noFill/>
          </a:ln>
        </p:spPr>
      </p:sp>
      <p:graphicFrame>
        <p:nvGraphicFramePr>
          <p:cNvPr id="239" name="Google Shape;239;p10"/>
          <p:cNvGraphicFramePr/>
          <p:nvPr/>
        </p:nvGraphicFramePr>
        <p:xfrm>
          <a:off x="127733" y="1552575"/>
          <a:ext cx="3000000" cy="3000000"/>
        </p:xfrm>
        <a:graphic>
          <a:graphicData uri="http://schemas.openxmlformats.org/drawingml/2006/table">
            <a:tbl>
              <a:tblPr>
                <a:noFill/>
                <a:tableStyleId>{68CEE0F5-1469-4D66-9C93-D906254A8B77}</a:tableStyleId>
              </a:tblPr>
              <a:tblGrid>
                <a:gridCol w="1484025"/>
                <a:gridCol w="1484025"/>
                <a:gridCol w="1484025"/>
                <a:gridCol w="1484025"/>
                <a:gridCol w="1484025"/>
                <a:gridCol w="1484025"/>
                <a:gridCol w="1531050"/>
                <a:gridCol w="1437000"/>
                <a:gridCol w="1484025"/>
                <a:gridCol w="4624500"/>
              </a:tblGrid>
              <a:tr h="1871275">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Дата</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Час</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000000"/>
                          </a:solidFill>
                          <a:latin typeface="Arial"/>
                          <a:ea typeface="Arial"/>
                          <a:cs typeface="Arial"/>
                          <a:sym typeface="Arial"/>
                        </a:rPr>
                        <a:t>Температура</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Погодні умови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Бджоли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Джмелі</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Метелики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2"/>
                        </a:lnSpc>
                        <a:spcBef>
                          <a:spcPts val="0"/>
                        </a:spcBef>
                        <a:spcAft>
                          <a:spcPts val="0"/>
                        </a:spcAft>
                        <a:buNone/>
                      </a:pPr>
                      <a:r>
                        <a:rPr b="1" lang="en-US" sz="1799" u="none" cap="none" strike="noStrike">
                          <a:solidFill>
                            <a:srgbClr val="000000"/>
                          </a:solidFill>
                          <a:latin typeface="Arial"/>
                          <a:ea typeface="Arial"/>
                          <a:cs typeface="Arial"/>
                          <a:sym typeface="Arial"/>
                        </a:rPr>
                        <a:t>Мухи журчалки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1"/>
                        </a:lnSpc>
                        <a:spcBef>
                          <a:spcPts val="0"/>
                        </a:spcBef>
                        <a:spcAft>
                          <a:spcPts val="0"/>
                        </a:spcAft>
                        <a:buNone/>
                      </a:pPr>
                      <a:r>
                        <a:rPr b="1" lang="en-US" sz="1899" u="none" cap="none" strike="noStrike">
                          <a:solidFill>
                            <a:srgbClr val="000000"/>
                          </a:solidFill>
                          <a:latin typeface="Arial"/>
                          <a:ea typeface="Arial"/>
                          <a:cs typeface="Arial"/>
                          <a:sym typeface="Arial"/>
                        </a:rPr>
                        <a:t>Інші комахи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c>
                  <a:txBody>
                    <a:bodyPr/>
                    <a:lstStyle/>
                    <a:p>
                      <a:pPr indent="0" lvl="0" marL="0" marR="0" rtl="0" algn="ctr">
                        <a:lnSpc>
                          <a:spcPct val="140021"/>
                        </a:lnSpc>
                        <a:spcBef>
                          <a:spcPts val="0"/>
                        </a:spcBef>
                        <a:spcAft>
                          <a:spcPts val="0"/>
                        </a:spcAft>
                        <a:buNone/>
                      </a:pPr>
                      <a:r>
                        <a:rPr b="1" lang="en-US" sz="1899" u="none" cap="none" strike="noStrike">
                          <a:solidFill>
                            <a:srgbClr val="000000"/>
                          </a:solidFill>
                          <a:latin typeface="Arial"/>
                          <a:ea typeface="Arial"/>
                          <a:cs typeface="Arial"/>
                          <a:sym typeface="Arial"/>
                        </a:rPr>
                        <a:t>Рослини, які відвідували</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9999"/>
                    </a:solidFill>
                  </a:tcPr>
                </a:tc>
              </a:tr>
              <a:tr h="10710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01.04.26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13:00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317275">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02.04.26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12:30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хмарно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8</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1793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03.04.26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12:40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сонячно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40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9</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9</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абрикоса,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902675">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05.04.26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13:10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Balsamiq Sans"/>
                          <a:ea typeface="Balsamiq Sans"/>
                          <a:cs typeface="Balsamiq Sans"/>
                          <a:sym typeface="Balsamiq Sans"/>
                        </a:rPr>
                        <a:t>мінлива хмарніст</a:t>
                      </a:r>
                      <a:r>
                        <a:rPr lang="en-US" sz="1700" u="none" cap="none" strike="noStrike">
                          <a:solidFill>
                            <a:srgbClr val="000000"/>
                          </a:solidFill>
                          <a:latin typeface="Balsamiq Sans"/>
                          <a:ea typeface="Balsamiq Sans"/>
                          <a:cs typeface="Balsamiq Sans"/>
                          <a:sym typeface="Balsamiq Sans"/>
                        </a:rPr>
                        <a:t>ь</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50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7</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абрикоса,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0710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06.04.26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12:20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+15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Balsamiq Sans"/>
                          <a:ea typeface="Balsamiq Sans"/>
                          <a:cs typeface="Balsamiq Sans"/>
                          <a:sym typeface="Balsamiq Sans"/>
                        </a:rPr>
                        <a:t>мінлива хмарність</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70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1</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5</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абрикоса,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r h="1071050">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07.04.26</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CDCD"/>
                    </a:solidFill>
                  </a:tcPr>
                </a:tc>
                <a:tc>
                  <a:txBody>
                    <a:bodyPr/>
                    <a:lstStyle/>
                    <a:p>
                      <a:pPr indent="0" lvl="0" marL="0" marR="0" rtl="0" algn="ctr">
                        <a:lnSpc>
                          <a:spcPct val="140022"/>
                        </a:lnSpc>
                        <a:spcBef>
                          <a:spcPts val="0"/>
                        </a:spcBef>
                        <a:spcAft>
                          <a:spcPts val="0"/>
                        </a:spcAft>
                        <a:buNone/>
                      </a:pPr>
                      <a:r>
                        <a:rPr lang="en-US" sz="1799" u="none" cap="none" strike="noStrike">
                          <a:solidFill>
                            <a:srgbClr val="000000"/>
                          </a:solidFill>
                          <a:latin typeface="Arial"/>
                          <a:ea typeface="Arial"/>
                          <a:cs typeface="Arial"/>
                          <a:sym typeface="Arial"/>
                        </a:rPr>
                        <a:t>13:00</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Arial"/>
                          <a:ea typeface="Arial"/>
                          <a:cs typeface="Arial"/>
                          <a:sym typeface="Arial"/>
                        </a:rPr>
                        <a:t>+9</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21"/>
                        </a:lnSpc>
                        <a:spcBef>
                          <a:spcPts val="0"/>
                        </a:spcBef>
                        <a:spcAft>
                          <a:spcPts val="0"/>
                        </a:spcAft>
                        <a:buNone/>
                      </a:pPr>
                      <a:r>
                        <a:rPr lang="en-US" sz="1899" u="none" cap="none" strike="noStrike">
                          <a:solidFill>
                            <a:srgbClr val="000000"/>
                          </a:solidFill>
                          <a:latin typeface="Balsamiq Sans"/>
                          <a:ea typeface="Balsamiq Sans"/>
                          <a:cs typeface="Balsamiq Sans"/>
                          <a:sym typeface="Balsamiq Sans"/>
                        </a:rPr>
                        <a:t>хмарно</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4</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2</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500" u="none" cap="none" strike="noStrike">
                          <a:solidFill>
                            <a:srgbClr val="000000"/>
                          </a:solidFill>
                          <a:latin typeface="Arial"/>
                          <a:ea typeface="Arial"/>
                          <a:cs typeface="Arial"/>
                          <a:sym typeface="Arial"/>
                        </a:rPr>
                        <a:t>3</a:t>
                      </a:r>
                      <a:endParaRPr sz="11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c>
                  <a:txBody>
                    <a:bodyPr/>
                    <a:lstStyle/>
                    <a:p>
                      <a:pPr indent="0" lvl="0" marL="0" marR="0" rtl="0" algn="ctr">
                        <a:lnSpc>
                          <a:spcPct val="140000"/>
                        </a:lnSpc>
                        <a:spcBef>
                          <a:spcPts val="0"/>
                        </a:spcBef>
                        <a:spcAft>
                          <a:spcPts val="0"/>
                        </a:spcAft>
                        <a:buNone/>
                      </a:pPr>
                      <a:r>
                        <a:rPr lang="en-US" sz="1800" u="none" cap="none" strike="noStrike">
                          <a:solidFill>
                            <a:srgbClr val="000000"/>
                          </a:solidFill>
                          <a:latin typeface="Arial"/>
                          <a:ea typeface="Arial"/>
                          <a:cs typeface="Arial"/>
                          <a:sym typeface="Arial"/>
                        </a:rPr>
                        <a:t>верба, абрикоса, кульбаба</a:t>
                      </a:r>
                      <a:endParaRPr sz="1800" u="none" cap="none" strike="noStrike"/>
                    </a:p>
                  </a:txBody>
                  <a:tcPr marT="190500" marB="190500" marR="190500" marL="1905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9525">
                      <a:solidFill>
                        <a:srgbClr val="FF9999"/>
                      </a:solidFill>
                      <a:prstDash val="solid"/>
                      <a:round/>
                      <a:headEnd len="sm" w="sm" type="none"/>
                      <a:tailEnd len="sm" w="sm" type="none"/>
                    </a:lnB>
                    <a:solidFill>
                      <a:srgbClr val="FFE3E3"/>
                    </a:solidFill>
                  </a:tcPr>
                </a:tc>
              </a:tr>
            </a:tbl>
          </a:graphicData>
        </a:graphic>
      </p:graphicFrame>
      <p:sp>
        <p:nvSpPr>
          <p:cNvPr id="240" name="Google Shape;240;p10"/>
          <p:cNvSpPr txBox="1"/>
          <p:nvPr/>
        </p:nvSpPr>
        <p:spPr>
          <a:xfrm>
            <a:off x="1267850" y="349250"/>
            <a:ext cx="16658700" cy="615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000" u="none" cap="none" strike="noStrike">
                <a:solidFill>
                  <a:srgbClr val="000000"/>
                </a:solidFill>
                <a:latin typeface="PT Serif"/>
                <a:ea typeface="PT Serif"/>
                <a:cs typeface="PT Serif"/>
                <a:sym typeface="PT Serif"/>
              </a:rPr>
              <a:t>Спостереження за комахами - запилювачами (квітень 2026 р.)</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46" name="Google Shape;246;p11"/>
          <p:cNvSpPr/>
          <p:nvPr/>
        </p:nvSpPr>
        <p:spPr>
          <a:xfrm>
            <a:off x="835443" y="7239880"/>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247" name="Google Shape;247;p11"/>
          <p:cNvSpPr/>
          <p:nvPr/>
        </p:nvSpPr>
        <p:spPr>
          <a:xfrm>
            <a:off x="835443" y="-386491"/>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grpSp>
        <p:nvGrpSpPr>
          <p:cNvPr id="248" name="Google Shape;248;p11"/>
          <p:cNvGrpSpPr/>
          <p:nvPr/>
        </p:nvGrpSpPr>
        <p:grpSpPr>
          <a:xfrm>
            <a:off x="10737868" y="1634126"/>
            <a:ext cx="7171023" cy="8285743"/>
            <a:chOff x="0" y="-22079"/>
            <a:chExt cx="543426" cy="627900"/>
          </a:xfrm>
        </p:grpSpPr>
        <p:sp>
          <p:nvSpPr>
            <p:cNvPr id="249" name="Google Shape;249;p11"/>
            <p:cNvSpPr/>
            <p:nvPr/>
          </p:nvSpPr>
          <p:spPr>
            <a:xfrm>
              <a:off x="0" y="0"/>
              <a:ext cx="543426" cy="605783"/>
            </a:xfrm>
            <a:custGeom>
              <a:rect b="b" l="l" r="r" t="t"/>
              <a:pathLst>
                <a:path extrusionOk="0" h="605783" w="543426">
                  <a:moveTo>
                    <a:pt x="21086" y="0"/>
                  </a:moveTo>
                  <a:lnTo>
                    <a:pt x="522340" y="0"/>
                  </a:lnTo>
                  <a:cubicBezTo>
                    <a:pt x="533985" y="0"/>
                    <a:pt x="543426" y="9441"/>
                    <a:pt x="543426" y="21086"/>
                  </a:cubicBezTo>
                  <a:lnTo>
                    <a:pt x="543426" y="584697"/>
                  </a:lnTo>
                  <a:cubicBezTo>
                    <a:pt x="543426" y="596343"/>
                    <a:pt x="533985" y="605783"/>
                    <a:pt x="522340" y="605783"/>
                  </a:cubicBezTo>
                  <a:lnTo>
                    <a:pt x="21086" y="605783"/>
                  </a:lnTo>
                  <a:cubicBezTo>
                    <a:pt x="9441" y="605783"/>
                    <a:pt x="0" y="596343"/>
                    <a:pt x="0" y="584697"/>
                  </a:cubicBezTo>
                  <a:lnTo>
                    <a:pt x="0" y="21086"/>
                  </a:lnTo>
                  <a:cubicBezTo>
                    <a:pt x="0" y="9441"/>
                    <a:pt x="9441" y="0"/>
                    <a:pt x="21086"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txBox="1"/>
            <p:nvPr/>
          </p:nvSpPr>
          <p:spPr>
            <a:xfrm>
              <a:off x="1" y="-22079"/>
              <a:ext cx="543300" cy="627900"/>
            </a:xfrm>
            <a:prstGeom prst="rect">
              <a:avLst/>
            </a:prstGeom>
            <a:noFill/>
            <a:ln>
              <a:noFill/>
            </a:ln>
          </p:spPr>
          <p:txBody>
            <a:bodyPr anchorCtr="0" anchor="ctr" bIns="50800" lIns="50800" spcFirstLastPara="1" rIns="50800" wrap="square" tIns="50800">
              <a:noAutofit/>
            </a:bodyPr>
            <a:lstStyle/>
            <a:p>
              <a:pPr indent="0" lvl="0" marL="0" marR="0" rtl="0" algn="l">
                <a:lnSpc>
                  <a:spcPct val="140015"/>
                </a:lnSpc>
                <a:spcBef>
                  <a:spcPts val="0"/>
                </a:spcBef>
                <a:spcAft>
                  <a:spcPts val="0"/>
                </a:spcAft>
                <a:buNone/>
              </a:pPr>
              <a:r>
                <a:rPr b="1" i="0" lang="en-US" sz="2399" u="none" cap="none" strike="noStrike">
                  <a:solidFill>
                    <a:srgbClr val="000000"/>
                  </a:solidFill>
                  <a:latin typeface="Balsamiq Sans"/>
                  <a:ea typeface="Balsamiq Sans"/>
                  <a:cs typeface="Balsamiq Sans"/>
                  <a:sym typeface="Balsamiq Sans"/>
                </a:rPr>
                <a:t>У  третій декаді березня 2026 року на пришкільній тереторії спостерігалося поступове збільшення активності комах-запилювачів, що пов’язано з підвищенням температури повітря та початком цвітіння ранньовесняних рослин (верби, крокусів, пролісків, фіалок). Найбільш чесленними були медоносні бджоли, рідше джмелі та інші комахи. </a:t>
              </a:r>
              <a:endParaRPr sz="1200"/>
            </a:p>
            <a:p>
              <a:pPr indent="0" lvl="0" marL="0" marR="0" rtl="0" algn="l">
                <a:lnSpc>
                  <a:spcPct val="140015"/>
                </a:lnSpc>
                <a:spcBef>
                  <a:spcPts val="0"/>
                </a:spcBef>
                <a:spcAft>
                  <a:spcPts val="0"/>
                </a:spcAft>
                <a:buNone/>
              </a:pPr>
              <a:r>
                <a:rPr b="1" i="0" lang="en-US" sz="2399" u="none" cap="none" strike="noStrike">
                  <a:solidFill>
                    <a:srgbClr val="000000"/>
                  </a:solidFill>
                  <a:latin typeface="Balsamiq Sans"/>
                  <a:ea typeface="Balsamiq Sans"/>
                  <a:cs typeface="Balsamiq Sans"/>
                  <a:sym typeface="Balsamiq Sans"/>
                </a:rPr>
                <a:t>На початку квітня 2026 року спостерігалося велика активність комах-запилювачів,  це пов’язано з різким потеплінням та масовим цвітінням ранніх медоносів. Після 5 квітня спостерігається стрімке падіння показників для всіх категорій. Різке похолодання, дощ та сильний вітер, змусили комах «сховатися».</a:t>
              </a:r>
              <a:endParaRPr sz="1200"/>
            </a:p>
          </p:txBody>
        </p:sp>
      </p:grpSp>
      <p:sp>
        <p:nvSpPr>
          <p:cNvPr id="251" name="Google Shape;251;p11"/>
          <p:cNvSpPr/>
          <p:nvPr/>
        </p:nvSpPr>
        <p:spPr>
          <a:xfrm>
            <a:off x="157176" y="1925473"/>
            <a:ext cx="10343147" cy="6308325"/>
          </a:xfrm>
          <a:custGeom>
            <a:rect b="b" l="l" r="r" t="t"/>
            <a:pathLst>
              <a:path extrusionOk="0" h="6308325" w="10343147">
                <a:moveTo>
                  <a:pt x="0" y="0"/>
                </a:moveTo>
                <a:lnTo>
                  <a:pt x="10343147" y="0"/>
                </a:lnTo>
                <a:lnTo>
                  <a:pt x="10343147" y="6308325"/>
                </a:lnTo>
                <a:lnTo>
                  <a:pt x="0" y="6308325"/>
                </a:lnTo>
                <a:lnTo>
                  <a:pt x="0" y="0"/>
                </a:lnTo>
                <a:close/>
              </a:path>
            </a:pathLst>
          </a:custGeom>
          <a:blipFill rotWithShape="1">
            <a:blip r:embed="rId5">
              <a:alphaModFix/>
            </a:blip>
            <a:stretch>
              <a:fillRect b="0" l="-735" r="-735" t="0"/>
            </a:stretch>
          </a:blipFill>
          <a:ln>
            <a:noFill/>
          </a:ln>
        </p:spPr>
      </p:sp>
      <p:sp>
        <p:nvSpPr>
          <p:cNvPr id="252" name="Google Shape;252;p11"/>
          <p:cNvSpPr/>
          <p:nvPr/>
        </p:nvSpPr>
        <p:spPr>
          <a:xfrm rot="-1271746">
            <a:off x="8571253" y="8041476"/>
            <a:ext cx="2170353" cy="1918050"/>
          </a:xfrm>
          <a:custGeom>
            <a:rect b="b" l="l" r="r" t="t"/>
            <a:pathLst>
              <a:path extrusionOk="0" h="1918050" w="2170353">
                <a:moveTo>
                  <a:pt x="0" y="0"/>
                </a:moveTo>
                <a:lnTo>
                  <a:pt x="2170353" y="0"/>
                </a:lnTo>
                <a:lnTo>
                  <a:pt x="2170353" y="1918050"/>
                </a:lnTo>
                <a:lnTo>
                  <a:pt x="0" y="1918050"/>
                </a:lnTo>
                <a:lnTo>
                  <a:pt x="0" y="0"/>
                </a:lnTo>
                <a:close/>
              </a:path>
            </a:pathLst>
          </a:custGeom>
          <a:blipFill rotWithShape="1">
            <a:blip r:embed="rId6">
              <a:alphaModFix/>
            </a:blip>
            <a:stretch>
              <a:fillRect b="0" l="0" r="0" t="0"/>
            </a:stretch>
          </a:blipFill>
          <a:ln>
            <a:noFill/>
          </a:ln>
        </p:spPr>
      </p:sp>
      <p:sp>
        <p:nvSpPr>
          <p:cNvPr id="253" name="Google Shape;253;p11"/>
          <p:cNvSpPr txBox="1"/>
          <p:nvPr/>
        </p:nvSpPr>
        <p:spPr>
          <a:xfrm>
            <a:off x="1278792" y="249814"/>
            <a:ext cx="16230600" cy="138429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000" u="none" cap="none" strike="noStrike">
                <a:solidFill>
                  <a:srgbClr val="000000"/>
                </a:solidFill>
                <a:latin typeface="PT Serif"/>
                <a:ea typeface="PT Serif"/>
                <a:cs typeface="PT Serif"/>
                <a:sym typeface="PT Serif"/>
              </a:rPr>
              <a:t>Динаміка активності комах-запилювачів у весняний період 2026 року</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59" name="Google Shape;259;p12"/>
          <p:cNvSpPr/>
          <p:nvPr/>
        </p:nvSpPr>
        <p:spPr>
          <a:xfrm>
            <a:off x="680422" y="8377099"/>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260" name="Google Shape;260;p12"/>
          <p:cNvSpPr/>
          <p:nvPr/>
        </p:nvSpPr>
        <p:spPr>
          <a:xfrm>
            <a:off x="680422" y="4618953"/>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grpSp>
        <p:nvGrpSpPr>
          <p:cNvPr id="261" name="Google Shape;261;p12"/>
          <p:cNvGrpSpPr/>
          <p:nvPr/>
        </p:nvGrpSpPr>
        <p:grpSpPr>
          <a:xfrm>
            <a:off x="422098" y="1727620"/>
            <a:ext cx="10722839" cy="8375824"/>
            <a:chOff x="0" y="-66675"/>
            <a:chExt cx="2824122" cy="2205978"/>
          </a:xfrm>
        </p:grpSpPr>
        <p:sp>
          <p:nvSpPr>
            <p:cNvPr id="262" name="Google Shape;262;p12"/>
            <p:cNvSpPr/>
            <p:nvPr/>
          </p:nvSpPr>
          <p:spPr>
            <a:xfrm>
              <a:off x="0" y="0"/>
              <a:ext cx="2824122" cy="2139303"/>
            </a:xfrm>
            <a:custGeom>
              <a:rect b="b" l="l" r="r" t="t"/>
              <a:pathLst>
                <a:path extrusionOk="0" h="2139303" w="2824122">
                  <a:moveTo>
                    <a:pt x="36822" y="0"/>
                  </a:moveTo>
                  <a:lnTo>
                    <a:pt x="2787300" y="0"/>
                  </a:lnTo>
                  <a:cubicBezTo>
                    <a:pt x="2807636" y="0"/>
                    <a:pt x="2824122" y="16486"/>
                    <a:pt x="2824122" y="36822"/>
                  </a:cubicBezTo>
                  <a:lnTo>
                    <a:pt x="2824122" y="2102480"/>
                  </a:lnTo>
                  <a:cubicBezTo>
                    <a:pt x="2824122" y="2112246"/>
                    <a:pt x="2820243" y="2121612"/>
                    <a:pt x="2813337" y="2128518"/>
                  </a:cubicBezTo>
                  <a:cubicBezTo>
                    <a:pt x="2806432" y="2135423"/>
                    <a:pt x="2797066" y="2139303"/>
                    <a:pt x="2787300" y="2139303"/>
                  </a:cubicBezTo>
                  <a:lnTo>
                    <a:pt x="36822" y="2139303"/>
                  </a:lnTo>
                  <a:cubicBezTo>
                    <a:pt x="16486" y="2139303"/>
                    <a:pt x="0" y="2122817"/>
                    <a:pt x="0" y="2102480"/>
                  </a:cubicBezTo>
                  <a:lnTo>
                    <a:pt x="0" y="36822"/>
                  </a:lnTo>
                  <a:cubicBezTo>
                    <a:pt x="0" y="16486"/>
                    <a:pt x="16486" y="0"/>
                    <a:pt x="36822"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2"/>
            <p:cNvSpPr txBox="1"/>
            <p:nvPr/>
          </p:nvSpPr>
          <p:spPr>
            <a:xfrm>
              <a:off x="0" y="-66675"/>
              <a:ext cx="2824122" cy="2205977"/>
            </a:xfrm>
            <a:prstGeom prst="rect">
              <a:avLst/>
            </a:prstGeom>
            <a:noFill/>
            <a:ln>
              <a:noFill/>
            </a:ln>
          </p:spPr>
          <p:txBody>
            <a:bodyPr anchorCtr="0" anchor="ctr" bIns="50800" lIns="50800" spcFirstLastPara="1" rIns="50800" wrap="square" tIns="50800">
              <a:noAutofit/>
            </a:bodyPr>
            <a:lstStyle/>
            <a:p>
              <a:pPr indent="0" lvl="0" marL="0" marR="0" rtl="0" algn="l">
                <a:lnSpc>
                  <a:spcPct val="140012"/>
                </a:lnSpc>
                <a:spcBef>
                  <a:spcPts val="0"/>
                </a:spcBef>
                <a:spcAft>
                  <a:spcPts val="0"/>
                </a:spcAft>
                <a:buNone/>
              </a:pPr>
              <a:r>
                <a:rPr b="1" i="0" lang="en-US" sz="2899" u="none" cap="none" strike="noStrike">
                  <a:solidFill>
                    <a:srgbClr val="000000"/>
                  </a:solidFill>
                  <a:latin typeface="Balsamiq Sans"/>
                  <a:ea typeface="Balsamiq Sans"/>
                  <a:cs typeface="Balsamiq Sans"/>
                  <a:sym typeface="Balsamiq Sans"/>
                </a:rPr>
                <a:t>Для підвищення біорізноманіття пришкільної ділянки ми обрали стратегію вирощування розсади ентомофільних культур (айстри, чорнобривці). Це дозволяє:</a:t>
              </a:r>
              <a:endParaRPr sz="1100"/>
            </a:p>
            <a:p>
              <a:pPr indent="-326386" lvl="1" marL="690872" marR="0" rtl="0" algn="l">
                <a:lnSpc>
                  <a:spcPct val="140012"/>
                </a:lnSpc>
                <a:spcBef>
                  <a:spcPts val="0"/>
                </a:spcBef>
                <a:spcAft>
                  <a:spcPts val="0"/>
                </a:spcAft>
                <a:buClr>
                  <a:srgbClr val="000000"/>
                </a:buClr>
                <a:buSzPts val="2899"/>
                <a:buFont typeface="Arial"/>
                <a:buChar char="•"/>
              </a:pPr>
              <a:r>
                <a:rPr b="1" i="0" lang="en-US" sz="2899" u="none" cap="none" strike="noStrike">
                  <a:solidFill>
                    <a:srgbClr val="000000"/>
                  </a:solidFill>
                  <a:latin typeface="Balsamiq Sans"/>
                  <a:ea typeface="Balsamiq Sans"/>
                  <a:cs typeface="Balsamiq Sans"/>
                  <a:sym typeface="Balsamiq Sans"/>
                </a:rPr>
                <a:t>Контроль вегетації: Забезпечення високої життєздатності рослин на ранніх етапах розвитку.</a:t>
              </a:r>
              <a:endParaRPr sz="1100"/>
            </a:p>
            <a:p>
              <a:pPr indent="-326386" lvl="1" marL="690872" marR="0" rtl="0" algn="l">
                <a:lnSpc>
                  <a:spcPct val="140012"/>
                </a:lnSpc>
                <a:spcBef>
                  <a:spcPts val="0"/>
                </a:spcBef>
                <a:spcAft>
                  <a:spcPts val="0"/>
                </a:spcAft>
                <a:buClr>
                  <a:srgbClr val="000000"/>
                </a:buClr>
                <a:buSzPts val="2899"/>
                <a:buFont typeface="Arial"/>
                <a:buChar char="•"/>
              </a:pPr>
              <a:r>
                <a:rPr b="1" i="0" lang="en-US" sz="2899" u="none" cap="none" strike="noStrike">
                  <a:solidFill>
                    <a:srgbClr val="000000"/>
                  </a:solidFill>
                  <a:latin typeface="Balsamiq Sans"/>
                  <a:ea typeface="Balsamiq Sans"/>
                  <a:cs typeface="Balsamiq Sans"/>
                  <a:sym typeface="Balsamiq Sans"/>
                </a:rPr>
                <a:t>Трофічний ресурс: Створення стабільного джерела нектару та пилку для комах у літньо-осінній період.</a:t>
              </a:r>
              <a:endParaRPr sz="1100"/>
            </a:p>
            <a:p>
              <a:pPr indent="-326386" lvl="1" marL="690872" marR="0" rtl="0" algn="l">
                <a:lnSpc>
                  <a:spcPct val="140012"/>
                </a:lnSpc>
                <a:spcBef>
                  <a:spcPts val="0"/>
                </a:spcBef>
                <a:spcAft>
                  <a:spcPts val="0"/>
                </a:spcAft>
                <a:buClr>
                  <a:srgbClr val="000000"/>
                </a:buClr>
                <a:buSzPts val="2899"/>
                <a:buFont typeface="Arial"/>
                <a:buChar char="•"/>
              </a:pPr>
              <a:r>
                <a:rPr b="1" i="0" lang="en-US" sz="2899" u="none" cap="none" strike="noStrike">
                  <a:solidFill>
                    <a:srgbClr val="000000"/>
                  </a:solidFill>
                  <a:latin typeface="Balsamiq Sans"/>
                  <a:ea typeface="Balsamiq Sans"/>
                  <a:cs typeface="Balsamiq Sans"/>
                  <a:sym typeface="Balsamiq Sans"/>
                </a:rPr>
                <a:t>Екологічний ефект: Приваблення широкого спектра запилювачів (бджіл, метеликів, журчалок) для підтримки стійкості локальної екосистеми.</a:t>
              </a:r>
              <a:endParaRPr sz="1100"/>
            </a:p>
            <a:p>
              <a:pPr indent="0" lvl="0" marL="0" marR="0" rtl="0" algn="l">
                <a:lnSpc>
                  <a:spcPct val="140012"/>
                </a:lnSpc>
                <a:spcBef>
                  <a:spcPts val="0"/>
                </a:spcBef>
                <a:spcAft>
                  <a:spcPts val="0"/>
                </a:spcAft>
                <a:buNone/>
              </a:pPr>
              <a:r>
                <a:rPr b="1" i="0" lang="en-US" sz="2899" u="none" cap="none" strike="noStrike">
                  <a:solidFill>
                    <a:srgbClr val="000000"/>
                  </a:solidFill>
                  <a:latin typeface="Balsamiq Sans"/>
                  <a:ea typeface="Balsamiq Sans"/>
                  <a:cs typeface="Balsamiq Sans"/>
                  <a:sym typeface="Balsamiq Sans"/>
                </a:rPr>
                <a:t>Результат: Формування штучних мікроланшафтів, придатних для подальших наукових спостережень та моніторингу видового складу комах.</a:t>
              </a:r>
              <a:endParaRPr sz="1100"/>
            </a:p>
          </p:txBody>
        </p:sp>
      </p:grpSp>
      <p:sp>
        <p:nvSpPr>
          <p:cNvPr id="264" name="Google Shape;264;p12"/>
          <p:cNvSpPr/>
          <p:nvPr/>
        </p:nvSpPr>
        <p:spPr>
          <a:xfrm>
            <a:off x="11144937" y="2240481"/>
            <a:ext cx="6701012" cy="4104370"/>
          </a:xfrm>
          <a:custGeom>
            <a:rect b="b" l="l" r="r" t="t"/>
            <a:pathLst>
              <a:path extrusionOk="0" h="4104370" w="6701012">
                <a:moveTo>
                  <a:pt x="0" y="0"/>
                </a:moveTo>
                <a:lnTo>
                  <a:pt x="6701012" y="0"/>
                </a:lnTo>
                <a:lnTo>
                  <a:pt x="6701012" y="4104370"/>
                </a:lnTo>
                <a:lnTo>
                  <a:pt x="0" y="4104370"/>
                </a:lnTo>
                <a:lnTo>
                  <a:pt x="0" y="0"/>
                </a:lnTo>
                <a:close/>
              </a:path>
            </a:pathLst>
          </a:custGeom>
          <a:blipFill rotWithShape="1">
            <a:blip r:embed="rId5">
              <a:alphaModFix/>
            </a:blip>
            <a:stretch>
              <a:fillRect b="0" l="0" r="0" t="0"/>
            </a:stretch>
          </a:blipFill>
          <a:ln>
            <a:noFill/>
          </a:ln>
        </p:spPr>
      </p:sp>
      <p:sp>
        <p:nvSpPr>
          <p:cNvPr id="265" name="Google Shape;265;p12"/>
          <p:cNvSpPr/>
          <p:nvPr/>
        </p:nvSpPr>
        <p:spPr>
          <a:xfrm>
            <a:off x="11766875" y="6459093"/>
            <a:ext cx="5492425" cy="3588612"/>
          </a:xfrm>
          <a:custGeom>
            <a:rect b="b" l="l" r="r" t="t"/>
            <a:pathLst>
              <a:path extrusionOk="0" h="3588612" w="5492425">
                <a:moveTo>
                  <a:pt x="0" y="0"/>
                </a:moveTo>
                <a:lnTo>
                  <a:pt x="5492425" y="0"/>
                </a:lnTo>
                <a:lnTo>
                  <a:pt x="5492425" y="3588612"/>
                </a:lnTo>
                <a:lnTo>
                  <a:pt x="0" y="3588612"/>
                </a:lnTo>
                <a:lnTo>
                  <a:pt x="0" y="0"/>
                </a:lnTo>
                <a:close/>
              </a:path>
            </a:pathLst>
          </a:custGeom>
          <a:blipFill rotWithShape="1">
            <a:blip r:embed="rId6">
              <a:alphaModFix/>
            </a:blip>
            <a:stretch>
              <a:fillRect b="0" l="-26878" r="-17914" t="0"/>
            </a:stretch>
          </a:blipFill>
          <a:ln>
            <a:noFill/>
          </a:ln>
        </p:spPr>
      </p:sp>
      <p:sp>
        <p:nvSpPr>
          <p:cNvPr id="266" name="Google Shape;266;p12"/>
          <p:cNvSpPr txBox="1"/>
          <p:nvPr/>
        </p:nvSpPr>
        <p:spPr>
          <a:xfrm>
            <a:off x="815975" y="357950"/>
            <a:ext cx="17030100" cy="1588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300" u="none" cap="none" strike="noStrike">
                <a:solidFill>
                  <a:srgbClr val="000000"/>
                </a:solidFill>
                <a:latin typeface="Balsamiq Sans"/>
                <a:ea typeface="Balsamiq Sans"/>
                <a:cs typeface="Balsamiq Sans"/>
                <a:sym typeface="Balsamiq Sans"/>
              </a:rPr>
              <a:t>Збагачення локального біорізноманіття: </a:t>
            </a:r>
            <a:endParaRPr b="1" sz="1100"/>
          </a:p>
          <a:p>
            <a:pPr indent="0" lvl="0" marL="0" marR="0" rtl="0" algn="ctr">
              <a:lnSpc>
                <a:spcPct val="140000"/>
              </a:lnSpc>
              <a:spcBef>
                <a:spcPts val="0"/>
              </a:spcBef>
              <a:spcAft>
                <a:spcPts val="0"/>
              </a:spcAft>
              <a:buNone/>
            </a:pPr>
            <a:r>
              <a:rPr b="1" i="0" lang="en-US" sz="4300" u="none" cap="none" strike="noStrike">
                <a:solidFill>
                  <a:srgbClr val="000000"/>
                </a:solidFill>
                <a:latin typeface="Balsamiq Sans"/>
                <a:ea typeface="Balsamiq Sans"/>
                <a:cs typeface="Balsamiq Sans"/>
                <a:sym typeface="Balsamiq Sans"/>
              </a:rPr>
              <a:t>від насінини до екосистеми</a:t>
            </a:r>
            <a:endParaRPr b="1"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272" name="Google Shape;272;p13"/>
          <p:cNvSpPr/>
          <p:nvPr/>
        </p:nvSpPr>
        <p:spPr>
          <a:xfrm>
            <a:off x="680422" y="8377099"/>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sp>
        <p:nvSpPr>
          <p:cNvPr id="273" name="Google Shape;273;p13"/>
          <p:cNvSpPr/>
          <p:nvPr/>
        </p:nvSpPr>
        <p:spPr>
          <a:xfrm>
            <a:off x="680422" y="4618953"/>
            <a:ext cx="8649014" cy="2846312"/>
          </a:xfrm>
          <a:custGeom>
            <a:rect b="b" l="l" r="r" t="t"/>
            <a:pathLst>
              <a:path extrusionOk="0" h="2846312" w="8649014">
                <a:moveTo>
                  <a:pt x="0" y="0"/>
                </a:moveTo>
                <a:lnTo>
                  <a:pt x="8649014" y="0"/>
                </a:lnTo>
                <a:lnTo>
                  <a:pt x="8649014" y="2846312"/>
                </a:lnTo>
                <a:lnTo>
                  <a:pt x="0" y="2846312"/>
                </a:lnTo>
                <a:lnTo>
                  <a:pt x="0" y="0"/>
                </a:lnTo>
                <a:close/>
              </a:path>
            </a:pathLst>
          </a:custGeom>
          <a:blipFill rotWithShape="1">
            <a:blip r:embed="rId4">
              <a:alphaModFix/>
            </a:blip>
            <a:stretch>
              <a:fillRect b="0" l="0" r="0" t="0"/>
            </a:stretch>
          </a:blipFill>
          <a:ln>
            <a:noFill/>
          </a:ln>
        </p:spPr>
      </p:sp>
      <p:grpSp>
        <p:nvGrpSpPr>
          <p:cNvPr id="274" name="Google Shape;274;p13"/>
          <p:cNvGrpSpPr/>
          <p:nvPr/>
        </p:nvGrpSpPr>
        <p:grpSpPr>
          <a:xfrm>
            <a:off x="842888" y="1088715"/>
            <a:ext cx="12396473" cy="3530239"/>
            <a:chOff x="0" y="-66675"/>
            <a:chExt cx="3264915" cy="929775"/>
          </a:xfrm>
        </p:grpSpPr>
        <p:sp>
          <p:nvSpPr>
            <p:cNvPr id="275" name="Google Shape;275;p13"/>
            <p:cNvSpPr/>
            <p:nvPr/>
          </p:nvSpPr>
          <p:spPr>
            <a:xfrm>
              <a:off x="0" y="0"/>
              <a:ext cx="3264915" cy="863100"/>
            </a:xfrm>
            <a:custGeom>
              <a:rect b="b" l="l" r="r" t="t"/>
              <a:pathLst>
                <a:path extrusionOk="0" h="863100" w="3264915">
                  <a:moveTo>
                    <a:pt x="31851" y="0"/>
                  </a:moveTo>
                  <a:lnTo>
                    <a:pt x="3233064" y="0"/>
                  </a:lnTo>
                  <a:cubicBezTo>
                    <a:pt x="3250654" y="0"/>
                    <a:pt x="3264915" y="14260"/>
                    <a:pt x="3264915" y="31851"/>
                  </a:cubicBezTo>
                  <a:lnTo>
                    <a:pt x="3264915" y="831249"/>
                  </a:lnTo>
                  <a:cubicBezTo>
                    <a:pt x="3264915" y="848840"/>
                    <a:pt x="3250654" y="863100"/>
                    <a:pt x="3233064" y="863100"/>
                  </a:cubicBezTo>
                  <a:lnTo>
                    <a:pt x="31851" y="863100"/>
                  </a:lnTo>
                  <a:cubicBezTo>
                    <a:pt x="14260" y="863100"/>
                    <a:pt x="0" y="848840"/>
                    <a:pt x="0" y="831249"/>
                  </a:cubicBezTo>
                  <a:lnTo>
                    <a:pt x="0" y="31851"/>
                  </a:lnTo>
                  <a:cubicBezTo>
                    <a:pt x="0" y="14260"/>
                    <a:pt x="14260" y="0"/>
                    <a:pt x="31851" y="0"/>
                  </a:cubicBezTo>
                  <a:close/>
                </a:path>
              </a:pathLst>
            </a:custGeom>
            <a:solidFill>
              <a:srgbClr val="FAE0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txBox="1"/>
            <p:nvPr/>
          </p:nvSpPr>
          <p:spPr>
            <a:xfrm>
              <a:off x="0" y="-66675"/>
              <a:ext cx="3264915" cy="929775"/>
            </a:xfrm>
            <a:prstGeom prst="rect">
              <a:avLst/>
            </a:prstGeom>
            <a:noFill/>
            <a:ln>
              <a:noFill/>
            </a:ln>
          </p:spPr>
          <p:txBody>
            <a:bodyPr anchorCtr="0" anchor="ctr" bIns="50800" lIns="50800" spcFirstLastPara="1" rIns="50800" wrap="square" tIns="50800">
              <a:noAutofit/>
            </a:bodyPr>
            <a:lstStyle/>
            <a:p>
              <a:pPr indent="0" lvl="0" marL="0" marR="0" rtl="0" algn="l">
                <a:lnSpc>
                  <a:spcPct val="140012"/>
                </a:lnSpc>
                <a:spcBef>
                  <a:spcPts val="0"/>
                </a:spcBef>
                <a:spcAft>
                  <a:spcPts val="0"/>
                </a:spcAft>
                <a:buNone/>
              </a:pPr>
              <a:r>
                <a:rPr b="1" i="0" lang="en-US" sz="3199" u="none" cap="none" strike="noStrike">
                  <a:solidFill>
                    <a:srgbClr val="000000"/>
                  </a:solidFill>
                  <a:latin typeface="Balsamiq Sans"/>
                  <a:ea typeface="Balsamiq Sans"/>
                  <a:cs typeface="Balsamiq Sans"/>
                  <a:sym typeface="Balsamiq Sans"/>
                </a:rPr>
                <a:t>Створення «готелю для комах» (Insect Hotel) — це практичний крок для залучення та збереження корисних видів, наприклад осмій, які не жалять та будуть приносити користь на пришкільній ділянці. Ця конструкція виконує роль штучного біотопу для розмноження та безпечної зимівлі комах.</a:t>
              </a:r>
              <a:endParaRPr/>
            </a:p>
          </p:txBody>
        </p:sp>
      </p:grpSp>
      <p:sp>
        <p:nvSpPr>
          <p:cNvPr id="277" name="Google Shape;277;p13"/>
          <p:cNvSpPr/>
          <p:nvPr/>
        </p:nvSpPr>
        <p:spPr>
          <a:xfrm>
            <a:off x="0" y="4618953"/>
            <a:ext cx="5400544" cy="6128277"/>
          </a:xfrm>
          <a:custGeom>
            <a:rect b="b" l="l" r="r" t="t"/>
            <a:pathLst>
              <a:path extrusionOk="0" h="6128277" w="5400544">
                <a:moveTo>
                  <a:pt x="0" y="0"/>
                </a:moveTo>
                <a:lnTo>
                  <a:pt x="5400544" y="0"/>
                </a:lnTo>
                <a:lnTo>
                  <a:pt x="5400544" y="6128278"/>
                </a:lnTo>
                <a:lnTo>
                  <a:pt x="0" y="6128278"/>
                </a:lnTo>
                <a:lnTo>
                  <a:pt x="0" y="0"/>
                </a:lnTo>
                <a:close/>
              </a:path>
            </a:pathLst>
          </a:custGeom>
          <a:blipFill rotWithShape="1">
            <a:blip r:embed="rId5">
              <a:alphaModFix/>
            </a:blip>
            <a:stretch>
              <a:fillRect b="0" l="0" r="0" t="0"/>
            </a:stretch>
          </a:blipFill>
          <a:ln>
            <a:noFill/>
          </a:ln>
        </p:spPr>
      </p:sp>
      <p:sp>
        <p:nvSpPr>
          <p:cNvPr id="278" name="Google Shape;278;p13"/>
          <p:cNvSpPr/>
          <p:nvPr/>
        </p:nvSpPr>
        <p:spPr>
          <a:xfrm>
            <a:off x="13770576" y="1301557"/>
            <a:ext cx="4254431" cy="8985443"/>
          </a:xfrm>
          <a:custGeom>
            <a:rect b="b" l="l" r="r" t="t"/>
            <a:pathLst>
              <a:path extrusionOk="0" h="8985443" w="4254431">
                <a:moveTo>
                  <a:pt x="0" y="0"/>
                </a:moveTo>
                <a:lnTo>
                  <a:pt x="4254430" y="0"/>
                </a:lnTo>
                <a:lnTo>
                  <a:pt x="4254430" y="8985443"/>
                </a:lnTo>
                <a:lnTo>
                  <a:pt x="0" y="8985443"/>
                </a:lnTo>
                <a:lnTo>
                  <a:pt x="0" y="0"/>
                </a:lnTo>
                <a:close/>
              </a:path>
            </a:pathLst>
          </a:custGeom>
          <a:blipFill rotWithShape="1">
            <a:blip r:embed="rId6">
              <a:alphaModFix/>
            </a:blip>
            <a:stretch>
              <a:fillRect b="-2463" l="0" r="0" t="-2463"/>
            </a:stretch>
          </a:blipFill>
          <a:ln>
            <a:noFill/>
          </a:ln>
        </p:spPr>
      </p:sp>
      <p:sp>
        <p:nvSpPr>
          <p:cNvPr id="279" name="Google Shape;279;p13"/>
          <p:cNvSpPr/>
          <p:nvPr/>
        </p:nvSpPr>
        <p:spPr>
          <a:xfrm>
            <a:off x="5574636" y="4895175"/>
            <a:ext cx="8021849" cy="5140181"/>
          </a:xfrm>
          <a:custGeom>
            <a:rect b="b" l="l" r="r" t="t"/>
            <a:pathLst>
              <a:path extrusionOk="0" h="5140181" w="8021849">
                <a:moveTo>
                  <a:pt x="0" y="0"/>
                </a:moveTo>
                <a:lnTo>
                  <a:pt x="8021848" y="0"/>
                </a:lnTo>
                <a:lnTo>
                  <a:pt x="8021848" y="5140181"/>
                </a:lnTo>
                <a:lnTo>
                  <a:pt x="0" y="5140181"/>
                </a:lnTo>
                <a:lnTo>
                  <a:pt x="0" y="0"/>
                </a:lnTo>
                <a:close/>
              </a:path>
            </a:pathLst>
          </a:custGeom>
          <a:blipFill rotWithShape="1">
            <a:blip r:embed="rId7">
              <a:alphaModFix/>
            </a:blip>
            <a:stretch>
              <a:fillRect b="0" l="-18992" r="-23007" t="0"/>
            </a:stretch>
          </a:blipFill>
          <a:ln>
            <a:noFill/>
          </a:ln>
        </p:spPr>
      </p:sp>
      <p:sp>
        <p:nvSpPr>
          <p:cNvPr id="280" name="Google Shape;280;p13"/>
          <p:cNvSpPr txBox="1"/>
          <p:nvPr/>
        </p:nvSpPr>
        <p:spPr>
          <a:xfrm>
            <a:off x="842888" y="338897"/>
            <a:ext cx="16602224" cy="96266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5599" u="none" cap="none" strike="noStrike">
                <a:solidFill>
                  <a:srgbClr val="000000"/>
                </a:solidFill>
                <a:latin typeface="Balsamiq Sans"/>
                <a:ea typeface="Balsamiq Sans"/>
                <a:cs typeface="Balsamiq Sans"/>
                <a:sym typeface="Balsamiq Sans"/>
              </a:rPr>
              <a:t>Штучні гніздівлі як засіб підтримки ентомофауни</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22" l="0" r="0" t="-9222"/>
            </a:stretch>
          </a:blipFill>
          <a:ln>
            <a:noFill/>
          </a:ln>
        </p:spPr>
      </p:sp>
      <p:sp>
        <p:nvSpPr>
          <p:cNvPr id="286" name="Google Shape;286;p14"/>
          <p:cNvSpPr/>
          <p:nvPr/>
        </p:nvSpPr>
        <p:spPr>
          <a:xfrm>
            <a:off x="14120007" y="-4083579"/>
            <a:ext cx="7931981" cy="10224558"/>
          </a:xfrm>
          <a:custGeom>
            <a:rect b="b" l="l" r="r" t="t"/>
            <a:pathLst>
              <a:path extrusionOk="0" h="10224558" w="7931981">
                <a:moveTo>
                  <a:pt x="0" y="0"/>
                </a:moveTo>
                <a:lnTo>
                  <a:pt x="7931981" y="0"/>
                </a:lnTo>
                <a:lnTo>
                  <a:pt x="7931981" y="10224558"/>
                </a:lnTo>
                <a:lnTo>
                  <a:pt x="0" y="10224558"/>
                </a:lnTo>
                <a:lnTo>
                  <a:pt x="0" y="0"/>
                </a:lnTo>
                <a:close/>
              </a:path>
            </a:pathLst>
          </a:custGeom>
          <a:blipFill rotWithShape="1">
            <a:blip r:embed="rId4">
              <a:alphaModFix/>
            </a:blip>
            <a:stretch>
              <a:fillRect b="0" l="0" r="0" t="0"/>
            </a:stretch>
          </a:blipFill>
          <a:ln>
            <a:noFill/>
          </a:ln>
        </p:spPr>
      </p:sp>
      <p:sp>
        <p:nvSpPr>
          <p:cNvPr id="287" name="Google Shape;287;p14"/>
          <p:cNvSpPr/>
          <p:nvPr/>
        </p:nvSpPr>
        <p:spPr>
          <a:xfrm>
            <a:off x="1252377" y="-704553"/>
            <a:ext cx="16240599" cy="5344634"/>
          </a:xfrm>
          <a:custGeom>
            <a:rect b="b" l="l" r="r" t="t"/>
            <a:pathLst>
              <a:path extrusionOk="0" h="5344634" w="16240599">
                <a:moveTo>
                  <a:pt x="0" y="0"/>
                </a:moveTo>
                <a:lnTo>
                  <a:pt x="16240599" y="0"/>
                </a:lnTo>
                <a:lnTo>
                  <a:pt x="16240599" y="5344634"/>
                </a:lnTo>
                <a:lnTo>
                  <a:pt x="0" y="5344634"/>
                </a:lnTo>
                <a:lnTo>
                  <a:pt x="0" y="0"/>
                </a:lnTo>
                <a:close/>
              </a:path>
            </a:pathLst>
          </a:custGeom>
          <a:blipFill rotWithShape="1">
            <a:blip r:embed="rId5">
              <a:alphaModFix/>
            </a:blip>
            <a:stretch>
              <a:fillRect b="0" l="0" r="0" t="0"/>
            </a:stretch>
          </a:blipFill>
          <a:ln>
            <a:noFill/>
          </a:ln>
        </p:spPr>
      </p:sp>
      <p:sp>
        <p:nvSpPr>
          <p:cNvPr id="288" name="Google Shape;288;p14"/>
          <p:cNvSpPr/>
          <p:nvPr/>
        </p:nvSpPr>
        <p:spPr>
          <a:xfrm>
            <a:off x="-7959788" y="2252784"/>
            <a:ext cx="14119820" cy="18200865"/>
          </a:xfrm>
          <a:custGeom>
            <a:rect b="b" l="l" r="r" t="t"/>
            <a:pathLst>
              <a:path extrusionOk="0" h="18200865" w="14119820">
                <a:moveTo>
                  <a:pt x="0" y="0"/>
                </a:moveTo>
                <a:lnTo>
                  <a:pt x="14119820" y="0"/>
                </a:lnTo>
                <a:lnTo>
                  <a:pt x="14119820" y="18200864"/>
                </a:lnTo>
                <a:lnTo>
                  <a:pt x="0" y="18200864"/>
                </a:lnTo>
                <a:lnTo>
                  <a:pt x="0" y="0"/>
                </a:lnTo>
                <a:close/>
              </a:path>
            </a:pathLst>
          </a:custGeom>
          <a:blipFill rotWithShape="1">
            <a:blip r:embed="rId4">
              <a:alphaModFix/>
            </a:blip>
            <a:stretch>
              <a:fillRect b="0" l="0" r="0" t="0"/>
            </a:stretch>
          </a:blipFill>
          <a:ln>
            <a:noFill/>
          </a:ln>
        </p:spPr>
      </p:sp>
      <p:sp>
        <p:nvSpPr>
          <p:cNvPr id="289" name="Google Shape;289;p14"/>
          <p:cNvSpPr/>
          <p:nvPr/>
        </p:nvSpPr>
        <p:spPr>
          <a:xfrm>
            <a:off x="1293889" y="5709475"/>
            <a:ext cx="16240599" cy="5344634"/>
          </a:xfrm>
          <a:custGeom>
            <a:rect b="b" l="l" r="r" t="t"/>
            <a:pathLst>
              <a:path extrusionOk="0" h="5344634" w="16240599">
                <a:moveTo>
                  <a:pt x="0" y="0"/>
                </a:moveTo>
                <a:lnTo>
                  <a:pt x="16240599" y="0"/>
                </a:lnTo>
                <a:lnTo>
                  <a:pt x="16240599" y="5344634"/>
                </a:lnTo>
                <a:lnTo>
                  <a:pt x="0" y="5344634"/>
                </a:lnTo>
                <a:lnTo>
                  <a:pt x="0" y="0"/>
                </a:lnTo>
                <a:close/>
              </a:path>
            </a:pathLst>
          </a:custGeom>
          <a:blipFill rotWithShape="1">
            <a:blip r:embed="rId5">
              <a:alphaModFix/>
            </a:blip>
            <a:stretch>
              <a:fillRect b="0" l="0" r="0" t="0"/>
            </a:stretch>
          </a:blipFill>
          <a:ln>
            <a:noFill/>
          </a:ln>
        </p:spPr>
      </p:sp>
      <p:grpSp>
        <p:nvGrpSpPr>
          <p:cNvPr id="290" name="Google Shape;290;p14"/>
          <p:cNvGrpSpPr/>
          <p:nvPr/>
        </p:nvGrpSpPr>
        <p:grpSpPr>
          <a:xfrm>
            <a:off x="1210852" y="1896715"/>
            <a:ext cx="16323669" cy="7045793"/>
            <a:chOff x="0" y="-38100"/>
            <a:chExt cx="3438951" cy="1484356"/>
          </a:xfrm>
        </p:grpSpPr>
        <p:sp>
          <p:nvSpPr>
            <p:cNvPr id="291" name="Google Shape;291;p14"/>
            <p:cNvSpPr/>
            <p:nvPr/>
          </p:nvSpPr>
          <p:spPr>
            <a:xfrm>
              <a:off x="0" y="0"/>
              <a:ext cx="3438951" cy="1446256"/>
            </a:xfrm>
            <a:custGeom>
              <a:rect b="b" l="l" r="r" t="t"/>
              <a:pathLst>
                <a:path extrusionOk="0" h="1446256" w="3438951">
                  <a:moveTo>
                    <a:pt x="4743" y="0"/>
                  </a:moveTo>
                  <a:lnTo>
                    <a:pt x="3434209" y="0"/>
                  </a:lnTo>
                  <a:cubicBezTo>
                    <a:pt x="3435466" y="0"/>
                    <a:pt x="3436673" y="500"/>
                    <a:pt x="3437562" y="1389"/>
                  </a:cubicBezTo>
                  <a:cubicBezTo>
                    <a:pt x="3438452" y="2279"/>
                    <a:pt x="3438951" y="3485"/>
                    <a:pt x="3438951" y="4743"/>
                  </a:cubicBezTo>
                  <a:lnTo>
                    <a:pt x="3438951" y="1441513"/>
                  </a:lnTo>
                  <a:cubicBezTo>
                    <a:pt x="3438951" y="1442771"/>
                    <a:pt x="3438452" y="1443977"/>
                    <a:pt x="3437562" y="1444867"/>
                  </a:cubicBezTo>
                  <a:cubicBezTo>
                    <a:pt x="3436673" y="1445756"/>
                    <a:pt x="3435466" y="1446256"/>
                    <a:pt x="3434209" y="1446256"/>
                  </a:cubicBezTo>
                  <a:lnTo>
                    <a:pt x="4743" y="1446256"/>
                  </a:lnTo>
                  <a:cubicBezTo>
                    <a:pt x="3485" y="1446256"/>
                    <a:pt x="2279" y="1445756"/>
                    <a:pt x="1389" y="1444867"/>
                  </a:cubicBezTo>
                  <a:cubicBezTo>
                    <a:pt x="500" y="1443977"/>
                    <a:pt x="0" y="1442771"/>
                    <a:pt x="0" y="1441513"/>
                  </a:cubicBezTo>
                  <a:lnTo>
                    <a:pt x="0" y="4743"/>
                  </a:lnTo>
                  <a:cubicBezTo>
                    <a:pt x="0" y="3485"/>
                    <a:pt x="500" y="2279"/>
                    <a:pt x="1389" y="1389"/>
                  </a:cubicBezTo>
                  <a:cubicBezTo>
                    <a:pt x="2279" y="500"/>
                    <a:pt x="3485" y="0"/>
                    <a:pt x="4743" y="0"/>
                  </a:cubicBezTo>
                  <a:close/>
                </a:path>
              </a:pathLst>
            </a:custGeom>
            <a:solidFill>
              <a:srgbClr val="FFFF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txBox="1"/>
            <p:nvPr/>
          </p:nvSpPr>
          <p:spPr>
            <a:xfrm>
              <a:off x="0" y="-38100"/>
              <a:ext cx="3438951" cy="148435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3" name="Google Shape;293;p14"/>
          <p:cNvSpPr txBox="1"/>
          <p:nvPr/>
        </p:nvSpPr>
        <p:spPr>
          <a:xfrm>
            <a:off x="1041244" y="1004532"/>
            <a:ext cx="7061400" cy="892200"/>
          </a:xfrm>
          <a:prstGeom prst="rect">
            <a:avLst/>
          </a:prstGeom>
          <a:noFill/>
          <a:ln>
            <a:noFill/>
          </a:ln>
        </p:spPr>
        <p:txBody>
          <a:bodyPr anchorCtr="0" anchor="t" bIns="0" lIns="0" spcFirstLastPara="1" rIns="0" wrap="square" tIns="0">
            <a:spAutoFit/>
          </a:bodyPr>
          <a:lstStyle/>
          <a:p>
            <a:pPr indent="0" lvl="0" marL="0" marR="0" rtl="0" algn="just">
              <a:lnSpc>
                <a:spcPct val="103001"/>
              </a:lnSpc>
              <a:spcBef>
                <a:spcPts val="0"/>
              </a:spcBef>
              <a:spcAft>
                <a:spcPts val="0"/>
              </a:spcAft>
              <a:buNone/>
            </a:pPr>
            <a:r>
              <a:rPr b="0" i="0" lang="en-US" sz="5797" u="none" cap="none" strike="noStrike">
                <a:solidFill>
                  <a:srgbClr val="FFFFFF"/>
                </a:solidFill>
                <a:latin typeface="Balsamiq Sans"/>
                <a:ea typeface="Balsamiq Sans"/>
                <a:cs typeface="Balsamiq Sans"/>
                <a:sym typeface="Balsamiq Sans"/>
              </a:rPr>
              <a:t>ВИСНОВКИ</a:t>
            </a:r>
            <a:endParaRPr/>
          </a:p>
        </p:txBody>
      </p:sp>
      <p:sp>
        <p:nvSpPr>
          <p:cNvPr id="294" name="Google Shape;294;p14"/>
          <p:cNvSpPr txBox="1"/>
          <p:nvPr/>
        </p:nvSpPr>
        <p:spPr>
          <a:xfrm>
            <a:off x="1625600" y="2671075"/>
            <a:ext cx="15494100" cy="7603500"/>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i="0" lang="en-US" sz="4255" u="none" cap="none" strike="noStrike">
                <a:solidFill>
                  <a:srgbClr val="CB394D"/>
                </a:solidFill>
                <a:latin typeface="Balsamiq Sans"/>
                <a:ea typeface="Balsamiq Sans"/>
                <a:cs typeface="Balsamiq Sans"/>
                <a:sym typeface="Balsamiq Sans"/>
              </a:rPr>
              <a:t> </a:t>
            </a:r>
            <a:r>
              <a:rPr b="1" i="0" lang="en-US" sz="3955" u="none" cap="none" strike="noStrike">
                <a:solidFill>
                  <a:srgbClr val="CB394D"/>
                </a:solidFill>
                <a:latin typeface="Balsamiq Sans"/>
                <a:ea typeface="Balsamiq Sans"/>
                <a:cs typeface="Balsamiq Sans"/>
                <a:sym typeface="Balsamiq Sans"/>
              </a:rPr>
              <a:t> </a:t>
            </a:r>
            <a:r>
              <a:rPr b="1" i="0" lang="en-US" sz="3955" u="none" cap="none" strike="noStrike">
                <a:solidFill>
                  <a:srgbClr val="000000"/>
                </a:solidFill>
                <a:latin typeface="Balsamiq Sans"/>
                <a:ea typeface="Balsamiq Sans"/>
                <a:cs typeface="Balsamiq Sans"/>
                <a:sym typeface="Balsamiq Sans"/>
              </a:rPr>
              <a:t>Комахи-запилювачі є ключовим компонентом пришкільної екосистеми, що забезпечує її стійкість. Збереження різноманіття квітучих рослин (від ранньовесняних ефемероїдів до осінніх квітів) є вирішальним фактором для підтримання популяцій диких комах. Результати дослідження підтверджують, що  створення житлових зон «готель для комах», сприяють оптимізації озеленення шкільного подвір’я.</a:t>
            </a:r>
            <a:endParaRPr sz="1100"/>
          </a:p>
          <a:p>
            <a:pPr indent="0" lvl="0" marL="0" marR="0" rtl="0" algn="l">
              <a:lnSpc>
                <a:spcPct val="140023"/>
              </a:lnSpc>
              <a:spcBef>
                <a:spcPts val="0"/>
              </a:spcBef>
              <a:spcAft>
                <a:spcPts val="0"/>
              </a:spcAft>
              <a:buNone/>
            </a:pPr>
            <a:r>
              <a:t/>
            </a:r>
            <a:endParaRPr b="1" i="0" sz="4255" u="none" cap="none" strike="noStrike">
              <a:solidFill>
                <a:srgbClr val="000000"/>
              </a:solidFill>
              <a:latin typeface="Balsamiq Sans"/>
              <a:ea typeface="Balsamiq Sans"/>
              <a:cs typeface="Balsamiq Sans"/>
              <a:sym typeface="Balsamiq Sans"/>
            </a:endParaRPr>
          </a:p>
          <a:p>
            <a:pPr indent="0" lvl="0" marL="0" marR="0" rtl="0" algn="l">
              <a:lnSpc>
                <a:spcPct val="140023"/>
              </a:lnSpc>
              <a:spcBef>
                <a:spcPts val="0"/>
              </a:spcBef>
              <a:spcAft>
                <a:spcPts val="0"/>
              </a:spcAft>
              <a:buNone/>
            </a:pPr>
            <a:r>
              <a:t/>
            </a:r>
            <a:endParaRPr b="1" i="0" sz="4255" u="none" cap="none" strike="noStrike">
              <a:solidFill>
                <a:srgbClr val="000000"/>
              </a:solidFill>
              <a:latin typeface="Balsamiq Sans"/>
              <a:ea typeface="Balsamiq Sans"/>
              <a:cs typeface="Balsamiq Sans"/>
              <a:sym typeface="Balsamiq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9" l="0" r="0" t="-38889"/>
            </a:stretch>
          </a:blipFill>
          <a:ln>
            <a:noFill/>
          </a:ln>
        </p:spPr>
      </p:sp>
      <p:sp>
        <p:nvSpPr>
          <p:cNvPr id="300" name="Google Shape;300;p15"/>
          <p:cNvSpPr/>
          <p:nvPr/>
        </p:nvSpPr>
        <p:spPr>
          <a:xfrm>
            <a:off x="835443" y="7239880"/>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sp>
        <p:nvSpPr>
          <p:cNvPr id="301" name="Google Shape;301;p15"/>
          <p:cNvSpPr/>
          <p:nvPr/>
        </p:nvSpPr>
        <p:spPr>
          <a:xfrm>
            <a:off x="835443" y="-386491"/>
            <a:ext cx="16423857" cy="4041210"/>
          </a:xfrm>
          <a:custGeom>
            <a:rect b="b" l="l" r="r" t="t"/>
            <a:pathLst>
              <a:path extrusionOk="0" h="4041210" w="16423857">
                <a:moveTo>
                  <a:pt x="0" y="0"/>
                </a:moveTo>
                <a:lnTo>
                  <a:pt x="16423857" y="0"/>
                </a:lnTo>
                <a:lnTo>
                  <a:pt x="16423857" y="4041209"/>
                </a:lnTo>
                <a:lnTo>
                  <a:pt x="0" y="4041209"/>
                </a:lnTo>
                <a:lnTo>
                  <a:pt x="0" y="0"/>
                </a:lnTo>
                <a:close/>
              </a:path>
            </a:pathLst>
          </a:custGeom>
          <a:blipFill rotWithShape="1">
            <a:blip r:embed="rId4">
              <a:alphaModFix/>
            </a:blip>
            <a:stretch>
              <a:fillRect b="-16872" l="0" r="0" t="-16872"/>
            </a:stretch>
          </a:blipFill>
          <a:ln>
            <a:noFill/>
          </a:ln>
        </p:spPr>
      </p:sp>
      <p:grpSp>
        <p:nvGrpSpPr>
          <p:cNvPr id="302" name="Google Shape;302;p15"/>
          <p:cNvGrpSpPr/>
          <p:nvPr/>
        </p:nvGrpSpPr>
        <p:grpSpPr>
          <a:xfrm>
            <a:off x="835450" y="687601"/>
            <a:ext cx="16793906" cy="8896640"/>
            <a:chOff x="0" y="-38100"/>
            <a:chExt cx="3558031" cy="1934683"/>
          </a:xfrm>
        </p:grpSpPr>
        <p:sp>
          <p:nvSpPr>
            <p:cNvPr id="303" name="Google Shape;303;p15"/>
            <p:cNvSpPr/>
            <p:nvPr/>
          </p:nvSpPr>
          <p:spPr>
            <a:xfrm>
              <a:off x="0" y="0"/>
              <a:ext cx="3558031" cy="1896583"/>
            </a:xfrm>
            <a:custGeom>
              <a:rect b="b" l="l" r="r" t="t"/>
              <a:pathLst>
                <a:path extrusionOk="0" h="1896583" w="3558031">
                  <a:moveTo>
                    <a:pt x="4732" y="0"/>
                  </a:moveTo>
                  <a:lnTo>
                    <a:pt x="3553299" y="0"/>
                  </a:lnTo>
                  <a:cubicBezTo>
                    <a:pt x="3555912" y="0"/>
                    <a:pt x="3558031" y="2118"/>
                    <a:pt x="3558031" y="4732"/>
                  </a:cubicBezTo>
                  <a:lnTo>
                    <a:pt x="3558031" y="1891851"/>
                  </a:lnTo>
                  <a:cubicBezTo>
                    <a:pt x="3558031" y="1893106"/>
                    <a:pt x="3557532" y="1894310"/>
                    <a:pt x="3556645" y="1895197"/>
                  </a:cubicBezTo>
                  <a:cubicBezTo>
                    <a:pt x="3555758" y="1896084"/>
                    <a:pt x="3554554" y="1896583"/>
                    <a:pt x="3553299" y="1896583"/>
                  </a:cubicBezTo>
                  <a:lnTo>
                    <a:pt x="4732" y="1896583"/>
                  </a:lnTo>
                  <a:cubicBezTo>
                    <a:pt x="2118" y="1896583"/>
                    <a:pt x="0" y="1894464"/>
                    <a:pt x="0" y="1891851"/>
                  </a:cubicBezTo>
                  <a:lnTo>
                    <a:pt x="0" y="4732"/>
                  </a:lnTo>
                  <a:cubicBezTo>
                    <a:pt x="0" y="2118"/>
                    <a:pt x="2118" y="0"/>
                    <a:pt x="4732" y="0"/>
                  </a:cubicBezTo>
                  <a:close/>
                </a:path>
              </a:pathLst>
            </a:custGeom>
            <a:solidFill>
              <a:srgbClr val="FFFF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txBox="1"/>
            <p:nvPr/>
          </p:nvSpPr>
          <p:spPr>
            <a:xfrm>
              <a:off x="0" y="-38100"/>
              <a:ext cx="3558031" cy="19346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05" name="Google Shape;305;p15"/>
          <p:cNvGrpSpPr/>
          <p:nvPr/>
        </p:nvGrpSpPr>
        <p:grpSpPr>
          <a:xfrm>
            <a:off x="1267772" y="1186780"/>
            <a:ext cx="15559199" cy="1425351"/>
            <a:chOff x="0" y="-38100"/>
            <a:chExt cx="4097896" cy="375401"/>
          </a:xfrm>
        </p:grpSpPr>
        <p:sp>
          <p:nvSpPr>
            <p:cNvPr id="306" name="Google Shape;306;p15"/>
            <p:cNvSpPr/>
            <p:nvPr/>
          </p:nvSpPr>
          <p:spPr>
            <a:xfrm>
              <a:off x="0" y="0"/>
              <a:ext cx="4097896" cy="337301"/>
            </a:xfrm>
            <a:custGeom>
              <a:rect b="b" l="l" r="r" t="t"/>
              <a:pathLst>
                <a:path extrusionOk="0" h="337301" w="4097896">
                  <a:moveTo>
                    <a:pt x="0" y="0"/>
                  </a:moveTo>
                  <a:lnTo>
                    <a:pt x="4097896" y="0"/>
                  </a:lnTo>
                  <a:lnTo>
                    <a:pt x="4097896" y="337301"/>
                  </a:lnTo>
                  <a:lnTo>
                    <a:pt x="0" y="337301"/>
                  </a:lnTo>
                  <a:close/>
                </a:path>
              </a:pathLst>
            </a:custGeom>
            <a:solidFill>
              <a:srgbClr val="D8485B"/>
            </a:solidFill>
            <a:ln>
              <a:noFill/>
            </a:ln>
          </p:spPr>
        </p:sp>
        <p:sp>
          <p:nvSpPr>
            <p:cNvPr id="307" name="Google Shape;307;p15"/>
            <p:cNvSpPr txBox="1"/>
            <p:nvPr/>
          </p:nvSpPr>
          <p:spPr>
            <a:xfrm>
              <a:off x="0" y="-38100"/>
              <a:ext cx="4097896" cy="375401"/>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8" name="Google Shape;308;p15"/>
          <p:cNvSpPr txBox="1"/>
          <p:nvPr/>
        </p:nvSpPr>
        <p:spPr>
          <a:xfrm>
            <a:off x="835443" y="1609823"/>
            <a:ext cx="15445088" cy="1781454"/>
          </a:xfrm>
          <a:prstGeom prst="rect">
            <a:avLst/>
          </a:prstGeom>
          <a:noFill/>
          <a:ln>
            <a:noFill/>
          </a:ln>
        </p:spPr>
        <p:txBody>
          <a:bodyPr anchorCtr="0" anchor="t" bIns="0" lIns="0" spcFirstLastPara="1" rIns="0" wrap="square" tIns="0">
            <a:spAutoFit/>
          </a:bodyPr>
          <a:lstStyle/>
          <a:p>
            <a:pPr indent="0" lvl="0" marL="0" marR="0" rtl="0" algn="ctr">
              <a:lnSpc>
                <a:spcPct val="103001"/>
              </a:lnSpc>
              <a:spcBef>
                <a:spcPts val="0"/>
              </a:spcBef>
              <a:spcAft>
                <a:spcPts val="0"/>
              </a:spcAft>
              <a:buNone/>
            </a:pPr>
            <a:r>
              <a:rPr b="0" i="0" lang="en-US" sz="6630" u="none" cap="none" strike="noStrike">
                <a:solidFill>
                  <a:srgbClr val="FFFFFF"/>
                </a:solidFill>
                <a:latin typeface="Balsamiq Sans"/>
                <a:ea typeface="Balsamiq Sans"/>
                <a:cs typeface="Balsamiq Sans"/>
                <a:sym typeface="Balsamiq Sans"/>
              </a:rPr>
              <a:t>СПИСОК ВИКОРИСТАНИХ ДЖЕРЕЛ:</a:t>
            </a:r>
            <a:endParaRPr/>
          </a:p>
          <a:p>
            <a:pPr indent="0" lvl="0" marL="0" marR="0" rtl="0" algn="ctr">
              <a:lnSpc>
                <a:spcPct val="103001"/>
              </a:lnSpc>
              <a:spcBef>
                <a:spcPts val="0"/>
              </a:spcBef>
              <a:spcAft>
                <a:spcPts val="0"/>
              </a:spcAft>
              <a:buNone/>
            </a:pPr>
            <a:r>
              <a:t/>
            </a:r>
            <a:endParaRPr b="0" i="0" sz="6630" u="none" cap="none" strike="noStrike">
              <a:solidFill>
                <a:srgbClr val="FFFFFF"/>
              </a:solidFill>
              <a:latin typeface="Balsamiq Sans"/>
              <a:ea typeface="Balsamiq Sans"/>
              <a:cs typeface="Balsamiq Sans"/>
              <a:sym typeface="Balsamiq Sans"/>
            </a:endParaRPr>
          </a:p>
        </p:txBody>
      </p:sp>
      <p:sp>
        <p:nvSpPr>
          <p:cNvPr id="309" name="Google Shape;309;p15"/>
          <p:cNvSpPr/>
          <p:nvPr/>
        </p:nvSpPr>
        <p:spPr>
          <a:xfrm rot="-1271746">
            <a:off x="15655731" y="-85714"/>
            <a:ext cx="3207139" cy="2834309"/>
          </a:xfrm>
          <a:custGeom>
            <a:rect b="b" l="l" r="r" t="t"/>
            <a:pathLst>
              <a:path extrusionOk="0" h="2834309" w="3207139">
                <a:moveTo>
                  <a:pt x="0" y="0"/>
                </a:moveTo>
                <a:lnTo>
                  <a:pt x="3207138" y="0"/>
                </a:lnTo>
                <a:lnTo>
                  <a:pt x="3207138" y="2834309"/>
                </a:lnTo>
                <a:lnTo>
                  <a:pt x="0" y="2834309"/>
                </a:lnTo>
                <a:lnTo>
                  <a:pt x="0" y="0"/>
                </a:lnTo>
                <a:close/>
              </a:path>
            </a:pathLst>
          </a:custGeom>
          <a:blipFill rotWithShape="1">
            <a:blip r:embed="rId5">
              <a:alphaModFix/>
            </a:blip>
            <a:stretch>
              <a:fillRect b="0" l="0" r="0" t="0"/>
            </a:stretch>
          </a:blipFill>
          <a:ln>
            <a:noFill/>
          </a:ln>
        </p:spPr>
      </p:sp>
      <p:sp>
        <p:nvSpPr>
          <p:cNvPr id="310" name="Google Shape;310;p15"/>
          <p:cNvSpPr txBox="1"/>
          <p:nvPr/>
        </p:nvSpPr>
        <p:spPr>
          <a:xfrm>
            <a:off x="1267775" y="3654725"/>
            <a:ext cx="16231800" cy="5632200"/>
          </a:xfrm>
          <a:prstGeom prst="rect">
            <a:avLst/>
          </a:prstGeom>
          <a:noFill/>
          <a:ln>
            <a:noFill/>
          </a:ln>
        </p:spPr>
        <p:txBody>
          <a:bodyPr anchorCtr="0" anchor="t" bIns="0" lIns="0" spcFirstLastPara="1" rIns="0" wrap="square" tIns="0">
            <a:spAutoFit/>
          </a:bodyPr>
          <a:lstStyle/>
          <a:p>
            <a:pPr indent="0" lvl="0" marL="0" marR="0" rtl="0" algn="just">
              <a:lnSpc>
                <a:spcPct val="140013"/>
              </a:lnSpc>
              <a:spcBef>
                <a:spcPts val="0"/>
              </a:spcBef>
              <a:spcAft>
                <a:spcPts val="0"/>
              </a:spcAft>
              <a:buNone/>
            </a:pPr>
            <a:r>
              <a:rPr b="0" i="0" lang="en-US" sz="2999" u="none" cap="none" strike="noStrike">
                <a:solidFill>
                  <a:srgbClr val="000000"/>
                </a:solidFill>
                <a:latin typeface="Balsamiq Sans"/>
                <a:ea typeface="Balsamiq Sans"/>
                <a:cs typeface="Balsamiq Sans"/>
                <a:sym typeface="Balsamiq Sans"/>
              </a:rPr>
              <a:t>  1. Адамчук Л. О. Ефективне використання бджіл для запилення садів та ягідників : методичні рекомендації. Київ: СТ-Друк, 2020. 130 с. </a:t>
            </a:r>
            <a:endParaRPr/>
          </a:p>
          <a:p>
            <a:pPr indent="0" lvl="0" marL="0" marR="0" rtl="0" algn="just">
              <a:lnSpc>
                <a:spcPct val="140013"/>
              </a:lnSpc>
              <a:spcBef>
                <a:spcPts val="0"/>
              </a:spcBef>
              <a:spcAft>
                <a:spcPts val="0"/>
              </a:spcAft>
              <a:buNone/>
            </a:pPr>
            <a:r>
              <a:rPr b="0" i="0" lang="en-US" sz="2999" u="none" cap="none" strike="noStrike">
                <a:solidFill>
                  <a:srgbClr val="000000"/>
                </a:solidFill>
                <a:latin typeface="Balsamiq Sans"/>
                <a:ea typeface="Balsamiq Sans"/>
                <a:cs typeface="Balsamiq Sans"/>
                <a:sym typeface="Balsamiq Sans"/>
              </a:rPr>
              <a:t>  2. Управління чисельністю комах-фітофагів : підручник / Л.П. Кава та ін. - Київ: НУБіП України, 2024. 320 с.  </a:t>
            </a:r>
            <a:endParaRPr/>
          </a:p>
          <a:p>
            <a:pPr indent="0" lvl="0" marL="0" marR="0" rtl="0" algn="just">
              <a:lnSpc>
                <a:spcPct val="140013"/>
              </a:lnSpc>
              <a:spcBef>
                <a:spcPts val="0"/>
              </a:spcBef>
              <a:spcAft>
                <a:spcPts val="0"/>
              </a:spcAft>
              <a:buNone/>
            </a:pPr>
            <a:r>
              <a:rPr lang="en-US" sz="2999">
                <a:latin typeface="Balsamiq Sans"/>
                <a:ea typeface="Balsamiq Sans"/>
                <a:cs typeface="Balsamiq Sans"/>
                <a:sym typeface="Balsamiq Sans"/>
              </a:rPr>
              <a:t>3. </a:t>
            </a:r>
            <a:r>
              <a:rPr b="0" i="0" lang="en-US" sz="2999" u="sng" cap="none" strike="noStrike">
                <a:solidFill>
                  <a:schemeClr val="hlink"/>
                </a:solidFill>
                <a:latin typeface="Balsamiq Sans"/>
                <a:ea typeface="Balsamiq Sans"/>
                <a:cs typeface="Balsamiq Sans"/>
                <a:sym typeface="Balsamiq Sans"/>
                <a:hlinkClick r:id="rId6"/>
              </a:rPr>
              <a:t>https://uncg.org.ua/wp-content/uploads/2020/08/EcoPoslugy_Zapylennya_pr5_str.pdf</a:t>
            </a:r>
            <a:endParaRPr sz="2999">
              <a:latin typeface="Balsamiq Sans"/>
              <a:ea typeface="Balsamiq Sans"/>
              <a:cs typeface="Balsamiq Sans"/>
              <a:sym typeface="Balsamiq Sans"/>
            </a:endParaRPr>
          </a:p>
          <a:p>
            <a:pPr indent="0" lvl="0" marL="0" marR="0" rtl="0" algn="just">
              <a:lnSpc>
                <a:spcPct val="140013"/>
              </a:lnSpc>
              <a:spcBef>
                <a:spcPts val="0"/>
              </a:spcBef>
              <a:spcAft>
                <a:spcPts val="0"/>
              </a:spcAft>
              <a:buNone/>
            </a:pPr>
            <a:r>
              <a:rPr lang="en-US" sz="2999">
                <a:latin typeface="Balsamiq Sans"/>
                <a:ea typeface="Balsamiq Sans"/>
                <a:cs typeface="Balsamiq Sans"/>
                <a:sym typeface="Balsamiq Sans"/>
              </a:rPr>
              <a:t>4.</a:t>
            </a:r>
            <a:r>
              <a:rPr b="0" i="0" lang="en-US" sz="2999" u="sng" cap="none" strike="noStrike">
                <a:solidFill>
                  <a:schemeClr val="hlink"/>
                </a:solidFill>
                <a:latin typeface="Balsamiq Sans"/>
                <a:ea typeface="Balsamiq Sans"/>
                <a:cs typeface="Balsamiq Sans"/>
                <a:sym typeface="Balsamiq Sans"/>
                <a:hlinkClick r:id="rId7"/>
              </a:rPr>
              <a:t>h</a:t>
            </a:r>
            <a:r>
              <a:rPr b="0" i="0" lang="en-US" sz="2999" u="sng" cap="none" strike="noStrike">
                <a:solidFill>
                  <a:schemeClr val="hlink"/>
                </a:solidFill>
                <a:latin typeface="Balsamiq Sans"/>
                <a:ea typeface="Balsamiq Sans"/>
                <a:cs typeface="Balsamiq Sans"/>
                <a:sym typeface="Balsamiq Sans"/>
                <a:hlinkClick r:id="rId8"/>
              </a:rPr>
              <a:t>ttps://www.agronom.com.ua/kvituchyj-kylym-bioriznomanittya-pryrodnyj-shlyah-do-vysokyh-urozhayiv/</a:t>
            </a:r>
            <a:r>
              <a:rPr b="0" i="0" lang="en-US" sz="2999" u="none" cap="none" strike="noStrike">
                <a:solidFill>
                  <a:srgbClr val="000000"/>
                </a:solidFill>
                <a:latin typeface="Balsamiq Sans"/>
                <a:ea typeface="Balsamiq Sans"/>
                <a:cs typeface="Balsamiq Sans"/>
                <a:sym typeface="Balsamiq Sans"/>
              </a:rPr>
              <a:t>  </a:t>
            </a:r>
            <a:endParaRPr/>
          </a:p>
          <a:p>
            <a:pPr indent="0" lvl="0" marL="0" marR="0" rtl="0" algn="just">
              <a:lnSpc>
                <a:spcPct val="140013"/>
              </a:lnSpc>
              <a:spcBef>
                <a:spcPts val="0"/>
              </a:spcBef>
              <a:spcAft>
                <a:spcPts val="0"/>
              </a:spcAft>
              <a:buNone/>
            </a:pPr>
            <a:r>
              <a:rPr lang="en-US" sz="2999">
                <a:latin typeface="Balsamiq Sans"/>
                <a:ea typeface="Balsamiq Sans"/>
                <a:cs typeface="Balsamiq Sans"/>
                <a:sym typeface="Balsamiq Sans"/>
              </a:rPr>
              <a:t>5.</a:t>
            </a:r>
            <a:r>
              <a:rPr b="0" i="0" lang="en-US" sz="2999" u="sng" cap="none" strike="noStrike">
                <a:solidFill>
                  <a:schemeClr val="hlink"/>
                </a:solidFill>
                <a:latin typeface="Balsamiq Sans"/>
                <a:ea typeface="Balsamiq Sans"/>
                <a:cs typeface="Balsamiq Sans"/>
                <a:sym typeface="Balsamiq Sans"/>
                <a:hlinkClick r:id="rId9"/>
              </a:rPr>
              <a:t>h</a:t>
            </a:r>
            <a:r>
              <a:rPr b="0" i="0" lang="en-US" sz="2999" u="sng" cap="none" strike="noStrike">
                <a:solidFill>
                  <a:schemeClr val="hlink"/>
                </a:solidFill>
                <a:latin typeface="Balsamiq Sans"/>
                <a:ea typeface="Balsamiq Sans"/>
                <a:cs typeface="Balsamiq Sans"/>
                <a:sym typeface="Balsamiq Sans"/>
                <a:hlinkClick r:id="rId10"/>
              </a:rPr>
              <a:t>ttps://superagronom.com/articles/723-yak-pratsyuyut-entomofagi-vidi-korist-ta-mojlivosti-zastosuvannya</a:t>
            </a:r>
            <a:r>
              <a:rPr lang="en-US" sz="2999">
                <a:latin typeface="Balsamiq Sans"/>
                <a:ea typeface="Balsamiq Sans"/>
                <a:cs typeface="Balsamiq Sans"/>
                <a:sym typeface="Balsamiq Sans"/>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