
<file path=[Content_Types].xml><?xml version="1.0" encoding="utf-8"?>
<Types xmlns="http://schemas.openxmlformats.org/package/2006/content-types">
  <Default ContentType="application/x-fontdata" Extension="fntdata"/>
  <Default ContentType="image/jpeg" Extension="jpeg"/>
  <Default ContentType="image/png" Extension="png"/>
  <Default ContentType="application/vnd.openxmlformats-package.relationships+xml" Extension="rels"/>
  <Default ContentType="image/svg+xml" Extension="svg"/>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slide+xml" PartName="/ppt/slides/slide5.xml"/>
  <Override ContentType="application/vnd.openxmlformats-officedocument.presentationml.slide+xml" PartName="/ppt/slides/slide6.xml"/>
  <Override ContentType="application/vnd.openxmlformats-officedocument.presentationml.slide+xml" PartName="/ppt/slides/slide7.xml"/>
  <Override ContentType="application/vnd.openxmlformats-officedocument.presentationml.slide+xml" PartName="/ppt/slides/slide8.xml"/>
  <Override ContentType="application/vnd.openxmlformats-officedocument.presentationml.slide+xml" PartName="/ppt/slides/slide9.xml"/>
  <Override ContentType="application/vnd.openxmlformats-officedocument.presentationml.slide+xml" PartName="/ppt/slides/slide10.xml"/>
  <Override ContentType="application/vnd.openxmlformats-officedocument.presentationml.slide+xml" PartName="/ppt/slides/slide11.xml"/>
  <Override ContentType="application/vnd.openxmlformats-officedocument.presentationml.slide+xml" PartName="/ppt/slides/slide12.xml"/>
  <Override ContentType="application/vnd.openxmlformats-officedocument.presentationml.slide+xml" PartName="/ppt/slides/slide13.xml"/>
  <Override ContentType="application/vnd.openxmlformats-officedocument.presentationml.slide+xml" PartName="/ppt/slides/slide14.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presentationml.viewProps+xml" PartName="/ppt/viewProps.xml"/>
</Types>
</file>

<file path=_rels/.rels><?xml version="1.0" encoding="UTF-8" standalone="yes"?><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embedTrueTypeFonts="true">
  <p:sldMasterIdLst>
    <p:sldMasterId id="2147483648" r:id="rId1"/>
  </p:sld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Lst>
  <p:sldSz cx="18288000" cy="10287000"/>
  <p:notesSz cx="6858000" cy="9144000"/>
  <p:embeddedFontLst>
    <p:embeddedFont>
      <p:font typeface="Calmius Sans High Bold" charset="1" panose="00000000000000000000"/>
      <p:regular r:id="rId20"/>
    </p:embeddedFont>
    <p:embeddedFont>
      <p:font typeface="PT Serif Bold" charset="1" panose="020A0703040505020204"/>
      <p:regular r:id="rId21"/>
    </p:embeddedFont>
    <p:embeddedFont>
      <p:font typeface="Parmigiano Sans" charset="1" panose="00000000000000000000"/>
      <p:regular r:id="rId22"/>
    </p:embeddedFont>
    <p:embeddedFont>
      <p:font typeface="Open Sans" charset="1" panose="020B0606030504020204"/>
      <p:regular r:id="rId23"/>
    </p:embeddedFont>
    <p:embeddedFont>
      <p:font typeface="Open Sans Bold" charset="1" panose="020B0806030504020204"/>
      <p:regular r:id="rId24"/>
    </p:embeddedFont>
    <p:embeddedFont>
      <p:font typeface="Open Sans Bold Italics" charset="1" panose="020B0806030504020204"/>
      <p:regular r:id="rId25"/>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Relationships xmlns="http://schemas.openxmlformats.org/package/2006/relationships"><Relationship Id="rId1" Target="slideMasters/slideMaster1.xml" Type="http://schemas.openxmlformats.org/officeDocument/2006/relationships/slideMaster"/><Relationship Id="rId10" Target="slides/slide5.xml" Type="http://schemas.openxmlformats.org/officeDocument/2006/relationships/slide"/><Relationship Id="rId11" Target="slides/slide6.xml" Type="http://schemas.openxmlformats.org/officeDocument/2006/relationships/slide"/><Relationship Id="rId12" Target="slides/slide7.xml" Type="http://schemas.openxmlformats.org/officeDocument/2006/relationships/slide"/><Relationship Id="rId13" Target="slides/slide8.xml" Type="http://schemas.openxmlformats.org/officeDocument/2006/relationships/slide"/><Relationship Id="rId14" Target="slides/slide9.xml" Type="http://schemas.openxmlformats.org/officeDocument/2006/relationships/slide"/><Relationship Id="rId15" Target="slides/slide10.xml" Type="http://schemas.openxmlformats.org/officeDocument/2006/relationships/slide"/><Relationship Id="rId16" Target="slides/slide11.xml" Type="http://schemas.openxmlformats.org/officeDocument/2006/relationships/slide"/><Relationship Id="rId17" Target="slides/slide12.xml" Type="http://schemas.openxmlformats.org/officeDocument/2006/relationships/slide"/><Relationship Id="rId18" Target="slides/slide13.xml" Type="http://schemas.openxmlformats.org/officeDocument/2006/relationships/slide"/><Relationship Id="rId19" Target="slides/slide14.xml" Type="http://schemas.openxmlformats.org/officeDocument/2006/relationships/slide"/><Relationship Id="rId2" Target="presProps.xml" Type="http://schemas.openxmlformats.org/officeDocument/2006/relationships/presProps"/><Relationship Id="rId20" Target="fonts/font20.fntdata" Type="http://schemas.openxmlformats.org/officeDocument/2006/relationships/font"/><Relationship Id="rId21" Target="fonts/font21.fntdata" Type="http://schemas.openxmlformats.org/officeDocument/2006/relationships/font"/><Relationship Id="rId22" Target="fonts/font22.fntdata" Type="http://schemas.openxmlformats.org/officeDocument/2006/relationships/font"/><Relationship Id="rId23" Target="fonts/font23.fntdata" Type="http://schemas.openxmlformats.org/officeDocument/2006/relationships/font"/><Relationship Id="rId24" Target="fonts/font24.fntdata" Type="http://schemas.openxmlformats.org/officeDocument/2006/relationships/font"/><Relationship Id="rId25" Target="fonts/font25.fntdata" Type="http://schemas.openxmlformats.org/officeDocument/2006/relationships/font"/><Relationship Id="rId3" Target="viewProps.xml" Type="http://schemas.openxmlformats.org/officeDocument/2006/relationships/viewProps"/><Relationship Id="rId4" Target="theme/theme1.xml" Type="http://schemas.openxmlformats.org/officeDocument/2006/relationships/theme"/><Relationship Id="rId5" Target="tableStyles.xml" Type="http://schemas.openxmlformats.org/officeDocument/2006/relationships/tableStyles"/><Relationship Id="rId6" Target="slides/slide1.xml" Type="http://schemas.openxmlformats.org/officeDocument/2006/relationships/slide"/><Relationship Id="rId7" Target="slides/slide2.xml" Type="http://schemas.openxmlformats.org/officeDocument/2006/relationships/slide"/><Relationship Id="rId8" Target="slides/slide3.xml" Type="http://schemas.openxmlformats.org/officeDocument/2006/relationships/slide"/><Relationship Id="rId9" Target="slides/slide4.xml" Type="http://schemas.openxmlformats.org/officeDocument/2006/relationships/slide"/></Relationships>
</file>

<file path=ppt/slideLayouts/_rels/slideLayout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jpeg" Type="http://schemas.openxmlformats.org/officeDocument/2006/relationships/image"/><Relationship Id="rId3" Target="../media/image2.png" Type="http://schemas.openxmlformats.org/officeDocument/2006/relationships/image"/><Relationship Id="rId4" Target="../media/image3.png" Type="http://schemas.openxmlformats.org/officeDocument/2006/relationships/image"/><Relationship Id="rId5" Target="../media/image4.png" Type="http://schemas.openxmlformats.org/officeDocument/2006/relationships/image"/><Relationship Id="rId6" Target="../media/image5.png" Type="http://schemas.openxmlformats.org/officeDocument/2006/relationships/image"/><Relationship Id="rId7" Target="../media/image6.png" Type="http://schemas.openxmlformats.org/officeDocument/2006/relationships/image"/></Relationships>
</file>

<file path=ppt/slides/_rels/slide2.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10.png" Type="http://schemas.openxmlformats.org/officeDocument/2006/relationships/image"/><Relationship Id="rId11" Target="../media/image11.svg" Type="http://schemas.openxmlformats.org/officeDocument/2006/relationships/image"/><Relationship Id="rId12" Target="../media/image12.png" Type="http://schemas.openxmlformats.org/officeDocument/2006/relationships/image"/><Relationship Id="rId13" Target="../media/image13.svg" Type="http://schemas.openxmlformats.org/officeDocument/2006/relationships/image"/><Relationship Id="rId14" Target="../media/image14.png" Type="http://schemas.openxmlformats.org/officeDocument/2006/relationships/image"/><Relationship Id="rId15" Target="../media/image15.png" Type="http://schemas.openxmlformats.org/officeDocument/2006/relationships/image"/><Relationship Id="rId16" Target="../media/image16.png" Type="http://schemas.openxmlformats.org/officeDocument/2006/relationships/image"/><Relationship Id="rId2" Target="../media/image1.jpeg" Type="http://schemas.openxmlformats.org/officeDocument/2006/relationships/image"/><Relationship Id="rId3" Target="../media/image2.png" Type="http://schemas.openxmlformats.org/officeDocument/2006/relationships/image"/><Relationship Id="rId4" Target="../media/image3.png" Type="http://schemas.openxmlformats.org/officeDocument/2006/relationships/image"/><Relationship Id="rId5" Target="../media/image4.png" Type="http://schemas.openxmlformats.org/officeDocument/2006/relationships/image"/><Relationship Id="rId6" Target="../media/image5.png" Type="http://schemas.openxmlformats.org/officeDocument/2006/relationships/image"/><Relationship Id="rId7" Target="../media/image7.png" Type="http://schemas.openxmlformats.org/officeDocument/2006/relationships/image"/><Relationship Id="rId8" Target="../media/image8.png" Type="http://schemas.openxmlformats.org/officeDocument/2006/relationships/image"/><Relationship Id="rId9" Target="../media/image9.svg" Type="http://schemas.openxmlformats.org/officeDocument/2006/relationships/image"/></Relationships>
</file>

<file path=ppt/slides/_rels/slide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jpeg" Type="http://schemas.openxmlformats.org/officeDocument/2006/relationships/image"/><Relationship Id="rId3" Target="../media/image2.png" Type="http://schemas.openxmlformats.org/officeDocument/2006/relationships/image"/><Relationship Id="rId4" Target="../media/image3.png" Type="http://schemas.openxmlformats.org/officeDocument/2006/relationships/image"/><Relationship Id="rId5" Target="../media/image4.png" Type="http://schemas.openxmlformats.org/officeDocument/2006/relationships/image"/><Relationship Id="rId6" Target="../media/image5.png" Type="http://schemas.openxmlformats.org/officeDocument/2006/relationships/image"/><Relationship Id="rId7" Target="../media/image17.png" Type="http://schemas.openxmlformats.org/officeDocument/2006/relationships/image"/></Relationships>
</file>

<file path=ppt/slides/_rels/slide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jpeg" Type="http://schemas.openxmlformats.org/officeDocument/2006/relationships/image"/><Relationship Id="rId3" Target="../media/image2.png" Type="http://schemas.openxmlformats.org/officeDocument/2006/relationships/image"/><Relationship Id="rId4" Target="../media/image3.png" Type="http://schemas.openxmlformats.org/officeDocument/2006/relationships/image"/><Relationship Id="rId5" Target="../media/image4.png" Type="http://schemas.openxmlformats.org/officeDocument/2006/relationships/image"/><Relationship Id="rId6" Target="../media/image5.png" Type="http://schemas.openxmlformats.org/officeDocument/2006/relationships/image"/><Relationship Id="rId7" Target="../media/image18.png" Type="http://schemas.openxmlformats.org/officeDocument/2006/relationships/image"/><Relationship Id="rId8" Target="../media/image19.png" Type="http://schemas.openxmlformats.org/officeDocument/2006/relationships/image"/><Relationship Id="rId9" Target="../media/image20.png" Type="http://schemas.openxmlformats.org/officeDocument/2006/relationships/image"/></Relationships>
</file>

<file path=ppt/slides/_rels/slide5.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24.png" Type="http://schemas.openxmlformats.org/officeDocument/2006/relationships/image"/><Relationship Id="rId11" Target="https://www.google.com/search?client=firefox-b-d&amp;q=%D0%9C%D0%BE%D0%BB%D0%B4%D0%BE%D0%B2%D0%B0%D0%BD%D0%B8&amp;mstk=AUtExfBjk0q8hqo-I_ldxhLZIib-bQ-n5Kjvx_gyHXaLBLDf5P8_lRCOP8a3UlYoFQ9i1gyIK_eFlmcdQzJCjXnKZ0w9MhgF1tmnR_s6S5zetRsPt1MfWiIxE39zpc4W0G8sK7k&amp;csui=3&amp;ved=2ahUKEwiG69eQ4O2TAxWAIhAIHfSSCSsQgK4QegQIAxAF" TargetMode="External" Type="http://schemas.openxmlformats.org/officeDocument/2006/relationships/hyperlink"/><Relationship Id="rId12" Target="https://www.google.com/search?client=firefox-b-d&amp;q=%D0%9C%D0%BE%D0%BB%D0%B4%D0%BE%D0%B2%D0%B0%D0%BD%D0%B8&amp;mstk=AUtExfBjk0q8hqo-I_ldxhLZIib-bQ-n5Kjvx_gyHXaLBLDf5P8_lRCOP8a3UlYoFQ9i1gyIK_eFlmcdQzJCjXnKZ0w9MhgF1tmnR_s6S5zetRsPt1MfWiIxE39zpc4W0G8sK7k&amp;csui=3&amp;ved=2ahUKEwiG69eQ4O2TAxWAIhAIHfSSCSsQgK4QegQIAxAF" TargetMode="External" Type="http://schemas.openxmlformats.org/officeDocument/2006/relationships/hyperlink"/><Relationship Id="rId13" Target="https://www.google.com/search?client=firefox-b-d&amp;q=%D0%91%D1%96%D0%BB%D0%BE%D1%80%D1%83%D1%81%D0%B8&amp;mstk=AUtExfBjk0q8hqo-I_ldxhLZIib-bQ-n5Kjvx_gyHXaLBLDf5P8_lRCOP8a3UlYoFQ9i1gyIK_eFlmcdQzJCjXnKZ0w9MhgF1tmnR_s6S5zetRsPt1MfWiIxE39zpc4W0G8sK7k&amp;csui=3&amp;ved=2ahUKEwiG69eQ4O2TAxWAIhAIHfSSCSsQgK4QegQIAxAH" TargetMode="External" Type="http://schemas.openxmlformats.org/officeDocument/2006/relationships/hyperlink"/><Relationship Id="rId14" Target="https://www.google.com/search?client=firefox-b-d&amp;q=%D0%92%D1%96%D1%80%D0%BC%D0%B5%D0%BD%D0%B8&amp;mstk=AUtExfBjk0q8hqo-I_ldxhLZIib-bQ-n5Kjvx_gyHXaLBLDf5P8_lRCOP8a3UlYoFQ9i1gyIK_eFlmcdQzJCjXnKZ0w9MhgF1tmnR_s6S5zetRsPt1MfWiIxE39zpc4W0G8sK7k&amp;csui=3&amp;ved=2ahUKEwiG69eQ4O2TAxWAIhAIHfSSCSsQgK4QegQIAxAJ" TargetMode="External" Type="http://schemas.openxmlformats.org/officeDocument/2006/relationships/hyperlink"/><Relationship Id="rId15" Target="https://www.google.com/search?client=firefox-b-d&amp;q=%D0%91%D0%BE%D0%BB%D0%B3%D0%B0%D1%80%D0%B8&amp;mstk=AUtExfBjk0q8hqo-I_ldxhLZIib-bQ-n5Kjvx_gyHXaLBLDf5P8_lRCOP8a3UlYoFQ9i1gyIK_eFlmcdQzJCjXnKZ0w9MhgF1tmnR_s6S5zetRsPt1MfWiIxE39zpc4W0G8sK7k&amp;csui=3&amp;ved=2ahUKEwiG69eQ4O2TAxWAIhAIHfSSCSsQgK4QegQIAxAL" TargetMode="External" Type="http://schemas.openxmlformats.org/officeDocument/2006/relationships/hyperlink"/><Relationship Id="rId16" Target="https://www.google.com/search?client=firefox-b-d&amp;q=%D0%91%D0%BE%D0%BB%D0%B3%D0%B0%D1%80%D0%B8&amp;mstk=AUtExfBjk0q8hqo-I_ldxhLZIib-bQ-n5Kjvx_gyHXaLBLDf5P8_lRCOP8a3UlYoFQ9i1gyIK_eFlmcdQzJCjXnKZ0w9MhgF1tmnR_s6S5zetRsPt1MfWiIxE39zpc4W0G8sK7k&amp;csui=3&amp;ved=2ahUKEwiG69eQ4O2TAxWAIhAIHfSSCSsQgK4QegQIAxAL" TargetMode="External" Type="http://schemas.openxmlformats.org/officeDocument/2006/relationships/hyperlink"/><Relationship Id="rId2" Target="../media/image1.jpeg" Type="http://schemas.openxmlformats.org/officeDocument/2006/relationships/image"/><Relationship Id="rId3" Target="../media/image2.png" Type="http://schemas.openxmlformats.org/officeDocument/2006/relationships/image"/><Relationship Id="rId4" Target="../media/image3.png" Type="http://schemas.openxmlformats.org/officeDocument/2006/relationships/image"/><Relationship Id="rId5" Target="../media/image4.png" Type="http://schemas.openxmlformats.org/officeDocument/2006/relationships/image"/><Relationship Id="rId6" Target="../media/image5.png" Type="http://schemas.openxmlformats.org/officeDocument/2006/relationships/image"/><Relationship Id="rId7" Target="../media/image21.png" Type="http://schemas.openxmlformats.org/officeDocument/2006/relationships/image"/><Relationship Id="rId8" Target="../media/image22.png" Type="http://schemas.openxmlformats.org/officeDocument/2006/relationships/image"/><Relationship Id="rId9" Target="../media/image23.png" Type="http://schemas.openxmlformats.org/officeDocument/2006/relationships/image"/></Relationships>
</file>

<file path=ppt/slides/_rels/slide6.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28.png" Type="http://schemas.openxmlformats.org/officeDocument/2006/relationships/image"/><Relationship Id="rId11" Target="https://www.google.com/search?sca_esv=fae05fabdbc03926&amp;rlz=1C1GCEA_enUA1000UA1000&amp;q=%D0%94%D0%BE%D0%B1%D1%80%D1%8F%D0%BD%D0%BA%D0%B0&amp;source=lnms&amp;fbs=ADc_l-YpH6RNZiQCI8SqqwpfX5jAhzbs9_m5I2TSLICiJe83eHxjGlbZCJH1fJfuLhLLEkPkWX8JqoW3SN9WES4Knan5OWpqID5CKOI6JGsZbbeq0JWP4XN1jdg1uoRoHzkm3F4CFaUU8WvlW7KuFNAX9HFzBJsbCjTz1FjyIshEcevAZGluOheRiDx5fw9LDp1_gdxzPRFdfzd04vre2p16FKQIxvv8sxP_oG0GU9NiGESG4E1ncM6Y8tdUVr4s5-ZnTta3gr-tWXkEt_RbhA8qHiVRGjI2Gg&amp;sa=X&amp;ved=2ahUKEwif-ejpseWTAxUAIBAIHfUGGyEQgK4QegQIAxAD&amp;biw=1366&amp;bih=641&amp;dpr=1&amp;safe=active&amp;ssui=on&amp;mstk=AUtExfCGqKOQWB5E0ZjhQN2IxT2ezAb552GqnvigIouCYlPM6TOqFWYoKlYJ0wrFcdel1ix63a_3qOHL_th8P45moHDWY9BI27sdC-ydka5ZRv2xUeBfdWm7BEFo3TvkYAaybCo&amp;csui=3" TargetMode="External" Type="http://schemas.openxmlformats.org/officeDocument/2006/relationships/hyperlink"/><Relationship Id="rId12" Target="https://www.google.com/search?sca_esv=fae05fabdbc03926&amp;rlz=1C1GCEA_enUA1000UA1000&amp;q=%D0%97%D0%B0%D0%B2%D1%96%D1%82%D0%BD%D0%B5&amp;source=lnms&amp;fbs=ADc_l-YpH6RNZiQCI8SqqwpfX5jAhzbs9_m5I2TSLICiJe83eHxjGlbZCJH1fJfuLhLLEkPkWX8JqoW3SN9WES4Knan5OWpqID5CKOI6JGsZbbeq0JWP4XN1jdg1uoRoHzkm3F4CFaUU8WvlW7KuFNAX9HFzBJsbCjTz1FjyIshEcevAZGluOheRiDx5fw9LDp1_gdxzPRFdfzd04vre2p16FKQIxvv8sxP_oG0GU9NiGESG4E1ncM6Y8tdUVr4s5-ZnTta3gr-tWXkEt_RbhA8qHiVRGjI2Gg&amp;sa=X&amp;ved=2ahUKEwif-ejpseWTAxUAIBAIHfUGGyEQgK4QegQIAxAF&amp;biw=1366&amp;bih=641&amp;dpr=1&amp;safe=active&amp;ssui=on&amp;mstk=AUtExfCGqKOQWB5E0ZjhQN2IxT2ezAb552GqnvigIouCYlPM6TOqFWYoKlYJ0wrFcdel1ix63a_3qOHL_th8P45moHDWY9BI27sdC-ydka5ZRv2xUeBfdWm7BEFo3TvkYAaybCo&amp;csui=3" TargetMode="External" Type="http://schemas.openxmlformats.org/officeDocument/2006/relationships/hyperlink"/><Relationship Id="rId13" Target="https://www.google.com/search?sca_esv=fae05fabdbc03926&amp;rlz=1C1GCEA_enUA1000UA1000&amp;q=%D0%A7%D0%B8%D1%81%D1%82%D0%BE%D0%BF%D1%96%D0%BB%D0%BB%D1%8F&amp;source=lnms&amp;fbs=ADc_l-YpH6RNZiQCI8SqqwpfX5jAhzbs9_m5I2TSLICiJe83eHxjGlbZCJH1fJfuLhLLEkPkWX8JqoW3SN9WES4Knan5OWpqID5CKOI6JGsZbbeq0JWP4XN1jdg1uoRoHzkm3F4CFaUU8WvlW7KuFNAX9HFzBJsbCjTz1FjyIshEcevAZGluOheRiDx5fw9LDp1_gdxzPRFdfzd04vre2p16FKQIxvv8sxP_oG0GU9NiGESG4E1ncM6Y8tdUVr4s5-ZnTta3gr-tWXkEt_RbhA8qHiVRGjI2Gg&amp;sa=X&amp;ved=2ahUKEwif-ejpseWTAxUAIBAIHfUGGyEQgK4QegQIAxAH&amp;biw=1366&amp;bih=641&amp;dpr=1&amp;safe=active&amp;ssui=on&amp;mstk=AUtExfCGqKOQWB5E0ZjhQN2IxT2ezAb552GqnvigIouCYlPM6TOqFWYoKlYJ0wrFcdel1ix63a_3qOHL_th8P45moHDWY9BI27sdC-ydka5ZRv2xUeBfdWm7BEFo3TvkYAaybCo&amp;csui=3" TargetMode="External" Type="http://schemas.openxmlformats.org/officeDocument/2006/relationships/hyperlink"/><Relationship Id="rId2" Target="../media/image1.jpeg" Type="http://schemas.openxmlformats.org/officeDocument/2006/relationships/image"/><Relationship Id="rId3" Target="../media/image2.png" Type="http://schemas.openxmlformats.org/officeDocument/2006/relationships/image"/><Relationship Id="rId4" Target="../media/image3.png" Type="http://schemas.openxmlformats.org/officeDocument/2006/relationships/image"/><Relationship Id="rId5" Target="../media/image4.png" Type="http://schemas.openxmlformats.org/officeDocument/2006/relationships/image"/><Relationship Id="rId6" Target="../media/image5.png" Type="http://schemas.openxmlformats.org/officeDocument/2006/relationships/image"/><Relationship Id="rId7" Target="../media/image25.png" Type="http://schemas.openxmlformats.org/officeDocument/2006/relationships/image"/><Relationship Id="rId8" Target="../media/image26.png" Type="http://schemas.openxmlformats.org/officeDocument/2006/relationships/image"/><Relationship Id="rId9" Target="../media/image27.png" Type="http://schemas.openxmlformats.org/officeDocument/2006/relationships/image"/></Relationships>
</file>

<file path=ppt/slides/_rels/slide7.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32.png" Type="http://schemas.openxmlformats.org/officeDocument/2006/relationships/image"/><Relationship Id="rId11" Target="../media/image33.png" Type="http://schemas.openxmlformats.org/officeDocument/2006/relationships/image"/><Relationship Id="rId12" Target="https://suspilne.media/kropyvnytskiy/" TargetMode="External" Type="http://schemas.openxmlformats.org/officeDocument/2006/relationships/hyperlink"/><Relationship Id="rId13" Target="https://suspilne.media/kropyvnytskiy/" TargetMode="External" Type="http://schemas.openxmlformats.org/officeDocument/2006/relationships/hyperlink"/><Relationship Id="rId2" Target="../media/image1.jpeg" Type="http://schemas.openxmlformats.org/officeDocument/2006/relationships/image"/><Relationship Id="rId3" Target="../media/image2.png" Type="http://schemas.openxmlformats.org/officeDocument/2006/relationships/image"/><Relationship Id="rId4" Target="../media/image3.png" Type="http://schemas.openxmlformats.org/officeDocument/2006/relationships/image"/><Relationship Id="rId5" Target="../media/image4.png" Type="http://schemas.openxmlformats.org/officeDocument/2006/relationships/image"/><Relationship Id="rId6" Target="../media/image5.png" Type="http://schemas.openxmlformats.org/officeDocument/2006/relationships/image"/><Relationship Id="rId7" Target="../media/image29.png" Type="http://schemas.openxmlformats.org/officeDocument/2006/relationships/image"/><Relationship Id="rId8" Target="../media/image30.png" Type="http://schemas.openxmlformats.org/officeDocument/2006/relationships/image"/><Relationship Id="rId9" Target="../media/image31.png" Type="http://schemas.openxmlformats.org/officeDocument/2006/relationships/image"/></Relationships>
</file>

<file path=ppt/slides/_rels/slide8.xml.rels><?xml version="1.0" encoding="UTF-8" standalone="yes"?><Relationships xmlns="http://schemas.openxmlformats.org/package/2006/relationships"><Relationship Id="rId1" Target="../slideLayouts/slideLayout7.xml" Type="http://schemas.openxmlformats.org/officeDocument/2006/relationships/slideLayout"/><Relationship Id="rId10" Target="https://www.google.com/search?q=%D0%92%D1%96%D0%BB%D1%8C%D1%88%D0%B0%D0%BD%D0%BA%D0%B0&amp;sca_esv=fae05fabdbc03926&amp;rlz=1C1GCEA_enUA1000UA1000&amp;biw=1366&amp;bih=641&amp;ei=PgraaaiIAtrQwPAP3f64kAc&amp;ved=2ahUKEwjNiM-iueWTAxW9OBAIHQx7D_EQgK4QegQIAxAB&amp;uact=5&amp;oq=%D0%B2%D1%96%D1%80%D0%BC%D0%B5%D0%BD%D1%81%D1%8C%D0%BA%D1%96+%D0%BD%D0%B0%D1%81%D0%B5%D0%BB%D0%B5%D0%BD%D1%96+%D0%BF%D1%83%D0%BD%D0%BA%D1%82%D0%B8+%D0%B2+%D0%BA%D1%96%D1%80%D0%BE%D0%B2%D0%BE%D0%B3%D1%80%D0%B0%D0%B4%D1%81%D1%8C%D0%BA%D1%96%D0%B9+%D0%BE%D0%B1%D0%BB%D0%B0%D1%81%D1%82%D1%96&amp;gs_lp=Egxnd3Mtd2l6LXNlcnAiY9Cy0ZbRgNC80LXQvdGB0YzQutGWINC90LDRgdC10LvQtdC90ZYg0L_Rg9C90LrRgtC4INCyINC60ZbRgNC-0LLQvtCz0YDQsNC00YHRjNC60ZbQuSDQvtCx0LvQsNGB0YLRljIFEAAY7wUyCBAAGIAEGKIEMgUQABjvBTIFEAAY7wUyBRAAGO8FSM0NUABYmAtwAHgAkAEAmAGSCKABsxSqAQswLjIuMi42LTEuMbgBA8gBAPgBAZgCA6AC9QOYAwCSBwUwLjIuMaAH8C6yBwUwLjIuMbgH9QPCBwUwLjIuMcgHCoAIAQ&amp;sclient=gws-wiz-serp&amp;safe=active&amp;ssui=on&amp;mstk=AUtExfCrTZjPE7QFvx8vupGcBITJQG4unGFPJa6UQEc0pMwQ1TTaTNAFYLNsLNEl6TuHi-l8JA7k_d14Bd1GUq-GZGtrFaazTyCC-8WwEvEn_Lp5GzCjDinP1hufXWZxgebzRBI&amp;csui=3" TargetMode="External" Type="http://schemas.openxmlformats.org/officeDocument/2006/relationships/hyperlink"/><Relationship Id="rId11" Target="https://www.google.com/search?q=%D0%9A%D0%B0%D1%82%D0%B5%D1%80%D0%B8%D0%BD%D1%96%D0%B2%D0%BA%D0%B0&amp;sca_esv=fae05fabdbc03926&amp;rlz=1C1GCEA_enUA1000UA1000&amp;biw=1366&amp;bih=641&amp;ei=PgraaaiIAtrQwPAP3f64kAc&amp;ved=2ahUKEwjNiM-iueWTAxW9OBAIHQx7D_EQgK4QegQIAxAD&amp;uact=5&amp;oq=%D0%B2%D1%96%D1%80%D0%BC%D0%B5%D0%BD%D1%81%D1%8C%D0%BA%D1%96+%D0%BD%D0%B0%D1%81%D0%B5%D0%BB%D0%B5%D0%BD%D1%96+%D0%BF%D1%83%D0%BD%D0%BA%D1%82%D0%B8+%D0%B2+%D0%BA%D1%96%D1%80%D0%BE%D0%B2%D0%BE%D0%B3%D1%80%D0%B0%D0%B4%D1%81%D1%8C%D0%BA%D1%96%D0%B9+%D0%BE%D0%B1%D0%BB%D0%B0%D1%81%D1%82%D1%96&amp;gs_lp=Egxnd3Mtd2l6LXNlcnAiY9Cy0ZbRgNC80LXQvdGB0YzQutGWINC90LDRgdC10LvQtdC90ZYg0L_Rg9C90LrRgtC4INCyINC60ZbRgNC-0LLQvtCz0YDQsNC00YHRjNC60ZbQuSDQvtCx0LvQsNGB0YLRljIFEAAY7wUyCBAAGIAEGKIEMgUQABjvBTIFEAAY7wUyBRAAGO8FSM0NUABYmAtwAHgAkAEAmAGSCKABsxSqAQswLjIuMi42LTEuMbgBA8gBAPgBAZgCA6AC9QOYAwCSBwUwLjIuMaAH8C6yBwUwLjIuMbgH9QPCBwUwLjIuMcgHCoAIAQ&amp;sclient=gws-wiz-serp&amp;safe=active&amp;ssui=on&amp;mstk=AUtExfCrTZjPE7QFvx8vupGcBITJQG4unGFPJa6UQEc0pMwQ1TTaTNAFYLNsLNEl6TuHi-l8JA7k_d14Bd1GUq-GZGtrFaazTyCC-8WwEvEn_Lp5GzCjDinP1hufXWZxgebzRBI&amp;csui=3" TargetMode="External" Type="http://schemas.openxmlformats.org/officeDocument/2006/relationships/hyperlink"/><Relationship Id="rId12" Target="https://www.google.com/search?q=%D0%9A%D0%BB%D0%BE%D1%87%D0%BA%D0%BE%D0%B2%D0%B5&amp;sca_esv=fae05fabdbc03926&amp;rlz=1C1GCEA_enUA1000UA1000&amp;biw=1366&amp;bih=641&amp;ei=PgraaaiIAtrQwPAP3f64kAc&amp;ved=2ahUKEwjNiM-iueWTAxW9OBAIHQx7D_EQgK4QegQIAxAF&amp;uact=5&amp;oq=%D0%B2%D1%96%D1%80%D0%BC%D0%B5%D0%BD%D1%81%D1%8C%D0%BA%D1%96+%D0%BD%D0%B0%D1%81%D0%B5%D0%BB%D0%B5%D0%BD%D1%96+%D0%BF%D1%83%D0%BD%D0%BA%D1%82%D0%B8+%D0%B2+%D0%BA%D1%96%D1%80%D0%BE%D0%B2%D0%BE%D0%B3%D1%80%D0%B0%D0%B4%D1%81%D1%8C%D0%BA%D1%96%D0%B9+%D0%BE%D0%B1%D0%BB%D0%B0%D1%81%D1%82%D1%96&amp;gs_lp=Egxnd3Mtd2l6LXNlcnAiY9Cy0ZbRgNC80LXQvdGB0YzQutGWINC90LDRgdC10LvQtdC90ZYg0L_Rg9C90LrRgtC4INCyINC60ZbRgNC-0LLQvtCz0YDQsNC00YHRjNC60ZbQuSDQvtCx0LvQsNGB0YLRljIFEAAY7wUyCBAAGIAEGKIEMgUQABjvBTIFEAAY7wUyBRAAGO8FSM0NUABYmAtwAHgAkAEAmAGSCKABsxSqAQswLjIuMi42LTEuMbgBA8gBAPgBAZgCA6AC9QOYAwCSBwUwLjIuMaAH8C6yBwUwLjIuMbgH9QPCBwUwLjIuMcgHCoAIAQ&amp;sclient=gws-wiz-serp&amp;safe=active&amp;ssui=on&amp;mstk=AUtExfCrTZjPE7QFvx8vupGcBITJQG4unGFPJa6UQEc0pMwQ1TTaTNAFYLNsLNEl6TuHi-l8JA7k_d14Bd1GUq-GZGtrFaazTyCC-8WwEvEn_Lp5GzCjDinP1hufXWZxgebzRBI&amp;csui=3" TargetMode="External" Type="http://schemas.openxmlformats.org/officeDocument/2006/relationships/hyperlink"/><Relationship Id="rId13" Target="https://www.google.com/search?q=%D0%9A%D1%80%D0%BE%D0%BF%D0%B8%D0%B2%D0%BD%D0%B8%D1%86%D1%8C%D0%BA%D0%BE%D0%BC%D1%83&amp;sca_esv=fae05fabdbc03926&amp;rlz=1C1GCEA_enUA1000UA1000&amp;biw=1366&amp;bih=641&amp;ei=PgraaaiIAtrQwPAP3f64kAc&amp;ved=2ahUKEwjNiM-iueWTAxW9OBAIHQx7D_EQgK4QegQIBBAB&amp;uact=5&amp;oq=%D0%B2%D1%96%D1%80%D0%BC%D0%B5%D0%BD%D1%81%D1%8C%D0%BA%D1%96+%D0%BD%D0%B0%D1%81%D0%B5%D0%BB%D0%B5%D0%BD%D1%96+%D0%BF%D1%83%D0%BD%D0%BA%D1%82%D0%B8+%D0%B2+%D0%BA%D1%96%D1%80%D0%BE%D0%B2%D0%BE%D0%B3%D1%80%D0%B0%D0%B4%D1%81%D1%8C%D0%BA%D1%96%D0%B9+%D0%BE%D0%B1%D0%BB%D0%B0%D1%81%D1%82%D1%96&amp;gs_lp=Egxnd3Mtd2l6LXNlcnAiY9Cy0ZbRgNC80LXQvdGB0YzQutGWINC90LDRgdC10LvQtdC90ZYg0L_Rg9C90LrRgtC4INCyINC60ZbRgNC-0LLQvtCz0YDQsNC00YHRjNC60ZbQuSDQvtCx0LvQsNGB0YLRljIFEAAY7wUyCBAAGIAEGKIEMgUQABjvBTIFEAAY7wUyBRAAGO8FSM0NUABYmAtwAHgAkAEAmAGSCKABsxSqAQswLjIuMi42LTEuMbgBA8gBAPgBAZgCA6AC9QOYAwCSBwUwLjIuMaAH8C6yBwUwLjIuMbgH9QPCBwUwLjIuMcgHCoAIAQ&amp;sclient=gws-wiz-serp&amp;safe=active&amp;ssui=on&amp;mstk=AUtExfCrTZjPE7QFvx8vupGcBITJQG4unGFPJa6UQEc0pMwQ1TTaTNAFYLNsLNEl6TuHi-l8JA7k_d14Bd1GUq-GZGtrFaazTyCC-8WwEvEn_Lp5GzCjDinP1hufXWZxgebzRBI&amp;csui=3" TargetMode="External" Type="http://schemas.openxmlformats.org/officeDocument/2006/relationships/hyperlink"/><Relationship Id="rId2" Target="../media/image1.jpeg" Type="http://schemas.openxmlformats.org/officeDocument/2006/relationships/image"/><Relationship Id="rId3" Target="../media/image2.png" Type="http://schemas.openxmlformats.org/officeDocument/2006/relationships/image"/><Relationship Id="rId4" Target="../media/image3.png" Type="http://schemas.openxmlformats.org/officeDocument/2006/relationships/image"/><Relationship Id="rId5" Target="../media/image4.png" Type="http://schemas.openxmlformats.org/officeDocument/2006/relationships/image"/><Relationship Id="rId6" Target="../media/image5.png" Type="http://schemas.openxmlformats.org/officeDocument/2006/relationships/image"/><Relationship Id="rId7" Target="../media/image34.png" Type="http://schemas.openxmlformats.org/officeDocument/2006/relationships/image"/><Relationship Id="rId8" Target="../media/image35.png" Type="http://schemas.openxmlformats.org/officeDocument/2006/relationships/image"/><Relationship Id="rId9" Target="../media/image36.png" Type="http://schemas.openxmlformats.org/officeDocument/2006/relationships/image"/></Relationships>
</file>

<file path=ppt/slides/_rels/slide9.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40.png" Type="http://schemas.openxmlformats.org/officeDocument/2006/relationships/image"/><Relationship Id="rId11" Target="../media/image41.png" Type="http://schemas.openxmlformats.org/officeDocument/2006/relationships/image"/><Relationship Id="rId12" Target="../media/image42.png" Type="http://schemas.openxmlformats.org/officeDocument/2006/relationships/image"/><Relationship Id="rId2" Target="../media/image1.jpeg" Type="http://schemas.openxmlformats.org/officeDocument/2006/relationships/image"/><Relationship Id="rId3" Target="../media/image2.png" Type="http://schemas.openxmlformats.org/officeDocument/2006/relationships/image"/><Relationship Id="rId4" Target="../media/image3.png" Type="http://schemas.openxmlformats.org/officeDocument/2006/relationships/image"/><Relationship Id="rId5" Target="../media/image4.png" Type="http://schemas.openxmlformats.org/officeDocument/2006/relationships/image"/><Relationship Id="rId6" Target="../media/image5.png" Type="http://schemas.openxmlformats.org/officeDocument/2006/relationships/image"/><Relationship Id="rId7" Target="../media/image37.png" Type="http://schemas.openxmlformats.org/officeDocument/2006/relationships/image"/><Relationship Id="rId8" Target="../media/image38.png" Type="http://schemas.openxmlformats.org/officeDocument/2006/relationships/image"/><Relationship Id="rId9" Target="../media/image39.png" Type="http://schemas.openxmlformats.org/officeDocument/2006/relationships/image"/></Relationships>
</file>

<file path=ppt/slides/_rels/slide10.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46.png" Type="http://schemas.openxmlformats.org/officeDocument/2006/relationships/image"/><Relationship Id="rId11" Target="../media/image47.png" Type="http://schemas.openxmlformats.org/officeDocument/2006/relationships/image"/><Relationship Id="rId12" Target="../media/image48.png" Type="http://schemas.openxmlformats.org/officeDocument/2006/relationships/image"/><Relationship Id="rId2" Target="../media/image1.jpeg" Type="http://schemas.openxmlformats.org/officeDocument/2006/relationships/image"/><Relationship Id="rId3" Target="../media/image2.png" Type="http://schemas.openxmlformats.org/officeDocument/2006/relationships/image"/><Relationship Id="rId4" Target="../media/image3.png" Type="http://schemas.openxmlformats.org/officeDocument/2006/relationships/image"/><Relationship Id="rId5" Target="../media/image4.png" Type="http://schemas.openxmlformats.org/officeDocument/2006/relationships/image"/><Relationship Id="rId6" Target="../media/image5.png" Type="http://schemas.openxmlformats.org/officeDocument/2006/relationships/image"/><Relationship Id="rId7" Target="../media/image43.png" Type="http://schemas.openxmlformats.org/officeDocument/2006/relationships/image"/><Relationship Id="rId8" Target="../media/image44.png" Type="http://schemas.openxmlformats.org/officeDocument/2006/relationships/image"/><Relationship Id="rId9" Target="../media/image45.png" Type="http://schemas.openxmlformats.org/officeDocument/2006/relationships/image"/></Relationships>
</file>

<file path=ppt/slides/_rels/slide1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jpeg" Type="http://schemas.openxmlformats.org/officeDocument/2006/relationships/image"/><Relationship Id="rId3" Target="../media/image3.png" Type="http://schemas.openxmlformats.org/officeDocument/2006/relationships/image"/><Relationship Id="rId4" Target="../media/image4.png" Type="http://schemas.openxmlformats.org/officeDocument/2006/relationships/image"/><Relationship Id="rId5" Target="../media/image5.png" Type="http://schemas.openxmlformats.org/officeDocument/2006/relationships/image"/><Relationship Id="rId6" Target="../media/image49.png" Type="http://schemas.openxmlformats.org/officeDocument/2006/relationships/image"/><Relationship Id="rId7" Target="../media/image50.png" Type="http://schemas.openxmlformats.org/officeDocument/2006/relationships/image"/><Relationship Id="rId8" Target="../media/image51.png" Type="http://schemas.openxmlformats.org/officeDocument/2006/relationships/image"/><Relationship Id="rId9" Target="../media/image52.png" Type="http://schemas.openxmlformats.org/officeDocument/2006/relationships/image"/></Relationships>
</file>

<file path=ppt/slides/_rels/slide12.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56.png" Type="http://schemas.openxmlformats.org/officeDocument/2006/relationships/image"/><Relationship Id="rId2" Target="../media/image1.jpeg" Type="http://schemas.openxmlformats.org/officeDocument/2006/relationships/image"/><Relationship Id="rId3" Target="../media/image2.png" Type="http://schemas.openxmlformats.org/officeDocument/2006/relationships/image"/><Relationship Id="rId4" Target="../media/image3.png" Type="http://schemas.openxmlformats.org/officeDocument/2006/relationships/image"/><Relationship Id="rId5" Target="../media/image4.png" Type="http://schemas.openxmlformats.org/officeDocument/2006/relationships/image"/><Relationship Id="rId6" Target="../media/image5.png" Type="http://schemas.openxmlformats.org/officeDocument/2006/relationships/image"/><Relationship Id="rId7" Target="../media/image53.png" Type="http://schemas.openxmlformats.org/officeDocument/2006/relationships/image"/><Relationship Id="rId8" Target="../media/image54.png" Type="http://schemas.openxmlformats.org/officeDocument/2006/relationships/image"/><Relationship Id="rId9" Target="../media/image55.png" Type="http://schemas.openxmlformats.org/officeDocument/2006/relationships/image"/></Relationships>
</file>

<file path=ppt/slides/_rels/slide1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jpeg" Type="http://schemas.openxmlformats.org/officeDocument/2006/relationships/image"/><Relationship Id="rId3" Target="../media/image2.png" Type="http://schemas.openxmlformats.org/officeDocument/2006/relationships/image"/><Relationship Id="rId4" Target="../media/image3.png" Type="http://schemas.openxmlformats.org/officeDocument/2006/relationships/image"/><Relationship Id="rId5" Target="../media/image4.png" Type="http://schemas.openxmlformats.org/officeDocument/2006/relationships/image"/><Relationship Id="rId6" Target="../media/image5.png" Type="http://schemas.openxmlformats.org/officeDocument/2006/relationships/image"/></Relationships>
</file>

<file path=ppt/slides/_rels/slide14.xml.rels><?xml version="1.0" encoding="UTF-8" standalone="yes"?><Relationships xmlns="http://schemas.openxmlformats.org/package/2006/relationships"><Relationship Id="rId1" Target="../slideLayouts/slideLayout7.xml" Type="http://schemas.openxmlformats.org/officeDocument/2006/relationships/slideLayout"/><Relationship Id="rId10" Target="https://surl.li/xcynbm" TargetMode="External" Type="http://schemas.openxmlformats.org/officeDocument/2006/relationships/hyperlink"/><Relationship Id="rId11" Target="https://youcontrol.com.ua/catalog/company_details/44563535/" TargetMode="External" Type="http://schemas.openxmlformats.org/officeDocument/2006/relationships/hyperlink"/><Relationship Id="rId12" Target="https://surl.li/zmmmom" TargetMode="External" Type="http://schemas.openxmlformats.org/officeDocument/2006/relationships/hyperlink"/><Relationship Id="rId13" Target="https://surl.li/cinutt" TargetMode="External" Type="http://schemas.openxmlformats.org/officeDocument/2006/relationships/hyperlink"/><Relationship Id="rId14" Target="https://www.facebook.com/krop.svu" TargetMode="External" Type="http://schemas.openxmlformats.org/officeDocument/2006/relationships/hyperlink"/><Relationship Id="rId15" Target="https://surl.li/cinutt" TargetMode="External" Type="http://schemas.openxmlformats.org/officeDocument/2006/relationships/hyperlink"/><Relationship Id="rId16" Target="https://surl.li/nfzlhq" TargetMode="External" Type="http://schemas.openxmlformats.org/officeDocument/2006/relationships/hyperlink"/><Relationship Id="rId2" Target="../media/image1.jpeg" Type="http://schemas.openxmlformats.org/officeDocument/2006/relationships/image"/><Relationship Id="rId3" Target="../media/image2.png" Type="http://schemas.openxmlformats.org/officeDocument/2006/relationships/image"/><Relationship Id="rId4" Target="../media/image3.png" Type="http://schemas.openxmlformats.org/officeDocument/2006/relationships/image"/><Relationship Id="rId5" Target="../media/image4.png" Type="http://schemas.openxmlformats.org/officeDocument/2006/relationships/image"/><Relationship Id="rId6" Target="../media/image5.png" Type="http://schemas.openxmlformats.org/officeDocument/2006/relationships/image"/><Relationship Id="rId7" Target="../media/image6.png" Type="http://schemas.openxmlformats.org/officeDocument/2006/relationships/image"/><Relationship Id="rId8" Target="https://youcontrol.com.ua/catalog/company_details/44563535/" TargetMode="External" Type="http://schemas.openxmlformats.org/officeDocument/2006/relationships/hyperlink"/><Relationship Id="rId9" Target="https://youcontrol.com.ua/catalog/company_details/44563535/" TargetMode="External" Type="http://schemas.openxmlformats.org/officeDocument/2006/relationships/hyperlink"/></Relationships>
</file>

<file path=ppt/slides/slide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9222" r="0" b="-9222"/>
            </a:stretch>
          </a:blipFill>
        </p:spPr>
      </p:sp>
      <p:sp>
        <p:nvSpPr>
          <p:cNvPr name="Freeform 3" id="3"/>
          <p:cNvSpPr/>
          <p:nvPr/>
        </p:nvSpPr>
        <p:spPr>
          <a:xfrm flipH="false" flipV="false" rot="0">
            <a:off x="-216889" y="5758670"/>
            <a:ext cx="18721777" cy="9056660"/>
          </a:xfrm>
          <a:custGeom>
            <a:avLst/>
            <a:gdLst/>
            <a:ahLst/>
            <a:cxnLst/>
            <a:rect r="r" b="b" t="t" l="l"/>
            <a:pathLst>
              <a:path h="9056660" w="18721777">
                <a:moveTo>
                  <a:pt x="0" y="0"/>
                </a:moveTo>
                <a:lnTo>
                  <a:pt x="18721778" y="0"/>
                </a:lnTo>
                <a:lnTo>
                  <a:pt x="18721778" y="9056660"/>
                </a:lnTo>
                <a:lnTo>
                  <a:pt x="0" y="9056660"/>
                </a:lnTo>
                <a:lnTo>
                  <a:pt x="0" y="0"/>
                </a:lnTo>
                <a:close/>
              </a:path>
            </a:pathLst>
          </a:custGeom>
          <a:blipFill>
            <a:blip r:embed="rId3"/>
            <a:stretch>
              <a:fillRect l="0" t="0" r="0" b="0"/>
            </a:stretch>
          </a:blipFill>
        </p:spPr>
      </p:sp>
      <p:sp>
        <p:nvSpPr>
          <p:cNvPr name="Freeform 4" id="4"/>
          <p:cNvSpPr/>
          <p:nvPr/>
        </p:nvSpPr>
        <p:spPr>
          <a:xfrm flipH="false" flipV="false" rot="0">
            <a:off x="13061340" y="-1547798"/>
            <a:ext cx="8395920" cy="5152996"/>
          </a:xfrm>
          <a:custGeom>
            <a:avLst/>
            <a:gdLst/>
            <a:ahLst/>
            <a:cxnLst/>
            <a:rect r="r" b="b" t="t" l="l"/>
            <a:pathLst>
              <a:path h="5152996" w="8395920">
                <a:moveTo>
                  <a:pt x="0" y="0"/>
                </a:moveTo>
                <a:lnTo>
                  <a:pt x="8395920" y="0"/>
                </a:lnTo>
                <a:lnTo>
                  <a:pt x="8395920" y="5152996"/>
                </a:lnTo>
                <a:lnTo>
                  <a:pt x="0" y="5152996"/>
                </a:lnTo>
                <a:lnTo>
                  <a:pt x="0" y="0"/>
                </a:lnTo>
                <a:close/>
              </a:path>
            </a:pathLst>
          </a:custGeom>
          <a:blipFill>
            <a:blip r:embed="rId4"/>
            <a:stretch>
              <a:fillRect l="0" t="0" r="0" b="0"/>
            </a:stretch>
          </a:blipFill>
        </p:spPr>
      </p:sp>
      <p:sp>
        <p:nvSpPr>
          <p:cNvPr name="Freeform 5" id="5"/>
          <p:cNvSpPr/>
          <p:nvPr/>
        </p:nvSpPr>
        <p:spPr>
          <a:xfrm flipH="false" flipV="false" rot="-591697">
            <a:off x="5478798" y="-1547798"/>
            <a:ext cx="7330404" cy="4114189"/>
          </a:xfrm>
          <a:custGeom>
            <a:avLst/>
            <a:gdLst/>
            <a:ahLst/>
            <a:cxnLst/>
            <a:rect r="r" b="b" t="t" l="l"/>
            <a:pathLst>
              <a:path h="4114189" w="7330404">
                <a:moveTo>
                  <a:pt x="0" y="0"/>
                </a:moveTo>
                <a:lnTo>
                  <a:pt x="7330404" y="0"/>
                </a:lnTo>
                <a:lnTo>
                  <a:pt x="7330404" y="4114189"/>
                </a:lnTo>
                <a:lnTo>
                  <a:pt x="0" y="4114189"/>
                </a:lnTo>
                <a:lnTo>
                  <a:pt x="0" y="0"/>
                </a:lnTo>
                <a:close/>
              </a:path>
            </a:pathLst>
          </a:custGeom>
          <a:blipFill>
            <a:blip r:embed="rId5"/>
            <a:stretch>
              <a:fillRect l="0" t="0" r="0" b="0"/>
            </a:stretch>
          </a:blipFill>
        </p:spPr>
      </p:sp>
      <p:sp>
        <p:nvSpPr>
          <p:cNvPr name="Freeform 6" id="6"/>
          <p:cNvSpPr/>
          <p:nvPr/>
        </p:nvSpPr>
        <p:spPr>
          <a:xfrm flipH="false" flipV="false" rot="0">
            <a:off x="-3164772" y="-1547798"/>
            <a:ext cx="8395920" cy="5152996"/>
          </a:xfrm>
          <a:custGeom>
            <a:avLst/>
            <a:gdLst/>
            <a:ahLst/>
            <a:cxnLst/>
            <a:rect r="r" b="b" t="t" l="l"/>
            <a:pathLst>
              <a:path h="5152996" w="8395920">
                <a:moveTo>
                  <a:pt x="0" y="0"/>
                </a:moveTo>
                <a:lnTo>
                  <a:pt x="8395920" y="0"/>
                </a:lnTo>
                <a:lnTo>
                  <a:pt x="8395920" y="5152996"/>
                </a:lnTo>
                <a:lnTo>
                  <a:pt x="0" y="5152996"/>
                </a:lnTo>
                <a:lnTo>
                  <a:pt x="0" y="0"/>
                </a:lnTo>
                <a:close/>
              </a:path>
            </a:pathLst>
          </a:custGeom>
          <a:blipFill>
            <a:blip r:embed="rId4"/>
            <a:stretch>
              <a:fillRect l="0" t="0" r="0" b="0"/>
            </a:stretch>
          </a:blipFill>
        </p:spPr>
      </p:sp>
      <p:sp>
        <p:nvSpPr>
          <p:cNvPr name="Freeform 7" id="7"/>
          <p:cNvSpPr/>
          <p:nvPr/>
        </p:nvSpPr>
        <p:spPr>
          <a:xfrm flipH="false" flipV="false" rot="-1156012">
            <a:off x="-3871669" y="4828245"/>
            <a:ext cx="7743339" cy="1945514"/>
          </a:xfrm>
          <a:custGeom>
            <a:avLst/>
            <a:gdLst/>
            <a:ahLst/>
            <a:cxnLst/>
            <a:rect r="r" b="b" t="t" l="l"/>
            <a:pathLst>
              <a:path h="1945514" w="7743339">
                <a:moveTo>
                  <a:pt x="0" y="0"/>
                </a:moveTo>
                <a:lnTo>
                  <a:pt x="7743338" y="0"/>
                </a:lnTo>
                <a:lnTo>
                  <a:pt x="7743338" y="1945514"/>
                </a:lnTo>
                <a:lnTo>
                  <a:pt x="0" y="1945514"/>
                </a:lnTo>
                <a:lnTo>
                  <a:pt x="0" y="0"/>
                </a:lnTo>
                <a:close/>
              </a:path>
            </a:pathLst>
          </a:custGeom>
          <a:blipFill>
            <a:blip r:embed="rId6"/>
            <a:stretch>
              <a:fillRect l="0" t="0" r="0" b="0"/>
            </a:stretch>
          </a:blipFill>
        </p:spPr>
      </p:sp>
      <p:sp>
        <p:nvSpPr>
          <p:cNvPr name="Freeform 8" id="8"/>
          <p:cNvSpPr/>
          <p:nvPr/>
        </p:nvSpPr>
        <p:spPr>
          <a:xfrm flipH="false" flipV="false" rot="-9281969">
            <a:off x="14416331" y="3884993"/>
            <a:ext cx="7743339" cy="1945514"/>
          </a:xfrm>
          <a:custGeom>
            <a:avLst/>
            <a:gdLst/>
            <a:ahLst/>
            <a:cxnLst/>
            <a:rect r="r" b="b" t="t" l="l"/>
            <a:pathLst>
              <a:path h="1945514" w="7743339">
                <a:moveTo>
                  <a:pt x="0" y="0"/>
                </a:moveTo>
                <a:lnTo>
                  <a:pt x="7743338" y="0"/>
                </a:lnTo>
                <a:lnTo>
                  <a:pt x="7743338" y="1945514"/>
                </a:lnTo>
                <a:lnTo>
                  <a:pt x="0" y="1945514"/>
                </a:lnTo>
                <a:lnTo>
                  <a:pt x="0" y="0"/>
                </a:lnTo>
                <a:close/>
              </a:path>
            </a:pathLst>
          </a:custGeom>
          <a:blipFill>
            <a:blip r:embed="rId6"/>
            <a:stretch>
              <a:fillRect l="0" t="0" r="0" b="0"/>
            </a:stretch>
          </a:blipFill>
        </p:spPr>
      </p:sp>
      <p:sp>
        <p:nvSpPr>
          <p:cNvPr name="Freeform 9" id="9"/>
          <p:cNvSpPr/>
          <p:nvPr/>
        </p:nvSpPr>
        <p:spPr>
          <a:xfrm flipH="false" flipV="false" rot="0">
            <a:off x="776397" y="-431416"/>
            <a:ext cx="16482903" cy="10981734"/>
          </a:xfrm>
          <a:custGeom>
            <a:avLst/>
            <a:gdLst/>
            <a:ahLst/>
            <a:cxnLst/>
            <a:rect r="r" b="b" t="t" l="l"/>
            <a:pathLst>
              <a:path h="10981734" w="16482903">
                <a:moveTo>
                  <a:pt x="0" y="0"/>
                </a:moveTo>
                <a:lnTo>
                  <a:pt x="16482903" y="0"/>
                </a:lnTo>
                <a:lnTo>
                  <a:pt x="16482903" y="10981735"/>
                </a:lnTo>
                <a:lnTo>
                  <a:pt x="0" y="10981735"/>
                </a:lnTo>
                <a:lnTo>
                  <a:pt x="0" y="0"/>
                </a:lnTo>
                <a:close/>
              </a:path>
            </a:pathLst>
          </a:custGeom>
          <a:blipFill>
            <a:blip r:embed="rId7"/>
            <a:stretch>
              <a:fillRect l="0" t="0" r="0" b="0"/>
            </a:stretch>
          </a:blipFill>
        </p:spPr>
      </p:sp>
      <p:sp>
        <p:nvSpPr>
          <p:cNvPr name="TextBox 10" id="10"/>
          <p:cNvSpPr txBox="true"/>
          <p:nvPr/>
        </p:nvSpPr>
        <p:spPr>
          <a:xfrm rot="0">
            <a:off x="2528749" y="1266927"/>
            <a:ext cx="13230503" cy="3343485"/>
          </a:xfrm>
          <a:prstGeom prst="rect">
            <a:avLst/>
          </a:prstGeom>
        </p:spPr>
        <p:txBody>
          <a:bodyPr anchor="t" rtlCol="false" tIns="0" lIns="0" bIns="0" rIns="0">
            <a:spAutoFit/>
          </a:bodyPr>
          <a:lstStyle/>
          <a:p>
            <a:pPr algn="ctr">
              <a:lnSpc>
                <a:spcPts val="6495"/>
              </a:lnSpc>
            </a:pPr>
            <a:r>
              <a:rPr lang="en-US" sz="5851" b="true">
                <a:solidFill>
                  <a:srgbClr val="5E17EB"/>
                </a:solidFill>
                <a:latin typeface="Calmius Sans High Bold"/>
                <a:ea typeface="Calmius Sans High Bold"/>
                <a:cs typeface="Calmius Sans High Bold"/>
                <a:sym typeface="Calmius Sans High Bold"/>
              </a:rPr>
              <a:t>Взаємний вплив культур різних національностей, </a:t>
            </a:r>
          </a:p>
          <a:p>
            <a:pPr algn="ctr">
              <a:lnSpc>
                <a:spcPts val="6495"/>
              </a:lnSpc>
            </a:pPr>
            <a:r>
              <a:rPr lang="en-US" sz="5851" b="true">
                <a:solidFill>
                  <a:srgbClr val="5E17EB"/>
                </a:solidFill>
                <a:latin typeface="Calmius Sans High Bold"/>
                <a:ea typeface="Calmius Sans High Bold"/>
                <a:cs typeface="Calmius Sans High Bold"/>
                <a:sym typeface="Calmius Sans High Bold"/>
              </a:rPr>
              <a:t>які проживають на території Кіровоградської області</a:t>
            </a:r>
          </a:p>
        </p:txBody>
      </p:sp>
      <p:sp>
        <p:nvSpPr>
          <p:cNvPr name="TextBox 11" id="11"/>
          <p:cNvSpPr txBox="true"/>
          <p:nvPr/>
        </p:nvSpPr>
        <p:spPr>
          <a:xfrm rot="0">
            <a:off x="2388064" y="4715218"/>
            <a:ext cx="15899936" cy="4756624"/>
          </a:xfrm>
          <a:prstGeom prst="rect">
            <a:avLst/>
          </a:prstGeom>
        </p:spPr>
        <p:txBody>
          <a:bodyPr anchor="t" rtlCol="false" tIns="0" lIns="0" bIns="0" rIns="0">
            <a:spAutoFit/>
          </a:bodyPr>
          <a:lstStyle/>
          <a:p>
            <a:pPr algn="l">
              <a:lnSpc>
                <a:spcPts val="3899"/>
              </a:lnSpc>
            </a:pPr>
            <a:r>
              <a:rPr lang="en-US" sz="2785" u="sng" b="true">
                <a:solidFill>
                  <a:srgbClr val="4B2630"/>
                </a:solidFill>
                <a:latin typeface="PT Serif Bold"/>
                <a:ea typeface="PT Serif Bold"/>
                <a:cs typeface="PT Serif Bold"/>
                <a:sym typeface="PT Serif Bold"/>
              </a:rPr>
              <a:t>Роботу виконав:</a:t>
            </a:r>
            <a:r>
              <a:rPr lang="en-US" sz="2785" b="true">
                <a:solidFill>
                  <a:srgbClr val="4B2630"/>
                </a:solidFill>
                <a:latin typeface="PT Serif Bold"/>
                <a:ea typeface="PT Serif Bold"/>
                <a:cs typeface="PT Serif Bold"/>
                <a:sym typeface="PT Serif Bold"/>
              </a:rPr>
              <a:t> Лисиця  Ілля Сергійович</a:t>
            </a:r>
          </a:p>
          <a:p>
            <a:pPr algn="l">
              <a:lnSpc>
                <a:spcPts val="3899"/>
              </a:lnSpc>
            </a:pPr>
            <a:r>
              <a:rPr lang="en-US" sz="2785" u="sng" b="true">
                <a:solidFill>
                  <a:srgbClr val="4B2630"/>
                </a:solidFill>
                <a:latin typeface="PT Serif Bold"/>
                <a:ea typeface="PT Serif Bold"/>
                <a:cs typeface="PT Serif Bold"/>
                <a:sym typeface="PT Serif Bold"/>
              </a:rPr>
              <a:t>Клас:</a:t>
            </a:r>
            <a:r>
              <a:rPr lang="en-US" sz="2785" b="true">
                <a:solidFill>
                  <a:srgbClr val="4B2630"/>
                </a:solidFill>
                <a:latin typeface="PT Serif Bold"/>
                <a:ea typeface="PT Serif Bold"/>
                <a:cs typeface="PT Serif Bold"/>
                <a:sym typeface="PT Serif Bold"/>
              </a:rPr>
              <a:t> 8</a:t>
            </a:r>
          </a:p>
          <a:p>
            <a:pPr algn="l">
              <a:lnSpc>
                <a:spcPts val="3899"/>
              </a:lnSpc>
            </a:pPr>
            <a:r>
              <a:rPr lang="en-US" sz="2785" u="sng" b="true">
                <a:solidFill>
                  <a:srgbClr val="4B2630"/>
                </a:solidFill>
                <a:latin typeface="PT Serif Bold"/>
                <a:ea typeface="PT Serif Bold"/>
                <a:cs typeface="PT Serif Bold"/>
                <a:sym typeface="PT Serif Bold"/>
              </a:rPr>
              <a:t>Заклад освіти: </a:t>
            </a:r>
            <a:r>
              <a:rPr lang="en-US" sz="2785" b="true">
                <a:solidFill>
                  <a:srgbClr val="4B2630"/>
                </a:solidFill>
                <a:latin typeface="PT Serif Bold"/>
                <a:ea typeface="PT Serif Bold"/>
                <a:cs typeface="PT Serif Bold"/>
                <a:sym typeface="PT Serif Bold"/>
              </a:rPr>
              <a:t>Комунальний заклад “Ліцей імені Тараса Шевченка” Кропивницької міської ради</a:t>
            </a:r>
          </a:p>
          <a:p>
            <a:pPr algn="l">
              <a:lnSpc>
                <a:spcPts val="3899"/>
              </a:lnSpc>
            </a:pPr>
            <a:r>
              <a:rPr lang="en-US" sz="2785" u="sng" b="true">
                <a:solidFill>
                  <a:srgbClr val="4B2630"/>
                </a:solidFill>
                <a:latin typeface="PT Serif Bold"/>
                <a:ea typeface="PT Serif Bold"/>
                <a:cs typeface="PT Serif Bold"/>
                <a:sym typeface="PT Serif Bold"/>
              </a:rPr>
              <a:t>Населений пункт: </a:t>
            </a:r>
            <a:r>
              <a:rPr lang="en-US" sz="2785" b="true">
                <a:solidFill>
                  <a:srgbClr val="4B2630"/>
                </a:solidFill>
                <a:latin typeface="PT Serif Bold"/>
                <a:ea typeface="PT Serif Bold"/>
                <a:cs typeface="PT Serif Bold"/>
                <a:sym typeface="PT Serif Bold"/>
              </a:rPr>
              <a:t>Кропивницький</a:t>
            </a:r>
          </a:p>
          <a:p>
            <a:pPr algn="l">
              <a:lnSpc>
                <a:spcPts val="3899"/>
              </a:lnSpc>
            </a:pPr>
            <a:r>
              <a:rPr lang="en-US" sz="2785" u="sng" b="true">
                <a:solidFill>
                  <a:srgbClr val="4B2630"/>
                </a:solidFill>
                <a:latin typeface="PT Serif Bold"/>
                <a:ea typeface="PT Serif Bold"/>
                <a:cs typeface="PT Serif Bold"/>
                <a:sym typeface="PT Serif Bold"/>
              </a:rPr>
              <a:t>Керівник проєкту:</a:t>
            </a:r>
            <a:r>
              <a:rPr lang="en-US" sz="2785" b="true">
                <a:solidFill>
                  <a:srgbClr val="4B2630"/>
                </a:solidFill>
                <a:latin typeface="PT Serif Bold"/>
                <a:ea typeface="PT Serif Bold"/>
                <a:cs typeface="PT Serif Bold"/>
                <a:sym typeface="PT Serif Bold"/>
              </a:rPr>
              <a:t> Швець Сніжана Анатоліївна, вчитель  історії </a:t>
            </a:r>
          </a:p>
          <a:p>
            <a:pPr algn="l">
              <a:lnSpc>
                <a:spcPts val="3899"/>
              </a:lnSpc>
            </a:pPr>
            <a:r>
              <a:rPr lang="en-US" sz="2785" b="true">
                <a:solidFill>
                  <a:srgbClr val="4B2630"/>
                </a:solidFill>
                <a:latin typeface="PT Serif Bold"/>
                <a:ea typeface="PT Serif Bold"/>
                <a:cs typeface="PT Serif Bold"/>
                <a:sym typeface="PT Serif Bold"/>
              </a:rPr>
              <a:t>та суспільних дисциплін  Комунального закладу “Ліцей імені Тараса Шевченка” Кропивницької міської ради</a:t>
            </a:r>
          </a:p>
          <a:p>
            <a:pPr algn="l">
              <a:lnSpc>
                <a:spcPts val="7248"/>
              </a:lnSpc>
            </a:pPr>
          </a:p>
        </p:txBody>
      </p:sp>
    </p:spTree>
  </p:cSld>
  <p:clrMapOvr>
    <a:masterClrMapping/>
  </p:clrMapOvr>
</p:sld>
</file>

<file path=ppt/slides/slide2.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9222" r="0" b="-9222"/>
            </a:stretch>
          </a:blipFill>
        </p:spPr>
      </p:sp>
      <p:sp>
        <p:nvSpPr>
          <p:cNvPr name="Freeform 3" id="3"/>
          <p:cNvSpPr/>
          <p:nvPr/>
        </p:nvSpPr>
        <p:spPr>
          <a:xfrm flipH="false" flipV="false" rot="0">
            <a:off x="-216889" y="5758670"/>
            <a:ext cx="18721777" cy="9056660"/>
          </a:xfrm>
          <a:custGeom>
            <a:avLst/>
            <a:gdLst/>
            <a:ahLst/>
            <a:cxnLst/>
            <a:rect r="r" b="b" t="t" l="l"/>
            <a:pathLst>
              <a:path h="9056660" w="18721777">
                <a:moveTo>
                  <a:pt x="0" y="0"/>
                </a:moveTo>
                <a:lnTo>
                  <a:pt x="18721778" y="0"/>
                </a:lnTo>
                <a:lnTo>
                  <a:pt x="18721778" y="9056660"/>
                </a:lnTo>
                <a:lnTo>
                  <a:pt x="0" y="9056660"/>
                </a:lnTo>
                <a:lnTo>
                  <a:pt x="0" y="0"/>
                </a:lnTo>
                <a:close/>
              </a:path>
            </a:pathLst>
          </a:custGeom>
          <a:blipFill>
            <a:blip r:embed="rId3"/>
            <a:stretch>
              <a:fillRect l="0" t="0" r="0" b="0"/>
            </a:stretch>
          </a:blipFill>
        </p:spPr>
      </p:sp>
      <p:sp>
        <p:nvSpPr>
          <p:cNvPr name="Freeform 4" id="4"/>
          <p:cNvSpPr/>
          <p:nvPr/>
        </p:nvSpPr>
        <p:spPr>
          <a:xfrm flipH="false" flipV="false" rot="0">
            <a:off x="11255624" y="-295246"/>
            <a:ext cx="8395920" cy="5152996"/>
          </a:xfrm>
          <a:custGeom>
            <a:avLst/>
            <a:gdLst/>
            <a:ahLst/>
            <a:cxnLst/>
            <a:rect r="r" b="b" t="t" l="l"/>
            <a:pathLst>
              <a:path h="5152996" w="8395920">
                <a:moveTo>
                  <a:pt x="0" y="0"/>
                </a:moveTo>
                <a:lnTo>
                  <a:pt x="8395920" y="0"/>
                </a:lnTo>
                <a:lnTo>
                  <a:pt x="8395920" y="5152996"/>
                </a:lnTo>
                <a:lnTo>
                  <a:pt x="0" y="5152996"/>
                </a:lnTo>
                <a:lnTo>
                  <a:pt x="0" y="0"/>
                </a:lnTo>
                <a:close/>
              </a:path>
            </a:pathLst>
          </a:custGeom>
          <a:blipFill>
            <a:blip r:embed="rId4"/>
            <a:stretch>
              <a:fillRect l="0" t="0" r="0" b="0"/>
            </a:stretch>
          </a:blipFill>
        </p:spPr>
      </p:sp>
      <p:sp>
        <p:nvSpPr>
          <p:cNvPr name="Freeform 5" id="5"/>
          <p:cNvSpPr/>
          <p:nvPr/>
        </p:nvSpPr>
        <p:spPr>
          <a:xfrm flipH="false" flipV="false" rot="-591697">
            <a:off x="5478798" y="-1547798"/>
            <a:ext cx="7330404" cy="4114189"/>
          </a:xfrm>
          <a:custGeom>
            <a:avLst/>
            <a:gdLst/>
            <a:ahLst/>
            <a:cxnLst/>
            <a:rect r="r" b="b" t="t" l="l"/>
            <a:pathLst>
              <a:path h="4114189" w="7330404">
                <a:moveTo>
                  <a:pt x="0" y="0"/>
                </a:moveTo>
                <a:lnTo>
                  <a:pt x="7330404" y="0"/>
                </a:lnTo>
                <a:lnTo>
                  <a:pt x="7330404" y="4114189"/>
                </a:lnTo>
                <a:lnTo>
                  <a:pt x="0" y="4114189"/>
                </a:lnTo>
                <a:lnTo>
                  <a:pt x="0" y="0"/>
                </a:lnTo>
                <a:close/>
              </a:path>
            </a:pathLst>
          </a:custGeom>
          <a:blipFill>
            <a:blip r:embed="rId5"/>
            <a:stretch>
              <a:fillRect l="0" t="0" r="0" b="0"/>
            </a:stretch>
          </a:blipFill>
        </p:spPr>
      </p:sp>
      <p:sp>
        <p:nvSpPr>
          <p:cNvPr name="Freeform 6" id="6"/>
          <p:cNvSpPr/>
          <p:nvPr/>
        </p:nvSpPr>
        <p:spPr>
          <a:xfrm flipH="false" flipV="false" rot="0">
            <a:off x="-3164772" y="-1547798"/>
            <a:ext cx="8395920" cy="5152996"/>
          </a:xfrm>
          <a:custGeom>
            <a:avLst/>
            <a:gdLst/>
            <a:ahLst/>
            <a:cxnLst/>
            <a:rect r="r" b="b" t="t" l="l"/>
            <a:pathLst>
              <a:path h="5152996" w="8395920">
                <a:moveTo>
                  <a:pt x="0" y="0"/>
                </a:moveTo>
                <a:lnTo>
                  <a:pt x="8395920" y="0"/>
                </a:lnTo>
                <a:lnTo>
                  <a:pt x="8395920" y="5152996"/>
                </a:lnTo>
                <a:lnTo>
                  <a:pt x="0" y="5152996"/>
                </a:lnTo>
                <a:lnTo>
                  <a:pt x="0" y="0"/>
                </a:lnTo>
                <a:close/>
              </a:path>
            </a:pathLst>
          </a:custGeom>
          <a:blipFill>
            <a:blip r:embed="rId4"/>
            <a:stretch>
              <a:fillRect l="0" t="0" r="0" b="0"/>
            </a:stretch>
          </a:blipFill>
        </p:spPr>
      </p:sp>
      <p:sp>
        <p:nvSpPr>
          <p:cNvPr name="Freeform 7" id="7"/>
          <p:cNvSpPr/>
          <p:nvPr/>
        </p:nvSpPr>
        <p:spPr>
          <a:xfrm flipH="false" flipV="false" rot="-1156012">
            <a:off x="-3871669" y="4828245"/>
            <a:ext cx="7743339" cy="1945514"/>
          </a:xfrm>
          <a:custGeom>
            <a:avLst/>
            <a:gdLst/>
            <a:ahLst/>
            <a:cxnLst/>
            <a:rect r="r" b="b" t="t" l="l"/>
            <a:pathLst>
              <a:path h="1945514" w="7743339">
                <a:moveTo>
                  <a:pt x="0" y="0"/>
                </a:moveTo>
                <a:lnTo>
                  <a:pt x="7743338" y="0"/>
                </a:lnTo>
                <a:lnTo>
                  <a:pt x="7743338" y="1945514"/>
                </a:lnTo>
                <a:lnTo>
                  <a:pt x="0" y="1945514"/>
                </a:lnTo>
                <a:lnTo>
                  <a:pt x="0" y="0"/>
                </a:lnTo>
                <a:close/>
              </a:path>
            </a:pathLst>
          </a:custGeom>
          <a:blipFill>
            <a:blip r:embed="rId6"/>
            <a:stretch>
              <a:fillRect l="0" t="0" r="0" b="0"/>
            </a:stretch>
          </a:blipFill>
        </p:spPr>
      </p:sp>
      <p:sp>
        <p:nvSpPr>
          <p:cNvPr name="Freeform 8" id="8"/>
          <p:cNvSpPr/>
          <p:nvPr/>
        </p:nvSpPr>
        <p:spPr>
          <a:xfrm flipH="false" flipV="false" rot="-9281969">
            <a:off x="14416331" y="3884993"/>
            <a:ext cx="7743339" cy="1945514"/>
          </a:xfrm>
          <a:custGeom>
            <a:avLst/>
            <a:gdLst/>
            <a:ahLst/>
            <a:cxnLst/>
            <a:rect r="r" b="b" t="t" l="l"/>
            <a:pathLst>
              <a:path h="1945514" w="7743339">
                <a:moveTo>
                  <a:pt x="0" y="0"/>
                </a:moveTo>
                <a:lnTo>
                  <a:pt x="7743338" y="0"/>
                </a:lnTo>
                <a:lnTo>
                  <a:pt x="7743338" y="1945514"/>
                </a:lnTo>
                <a:lnTo>
                  <a:pt x="0" y="1945514"/>
                </a:lnTo>
                <a:lnTo>
                  <a:pt x="0" y="0"/>
                </a:lnTo>
                <a:close/>
              </a:path>
            </a:pathLst>
          </a:custGeom>
          <a:blipFill>
            <a:blip r:embed="rId6"/>
            <a:stretch>
              <a:fillRect l="0" t="0" r="0" b="0"/>
            </a:stretch>
          </a:blipFill>
        </p:spPr>
      </p:sp>
      <p:grpSp>
        <p:nvGrpSpPr>
          <p:cNvPr name="Group 9" id="9"/>
          <p:cNvGrpSpPr/>
          <p:nvPr/>
        </p:nvGrpSpPr>
        <p:grpSpPr>
          <a:xfrm rot="0">
            <a:off x="479413" y="798158"/>
            <a:ext cx="17373934" cy="8944282"/>
            <a:chOff x="0" y="0"/>
            <a:chExt cx="4575851" cy="2355696"/>
          </a:xfrm>
        </p:grpSpPr>
        <p:sp>
          <p:nvSpPr>
            <p:cNvPr name="Freeform 10" id="10"/>
            <p:cNvSpPr/>
            <p:nvPr/>
          </p:nvSpPr>
          <p:spPr>
            <a:xfrm flipH="false" flipV="false" rot="0">
              <a:off x="0" y="0"/>
              <a:ext cx="4575851" cy="2355696"/>
            </a:xfrm>
            <a:custGeom>
              <a:avLst/>
              <a:gdLst/>
              <a:ahLst/>
              <a:cxnLst/>
              <a:rect r="r" b="b" t="t" l="l"/>
              <a:pathLst>
                <a:path h="2355696" w="4575851">
                  <a:moveTo>
                    <a:pt x="22726" y="0"/>
                  </a:moveTo>
                  <a:lnTo>
                    <a:pt x="4553125" y="0"/>
                  </a:lnTo>
                  <a:cubicBezTo>
                    <a:pt x="4559152" y="0"/>
                    <a:pt x="4564933" y="2394"/>
                    <a:pt x="4569195" y="6656"/>
                  </a:cubicBezTo>
                  <a:cubicBezTo>
                    <a:pt x="4573457" y="10918"/>
                    <a:pt x="4575851" y="16699"/>
                    <a:pt x="4575851" y="22726"/>
                  </a:cubicBezTo>
                  <a:lnTo>
                    <a:pt x="4575851" y="2332970"/>
                  </a:lnTo>
                  <a:cubicBezTo>
                    <a:pt x="4575851" y="2338997"/>
                    <a:pt x="4573457" y="2344777"/>
                    <a:pt x="4569195" y="2349039"/>
                  </a:cubicBezTo>
                  <a:cubicBezTo>
                    <a:pt x="4564933" y="2353301"/>
                    <a:pt x="4559152" y="2355696"/>
                    <a:pt x="4553125" y="2355696"/>
                  </a:cubicBezTo>
                  <a:lnTo>
                    <a:pt x="22726" y="2355696"/>
                  </a:lnTo>
                  <a:cubicBezTo>
                    <a:pt x="16699" y="2355696"/>
                    <a:pt x="10918" y="2353301"/>
                    <a:pt x="6656" y="2349039"/>
                  </a:cubicBezTo>
                  <a:cubicBezTo>
                    <a:pt x="2394" y="2344777"/>
                    <a:pt x="0" y="2338997"/>
                    <a:pt x="0" y="2332970"/>
                  </a:cubicBezTo>
                  <a:lnTo>
                    <a:pt x="0" y="22726"/>
                  </a:lnTo>
                  <a:cubicBezTo>
                    <a:pt x="0" y="16699"/>
                    <a:pt x="2394" y="10918"/>
                    <a:pt x="6656" y="6656"/>
                  </a:cubicBezTo>
                  <a:cubicBezTo>
                    <a:pt x="10918" y="2394"/>
                    <a:pt x="16699" y="0"/>
                    <a:pt x="22726" y="0"/>
                  </a:cubicBezTo>
                  <a:close/>
                </a:path>
              </a:pathLst>
            </a:custGeom>
            <a:solidFill>
              <a:srgbClr val="E0D7B1">
                <a:alpha val="89804"/>
              </a:srgbClr>
            </a:solidFill>
            <a:ln w="133350" cap="rnd">
              <a:solidFill>
                <a:srgbClr val="BCAA71">
                  <a:alpha val="89804"/>
                </a:srgbClr>
              </a:solidFill>
              <a:prstDash val="solid"/>
              <a:round/>
            </a:ln>
          </p:spPr>
        </p:sp>
        <p:sp>
          <p:nvSpPr>
            <p:cNvPr name="TextBox 11" id="11"/>
            <p:cNvSpPr txBox="true"/>
            <p:nvPr/>
          </p:nvSpPr>
          <p:spPr>
            <a:xfrm>
              <a:off x="0" y="-38100"/>
              <a:ext cx="4575851" cy="2393796"/>
            </a:xfrm>
            <a:prstGeom prst="rect">
              <a:avLst/>
            </a:prstGeom>
          </p:spPr>
          <p:txBody>
            <a:bodyPr anchor="ctr" rtlCol="false" tIns="50800" lIns="50800" bIns="50800" rIns="50800"/>
            <a:lstStyle/>
            <a:p>
              <a:pPr algn="ctr">
                <a:lnSpc>
                  <a:spcPts val="2659"/>
                </a:lnSpc>
                <a:spcBef>
                  <a:spcPct val="0"/>
                </a:spcBef>
              </a:pPr>
            </a:p>
          </p:txBody>
        </p:sp>
      </p:grpSp>
      <p:sp>
        <p:nvSpPr>
          <p:cNvPr name="Freeform 12" id="12"/>
          <p:cNvSpPr/>
          <p:nvPr/>
        </p:nvSpPr>
        <p:spPr>
          <a:xfrm flipH="false" flipV="false" rot="0">
            <a:off x="1545007" y="6935400"/>
            <a:ext cx="3031695" cy="2023656"/>
          </a:xfrm>
          <a:custGeom>
            <a:avLst/>
            <a:gdLst/>
            <a:ahLst/>
            <a:cxnLst/>
            <a:rect r="r" b="b" t="t" l="l"/>
            <a:pathLst>
              <a:path h="2023656" w="3031695">
                <a:moveTo>
                  <a:pt x="0" y="0"/>
                </a:moveTo>
                <a:lnTo>
                  <a:pt x="3031695" y="0"/>
                </a:lnTo>
                <a:lnTo>
                  <a:pt x="3031695" y="2023656"/>
                </a:lnTo>
                <a:lnTo>
                  <a:pt x="0" y="2023656"/>
                </a:lnTo>
                <a:lnTo>
                  <a:pt x="0" y="0"/>
                </a:lnTo>
                <a:close/>
              </a:path>
            </a:pathLst>
          </a:custGeom>
          <a:blipFill>
            <a:blip r:embed="rId7"/>
            <a:stretch>
              <a:fillRect l="0" t="0" r="0" b="0"/>
            </a:stretch>
          </a:blipFill>
        </p:spPr>
      </p:sp>
      <p:sp>
        <p:nvSpPr>
          <p:cNvPr name="Freeform 13" id="13"/>
          <p:cNvSpPr/>
          <p:nvPr/>
        </p:nvSpPr>
        <p:spPr>
          <a:xfrm flipH="false" flipV="false" rot="0">
            <a:off x="5232181" y="6967781"/>
            <a:ext cx="2277521" cy="2058051"/>
          </a:xfrm>
          <a:custGeom>
            <a:avLst/>
            <a:gdLst/>
            <a:ahLst/>
            <a:cxnLst/>
            <a:rect r="r" b="b" t="t" l="l"/>
            <a:pathLst>
              <a:path h="2058051" w="2277521">
                <a:moveTo>
                  <a:pt x="0" y="0"/>
                </a:moveTo>
                <a:lnTo>
                  <a:pt x="2277521" y="0"/>
                </a:lnTo>
                <a:lnTo>
                  <a:pt x="2277521" y="2058051"/>
                </a:lnTo>
                <a:lnTo>
                  <a:pt x="0" y="2058051"/>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Freeform 14" id="14"/>
          <p:cNvSpPr/>
          <p:nvPr/>
        </p:nvSpPr>
        <p:spPr>
          <a:xfrm flipH="false" flipV="false" rot="0">
            <a:off x="7907803" y="6967781"/>
            <a:ext cx="1872077" cy="1399898"/>
          </a:xfrm>
          <a:custGeom>
            <a:avLst/>
            <a:gdLst/>
            <a:ahLst/>
            <a:cxnLst/>
            <a:rect r="r" b="b" t="t" l="l"/>
            <a:pathLst>
              <a:path h="1399898" w="1872077">
                <a:moveTo>
                  <a:pt x="0" y="0"/>
                </a:moveTo>
                <a:lnTo>
                  <a:pt x="1872077" y="0"/>
                </a:lnTo>
                <a:lnTo>
                  <a:pt x="1872077" y="1399898"/>
                </a:lnTo>
                <a:lnTo>
                  <a:pt x="0" y="1399898"/>
                </a:lnTo>
                <a:lnTo>
                  <a:pt x="0" y="0"/>
                </a:lnTo>
                <a:close/>
              </a:path>
            </a:pathLst>
          </a:custGeom>
          <a:blipFill>
            <a:blip r:embed="rId10">
              <a:extLst>
                <a:ext uri="{96DAC541-7B7A-43D3-8B79-37D633B846F1}">
                  <asvg:svgBlip xmlns:asvg="http://schemas.microsoft.com/office/drawing/2016/SVG/main" r:embed="rId11"/>
                </a:ext>
              </a:extLst>
            </a:blip>
            <a:stretch>
              <a:fillRect l="0" t="0" r="0" b="0"/>
            </a:stretch>
          </a:blipFill>
        </p:spPr>
      </p:sp>
      <p:sp>
        <p:nvSpPr>
          <p:cNvPr name="Freeform 15" id="15"/>
          <p:cNvSpPr/>
          <p:nvPr/>
        </p:nvSpPr>
        <p:spPr>
          <a:xfrm flipH="false" flipV="false" rot="0">
            <a:off x="9450882" y="7631139"/>
            <a:ext cx="1935827" cy="1355079"/>
          </a:xfrm>
          <a:custGeom>
            <a:avLst/>
            <a:gdLst/>
            <a:ahLst/>
            <a:cxnLst/>
            <a:rect r="r" b="b" t="t" l="l"/>
            <a:pathLst>
              <a:path h="1355079" w="1935827">
                <a:moveTo>
                  <a:pt x="0" y="0"/>
                </a:moveTo>
                <a:lnTo>
                  <a:pt x="1935827" y="0"/>
                </a:lnTo>
                <a:lnTo>
                  <a:pt x="1935827" y="1355079"/>
                </a:lnTo>
                <a:lnTo>
                  <a:pt x="0" y="1355079"/>
                </a:lnTo>
                <a:lnTo>
                  <a:pt x="0" y="0"/>
                </a:lnTo>
                <a:close/>
              </a:path>
            </a:pathLst>
          </a:custGeom>
          <a:blipFill>
            <a:blip r:embed="rId12">
              <a:extLst>
                <a:ext uri="{96DAC541-7B7A-43D3-8B79-37D633B846F1}">
                  <asvg:svgBlip xmlns:asvg="http://schemas.microsoft.com/office/drawing/2016/SVG/main" r:embed="rId13"/>
                </a:ext>
              </a:extLst>
            </a:blip>
            <a:stretch>
              <a:fillRect l="0" t="0" r="0" b="0"/>
            </a:stretch>
          </a:blipFill>
        </p:spPr>
      </p:sp>
      <p:sp>
        <p:nvSpPr>
          <p:cNvPr name="Freeform 16" id="16"/>
          <p:cNvSpPr/>
          <p:nvPr/>
        </p:nvSpPr>
        <p:spPr>
          <a:xfrm flipH="false" flipV="false" rot="0">
            <a:off x="11119385" y="6935400"/>
            <a:ext cx="1987978" cy="1143087"/>
          </a:xfrm>
          <a:custGeom>
            <a:avLst/>
            <a:gdLst/>
            <a:ahLst/>
            <a:cxnLst/>
            <a:rect r="r" b="b" t="t" l="l"/>
            <a:pathLst>
              <a:path h="1143087" w="1987978">
                <a:moveTo>
                  <a:pt x="0" y="0"/>
                </a:moveTo>
                <a:lnTo>
                  <a:pt x="1987978" y="0"/>
                </a:lnTo>
                <a:lnTo>
                  <a:pt x="1987978" y="1143087"/>
                </a:lnTo>
                <a:lnTo>
                  <a:pt x="0" y="1143087"/>
                </a:lnTo>
                <a:lnTo>
                  <a:pt x="0" y="0"/>
                </a:lnTo>
                <a:close/>
              </a:path>
            </a:pathLst>
          </a:custGeom>
          <a:blipFill>
            <a:blip r:embed="rId14"/>
            <a:stretch>
              <a:fillRect l="0" t="0" r="0" b="0"/>
            </a:stretch>
          </a:blipFill>
        </p:spPr>
      </p:sp>
      <p:sp>
        <p:nvSpPr>
          <p:cNvPr name="Freeform 17" id="17"/>
          <p:cNvSpPr/>
          <p:nvPr/>
        </p:nvSpPr>
        <p:spPr>
          <a:xfrm flipH="false" flipV="false" rot="0">
            <a:off x="12912450" y="7667730"/>
            <a:ext cx="2010849" cy="1206509"/>
          </a:xfrm>
          <a:custGeom>
            <a:avLst/>
            <a:gdLst/>
            <a:ahLst/>
            <a:cxnLst/>
            <a:rect r="r" b="b" t="t" l="l"/>
            <a:pathLst>
              <a:path h="1206509" w="2010849">
                <a:moveTo>
                  <a:pt x="0" y="0"/>
                </a:moveTo>
                <a:lnTo>
                  <a:pt x="2010848" y="0"/>
                </a:lnTo>
                <a:lnTo>
                  <a:pt x="2010848" y="1206509"/>
                </a:lnTo>
                <a:lnTo>
                  <a:pt x="0" y="1206509"/>
                </a:lnTo>
                <a:lnTo>
                  <a:pt x="0" y="0"/>
                </a:lnTo>
                <a:close/>
              </a:path>
            </a:pathLst>
          </a:custGeom>
          <a:blipFill>
            <a:blip r:embed="rId15"/>
            <a:stretch>
              <a:fillRect l="0" t="0" r="0" b="0"/>
            </a:stretch>
          </a:blipFill>
        </p:spPr>
      </p:sp>
      <p:sp>
        <p:nvSpPr>
          <p:cNvPr name="Freeform 18" id="18"/>
          <p:cNvSpPr/>
          <p:nvPr/>
        </p:nvSpPr>
        <p:spPr>
          <a:xfrm flipH="false" flipV="false" rot="0">
            <a:off x="14780346" y="6935400"/>
            <a:ext cx="1916691" cy="1276995"/>
          </a:xfrm>
          <a:custGeom>
            <a:avLst/>
            <a:gdLst/>
            <a:ahLst/>
            <a:cxnLst/>
            <a:rect r="r" b="b" t="t" l="l"/>
            <a:pathLst>
              <a:path h="1276995" w="1916691">
                <a:moveTo>
                  <a:pt x="0" y="0"/>
                </a:moveTo>
                <a:lnTo>
                  <a:pt x="1916691" y="0"/>
                </a:lnTo>
                <a:lnTo>
                  <a:pt x="1916691" y="1276995"/>
                </a:lnTo>
                <a:lnTo>
                  <a:pt x="0" y="1276995"/>
                </a:lnTo>
                <a:lnTo>
                  <a:pt x="0" y="0"/>
                </a:lnTo>
                <a:close/>
              </a:path>
            </a:pathLst>
          </a:custGeom>
          <a:blipFill>
            <a:blip r:embed="rId16"/>
            <a:stretch>
              <a:fillRect l="0" t="0" r="0" b="0"/>
            </a:stretch>
          </a:blipFill>
        </p:spPr>
      </p:sp>
      <p:sp>
        <p:nvSpPr>
          <p:cNvPr name="TextBox 19" id="19"/>
          <p:cNvSpPr txBox="true"/>
          <p:nvPr/>
        </p:nvSpPr>
        <p:spPr>
          <a:xfrm rot="0">
            <a:off x="4576702" y="838200"/>
            <a:ext cx="9134596" cy="2650319"/>
          </a:xfrm>
          <a:prstGeom prst="rect">
            <a:avLst/>
          </a:prstGeom>
        </p:spPr>
        <p:txBody>
          <a:bodyPr anchor="t" rtlCol="false" tIns="0" lIns="0" bIns="0" rIns="0">
            <a:spAutoFit/>
          </a:bodyPr>
          <a:lstStyle/>
          <a:p>
            <a:pPr algn="ctr">
              <a:lnSpc>
                <a:spcPts val="9533"/>
              </a:lnSpc>
            </a:pPr>
            <a:r>
              <a:rPr lang="en-US" sz="8589" b="true">
                <a:solidFill>
                  <a:srgbClr val="4B2630"/>
                </a:solidFill>
                <a:latin typeface="Calmius Sans High Bold"/>
                <a:ea typeface="Calmius Sans High Bold"/>
                <a:cs typeface="Calmius Sans High Bold"/>
                <a:sym typeface="Calmius Sans High Bold"/>
              </a:rPr>
              <a:t>Мета і завдання</a:t>
            </a:r>
          </a:p>
        </p:txBody>
      </p:sp>
      <p:sp>
        <p:nvSpPr>
          <p:cNvPr name="TextBox 20" id="20"/>
          <p:cNvSpPr txBox="true"/>
          <p:nvPr/>
        </p:nvSpPr>
        <p:spPr>
          <a:xfrm rot="0">
            <a:off x="1620520" y="3921521"/>
            <a:ext cx="7223321" cy="2592780"/>
          </a:xfrm>
          <a:prstGeom prst="rect">
            <a:avLst/>
          </a:prstGeom>
        </p:spPr>
        <p:txBody>
          <a:bodyPr anchor="t" rtlCol="false" tIns="0" lIns="0" bIns="0" rIns="0">
            <a:spAutoFit/>
          </a:bodyPr>
          <a:lstStyle/>
          <a:p>
            <a:pPr algn="l">
              <a:lnSpc>
                <a:spcPts val="4137"/>
              </a:lnSpc>
            </a:pPr>
            <a:r>
              <a:rPr lang="en-US" sz="2586">
                <a:solidFill>
                  <a:srgbClr val="4B2630"/>
                </a:solidFill>
                <a:latin typeface="Parmigiano Sans"/>
                <a:ea typeface="Parmigiano Sans"/>
                <a:cs typeface="Parmigiano Sans"/>
                <a:sym typeface="Parmigiano Sans"/>
              </a:rPr>
              <a:t>   Дослідити процеси взаємодії та взаємного збагачення культур різних етнічних груп, що історично та сучасно проживають на Кіровоградщині, та висвітлити їхню роль у формуванні єдиної ідентичності регіону.</a:t>
            </a:r>
          </a:p>
        </p:txBody>
      </p:sp>
      <p:sp>
        <p:nvSpPr>
          <p:cNvPr name="TextBox 21" id="21"/>
          <p:cNvSpPr txBox="true"/>
          <p:nvPr/>
        </p:nvSpPr>
        <p:spPr>
          <a:xfrm rot="0">
            <a:off x="9144000" y="3182165"/>
            <a:ext cx="8115300" cy="3769786"/>
          </a:xfrm>
          <a:prstGeom prst="rect">
            <a:avLst/>
          </a:prstGeom>
        </p:spPr>
        <p:txBody>
          <a:bodyPr anchor="t" rtlCol="false" tIns="0" lIns="0" bIns="0" rIns="0">
            <a:spAutoFit/>
          </a:bodyPr>
          <a:lstStyle/>
          <a:p>
            <a:pPr algn="l" marL="515313" indent="-257657" lvl="1">
              <a:lnSpc>
                <a:spcPts val="3341"/>
              </a:lnSpc>
              <a:buAutoNum type="arabicPeriod" startAt="1"/>
            </a:pPr>
            <a:r>
              <a:rPr lang="en-US" sz="2386">
                <a:solidFill>
                  <a:srgbClr val="4B2630"/>
                </a:solidFill>
                <a:latin typeface="Open Sans"/>
                <a:ea typeface="Open Sans"/>
                <a:cs typeface="Open Sans"/>
                <a:sym typeface="Open Sans"/>
              </a:rPr>
              <a:t>Проаналізувати історичні умови розселення громад різних національностей на території сучасної Кіровоградської області. </a:t>
            </a:r>
          </a:p>
          <a:p>
            <a:pPr algn="l" marL="515313" indent="-257657" lvl="1">
              <a:lnSpc>
                <a:spcPts val="3341"/>
              </a:lnSpc>
              <a:buAutoNum type="arabicPeriod" startAt="1"/>
            </a:pPr>
            <a:r>
              <a:rPr lang="en-US" sz="2386">
                <a:solidFill>
                  <a:srgbClr val="4B2630"/>
                </a:solidFill>
                <a:latin typeface="Open Sans"/>
                <a:ea typeface="Open Sans"/>
                <a:cs typeface="Open Sans"/>
                <a:sym typeface="Open Sans"/>
              </a:rPr>
              <a:t>Дослідити діяльність культурних осередків національних меншин в нашій області. </a:t>
            </a:r>
          </a:p>
          <a:p>
            <a:pPr algn="l" marL="515313" indent="-257657" lvl="1">
              <a:lnSpc>
                <a:spcPts val="3341"/>
              </a:lnSpc>
              <a:buAutoNum type="arabicPeriod" startAt="1"/>
            </a:pPr>
            <a:r>
              <a:rPr lang="en-US" sz="2386">
                <a:solidFill>
                  <a:srgbClr val="4B2630"/>
                </a:solidFill>
                <a:latin typeface="Open Sans"/>
                <a:ea typeface="Open Sans"/>
                <a:cs typeface="Open Sans"/>
                <a:sym typeface="Open Sans"/>
              </a:rPr>
              <a:t>Виявити приклади культурного обміну .</a:t>
            </a:r>
          </a:p>
          <a:p>
            <a:pPr algn="l" marL="515313" indent="-257657" lvl="1">
              <a:lnSpc>
                <a:spcPts val="3341"/>
              </a:lnSpc>
              <a:spcBef>
                <a:spcPct val="0"/>
              </a:spcBef>
              <a:buAutoNum type="arabicPeriod" startAt="1"/>
            </a:pPr>
            <a:r>
              <a:rPr lang="en-US" sz="2386">
                <a:solidFill>
                  <a:srgbClr val="4B2630"/>
                </a:solidFill>
                <a:latin typeface="Open Sans"/>
                <a:ea typeface="Open Sans"/>
                <a:cs typeface="Open Sans"/>
                <a:sym typeface="Open Sans"/>
              </a:rPr>
              <a:t>Визначити роль державної політики на  підтримку розвитку культур різних національностей та їх взаємовплив.</a:t>
            </a:r>
          </a:p>
        </p:txBody>
      </p:sp>
    </p:spTree>
  </p:cSld>
  <p:clrMapOvr>
    <a:masterClrMapping/>
  </p:clrMapOvr>
</p:sld>
</file>

<file path=ppt/slides/slide3.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9222" r="0" b="-9222"/>
            </a:stretch>
          </a:blipFill>
        </p:spPr>
      </p:sp>
      <p:sp>
        <p:nvSpPr>
          <p:cNvPr name="Freeform 3" id="3"/>
          <p:cNvSpPr/>
          <p:nvPr/>
        </p:nvSpPr>
        <p:spPr>
          <a:xfrm flipH="false" flipV="false" rot="0">
            <a:off x="-216889" y="5758670"/>
            <a:ext cx="18721777" cy="9056660"/>
          </a:xfrm>
          <a:custGeom>
            <a:avLst/>
            <a:gdLst/>
            <a:ahLst/>
            <a:cxnLst/>
            <a:rect r="r" b="b" t="t" l="l"/>
            <a:pathLst>
              <a:path h="9056660" w="18721777">
                <a:moveTo>
                  <a:pt x="0" y="0"/>
                </a:moveTo>
                <a:lnTo>
                  <a:pt x="18721778" y="0"/>
                </a:lnTo>
                <a:lnTo>
                  <a:pt x="18721778" y="9056660"/>
                </a:lnTo>
                <a:lnTo>
                  <a:pt x="0" y="9056660"/>
                </a:lnTo>
                <a:lnTo>
                  <a:pt x="0" y="0"/>
                </a:lnTo>
                <a:close/>
              </a:path>
            </a:pathLst>
          </a:custGeom>
          <a:blipFill>
            <a:blip r:embed="rId3"/>
            <a:stretch>
              <a:fillRect l="0" t="0" r="0" b="0"/>
            </a:stretch>
          </a:blipFill>
        </p:spPr>
      </p:sp>
      <p:sp>
        <p:nvSpPr>
          <p:cNvPr name="Freeform 4" id="4"/>
          <p:cNvSpPr/>
          <p:nvPr/>
        </p:nvSpPr>
        <p:spPr>
          <a:xfrm flipH="false" flipV="false" rot="0">
            <a:off x="13061340" y="-1547798"/>
            <a:ext cx="8395920" cy="5152996"/>
          </a:xfrm>
          <a:custGeom>
            <a:avLst/>
            <a:gdLst/>
            <a:ahLst/>
            <a:cxnLst/>
            <a:rect r="r" b="b" t="t" l="l"/>
            <a:pathLst>
              <a:path h="5152996" w="8395920">
                <a:moveTo>
                  <a:pt x="0" y="0"/>
                </a:moveTo>
                <a:lnTo>
                  <a:pt x="8395920" y="0"/>
                </a:lnTo>
                <a:lnTo>
                  <a:pt x="8395920" y="5152996"/>
                </a:lnTo>
                <a:lnTo>
                  <a:pt x="0" y="5152996"/>
                </a:lnTo>
                <a:lnTo>
                  <a:pt x="0" y="0"/>
                </a:lnTo>
                <a:close/>
              </a:path>
            </a:pathLst>
          </a:custGeom>
          <a:blipFill>
            <a:blip r:embed="rId4"/>
            <a:stretch>
              <a:fillRect l="0" t="0" r="0" b="0"/>
            </a:stretch>
          </a:blipFill>
        </p:spPr>
      </p:sp>
      <p:sp>
        <p:nvSpPr>
          <p:cNvPr name="Freeform 5" id="5"/>
          <p:cNvSpPr/>
          <p:nvPr/>
        </p:nvSpPr>
        <p:spPr>
          <a:xfrm flipH="false" flipV="false" rot="-591697">
            <a:off x="5478798" y="-1547798"/>
            <a:ext cx="7330404" cy="4114189"/>
          </a:xfrm>
          <a:custGeom>
            <a:avLst/>
            <a:gdLst/>
            <a:ahLst/>
            <a:cxnLst/>
            <a:rect r="r" b="b" t="t" l="l"/>
            <a:pathLst>
              <a:path h="4114189" w="7330404">
                <a:moveTo>
                  <a:pt x="0" y="0"/>
                </a:moveTo>
                <a:lnTo>
                  <a:pt x="7330404" y="0"/>
                </a:lnTo>
                <a:lnTo>
                  <a:pt x="7330404" y="4114189"/>
                </a:lnTo>
                <a:lnTo>
                  <a:pt x="0" y="4114189"/>
                </a:lnTo>
                <a:lnTo>
                  <a:pt x="0" y="0"/>
                </a:lnTo>
                <a:close/>
              </a:path>
            </a:pathLst>
          </a:custGeom>
          <a:blipFill>
            <a:blip r:embed="rId5"/>
            <a:stretch>
              <a:fillRect l="0" t="0" r="0" b="0"/>
            </a:stretch>
          </a:blipFill>
        </p:spPr>
      </p:sp>
      <p:sp>
        <p:nvSpPr>
          <p:cNvPr name="Freeform 6" id="6"/>
          <p:cNvSpPr/>
          <p:nvPr/>
        </p:nvSpPr>
        <p:spPr>
          <a:xfrm flipH="false" flipV="false" rot="0">
            <a:off x="-3164772" y="-1547798"/>
            <a:ext cx="8395920" cy="5152996"/>
          </a:xfrm>
          <a:custGeom>
            <a:avLst/>
            <a:gdLst/>
            <a:ahLst/>
            <a:cxnLst/>
            <a:rect r="r" b="b" t="t" l="l"/>
            <a:pathLst>
              <a:path h="5152996" w="8395920">
                <a:moveTo>
                  <a:pt x="0" y="0"/>
                </a:moveTo>
                <a:lnTo>
                  <a:pt x="8395920" y="0"/>
                </a:lnTo>
                <a:lnTo>
                  <a:pt x="8395920" y="5152996"/>
                </a:lnTo>
                <a:lnTo>
                  <a:pt x="0" y="5152996"/>
                </a:lnTo>
                <a:lnTo>
                  <a:pt x="0" y="0"/>
                </a:lnTo>
                <a:close/>
              </a:path>
            </a:pathLst>
          </a:custGeom>
          <a:blipFill>
            <a:blip r:embed="rId4"/>
            <a:stretch>
              <a:fillRect l="0" t="0" r="0" b="0"/>
            </a:stretch>
          </a:blipFill>
        </p:spPr>
      </p:sp>
      <p:sp>
        <p:nvSpPr>
          <p:cNvPr name="Freeform 7" id="7"/>
          <p:cNvSpPr/>
          <p:nvPr/>
        </p:nvSpPr>
        <p:spPr>
          <a:xfrm flipH="false" flipV="false" rot="-1156012">
            <a:off x="-3871669" y="4828245"/>
            <a:ext cx="7743339" cy="1945514"/>
          </a:xfrm>
          <a:custGeom>
            <a:avLst/>
            <a:gdLst/>
            <a:ahLst/>
            <a:cxnLst/>
            <a:rect r="r" b="b" t="t" l="l"/>
            <a:pathLst>
              <a:path h="1945514" w="7743339">
                <a:moveTo>
                  <a:pt x="0" y="0"/>
                </a:moveTo>
                <a:lnTo>
                  <a:pt x="7743338" y="0"/>
                </a:lnTo>
                <a:lnTo>
                  <a:pt x="7743338" y="1945514"/>
                </a:lnTo>
                <a:lnTo>
                  <a:pt x="0" y="1945514"/>
                </a:lnTo>
                <a:lnTo>
                  <a:pt x="0" y="0"/>
                </a:lnTo>
                <a:close/>
              </a:path>
            </a:pathLst>
          </a:custGeom>
          <a:blipFill>
            <a:blip r:embed="rId6"/>
            <a:stretch>
              <a:fillRect l="0" t="0" r="0" b="0"/>
            </a:stretch>
          </a:blipFill>
        </p:spPr>
      </p:sp>
      <p:sp>
        <p:nvSpPr>
          <p:cNvPr name="Freeform 8" id="8"/>
          <p:cNvSpPr/>
          <p:nvPr/>
        </p:nvSpPr>
        <p:spPr>
          <a:xfrm flipH="false" flipV="false" rot="-9281969">
            <a:off x="14416331" y="3884993"/>
            <a:ext cx="7743339" cy="1945514"/>
          </a:xfrm>
          <a:custGeom>
            <a:avLst/>
            <a:gdLst/>
            <a:ahLst/>
            <a:cxnLst/>
            <a:rect r="r" b="b" t="t" l="l"/>
            <a:pathLst>
              <a:path h="1945514" w="7743339">
                <a:moveTo>
                  <a:pt x="0" y="0"/>
                </a:moveTo>
                <a:lnTo>
                  <a:pt x="7743338" y="0"/>
                </a:lnTo>
                <a:lnTo>
                  <a:pt x="7743338" y="1945514"/>
                </a:lnTo>
                <a:lnTo>
                  <a:pt x="0" y="1945514"/>
                </a:lnTo>
                <a:lnTo>
                  <a:pt x="0" y="0"/>
                </a:lnTo>
                <a:close/>
              </a:path>
            </a:pathLst>
          </a:custGeom>
          <a:blipFill>
            <a:blip r:embed="rId6"/>
            <a:stretch>
              <a:fillRect l="0" t="0" r="0" b="0"/>
            </a:stretch>
          </a:blipFill>
        </p:spPr>
      </p:sp>
      <p:grpSp>
        <p:nvGrpSpPr>
          <p:cNvPr name="Group 9" id="9"/>
          <p:cNvGrpSpPr/>
          <p:nvPr/>
        </p:nvGrpSpPr>
        <p:grpSpPr>
          <a:xfrm rot="0">
            <a:off x="607362" y="509297"/>
            <a:ext cx="17034968" cy="9077315"/>
            <a:chOff x="0" y="0"/>
            <a:chExt cx="4486576" cy="2390733"/>
          </a:xfrm>
        </p:grpSpPr>
        <p:sp>
          <p:nvSpPr>
            <p:cNvPr name="Freeform 10" id="10"/>
            <p:cNvSpPr/>
            <p:nvPr/>
          </p:nvSpPr>
          <p:spPr>
            <a:xfrm flipH="false" flipV="false" rot="0">
              <a:off x="0" y="0"/>
              <a:ext cx="4486576" cy="2390733"/>
            </a:xfrm>
            <a:custGeom>
              <a:avLst/>
              <a:gdLst/>
              <a:ahLst/>
              <a:cxnLst/>
              <a:rect r="r" b="b" t="t" l="l"/>
              <a:pathLst>
                <a:path h="2390733" w="4486576">
                  <a:moveTo>
                    <a:pt x="23178" y="0"/>
                  </a:moveTo>
                  <a:lnTo>
                    <a:pt x="4463398" y="0"/>
                  </a:lnTo>
                  <a:cubicBezTo>
                    <a:pt x="4469545" y="0"/>
                    <a:pt x="4475441" y="2442"/>
                    <a:pt x="4479787" y="6789"/>
                  </a:cubicBezTo>
                  <a:cubicBezTo>
                    <a:pt x="4484134" y="11135"/>
                    <a:pt x="4486576" y="17031"/>
                    <a:pt x="4486576" y="23178"/>
                  </a:cubicBezTo>
                  <a:lnTo>
                    <a:pt x="4486576" y="2367555"/>
                  </a:lnTo>
                  <a:cubicBezTo>
                    <a:pt x="4486576" y="2380356"/>
                    <a:pt x="4476199" y="2390733"/>
                    <a:pt x="4463398" y="2390733"/>
                  </a:cubicBezTo>
                  <a:lnTo>
                    <a:pt x="23178" y="2390733"/>
                  </a:lnTo>
                  <a:cubicBezTo>
                    <a:pt x="10377" y="2390733"/>
                    <a:pt x="0" y="2380356"/>
                    <a:pt x="0" y="2367555"/>
                  </a:cubicBezTo>
                  <a:lnTo>
                    <a:pt x="0" y="23178"/>
                  </a:lnTo>
                  <a:cubicBezTo>
                    <a:pt x="0" y="10377"/>
                    <a:pt x="10377" y="0"/>
                    <a:pt x="23178" y="0"/>
                  </a:cubicBezTo>
                  <a:close/>
                </a:path>
              </a:pathLst>
            </a:custGeom>
            <a:solidFill>
              <a:srgbClr val="E0D7B1">
                <a:alpha val="89804"/>
              </a:srgbClr>
            </a:solidFill>
            <a:ln w="133350" cap="rnd">
              <a:solidFill>
                <a:srgbClr val="BCAA71">
                  <a:alpha val="89804"/>
                </a:srgbClr>
              </a:solidFill>
              <a:prstDash val="solid"/>
              <a:round/>
            </a:ln>
          </p:spPr>
        </p:sp>
        <p:sp>
          <p:nvSpPr>
            <p:cNvPr name="TextBox 11" id="11"/>
            <p:cNvSpPr txBox="true"/>
            <p:nvPr/>
          </p:nvSpPr>
          <p:spPr>
            <a:xfrm>
              <a:off x="0" y="-38100"/>
              <a:ext cx="4486576" cy="2428833"/>
            </a:xfrm>
            <a:prstGeom prst="rect">
              <a:avLst/>
            </a:prstGeom>
          </p:spPr>
          <p:txBody>
            <a:bodyPr anchor="ctr" rtlCol="false" tIns="50800" lIns="50800" bIns="50800" rIns="50800"/>
            <a:lstStyle/>
            <a:p>
              <a:pPr algn="ctr">
                <a:lnSpc>
                  <a:spcPts val="2659"/>
                </a:lnSpc>
                <a:spcBef>
                  <a:spcPct val="0"/>
                </a:spcBef>
              </a:pPr>
            </a:p>
          </p:txBody>
        </p:sp>
      </p:grpSp>
      <p:sp>
        <p:nvSpPr>
          <p:cNvPr name="Freeform 12" id="12"/>
          <p:cNvSpPr/>
          <p:nvPr/>
        </p:nvSpPr>
        <p:spPr>
          <a:xfrm flipH="false" flipV="false" rot="0">
            <a:off x="1033188" y="5143500"/>
            <a:ext cx="4623786" cy="3074817"/>
          </a:xfrm>
          <a:custGeom>
            <a:avLst/>
            <a:gdLst/>
            <a:ahLst/>
            <a:cxnLst/>
            <a:rect r="r" b="b" t="t" l="l"/>
            <a:pathLst>
              <a:path h="3074817" w="4623786">
                <a:moveTo>
                  <a:pt x="0" y="0"/>
                </a:moveTo>
                <a:lnTo>
                  <a:pt x="4623786" y="0"/>
                </a:lnTo>
                <a:lnTo>
                  <a:pt x="4623786" y="3074817"/>
                </a:lnTo>
                <a:lnTo>
                  <a:pt x="0" y="3074817"/>
                </a:lnTo>
                <a:lnTo>
                  <a:pt x="0" y="0"/>
                </a:lnTo>
                <a:close/>
              </a:path>
            </a:pathLst>
          </a:custGeom>
          <a:blipFill>
            <a:blip r:embed="rId7"/>
            <a:stretch>
              <a:fillRect l="0" t="0" r="0" b="0"/>
            </a:stretch>
          </a:blipFill>
        </p:spPr>
      </p:sp>
      <p:sp>
        <p:nvSpPr>
          <p:cNvPr name="TextBox 13" id="13"/>
          <p:cNvSpPr txBox="true"/>
          <p:nvPr/>
        </p:nvSpPr>
        <p:spPr>
          <a:xfrm rot="0">
            <a:off x="3975804" y="1009650"/>
            <a:ext cx="9893643" cy="2911484"/>
          </a:xfrm>
          <a:prstGeom prst="rect">
            <a:avLst/>
          </a:prstGeom>
        </p:spPr>
        <p:txBody>
          <a:bodyPr anchor="t" rtlCol="false" tIns="0" lIns="0" bIns="0" rIns="0">
            <a:spAutoFit/>
          </a:bodyPr>
          <a:lstStyle/>
          <a:p>
            <a:pPr algn="ctr">
              <a:lnSpc>
                <a:spcPts val="9533"/>
              </a:lnSpc>
            </a:pPr>
            <a:r>
              <a:rPr lang="en-US" sz="8589" b="true">
                <a:solidFill>
                  <a:srgbClr val="4B2630"/>
                </a:solidFill>
                <a:latin typeface="Calmius Sans High Bold"/>
                <a:ea typeface="Calmius Sans High Bold"/>
                <a:cs typeface="Calmius Sans High Bold"/>
                <a:sym typeface="Calmius Sans High Bold"/>
              </a:rPr>
              <a:t>Актуальність теми</a:t>
            </a:r>
          </a:p>
        </p:txBody>
      </p:sp>
      <p:sp>
        <p:nvSpPr>
          <p:cNvPr name="TextBox 14" id="14"/>
          <p:cNvSpPr txBox="true"/>
          <p:nvPr/>
        </p:nvSpPr>
        <p:spPr>
          <a:xfrm rot="0">
            <a:off x="6241743" y="4185002"/>
            <a:ext cx="10741878" cy="5628135"/>
          </a:xfrm>
          <a:prstGeom prst="rect">
            <a:avLst/>
          </a:prstGeom>
        </p:spPr>
        <p:txBody>
          <a:bodyPr anchor="t" rtlCol="false" tIns="0" lIns="0" bIns="0" rIns="0">
            <a:spAutoFit/>
          </a:bodyPr>
          <a:lstStyle/>
          <a:p>
            <a:pPr algn="l">
              <a:lnSpc>
                <a:spcPts val="4090"/>
              </a:lnSpc>
            </a:pPr>
            <a:r>
              <a:rPr lang="en-US" sz="2921">
                <a:solidFill>
                  <a:srgbClr val="4B2630"/>
                </a:solidFill>
                <a:latin typeface="Parmigiano Sans"/>
                <a:ea typeface="Parmigiano Sans"/>
                <a:cs typeface="Parmigiano Sans"/>
                <a:sym typeface="Parmigiano Sans"/>
              </a:rPr>
              <a:t>Актуальність теми полягає в тому, що сучасне українське суспільство є багатокультурним, і Кіровоградська область не є винятком. Тут проживають представники різних національностей, які протягом тривалого часу живуть поруч, працюють, навчаються та взаємодіють між собою.</a:t>
            </a:r>
          </a:p>
          <a:p>
            <a:pPr algn="l">
              <a:lnSpc>
                <a:spcPts val="4090"/>
              </a:lnSpc>
            </a:pPr>
            <a:r>
              <a:rPr lang="en-US" sz="2921">
                <a:solidFill>
                  <a:srgbClr val="4B2630"/>
                </a:solidFill>
                <a:latin typeface="Parmigiano Sans"/>
                <a:ea typeface="Parmigiano Sans"/>
                <a:cs typeface="Parmigiano Sans"/>
                <a:sym typeface="Parmigiano Sans"/>
              </a:rPr>
              <a:t>Відбуваються </a:t>
            </a:r>
            <a:r>
              <a:rPr lang="en-US" sz="2921">
                <a:solidFill>
                  <a:srgbClr val="4B2630"/>
                </a:solidFill>
                <a:latin typeface="Parmigiano Sans"/>
                <a:ea typeface="Parmigiano Sans"/>
                <a:cs typeface="Parmigiano Sans"/>
                <a:sym typeface="Parmigiano Sans"/>
              </a:rPr>
              <a:t>процеси глобалізації, коли культури активно взаємодіють і змінюються. У таких умовах важливо зберігати власну культурну ідентичність, але водночас бути відкритими до інших культур.</a:t>
            </a:r>
          </a:p>
          <a:p>
            <a:pPr algn="l">
              <a:lnSpc>
                <a:spcPts val="4090"/>
              </a:lnSpc>
            </a:pPr>
          </a:p>
          <a:p>
            <a:pPr algn="l">
              <a:lnSpc>
                <a:spcPts val="4090"/>
              </a:lnSpc>
            </a:pPr>
          </a:p>
        </p:txBody>
      </p:sp>
    </p:spTree>
  </p:cSld>
  <p:clrMapOvr>
    <a:masterClrMapping/>
  </p:clrMapOvr>
</p:sld>
</file>

<file path=ppt/slides/slide4.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9222" r="0" b="-9222"/>
            </a:stretch>
          </a:blipFill>
        </p:spPr>
      </p:sp>
      <p:sp>
        <p:nvSpPr>
          <p:cNvPr name="Freeform 3" id="3"/>
          <p:cNvSpPr/>
          <p:nvPr/>
        </p:nvSpPr>
        <p:spPr>
          <a:xfrm flipH="false" flipV="false" rot="0">
            <a:off x="-216889" y="5758670"/>
            <a:ext cx="18721777" cy="9056660"/>
          </a:xfrm>
          <a:custGeom>
            <a:avLst/>
            <a:gdLst/>
            <a:ahLst/>
            <a:cxnLst/>
            <a:rect r="r" b="b" t="t" l="l"/>
            <a:pathLst>
              <a:path h="9056660" w="18721777">
                <a:moveTo>
                  <a:pt x="0" y="0"/>
                </a:moveTo>
                <a:lnTo>
                  <a:pt x="18721778" y="0"/>
                </a:lnTo>
                <a:lnTo>
                  <a:pt x="18721778" y="9056660"/>
                </a:lnTo>
                <a:lnTo>
                  <a:pt x="0" y="9056660"/>
                </a:lnTo>
                <a:lnTo>
                  <a:pt x="0" y="0"/>
                </a:lnTo>
                <a:close/>
              </a:path>
            </a:pathLst>
          </a:custGeom>
          <a:blipFill>
            <a:blip r:embed="rId3"/>
            <a:stretch>
              <a:fillRect l="0" t="0" r="0" b="0"/>
            </a:stretch>
          </a:blipFill>
        </p:spPr>
      </p:sp>
      <p:sp>
        <p:nvSpPr>
          <p:cNvPr name="Freeform 4" id="4"/>
          <p:cNvSpPr/>
          <p:nvPr/>
        </p:nvSpPr>
        <p:spPr>
          <a:xfrm flipH="false" flipV="false" rot="0">
            <a:off x="13061340" y="-1547798"/>
            <a:ext cx="8395920" cy="5152996"/>
          </a:xfrm>
          <a:custGeom>
            <a:avLst/>
            <a:gdLst/>
            <a:ahLst/>
            <a:cxnLst/>
            <a:rect r="r" b="b" t="t" l="l"/>
            <a:pathLst>
              <a:path h="5152996" w="8395920">
                <a:moveTo>
                  <a:pt x="0" y="0"/>
                </a:moveTo>
                <a:lnTo>
                  <a:pt x="8395920" y="0"/>
                </a:lnTo>
                <a:lnTo>
                  <a:pt x="8395920" y="5152996"/>
                </a:lnTo>
                <a:lnTo>
                  <a:pt x="0" y="5152996"/>
                </a:lnTo>
                <a:lnTo>
                  <a:pt x="0" y="0"/>
                </a:lnTo>
                <a:close/>
              </a:path>
            </a:pathLst>
          </a:custGeom>
          <a:blipFill>
            <a:blip r:embed="rId4"/>
            <a:stretch>
              <a:fillRect l="0" t="0" r="0" b="0"/>
            </a:stretch>
          </a:blipFill>
        </p:spPr>
      </p:sp>
      <p:sp>
        <p:nvSpPr>
          <p:cNvPr name="Freeform 5" id="5"/>
          <p:cNvSpPr/>
          <p:nvPr/>
        </p:nvSpPr>
        <p:spPr>
          <a:xfrm flipH="false" flipV="false" rot="-591697">
            <a:off x="5478798" y="-1547798"/>
            <a:ext cx="7330404" cy="4114189"/>
          </a:xfrm>
          <a:custGeom>
            <a:avLst/>
            <a:gdLst/>
            <a:ahLst/>
            <a:cxnLst/>
            <a:rect r="r" b="b" t="t" l="l"/>
            <a:pathLst>
              <a:path h="4114189" w="7330404">
                <a:moveTo>
                  <a:pt x="0" y="0"/>
                </a:moveTo>
                <a:lnTo>
                  <a:pt x="7330404" y="0"/>
                </a:lnTo>
                <a:lnTo>
                  <a:pt x="7330404" y="4114189"/>
                </a:lnTo>
                <a:lnTo>
                  <a:pt x="0" y="4114189"/>
                </a:lnTo>
                <a:lnTo>
                  <a:pt x="0" y="0"/>
                </a:lnTo>
                <a:close/>
              </a:path>
            </a:pathLst>
          </a:custGeom>
          <a:blipFill>
            <a:blip r:embed="rId5"/>
            <a:stretch>
              <a:fillRect l="0" t="0" r="0" b="0"/>
            </a:stretch>
          </a:blipFill>
        </p:spPr>
      </p:sp>
      <p:sp>
        <p:nvSpPr>
          <p:cNvPr name="Freeform 6" id="6"/>
          <p:cNvSpPr/>
          <p:nvPr/>
        </p:nvSpPr>
        <p:spPr>
          <a:xfrm flipH="false" flipV="false" rot="0">
            <a:off x="-3164772" y="-1547798"/>
            <a:ext cx="8395920" cy="5152996"/>
          </a:xfrm>
          <a:custGeom>
            <a:avLst/>
            <a:gdLst/>
            <a:ahLst/>
            <a:cxnLst/>
            <a:rect r="r" b="b" t="t" l="l"/>
            <a:pathLst>
              <a:path h="5152996" w="8395920">
                <a:moveTo>
                  <a:pt x="0" y="0"/>
                </a:moveTo>
                <a:lnTo>
                  <a:pt x="8395920" y="0"/>
                </a:lnTo>
                <a:lnTo>
                  <a:pt x="8395920" y="5152996"/>
                </a:lnTo>
                <a:lnTo>
                  <a:pt x="0" y="5152996"/>
                </a:lnTo>
                <a:lnTo>
                  <a:pt x="0" y="0"/>
                </a:lnTo>
                <a:close/>
              </a:path>
            </a:pathLst>
          </a:custGeom>
          <a:blipFill>
            <a:blip r:embed="rId4"/>
            <a:stretch>
              <a:fillRect l="0" t="0" r="0" b="0"/>
            </a:stretch>
          </a:blipFill>
        </p:spPr>
      </p:sp>
      <p:sp>
        <p:nvSpPr>
          <p:cNvPr name="Freeform 7" id="7"/>
          <p:cNvSpPr/>
          <p:nvPr/>
        </p:nvSpPr>
        <p:spPr>
          <a:xfrm flipH="false" flipV="false" rot="-1156012">
            <a:off x="-3871669" y="4828245"/>
            <a:ext cx="7743339" cy="1945514"/>
          </a:xfrm>
          <a:custGeom>
            <a:avLst/>
            <a:gdLst/>
            <a:ahLst/>
            <a:cxnLst/>
            <a:rect r="r" b="b" t="t" l="l"/>
            <a:pathLst>
              <a:path h="1945514" w="7743339">
                <a:moveTo>
                  <a:pt x="0" y="0"/>
                </a:moveTo>
                <a:lnTo>
                  <a:pt x="7743338" y="0"/>
                </a:lnTo>
                <a:lnTo>
                  <a:pt x="7743338" y="1945514"/>
                </a:lnTo>
                <a:lnTo>
                  <a:pt x="0" y="1945514"/>
                </a:lnTo>
                <a:lnTo>
                  <a:pt x="0" y="0"/>
                </a:lnTo>
                <a:close/>
              </a:path>
            </a:pathLst>
          </a:custGeom>
          <a:blipFill>
            <a:blip r:embed="rId6"/>
            <a:stretch>
              <a:fillRect l="0" t="0" r="0" b="0"/>
            </a:stretch>
          </a:blipFill>
        </p:spPr>
      </p:sp>
      <p:sp>
        <p:nvSpPr>
          <p:cNvPr name="Freeform 8" id="8"/>
          <p:cNvSpPr/>
          <p:nvPr/>
        </p:nvSpPr>
        <p:spPr>
          <a:xfrm flipH="false" flipV="false" rot="-9281969">
            <a:off x="14416331" y="3884993"/>
            <a:ext cx="7743339" cy="1945514"/>
          </a:xfrm>
          <a:custGeom>
            <a:avLst/>
            <a:gdLst/>
            <a:ahLst/>
            <a:cxnLst/>
            <a:rect r="r" b="b" t="t" l="l"/>
            <a:pathLst>
              <a:path h="1945514" w="7743339">
                <a:moveTo>
                  <a:pt x="0" y="0"/>
                </a:moveTo>
                <a:lnTo>
                  <a:pt x="7743338" y="0"/>
                </a:lnTo>
                <a:lnTo>
                  <a:pt x="7743338" y="1945514"/>
                </a:lnTo>
                <a:lnTo>
                  <a:pt x="0" y="1945514"/>
                </a:lnTo>
                <a:lnTo>
                  <a:pt x="0" y="0"/>
                </a:lnTo>
                <a:close/>
              </a:path>
            </a:pathLst>
          </a:custGeom>
          <a:blipFill>
            <a:blip r:embed="rId6"/>
            <a:stretch>
              <a:fillRect l="0" t="0" r="0" b="0"/>
            </a:stretch>
          </a:blipFill>
        </p:spPr>
      </p:sp>
      <p:grpSp>
        <p:nvGrpSpPr>
          <p:cNvPr name="Group 9" id="9"/>
          <p:cNvGrpSpPr/>
          <p:nvPr/>
        </p:nvGrpSpPr>
        <p:grpSpPr>
          <a:xfrm rot="0">
            <a:off x="294486" y="289998"/>
            <a:ext cx="17812953" cy="9997002"/>
            <a:chOff x="0" y="0"/>
            <a:chExt cx="4691477" cy="2632955"/>
          </a:xfrm>
        </p:grpSpPr>
        <p:sp>
          <p:nvSpPr>
            <p:cNvPr name="Freeform 10" id="10"/>
            <p:cNvSpPr/>
            <p:nvPr/>
          </p:nvSpPr>
          <p:spPr>
            <a:xfrm flipH="false" flipV="false" rot="0">
              <a:off x="0" y="0"/>
              <a:ext cx="4691477" cy="2632955"/>
            </a:xfrm>
            <a:custGeom>
              <a:avLst/>
              <a:gdLst/>
              <a:ahLst/>
              <a:cxnLst/>
              <a:rect r="r" b="b" t="t" l="l"/>
              <a:pathLst>
                <a:path h="2632955" w="4691477">
                  <a:moveTo>
                    <a:pt x="22166" y="0"/>
                  </a:moveTo>
                  <a:lnTo>
                    <a:pt x="4669312" y="0"/>
                  </a:lnTo>
                  <a:cubicBezTo>
                    <a:pt x="4681553" y="0"/>
                    <a:pt x="4691477" y="9924"/>
                    <a:pt x="4691477" y="22166"/>
                  </a:cubicBezTo>
                  <a:lnTo>
                    <a:pt x="4691477" y="2610789"/>
                  </a:lnTo>
                  <a:cubicBezTo>
                    <a:pt x="4691477" y="2623031"/>
                    <a:pt x="4681553" y="2632955"/>
                    <a:pt x="4669312" y="2632955"/>
                  </a:cubicBezTo>
                  <a:lnTo>
                    <a:pt x="22166" y="2632955"/>
                  </a:lnTo>
                  <a:cubicBezTo>
                    <a:pt x="9924" y="2632955"/>
                    <a:pt x="0" y="2623031"/>
                    <a:pt x="0" y="2610789"/>
                  </a:cubicBezTo>
                  <a:lnTo>
                    <a:pt x="0" y="22166"/>
                  </a:lnTo>
                  <a:cubicBezTo>
                    <a:pt x="0" y="9924"/>
                    <a:pt x="9924" y="0"/>
                    <a:pt x="22166" y="0"/>
                  </a:cubicBezTo>
                  <a:close/>
                </a:path>
              </a:pathLst>
            </a:custGeom>
            <a:solidFill>
              <a:srgbClr val="E0D7B1">
                <a:alpha val="89804"/>
              </a:srgbClr>
            </a:solidFill>
            <a:ln w="133350" cap="rnd">
              <a:solidFill>
                <a:srgbClr val="BCAA71">
                  <a:alpha val="89804"/>
                </a:srgbClr>
              </a:solidFill>
              <a:prstDash val="solid"/>
              <a:round/>
            </a:ln>
          </p:spPr>
        </p:sp>
        <p:sp>
          <p:nvSpPr>
            <p:cNvPr name="TextBox 11" id="11"/>
            <p:cNvSpPr txBox="true"/>
            <p:nvPr/>
          </p:nvSpPr>
          <p:spPr>
            <a:xfrm>
              <a:off x="0" y="-38100"/>
              <a:ext cx="4691477" cy="2671055"/>
            </a:xfrm>
            <a:prstGeom prst="rect">
              <a:avLst/>
            </a:prstGeom>
          </p:spPr>
          <p:txBody>
            <a:bodyPr anchor="ctr" rtlCol="false" tIns="50800" lIns="50800" bIns="50800" rIns="50800"/>
            <a:lstStyle/>
            <a:p>
              <a:pPr algn="ctr">
                <a:lnSpc>
                  <a:spcPts val="2659"/>
                </a:lnSpc>
                <a:spcBef>
                  <a:spcPct val="0"/>
                </a:spcBef>
              </a:pPr>
            </a:p>
          </p:txBody>
        </p:sp>
      </p:grpSp>
      <p:sp>
        <p:nvSpPr>
          <p:cNvPr name="Freeform 12" id="12"/>
          <p:cNvSpPr/>
          <p:nvPr/>
        </p:nvSpPr>
        <p:spPr>
          <a:xfrm flipH="false" flipV="false" rot="0">
            <a:off x="11847147" y="6302252"/>
            <a:ext cx="4608226" cy="2592127"/>
          </a:xfrm>
          <a:custGeom>
            <a:avLst/>
            <a:gdLst/>
            <a:ahLst/>
            <a:cxnLst/>
            <a:rect r="r" b="b" t="t" l="l"/>
            <a:pathLst>
              <a:path h="2592127" w="4608226">
                <a:moveTo>
                  <a:pt x="0" y="0"/>
                </a:moveTo>
                <a:lnTo>
                  <a:pt x="4608226" y="0"/>
                </a:lnTo>
                <a:lnTo>
                  <a:pt x="4608226" y="2592128"/>
                </a:lnTo>
                <a:lnTo>
                  <a:pt x="0" y="2592128"/>
                </a:lnTo>
                <a:lnTo>
                  <a:pt x="0" y="0"/>
                </a:lnTo>
                <a:close/>
              </a:path>
            </a:pathLst>
          </a:custGeom>
          <a:blipFill>
            <a:blip r:embed="rId7"/>
            <a:stretch>
              <a:fillRect l="0" t="0" r="0" b="0"/>
            </a:stretch>
          </a:blipFill>
        </p:spPr>
      </p:sp>
      <p:sp>
        <p:nvSpPr>
          <p:cNvPr name="Freeform 13" id="13"/>
          <p:cNvSpPr/>
          <p:nvPr/>
        </p:nvSpPr>
        <p:spPr>
          <a:xfrm flipH="false" flipV="false" rot="0">
            <a:off x="15590794" y="7965597"/>
            <a:ext cx="2516645" cy="2321403"/>
          </a:xfrm>
          <a:custGeom>
            <a:avLst/>
            <a:gdLst/>
            <a:ahLst/>
            <a:cxnLst/>
            <a:rect r="r" b="b" t="t" l="l"/>
            <a:pathLst>
              <a:path h="2321403" w="2516645">
                <a:moveTo>
                  <a:pt x="0" y="0"/>
                </a:moveTo>
                <a:lnTo>
                  <a:pt x="2516645" y="0"/>
                </a:lnTo>
                <a:lnTo>
                  <a:pt x="2516645" y="2321403"/>
                </a:lnTo>
                <a:lnTo>
                  <a:pt x="0" y="2321403"/>
                </a:lnTo>
                <a:lnTo>
                  <a:pt x="0" y="0"/>
                </a:lnTo>
                <a:close/>
              </a:path>
            </a:pathLst>
          </a:custGeom>
          <a:blipFill>
            <a:blip r:embed="rId8"/>
            <a:stretch>
              <a:fillRect l="0" t="0" r="0" b="-8410"/>
            </a:stretch>
          </a:blipFill>
        </p:spPr>
      </p:sp>
      <p:sp>
        <p:nvSpPr>
          <p:cNvPr name="Freeform 14" id="14"/>
          <p:cNvSpPr/>
          <p:nvPr/>
        </p:nvSpPr>
        <p:spPr>
          <a:xfrm flipH="false" flipV="false" rot="0">
            <a:off x="5936405" y="177083"/>
            <a:ext cx="5395699" cy="2146599"/>
          </a:xfrm>
          <a:custGeom>
            <a:avLst/>
            <a:gdLst/>
            <a:ahLst/>
            <a:cxnLst/>
            <a:rect r="r" b="b" t="t" l="l"/>
            <a:pathLst>
              <a:path h="2146599" w="5395699">
                <a:moveTo>
                  <a:pt x="0" y="0"/>
                </a:moveTo>
                <a:lnTo>
                  <a:pt x="5395699" y="0"/>
                </a:lnTo>
                <a:lnTo>
                  <a:pt x="5395699" y="2146599"/>
                </a:lnTo>
                <a:lnTo>
                  <a:pt x="0" y="2146599"/>
                </a:lnTo>
                <a:lnTo>
                  <a:pt x="0" y="0"/>
                </a:lnTo>
                <a:close/>
              </a:path>
            </a:pathLst>
          </a:custGeom>
          <a:blipFill>
            <a:blip r:embed="rId9"/>
            <a:stretch>
              <a:fillRect l="0" t="-37976" r="0" b="-37976"/>
            </a:stretch>
          </a:blipFill>
        </p:spPr>
      </p:sp>
      <p:sp>
        <p:nvSpPr>
          <p:cNvPr name="TextBox 15" id="15"/>
          <p:cNvSpPr txBox="true"/>
          <p:nvPr/>
        </p:nvSpPr>
        <p:spPr>
          <a:xfrm rot="0">
            <a:off x="4566146" y="2512724"/>
            <a:ext cx="6953743" cy="7531432"/>
          </a:xfrm>
          <a:prstGeom prst="rect">
            <a:avLst/>
          </a:prstGeom>
        </p:spPr>
        <p:txBody>
          <a:bodyPr anchor="t" rtlCol="false" tIns="0" lIns="0" bIns="0" rIns="0">
            <a:spAutoFit/>
          </a:bodyPr>
          <a:lstStyle/>
          <a:p>
            <a:pPr algn="l">
              <a:lnSpc>
                <a:spcPts val="3306"/>
              </a:lnSpc>
            </a:pPr>
            <a:r>
              <a:rPr lang="en-US" sz="2361" b="true">
                <a:solidFill>
                  <a:srgbClr val="000000"/>
                </a:solidFill>
                <a:latin typeface="Open Sans Bold"/>
                <a:ea typeface="Open Sans Bold"/>
                <a:cs typeface="Open Sans Bold"/>
                <a:sym typeface="Open Sans Bold"/>
              </a:rPr>
              <a:t>Конституція України (1996)</a:t>
            </a:r>
          </a:p>
          <a:p>
            <a:pPr algn="l">
              <a:lnSpc>
                <a:spcPts val="3306"/>
              </a:lnSpc>
              <a:spcBef>
                <a:spcPct val="0"/>
              </a:spcBef>
            </a:pPr>
            <a:r>
              <a:rPr lang="en-US" sz="2361">
                <a:solidFill>
                  <a:srgbClr val="000000"/>
                </a:solidFill>
                <a:latin typeface="Open Sans"/>
                <a:ea typeface="Open Sans"/>
                <a:cs typeface="Open Sans"/>
                <a:sym typeface="Open Sans"/>
              </a:rPr>
              <a:t>•  Стаття 11: держава сприяє розвитку </a:t>
            </a:r>
            <a:r>
              <a:rPr lang="en-US" sz="2361">
                <a:solidFill>
                  <a:srgbClr val="000000"/>
                </a:solidFill>
                <a:latin typeface="Open Sans"/>
                <a:ea typeface="Open Sans"/>
                <a:cs typeface="Open Sans"/>
                <a:sym typeface="Open Sans"/>
              </a:rPr>
              <a:t>етнічної самобутності всіх національних меншин.</a:t>
            </a:r>
          </a:p>
          <a:p>
            <a:pPr algn="l">
              <a:lnSpc>
                <a:spcPts val="3306"/>
              </a:lnSpc>
              <a:spcBef>
                <a:spcPct val="0"/>
              </a:spcBef>
            </a:pPr>
            <a:r>
              <a:rPr lang="en-US" sz="2361">
                <a:solidFill>
                  <a:srgbClr val="000000"/>
                </a:solidFill>
                <a:latin typeface="Open Sans"/>
                <a:ea typeface="Open Sans"/>
                <a:cs typeface="Open Sans"/>
                <a:sym typeface="Open Sans"/>
              </a:rPr>
              <a:t>•  Стаття 53: гарантує право на навчання рідною мовою або її вивчення.</a:t>
            </a:r>
          </a:p>
          <a:p>
            <a:pPr algn="l">
              <a:lnSpc>
                <a:spcPts val="3306"/>
              </a:lnSpc>
              <a:spcBef>
                <a:spcPct val="0"/>
              </a:spcBef>
            </a:pPr>
            <a:r>
              <a:rPr lang="en-US" sz="2361">
                <a:solidFill>
                  <a:srgbClr val="000000"/>
                </a:solidFill>
                <a:latin typeface="Open Sans"/>
                <a:ea typeface="Open Sans"/>
                <a:cs typeface="Open Sans"/>
                <a:sym typeface="Open Sans"/>
              </a:rPr>
              <a:t>•  Стаття 24: заборона дискримінації за етнічною чи мовною ознакою.</a:t>
            </a:r>
          </a:p>
          <a:p>
            <a:pPr algn="l">
              <a:lnSpc>
                <a:spcPts val="3306"/>
              </a:lnSpc>
              <a:spcBef>
                <a:spcPct val="0"/>
              </a:spcBef>
            </a:pPr>
            <a:r>
              <a:rPr lang="en-US" b="true" sz="2361">
                <a:solidFill>
                  <a:srgbClr val="000000"/>
                </a:solidFill>
                <a:latin typeface="Open Sans Bold"/>
                <a:ea typeface="Open Sans Bold"/>
                <a:cs typeface="Open Sans Bold"/>
                <a:sym typeface="Open Sans Bold"/>
              </a:rPr>
              <a:t>Закон України "Про національні меншини" (1992)</a:t>
            </a:r>
          </a:p>
          <a:p>
            <a:pPr algn="l">
              <a:lnSpc>
                <a:spcPts val="3306"/>
              </a:lnSpc>
              <a:spcBef>
                <a:spcPct val="0"/>
              </a:spcBef>
            </a:pPr>
            <a:r>
              <a:rPr lang="en-US" sz="2361">
                <a:solidFill>
                  <a:srgbClr val="000000"/>
                </a:solidFill>
                <a:latin typeface="Open Sans"/>
                <a:ea typeface="Open Sans"/>
                <a:cs typeface="Open Sans"/>
                <a:sym typeface="Open Sans"/>
              </a:rPr>
              <a:t>•  Визначає права меншин на культурний розвиток, використання рідної мови, створення національно-культурних товариств.</a:t>
            </a:r>
          </a:p>
          <a:p>
            <a:pPr algn="l">
              <a:lnSpc>
                <a:spcPts val="3306"/>
              </a:lnSpc>
              <a:spcBef>
                <a:spcPct val="0"/>
              </a:spcBef>
            </a:pPr>
            <a:r>
              <a:rPr lang="en-US" sz="2361">
                <a:solidFill>
                  <a:srgbClr val="000000"/>
                </a:solidFill>
                <a:latin typeface="Open Sans"/>
                <a:ea typeface="Open Sans"/>
                <a:cs typeface="Open Sans"/>
                <a:sym typeface="Open Sans"/>
              </a:rPr>
              <a:t>•  Гарантує рівність у політичних, економічних та соціальних правах.</a:t>
            </a:r>
          </a:p>
          <a:p>
            <a:pPr algn="l">
              <a:lnSpc>
                <a:spcPts val="3306"/>
              </a:lnSpc>
              <a:spcBef>
                <a:spcPct val="0"/>
              </a:spcBef>
            </a:pPr>
            <a:r>
              <a:rPr lang="en-US" b="true" sz="2361">
                <a:solidFill>
                  <a:srgbClr val="000000"/>
                </a:solidFill>
                <a:latin typeface="Open Sans Bold"/>
                <a:ea typeface="Open Sans Bold"/>
                <a:cs typeface="Open Sans Bold"/>
                <a:sym typeface="Open Sans Bold"/>
              </a:rPr>
              <a:t>Закон "Про освіту" (2017, зі змінами)</a:t>
            </a:r>
          </a:p>
          <a:p>
            <a:pPr algn="l">
              <a:lnSpc>
                <a:spcPts val="3306"/>
              </a:lnSpc>
              <a:spcBef>
                <a:spcPct val="0"/>
              </a:spcBef>
            </a:pPr>
            <a:r>
              <a:rPr lang="en-US" b="true" sz="2361">
                <a:solidFill>
                  <a:srgbClr val="000000"/>
                </a:solidFill>
                <a:latin typeface="Open Sans Bold"/>
                <a:ea typeface="Open Sans Bold"/>
                <a:cs typeface="Open Sans Bold"/>
                <a:sym typeface="Open Sans Bold"/>
              </a:rPr>
              <a:t>•  </a:t>
            </a:r>
            <a:r>
              <a:rPr lang="en-US" sz="2361">
                <a:solidFill>
                  <a:srgbClr val="000000"/>
                </a:solidFill>
                <a:latin typeface="Open Sans"/>
                <a:ea typeface="Open Sans"/>
                <a:cs typeface="Open Sans"/>
                <a:sym typeface="Open Sans"/>
              </a:rPr>
              <a:t>Встановлює баланс між державною мовою освіти та правом меншин на навчання рідною мовою.</a:t>
            </a:r>
          </a:p>
        </p:txBody>
      </p:sp>
      <p:sp>
        <p:nvSpPr>
          <p:cNvPr name="TextBox 16" id="16"/>
          <p:cNvSpPr txBox="true"/>
          <p:nvPr/>
        </p:nvSpPr>
        <p:spPr>
          <a:xfrm rot="0">
            <a:off x="5231148" y="569822"/>
            <a:ext cx="6806212" cy="1753860"/>
          </a:xfrm>
          <a:prstGeom prst="rect">
            <a:avLst/>
          </a:prstGeom>
        </p:spPr>
        <p:txBody>
          <a:bodyPr anchor="t" rtlCol="false" tIns="0" lIns="0" bIns="0" rIns="0">
            <a:spAutoFit/>
          </a:bodyPr>
          <a:lstStyle/>
          <a:p>
            <a:pPr algn="ctr">
              <a:lnSpc>
                <a:spcPts val="4655"/>
              </a:lnSpc>
            </a:pPr>
            <a:r>
              <a:rPr lang="en-US" sz="3325" b="true">
                <a:solidFill>
                  <a:srgbClr val="000000"/>
                </a:solidFill>
                <a:latin typeface="Open Sans Bold"/>
                <a:ea typeface="Open Sans Bold"/>
                <a:cs typeface="Open Sans Bold"/>
                <a:sym typeface="Open Sans Bold"/>
              </a:rPr>
              <a:t>Національна політика незалежної України та </a:t>
            </a:r>
          </a:p>
          <a:p>
            <a:pPr algn="ctr">
              <a:lnSpc>
                <a:spcPts val="4655"/>
              </a:lnSpc>
              <a:spcBef>
                <a:spcPct val="0"/>
              </a:spcBef>
            </a:pPr>
            <a:r>
              <a:rPr lang="en-US" b="true" sz="3325">
                <a:solidFill>
                  <a:srgbClr val="000000"/>
                </a:solidFill>
                <a:latin typeface="Open Sans Bold"/>
                <a:ea typeface="Open Sans Bold"/>
                <a:cs typeface="Open Sans Bold"/>
                <a:sym typeface="Open Sans Bold"/>
              </a:rPr>
              <a:t>місцевих органів влади</a:t>
            </a:r>
          </a:p>
        </p:txBody>
      </p:sp>
      <p:sp>
        <p:nvSpPr>
          <p:cNvPr name="TextBox 17" id="17"/>
          <p:cNvSpPr txBox="true"/>
          <p:nvPr/>
        </p:nvSpPr>
        <p:spPr>
          <a:xfrm rot="0">
            <a:off x="529678" y="421315"/>
            <a:ext cx="3446126" cy="9406271"/>
          </a:xfrm>
          <a:prstGeom prst="rect">
            <a:avLst/>
          </a:prstGeom>
        </p:spPr>
        <p:txBody>
          <a:bodyPr anchor="t" rtlCol="false" tIns="0" lIns="0" bIns="0" rIns="0">
            <a:spAutoFit/>
          </a:bodyPr>
          <a:lstStyle/>
          <a:p>
            <a:pPr algn="ctr">
              <a:lnSpc>
                <a:spcPts val="3394"/>
              </a:lnSpc>
              <a:spcBef>
                <a:spcPct val="0"/>
              </a:spcBef>
            </a:pPr>
            <a:r>
              <a:rPr lang="en-US" b="true" sz="2424">
                <a:solidFill>
                  <a:srgbClr val="004AAD"/>
                </a:solidFill>
                <a:latin typeface="Open Sans Bold"/>
                <a:ea typeface="Open Sans Bold"/>
                <a:cs typeface="Open Sans Bold"/>
                <a:sym typeface="Open Sans Bold"/>
              </a:rPr>
              <a:t>Українське законодавство у сфері багатонаціональної політики базується на Конституції та спеціальних законах, що гарантують п</a:t>
            </a:r>
            <a:r>
              <a:rPr lang="en-US" b="true" sz="2424">
                <a:solidFill>
                  <a:srgbClr val="004AAD"/>
                </a:solidFill>
                <a:latin typeface="Open Sans Bold"/>
                <a:ea typeface="Open Sans Bold"/>
                <a:cs typeface="Open Sans Bold"/>
                <a:sym typeface="Open Sans Bold"/>
              </a:rPr>
              <a:t>рава національних меншин, їхню культурну автономію та участь у суспільному житті. Основні акценти — захист мовних прав, підтримка культурних традицій та інтеграція етнічних громад у політичний процес.</a:t>
            </a:r>
          </a:p>
        </p:txBody>
      </p:sp>
      <p:sp>
        <p:nvSpPr>
          <p:cNvPr name="TextBox 18" id="18"/>
          <p:cNvSpPr txBox="true"/>
          <p:nvPr/>
        </p:nvSpPr>
        <p:spPr>
          <a:xfrm rot="0">
            <a:off x="11847147" y="598397"/>
            <a:ext cx="5894225" cy="6431915"/>
          </a:xfrm>
          <a:prstGeom prst="rect">
            <a:avLst/>
          </a:prstGeom>
        </p:spPr>
        <p:txBody>
          <a:bodyPr anchor="t" rtlCol="false" tIns="0" lIns="0" bIns="0" rIns="0">
            <a:spAutoFit/>
          </a:bodyPr>
          <a:lstStyle/>
          <a:p>
            <a:pPr algn="ctr">
              <a:lnSpc>
                <a:spcPts val="3359"/>
              </a:lnSpc>
            </a:pPr>
            <a:r>
              <a:rPr lang="en-US" sz="2399" b="true">
                <a:solidFill>
                  <a:srgbClr val="0038B8"/>
                </a:solidFill>
                <a:latin typeface="Open Sans Bold"/>
                <a:ea typeface="Open Sans Bold"/>
                <a:cs typeface="Open Sans Bold"/>
                <a:sym typeface="Open Sans Bold"/>
              </a:rPr>
              <a:t>Місцеві органи влади Кіровоградщини</a:t>
            </a:r>
            <a:r>
              <a:rPr lang="en-US" sz="2399" b="true">
                <a:solidFill>
                  <a:srgbClr val="000000"/>
                </a:solidFill>
                <a:latin typeface="Open Sans Bold"/>
                <a:ea typeface="Open Sans Bold"/>
                <a:cs typeface="Open Sans Bold"/>
                <a:sym typeface="Open Sans Bold"/>
              </a:rPr>
              <a:t> </a:t>
            </a:r>
          </a:p>
          <a:p>
            <a:pPr algn="ctr">
              <a:lnSpc>
                <a:spcPts val="3359"/>
              </a:lnSpc>
              <a:spcBef>
                <a:spcPct val="0"/>
              </a:spcBef>
            </a:pPr>
            <a:r>
              <a:rPr lang="en-US" b="true" sz="2399">
                <a:solidFill>
                  <a:srgbClr val="000000"/>
                </a:solidFill>
                <a:latin typeface="Open Sans Bold"/>
                <a:ea typeface="Open Sans Bold"/>
                <a:cs typeface="Open Sans Bold"/>
                <a:sym typeface="Open Sans Bold"/>
              </a:rPr>
              <a:t>реалізують д</a:t>
            </a:r>
            <a:r>
              <a:rPr lang="en-US" b="true" sz="2399">
                <a:solidFill>
                  <a:srgbClr val="000000"/>
                </a:solidFill>
                <a:latin typeface="Open Sans Bold"/>
                <a:ea typeface="Open Sans Bold"/>
                <a:cs typeface="Open Sans Bold"/>
                <a:sym typeface="Open Sans Bold"/>
              </a:rPr>
              <a:t>ержавну політику у сфері міжнаціональних відносин, підтримуючи рівні права всіх національних меншин та сприяючи їх культурному розвитку. В області проводяться заходи з підтримки мовної й культурної різноманітності, а також співпраця з національно-культурними товариствами для зміцнення міжетнічної злагоди.</a:t>
            </a:r>
          </a:p>
          <a:p>
            <a:pPr algn="ctr">
              <a:lnSpc>
                <a:spcPts val="2659"/>
              </a:lnSpc>
              <a:spcBef>
                <a:spcPct val="0"/>
              </a:spcBef>
            </a:pPr>
          </a:p>
          <a:p>
            <a:pPr algn="ctr">
              <a:lnSpc>
                <a:spcPts val="2659"/>
              </a:lnSpc>
              <a:spcBef>
                <a:spcPct val="0"/>
              </a:spcBef>
            </a:pPr>
          </a:p>
          <a:p>
            <a:pPr algn="ctr">
              <a:lnSpc>
                <a:spcPts val="2659"/>
              </a:lnSpc>
              <a:spcBef>
                <a:spcPct val="0"/>
              </a:spcBef>
            </a:pPr>
          </a:p>
        </p:txBody>
      </p:sp>
    </p:spTree>
  </p:cSld>
  <p:clrMapOvr>
    <a:masterClrMapping/>
  </p:clrMapOvr>
</p:sld>
</file>

<file path=ppt/slides/slide5.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9222" r="0" b="-9222"/>
            </a:stretch>
          </a:blipFill>
        </p:spPr>
      </p:sp>
      <p:sp>
        <p:nvSpPr>
          <p:cNvPr name="Freeform 3" id="3"/>
          <p:cNvSpPr/>
          <p:nvPr/>
        </p:nvSpPr>
        <p:spPr>
          <a:xfrm flipH="false" flipV="false" rot="0">
            <a:off x="-216889" y="5758670"/>
            <a:ext cx="18721777" cy="9056660"/>
          </a:xfrm>
          <a:custGeom>
            <a:avLst/>
            <a:gdLst/>
            <a:ahLst/>
            <a:cxnLst/>
            <a:rect r="r" b="b" t="t" l="l"/>
            <a:pathLst>
              <a:path h="9056660" w="18721777">
                <a:moveTo>
                  <a:pt x="0" y="0"/>
                </a:moveTo>
                <a:lnTo>
                  <a:pt x="18721778" y="0"/>
                </a:lnTo>
                <a:lnTo>
                  <a:pt x="18721778" y="9056660"/>
                </a:lnTo>
                <a:lnTo>
                  <a:pt x="0" y="9056660"/>
                </a:lnTo>
                <a:lnTo>
                  <a:pt x="0" y="0"/>
                </a:lnTo>
                <a:close/>
              </a:path>
            </a:pathLst>
          </a:custGeom>
          <a:blipFill>
            <a:blip r:embed="rId3"/>
            <a:stretch>
              <a:fillRect l="0" t="0" r="0" b="0"/>
            </a:stretch>
          </a:blipFill>
        </p:spPr>
      </p:sp>
      <p:sp>
        <p:nvSpPr>
          <p:cNvPr name="Freeform 4" id="4"/>
          <p:cNvSpPr/>
          <p:nvPr/>
        </p:nvSpPr>
        <p:spPr>
          <a:xfrm flipH="false" flipV="false" rot="0">
            <a:off x="13061340" y="-1547798"/>
            <a:ext cx="8395920" cy="5152996"/>
          </a:xfrm>
          <a:custGeom>
            <a:avLst/>
            <a:gdLst/>
            <a:ahLst/>
            <a:cxnLst/>
            <a:rect r="r" b="b" t="t" l="l"/>
            <a:pathLst>
              <a:path h="5152996" w="8395920">
                <a:moveTo>
                  <a:pt x="0" y="0"/>
                </a:moveTo>
                <a:lnTo>
                  <a:pt x="8395920" y="0"/>
                </a:lnTo>
                <a:lnTo>
                  <a:pt x="8395920" y="5152996"/>
                </a:lnTo>
                <a:lnTo>
                  <a:pt x="0" y="5152996"/>
                </a:lnTo>
                <a:lnTo>
                  <a:pt x="0" y="0"/>
                </a:lnTo>
                <a:close/>
              </a:path>
            </a:pathLst>
          </a:custGeom>
          <a:blipFill>
            <a:blip r:embed="rId4"/>
            <a:stretch>
              <a:fillRect l="0" t="0" r="0" b="0"/>
            </a:stretch>
          </a:blipFill>
        </p:spPr>
      </p:sp>
      <p:sp>
        <p:nvSpPr>
          <p:cNvPr name="Freeform 5" id="5"/>
          <p:cNvSpPr/>
          <p:nvPr/>
        </p:nvSpPr>
        <p:spPr>
          <a:xfrm flipH="false" flipV="false" rot="-591697">
            <a:off x="5478798" y="-1547798"/>
            <a:ext cx="7330404" cy="4114189"/>
          </a:xfrm>
          <a:custGeom>
            <a:avLst/>
            <a:gdLst/>
            <a:ahLst/>
            <a:cxnLst/>
            <a:rect r="r" b="b" t="t" l="l"/>
            <a:pathLst>
              <a:path h="4114189" w="7330404">
                <a:moveTo>
                  <a:pt x="0" y="0"/>
                </a:moveTo>
                <a:lnTo>
                  <a:pt x="7330404" y="0"/>
                </a:lnTo>
                <a:lnTo>
                  <a:pt x="7330404" y="4114189"/>
                </a:lnTo>
                <a:lnTo>
                  <a:pt x="0" y="4114189"/>
                </a:lnTo>
                <a:lnTo>
                  <a:pt x="0" y="0"/>
                </a:lnTo>
                <a:close/>
              </a:path>
            </a:pathLst>
          </a:custGeom>
          <a:blipFill>
            <a:blip r:embed="rId5"/>
            <a:stretch>
              <a:fillRect l="0" t="0" r="0" b="0"/>
            </a:stretch>
          </a:blipFill>
        </p:spPr>
      </p:sp>
      <p:sp>
        <p:nvSpPr>
          <p:cNvPr name="Freeform 6" id="6"/>
          <p:cNvSpPr/>
          <p:nvPr/>
        </p:nvSpPr>
        <p:spPr>
          <a:xfrm flipH="false" flipV="false" rot="0">
            <a:off x="-3164772" y="-1547798"/>
            <a:ext cx="8395920" cy="5152996"/>
          </a:xfrm>
          <a:custGeom>
            <a:avLst/>
            <a:gdLst/>
            <a:ahLst/>
            <a:cxnLst/>
            <a:rect r="r" b="b" t="t" l="l"/>
            <a:pathLst>
              <a:path h="5152996" w="8395920">
                <a:moveTo>
                  <a:pt x="0" y="0"/>
                </a:moveTo>
                <a:lnTo>
                  <a:pt x="8395920" y="0"/>
                </a:lnTo>
                <a:lnTo>
                  <a:pt x="8395920" y="5152996"/>
                </a:lnTo>
                <a:lnTo>
                  <a:pt x="0" y="5152996"/>
                </a:lnTo>
                <a:lnTo>
                  <a:pt x="0" y="0"/>
                </a:lnTo>
                <a:close/>
              </a:path>
            </a:pathLst>
          </a:custGeom>
          <a:blipFill>
            <a:blip r:embed="rId4"/>
            <a:stretch>
              <a:fillRect l="0" t="0" r="0" b="0"/>
            </a:stretch>
          </a:blipFill>
        </p:spPr>
      </p:sp>
      <p:sp>
        <p:nvSpPr>
          <p:cNvPr name="Freeform 7" id="7"/>
          <p:cNvSpPr/>
          <p:nvPr/>
        </p:nvSpPr>
        <p:spPr>
          <a:xfrm flipH="false" flipV="false" rot="-1156012">
            <a:off x="-3871669" y="4828245"/>
            <a:ext cx="7743339" cy="1945514"/>
          </a:xfrm>
          <a:custGeom>
            <a:avLst/>
            <a:gdLst/>
            <a:ahLst/>
            <a:cxnLst/>
            <a:rect r="r" b="b" t="t" l="l"/>
            <a:pathLst>
              <a:path h="1945514" w="7743339">
                <a:moveTo>
                  <a:pt x="0" y="0"/>
                </a:moveTo>
                <a:lnTo>
                  <a:pt x="7743338" y="0"/>
                </a:lnTo>
                <a:lnTo>
                  <a:pt x="7743338" y="1945514"/>
                </a:lnTo>
                <a:lnTo>
                  <a:pt x="0" y="1945514"/>
                </a:lnTo>
                <a:lnTo>
                  <a:pt x="0" y="0"/>
                </a:lnTo>
                <a:close/>
              </a:path>
            </a:pathLst>
          </a:custGeom>
          <a:blipFill>
            <a:blip r:embed="rId6"/>
            <a:stretch>
              <a:fillRect l="0" t="0" r="0" b="0"/>
            </a:stretch>
          </a:blipFill>
        </p:spPr>
      </p:sp>
      <p:sp>
        <p:nvSpPr>
          <p:cNvPr name="Freeform 8" id="8"/>
          <p:cNvSpPr/>
          <p:nvPr/>
        </p:nvSpPr>
        <p:spPr>
          <a:xfrm flipH="false" flipV="false" rot="-9281969">
            <a:off x="14416331" y="3884993"/>
            <a:ext cx="7743339" cy="1945514"/>
          </a:xfrm>
          <a:custGeom>
            <a:avLst/>
            <a:gdLst/>
            <a:ahLst/>
            <a:cxnLst/>
            <a:rect r="r" b="b" t="t" l="l"/>
            <a:pathLst>
              <a:path h="1945514" w="7743339">
                <a:moveTo>
                  <a:pt x="0" y="0"/>
                </a:moveTo>
                <a:lnTo>
                  <a:pt x="7743338" y="0"/>
                </a:lnTo>
                <a:lnTo>
                  <a:pt x="7743338" y="1945514"/>
                </a:lnTo>
                <a:lnTo>
                  <a:pt x="0" y="1945514"/>
                </a:lnTo>
                <a:lnTo>
                  <a:pt x="0" y="0"/>
                </a:lnTo>
                <a:close/>
              </a:path>
            </a:pathLst>
          </a:custGeom>
          <a:blipFill>
            <a:blip r:embed="rId6"/>
            <a:stretch>
              <a:fillRect l="0" t="0" r="0" b="0"/>
            </a:stretch>
          </a:blipFill>
        </p:spPr>
      </p:sp>
      <p:grpSp>
        <p:nvGrpSpPr>
          <p:cNvPr name="Group 9" id="9"/>
          <p:cNvGrpSpPr/>
          <p:nvPr/>
        </p:nvGrpSpPr>
        <p:grpSpPr>
          <a:xfrm rot="0">
            <a:off x="166907" y="509297"/>
            <a:ext cx="18121093" cy="9588968"/>
            <a:chOff x="0" y="0"/>
            <a:chExt cx="4772634" cy="2525489"/>
          </a:xfrm>
        </p:grpSpPr>
        <p:sp>
          <p:nvSpPr>
            <p:cNvPr name="Freeform 10" id="10"/>
            <p:cNvSpPr/>
            <p:nvPr/>
          </p:nvSpPr>
          <p:spPr>
            <a:xfrm flipH="false" flipV="false" rot="0">
              <a:off x="0" y="0"/>
              <a:ext cx="4772633" cy="2525489"/>
            </a:xfrm>
            <a:custGeom>
              <a:avLst/>
              <a:gdLst/>
              <a:ahLst/>
              <a:cxnLst/>
              <a:rect r="r" b="b" t="t" l="l"/>
              <a:pathLst>
                <a:path h="2525489" w="4772633">
                  <a:moveTo>
                    <a:pt x="21789" y="0"/>
                  </a:moveTo>
                  <a:lnTo>
                    <a:pt x="4750845" y="0"/>
                  </a:lnTo>
                  <a:cubicBezTo>
                    <a:pt x="4762878" y="0"/>
                    <a:pt x="4772633" y="9755"/>
                    <a:pt x="4772633" y="21789"/>
                  </a:cubicBezTo>
                  <a:lnTo>
                    <a:pt x="4772633" y="2503701"/>
                  </a:lnTo>
                  <a:cubicBezTo>
                    <a:pt x="4772633" y="2515734"/>
                    <a:pt x="4762878" y="2525489"/>
                    <a:pt x="4750845" y="2525489"/>
                  </a:cubicBezTo>
                  <a:lnTo>
                    <a:pt x="21789" y="2525489"/>
                  </a:lnTo>
                  <a:cubicBezTo>
                    <a:pt x="9755" y="2525489"/>
                    <a:pt x="0" y="2515734"/>
                    <a:pt x="0" y="2503701"/>
                  </a:cubicBezTo>
                  <a:lnTo>
                    <a:pt x="0" y="21789"/>
                  </a:lnTo>
                  <a:cubicBezTo>
                    <a:pt x="0" y="9755"/>
                    <a:pt x="9755" y="0"/>
                    <a:pt x="21789" y="0"/>
                  </a:cubicBezTo>
                  <a:close/>
                </a:path>
              </a:pathLst>
            </a:custGeom>
            <a:solidFill>
              <a:srgbClr val="E0D7B1">
                <a:alpha val="89804"/>
              </a:srgbClr>
            </a:solidFill>
            <a:ln w="133350" cap="rnd">
              <a:solidFill>
                <a:srgbClr val="BCAA71">
                  <a:alpha val="89804"/>
                </a:srgbClr>
              </a:solidFill>
              <a:prstDash val="solid"/>
              <a:round/>
            </a:ln>
          </p:spPr>
        </p:sp>
        <p:sp>
          <p:nvSpPr>
            <p:cNvPr name="TextBox 11" id="11"/>
            <p:cNvSpPr txBox="true"/>
            <p:nvPr/>
          </p:nvSpPr>
          <p:spPr>
            <a:xfrm>
              <a:off x="0" y="-38100"/>
              <a:ext cx="4772634" cy="2563589"/>
            </a:xfrm>
            <a:prstGeom prst="rect">
              <a:avLst/>
            </a:prstGeom>
          </p:spPr>
          <p:txBody>
            <a:bodyPr anchor="ctr" rtlCol="false" tIns="50800" lIns="50800" bIns="50800" rIns="50800"/>
            <a:lstStyle/>
            <a:p>
              <a:pPr algn="ctr">
                <a:lnSpc>
                  <a:spcPts val="2659"/>
                </a:lnSpc>
                <a:spcBef>
                  <a:spcPct val="0"/>
                </a:spcBef>
              </a:pPr>
            </a:p>
          </p:txBody>
        </p:sp>
      </p:grpSp>
      <p:sp>
        <p:nvSpPr>
          <p:cNvPr name="Freeform 12" id="12"/>
          <p:cNvSpPr/>
          <p:nvPr/>
        </p:nvSpPr>
        <p:spPr>
          <a:xfrm flipH="false" flipV="false" rot="0">
            <a:off x="5279871" y="131929"/>
            <a:ext cx="11005046" cy="1793542"/>
          </a:xfrm>
          <a:custGeom>
            <a:avLst/>
            <a:gdLst/>
            <a:ahLst/>
            <a:cxnLst/>
            <a:rect r="r" b="b" t="t" l="l"/>
            <a:pathLst>
              <a:path h="1793542" w="11005046">
                <a:moveTo>
                  <a:pt x="0" y="0"/>
                </a:moveTo>
                <a:lnTo>
                  <a:pt x="11005045" y="0"/>
                </a:lnTo>
                <a:lnTo>
                  <a:pt x="11005045" y="1793542"/>
                </a:lnTo>
                <a:lnTo>
                  <a:pt x="0" y="1793542"/>
                </a:lnTo>
                <a:lnTo>
                  <a:pt x="0" y="0"/>
                </a:lnTo>
                <a:close/>
              </a:path>
            </a:pathLst>
          </a:custGeom>
          <a:blipFill>
            <a:blip r:embed="rId7"/>
            <a:stretch>
              <a:fillRect l="0" t="-2155" r="0" b="-2155"/>
            </a:stretch>
          </a:blipFill>
        </p:spPr>
      </p:sp>
      <p:sp>
        <p:nvSpPr>
          <p:cNvPr name="Freeform 13" id="13"/>
          <p:cNvSpPr/>
          <p:nvPr/>
        </p:nvSpPr>
        <p:spPr>
          <a:xfrm flipH="false" flipV="false" rot="0">
            <a:off x="649743" y="7391818"/>
            <a:ext cx="4630128" cy="2527455"/>
          </a:xfrm>
          <a:custGeom>
            <a:avLst/>
            <a:gdLst/>
            <a:ahLst/>
            <a:cxnLst/>
            <a:rect r="r" b="b" t="t" l="l"/>
            <a:pathLst>
              <a:path h="2527455" w="4630128">
                <a:moveTo>
                  <a:pt x="0" y="0"/>
                </a:moveTo>
                <a:lnTo>
                  <a:pt x="4630128" y="0"/>
                </a:lnTo>
                <a:lnTo>
                  <a:pt x="4630128" y="2527455"/>
                </a:lnTo>
                <a:lnTo>
                  <a:pt x="0" y="2527455"/>
                </a:lnTo>
                <a:lnTo>
                  <a:pt x="0" y="0"/>
                </a:lnTo>
                <a:close/>
              </a:path>
            </a:pathLst>
          </a:custGeom>
          <a:blipFill>
            <a:blip r:embed="rId8"/>
            <a:stretch>
              <a:fillRect l="0" t="0" r="0" b="0"/>
            </a:stretch>
          </a:blipFill>
        </p:spPr>
      </p:sp>
      <p:sp>
        <p:nvSpPr>
          <p:cNvPr name="Freeform 14" id="14"/>
          <p:cNvSpPr/>
          <p:nvPr/>
        </p:nvSpPr>
        <p:spPr>
          <a:xfrm flipH="false" flipV="false" rot="0">
            <a:off x="5577339" y="2213904"/>
            <a:ext cx="3895924" cy="5309607"/>
          </a:xfrm>
          <a:custGeom>
            <a:avLst/>
            <a:gdLst/>
            <a:ahLst/>
            <a:cxnLst/>
            <a:rect r="r" b="b" t="t" l="l"/>
            <a:pathLst>
              <a:path h="5309607" w="3895924">
                <a:moveTo>
                  <a:pt x="0" y="0"/>
                </a:moveTo>
                <a:lnTo>
                  <a:pt x="3895924" y="0"/>
                </a:lnTo>
                <a:lnTo>
                  <a:pt x="3895924" y="5309607"/>
                </a:lnTo>
                <a:lnTo>
                  <a:pt x="0" y="5309607"/>
                </a:lnTo>
                <a:lnTo>
                  <a:pt x="0" y="0"/>
                </a:lnTo>
                <a:close/>
              </a:path>
            </a:pathLst>
          </a:custGeom>
          <a:blipFill>
            <a:blip r:embed="rId9"/>
            <a:stretch>
              <a:fillRect l="0" t="0" r="0" b="0"/>
            </a:stretch>
          </a:blipFill>
        </p:spPr>
      </p:sp>
      <p:sp>
        <p:nvSpPr>
          <p:cNvPr name="Freeform 15" id="15"/>
          <p:cNvSpPr/>
          <p:nvPr/>
        </p:nvSpPr>
        <p:spPr>
          <a:xfrm flipH="false" flipV="false" rot="0">
            <a:off x="11073463" y="6232545"/>
            <a:ext cx="5221581" cy="3528523"/>
          </a:xfrm>
          <a:custGeom>
            <a:avLst/>
            <a:gdLst/>
            <a:ahLst/>
            <a:cxnLst/>
            <a:rect r="r" b="b" t="t" l="l"/>
            <a:pathLst>
              <a:path h="3528523" w="5221581">
                <a:moveTo>
                  <a:pt x="0" y="0"/>
                </a:moveTo>
                <a:lnTo>
                  <a:pt x="5221582" y="0"/>
                </a:lnTo>
                <a:lnTo>
                  <a:pt x="5221582" y="3528523"/>
                </a:lnTo>
                <a:lnTo>
                  <a:pt x="0" y="3528523"/>
                </a:lnTo>
                <a:lnTo>
                  <a:pt x="0" y="0"/>
                </a:lnTo>
                <a:close/>
              </a:path>
            </a:pathLst>
          </a:custGeom>
          <a:blipFill>
            <a:blip r:embed="rId10"/>
            <a:stretch>
              <a:fillRect l="0" t="0" r="0" b="0"/>
            </a:stretch>
          </a:blipFill>
        </p:spPr>
      </p:sp>
      <p:sp>
        <p:nvSpPr>
          <p:cNvPr name="TextBox 16" id="16"/>
          <p:cNvSpPr txBox="true"/>
          <p:nvPr/>
        </p:nvSpPr>
        <p:spPr>
          <a:xfrm rot="0">
            <a:off x="7752721" y="458793"/>
            <a:ext cx="6806212" cy="1082665"/>
          </a:xfrm>
          <a:prstGeom prst="rect">
            <a:avLst/>
          </a:prstGeom>
        </p:spPr>
        <p:txBody>
          <a:bodyPr anchor="t" rtlCol="false" tIns="0" lIns="0" bIns="0" rIns="0">
            <a:spAutoFit/>
          </a:bodyPr>
          <a:lstStyle/>
          <a:p>
            <a:pPr algn="ctr">
              <a:lnSpc>
                <a:spcPts val="4375"/>
              </a:lnSpc>
              <a:spcBef>
                <a:spcPct val="0"/>
              </a:spcBef>
            </a:pPr>
            <a:r>
              <a:rPr lang="en-US" sz="3125">
                <a:solidFill>
                  <a:srgbClr val="FFFFFF"/>
                </a:solidFill>
                <a:latin typeface="Open Sans"/>
                <a:ea typeface="Open Sans"/>
                <a:cs typeface="Open Sans"/>
                <a:sym typeface="Open Sans"/>
              </a:rPr>
              <a:t>І</a:t>
            </a:r>
            <a:r>
              <a:rPr lang="en-US" sz="3125">
                <a:solidFill>
                  <a:srgbClr val="FFFFFF"/>
                </a:solidFill>
                <a:latin typeface="Open Sans"/>
                <a:ea typeface="Open Sans"/>
                <a:cs typeface="Open Sans"/>
                <a:sym typeface="Open Sans"/>
              </a:rPr>
              <a:t>сторичні передумови формування багатонаціональності</a:t>
            </a:r>
          </a:p>
        </p:txBody>
      </p:sp>
      <p:sp>
        <p:nvSpPr>
          <p:cNvPr name="TextBox 17" id="17"/>
          <p:cNvSpPr txBox="true"/>
          <p:nvPr/>
        </p:nvSpPr>
        <p:spPr>
          <a:xfrm rot="0">
            <a:off x="649743" y="1371428"/>
            <a:ext cx="4364835" cy="6531543"/>
          </a:xfrm>
          <a:prstGeom prst="rect">
            <a:avLst/>
          </a:prstGeom>
        </p:spPr>
        <p:txBody>
          <a:bodyPr anchor="t" rtlCol="false" tIns="0" lIns="0" bIns="0" rIns="0">
            <a:spAutoFit/>
          </a:bodyPr>
          <a:lstStyle/>
          <a:p>
            <a:pPr algn="l">
              <a:lnSpc>
                <a:spcPts val="3293"/>
              </a:lnSpc>
              <a:spcBef>
                <a:spcPct val="0"/>
              </a:spcBef>
            </a:pPr>
            <a:r>
              <a:rPr lang="en-US" b="true" sz="2352">
                <a:solidFill>
                  <a:srgbClr val="000000"/>
                </a:solidFill>
                <a:latin typeface="Open Sans Bold"/>
                <a:ea typeface="Open Sans Bold"/>
                <a:cs typeface="Open Sans Bold"/>
                <a:sym typeface="Open Sans Bold"/>
              </a:rPr>
              <a:t>   Кіровоградська область</a:t>
            </a:r>
            <a:r>
              <a:rPr lang="en-US" sz="2352">
                <a:solidFill>
                  <a:srgbClr val="000000"/>
                </a:solidFill>
                <a:latin typeface="Open Sans"/>
                <a:ea typeface="Open Sans"/>
                <a:cs typeface="Open Sans"/>
                <a:sym typeface="Open Sans"/>
              </a:rPr>
              <a:t> історично формувалася як територія, де протягом різних п</a:t>
            </a:r>
            <a:r>
              <a:rPr lang="en-US" sz="2352">
                <a:solidFill>
                  <a:srgbClr val="000000"/>
                </a:solidFill>
                <a:latin typeface="Open Sans"/>
                <a:ea typeface="Open Sans"/>
                <a:cs typeface="Open Sans"/>
                <a:sym typeface="Open Sans"/>
              </a:rPr>
              <a:t>еріодів оселялися представники багатьох народів. Це було пов’язано з її вигідним географічним положенням у центрі України, розвитком сільського господарства, промисловості та переселеннями населення , пов’язаним з різними історичними подіями.</a:t>
            </a:r>
          </a:p>
          <a:p>
            <a:pPr algn="l">
              <a:lnSpc>
                <a:spcPts val="3293"/>
              </a:lnSpc>
              <a:spcBef>
                <a:spcPct val="0"/>
              </a:spcBef>
            </a:pPr>
          </a:p>
          <a:p>
            <a:pPr algn="l">
              <a:lnSpc>
                <a:spcPts val="3293"/>
              </a:lnSpc>
              <a:spcBef>
                <a:spcPct val="0"/>
              </a:spcBef>
            </a:pPr>
          </a:p>
        </p:txBody>
      </p:sp>
      <p:sp>
        <p:nvSpPr>
          <p:cNvPr name="TextBox 18" id="18"/>
          <p:cNvSpPr txBox="true"/>
          <p:nvPr/>
        </p:nvSpPr>
        <p:spPr>
          <a:xfrm rot="0">
            <a:off x="9473263" y="2284299"/>
            <a:ext cx="8211702" cy="4560386"/>
          </a:xfrm>
          <a:prstGeom prst="rect">
            <a:avLst/>
          </a:prstGeom>
        </p:spPr>
        <p:txBody>
          <a:bodyPr anchor="t" rtlCol="false" tIns="0" lIns="0" bIns="0" rIns="0">
            <a:spAutoFit/>
          </a:bodyPr>
          <a:lstStyle/>
          <a:p>
            <a:pPr algn="ctr">
              <a:lnSpc>
                <a:spcPts val="3650"/>
              </a:lnSpc>
              <a:spcBef>
                <a:spcPct val="0"/>
              </a:spcBef>
            </a:pPr>
            <a:r>
              <a:rPr lang="en-US" sz="2607">
                <a:solidFill>
                  <a:srgbClr val="000000"/>
                </a:solidFill>
                <a:latin typeface="Open Sans"/>
                <a:ea typeface="Open Sans"/>
                <a:cs typeface="Open Sans"/>
                <a:sym typeface="Open Sans"/>
              </a:rPr>
              <a:t> </a:t>
            </a:r>
            <a:r>
              <a:rPr lang="en-US" b="true" sz="2607" i="true">
                <a:solidFill>
                  <a:srgbClr val="000000"/>
                </a:solidFill>
                <a:latin typeface="Open Sans Bold Italics"/>
                <a:ea typeface="Open Sans Bold Italics"/>
                <a:cs typeface="Open Sans Bold Italics"/>
                <a:sym typeface="Open Sans Bold Italics"/>
              </a:rPr>
              <a:t>За даними Всеукраїнського перепису населення 2001 року, в Кіровоградській області проживали такі національні меншини:</a:t>
            </a:r>
          </a:p>
          <a:p>
            <a:pPr algn="l" marL="454957" indent="-227479" lvl="1">
              <a:lnSpc>
                <a:spcPts val="2950"/>
              </a:lnSpc>
              <a:spcBef>
                <a:spcPct val="0"/>
              </a:spcBef>
              <a:buFont typeface="Arial"/>
              <a:buChar char="•"/>
            </a:pPr>
            <a:r>
              <a:rPr lang="en-US" sz="2107" u="sng">
                <a:solidFill>
                  <a:srgbClr val="000000"/>
                </a:solidFill>
                <a:latin typeface="Open Sans"/>
                <a:ea typeface="Open Sans"/>
                <a:cs typeface="Open Sans"/>
                <a:sym typeface="Open Sans"/>
                <a:hlinkClick r:id="rId11" tooltip="https://www.google.com/search?client=firefox-b-d&amp;q=%D0%9C%D0%BE%D0%BB%D0%B4%D0%BE%D0%B2%D0%B0%D0%BD%D0%B8&amp;mstk=AUtExfBjk0q8hqo-I_ldxhLZIib-bQ-n5Kjvx_gyHXaLBLDf5P8_lRCOP8a3UlYoFQ9i1gyIK_eFlmcdQzJCjXnKZ0w9MhgF1tmnR_s6S5zetRsPt1MfWiIxE39zpc4W0G8sK7k&amp;csui=3&amp;ved=2ahUKEwiG69eQ4O2TAxWAIhAIHfSSCSsQgK4QegQIAxAF"/>
              </a:rPr>
              <a:t>Молдо</a:t>
            </a:r>
            <a:r>
              <a:rPr lang="en-US" sz="2107" u="sng">
                <a:solidFill>
                  <a:srgbClr val="000000"/>
                </a:solidFill>
                <a:latin typeface="Open Sans"/>
                <a:ea typeface="Open Sans"/>
                <a:cs typeface="Open Sans"/>
                <a:sym typeface="Open Sans"/>
                <a:hlinkClick r:id="rId12" tooltip="https://www.google.com/search?client=firefox-b-d&amp;q=%D0%9C%D0%BE%D0%BB%D0%B4%D0%BE%D0%B2%D0%B0%D0%BD%D0%B8&amp;mstk=AUtExfBjk0q8hqo-I_ldxhLZIib-bQ-n5Kjvx_gyHXaLBLDf5P8_lRCOP8a3UlYoFQ9i1gyIK_eFlmcdQzJCjXnKZ0w9MhgF1tmnR_s6S5zetRsPt1MfWiIxE39zpc4W0G8sK7k&amp;csui=3&amp;ved=2ahUKEwiG69eQ4O2TAxWAIhAIHfSSCSsQgK4QegQIAxAF"/>
              </a:rPr>
              <a:t>вани</a:t>
            </a:r>
            <a:r>
              <a:rPr lang="en-US" sz="2107">
                <a:solidFill>
                  <a:srgbClr val="000000"/>
                </a:solidFill>
                <a:latin typeface="Open Sans"/>
                <a:ea typeface="Open Sans"/>
                <a:cs typeface="Open Sans"/>
                <a:sym typeface="Open Sans"/>
              </a:rPr>
              <a:t>: 8 274 особи (0,74%).</a:t>
            </a:r>
          </a:p>
          <a:p>
            <a:pPr algn="l" marL="454957" indent="-227479" lvl="1">
              <a:lnSpc>
                <a:spcPts val="2950"/>
              </a:lnSpc>
              <a:spcBef>
                <a:spcPct val="0"/>
              </a:spcBef>
              <a:buFont typeface="Arial"/>
              <a:buChar char="•"/>
            </a:pPr>
            <a:r>
              <a:rPr lang="en-US" sz="2107" u="sng">
                <a:solidFill>
                  <a:srgbClr val="000000"/>
                </a:solidFill>
                <a:latin typeface="Open Sans"/>
                <a:ea typeface="Open Sans"/>
                <a:cs typeface="Open Sans"/>
                <a:sym typeface="Open Sans"/>
                <a:hlinkClick r:id="rId13" tooltip="https://www.google.com/search?client=firefox-b-d&amp;q=%D0%91%D1%96%D0%BB%D0%BE%D1%80%D1%83%D1%81%D0%B8&amp;mstk=AUtExfBjk0q8hqo-I_ldxhLZIib-bQ-n5Kjvx_gyHXaLBLDf5P8_lRCOP8a3UlYoFQ9i1gyIK_eFlmcdQzJCjXnKZ0w9MhgF1tmnR_s6S5zetRsPt1MfWiIxE39zpc4W0G8sK7k&amp;csui=3&amp;ved=2ahUKEwiG69eQ4O2TAxWAIhAIHfSSCSsQgK4QegQIAxAH"/>
              </a:rPr>
              <a:t>Білоруси</a:t>
            </a:r>
            <a:r>
              <a:rPr lang="en-US" sz="2107">
                <a:solidFill>
                  <a:srgbClr val="000000"/>
                </a:solidFill>
                <a:latin typeface="Open Sans"/>
                <a:ea typeface="Open Sans"/>
                <a:cs typeface="Open Sans"/>
                <a:sym typeface="Open Sans"/>
              </a:rPr>
              <a:t>: 5 550 осіб (0,49%).</a:t>
            </a:r>
          </a:p>
          <a:p>
            <a:pPr algn="l" marL="454957" indent="-227479" lvl="1">
              <a:lnSpc>
                <a:spcPts val="2950"/>
              </a:lnSpc>
              <a:spcBef>
                <a:spcPct val="0"/>
              </a:spcBef>
              <a:buFont typeface="Arial"/>
              <a:buChar char="•"/>
            </a:pPr>
            <a:r>
              <a:rPr lang="en-US" sz="2107" u="sng">
                <a:solidFill>
                  <a:srgbClr val="000000"/>
                </a:solidFill>
                <a:latin typeface="Open Sans"/>
                <a:ea typeface="Open Sans"/>
                <a:cs typeface="Open Sans"/>
                <a:sym typeface="Open Sans"/>
                <a:hlinkClick r:id="rId14" tooltip="https://www.google.com/search?client=firefox-b-d&amp;q=%D0%92%D1%96%D1%80%D0%BC%D0%B5%D0%BD%D0%B8&amp;mstk=AUtExfBjk0q8hqo-I_ldxhLZIib-bQ-n5Kjvx_gyHXaLBLDf5P8_lRCOP8a3UlYoFQ9i1gyIK_eFlmcdQzJCjXnKZ0w9MhgF1tmnR_s6S5zetRsPt1MfWiIxE39zpc4W0G8sK7k&amp;csui=3&amp;ved=2ahUKEwiG69eQ4O2TAxWAIhAIHfSSCSsQgK4QegQIAxAJ"/>
              </a:rPr>
              <a:t>Вірмени</a:t>
            </a:r>
            <a:r>
              <a:rPr lang="en-US" sz="2107">
                <a:solidFill>
                  <a:srgbClr val="000000"/>
                </a:solidFill>
                <a:latin typeface="Open Sans"/>
                <a:ea typeface="Open Sans"/>
                <a:cs typeface="Open Sans"/>
                <a:sym typeface="Open Sans"/>
              </a:rPr>
              <a:t>: 2 994 особи (0,27%).</a:t>
            </a:r>
          </a:p>
          <a:p>
            <a:pPr algn="l" marL="454957" indent="-227479" lvl="1">
              <a:lnSpc>
                <a:spcPts val="2950"/>
              </a:lnSpc>
              <a:spcBef>
                <a:spcPct val="0"/>
              </a:spcBef>
              <a:buFont typeface="Arial"/>
              <a:buChar char="•"/>
            </a:pPr>
            <a:r>
              <a:rPr lang="en-US" sz="2107" u="sng">
                <a:solidFill>
                  <a:srgbClr val="000000"/>
                </a:solidFill>
                <a:latin typeface="Open Sans"/>
                <a:ea typeface="Open Sans"/>
                <a:cs typeface="Open Sans"/>
                <a:sym typeface="Open Sans"/>
                <a:hlinkClick r:id="rId15" tooltip="https://www.google.com/search?client=firefox-b-d&amp;q=%D0%91%D0%BE%D0%BB%D0%B3%D0%B0%D1%80%D0%B8&amp;mstk=AUtExfBjk0q8hqo-I_ldxhLZIib-bQ-n5Kjvx_gyHXaLBLDf5P8_lRCOP8a3UlYoFQ9i1gyIK_eFlmcdQzJCjXnKZ0w9MhgF1tmnR_s6S5zetRsPt1MfWiIxE39zpc4W0G8sK7k&amp;csui=3&amp;ved=2ahUKEwiG69eQ4O2TAxWAIhAIHfSSCSsQgK4QegQIAxAL"/>
              </a:rPr>
              <a:t>Б</a:t>
            </a:r>
            <a:r>
              <a:rPr lang="en-US" sz="2107" u="sng">
                <a:solidFill>
                  <a:srgbClr val="000000"/>
                </a:solidFill>
                <a:latin typeface="Open Sans"/>
                <a:ea typeface="Open Sans"/>
                <a:cs typeface="Open Sans"/>
                <a:sym typeface="Open Sans"/>
                <a:hlinkClick r:id="rId16" tooltip="https://www.google.com/search?client=firefox-b-d&amp;q=%D0%91%D0%BE%D0%BB%D0%B3%D0%B0%D1%80%D0%B8&amp;mstk=AUtExfBjk0q8hqo-I_ldxhLZIib-bQ-n5Kjvx_gyHXaLBLDf5P8_lRCOP8a3UlYoFQ9i1gyIK_eFlmcdQzJCjXnKZ0w9MhgF1tmnR_s6S5zetRsPt1MfWiIxE39zpc4W0G8sK7k&amp;csui=3&amp;ved=2ahUKEwiG69eQ4O2TAxWAIhAIHfSSCSsQgK4QegQIAxAL"/>
              </a:rPr>
              <a:t>олгари</a:t>
            </a:r>
            <a:r>
              <a:rPr lang="en-US" sz="2107">
                <a:solidFill>
                  <a:srgbClr val="000000"/>
                </a:solidFill>
                <a:latin typeface="Open Sans"/>
                <a:ea typeface="Open Sans"/>
                <a:cs typeface="Open Sans"/>
                <a:sym typeface="Open Sans"/>
              </a:rPr>
              <a:t>: 2 205 осіб (0,20%). </a:t>
            </a:r>
          </a:p>
          <a:p>
            <a:pPr algn="l" marL="454957" indent="-227479" lvl="1">
              <a:lnSpc>
                <a:spcPts val="2950"/>
              </a:lnSpc>
              <a:spcBef>
                <a:spcPct val="0"/>
              </a:spcBef>
              <a:buFont typeface="Arial"/>
              <a:buChar char="•"/>
            </a:pPr>
            <a:r>
              <a:rPr lang="en-US" sz="2107">
                <a:solidFill>
                  <a:srgbClr val="000000"/>
                </a:solidFill>
                <a:latin typeface="Open Sans"/>
                <a:ea typeface="Open Sans"/>
                <a:cs typeface="Open Sans"/>
                <a:sym typeface="Open Sans"/>
              </a:rPr>
              <a:t>Також у меншій кількості представлені </a:t>
            </a:r>
            <a:r>
              <a:rPr lang="en-US" sz="2107" u="sng">
                <a:solidFill>
                  <a:srgbClr val="000000"/>
                </a:solidFill>
                <a:latin typeface="Open Sans"/>
                <a:ea typeface="Open Sans"/>
                <a:cs typeface="Open Sans"/>
                <a:sym typeface="Open Sans"/>
              </a:rPr>
              <a:t>євреї</a:t>
            </a:r>
            <a:r>
              <a:rPr lang="en-US" sz="2107">
                <a:solidFill>
                  <a:srgbClr val="000000"/>
                </a:solidFill>
                <a:latin typeface="Open Sans"/>
                <a:ea typeface="Open Sans"/>
                <a:cs typeface="Open Sans"/>
                <a:sym typeface="Open Sans"/>
              </a:rPr>
              <a:t> (0,09%), </a:t>
            </a:r>
            <a:r>
              <a:rPr lang="en-US" sz="2107" u="sng">
                <a:solidFill>
                  <a:srgbClr val="000000"/>
                </a:solidFill>
                <a:latin typeface="Open Sans"/>
                <a:ea typeface="Open Sans"/>
                <a:cs typeface="Open Sans"/>
                <a:sym typeface="Open Sans"/>
              </a:rPr>
              <a:t>цигани</a:t>
            </a:r>
            <a:r>
              <a:rPr lang="en-US" sz="2107">
                <a:solidFill>
                  <a:srgbClr val="000000"/>
                </a:solidFill>
                <a:latin typeface="Open Sans"/>
                <a:ea typeface="Open Sans"/>
                <a:cs typeface="Open Sans"/>
                <a:sym typeface="Open Sans"/>
              </a:rPr>
              <a:t> (0,08%), </a:t>
            </a:r>
            <a:r>
              <a:rPr lang="en-US" sz="2107" u="sng">
                <a:solidFill>
                  <a:srgbClr val="000000"/>
                </a:solidFill>
                <a:latin typeface="Open Sans"/>
                <a:ea typeface="Open Sans"/>
                <a:cs typeface="Open Sans"/>
                <a:sym typeface="Open Sans"/>
              </a:rPr>
              <a:t>азербайджанці </a:t>
            </a:r>
            <a:r>
              <a:rPr lang="en-US" sz="2107">
                <a:solidFill>
                  <a:srgbClr val="000000"/>
                </a:solidFill>
                <a:latin typeface="Open Sans"/>
                <a:ea typeface="Open Sans"/>
                <a:cs typeface="Open Sans"/>
                <a:sym typeface="Open Sans"/>
              </a:rPr>
              <a:t>(0,07%) та </a:t>
            </a:r>
            <a:r>
              <a:rPr lang="en-US" sz="2107" u="sng">
                <a:solidFill>
                  <a:srgbClr val="000000"/>
                </a:solidFill>
                <a:latin typeface="Open Sans"/>
                <a:ea typeface="Open Sans"/>
                <a:cs typeface="Open Sans"/>
                <a:sym typeface="Open Sans"/>
              </a:rPr>
              <a:t>поляки</a:t>
            </a:r>
            <a:r>
              <a:rPr lang="en-US" sz="2107">
                <a:solidFill>
                  <a:srgbClr val="000000"/>
                </a:solidFill>
                <a:latin typeface="Open Sans"/>
                <a:ea typeface="Open Sans"/>
                <a:cs typeface="Open Sans"/>
                <a:sym typeface="Open Sans"/>
              </a:rPr>
              <a:t> (0,04%).</a:t>
            </a:r>
          </a:p>
          <a:p>
            <a:pPr algn="l">
              <a:lnSpc>
                <a:spcPts val="3790"/>
              </a:lnSpc>
              <a:spcBef>
                <a:spcPct val="0"/>
              </a:spcBef>
            </a:pPr>
          </a:p>
          <a:p>
            <a:pPr algn="ctr">
              <a:lnSpc>
                <a:spcPts val="3930"/>
              </a:lnSpc>
              <a:spcBef>
                <a:spcPct val="0"/>
              </a:spcBef>
            </a:pPr>
          </a:p>
        </p:txBody>
      </p:sp>
      <p:sp>
        <p:nvSpPr>
          <p:cNvPr name="TextBox 19" id="19"/>
          <p:cNvSpPr txBox="true"/>
          <p:nvPr/>
        </p:nvSpPr>
        <p:spPr>
          <a:xfrm rot="0">
            <a:off x="5966765" y="7665580"/>
            <a:ext cx="2854758" cy="989965"/>
          </a:xfrm>
          <a:prstGeom prst="rect">
            <a:avLst/>
          </a:prstGeom>
        </p:spPr>
        <p:txBody>
          <a:bodyPr anchor="t" rtlCol="false" tIns="0" lIns="0" bIns="0" rIns="0">
            <a:spAutoFit/>
          </a:bodyPr>
          <a:lstStyle/>
          <a:p>
            <a:pPr algn="ctr">
              <a:lnSpc>
                <a:spcPts val="2659"/>
              </a:lnSpc>
              <a:spcBef>
                <a:spcPct val="0"/>
              </a:spcBef>
            </a:pPr>
            <a:r>
              <a:rPr lang="en-US" b="true" sz="1899">
                <a:solidFill>
                  <a:srgbClr val="000000"/>
                </a:solidFill>
                <a:latin typeface="Open Sans Bold"/>
                <a:ea typeface="Open Sans Bold"/>
                <a:cs typeface="Open Sans Bold"/>
                <a:sym typeface="Open Sans Bold"/>
              </a:rPr>
              <a:t>ГЕРБ КІРОВОГРАДСЬКОЇ ОБЛАСТІ</a:t>
            </a:r>
          </a:p>
        </p:txBody>
      </p:sp>
    </p:spTree>
  </p:cSld>
  <p:clrMapOvr>
    <a:masterClrMapping/>
  </p:clrMapOvr>
</p:sld>
</file>

<file path=ppt/slides/slide6.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9222" r="0" b="-9222"/>
            </a:stretch>
          </a:blipFill>
        </p:spPr>
      </p:sp>
      <p:sp>
        <p:nvSpPr>
          <p:cNvPr name="Freeform 3" id="3"/>
          <p:cNvSpPr/>
          <p:nvPr/>
        </p:nvSpPr>
        <p:spPr>
          <a:xfrm flipH="false" flipV="false" rot="0">
            <a:off x="-216889" y="5758670"/>
            <a:ext cx="18721777" cy="9056660"/>
          </a:xfrm>
          <a:custGeom>
            <a:avLst/>
            <a:gdLst/>
            <a:ahLst/>
            <a:cxnLst/>
            <a:rect r="r" b="b" t="t" l="l"/>
            <a:pathLst>
              <a:path h="9056660" w="18721777">
                <a:moveTo>
                  <a:pt x="0" y="0"/>
                </a:moveTo>
                <a:lnTo>
                  <a:pt x="18721778" y="0"/>
                </a:lnTo>
                <a:lnTo>
                  <a:pt x="18721778" y="9056660"/>
                </a:lnTo>
                <a:lnTo>
                  <a:pt x="0" y="9056660"/>
                </a:lnTo>
                <a:lnTo>
                  <a:pt x="0" y="0"/>
                </a:lnTo>
                <a:close/>
              </a:path>
            </a:pathLst>
          </a:custGeom>
          <a:blipFill>
            <a:blip r:embed="rId3"/>
            <a:stretch>
              <a:fillRect l="0" t="0" r="0" b="0"/>
            </a:stretch>
          </a:blipFill>
        </p:spPr>
      </p:sp>
      <p:sp>
        <p:nvSpPr>
          <p:cNvPr name="Freeform 4" id="4"/>
          <p:cNvSpPr/>
          <p:nvPr/>
        </p:nvSpPr>
        <p:spPr>
          <a:xfrm flipH="false" flipV="false" rot="0">
            <a:off x="13061340" y="-1547798"/>
            <a:ext cx="8395920" cy="5152996"/>
          </a:xfrm>
          <a:custGeom>
            <a:avLst/>
            <a:gdLst/>
            <a:ahLst/>
            <a:cxnLst/>
            <a:rect r="r" b="b" t="t" l="l"/>
            <a:pathLst>
              <a:path h="5152996" w="8395920">
                <a:moveTo>
                  <a:pt x="0" y="0"/>
                </a:moveTo>
                <a:lnTo>
                  <a:pt x="8395920" y="0"/>
                </a:lnTo>
                <a:lnTo>
                  <a:pt x="8395920" y="5152996"/>
                </a:lnTo>
                <a:lnTo>
                  <a:pt x="0" y="5152996"/>
                </a:lnTo>
                <a:lnTo>
                  <a:pt x="0" y="0"/>
                </a:lnTo>
                <a:close/>
              </a:path>
            </a:pathLst>
          </a:custGeom>
          <a:blipFill>
            <a:blip r:embed="rId4"/>
            <a:stretch>
              <a:fillRect l="0" t="0" r="0" b="0"/>
            </a:stretch>
          </a:blipFill>
        </p:spPr>
      </p:sp>
      <p:sp>
        <p:nvSpPr>
          <p:cNvPr name="Freeform 5" id="5"/>
          <p:cNvSpPr/>
          <p:nvPr/>
        </p:nvSpPr>
        <p:spPr>
          <a:xfrm flipH="false" flipV="false" rot="-591697">
            <a:off x="5478798" y="-1547798"/>
            <a:ext cx="7330404" cy="4114189"/>
          </a:xfrm>
          <a:custGeom>
            <a:avLst/>
            <a:gdLst/>
            <a:ahLst/>
            <a:cxnLst/>
            <a:rect r="r" b="b" t="t" l="l"/>
            <a:pathLst>
              <a:path h="4114189" w="7330404">
                <a:moveTo>
                  <a:pt x="0" y="0"/>
                </a:moveTo>
                <a:lnTo>
                  <a:pt x="7330404" y="0"/>
                </a:lnTo>
                <a:lnTo>
                  <a:pt x="7330404" y="4114189"/>
                </a:lnTo>
                <a:lnTo>
                  <a:pt x="0" y="4114189"/>
                </a:lnTo>
                <a:lnTo>
                  <a:pt x="0" y="0"/>
                </a:lnTo>
                <a:close/>
              </a:path>
            </a:pathLst>
          </a:custGeom>
          <a:blipFill>
            <a:blip r:embed="rId5"/>
            <a:stretch>
              <a:fillRect l="0" t="0" r="0" b="0"/>
            </a:stretch>
          </a:blipFill>
        </p:spPr>
      </p:sp>
      <p:sp>
        <p:nvSpPr>
          <p:cNvPr name="Freeform 6" id="6"/>
          <p:cNvSpPr/>
          <p:nvPr/>
        </p:nvSpPr>
        <p:spPr>
          <a:xfrm flipH="false" flipV="false" rot="0">
            <a:off x="-3164772" y="-1547798"/>
            <a:ext cx="8395920" cy="5152996"/>
          </a:xfrm>
          <a:custGeom>
            <a:avLst/>
            <a:gdLst/>
            <a:ahLst/>
            <a:cxnLst/>
            <a:rect r="r" b="b" t="t" l="l"/>
            <a:pathLst>
              <a:path h="5152996" w="8395920">
                <a:moveTo>
                  <a:pt x="0" y="0"/>
                </a:moveTo>
                <a:lnTo>
                  <a:pt x="8395920" y="0"/>
                </a:lnTo>
                <a:lnTo>
                  <a:pt x="8395920" y="5152996"/>
                </a:lnTo>
                <a:lnTo>
                  <a:pt x="0" y="5152996"/>
                </a:lnTo>
                <a:lnTo>
                  <a:pt x="0" y="0"/>
                </a:lnTo>
                <a:close/>
              </a:path>
            </a:pathLst>
          </a:custGeom>
          <a:blipFill>
            <a:blip r:embed="rId4"/>
            <a:stretch>
              <a:fillRect l="0" t="0" r="0" b="0"/>
            </a:stretch>
          </a:blipFill>
        </p:spPr>
      </p:sp>
      <p:sp>
        <p:nvSpPr>
          <p:cNvPr name="Freeform 7" id="7"/>
          <p:cNvSpPr/>
          <p:nvPr/>
        </p:nvSpPr>
        <p:spPr>
          <a:xfrm flipH="false" flipV="false" rot="-1156012">
            <a:off x="-3871669" y="4828245"/>
            <a:ext cx="7743339" cy="1945514"/>
          </a:xfrm>
          <a:custGeom>
            <a:avLst/>
            <a:gdLst/>
            <a:ahLst/>
            <a:cxnLst/>
            <a:rect r="r" b="b" t="t" l="l"/>
            <a:pathLst>
              <a:path h="1945514" w="7743339">
                <a:moveTo>
                  <a:pt x="0" y="0"/>
                </a:moveTo>
                <a:lnTo>
                  <a:pt x="7743338" y="0"/>
                </a:lnTo>
                <a:lnTo>
                  <a:pt x="7743338" y="1945514"/>
                </a:lnTo>
                <a:lnTo>
                  <a:pt x="0" y="1945514"/>
                </a:lnTo>
                <a:lnTo>
                  <a:pt x="0" y="0"/>
                </a:lnTo>
                <a:close/>
              </a:path>
            </a:pathLst>
          </a:custGeom>
          <a:blipFill>
            <a:blip r:embed="rId6"/>
            <a:stretch>
              <a:fillRect l="0" t="0" r="0" b="0"/>
            </a:stretch>
          </a:blipFill>
        </p:spPr>
      </p:sp>
      <p:sp>
        <p:nvSpPr>
          <p:cNvPr name="Freeform 8" id="8"/>
          <p:cNvSpPr/>
          <p:nvPr/>
        </p:nvSpPr>
        <p:spPr>
          <a:xfrm flipH="false" flipV="false" rot="-9281969">
            <a:off x="14416331" y="3884993"/>
            <a:ext cx="7743339" cy="1945514"/>
          </a:xfrm>
          <a:custGeom>
            <a:avLst/>
            <a:gdLst/>
            <a:ahLst/>
            <a:cxnLst/>
            <a:rect r="r" b="b" t="t" l="l"/>
            <a:pathLst>
              <a:path h="1945514" w="7743339">
                <a:moveTo>
                  <a:pt x="0" y="0"/>
                </a:moveTo>
                <a:lnTo>
                  <a:pt x="7743338" y="0"/>
                </a:lnTo>
                <a:lnTo>
                  <a:pt x="7743338" y="1945514"/>
                </a:lnTo>
                <a:lnTo>
                  <a:pt x="0" y="1945514"/>
                </a:lnTo>
                <a:lnTo>
                  <a:pt x="0" y="0"/>
                </a:lnTo>
                <a:close/>
              </a:path>
            </a:pathLst>
          </a:custGeom>
          <a:blipFill>
            <a:blip r:embed="rId6"/>
            <a:stretch>
              <a:fillRect l="0" t="0" r="0" b="0"/>
            </a:stretch>
          </a:blipFill>
        </p:spPr>
      </p:sp>
      <p:grpSp>
        <p:nvGrpSpPr>
          <p:cNvPr name="Group 9" id="9"/>
          <p:cNvGrpSpPr/>
          <p:nvPr/>
        </p:nvGrpSpPr>
        <p:grpSpPr>
          <a:xfrm rot="0">
            <a:off x="0" y="0"/>
            <a:ext cx="18288000" cy="10287000"/>
            <a:chOff x="0" y="0"/>
            <a:chExt cx="4816593" cy="2709333"/>
          </a:xfrm>
        </p:grpSpPr>
        <p:sp>
          <p:nvSpPr>
            <p:cNvPr name="Freeform 10" id="10"/>
            <p:cNvSpPr/>
            <p:nvPr/>
          </p:nvSpPr>
          <p:spPr>
            <a:xfrm flipH="false" flipV="false" rot="0">
              <a:off x="0" y="0"/>
              <a:ext cx="4816592" cy="2709333"/>
            </a:xfrm>
            <a:custGeom>
              <a:avLst/>
              <a:gdLst/>
              <a:ahLst/>
              <a:cxnLst/>
              <a:rect r="r" b="b" t="t" l="l"/>
              <a:pathLst>
                <a:path h="2709333" w="4816592">
                  <a:moveTo>
                    <a:pt x="21590" y="0"/>
                  </a:moveTo>
                  <a:lnTo>
                    <a:pt x="4795002" y="0"/>
                  </a:lnTo>
                  <a:cubicBezTo>
                    <a:pt x="4800728" y="0"/>
                    <a:pt x="4806220" y="2275"/>
                    <a:pt x="4810269" y="6324"/>
                  </a:cubicBezTo>
                  <a:cubicBezTo>
                    <a:pt x="4814318" y="10372"/>
                    <a:pt x="4816592" y="15864"/>
                    <a:pt x="4816592" y="21590"/>
                  </a:cubicBezTo>
                  <a:lnTo>
                    <a:pt x="4816592" y="2687743"/>
                  </a:lnTo>
                  <a:cubicBezTo>
                    <a:pt x="4816592" y="2699667"/>
                    <a:pt x="4806926" y="2709333"/>
                    <a:pt x="4795002" y="2709333"/>
                  </a:cubicBezTo>
                  <a:lnTo>
                    <a:pt x="21590" y="2709333"/>
                  </a:lnTo>
                  <a:cubicBezTo>
                    <a:pt x="9666" y="2709333"/>
                    <a:pt x="0" y="2699667"/>
                    <a:pt x="0" y="2687743"/>
                  </a:cubicBezTo>
                  <a:lnTo>
                    <a:pt x="0" y="21590"/>
                  </a:lnTo>
                  <a:cubicBezTo>
                    <a:pt x="0" y="9666"/>
                    <a:pt x="9666" y="0"/>
                    <a:pt x="21590" y="0"/>
                  </a:cubicBezTo>
                  <a:close/>
                </a:path>
              </a:pathLst>
            </a:custGeom>
            <a:solidFill>
              <a:srgbClr val="E0D7B1">
                <a:alpha val="89804"/>
              </a:srgbClr>
            </a:solidFill>
            <a:ln w="133350" cap="rnd">
              <a:solidFill>
                <a:srgbClr val="BCAA71">
                  <a:alpha val="89804"/>
                </a:srgbClr>
              </a:solidFill>
              <a:prstDash val="solid"/>
              <a:round/>
            </a:ln>
          </p:spPr>
        </p:sp>
        <p:sp>
          <p:nvSpPr>
            <p:cNvPr name="TextBox 11" id="11"/>
            <p:cNvSpPr txBox="true"/>
            <p:nvPr/>
          </p:nvSpPr>
          <p:spPr>
            <a:xfrm>
              <a:off x="0" y="-38100"/>
              <a:ext cx="4816593" cy="2747433"/>
            </a:xfrm>
            <a:prstGeom prst="rect">
              <a:avLst/>
            </a:prstGeom>
          </p:spPr>
          <p:txBody>
            <a:bodyPr anchor="ctr" rtlCol="false" tIns="50800" lIns="50800" bIns="50800" rIns="50800"/>
            <a:lstStyle/>
            <a:p>
              <a:pPr algn="ctr">
                <a:lnSpc>
                  <a:spcPts val="2659"/>
                </a:lnSpc>
                <a:spcBef>
                  <a:spcPct val="0"/>
                </a:spcBef>
              </a:pPr>
            </a:p>
          </p:txBody>
        </p:sp>
      </p:grpSp>
      <p:sp>
        <p:nvSpPr>
          <p:cNvPr name="Freeform 12" id="12"/>
          <p:cNvSpPr/>
          <p:nvPr/>
        </p:nvSpPr>
        <p:spPr>
          <a:xfrm flipH="false" flipV="false" rot="0">
            <a:off x="426020" y="94299"/>
            <a:ext cx="4172627" cy="2503576"/>
          </a:xfrm>
          <a:custGeom>
            <a:avLst/>
            <a:gdLst/>
            <a:ahLst/>
            <a:cxnLst/>
            <a:rect r="r" b="b" t="t" l="l"/>
            <a:pathLst>
              <a:path h="2503576" w="4172627">
                <a:moveTo>
                  <a:pt x="0" y="0"/>
                </a:moveTo>
                <a:lnTo>
                  <a:pt x="4172627" y="0"/>
                </a:lnTo>
                <a:lnTo>
                  <a:pt x="4172627" y="2503576"/>
                </a:lnTo>
                <a:lnTo>
                  <a:pt x="0" y="2503576"/>
                </a:lnTo>
                <a:lnTo>
                  <a:pt x="0" y="0"/>
                </a:lnTo>
                <a:close/>
              </a:path>
            </a:pathLst>
          </a:custGeom>
          <a:blipFill>
            <a:blip r:embed="rId7"/>
            <a:stretch>
              <a:fillRect l="0" t="0" r="0" b="0"/>
            </a:stretch>
          </a:blipFill>
        </p:spPr>
      </p:sp>
      <p:sp>
        <p:nvSpPr>
          <p:cNvPr name="Freeform 13" id="13"/>
          <p:cNvSpPr/>
          <p:nvPr/>
        </p:nvSpPr>
        <p:spPr>
          <a:xfrm flipH="false" flipV="false" rot="0">
            <a:off x="216630" y="3698115"/>
            <a:ext cx="3273190" cy="2754811"/>
          </a:xfrm>
          <a:custGeom>
            <a:avLst/>
            <a:gdLst/>
            <a:ahLst/>
            <a:cxnLst/>
            <a:rect r="r" b="b" t="t" l="l"/>
            <a:pathLst>
              <a:path h="2754811" w="3273190">
                <a:moveTo>
                  <a:pt x="0" y="0"/>
                </a:moveTo>
                <a:lnTo>
                  <a:pt x="3273189" y="0"/>
                </a:lnTo>
                <a:lnTo>
                  <a:pt x="3273189" y="2754811"/>
                </a:lnTo>
                <a:lnTo>
                  <a:pt x="0" y="2754811"/>
                </a:lnTo>
                <a:lnTo>
                  <a:pt x="0" y="0"/>
                </a:lnTo>
                <a:close/>
              </a:path>
            </a:pathLst>
          </a:custGeom>
          <a:blipFill>
            <a:blip r:embed="rId8"/>
            <a:stretch>
              <a:fillRect l="0" t="0" r="0" b="0"/>
            </a:stretch>
          </a:blipFill>
        </p:spPr>
      </p:sp>
      <p:sp>
        <p:nvSpPr>
          <p:cNvPr name="Freeform 14" id="14"/>
          <p:cNvSpPr/>
          <p:nvPr/>
        </p:nvSpPr>
        <p:spPr>
          <a:xfrm flipH="false" flipV="false" rot="0">
            <a:off x="426020" y="7140743"/>
            <a:ext cx="4481997" cy="2644378"/>
          </a:xfrm>
          <a:custGeom>
            <a:avLst/>
            <a:gdLst/>
            <a:ahLst/>
            <a:cxnLst/>
            <a:rect r="r" b="b" t="t" l="l"/>
            <a:pathLst>
              <a:path h="2644378" w="4481997">
                <a:moveTo>
                  <a:pt x="0" y="0"/>
                </a:moveTo>
                <a:lnTo>
                  <a:pt x="4481998" y="0"/>
                </a:lnTo>
                <a:lnTo>
                  <a:pt x="4481998" y="2644378"/>
                </a:lnTo>
                <a:lnTo>
                  <a:pt x="0" y="2644378"/>
                </a:lnTo>
                <a:lnTo>
                  <a:pt x="0" y="0"/>
                </a:lnTo>
                <a:close/>
              </a:path>
            </a:pathLst>
          </a:custGeom>
          <a:blipFill>
            <a:blip r:embed="rId9"/>
            <a:stretch>
              <a:fillRect l="0" t="0" r="0" b="0"/>
            </a:stretch>
          </a:blipFill>
        </p:spPr>
      </p:sp>
      <p:sp>
        <p:nvSpPr>
          <p:cNvPr name="Freeform 15" id="15"/>
          <p:cNvSpPr/>
          <p:nvPr/>
        </p:nvSpPr>
        <p:spPr>
          <a:xfrm flipH="false" flipV="false" rot="0">
            <a:off x="6169500" y="6314347"/>
            <a:ext cx="6008786" cy="3364920"/>
          </a:xfrm>
          <a:custGeom>
            <a:avLst/>
            <a:gdLst/>
            <a:ahLst/>
            <a:cxnLst/>
            <a:rect r="r" b="b" t="t" l="l"/>
            <a:pathLst>
              <a:path h="3364920" w="6008786">
                <a:moveTo>
                  <a:pt x="0" y="0"/>
                </a:moveTo>
                <a:lnTo>
                  <a:pt x="6008786" y="0"/>
                </a:lnTo>
                <a:lnTo>
                  <a:pt x="6008786" y="3364920"/>
                </a:lnTo>
                <a:lnTo>
                  <a:pt x="0" y="3364920"/>
                </a:lnTo>
                <a:lnTo>
                  <a:pt x="0" y="0"/>
                </a:lnTo>
                <a:close/>
              </a:path>
            </a:pathLst>
          </a:custGeom>
          <a:blipFill>
            <a:blip r:embed="rId10"/>
            <a:stretch>
              <a:fillRect l="0" t="0" r="0" b="0"/>
            </a:stretch>
          </a:blipFill>
        </p:spPr>
      </p:sp>
      <p:sp>
        <p:nvSpPr>
          <p:cNvPr name="TextBox 16" id="16"/>
          <p:cNvSpPr txBox="true"/>
          <p:nvPr/>
        </p:nvSpPr>
        <p:spPr>
          <a:xfrm rot="0">
            <a:off x="4598647" y="1903151"/>
            <a:ext cx="10809967" cy="4333207"/>
          </a:xfrm>
          <a:prstGeom prst="rect">
            <a:avLst/>
          </a:prstGeom>
        </p:spPr>
        <p:txBody>
          <a:bodyPr anchor="t" rtlCol="false" tIns="0" lIns="0" bIns="0" rIns="0">
            <a:spAutoFit/>
          </a:bodyPr>
          <a:lstStyle/>
          <a:p>
            <a:pPr algn="ctr">
              <a:lnSpc>
                <a:spcPts val="3157"/>
              </a:lnSpc>
              <a:spcBef>
                <a:spcPct val="0"/>
              </a:spcBef>
            </a:pPr>
            <a:r>
              <a:rPr lang="en-US" sz="2255">
                <a:solidFill>
                  <a:srgbClr val="4B2630"/>
                </a:solidFill>
                <a:latin typeface="Open Sans"/>
                <a:ea typeface="Open Sans"/>
                <a:cs typeface="Open Sans"/>
                <a:sym typeface="Open Sans"/>
              </a:rPr>
              <a:t>У Кіровоградській області болгарська громада також представлена ч</a:t>
            </a:r>
            <a:r>
              <a:rPr lang="en-US" sz="2255">
                <a:solidFill>
                  <a:srgbClr val="4B2630"/>
                </a:solidFill>
                <a:latin typeface="Open Sans"/>
                <a:ea typeface="Open Sans"/>
                <a:cs typeface="Open Sans"/>
                <a:sym typeface="Open Sans"/>
              </a:rPr>
              <a:t>ерез всеукраїнську організацію — </a:t>
            </a:r>
            <a:r>
              <a:rPr lang="en-US" b="true" sz="2255">
                <a:solidFill>
                  <a:srgbClr val="4B2630"/>
                </a:solidFill>
                <a:latin typeface="Open Sans Bold"/>
                <a:ea typeface="Open Sans Bold"/>
                <a:cs typeface="Open Sans Bold"/>
                <a:sym typeface="Open Sans Bold"/>
              </a:rPr>
              <a:t>Асоціацію болгар України</a:t>
            </a:r>
            <a:r>
              <a:rPr lang="en-US" sz="2255">
                <a:solidFill>
                  <a:srgbClr val="4B2630"/>
                </a:solidFill>
                <a:latin typeface="Open Sans"/>
                <a:ea typeface="Open Sans"/>
                <a:cs typeface="Open Sans"/>
                <a:sym typeface="Open Sans"/>
              </a:rPr>
              <a:t>, яка має регіональні осередки, зокрема й у центральних областях, включно з Кіровоградщиною. Це всеукраїнська громадська організація болгарської діаспори, яка об’єднує болгарські громади в різних регіонах України, підтримує зв’язки з Болгарією та займається захистом культурних і мовних прав болгар. У Кіровоградській області її діяльність включає організацію болгарських культурних свят і фестивалів, проведення заходів із збереження мови та традицій, участь у міжнаціональних культурних подіях (зокрема через центр «Єдина родина»), а також підтримку національної ідентичності болгар.</a:t>
            </a:r>
          </a:p>
        </p:txBody>
      </p:sp>
      <p:sp>
        <p:nvSpPr>
          <p:cNvPr name="TextBox 17" id="17"/>
          <p:cNvSpPr txBox="true"/>
          <p:nvPr/>
        </p:nvSpPr>
        <p:spPr>
          <a:xfrm rot="0">
            <a:off x="6491663" y="-19050"/>
            <a:ext cx="5304674" cy="1747503"/>
          </a:xfrm>
          <a:prstGeom prst="rect">
            <a:avLst/>
          </a:prstGeom>
        </p:spPr>
        <p:txBody>
          <a:bodyPr anchor="t" rtlCol="false" tIns="0" lIns="0" bIns="0" rIns="0">
            <a:spAutoFit/>
          </a:bodyPr>
          <a:lstStyle/>
          <a:p>
            <a:pPr algn="ctr">
              <a:lnSpc>
                <a:spcPts val="9533"/>
              </a:lnSpc>
            </a:pPr>
            <a:r>
              <a:rPr lang="en-US" sz="8589" b="true">
                <a:solidFill>
                  <a:srgbClr val="4B2630"/>
                </a:solidFill>
                <a:latin typeface="Calmius Sans High Bold"/>
                <a:ea typeface="Calmius Sans High Bold"/>
                <a:cs typeface="Calmius Sans High Bold"/>
                <a:sym typeface="Calmius Sans High Bold"/>
              </a:rPr>
              <a:t>Болгари </a:t>
            </a:r>
          </a:p>
        </p:txBody>
      </p:sp>
      <p:sp>
        <p:nvSpPr>
          <p:cNvPr name="TextBox 18" id="18"/>
          <p:cNvSpPr txBox="true"/>
          <p:nvPr/>
        </p:nvSpPr>
        <p:spPr>
          <a:xfrm rot="0">
            <a:off x="1306262" y="2664550"/>
            <a:ext cx="4367115" cy="494815"/>
          </a:xfrm>
          <a:prstGeom prst="rect">
            <a:avLst/>
          </a:prstGeom>
        </p:spPr>
        <p:txBody>
          <a:bodyPr anchor="t" rtlCol="false" tIns="0" lIns="0" bIns="0" rIns="0">
            <a:spAutoFit/>
          </a:bodyPr>
          <a:lstStyle/>
          <a:p>
            <a:pPr algn="l">
              <a:lnSpc>
                <a:spcPts val="4034"/>
              </a:lnSpc>
            </a:pPr>
            <a:r>
              <a:rPr lang="en-US" sz="2881">
                <a:solidFill>
                  <a:srgbClr val="4B2630"/>
                </a:solidFill>
                <a:latin typeface="Parmigiano Sans"/>
                <a:ea typeface="Parmigiano Sans"/>
                <a:cs typeface="Parmigiano Sans"/>
                <a:sym typeface="Parmigiano Sans"/>
              </a:rPr>
              <a:t>.</a:t>
            </a:r>
          </a:p>
        </p:txBody>
      </p:sp>
      <p:sp>
        <p:nvSpPr>
          <p:cNvPr name="TextBox 19" id="19"/>
          <p:cNvSpPr txBox="true"/>
          <p:nvPr/>
        </p:nvSpPr>
        <p:spPr>
          <a:xfrm rot="0">
            <a:off x="0" y="6433876"/>
            <a:ext cx="4478549" cy="276045"/>
          </a:xfrm>
          <a:prstGeom prst="rect">
            <a:avLst/>
          </a:prstGeom>
        </p:spPr>
        <p:txBody>
          <a:bodyPr anchor="t" rtlCol="false" tIns="0" lIns="0" bIns="0" rIns="0">
            <a:spAutoFit/>
          </a:bodyPr>
          <a:lstStyle/>
          <a:p>
            <a:pPr algn="ctr">
              <a:lnSpc>
                <a:spcPts val="2397"/>
              </a:lnSpc>
              <a:spcBef>
                <a:spcPct val="0"/>
              </a:spcBef>
            </a:pPr>
            <a:r>
              <a:rPr lang="en-US" b="true" sz="1712">
                <a:solidFill>
                  <a:srgbClr val="000000"/>
                </a:solidFill>
                <a:latin typeface="Open Sans Bold"/>
                <a:ea typeface="Open Sans Bold"/>
                <a:cs typeface="Open Sans Bold"/>
                <a:sym typeface="Open Sans Bold"/>
              </a:rPr>
              <a:t>ГЕРБ АСОЦІАЦІЇ БОЛГАР УКРАЇНИ</a:t>
            </a:r>
          </a:p>
        </p:txBody>
      </p:sp>
      <p:sp>
        <p:nvSpPr>
          <p:cNvPr name="TextBox 20" id="20"/>
          <p:cNvSpPr txBox="true"/>
          <p:nvPr/>
        </p:nvSpPr>
        <p:spPr>
          <a:xfrm rot="0">
            <a:off x="426020" y="8082532"/>
            <a:ext cx="4477236" cy="862603"/>
          </a:xfrm>
          <a:prstGeom prst="rect">
            <a:avLst/>
          </a:prstGeom>
        </p:spPr>
        <p:txBody>
          <a:bodyPr anchor="t" rtlCol="false" tIns="0" lIns="0" bIns="0" rIns="0">
            <a:spAutoFit/>
          </a:bodyPr>
          <a:lstStyle/>
          <a:p>
            <a:pPr algn="ctr">
              <a:lnSpc>
                <a:spcPts val="2304"/>
              </a:lnSpc>
              <a:spcBef>
                <a:spcPct val="0"/>
              </a:spcBef>
            </a:pPr>
            <a:r>
              <a:rPr lang="en-US" b="true" sz="1645">
                <a:solidFill>
                  <a:srgbClr val="000000"/>
                </a:solidFill>
                <a:latin typeface="Open Sans Bold"/>
                <a:ea typeface="Open Sans Bold"/>
                <a:cs typeface="Open Sans Bold"/>
                <a:sym typeface="Open Sans Bold"/>
              </a:rPr>
              <a:t>ЦІКАВИЙ ФАКТ: БОЛГАРИ - НАЙДАВНІША ДІАСПОРА В УКРАЇНІ, ЯКА НАЛІЧУЄ ІСТОРІЮ ПОНАД 250 РОКІВ</a:t>
            </a:r>
          </a:p>
        </p:txBody>
      </p:sp>
      <p:sp>
        <p:nvSpPr>
          <p:cNvPr name="TextBox 21" id="21"/>
          <p:cNvSpPr txBox="true"/>
          <p:nvPr/>
        </p:nvSpPr>
        <p:spPr>
          <a:xfrm rot="0">
            <a:off x="12178286" y="6652772"/>
            <a:ext cx="5944593" cy="1990319"/>
          </a:xfrm>
          <a:prstGeom prst="rect">
            <a:avLst/>
          </a:prstGeom>
        </p:spPr>
        <p:txBody>
          <a:bodyPr anchor="t" rtlCol="false" tIns="0" lIns="0" bIns="0" rIns="0">
            <a:spAutoFit/>
          </a:bodyPr>
          <a:lstStyle/>
          <a:p>
            <a:pPr algn="ctr">
              <a:lnSpc>
                <a:spcPts val="4008"/>
              </a:lnSpc>
              <a:spcBef>
                <a:spcPct val="0"/>
              </a:spcBef>
            </a:pPr>
            <a:r>
              <a:rPr lang="en-US" b="true" sz="2863">
                <a:solidFill>
                  <a:srgbClr val="4B2630"/>
                </a:solidFill>
                <a:latin typeface="Open Sans Bold"/>
                <a:ea typeface="Open Sans Bold"/>
                <a:cs typeface="Open Sans Bold"/>
                <a:sym typeface="Open Sans Bold"/>
              </a:rPr>
              <a:t>В нашій області є населені пункти Болгарського походженя:</a:t>
            </a:r>
            <a:r>
              <a:rPr lang="en-US" b="true" sz="2863">
                <a:solidFill>
                  <a:srgbClr val="4B2630"/>
                </a:solidFill>
                <a:latin typeface="Open Sans Bold"/>
                <a:ea typeface="Open Sans Bold"/>
                <a:cs typeface="Open Sans Bold"/>
                <a:sym typeface="Open Sans Bold"/>
              </a:rPr>
              <a:t>,</a:t>
            </a:r>
            <a:r>
              <a:rPr lang="en-US" b="true" sz="2863" u="sng">
                <a:solidFill>
                  <a:srgbClr val="4B2630"/>
                </a:solidFill>
                <a:latin typeface="Open Sans Bold"/>
                <a:ea typeface="Open Sans Bold"/>
                <a:cs typeface="Open Sans Bold"/>
                <a:sym typeface="Open Sans Bold"/>
                <a:hlinkClick r:id="rId11" tooltip="https://www.google.com/search?sca_esv=fae05fabdbc03926&amp;rlz=1C1GCEA_enUA1000UA1000&amp;q=%D0%94%D0%BE%D0%B1%D1%80%D1%8F%D0%BD%D0%BA%D0%B0&amp;source=lnms&amp;fbs=ADc_l-YpH6RNZiQCI8SqqwpfX5jAhzbs9_m5I2TSLICiJe83eHxjGlbZCJH1fJfuLhLLEkPkWX8JqoW3SN9WES4Knan5OWpqID5CKOI6JGsZbbeq0JWP4XN1jdg1uoRoHzkm3F4CFaUU8WvlW7KuFNAX9HFzBJsbCjTz1FjyIshEcevAZGluOheRiDx5fw9LDp1_gdxzPRFdfzd04vre2p16FKQIxvv8sxP_oG0GU9NiGESG4E1ncM6Y8tdUVr4s5-ZnTta3gr-tWXkEt_RbhA8qHiVRGjI2Gg&amp;sa=X&amp;ved=2ahUKEwif-ejpseWTAxUAIBAIHfUGGyEQgK4QegQIAxAD&amp;biw=1366&amp;bih=641&amp;dpr=1&amp;safe=active&amp;ssui=on&amp;mstk=AUtExfCGqKOQWB5E0ZjhQN2IxT2ezAb552GqnvigIouCYlPM6TOqFWYoKlYJ0wrFcdel1ix63a_3qOHL_th8P45moHDWY9BI27sdC-ydka5ZRv2xUeBfdWm7BEFo3TvkYAaybCo&amp;csui=3"/>
              </a:rPr>
              <a:t>Добрянка</a:t>
            </a:r>
            <a:r>
              <a:rPr lang="en-US" b="true" sz="2863">
                <a:solidFill>
                  <a:srgbClr val="4B2630"/>
                </a:solidFill>
                <a:latin typeface="Open Sans Bold"/>
                <a:ea typeface="Open Sans Bold"/>
                <a:cs typeface="Open Sans Bold"/>
                <a:sym typeface="Open Sans Bold"/>
              </a:rPr>
              <a:t>, </a:t>
            </a:r>
            <a:r>
              <a:rPr lang="en-US" b="true" sz="2863" u="sng">
                <a:solidFill>
                  <a:srgbClr val="4B2630"/>
                </a:solidFill>
                <a:latin typeface="Open Sans Bold"/>
                <a:ea typeface="Open Sans Bold"/>
                <a:cs typeface="Open Sans Bold"/>
                <a:sym typeface="Open Sans Bold"/>
                <a:hlinkClick r:id="rId12" tooltip="https://www.google.com/search?sca_esv=fae05fabdbc03926&amp;rlz=1C1GCEA_enUA1000UA1000&amp;q=%D0%97%D0%B0%D0%B2%D1%96%D1%82%D0%BD%D0%B5&amp;source=lnms&amp;fbs=ADc_l-YpH6RNZiQCI8SqqwpfX5jAhzbs9_m5I2TSLICiJe83eHxjGlbZCJH1fJfuLhLLEkPkWX8JqoW3SN9WES4Knan5OWpqID5CKOI6JGsZbbeq0JWP4XN1jdg1uoRoHzkm3F4CFaUU8WvlW7KuFNAX9HFzBJsbCjTz1FjyIshEcevAZGluOheRiDx5fw9LDp1_gdxzPRFdfzd04vre2p16FKQIxvv8sxP_oG0GU9NiGESG4E1ncM6Y8tdUVr4s5-ZnTta3gr-tWXkEt_RbhA8qHiVRGjI2Gg&amp;sa=X&amp;ved=2ahUKEwif-ejpseWTAxUAIBAIHfUGGyEQgK4QegQIAxAF&amp;biw=1366&amp;bih=641&amp;dpr=1&amp;safe=active&amp;ssui=on&amp;mstk=AUtExfCGqKOQWB5E0ZjhQN2IxT2ezAb552GqnvigIouCYlPM6TOqFWYoKlYJ0wrFcdel1ix63a_3qOHL_th8P45moHDWY9BI27sdC-ydka5ZRv2xUeBfdWm7BEFo3TvkYAaybCo&amp;csui=3"/>
              </a:rPr>
              <a:t>Завітне</a:t>
            </a:r>
            <a:r>
              <a:rPr lang="en-US" b="true" sz="2863">
                <a:solidFill>
                  <a:srgbClr val="4B2630"/>
                </a:solidFill>
                <a:latin typeface="Open Sans Bold"/>
                <a:ea typeface="Open Sans Bold"/>
                <a:cs typeface="Open Sans Bold"/>
                <a:sym typeface="Open Sans Bold"/>
              </a:rPr>
              <a:t> та </a:t>
            </a:r>
            <a:r>
              <a:rPr lang="en-US" b="true" sz="2863" u="sng">
                <a:solidFill>
                  <a:srgbClr val="4B2630"/>
                </a:solidFill>
                <a:latin typeface="Open Sans Bold"/>
                <a:ea typeface="Open Sans Bold"/>
                <a:cs typeface="Open Sans Bold"/>
                <a:sym typeface="Open Sans Bold"/>
                <a:hlinkClick r:id="rId13" tooltip="https://www.google.com/search?sca_esv=fae05fabdbc03926&amp;rlz=1C1GCEA_enUA1000UA1000&amp;q=%D0%A7%D0%B8%D1%81%D1%82%D0%BE%D0%BF%D1%96%D0%BB%D0%BB%D1%8F&amp;source=lnms&amp;fbs=ADc_l-YpH6RNZiQCI8SqqwpfX5jAhzbs9_m5I2TSLICiJe83eHxjGlbZCJH1fJfuLhLLEkPkWX8JqoW3SN9WES4Knan5OWpqID5CKOI6JGsZbbeq0JWP4XN1jdg1uoRoHzkm3F4CFaUU8WvlW7KuFNAX9HFzBJsbCjTz1FjyIshEcevAZGluOheRiDx5fw9LDp1_gdxzPRFdfzd04vre2p16FKQIxvv8sxP_oG0GU9NiGESG4E1ncM6Y8tdUVr4s5-ZnTta3gr-tWXkEt_RbhA8qHiVRGjI2Gg&amp;sa=X&amp;ved=2ahUKEwif-ejpseWTAxUAIBAIHfUGGyEQgK4QegQIAxAH&amp;biw=1366&amp;bih=641&amp;dpr=1&amp;safe=active&amp;ssui=on&amp;mstk=AUtExfCGqKOQWB5E0ZjhQN2IxT2ezAb552GqnvigIouCYlPM6TOqFWYoKlYJ0wrFcdel1ix63a_3qOHL_th8P45moHDWY9BI27sdC-ydka5ZRv2xUeBfdWm7BEFo3TvkYAaybCo&amp;csui=3"/>
              </a:rPr>
              <a:t>Чистопілля</a:t>
            </a:r>
          </a:p>
        </p:txBody>
      </p:sp>
      <p:sp>
        <p:nvSpPr>
          <p:cNvPr name="TextBox 22" id="22"/>
          <p:cNvSpPr txBox="true"/>
          <p:nvPr/>
        </p:nvSpPr>
        <p:spPr>
          <a:xfrm rot="0">
            <a:off x="6169500" y="9641167"/>
            <a:ext cx="6008786" cy="323215"/>
          </a:xfrm>
          <a:prstGeom prst="rect">
            <a:avLst/>
          </a:prstGeom>
        </p:spPr>
        <p:txBody>
          <a:bodyPr anchor="t" rtlCol="false" tIns="0" lIns="0" bIns="0" rIns="0">
            <a:spAutoFit/>
          </a:bodyPr>
          <a:lstStyle/>
          <a:p>
            <a:pPr algn="ctr">
              <a:lnSpc>
                <a:spcPts val="2659"/>
              </a:lnSpc>
              <a:spcBef>
                <a:spcPct val="0"/>
              </a:spcBef>
            </a:pPr>
            <a:r>
              <a:rPr lang="en-US" sz="1899">
                <a:solidFill>
                  <a:srgbClr val="000000"/>
                </a:solidFill>
                <a:latin typeface="Open Sans"/>
                <a:ea typeface="Open Sans"/>
                <a:cs typeface="Open Sans"/>
                <a:sym typeface="Open Sans"/>
              </a:rPr>
              <a:t>ДОБРЯНКА</a:t>
            </a:r>
          </a:p>
        </p:txBody>
      </p:sp>
    </p:spTree>
  </p:cSld>
  <p:clrMapOvr>
    <a:masterClrMapping/>
  </p:clrMapOvr>
</p:sld>
</file>

<file path=ppt/slides/slide7.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9222" r="0" b="-9222"/>
            </a:stretch>
          </a:blipFill>
        </p:spPr>
      </p:sp>
      <p:sp>
        <p:nvSpPr>
          <p:cNvPr name="Freeform 3" id="3"/>
          <p:cNvSpPr/>
          <p:nvPr/>
        </p:nvSpPr>
        <p:spPr>
          <a:xfrm flipH="false" flipV="false" rot="0">
            <a:off x="-216889" y="5758670"/>
            <a:ext cx="18721777" cy="9056660"/>
          </a:xfrm>
          <a:custGeom>
            <a:avLst/>
            <a:gdLst/>
            <a:ahLst/>
            <a:cxnLst/>
            <a:rect r="r" b="b" t="t" l="l"/>
            <a:pathLst>
              <a:path h="9056660" w="18721777">
                <a:moveTo>
                  <a:pt x="0" y="0"/>
                </a:moveTo>
                <a:lnTo>
                  <a:pt x="18721778" y="0"/>
                </a:lnTo>
                <a:lnTo>
                  <a:pt x="18721778" y="9056660"/>
                </a:lnTo>
                <a:lnTo>
                  <a:pt x="0" y="9056660"/>
                </a:lnTo>
                <a:lnTo>
                  <a:pt x="0" y="0"/>
                </a:lnTo>
                <a:close/>
              </a:path>
            </a:pathLst>
          </a:custGeom>
          <a:blipFill>
            <a:blip r:embed="rId3"/>
            <a:stretch>
              <a:fillRect l="0" t="0" r="0" b="0"/>
            </a:stretch>
          </a:blipFill>
        </p:spPr>
      </p:sp>
      <p:sp>
        <p:nvSpPr>
          <p:cNvPr name="Freeform 4" id="4"/>
          <p:cNvSpPr/>
          <p:nvPr/>
        </p:nvSpPr>
        <p:spPr>
          <a:xfrm flipH="false" flipV="false" rot="0">
            <a:off x="13061340" y="-1547798"/>
            <a:ext cx="8395920" cy="5152996"/>
          </a:xfrm>
          <a:custGeom>
            <a:avLst/>
            <a:gdLst/>
            <a:ahLst/>
            <a:cxnLst/>
            <a:rect r="r" b="b" t="t" l="l"/>
            <a:pathLst>
              <a:path h="5152996" w="8395920">
                <a:moveTo>
                  <a:pt x="0" y="0"/>
                </a:moveTo>
                <a:lnTo>
                  <a:pt x="8395920" y="0"/>
                </a:lnTo>
                <a:lnTo>
                  <a:pt x="8395920" y="5152996"/>
                </a:lnTo>
                <a:lnTo>
                  <a:pt x="0" y="5152996"/>
                </a:lnTo>
                <a:lnTo>
                  <a:pt x="0" y="0"/>
                </a:lnTo>
                <a:close/>
              </a:path>
            </a:pathLst>
          </a:custGeom>
          <a:blipFill>
            <a:blip r:embed="rId4"/>
            <a:stretch>
              <a:fillRect l="0" t="0" r="0" b="0"/>
            </a:stretch>
          </a:blipFill>
        </p:spPr>
      </p:sp>
      <p:sp>
        <p:nvSpPr>
          <p:cNvPr name="Freeform 5" id="5"/>
          <p:cNvSpPr/>
          <p:nvPr/>
        </p:nvSpPr>
        <p:spPr>
          <a:xfrm flipH="false" flipV="false" rot="-591697">
            <a:off x="5478798" y="-1547798"/>
            <a:ext cx="7330404" cy="4114189"/>
          </a:xfrm>
          <a:custGeom>
            <a:avLst/>
            <a:gdLst/>
            <a:ahLst/>
            <a:cxnLst/>
            <a:rect r="r" b="b" t="t" l="l"/>
            <a:pathLst>
              <a:path h="4114189" w="7330404">
                <a:moveTo>
                  <a:pt x="0" y="0"/>
                </a:moveTo>
                <a:lnTo>
                  <a:pt x="7330404" y="0"/>
                </a:lnTo>
                <a:lnTo>
                  <a:pt x="7330404" y="4114189"/>
                </a:lnTo>
                <a:lnTo>
                  <a:pt x="0" y="4114189"/>
                </a:lnTo>
                <a:lnTo>
                  <a:pt x="0" y="0"/>
                </a:lnTo>
                <a:close/>
              </a:path>
            </a:pathLst>
          </a:custGeom>
          <a:blipFill>
            <a:blip r:embed="rId5"/>
            <a:stretch>
              <a:fillRect l="0" t="0" r="0" b="0"/>
            </a:stretch>
          </a:blipFill>
        </p:spPr>
      </p:sp>
      <p:sp>
        <p:nvSpPr>
          <p:cNvPr name="Freeform 6" id="6"/>
          <p:cNvSpPr/>
          <p:nvPr/>
        </p:nvSpPr>
        <p:spPr>
          <a:xfrm flipH="false" flipV="false" rot="0">
            <a:off x="-3164772" y="-1547798"/>
            <a:ext cx="8395920" cy="5152996"/>
          </a:xfrm>
          <a:custGeom>
            <a:avLst/>
            <a:gdLst/>
            <a:ahLst/>
            <a:cxnLst/>
            <a:rect r="r" b="b" t="t" l="l"/>
            <a:pathLst>
              <a:path h="5152996" w="8395920">
                <a:moveTo>
                  <a:pt x="0" y="0"/>
                </a:moveTo>
                <a:lnTo>
                  <a:pt x="8395920" y="0"/>
                </a:lnTo>
                <a:lnTo>
                  <a:pt x="8395920" y="5152996"/>
                </a:lnTo>
                <a:lnTo>
                  <a:pt x="0" y="5152996"/>
                </a:lnTo>
                <a:lnTo>
                  <a:pt x="0" y="0"/>
                </a:lnTo>
                <a:close/>
              </a:path>
            </a:pathLst>
          </a:custGeom>
          <a:blipFill>
            <a:blip r:embed="rId4"/>
            <a:stretch>
              <a:fillRect l="0" t="0" r="0" b="0"/>
            </a:stretch>
          </a:blipFill>
        </p:spPr>
      </p:sp>
      <p:sp>
        <p:nvSpPr>
          <p:cNvPr name="Freeform 7" id="7"/>
          <p:cNvSpPr/>
          <p:nvPr/>
        </p:nvSpPr>
        <p:spPr>
          <a:xfrm flipH="false" flipV="false" rot="-1156012">
            <a:off x="-3871669" y="4828245"/>
            <a:ext cx="7743339" cy="1945514"/>
          </a:xfrm>
          <a:custGeom>
            <a:avLst/>
            <a:gdLst/>
            <a:ahLst/>
            <a:cxnLst/>
            <a:rect r="r" b="b" t="t" l="l"/>
            <a:pathLst>
              <a:path h="1945514" w="7743339">
                <a:moveTo>
                  <a:pt x="0" y="0"/>
                </a:moveTo>
                <a:lnTo>
                  <a:pt x="7743338" y="0"/>
                </a:lnTo>
                <a:lnTo>
                  <a:pt x="7743338" y="1945514"/>
                </a:lnTo>
                <a:lnTo>
                  <a:pt x="0" y="1945514"/>
                </a:lnTo>
                <a:lnTo>
                  <a:pt x="0" y="0"/>
                </a:lnTo>
                <a:close/>
              </a:path>
            </a:pathLst>
          </a:custGeom>
          <a:blipFill>
            <a:blip r:embed="rId6"/>
            <a:stretch>
              <a:fillRect l="0" t="0" r="0" b="0"/>
            </a:stretch>
          </a:blipFill>
        </p:spPr>
      </p:sp>
      <p:sp>
        <p:nvSpPr>
          <p:cNvPr name="Freeform 8" id="8"/>
          <p:cNvSpPr/>
          <p:nvPr/>
        </p:nvSpPr>
        <p:spPr>
          <a:xfrm flipH="false" flipV="false" rot="-9281969">
            <a:off x="14416331" y="3884993"/>
            <a:ext cx="7743339" cy="1945514"/>
          </a:xfrm>
          <a:custGeom>
            <a:avLst/>
            <a:gdLst/>
            <a:ahLst/>
            <a:cxnLst/>
            <a:rect r="r" b="b" t="t" l="l"/>
            <a:pathLst>
              <a:path h="1945514" w="7743339">
                <a:moveTo>
                  <a:pt x="0" y="0"/>
                </a:moveTo>
                <a:lnTo>
                  <a:pt x="7743338" y="0"/>
                </a:lnTo>
                <a:lnTo>
                  <a:pt x="7743338" y="1945514"/>
                </a:lnTo>
                <a:lnTo>
                  <a:pt x="0" y="1945514"/>
                </a:lnTo>
                <a:lnTo>
                  <a:pt x="0" y="0"/>
                </a:lnTo>
                <a:close/>
              </a:path>
            </a:pathLst>
          </a:custGeom>
          <a:blipFill>
            <a:blip r:embed="rId6"/>
            <a:stretch>
              <a:fillRect l="0" t="0" r="0" b="0"/>
            </a:stretch>
          </a:blipFill>
        </p:spPr>
      </p:sp>
      <p:grpSp>
        <p:nvGrpSpPr>
          <p:cNvPr name="Group 9" id="9"/>
          <p:cNvGrpSpPr/>
          <p:nvPr/>
        </p:nvGrpSpPr>
        <p:grpSpPr>
          <a:xfrm rot="0">
            <a:off x="-35588" y="0"/>
            <a:ext cx="18288000" cy="10287000"/>
            <a:chOff x="0" y="0"/>
            <a:chExt cx="4816593" cy="2709333"/>
          </a:xfrm>
        </p:grpSpPr>
        <p:sp>
          <p:nvSpPr>
            <p:cNvPr name="Freeform 10" id="10"/>
            <p:cNvSpPr/>
            <p:nvPr/>
          </p:nvSpPr>
          <p:spPr>
            <a:xfrm flipH="false" flipV="false" rot="0">
              <a:off x="0" y="0"/>
              <a:ext cx="4816592" cy="2709333"/>
            </a:xfrm>
            <a:custGeom>
              <a:avLst/>
              <a:gdLst/>
              <a:ahLst/>
              <a:cxnLst/>
              <a:rect r="r" b="b" t="t" l="l"/>
              <a:pathLst>
                <a:path h="2709333" w="4816592">
                  <a:moveTo>
                    <a:pt x="21590" y="0"/>
                  </a:moveTo>
                  <a:lnTo>
                    <a:pt x="4795002" y="0"/>
                  </a:lnTo>
                  <a:cubicBezTo>
                    <a:pt x="4800728" y="0"/>
                    <a:pt x="4806220" y="2275"/>
                    <a:pt x="4810269" y="6324"/>
                  </a:cubicBezTo>
                  <a:cubicBezTo>
                    <a:pt x="4814318" y="10372"/>
                    <a:pt x="4816592" y="15864"/>
                    <a:pt x="4816592" y="21590"/>
                  </a:cubicBezTo>
                  <a:lnTo>
                    <a:pt x="4816592" y="2687743"/>
                  </a:lnTo>
                  <a:cubicBezTo>
                    <a:pt x="4816592" y="2699667"/>
                    <a:pt x="4806926" y="2709333"/>
                    <a:pt x="4795002" y="2709333"/>
                  </a:cubicBezTo>
                  <a:lnTo>
                    <a:pt x="21590" y="2709333"/>
                  </a:lnTo>
                  <a:cubicBezTo>
                    <a:pt x="9666" y="2709333"/>
                    <a:pt x="0" y="2699667"/>
                    <a:pt x="0" y="2687743"/>
                  </a:cubicBezTo>
                  <a:lnTo>
                    <a:pt x="0" y="21590"/>
                  </a:lnTo>
                  <a:cubicBezTo>
                    <a:pt x="0" y="9666"/>
                    <a:pt x="9666" y="0"/>
                    <a:pt x="21590" y="0"/>
                  </a:cubicBezTo>
                  <a:close/>
                </a:path>
              </a:pathLst>
            </a:custGeom>
            <a:solidFill>
              <a:srgbClr val="E0D7B1">
                <a:alpha val="89804"/>
              </a:srgbClr>
            </a:solidFill>
            <a:ln w="133350" cap="rnd">
              <a:solidFill>
                <a:srgbClr val="BCAA71">
                  <a:alpha val="89804"/>
                </a:srgbClr>
              </a:solidFill>
              <a:prstDash val="solid"/>
              <a:round/>
            </a:ln>
          </p:spPr>
        </p:sp>
        <p:sp>
          <p:nvSpPr>
            <p:cNvPr name="TextBox 11" id="11"/>
            <p:cNvSpPr txBox="true"/>
            <p:nvPr/>
          </p:nvSpPr>
          <p:spPr>
            <a:xfrm>
              <a:off x="0" y="-38100"/>
              <a:ext cx="4816593" cy="2747433"/>
            </a:xfrm>
            <a:prstGeom prst="rect">
              <a:avLst/>
            </a:prstGeom>
          </p:spPr>
          <p:txBody>
            <a:bodyPr anchor="ctr" rtlCol="false" tIns="50800" lIns="50800" bIns="50800" rIns="50800"/>
            <a:lstStyle/>
            <a:p>
              <a:pPr algn="ctr">
                <a:lnSpc>
                  <a:spcPts val="2659"/>
                </a:lnSpc>
                <a:spcBef>
                  <a:spcPct val="0"/>
                </a:spcBef>
              </a:pPr>
            </a:p>
          </p:txBody>
        </p:sp>
      </p:grpSp>
      <p:sp>
        <p:nvSpPr>
          <p:cNvPr name="Freeform 12" id="12"/>
          <p:cNvSpPr/>
          <p:nvPr/>
        </p:nvSpPr>
        <p:spPr>
          <a:xfrm flipH="false" flipV="false" rot="0">
            <a:off x="1938562" y="128061"/>
            <a:ext cx="2726123" cy="2812471"/>
          </a:xfrm>
          <a:custGeom>
            <a:avLst/>
            <a:gdLst/>
            <a:ahLst/>
            <a:cxnLst/>
            <a:rect r="r" b="b" t="t" l="l"/>
            <a:pathLst>
              <a:path h="2812471" w="2726123">
                <a:moveTo>
                  <a:pt x="0" y="0"/>
                </a:moveTo>
                <a:lnTo>
                  <a:pt x="2726124" y="0"/>
                </a:lnTo>
                <a:lnTo>
                  <a:pt x="2726124" y="2812471"/>
                </a:lnTo>
                <a:lnTo>
                  <a:pt x="0" y="2812471"/>
                </a:lnTo>
                <a:lnTo>
                  <a:pt x="0" y="0"/>
                </a:lnTo>
                <a:close/>
              </a:path>
            </a:pathLst>
          </a:custGeom>
          <a:blipFill>
            <a:blip r:embed="rId7"/>
            <a:stretch>
              <a:fillRect l="0" t="0" r="0" b="0"/>
            </a:stretch>
          </a:blipFill>
        </p:spPr>
      </p:sp>
      <p:sp>
        <p:nvSpPr>
          <p:cNvPr name="Freeform 13" id="13"/>
          <p:cNvSpPr/>
          <p:nvPr/>
        </p:nvSpPr>
        <p:spPr>
          <a:xfrm flipH="false" flipV="false" rot="0">
            <a:off x="12076183" y="6750575"/>
            <a:ext cx="5846056" cy="3288407"/>
          </a:xfrm>
          <a:custGeom>
            <a:avLst/>
            <a:gdLst/>
            <a:ahLst/>
            <a:cxnLst/>
            <a:rect r="r" b="b" t="t" l="l"/>
            <a:pathLst>
              <a:path h="3288407" w="5846056">
                <a:moveTo>
                  <a:pt x="0" y="0"/>
                </a:moveTo>
                <a:lnTo>
                  <a:pt x="5846057" y="0"/>
                </a:lnTo>
                <a:lnTo>
                  <a:pt x="5846057" y="3288407"/>
                </a:lnTo>
                <a:lnTo>
                  <a:pt x="0" y="3288407"/>
                </a:lnTo>
                <a:lnTo>
                  <a:pt x="0" y="0"/>
                </a:lnTo>
                <a:close/>
              </a:path>
            </a:pathLst>
          </a:custGeom>
          <a:blipFill>
            <a:blip r:embed="rId8"/>
            <a:stretch>
              <a:fillRect l="0" t="0" r="0" b="0"/>
            </a:stretch>
          </a:blipFill>
        </p:spPr>
      </p:sp>
      <p:sp>
        <p:nvSpPr>
          <p:cNvPr name="Freeform 14" id="14"/>
          <p:cNvSpPr/>
          <p:nvPr/>
        </p:nvSpPr>
        <p:spPr>
          <a:xfrm flipH="false" flipV="false" rot="0">
            <a:off x="13474772" y="1395050"/>
            <a:ext cx="4121287" cy="3090965"/>
          </a:xfrm>
          <a:custGeom>
            <a:avLst/>
            <a:gdLst/>
            <a:ahLst/>
            <a:cxnLst/>
            <a:rect r="r" b="b" t="t" l="l"/>
            <a:pathLst>
              <a:path h="3090965" w="4121287">
                <a:moveTo>
                  <a:pt x="0" y="0"/>
                </a:moveTo>
                <a:lnTo>
                  <a:pt x="4121286" y="0"/>
                </a:lnTo>
                <a:lnTo>
                  <a:pt x="4121286" y="3090965"/>
                </a:lnTo>
                <a:lnTo>
                  <a:pt x="0" y="3090965"/>
                </a:lnTo>
                <a:lnTo>
                  <a:pt x="0" y="0"/>
                </a:lnTo>
                <a:close/>
              </a:path>
            </a:pathLst>
          </a:custGeom>
          <a:blipFill>
            <a:blip r:embed="rId9"/>
            <a:stretch>
              <a:fillRect l="0" t="0" r="0" b="0"/>
            </a:stretch>
          </a:blipFill>
        </p:spPr>
      </p:sp>
      <p:sp>
        <p:nvSpPr>
          <p:cNvPr name="Freeform 15" id="15"/>
          <p:cNvSpPr/>
          <p:nvPr/>
        </p:nvSpPr>
        <p:spPr>
          <a:xfrm flipH="false" flipV="false" rot="0">
            <a:off x="800849" y="6710618"/>
            <a:ext cx="5001550" cy="3182236"/>
          </a:xfrm>
          <a:custGeom>
            <a:avLst/>
            <a:gdLst/>
            <a:ahLst/>
            <a:cxnLst/>
            <a:rect r="r" b="b" t="t" l="l"/>
            <a:pathLst>
              <a:path h="3182236" w="5001550">
                <a:moveTo>
                  <a:pt x="0" y="0"/>
                </a:moveTo>
                <a:lnTo>
                  <a:pt x="5001550" y="0"/>
                </a:lnTo>
                <a:lnTo>
                  <a:pt x="5001550" y="3182236"/>
                </a:lnTo>
                <a:lnTo>
                  <a:pt x="0" y="3182236"/>
                </a:lnTo>
                <a:lnTo>
                  <a:pt x="0" y="0"/>
                </a:lnTo>
                <a:close/>
              </a:path>
            </a:pathLst>
          </a:custGeom>
          <a:blipFill>
            <a:blip r:embed="rId10"/>
            <a:stretch>
              <a:fillRect l="0" t="0" r="0" b="0"/>
            </a:stretch>
          </a:blipFill>
        </p:spPr>
      </p:sp>
      <p:sp>
        <p:nvSpPr>
          <p:cNvPr name="Freeform 16" id="16"/>
          <p:cNvSpPr/>
          <p:nvPr/>
        </p:nvSpPr>
        <p:spPr>
          <a:xfrm flipH="false" flipV="false" rot="0">
            <a:off x="6900542" y="6730596"/>
            <a:ext cx="4415740" cy="3328364"/>
          </a:xfrm>
          <a:custGeom>
            <a:avLst/>
            <a:gdLst/>
            <a:ahLst/>
            <a:cxnLst/>
            <a:rect r="r" b="b" t="t" l="l"/>
            <a:pathLst>
              <a:path h="3328364" w="4415740">
                <a:moveTo>
                  <a:pt x="0" y="0"/>
                </a:moveTo>
                <a:lnTo>
                  <a:pt x="4415741" y="0"/>
                </a:lnTo>
                <a:lnTo>
                  <a:pt x="4415741" y="3328365"/>
                </a:lnTo>
                <a:lnTo>
                  <a:pt x="0" y="3328365"/>
                </a:lnTo>
                <a:lnTo>
                  <a:pt x="0" y="0"/>
                </a:lnTo>
                <a:close/>
              </a:path>
            </a:pathLst>
          </a:custGeom>
          <a:blipFill>
            <a:blip r:embed="rId11"/>
            <a:stretch>
              <a:fillRect l="0" t="0" r="0" b="0"/>
            </a:stretch>
          </a:blipFill>
        </p:spPr>
      </p:sp>
      <p:sp>
        <p:nvSpPr>
          <p:cNvPr name="TextBox 17" id="17"/>
          <p:cNvSpPr txBox="true"/>
          <p:nvPr/>
        </p:nvSpPr>
        <p:spPr>
          <a:xfrm rot="0">
            <a:off x="6491663" y="-19050"/>
            <a:ext cx="5304674" cy="1747503"/>
          </a:xfrm>
          <a:prstGeom prst="rect">
            <a:avLst/>
          </a:prstGeom>
        </p:spPr>
        <p:txBody>
          <a:bodyPr anchor="t" rtlCol="false" tIns="0" lIns="0" bIns="0" rIns="0">
            <a:spAutoFit/>
          </a:bodyPr>
          <a:lstStyle/>
          <a:p>
            <a:pPr algn="ctr">
              <a:lnSpc>
                <a:spcPts val="9533"/>
              </a:lnSpc>
            </a:pPr>
            <a:r>
              <a:rPr lang="en-US" sz="8589" b="true">
                <a:solidFill>
                  <a:srgbClr val="4B2630"/>
                </a:solidFill>
                <a:latin typeface="Calmius Sans High Bold"/>
                <a:ea typeface="Calmius Sans High Bold"/>
                <a:cs typeface="Calmius Sans High Bold"/>
                <a:sym typeface="Calmius Sans High Bold"/>
              </a:rPr>
              <a:t>Болгари </a:t>
            </a:r>
          </a:p>
        </p:txBody>
      </p:sp>
      <p:sp>
        <p:nvSpPr>
          <p:cNvPr name="TextBox 18" id="18"/>
          <p:cNvSpPr txBox="true"/>
          <p:nvPr/>
        </p:nvSpPr>
        <p:spPr>
          <a:xfrm rot="0">
            <a:off x="1306262" y="2664550"/>
            <a:ext cx="4367115" cy="494815"/>
          </a:xfrm>
          <a:prstGeom prst="rect">
            <a:avLst/>
          </a:prstGeom>
        </p:spPr>
        <p:txBody>
          <a:bodyPr anchor="t" rtlCol="false" tIns="0" lIns="0" bIns="0" rIns="0">
            <a:spAutoFit/>
          </a:bodyPr>
          <a:lstStyle/>
          <a:p>
            <a:pPr algn="l">
              <a:lnSpc>
                <a:spcPts val="4034"/>
              </a:lnSpc>
            </a:pPr>
            <a:r>
              <a:rPr lang="en-US" sz="2881">
                <a:solidFill>
                  <a:srgbClr val="4B2630"/>
                </a:solidFill>
                <a:latin typeface="Parmigiano Sans"/>
                <a:ea typeface="Parmigiano Sans"/>
                <a:cs typeface="Parmigiano Sans"/>
                <a:sym typeface="Parmigiano Sans"/>
              </a:rPr>
              <a:t>.</a:t>
            </a:r>
          </a:p>
        </p:txBody>
      </p:sp>
      <p:sp>
        <p:nvSpPr>
          <p:cNvPr name="TextBox 19" id="19"/>
          <p:cNvSpPr txBox="true"/>
          <p:nvPr/>
        </p:nvSpPr>
        <p:spPr>
          <a:xfrm rot="0">
            <a:off x="345441" y="3322128"/>
            <a:ext cx="13129331" cy="3604645"/>
          </a:xfrm>
          <a:prstGeom prst="rect">
            <a:avLst/>
          </a:prstGeom>
        </p:spPr>
        <p:txBody>
          <a:bodyPr anchor="t" rtlCol="false" tIns="0" lIns="0" bIns="0" rIns="0">
            <a:spAutoFit/>
          </a:bodyPr>
          <a:lstStyle/>
          <a:p>
            <a:pPr algn="ctr">
              <a:lnSpc>
                <a:spcPts val="2918"/>
              </a:lnSpc>
              <a:spcBef>
                <a:spcPct val="0"/>
              </a:spcBef>
            </a:pPr>
            <a:r>
              <a:rPr lang="en-US" b="true" sz="2084">
                <a:solidFill>
                  <a:srgbClr val="4B2630"/>
                </a:solidFill>
                <a:latin typeface="Open Sans Bold"/>
                <a:ea typeface="Open Sans Bold"/>
                <a:cs typeface="Open Sans Bold"/>
                <a:sym typeface="Open Sans Bold"/>
              </a:rPr>
              <a:t> Болгарська діаспора налічує понад дві тисячі людей і зосереджена переважно у Вільшанській і Добровеличківській громадах. Кропивничанин </a:t>
            </a:r>
            <a:r>
              <a:rPr lang="en-US" b="true" sz="2084">
                <a:solidFill>
                  <a:srgbClr val="5E17EB"/>
                </a:solidFill>
                <a:latin typeface="Open Sans Bold"/>
                <a:ea typeface="Open Sans Bold"/>
                <a:cs typeface="Open Sans Bold"/>
                <a:sym typeface="Open Sans Bold"/>
              </a:rPr>
              <a:t>Сергій Осадчий очолює обласну громадську організацію "Об’єднання болгар "Нашите хора"</a:t>
            </a:r>
            <a:r>
              <a:rPr lang="en-US" b="true" sz="2084">
                <a:solidFill>
                  <a:srgbClr val="4B2630"/>
                </a:solidFill>
                <a:latin typeface="Open Sans Bold"/>
                <a:ea typeface="Open Sans Bold"/>
                <a:cs typeface="Open Sans Bold"/>
                <a:sym typeface="Open Sans Bold"/>
              </a:rPr>
              <a:t>. За його словами, активних учасників сотня. Ентузіасти створюють мистецькі осередки, щоб зберегти болгарські пісні, танці й традиції. Виступають на фестивалях та різноманітних обласних заходах. У Кропивницькому працює болгарська недільна школа, де вчать болгарські мову й історію. У </a:t>
            </a:r>
            <a:r>
              <a:rPr lang="en-US" b="true" sz="2084">
                <a:solidFill>
                  <a:srgbClr val="4B2630"/>
                </a:solidFill>
                <a:latin typeface="Open Sans Bold"/>
                <a:ea typeface="Open Sans Bold"/>
                <a:cs typeface="Open Sans Bold"/>
                <a:sym typeface="Open Sans Bold"/>
                <a:hlinkClick r:id="rId12" tooltip="https://suspilne.media/kropyvnytskiy/"/>
              </a:rPr>
              <a:t>Кіровоградській област</a:t>
            </a:r>
            <a:r>
              <a:rPr lang="en-US" b="true" sz="2084" u="sng">
                <a:solidFill>
                  <a:srgbClr val="4B2630"/>
                </a:solidFill>
                <a:latin typeface="Open Sans Bold"/>
                <a:ea typeface="Open Sans Bold"/>
                <a:cs typeface="Open Sans Bold"/>
                <a:sym typeface="Open Sans Bold"/>
                <a:hlinkClick r:id="rId13" tooltip="https://suspilne.media/kropyvnytskiy/"/>
              </a:rPr>
              <a:t>і</a:t>
            </a:r>
            <a:r>
              <a:rPr lang="en-US" b="true" sz="2084">
                <a:solidFill>
                  <a:srgbClr val="4B2630"/>
                </a:solidFill>
                <a:latin typeface="Open Sans Bold"/>
                <a:ea typeface="Open Sans Bold"/>
                <a:cs typeface="Open Sans Bold"/>
                <a:sym typeface="Open Sans Bold"/>
              </a:rPr>
              <a:t> планують реалізувати проєкт зі збереження болгарської культури З грошима допомагають посольство Болгарії й міністерство освіти Болгарії.</a:t>
            </a:r>
          </a:p>
          <a:p>
            <a:pPr algn="ctr">
              <a:lnSpc>
                <a:spcPts val="2918"/>
              </a:lnSpc>
              <a:spcBef>
                <a:spcPct val="0"/>
              </a:spcBef>
            </a:pPr>
          </a:p>
          <a:p>
            <a:pPr algn="ctr">
              <a:lnSpc>
                <a:spcPts val="2918"/>
              </a:lnSpc>
              <a:spcBef>
                <a:spcPct val="0"/>
              </a:spcBef>
            </a:pPr>
          </a:p>
        </p:txBody>
      </p:sp>
    </p:spTree>
  </p:cSld>
  <p:clrMapOvr>
    <a:masterClrMapping/>
  </p:clrMapOvr>
</p:sld>
</file>

<file path=ppt/slides/slide8.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9222" r="0" b="-9222"/>
            </a:stretch>
          </a:blipFill>
        </p:spPr>
      </p:sp>
      <p:sp>
        <p:nvSpPr>
          <p:cNvPr name="Freeform 3" id="3"/>
          <p:cNvSpPr/>
          <p:nvPr/>
        </p:nvSpPr>
        <p:spPr>
          <a:xfrm flipH="false" flipV="false" rot="0">
            <a:off x="-216889" y="5758670"/>
            <a:ext cx="18721777" cy="9056660"/>
          </a:xfrm>
          <a:custGeom>
            <a:avLst/>
            <a:gdLst/>
            <a:ahLst/>
            <a:cxnLst/>
            <a:rect r="r" b="b" t="t" l="l"/>
            <a:pathLst>
              <a:path h="9056660" w="18721777">
                <a:moveTo>
                  <a:pt x="0" y="0"/>
                </a:moveTo>
                <a:lnTo>
                  <a:pt x="18721778" y="0"/>
                </a:lnTo>
                <a:lnTo>
                  <a:pt x="18721778" y="9056660"/>
                </a:lnTo>
                <a:lnTo>
                  <a:pt x="0" y="9056660"/>
                </a:lnTo>
                <a:lnTo>
                  <a:pt x="0" y="0"/>
                </a:lnTo>
                <a:close/>
              </a:path>
            </a:pathLst>
          </a:custGeom>
          <a:blipFill>
            <a:blip r:embed="rId3"/>
            <a:stretch>
              <a:fillRect l="0" t="0" r="0" b="0"/>
            </a:stretch>
          </a:blipFill>
        </p:spPr>
      </p:sp>
      <p:sp>
        <p:nvSpPr>
          <p:cNvPr name="Freeform 4" id="4"/>
          <p:cNvSpPr/>
          <p:nvPr/>
        </p:nvSpPr>
        <p:spPr>
          <a:xfrm flipH="false" flipV="false" rot="0">
            <a:off x="13061340" y="-1547798"/>
            <a:ext cx="8395920" cy="5152996"/>
          </a:xfrm>
          <a:custGeom>
            <a:avLst/>
            <a:gdLst/>
            <a:ahLst/>
            <a:cxnLst/>
            <a:rect r="r" b="b" t="t" l="l"/>
            <a:pathLst>
              <a:path h="5152996" w="8395920">
                <a:moveTo>
                  <a:pt x="0" y="0"/>
                </a:moveTo>
                <a:lnTo>
                  <a:pt x="8395920" y="0"/>
                </a:lnTo>
                <a:lnTo>
                  <a:pt x="8395920" y="5152996"/>
                </a:lnTo>
                <a:lnTo>
                  <a:pt x="0" y="5152996"/>
                </a:lnTo>
                <a:lnTo>
                  <a:pt x="0" y="0"/>
                </a:lnTo>
                <a:close/>
              </a:path>
            </a:pathLst>
          </a:custGeom>
          <a:blipFill>
            <a:blip r:embed="rId4"/>
            <a:stretch>
              <a:fillRect l="0" t="0" r="0" b="0"/>
            </a:stretch>
          </a:blipFill>
        </p:spPr>
      </p:sp>
      <p:sp>
        <p:nvSpPr>
          <p:cNvPr name="Freeform 5" id="5"/>
          <p:cNvSpPr/>
          <p:nvPr/>
        </p:nvSpPr>
        <p:spPr>
          <a:xfrm flipH="false" flipV="false" rot="-591697">
            <a:off x="5478798" y="-1547798"/>
            <a:ext cx="7330404" cy="4114189"/>
          </a:xfrm>
          <a:custGeom>
            <a:avLst/>
            <a:gdLst/>
            <a:ahLst/>
            <a:cxnLst/>
            <a:rect r="r" b="b" t="t" l="l"/>
            <a:pathLst>
              <a:path h="4114189" w="7330404">
                <a:moveTo>
                  <a:pt x="0" y="0"/>
                </a:moveTo>
                <a:lnTo>
                  <a:pt x="7330404" y="0"/>
                </a:lnTo>
                <a:lnTo>
                  <a:pt x="7330404" y="4114189"/>
                </a:lnTo>
                <a:lnTo>
                  <a:pt x="0" y="4114189"/>
                </a:lnTo>
                <a:lnTo>
                  <a:pt x="0" y="0"/>
                </a:lnTo>
                <a:close/>
              </a:path>
            </a:pathLst>
          </a:custGeom>
          <a:blipFill>
            <a:blip r:embed="rId5"/>
            <a:stretch>
              <a:fillRect l="0" t="0" r="0" b="0"/>
            </a:stretch>
          </a:blipFill>
        </p:spPr>
      </p:sp>
      <p:sp>
        <p:nvSpPr>
          <p:cNvPr name="Freeform 6" id="6"/>
          <p:cNvSpPr/>
          <p:nvPr/>
        </p:nvSpPr>
        <p:spPr>
          <a:xfrm flipH="false" flipV="false" rot="0">
            <a:off x="-3164772" y="-1547798"/>
            <a:ext cx="8395920" cy="5152996"/>
          </a:xfrm>
          <a:custGeom>
            <a:avLst/>
            <a:gdLst/>
            <a:ahLst/>
            <a:cxnLst/>
            <a:rect r="r" b="b" t="t" l="l"/>
            <a:pathLst>
              <a:path h="5152996" w="8395920">
                <a:moveTo>
                  <a:pt x="0" y="0"/>
                </a:moveTo>
                <a:lnTo>
                  <a:pt x="8395920" y="0"/>
                </a:lnTo>
                <a:lnTo>
                  <a:pt x="8395920" y="5152996"/>
                </a:lnTo>
                <a:lnTo>
                  <a:pt x="0" y="5152996"/>
                </a:lnTo>
                <a:lnTo>
                  <a:pt x="0" y="0"/>
                </a:lnTo>
                <a:close/>
              </a:path>
            </a:pathLst>
          </a:custGeom>
          <a:blipFill>
            <a:blip r:embed="rId4"/>
            <a:stretch>
              <a:fillRect l="0" t="0" r="0" b="0"/>
            </a:stretch>
          </a:blipFill>
        </p:spPr>
      </p:sp>
      <p:sp>
        <p:nvSpPr>
          <p:cNvPr name="Freeform 7" id="7"/>
          <p:cNvSpPr/>
          <p:nvPr/>
        </p:nvSpPr>
        <p:spPr>
          <a:xfrm flipH="false" flipV="false" rot="-1156012">
            <a:off x="-3871669" y="4828245"/>
            <a:ext cx="7743339" cy="1945514"/>
          </a:xfrm>
          <a:custGeom>
            <a:avLst/>
            <a:gdLst/>
            <a:ahLst/>
            <a:cxnLst/>
            <a:rect r="r" b="b" t="t" l="l"/>
            <a:pathLst>
              <a:path h="1945514" w="7743339">
                <a:moveTo>
                  <a:pt x="0" y="0"/>
                </a:moveTo>
                <a:lnTo>
                  <a:pt x="7743338" y="0"/>
                </a:lnTo>
                <a:lnTo>
                  <a:pt x="7743338" y="1945514"/>
                </a:lnTo>
                <a:lnTo>
                  <a:pt x="0" y="1945514"/>
                </a:lnTo>
                <a:lnTo>
                  <a:pt x="0" y="0"/>
                </a:lnTo>
                <a:close/>
              </a:path>
            </a:pathLst>
          </a:custGeom>
          <a:blipFill>
            <a:blip r:embed="rId6"/>
            <a:stretch>
              <a:fillRect l="0" t="0" r="0" b="0"/>
            </a:stretch>
          </a:blipFill>
        </p:spPr>
      </p:sp>
      <p:sp>
        <p:nvSpPr>
          <p:cNvPr name="Freeform 8" id="8"/>
          <p:cNvSpPr/>
          <p:nvPr/>
        </p:nvSpPr>
        <p:spPr>
          <a:xfrm flipH="false" flipV="false" rot="-9281969">
            <a:off x="14416331" y="3884993"/>
            <a:ext cx="7743339" cy="1945514"/>
          </a:xfrm>
          <a:custGeom>
            <a:avLst/>
            <a:gdLst/>
            <a:ahLst/>
            <a:cxnLst/>
            <a:rect r="r" b="b" t="t" l="l"/>
            <a:pathLst>
              <a:path h="1945514" w="7743339">
                <a:moveTo>
                  <a:pt x="0" y="0"/>
                </a:moveTo>
                <a:lnTo>
                  <a:pt x="7743338" y="0"/>
                </a:lnTo>
                <a:lnTo>
                  <a:pt x="7743338" y="1945514"/>
                </a:lnTo>
                <a:lnTo>
                  <a:pt x="0" y="1945514"/>
                </a:lnTo>
                <a:lnTo>
                  <a:pt x="0" y="0"/>
                </a:lnTo>
                <a:close/>
              </a:path>
            </a:pathLst>
          </a:custGeom>
          <a:blipFill>
            <a:blip r:embed="rId6"/>
            <a:stretch>
              <a:fillRect l="0" t="0" r="0" b="0"/>
            </a:stretch>
          </a:blipFill>
        </p:spPr>
      </p:sp>
      <p:grpSp>
        <p:nvGrpSpPr>
          <p:cNvPr name="Group 9" id="9"/>
          <p:cNvGrpSpPr/>
          <p:nvPr/>
        </p:nvGrpSpPr>
        <p:grpSpPr>
          <a:xfrm rot="0">
            <a:off x="0" y="0"/>
            <a:ext cx="18288000" cy="10287000"/>
            <a:chOff x="0" y="0"/>
            <a:chExt cx="4816593" cy="2709333"/>
          </a:xfrm>
        </p:grpSpPr>
        <p:sp>
          <p:nvSpPr>
            <p:cNvPr name="Freeform 10" id="10"/>
            <p:cNvSpPr/>
            <p:nvPr/>
          </p:nvSpPr>
          <p:spPr>
            <a:xfrm flipH="false" flipV="false" rot="0">
              <a:off x="0" y="0"/>
              <a:ext cx="4816592" cy="2709333"/>
            </a:xfrm>
            <a:custGeom>
              <a:avLst/>
              <a:gdLst/>
              <a:ahLst/>
              <a:cxnLst/>
              <a:rect r="r" b="b" t="t" l="l"/>
              <a:pathLst>
                <a:path h="2709333" w="4816592">
                  <a:moveTo>
                    <a:pt x="21590" y="0"/>
                  </a:moveTo>
                  <a:lnTo>
                    <a:pt x="4795002" y="0"/>
                  </a:lnTo>
                  <a:cubicBezTo>
                    <a:pt x="4800728" y="0"/>
                    <a:pt x="4806220" y="2275"/>
                    <a:pt x="4810269" y="6324"/>
                  </a:cubicBezTo>
                  <a:cubicBezTo>
                    <a:pt x="4814318" y="10372"/>
                    <a:pt x="4816592" y="15864"/>
                    <a:pt x="4816592" y="21590"/>
                  </a:cubicBezTo>
                  <a:lnTo>
                    <a:pt x="4816592" y="2687743"/>
                  </a:lnTo>
                  <a:cubicBezTo>
                    <a:pt x="4816592" y="2699667"/>
                    <a:pt x="4806926" y="2709333"/>
                    <a:pt x="4795002" y="2709333"/>
                  </a:cubicBezTo>
                  <a:lnTo>
                    <a:pt x="21590" y="2709333"/>
                  </a:lnTo>
                  <a:cubicBezTo>
                    <a:pt x="9666" y="2709333"/>
                    <a:pt x="0" y="2699667"/>
                    <a:pt x="0" y="2687743"/>
                  </a:cubicBezTo>
                  <a:lnTo>
                    <a:pt x="0" y="21590"/>
                  </a:lnTo>
                  <a:cubicBezTo>
                    <a:pt x="0" y="9666"/>
                    <a:pt x="9666" y="0"/>
                    <a:pt x="21590" y="0"/>
                  </a:cubicBezTo>
                  <a:close/>
                </a:path>
              </a:pathLst>
            </a:custGeom>
            <a:solidFill>
              <a:srgbClr val="E0D7B1">
                <a:alpha val="89804"/>
              </a:srgbClr>
            </a:solidFill>
            <a:ln w="133350" cap="rnd">
              <a:solidFill>
                <a:srgbClr val="BCAA71">
                  <a:alpha val="89804"/>
                </a:srgbClr>
              </a:solidFill>
              <a:prstDash val="solid"/>
              <a:round/>
            </a:ln>
          </p:spPr>
        </p:sp>
        <p:sp>
          <p:nvSpPr>
            <p:cNvPr name="TextBox 11" id="11"/>
            <p:cNvSpPr txBox="true"/>
            <p:nvPr/>
          </p:nvSpPr>
          <p:spPr>
            <a:xfrm>
              <a:off x="0" y="-38100"/>
              <a:ext cx="4816593" cy="2747433"/>
            </a:xfrm>
            <a:prstGeom prst="rect">
              <a:avLst/>
            </a:prstGeom>
          </p:spPr>
          <p:txBody>
            <a:bodyPr anchor="ctr" rtlCol="false" tIns="50800" lIns="50800" bIns="50800" rIns="50800"/>
            <a:lstStyle/>
            <a:p>
              <a:pPr algn="ctr">
                <a:lnSpc>
                  <a:spcPts val="2659"/>
                </a:lnSpc>
                <a:spcBef>
                  <a:spcPct val="0"/>
                </a:spcBef>
              </a:pPr>
            </a:p>
          </p:txBody>
        </p:sp>
      </p:grpSp>
      <p:sp>
        <p:nvSpPr>
          <p:cNvPr name="Freeform 12" id="12"/>
          <p:cNvSpPr/>
          <p:nvPr/>
        </p:nvSpPr>
        <p:spPr>
          <a:xfrm flipH="false" flipV="false" rot="0">
            <a:off x="429263" y="509297"/>
            <a:ext cx="5878209" cy="3921868"/>
          </a:xfrm>
          <a:custGeom>
            <a:avLst/>
            <a:gdLst/>
            <a:ahLst/>
            <a:cxnLst/>
            <a:rect r="r" b="b" t="t" l="l"/>
            <a:pathLst>
              <a:path h="3921868" w="5878209">
                <a:moveTo>
                  <a:pt x="0" y="0"/>
                </a:moveTo>
                <a:lnTo>
                  <a:pt x="5878209" y="0"/>
                </a:lnTo>
                <a:lnTo>
                  <a:pt x="5878209" y="3921867"/>
                </a:lnTo>
                <a:lnTo>
                  <a:pt x="0" y="3921867"/>
                </a:lnTo>
                <a:lnTo>
                  <a:pt x="0" y="0"/>
                </a:lnTo>
                <a:close/>
              </a:path>
            </a:pathLst>
          </a:custGeom>
          <a:blipFill>
            <a:blip r:embed="rId7"/>
            <a:stretch>
              <a:fillRect l="0" t="0" r="0" b="0"/>
            </a:stretch>
          </a:blipFill>
        </p:spPr>
      </p:sp>
      <p:sp>
        <p:nvSpPr>
          <p:cNvPr name="Freeform 13" id="13"/>
          <p:cNvSpPr/>
          <p:nvPr/>
        </p:nvSpPr>
        <p:spPr>
          <a:xfrm flipH="false" flipV="false" rot="0">
            <a:off x="1028700" y="5969333"/>
            <a:ext cx="6488094" cy="3574082"/>
          </a:xfrm>
          <a:custGeom>
            <a:avLst/>
            <a:gdLst/>
            <a:ahLst/>
            <a:cxnLst/>
            <a:rect r="r" b="b" t="t" l="l"/>
            <a:pathLst>
              <a:path h="3574082" w="6488094">
                <a:moveTo>
                  <a:pt x="0" y="0"/>
                </a:moveTo>
                <a:lnTo>
                  <a:pt x="6488094" y="0"/>
                </a:lnTo>
                <a:lnTo>
                  <a:pt x="6488094" y="3574082"/>
                </a:lnTo>
                <a:lnTo>
                  <a:pt x="0" y="3574082"/>
                </a:lnTo>
                <a:lnTo>
                  <a:pt x="0" y="0"/>
                </a:lnTo>
                <a:close/>
              </a:path>
            </a:pathLst>
          </a:custGeom>
          <a:blipFill>
            <a:blip r:embed="rId8"/>
            <a:stretch>
              <a:fillRect l="0" t="-828" r="0" b="-828"/>
            </a:stretch>
          </a:blipFill>
        </p:spPr>
      </p:sp>
      <p:sp>
        <p:nvSpPr>
          <p:cNvPr name="Freeform 14" id="14"/>
          <p:cNvSpPr/>
          <p:nvPr/>
        </p:nvSpPr>
        <p:spPr>
          <a:xfrm flipH="false" flipV="false" rot="0">
            <a:off x="11077994" y="6209178"/>
            <a:ext cx="4331610" cy="3254122"/>
          </a:xfrm>
          <a:custGeom>
            <a:avLst/>
            <a:gdLst/>
            <a:ahLst/>
            <a:cxnLst/>
            <a:rect r="r" b="b" t="t" l="l"/>
            <a:pathLst>
              <a:path h="3254122" w="4331610">
                <a:moveTo>
                  <a:pt x="0" y="0"/>
                </a:moveTo>
                <a:lnTo>
                  <a:pt x="4331610" y="0"/>
                </a:lnTo>
                <a:lnTo>
                  <a:pt x="4331610" y="3254122"/>
                </a:lnTo>
                <a:lnTo>
                  <a:pt x="0" y="3254122"/>
                </a:lnTo>
                <a:lnTo>
                  <a:pt x="0" y="0"/>
                </a:lnTo>
                <a:close/>
              </a:path>
            </a:pathLst>
          </a:custGeom>
          <a:blipFill>
            <a:blip r:embed="rId9"/>
            <a:stretch>
              <a:fillRect l="0" t="0" r="0" b="0"/>
            </a:stretch>
          </a:blipFill>
        </p:spPr>
      </p:sp>
      <p:sp>
        <p:nvSpPr>
          <p:cNvPr name="TextBox 15" id="15"/>
          <p:cNvSpPr txBox="true"/>
          <p:nvPr/>
        </p:nvSpPr>
        <p:spPr>
          <a:xfrm rot="0">
            <a:off x="9144000" y="184081"/>
            <a:ext cx="4805889" cy="1670187"/>
          </a:xfrm>
          <a:prstGeom prst="rect">
            <a:avLst/>
          </a:prstGeom>
        </p:spPr>
        <p:txBody>
          <a:bodyPr anchor="t" rtlCol="false" tIns="0" lIns="0" bIns="0" rIns="0">
            <a:spAutoFit/>
          </a:bodyPr>
          <a:lstStyle/>
          <a:p>
            <a:pPr algn="ctr">
              <a:lnSpc>
                <a:spcPts val="9533"/>
              </a:lnSpc>
            </a:pPr>
            <a:r>
              <a:rPr lang="en-US" sz="8589" b="true">
                <a:solidFill>
                  <a:srgbClr val="4B2630"/>
                </a:solidFill>
                <a:latin typeface="Calmius Sans High Bold"/>
                <a:ea typeface="Calmius Sans High Bold"/>
                <a:cs typeface="Calmius Sans High Bold"/>
                <a:sym typeface="Calmius Sans High Bold"/>
              </a:rPr>
              <a:t>Вірмени</a:t>
            </a:r>
          </a:p>
        </p:txBody>
      </p:sp>
      <p:sp>
        <p:nvSpPr>
          <p:cNvPr name="TextBox 16" id="16"/>
          <p:cNvSpPr txBox="true"/>
          <p:nvPr/>
        </p:nvSpPr>
        <p:spPr>
          <a:xfrm rot="0">
            <a:off x="6741056" y="1992618"/>
            <a:ext cx="11351398" cy="3824315"/>
          </a:xfrm>
          <a:prstGeom prst="rect">
            <a:avLst/>
          </a:prstGeom>
        </p:spPr>
        <p:txBody>
          <a:bodyPr anchor="t" rtlCol="false" tIns="0" lIns="0" bIns="0" rIns="0">
            <a:spAutoFit/>
          </a:bodyPr>
          <a:lstStyle/>
          <a:p>
            <a:pPr algn="l">
              <a:lnSpc>
                <a:spcPts val="3796"/>
              </a:lnSpc>
            </a:pPr>
            <a:r>
              <a:rPr lang="en-US" sz="2711">
                <a:solidFill>
                  <a:srgbClr val="4B2630"/>
                </a:solidFill>
                <a:latin typeface="Parmigiano Sans"/>
                <a:ea typeface="Parmigiano Sans"/>
                <a:cs typeface="Parmigiano Sans"/>
                <a:sym typeface="Parmigiano Sans"/>
              </a:rPr>
              <a:t> На території нашої області також є такі населені пункти вірменського походженя: </a:t>
            </a:r>
            <a:r>
              <a:rPr lang="en-US" sz="2711" u="sng">
                <a:solidFill>
                  <a:srgbClr val="4B2630"/>
                </a:solidFill>
                <a:latin typeface="Parmigiano Sans"/>
                <a:ea typeface="Parmigiano Sans"/>
                <a:cs typeface="Parmigiano Sans"/>
                <a:sym typeface="Parmigiano Sans"/>
                <a:hlinkClick r:id="rId10" tooltip="https://www.google.com/search?q=%D0%92%D1%96%D0%BB%D1%8C%D1%88%D0%B0%D0%BD%D0%BA%D0%B0&amp;sca_esv=fae05fabdbc03926&amp;rlz=1C1GCEA_enUA1000UA1000&amp;biw=1366&amp;bih=641&amp;ei=PgraaaiIAtrQwPAP3f64kAc&amp;ved=2ahUKEwjNiM-iueWTAxW9OBAIHQx7D_EQgK4QegQIAxAB&amp;uact=5&amp;oq=%D0%B2%D1%96%D1%80%D0%BC%D0%B5%D0%BD%D1%81%D1%8C%D0%BA%D1%96+%D0%BD%D0%B0%D1%81%D0%B5%D0%BB%D0%B5%D0%BD%D1%96+%D0%BF%D1%83%D0%BD%D0%BA%D1%82%D0%B8+%D0%B2+%D0%BA%D1%96%D1%80%D0%BE%D0%B2%D0%BE%D0%B3%D1%80%D0%B0%D0%B4%D1%81%D1%8C%D0%BA%D1%96%D0%B9+%D0%BE%D0%B1%D0%BB%D0%B0%D1%81%D1%82%D1%96&amp;gs_lp=Egxnd3Mtd2l6LXNlcnAiY9Cy0ZbRgNC80LXQvdGB0YzQutGWINC90LDRgdC10LvQtdC90ZYg0L_Rg9C90LrRgtC4INCyINC60ZbRgNC-0LLQvtCz0YDQsNC00YHRjNC60ZbQuSDQvtCx0LvQsNGB0YLRljIFEAAY7wUyCBAAGIAEGKIEMgUQABjvBTIFEAAY7wUyBRAAGO8FSM0NUABYmAtwAHgAkAEAmAGSCKABsxSqAQswLjIuMi42LTEuMbgBA8gBAPgBAZgCA6AC9QOYAwCSBwUwLjIuMaAH8C6yBwUwLjIuMbgH9QPCBwUwLjIuMcgHCoAIAQ&amp;sclient=gws-wiz-serp&amp;safe=active&amp;ssui=on&amp;mstk=AUtExfCrTZjPE7QFvx8vupGcBITJQG4unGFPJa6UQEc0pMwQ1TTaTNAFYLNsLNEl6TuHi-l8JA7k_d14Bd1GUq-GZGtrFaazTyCC-8WwEvEn_Lp5GzCjDinP1hufXWZxgebzRBI&amp;csui=3"/>
              </a:rPr>
              <a:t>Вільшанка</a:t>
            </a:r>
            <a:r>
              <a:rPr lang="en-US" sz="2711">
                <a:solidFill>
                  <a:srgbClr val="4B2630"/>
                </a:solidFill>
                <a:latin typeface="Parmigiano Sans"/>
                <a:ea typeface="Parmigiano Sans"/>
                <a:cs typeface="Parmigiano Sans"/>
                <a:sym typeface="Parmigiano Sans"/>
              </a:rPr>
              <a:t>, </a:t>
            </a:r>
            <a:r>
              <a:rPr lang="en-US" sz="2711" u="sng">
                <a:solidFill>
                  <a:srgbClr val="4B2630"/>
                </a:solidFill>
                <a:latin typeface="Parmigiano Sans"/>
                <a:ea typeface="Parmigiano Sans"/>
                <a:cs typeface="Parmigiano Sans"/>
                <a:sym typeface="Parmigiano Sans"/>
                <a:hlinkClick r:id="rId11" tooltip="https://www.google.com/search?q=%D0%9A%D0%B0%D1%82%D0%B5%D1%80%D0%B8%D0%BD%D1%96%D0%B2%D0%BA%D0%B0&amp;sca_esv=fae05fabdbc03926&amp;rlz=1C1GCEA_enUA1000UA1000&amp;biw=1366&amp;bih=641&amp;ei=PgraaaiIAtrQwPAP3f64kAc&amp;ved=2ahUKEwjNiM-iueWTAxW9OBAIHQx7D_EQgK4QegQIAxAD&amp;uact=5&amp;oq=%D0%B2%D1%96%D1%80%D0%BC%D0%B5%D0%BD%D1%81%D1%8C%D0%BA%D1%96+%D0%BD%D0%B0%D1%81%D0%B5%D0%BB%D0%B5%D0%BD%D1%96+%D0%BF%D1%83%D0%BD%D0%BA%D1%82%D0%B8+%D0%B2+%D0%BA%D1%96%D1%80%D0%BE%D0%B2%D0%BE%D0%B3%D1%80%D0%B0%D0%B4%D1%81%D1%8C%D0%BA%D1%96%D0%B9+%D0%BE%D0%B1%D0%BB%D0%B0%D1%81%D1%82%D1%96&amp;gs_lp=Egxnd3Mtd2l6LXNlcnAiY9Cy0ZbRgNC80LXQvdGB0YzQutGWINC90LDRgdC10LvQtdC90ZYg0L_Rg9C90LrRgtC4INCyINC60ZbRgNC-0LLQvtCz0YDQsNC00YHRjNC60ZbQuSDQvtCx0LvQsNGB0YLRljIFEAAY7wUyCBAAGIAEGKIEMgUQABjvBTIFEAAY7wUyBRAAGO8FSM0NUABYmAtwAHgAkAEAmAGSCKABsxSqAQswLjIuMi42LTEuMbgBA8gBAPgBAZgCA6AC9QOYAwCSBwUwLjIuMaAH8C6yBwUwLjIuMbgH9QPCBwUwLjIuMcgHCoAIAQ&amp;sclient=gws-wiz-serp&amp;safe=active&amp;ssui=on&amp;mstk=AUtExfCrTZjPE7QFvx8vupGcBITJQG4unGFPJa6UQEc0pMwQ1TTaTNAFYLNsLNEl6TuHi-l8JA7k_d14Bd1GUq-GZGtrFaazTyCC-8WwEvEn_Lp5GzCjDinP1hufXWZxgebzRBI&amp;csui=3"/>
              </a:rPr>
              <a:t>Катеринівка</a:t>
            </a:r>
            <a:r>
              <a:rPr lang="en-US" sz="2711">
                <a:solidFill>
                  <a:srgbClr val="4B2630"/>
                </a:solidFill>
                <a:latin typeface="Parmigiano Sans"/>
                <a:ea typeface="Parmigiano Sans"/>
                <a:cs typeface="Parmigiano Sans"/>
                <a:sym typeface="Parmigiano Sans"/>
              </a:rPr>
              <a:t>, </a:t>
            </a:r>
            <a:r>
              <a:rPr lang="en-US" sz="2711" u="sng">
                <a:solidFill>
                  <a:srgbClr val="4B2630"/>
                </a:solidFill>
                <a:latin typeface="Parmigiano Sans"/>
                <a:ea typeface="Parmigiano Sans"/>
                <a:cs typeface="Parmigiano Sans"/>
                <a:sym typeface="Parmigiano Sans"/>
                <a:hlinkClick r:id="rId12" tooltip="https://www.google.com/search?q=%D0%9A%D0%BB%D0%BE%D1%87%D0%BA%D0%BE%D0%B2%D0%B5&amp;sca_esv=fae05fabdbc03926&amp;rlz=1C1GCEA_enUA1000UA1000&amp;biw=1366&amp;bih=641&amp;ei=PgraaaiIAtrQwPAP3f64kAc&amp;ved=2ahUKEwjNiM-iueWTAxW9OBAIHQx7D_EQgK4QegQIAxAF&amp;uact=5&amp;oq=%D0%B2%D1%96%D1%80%D0%BC%D0%B5%D0%BD%D1%81%D1%8C%D0%BA%D1%96+%D0%BD%D0%B0%D1%81%D0%B5%D0%BB%D0%B5%D0%BD%D1%96+%D0%BF%D1%83%D0%BD%D0%BA%D1%82%D0%B8+%D0%B2+%D0%BA%D1%96%D1%80%D0%BE%D0%B2%D0%BE%D0%B3%D1%80%D0%B0%D0%B4%D1%81%D1%8C%D0%BA%D1%96%D0%B9+%D0%BE%D0%B1%D0%BB%D0%B0%D1%81%D1%82%D1%96&amp;gs_lp=Egxnd3Mtd2l6LXNlcnAiY9Cy0ZbRgNC80LXQvdGB0YzQutGWINC90LDRgdC10LvQtdC90ZYg0L_Rg9C90LrRgtC4INCyINC60ZbRgNC-0LLQvtCz0YDQsNC00YHRjNC60ZbQuSDQvtCx0LvQsNGB0YLRljIFEAAY7wUyCBAAGIAEGKIEMgUQABjvBTIFEAAY7wUyBRAAGO8FSM0NUABYmAtwAHgAkAEAmAGSCKABsxSqAQswLjIuMi42LTEuMbgBA8gBAPgBAZgCA6AC9QOYAwCSBwUwLjIuMaAH8C6yBwUwLjIuMbgH9QPCBwUwLjIuMcgHCoAIAQ&amp;sclient=gws-wiz-serp&amp;safe=active&amp;ssui=on&amp;mstk=AUtExfCrTZjPE7QFvx8vupGcBITJQG4unGFPJa6UQEc0pMwQ1TTaTNAFYLNsLNEl6TuHi-l8JA7k_d14Bd1GUq-GZGtrFaazTyCC-8WwEvEn_Lp5GzCjDinP1hufXWZxgebzRBI&amp;csui=3"/>
              </a:rPr>
              <a:t>Клочкове</a:t>
            </a:r>
            <a:r>
              <a:rPr lang="en-US" sz="2711">
                <a:solidFill>
                  <a:srgbClr val="4B2630"/>
                </a:solidFill>
                <a:latin typeface="Parmigiano Sans"/>
                <a:ea typeface="Parmigiano Sans"/>
                <a:cs typeface="Parmigiano Sans"/>
                <a:sym typeface="Parmigiano Sans"/>
              </a:rPr>
              <a:t>. Ці населені пункти відомі тим, що вірмени переселилися сюди наприкінці XVIII століття з Криму, заснувавши колонії. Також у Кіровоградській області вірменська діаспора представлена у великих містах, зокрема у </a:t>
            </a:r>
            <a:r>
              <a:rPr lang="en-US" sz="2711" u="sng">
                <a:solidFill>
                  <a:srgbClr val="4B2630"/>
                </a:solidFill>
                <a:latin typeface="Parmigiano Sans"/>
                <a:ea typeface="Parmigiano Sans"/>
                <a:cs typeface="Parmigiano Sans"/>
                <a:sym typeface="Parmigiano Sans"/>
                <a:hlinkClick r:id="rId13" tooltip="https://www.google.com/search?q=%D0%9A%D1%80%D0%BE%D0%BF%D0%B8%D0%B2%D0%BD%D0%B8%D1%86%D1%8C%D0%BA%D0%BE%D0%BC%D1%83&amp;sca_esv=fae05fabdbc03926&amp;rlz=1C1GCEA_enUA1000UA1000&amp;biw=1366&amp;bih=641&amp;ei=PgraaaiIAtrQwPAP3f64kAc&amp;ved=2ahUKEwjNiM-iueWTAxW9OBAIHQx7D_EQgK4QegQIBBAB&amp;uact=5&amp;oq=%D0%B2%D1%96%D1%80%D0%BC%D0%B5%D0%BD%D1%81%D1%8C%D0%BA%D1%96+%D0%BD%D0%B0%D1%81%D0%B5%D0%BB%D0%B5%D0%BD%D1%96+%D0%BF%D1%83%D0%BD%D0%BA%D1%82%D0%B8+%D0%B2+%D0%BA%D1%96%D1%80%D0%BE%D0%B2%D0%BE%D0%B3%D1%80%D0%B0%D0%B4%D1%81%D1%8C%D0%BA%D1%96%D0%B9+%D0%BE%D0%B1%D0%BB%D0%B0%D1%81%D1%82%D1%96&amp;gs_lp=Egxnd3Mtd2l6LXNlcnAiY9Cy0ZbRgNC80LXQvdGB0YzQutGWINC90LDRgdC10LvQtdC90ZYg0L_Rg9C90LrRgtC4INCyINC60ZbRgNC-0LLQvtCz0YDQsNC00YHRjNC60ZbQuSDQvtCx0LvQsNGB0YLRljIFEAAY7wUyCBAAGIAEGKIEMgUQABjvBTIFEAAY7wUyBRAAGO8FSM0NUABYmAtwAHgAkAEAmAGSCKABsxSqAQswLjIuMi42LTEuMbgBA8gBAPgBAZgCA6AC9QOYAwCSBwUwLjIuMaAH8C6yBwUwLjIuMbgH9QPCBwUwLjIuMcgHCoAIAQ&amp;sclient=gws-wiz-serp&amp;safe=active&amp;ssui=on&amp;mstk=AUtExfCrTZjPE7QFvx8vupGcBITJQG4unGFPJa6UQEc0pMwQ1TTaTNAFYLNsLNEl6TuHi-l8JA7k_d14Bd1GUq-GZGtrFaazTyCC-8WwEvEn_Lp5GzCjDinP1hufXWZxgebzRBI&amp;csui=3"/>
              </a:rPr>
              <a:t>Кропивницькому</a:t>
            </a:r>
            <a:r>
              <a:rPr lang="en-US" sz="2711">
                <a:solidFill>
                  <a:srgbClr val="4B2630"/>
                </a:solidFill>
                <a:latin typeface="Parmigiano Sans"/>
                <a:ea typeface="Parmigiano Sans"/>
                <a:cs typeface="Parmigiano Sans"/>
                <a:sym typeface="Parmigiano Sans"/>
              </a:rPr>
              <a:t>.  В будівлях зберігаються елементи вірменської архітектури. В області діють заклади харчування з вірменськими народними стравами. </a:t>
            </a:r>
          </a:p>
        </p:txBody>
      </p:sp>
      <p:sp>
        <p:nvSpPr>
          <p:cNvPr name="TextBox 17" id="17"/>
          <p:cNvSpPr txBox="true"/>
          <p:nvPr/>
        </p:nvSpPr>
        <p:spPr>
          <a:xfrm rot="0">
            <a:off x="-1074425" y="4383539"/>
            <a:ext cx="9144000" cy="472004"/>
          </a:xfrm>
          <a:prstGeom prst="rect">
            <a:avLst/>
          </a:prstGeom>
        </p:spPr>
        <p:txBody>
          <a:bodyPr anchor="t" rtlCol="false" tIns="0" lIns="0" bIns="0" rIns="0">
            <a:spAutoFit/>
          </a:bodyPr>
          <a:lstStyle/>
          <a:p>
            <a:pPr algn="ctr">
              <a:lnSpc>
                <a:spcPts val="3959"/>
              </a:lnSpc>
              <a:spcBef>
                <a:spcPct val="0"/>
              </a:spcBef>
            </a:pPr>
            <a:r>
              <a:rPr lang="en-US" b="true" sz="2828">
                <a:solidFill>
                  <a:srgbClr val="4B2630"/>
                </a:solidFill>
                <a:latin typeface="Open Sans Bold"/>
                <a:ea typeface="Open Sans Bold"/>
                <a:cs typeface="Open Sans Bold"/>
                <a:sym typeface="Open Sans Bold"/>
              </a:rPr>
              <a:t>СЕЛО ВІЛЬШАНКА</a:t>
            </a:r>
          </a:p>
        </p:txBody>
      </p:sp>
      <p:sp>
        <p:nvSpPr>
          <p:cNvPr name="TextBox 18" id="18"/>
          <p:cNvSpPr txBox="true"/>
          <p:nvPr/>
        </p:nvSpPr>
        <p:spPr>
          <a:xfrm rot="0">
            <a:off x="-1334310" y="9648190"/>
            <a:ext cx="11487435" cy="457625"/>
          </a:xfrm>
          <a:prstGeom prst="rect">
            <a:avLst/>
          </a:prstGeom>
        </p:spPr>
        <p:txBody>
          <a:bodyPr anchor="t" rtlCol="false" tIns="0" lIns="0" bIns="0" rIns="0">
            <a:spAutoFit/>
          </a:bodyPr>
          <a:lstStyle/>
          <a:p>
            <a:pPr algn="ctr">
              <a:lnSpc>
                <a:spcPts val="3825"/>
              </a:lnSpc>
              <a:spcBef>
                <a:spcPct val="0"/>
              </a:spcBef>
            </a:pPr>
            <a:r>
              <a:rPr lang="en-US" b="true" sz="2732">
                <a:solidFill>
                  <a:srgbClr val="4B2630"/>
                </a:solidFill>
                <a:latin typeface="Open Sans Bold"/>
                <a:ea typeface="Open Sans Bold"/>
                <a:cs typeface="Open Sans Bold"/>
                <a:sym typeface="Open Sans Bold"/>
              </a:rPr>
              <a:t>СЕЛО КЛЮЧКОВЕ XX СТ.</a:t>
            </a:r>
          </a:p>
        </p:txBody>
      </p:sp>
      <p:sp>
        <p:nvSpPr>
          <p:cNvPr name="TextBox 19" id="19"/>
          <p:cNvSpPr txBox="true"/>
          <p:nvPr/>
        </p:nvSpPr>
        <p:spPr>
          <a:xfrm rot="0">
            <a:off x="11757452" y="9486265"/>
            <a:ext cx="2972693" cy="456496"/>
          </a:xfrm>
          <a:prstGeom prst="rect">
            <a:avLst/>
          </a:prstGeom>
        </p:spPr>
        <p:txBody>
          <a:bodyPr anchor="t" rtlCol="false" tIns="0" lIns="0" bIns="0" rIns="0">
            <a:spAutoFit/>
          </a:bodyPr>
          <a:lstStyle/>
          <a:p>
            <a:pPr algn="ctr">
              <a:lnSpc>
                <a:spcPts val="3713"/>
              </a:lnSpc>
              <a:spcBef>
                <a:spcPct val="0"/>
              </a:spcBef>
            </a:pPr>
            <a:r>
              <a:rPr lang="en-US" b="true" sz="2652">
                <a:solidFill>
                  <a:srgbClr val="4B2630"/>
                </a:solidFill>
                <a:latin typeface="Open Sans Bold"/>
                <a:ea typeface="Open Sans Bold"/>
                <a:cs typeface="Open Sans Bold"/>
                <a:sym typeface="Open Sans Bold"/>
              </a:rPr>
              <a:t>КАФЕ “ВІРМЕНІЯ”</a:t>
            </a:r>
          </a:p>
        </p:txBody>
      </p:sp>
    </p:spTree>
  </p:cSld>
  <p:clrMapOvr>
    <a:masterClrMapping/>
  </p:clrMapOvr>
</p:sld>
</file>

<file path=ppt/slides/slide9.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9222" r="0" b="-9222"/>
            </a:stretch>
          </a:blipFill>
        </p:spPr>
      </p:sp>
      <p:sp>
        <p:nvSpPr>
          <p:cNvPr name="Freeform 3" id="3"/>
          <p:cNvSpPr/>
          <p:nvPr/>
        </p:nvSpPr>
        <p:spPr>
          <a:xfrm flipH="false" flipV="false" rot="0">
            <a:off x="-216889" y="5758670"/>
            <a:ext cx="18721777" cy="9056660"/>
          </a:xfrm>
          <a:custGeom>
            <a:avLst/>
            <a:gdLst/>
            <a:ahLst/>
            <a:cxnLst/>
            <a:rect r="r" b="b" t="t" l="l"/>
            <a:pathLst>
              <a:path h="9056660" w="18721777">
                <a:moveTo>
                  <a:pt x="0" y="0"/>
                </a:moveTo>
                <a:lnTo>
                  <a:pt x="18721778" y="0"/>
                </a:lnTo>
                <a:lnTo>
                  <a:pt x="18721778" y="9056660"/>
                </a:lnTo>
                <a:lnTo>
                  <a:pt x="0" y="9056660"/>
                </a:lnTo>
                <a:lnTo>
                  <a:pt x="0" y="0"/>
                </a:lnTo>
                <a:close/>
              </a:path>
            </a:pathLst>
          </a:custGeom>
          <a:blipFill>
            <a:blip r:embed="rId3"/>
            <a:stretch>
              <a:fillRect l="0" t="0" r="0" b="0"/>
            </a:stretch>
          </a:blipFill>
        </p:spPr>
      </p:sp>
      <p:sp>
        <p:nvSpPr>
          <p:cNvPr name="Freeform 4" id="4"/>
          <p:cNvSpPr/>
          <p:nvPr/>
        </p:nvSpPr>
        <p:spPr>
          <a:xfrm flipH="false" flipV="false" rot="0">
            <a:off x="13061340" y="-1547798"/>
            <a:ext cx="8395920" cy="5152996"/>
          </a:xfrm>
          <a:custGeom>
            <a:avLst/>
            <a:gdLst/>
            <a:ahLst/>
            <a:cxnLst/>
            <a:rect r="r" b="b" t="t" l="l"/>
            <a:pathLst>
              <a:path h="5152996" w="8395920">
                <a:moveTo>
                  <a:pt x="0" y="0"/>
                </a:moveTo>
                <a:lnTo>
                  <a:pt x="8395920" y="0"/>
                </a:lnTo>
                <a:lnTo>
                  <a:pt x="8395920" y="5152996"/>
                </a:lnTo>
                <a:lnTo>
                  <a:pt x="0" y="5152996"/>
                </a:lnTo>
                <a:lnTo>
                  <a:pt x="0" y="0"/>
                </a:lnTo>
                <a:close/>
              </a:path>
            </a:pathLst>
          </a:custGeom>
          <a:blipFill>
            <a:blip r:embed="rId4"/>
            <a:stretch>
              <a:fillRect l="0" t="0" r="0" b="0"/>
            </a:stretch>
          </a:blipFill>
        </p:spPr>
      </p:sp>
      <p:sp>
        <p:nvSpPr>
          <p:cNvPr name="Freeform 5" id="5"/>
          <p:cNvSpPr/>
          <p:nvPr/>
        </p:nvSpPr>
        <p:spPr>
          <a:xfrm flipH="false" flipV="false" rot="-591697">
            <a:off x="5478798" y="-1547798"/>
            <a:ext cx="7330404" cy="4114189"/>
          </a:xfrm>
          <a:custGeom>
            <a:avLst/>
            <a:gdLst/>
            <a:ahLst/>
            <a:cxnLst/>
            <a:rect r="r" b="b" t="t" l="l"/>
            <a:pathLst>
              <a:path h="4114189" w="7330404">
                <a:moveTo>
                  <a:pt x="0" y="0"/>
                </a:moveTo>
                <a:lnTo>
                  <a:pt x="7330404" y="0"/>
                </a:lnTo>
                <a:lnTo>
                  <a:pt x="7330404" y="4114189"/>
                </a:lnTo>
                <a:lnTo>
                  <a:pt x="0" y="4114189"/>
                </a:lnTo>
                <a:lnTo>
                  <a:pt x="0" y="0"/>
                </a:lnTo>
                <a:close/>
              </a:path>
            </a:pathLst>
          </a:custGeom>
          <a:blipFill>
            <a:blip r:embed="rId5"/>
            <a:stretch>
              <a:fillRect l="0" t="0" r="0" b="0"/>
            </a:stretch>
          </a:blipFill>
        </p:spPr>
      </p:sp>
      <p:sp>
        <p:nvSpPr>
          <p:cNvPr name="Freeform 6" id="6"/>
          <p:cNvSpPr/>
          <p:nvPr/>
        </p:nvSpPr>
        <p:spPr>
          <a:xfrm flipH="false" flipV="false" rot="0">
            <a:off x="-3164772" y="-1547798"/>
            <a:ext cx="8395920" cy="5152996"/>
          </a:xfrm>
          <a:custGeom>
            <a:avLst/>
            <a:gdLst/>
            <a:ahLst/>
            <a:cxnLst/>
            <a:rect r="r" b="b" t="t" l="l"/>
            <a:pathLst>
              <a:path h="5152996" w="8395920">
                <a:moveTo>
                  <a:pt x="0" y="0"/>
                </a:moveTo>
                <a:lnTo>
                  <a:pt x="8395920" y="0"/>
                </a:lnTo>
                <a:lnTo>
                  <a:pt x="8395920" y="5152996"/>
                </a:lnTo>
                <a:lnTo>
                  <a:pt x="0" y="5152996"/>
                </a:lnTo>
                <a:lnTo>
                  <a:pt x="0" y="0"/>
                </a:lnTo>
                <a:close/>
              </a:path>
            </a:pathLst>
          </a:custGeom>
          <a:blipFill>
            <a:blip r:embed="rId4"/>
            <a:stretch>
              <a:fillRect l="0" t="0" r="0" b="0"/>
            </a:stretch>
          </a:blipFill>
        </p:spPr>
      </p:sp>
      <p:sp>
        <p:nvSpPr>
          <p:cNvPr name="Freeform 7" id="7"/>
          <p:cNvSpPr/>
          <p:nvPr/>
        </p:nvSpPr>
        <p:spPr>
          <a:xfrm flipH="false" flipV="false" rot="-1156012">
            <a:off x="-3871669" y="4828245"/>
            <a:ext cx="7743339" cy="1945514"/>
          </a:xfrm>
          <a:custGeom>
            <a:avLst/>
            <a:gdLst/>
            <a:ahLst/>
            <a:cxnLst/>
            <a:rect r="r" b="b" t="t" l="l"/>
            <a:pathLst>
              <a:path h="1945514" w="7743339">
                <a:moveTo>
                  <a:pt x="0" y="0"/>
                </a:moveTo>
                <a:lnTo>
                  <a:pt x="7743338" y="0"/>
                </a:lnTo>
                <a:lnTo>
                  <a:pt x="7743338" y="1945514"/>
                </a:lnTo>
                <a:lnTo>
                  <a:pt x="0" y="1945514"/>
                </a:lnTo>
                <a:lnTo>
                  <a:pt x="0" y="0"/>
                </a:lnTo>
                <a:close/>
              </a:path>
            </a:pathLst>
          </a:custGeom>
          <a:blipFill>
            <a:blip r:embed="rId6"/>
            <a:stretch>
              <a:fillRect l="0" t="0" r="0" b="0"/>
            </a:stretch>
          </a:blipFill>
        </p:spPr>
      </p:sp>
      <p:sp>
        <p:nvSpPr>
          <p:cNvPr name="Freeform 8" id="8"/>
          <p:cNvSpPr/>
          <p:nvPr/>
        </p:nvSpPr>
        <p:spPr>
          <a:xfrm flipH="false" flipV="false" rot="-9281969">
            <a:off x="14416331" y="3884993"/>
            <a:ext cx="7743339" cy="1945514"/>
          </a:xfrm>
          <a:custGeom>
            <a:avLst/>
            <a:gdLst/>
            <a:ahLst/>
            <a:cxnLst/>
            <a:rect r="r" b="b" t="t" l="l"/>
            <a:pathLst>
              <a:path h="1945514" w="7743339">
                <a:moveTo>
                  <a:pt x="0" y="0"/>
                </a:moveTo>
                <a:lnTo>
                  <a:pt x="7743338" y="0"/>
                </a:lnTo>
                <a:lnTo>
                  <a:pt x="7743338" y="1945514"/>
                </a:lnTo>
                <a:lnTo>
                  <a:pt x="0" y="1945514"/>
                </a:lnTo>
                <a:lnTo>
                  <a:pt x="0" y="0"/>
                </a:lnTo>
                <a:close/>
              </a:path>
            </a:pathLst>
          </a:custGeom>
          <a:blipFill>
            <a:blip r:embed="rId6"/>
            <a:stretch>
              <a:fillRect l="0" t="0" r="0" b="0"/>
            </a:stretch>
          </a:blipFill>
        </p:spPr>
      </p:sp>
      <p:grpSp>
        <p:nvGrpSpPr>
          <p:cNvPr name="Group 9" id="9"/>
          <p:cNvGrpSpPr/>
          <p:nvPr/>
        </p:nvGrpSpPr>
        <p:grpSpPr>
          <a:xfrm rot="0">
            <a:off x="0" y="0"/>
            <a:ext cx="18288000" cy="10287000"/>
            <a:chOff x="0" y="0"/>
            <a:chExt cx="4816593" cy="2709333"/>
          </a:xfrm>
        </p:grpSpPr>
        <p:sp>
          <p:nvSpPr>
            <p:cNvPr name="Freeform 10" id="10"/>
            <p:cNvSpPr/>
            <p:nvPr/>
          </p:nvSpPr>
          <p:spPr>
            <a:xfrm flipH="false" flipV="false" rot="0">
              <a:off x="0" y="0"/>
              <a:ext cx="4816592" cy="2709333"/>
            </a:xfrm>
            <a:custGeom>
              <a:avLst/>
              <a:gdLst/>
              <a:ahLst/>
              <a:cxnLst/>
              <a:rect r="r" b="b" t="t" l="l"/>
              <a:pathLst>
                <a:path h="2709333" w="4816592">
                  <a:moveTo>
                    <a:pt x="21590" y="0"/>
                  </a:moveTo>
                  <a:lnTo>
                    <a:pt x="4795002" y="0"/>
                  </a:lnTo>
                  <a:cubicBezTo>
                    <a:pt x="4800728" y="0"/>
                    <a:pt x="4806220" y="2275"/>
                    <a:pt x="4810269" y="6324"/>
                  </a:cubicBezTo>
                  <a:cubicBezTo>
                    <a:pt x="4814318" y="10372"/>
                    <a:pt x="4816592" y="15864"/>
                    <a:pt x="4816592" y="21590"/>
                  </a:cubicBezTo>
                  <a:lnTo>
                    <a:pt x="4816592" y="2687743"/>
                  </a:lnTo>
                  <a:cubicBezTo>
                    <a:pt x="4816592" y="2699667"/>
                    <a:pt x="4806926" y="2709333"/>
                    <a:pt x="4795002" y="2709333"/>
                  </a:cubicBezTo>
                  <a:lnTo>
                    <a:pt x="21590" y="2709333"/>
                  </a:lnTo>
                  <a:cubicBezTo>
                    <a:pt x="9666" y="2709333"/>
                    <a:pt x="0" y="2699667"/>
                    <a:pt x="0" y="2687743"/>
                  </a:cubicBezTo>
                  <a:lnTo>
                    <a:pt x="0" y="21590"/>
                  </a:lnTo>
                  <a:cubicBezTo>
                    <a:pt x="0" y="9666"/>
                    <a:pt x="9666" y="0"/>
                    <a:pt x="21590" y="0"/>
                  </a:cubicBezTo>
                  <a:close/>
                </a:path>
              </a:pathLst>
            </a:custGeom>
            <a:solidFill>
              <a:srgbClr val="E0D7B1">
                <a:alpha val="89804"/>
              </a:srgbClr>
            </a:solidFill>
            <a:ln w="133350" cap="rnd">
              <a:solidFill>
                <a:srgbClr val="BCAA71">
                  <a:alpha val="89804"/>
                </a:srgbClr>
              </a:solidFill>
              <a:prstDash val="solid"/>
              <a:round/>
            </a:ln>
          </p:spPr>
        </p:sp>
        <p:sp>
          <p:nvSpPr>
            <p:cNvPr name="TextBox 11" id="11"/>
            <p:cNvSpPr txBox="true"/>
            <p:nvPr/>
          </p:nvSpPr>
          <p:spPr>
            <a:xfrm>
              <a:off x="0" y="-38100"/>
              <a:ext cx="4816593" cy="2747433"/>
            </a:xfrm>
            <a:prstGeom prst="rect">
              <a:avLst/>
            </a:prstGeom>
          </p:spPr>
          <p:txBody>
            <a:bodyPr anchor="ctr" rtlCol="false" tIns="50800" lIns="50800" bIns="50800" rIns="50800"/>
            <a:lstStyle/>
            <a:p>
              <a:pPr algn="ctr">
                <a:lnSpc>
                  <a:spcPts val="2659"/>
                </a:lnSpc>
                <a:spcBef>
                  <a:spcPct val="0"/>
                </a:spcBef>
              </a:pPr>
            </a:p>
          </p:txBody>
        </p:sp>
      </p:grpSp>
      <p:sp>
        <p:nvSpPr>
          <p:cNvPr name="Freeform 12" id="12"/>
          <p:cNvSpPr/>
          <p:nvPr/>
        </p:nvSpPr>
        <p:spPr>
          <a:xfrm flipH="false" flipV="false" rot="0">
            <a:off x="3822369" y="324311"/>
            <a:ext cx="1408779" cy="1408779"/>
          </a:xfrm>
          <a:custGeom>
            <a:avLst/>
            <a:gdLst/>
            <a:ahLst/>
            <a:cxnLst/>
            <a:rect r="r" b="b" t="t" l="l"/>
            <a:pathLst>
              <a:path h="1408779" w="1408779">
                <a:moveTo>
                  <a:pt x="0" y="0"/>
                </a:moveTo>
                <a:lnTo>
                  <a:pt x="1408779" y="0"/>
                </a:lnTo>
                <a:lnTo>
                  <a:pt x="1408779" y="1408778"/>
                </a:lnTo>
                <a:lnTo>
                  <a:pt x="0" y="1408778"/>
                </a:lnTo>
                <a:lnTo>
                  <a:pt x="0" y="0"/>
                </a:lnTo>
                <a:close/>
              </a:path>
            </a:pathLst>
          </a:custGeom>
          <a:blipFill>
            <a:blip r:embed="rId7"/>
            <a:stretch>
              <a:fillRect l="0" t="0" r="0" b="0"/>
            </a:stretch>
          </a:blipFill>
        </p:spPr>
      </p:sp>
      <p:sp>
        <p:nvSpPr>
          <p:cNvPr name="Freeform 13" id="13"/>
          <p:cNvSpPr/>
          <p:nvPr/>
        </p:nvSpPr>
        <p:spPr>
          <a:xfrm flipH="false" flipV="false" rot="0">
            <a:off x="395037" y="0"/>
            <a:ext cx="2160434" cy="2160434"/>
          </a:xfrm>
          <a:custGeom>
            <a:avLst/>
            <a:gdLst/>
            <a:ahLst/>
            <a:cxnLst/>
            <a:rect r="r" b="b" t="t" l="l"/>
            <a:pathLst>
              <a:path h="2160434" w="2160434">
                <a:moveTo>
                  <a:pt x="0" y="0"/>
                </a:moveTo>
                <a:lnTo>
                  <a:pt x="2160434" y="0"/>
                </a:lnTo>
                <a:lnTo>
                  <a:pt x="2160434" y="2160434"/>
                </a:lnTo>
                <a:lnTo>
                  <a:pt x="0" y="2160434"/>
                </a:lnTo>
                <a:lnTo>
                  <a:pt x="0" y="0"/>
                </a:lnTo>
                <a:close/>
              </a:path>
            </a:pathLst>
          </a:custGeom>
          <a:blipFill>
            <a:blip r:embed="rId8"/>
            <a:stretch>
              <a:fillRect l="0" t="0" r="0" b="0"/>
            </a:stretch>
          </a:blipFill>
        </p:spPr>
      </p:sp>
      <p:sp>
        <p:nvSpPr>
          <p:cNvPr name="Freeform 14" id="14"/>
          <p:cNvSpPr/>
          <p:nvPr/>
        </p:nvSpPr>
        <p:spPr>
          <a:xfrm flipH="false" flipV="false" rot="0">
            <a:off x="14297988" y="386122"/>
            <a:ext cx="1774313" cy="1774313"/>
          </a:xfrm>
          <a:custGeom>
            <a:avLst/>
            <a:gdLst/>
            <a:ahLst/>
            <a:cxnLst/>
            <a:rect r="r" b="b" t="t" l="l"/>
            <a:pathLst>
              <a:path h="1774313" w="1774313">
                <a:moveTo>
                  <a:pt x="0" y="0"/>
                </a:moveTo>
                <a:lnTo>
                  <a:pt x="1774313" y="0"/>
                </a:lnTo>
                <a:lnTo>
                  <a:pt x="1774313" y="1774312"/>
                </a:lnTo>
                <a:lnTo>
                  <a:pt x="0" y="1774312"/>
                </a:lnTo>
                <a:lnTo>
                  <a:pt x="0" y="0"/>
                </a:lnTo>
                <a:close/>
              </a:path>
            </a:pathLst>
          </a:custGeom>
          <a:blipFill>
            <a:blip r:embed="rId9"/>
            <a:stretch>
              <a:fillRect l="0" t="0" r="0" b="0"/>
            </a:stretch>
          </a:blipFill>
        </p:spPr>
      </p:sp>
      <p:sp>
        <p:nvSpPr>
          <p:cNvPr name="Freeform 15" id="15"/>
          <p:cNvSpPr/>
          <p:nvPr/>
        </p:nvSpPr>
        <p:spPr>
          <a:xfrm flipH="false" flipV="false" rot="0">
            <a:off x="6242308" y="6397016"/>
            <a:ext cx="3324397" cy="3324397"/>
          </a:xfrm>
          <a:custGeom>
            <a:avLst/>
            <a:gdLst/>
            <a:ahLst/>
            <a:cxnLst/>
            <a:rect r="r" b="b" t="t" l="l"/>
            <a:pathLst>
              <a:path h="3324397" w="3324397">
                <a:moveTo>
                  <a:pt x="0" y="0"/>
                </a:moveTo>
                <a:lnTo>
                  <a:pt x="3324397" y="0"/>
                </a:lnTo>
                <a:lnTo>
                  <a:pt x="3324397" y="3324397"/>
                </a:lnTo>
                <a:lnTo>
                  <a:pt x="0" y="3324397"/>
                </a:lnTo>
                <a:lnTo>
                  <a:pt x="0" y="0"/>
                </a:lnTo>
                <a:close/>
              </a:path>
            </a:pathLst>
          </a:custGeom>
          <a:blipFill>
            <a:blip r:embed="rId10"/>
            <a:stretch>
              <a:fillRect l="0" t="0" r="0" b="0"/>
            </a:stretch>
          </a:blipFill>
        </p:spPr>
      </p:sp>
      <p:sp>
        <p:nvSpPr>
          <p:cNvPr name="Freeform 16" id="16"/>
          <p:cNvSpPr/>
          <p:nvPr/>
        </p:nvSpPr>
        <p:spPr>
          <a:xfrm flipH="false" flipV="false" rot="0">
            <a:off x="10077356" y="5933903"/>
            <a:ext cx="3030007" cy="3787509"/>
          </a:xfrm>
          <a:custGeom>
            <a:avLst/>
            <a:gdLst/>
            <a:ahLst/>
            <a:cxnLst/>
            <a:rect r="r" b="b" t="t" l="l"/>
            <a:pathLst>
              <a:path h="3787509" w="3030007">
                <a:moveTo>
                  <a:pt x="0" y="0"/>
                </a:moveTo>
                <a:lnTo>
                  <a:pt x="3030007" y="0"/>
                </a:lnTo>
                <a:lnTo>
                  <a:pt x="3030007" y="3787510"/>
                </a:lnTo>
                <a:lnTo>
                  <a:pt x="0" y="3787510"/>
                </a:lnTo>
                <a:lnTo>
                  <a:pt x="0" y="0"/>
                </a:lnTo>
                <a:close/>
              </a:path>
            </a:pathLst>
          </a:custGeom>
          <a:blipFill>
            <a:blip r:embed="rId11"/>
            <a:stretch>
              <a:fillRect l="0" t="0" r="0" b="0"/>
            </a:stretch>
          </a:blipFill>
        </p:spPr>
      </p:sp>
      <p:sp>
        <p:nvSpPr>
          <p:cNvPr name="Freeform 17" id="17"/>
          <p:cNvSpPr/>
          <p:nvPr/>
        </p:nvSpPr>
        <p:spPr>
          <a:xfrm flipH="false" flipV="false" rot="0">
            <a:off x="13659704" y="6539300"/>
            <a:ext cx="4242817" cy="3182113"/>
          </a:xfrm>
          <a:custGeom>
            <a:avLst/>
            <a:gdLst/>
            <a:ahLst/>
            <a:cxnLst/>
            <a:rect r="r" b="b" t="t" l="l"/>
            <a:pathLst>
              <a:path h="3182113" w="4242817">
                <a:moveTo>
                  <a:pt x="0" y="0"/>
                </a:moveTo>
                <a:lnTo>
                  <a:pt x="4242818" y="0"/>
                </a:lnTo>
                <a:lnTo>
                  <a:pt x="4242818" y="3182113"/>
                </a:lnTo>
                <a:lnTo>
                  <a:pt x="0" y="3182113"/>
                </a:lnTo>
                <a:lnTo>
                  <a:pt x="0" y="0"/>
                </a:lnTo>
                <a:close/>
              </a:path>
            </a:pathLst>
          </a:custGeom>
          <a:blipFill>
            <a:blip r:embed="rId12"/>
            <a:stretch>
              <a:fillRect l="0" t="0" r="0" b="0"/>
            </a:stretch>
          </a:blipFill>
        </p:spPr>
      </p:sp>
      <p:sp>
        <p:nvSpPr>
          <p:cNvPr name="TextBox 18" id="18"/>
          <p:cNvSpPr txBox="true"/>
          <p:nvPr/>
        </p:nvSpPr>
        <p:spPr>
          <a:xfrm rot="0">
            <a:off x="6973500" y="-9525"/>
            <a:ext cx="4345489" cy="1502485"/>
          </a:xfrm>
          <a:prstGeom prst="rect">
            <a:avLst/>
          </a:prstGeom>
        </p:spPr>
        <p:txBody>
          <a:bodyPr anchor="t" rtlCol="false" tIns="0" lIns="0" bIns="0" rIns="0">
            <a:spAutoFit/>
          </a:bodyPr>
          <a:lstStyle/>
          <a:p>
            <a:pPr algn="ctr">
              <a:lnSpc>
                <a:spcPts val="8620"/>
              </a:lnSpc>
            </a:pPr>
            <a:r>
              <a:rPr lang="en-US" sz="7766" b="true">
                <a:solidFill>
                  <a:srgbClr val="4B2630"/>
                </a:solidFill>
                <a:latin typeface="Calmius Sans High Bold"/>
                <a:ea typeface="Calmius Sans High Bold"/>
                <a:cs typeface="Calmius Sans High Bold"/>
                <a:sym typeface="Calmius Sans High Bold"/>
              </a:rPr>
              <a:t>Вірмени</a:t>
            </a:r>
          </a:p>
        </p:txBody>
      </p:sp>
      <p:sp>
        <p:nvSpPr>
          <p:cNvPr name="TextBox 19" id="19"/>
          <p:cNvSpPr txBox="true"/>
          <p:nvPr/>
        </p:nvSpPr>
        <p:spPr>
          <a:xfrm rot="0">
            <a:off x="244004" y="3125632"/>
            <a:ext cx="5541402" cy="5977326"/>
          </a:xfrm>
          <a:prstGeom prst="rect">
            <a:avLst/>
          </a:prstGeom>
        </p:spPr>
        <p:txBody>
          <a:bodyPr anchor="t" rtlCol="false" tIns="0" lIns="0" bIns="0" rIns="0">
            <a:spAutoFit/>
          </a:bodyPr>
          <a:lstStyle/>
          <a:p>
            <a:pPr algn="ctr">
              <a:lnSpc>
                <a:spcPts val="3391"/>
              </a:lnSpc>
              <a:spcBef>
                <a:spcPct val="0"/>
              </a:spcBef>
            </a:pPr>
            <a:r>
              <a:rPr lang="en-US" b="true" sz="2422">
                <a:solidFill>
                  <a:srgbClr val="4B2630"/>
                </a:solidFill>
                <a:latin typeface="Open Sans Bold"/>
                <a:ea typeface="Open Sans Bold"/>
                <a:cs typeface="Open Sans Bold"/>
                <a:sym typeface="Open Sans Bold"/>
              </a:rPr>
              <a:t>У Кіровоградській області вірменська діаспора представлена невеликою, але активною громадою, яка об’єднується через місцеві національно-культурні товариства . Їхня діяльність спрямована на проведення культурних заходів і свят, збереження мови, традицій і національної ідентичності, а також участь у фестивалях національних культур і громадських ініціативах. </a:t>
            </a:r>
          </a:p>
        </p:txBody>
      </p:sp>
      <p:sp>
        <p:nvSpPr>
          <p:cNvPr name="TextBox 20" id="20"/>
          <p:cNvSpPr txBox="true"/>
          <p:nvPr/>
        </p:nvSpPr>
        <p:spPr>
          <a:xfrm rot="0">
            <a:off x="6755599" y="2827420"/>
            <a:ext cx="10503701" cy="3452995"/>
          </a:xfrm>
          <a:prstGeom prst="rect">
            <a:avLst/>
          </a:prstGeom>
        </p:spPr>
        <p:txBody>
          <a:bodyPr anchor="t" rtlCol="false" tIns="0" lIns="0" bIns="0" rIns="0">
            <a:spAutoFit/>
          </a:bodyPr>
          <a:lstStyle/>
          <a:p>
            <a:pPr algn="l">
              <a:lnSpc>
                <a:spcPts val="3927"/>
              </a:lnSpc>
              <a:spcBef>
                <a:spcPct val="0"/>
              </a:spcBef>
            </a:pPr>
            <a:r>
              <a:rPr lang="en-US" b="true" sz="2805">
                <a:solidFill>
                  <a:srgbClr val="4B2630"/>
                </a:solidFill>
                <a:latin typeface="Open Sans Bold"/>
                <a:ea typeface="Open Sans Bold"/>
                <a:cs typeface="Open Sans Bold"/>
                <a:sym typeface="Open Sans Bold"/>
              </a:rPr>
              <a:t>     У Кіровоградсь</a:t>
            </a:r>
            <a:r>
              <a:rPr lang="en-US" b="true" sz="2805">
                <a:solidFill>
                  <a:srgbClr val="4B2630"/>
                </a:solidFill>
                <a:latin typeface="Open Sans Bold"/>
                <a:ea typeface="Open Sans Bold"/>
                <a:cs typeface="Open Sans Bold"/>
                <a:sym typeface="Open Sans Bold"/>
              </a:rPr>
              <a:t>кій області вірмени  об’єднані через структури </a:t>
            </a:r>
            <a:r>
              <a:rPr lang="en-US" b="true" sz="2805" u="sng">
                <a:solidFill>
                  <a:srgbClr val="4B2630"/>
                </a:solidFill>
                <a:latin typeface="Open Sans Bold"/>
                <a:ea typeface="Open Sans Bold"/>
                <a:cs typeface="Open Sans Bold"/>
                <a:sym typeface="Open Sans Bold"/>
              </a:rPr>
              <a:t>«Спілки вірмен України» </a:t>
            </a:r>
            <a:r>
              <a:rPr lang="en-US" b="true" sz="2805">
                <a:solidFill>
                  <a:srgbClr val="4B2630"/>
                </a:solidFill>
                <a:latin typeface="Open Sans Bold"/>
                <a:ea typeface="Open Sans Bold"/>
                <a:cs typeface="Open Sans Bold"/>
                <a:sym typeface="Open Sans Bold"/>
              </a:rPr>
              <a:t>— це всеукраїнська громадська організація, яка має свої осередки в різних регіонах, у тому числі й у Кропивницькому та області. Саме тут в Олександрії народився голова цієї спілки в області  Тігран Хачатрян.</a:t>
            </a:r>
          </a:p>
          <a:p>
            <a:pPr algn="l">
              <a:lnSpc>
                <a:spcPts val="3927"/>
              </a:lnSpc>
              <a:spcBef>
                <a:spcPct val="0"/>
              </a:spcBef>
            </a:pPr>
          </a:p>
        </p:txBody>
      </p:sp>
      <p:sp>
        <p:nvSpPr>
          <p:cNvPr name="TextBox 21" id="21"/>
          <p:cNvSpPr txBox="true"/>
          <p:nvPr/>
        </p:nvSpPr>
        <p:spPr>
          <a:xfrm rot="0">
            <a:off x="3119930" y="1772001"/>
            <a:ext cx="2813658" cy="551681"/>
          </a:xfrm>
          <a:prstGeom prst="rect">
            <a:avLst/>
          </a:prstGeom>
        </p:spPr>
        <p:txBody>
          <a:bodyPr anchor="t" rtlCol="false" tIns="0" lIns="0" bIns="0" rIns="0">
            <a:spAutoFit/>
          </a:bodyPr>
          <a:lstStyle/>
          <a:p>
            <a:pPr algn="ctr">
              <a:lnSpc>
                <a:spcPts val="2208"/>
              </a:lnSpc>
              <a:spcBef>
                <a:spcPct val="0"/>
              </a:spcBef>
            </a:pPr>
            <a:r>
              <a:rPr lang="en-US" b="true" sz="1577">
                <a:solidFill>
                  <a:srgbClr val="000000"/>
                </a:solidFill>
                <a:latin typeface="Open Sans Bold"/>
                <a:ea typeface="Open Sans Bold"/>
                <a:cs typeface="Open Sans Bold"/>
                <a:sym typeface="Open Sans Bold"/>
              </a:rPr>
              <a:t>ЛОГОТИП СПІЛКИ ВІРМЕН УКРАЇНИ</a:t>
            </a:r>
          </a:p>
        </p:txBody>
      </p:sp>
      <p:sp>
        <p:nvSpPr>
          <p:cNvPr name="TextBox 22" id="22"/>
          <p:cNvSpPr txBox="true"/>
          <p:nvPr/>
        </p:nvSpPr>
        <p:spPr>
          <a:xfrm rot="0">
            <a:off x="14072133" y="2342280"/>
            <a:ext cx="2226022" cy="323215"/>
          </a:xfrm>
          <a:prstGeom prst="rect">
            <a:avLst/>
          </a:prstGeom>
        </p:spPr>
        <p:txBody>
          <a:bodyPr anchor="t" rtlCol="false" tIns="0" lIns="0" bIns="0" rIns="0">
            <a:spAutoFit/>
          </a:bodyPr>
          <a:lstStyle/>
          <a:p>
            <a:pPr algn="ctr">
              <a:lnSpc>
                <a:spcPts val="2659"/>
              </a:lnSpc>
              <a:spcBef>
                <a:spcPct val="0"/>
              </a:spcBef>
            </a:pPr>
            <a:r>
              <a:rPr lang="en-US" b="true" sz="1899">
                <a:solidFill>
                  <a:srgbClr val="000000"/>
                </a:solidFill>
                <a:latin typeface="Open Sans Bold"/>
                <a:ea typeface="Open Sans Bold"/>
                <a:cs typeface="Open Sans Bold"/>
                <a:sym typeface="Open Sans Bold"/>
              </a:rPr>
              <a:t>ТІГРАН ХАЧАТРЯН</a:t>
            </a:r>
          </a:p>
        </p:txBody>
      </p:sp>
    </p:spTree>
  </p:cSld>
  <p:clrMapOvr>
    <a:masterClrMapping/>
  </p:clrMapOvr>
</p:sld>
</file>

<file path=ppt/slides/slide10.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9222" r="0" b="-9222"/>
            </a:stretch>
          </a:blipFill>
        </p:spPr>
      </p:sp>
      <p:sp>
        <p:nvSpPr>
          <p:cNvPr name="Freeform 3" id="3"/>
          <p:cNvSpPr/>
          <p:nvPr/>
        </p:nvSpPr>
        <p:spPr>
          <a:xfrm flipH="false" flipV="false" rot="0">
            <a:off x="-216889" y="5758670"/>
            <a:ext cx="18721777" cy="9056660"/>
          </a:xfrm>
          <a:custGeom>
            <a:avLst/>
            <a:gdLst/>
            <a:ahLst/>
            <a:cxnLst/>
            <a:rect r="r" b="b" t="t" l="l"/>
            <a:pathLst>
              <a:path h="9056660" w="18721777">
                <a:moveTo>
                  <a:pt x="0" y="0"/>
                </a:moveTo>
                <a:lnTo>
                  <a:pt x="18721778" y="0"/>
                </a:lnTo>
                <a:lnTo>
                  <a:pt x="18721778" y="9056660"/>
                </a:lnTo>
                <a:lnTo>
                  <a:pt x="0" y="9056660"/>
                </a:lnTo>
                <a:lnTo>
                  <a:pt x="0" y="0"/>
                </a:lnTo>
                <a:close/>
              </a:path>
            </a:pathLst>
          </a:custGeom>
          <a:blipFill>
            <a:blip r:embed="rId3"/>
            <a:stretch>
              <a:fillRect l="0" t="0" r="0" b="0"/>
            </a:stretch>
          </a:blipFill>
        </p:spPr>
      </p:sp>
      <p:sp>
        <p:nvSpPr>
          <p:cNvPr name="Freeform 4" id="4"/>
          <p:cNvSpPr/>
          <p:nvPr/>
        </p:nvSpPr>
        <p:spPr>
          <a:xfrm flipH="false" flipV="false" rot="0">
            <a:off x="13061340" y="-1547798"/>
            <a:ext cx="8395920" cy="5152996"/>
          </a:xfrm>
          <a:custGeom>
            <a:avLst/>
            <a:gdLst/>
            <a:ahLst/>
            <a:cxnLst/>
            <a:rect r="r" b="b" t="t" l="l"/>
            <a:pathLst>
              <a:path h="5152996" w="8395920">
                <a:moveTo>
                  <a:pt x="0" y="0"/>
                </a:moveTo>
                <a:lnTo>
                  <a:pt x="8395920" y="0"/>
                </a:lnTo>
                <a:lnTo>
                  <a:pt x="8395920" y="5152996"/>
                </a:lnTo>
                <a:lnTo>
                  <a:pt x="0" y="5152996"/>
                </a:lnTo>
                <a:lnTo>
                  <a:pt x="0" y="0"/>
                </a:lnTo>
                <a:close/>
              </a:path>
            </a:pathLst>
          </a:custGeom>
          <a:blipFill>
            <a:blip r:embed="rId4"/>
            <a:stretch>
              <a:fillRect l="0" t="0" r="0" b="0"/>
            </a:stretch>
          </a:blipFill>
        </p:spPr>
      </p:sp>
      <p:sp>
        <p:nvSpPr>
          <p:cNvPr name="Freeform 5" id="5"/>
          <p:cNvSpPr/>
          <p:nvPr/>
        </p:nvSpPr>
        <p:spPr>
          <a:xfrm flipH="false" flipV="false" rot="-591697">
            <a:off x="5478798" y="-1547798"/>
            <a:ext cx="7330404" cy="4114189"/>
          </a:xfrm>
          <a:custGeom>
            <a:avLst/>
            <a:gdLst/>
            <a:ahLst/>
            <a:cxnLst/>
            <a:rect r="r" b="b" t="t" l="l"/>
            <a:pathLst>
              <a:path h="4114189" w="7330404">
                <a:moveTo>
                  <a:pt x="0" y="0"/>
                </a:moveTo>
                <a:lnTo>
                  <a:pt x="7330404" y="0"/>
                </a:lnTo>
                <a:lnTo>
                  <a:pt x="7330404" y="4114189"/>
                </a:lnTo>
                <a:lnTo>
                  <a:pt x="0" y="4114189"/>
                </a:lnTo>
                <a:lnTo>
                  <a:pt x="0" y="0"/>
                </a:lnTo>
                <a:close/>
              </a:path>
            </a:pathLst>
          </a:custGeom>
          <a:blipFill>
            <a:blip r:embed="rId5"/>
            <a:stretch>
              <a:fillRect l="0" t="0" r="0" b="0"/>
            </a:stretch>
          </a:blipFill>
        </p:spPr>
      </p:sp>
      <p:sp>
        <p:nvSpPr>
          <p:cNvPr name="Freeform 6" id="6"/>
          <p:cNvSpPr/>
          <p:nvPr/>
        </p:nvSpPr>
        <p:spPr>
          <a:xfrm flipH="false" flipV="false" rot="0">
            <a:off x="-3285396" y="-1629023"/>
            <a:ext cx="8395920" cy="5152996"/>
          </a:xfrm>
          <a:custGeom>
            <a:avLst/>
            <a:gdLst/>
            <a:ahLst/>
            <a:cxnLst/>
            <a:rect r="r" b="b" t="t" l="l"/>
            <a:pathLst>
              <a:path h="5152996" w="8395920">
                <a:moveTo>
                  <a:pt x="0" y="0"/>
                </a:moveTo>
                <a:lnTo>
                  <a:pt x="8395920" y="0"/>
                </a:lnTo>
                <a:lnTo>
                  <a:pt x="8395920" y="5152996"/>
                </a:lnTo>
                <a:lnTo>
                  <a:pt x="0" y="5152996"/>
                </a:lnTo>
                <a:lnTo>
                  <a:pt x="0" y="0"/>
                </a:lnTo>
                <a:close/>
              </a:path>
            </a:pathLst>
          </a:custGeom>
          <a:blipFill>
            <a:blip r:embed="rId4"/>
            <a:stretch>
              <a:fillRect l="0" t="0" r="0" b="0"/>
            </a:stretch>
          </a:blipFill>
        </p:spPr>
      </p:sp>
      <p:sp>
        <p:nvSpPr>
          <p:cNvPr name="Freeform 7" id="7"/>
          <p:cNvSpPr/>
          <p:nvPr/>
        </p:nvSpPr>
        <p:spPr>
          <a:xfrm flipH="false" flipV="false" rot="-1156012">
            <a:off x="-3871669" y="4828245"/>
            <a:ext cx="7743339" cy="1945514"/>
          </a:xfrm>
          <a:custGeom>
            <a:avLst/>
            <a:gdLst/>
            <a:ahLst/>
            <a:cxnLst/>
            <a:rect r="r" b="b" t="t" l="l"/>
            <a:pathLst>
              <a:path h="1945514" w="7743339">
                <a:moveTo>
                  <a:pt x="0" y="0"/>
                </a:moveTo>
                <a:lnTo>
                  <a:pt x="7743338" y="0"/>
                </a:lnTo>
                <a:lnTo>
                  <a:pt x="7743338" y="1945514"/>
                </a:lnTo>
                <a:lnTo>
                  <a:pt x="0" y="1945514"/>
                </a:lnTo>
                <a:lnTo>
                  <a:pt x="0" y="0"/>
                </a:lnTo>
                <a:close/>
              </a:path>
            </a:pathLst>
          </a:custGeom>
          <a:blipFill>
            <a:blip r:embed="rId6"/>
            <a:stretch>
              <a:fillRect l="0" t="0" r="0" b="0"/>
            </a:stretch>
          </a:blipFill>
        </p:spPr>
      </p:sp>
      <p:sp>
        <p:nvSpPr>
          <p:cNvPr name="Freeform 8" id="8"/>
          <p:cNvSpPr/>
          <p:nvPr/>
        </p:nvSpPr>
        <p:spPr>
          <a:xfrm flipH="false" flipV="false" rot="-9281969">
            <a:off x="14416331" y="3884993"/>
            <a:ext cx="7743339" cy="1945514"/>
          </a:xfrm>
          <a:custGeom>
            <a:avLst/>
            <a:gdLst/>
            <a:ahLst/>
            <a:cxnLst/>
            <a:rect r="r" b="b" t="t" l="l"/>
            <a:pathLst>
              <a:path h="1945514" w="7743339">
                <a:moveTo>
                  <a:pt x="0" y="0"/>
                </a:moveTo>
                <a:lnTo>
                  <a:pt x="7743338" y="0"/>
                </a:lnTo>
                <a:lnTo>
                  <a:pt x="7743338" y="1945514"/>
                </a:lnTo>
                <a:lnTo>
                  <a:pt x="0" y="1945514"/>
                </a:lnTo>
                <a:lnTo>
                  <a:pt x="0" y="0"/>
                </a:lnTo>
                <a:close/>
              </a:path>
            </a:pathLst>
          </a:custGeom>
          <a:blipFill>
            <a:blip r:embed="rId6"/>
            <a:stretch>
              <a:fillRect l="0" t="0" r="0" b="0"/>
            </a:stretch>
          </a:blipFill>
        </p:spPr>
      </p:sp>
      <p:grpSp>
        <p:nvGrpSpPr>
          <p:cNvPr name="Group 9" id="9"/>
          <p:cNvGrpSpPr/>
          <p:nvPr/>
        </p:nvGrpSpPr>
        <p:grpSpPr>
          <a:xfrm rot="0">
            <a:off x="0" y="0"/>
            <a:ext cx="18288000" cy="10287000"/>
            <a:chOff x="0" y="0"/>
            <a:chExt cx="4816593" cy="2709333"/>
          </a:xfrm>
        </p:grpSpPr>
        <p:sp>
          <p:nvSpPr>
            <p:cNvPr name="Freeform 10" id="10"/>
            <p:cNvSpPr/>
            <p:nvPr/>
          </p:nvSpPr>
          <p:spPr>
            <a:xfrm flipH="false" flipV="false" rot="0">
              <a:off x="0" y="0"/>
              <a:ext cx="4816592" cy="2709333"/>
            </a:xfrm>
            <a:custGeom>
              <a:avLst/>
              <a:gdLst/>
              <a:ahLst/>
              <a:cxnLst/>
              <a:rect r="r" b="b" t="t" l="l"/>
              <a:pathLst>
                <a:path h="2709333" w="4816592">
                  <a:moveTo>
                    <a:pt x="21590" y="0"/>
                  </a:moveTo>
                  <a:lnTo>
                    <a:pt x="4795002" y="0"/>
                  </a:lnTo>
                  <a:cubicBezTo>
                    <a:pt x="4800728" y="0"/>
                    <a:pt x="4806220" y="2275"/>
                    <a:pt x="4810269" y="6324"/>
                  </a:cubicBezTo>
                  <a:cubicBezTo>
                    <a:pt x="4814318" y="10372"/>
                    <a:pt x="4816592" y="15864"/>
                    <a:pt x="4816592" y="21590"/>
                  </a:cubicBezTo>
                  <a:lnTo>
                    <a:pt x="4816592" y="2687743"/>
                  </a:lnTo>
                  <a:cubicBezTo>
                    <a:pt x="4816592" y="2699667"/>
                    <a:pt x="4806926" y="2709333"/>
                    <a:pt x="4795002" y="2709333"/>
                  </a:cubicBezTo>
                  <a:lnTo>
                    <a:pt x="21590" y="2709333"/>
                  </a:lnTo>
                  <a:cubicBezTo>
                    <a:pt x="9666" y="2709333"/>
                    <a:pt x="0" y="2699667"/>
                    <a:pt x="0" y="2687743"/>
                  </a:cubicBezTo>
                  <a:lnTo>
                    <a:pt x="0" y="21590"/>
                  </a:lnTo>
                  <a:cubicBezTo>
                    <a:pt x="0" y="9666"/>
                    <a:pt x="9666" y="0"/>
                    <a:pt x="21590" y="0"/>
                  </a:cubicBezTo>
                  <a:close/>
                </a:path>
              </a:pathLst>
            </a:custGeom>
            <a:solidFill>
              <a:srgbClr val="E0D7B1">
                <a:alpha val="89804"/>
              </a:srgbClr>
            </a:solidFill>
            <a:ln w="133350" cap="rnd">
              <a:solidFill>
                <a:srgbClr val="BCAA71">
                  <a:alpha val="89804"/>
                </a:srgbClr>
              </a:solidFill>
              <a:prstDash val="solid"/>
              <a:round/>
            </a:ln>
          </p:spPr>
        </p:sp>
        <p:sp>
          <p:nvSpPr>
            <p:cNvPr name="TextBox 11" id="11"/>
            <p:cNvSpPr txBox="true"/>
            <p:nvPr/>
          </p:nvSpPr>
          <p:spPr>
            <a:xfrm>
              <a:off x="0" y="-38100"/>
              <a:ext cx="4816593" cy="2747433"/>
            </a:xfrm>
            <a:prstGeom prst="rect">
              <a:avLst/>
            </a:prstGeom>
          </p:spPr>
          <p:txBody>
            <a:bodyPr anchor="ctr" rtlCol="false" tIns="50800" lIns="50800" bIns="50800" rIns="50800"/>
            <a:lstStyle/>
            <a:p>
              <a:pPr algn="ctr">
                <a:lnSpc>
                  <a:spcPts val="2659"/>
                </a:lnSpc>
                <a:spcBef>
                  <a:spcPct val="0"/>
                </a:spcBef>
              </a:pPr>
            </a:p>
          </p:txBody>
        </p:sp>
      </p:grpSp>
      <p:sp>
        <p:nvSpPr>
          <p:cNvPr name="Freeform 12" id="12"/>
          <p:cNvSpPr/>
          <p:nvPr/>
        </p:nvSpPr>
        <p:spPr>
          <a:xfrm flipH="false" flipV="false" rot="0">
            <a:off x="541107" y="167862"/>
            <a:ext cx="3097222" cy="2155820"/>
          </a:xfrm>
          <a:custGeom>
            <a:avLst/>
            <a:gdLst/>
            <a:ahLst/>
            <a:cxnLst/>
            <a:rect r="r" b="b" t="t" l="l"/>
            <a:pathLst>
              <a:path h="2155820" w="3097222">
                <a:moveTo>
                  <a:pt x="0" y="0"/>
                </a:moveTo>
                <a:lnTo>
                  <a:pt x="3097222" y="0"/>
                </a:lnTo>
                <a:lnTo>
                  <a:pt x="3097222" y="2155820"/>
                </a:lnTo>
                <a:lnTo>
                  <a:pt x="0" y="2155820"/>
                </a:lnTo>
                <a:lnTo>
                  <a:pt x="0" y="0"/>
                </a:lnTo>
                <a:close/>
              </a:path>
            </a:pathLst>
          </a:custGeom>
          <a:blipFill>
            <a:blip r:embed="rId7"/>
            <a:stretch>
              <a:fillRect l="0" t="-2259" r="0" b="-2259"/>
            </a:stretch>
          </a:blipFill>
        </p:spPr>
      </p:sp>
      <p:sp>
        <p:nvSpPr>
          <p:cNvPr name="Freeform 13" id="13"/>
          <p:cNvSpPr/>
          <p:nvPr/>
        </p:nvSpPr>
        <p:spPr>
          <a:xfrm flipH="false" flipV="false" rot="0">
            <a:off x="4330912" y="167862"/>
            <a:ext cx="1559225" cy="1559225"/>
          </a:xfrm>
          <a:custGeom>
            <a:avLst/>
            <a:gdLst/>
            <a:ahLst/>
            <a:cxnLst/>
            <a:rect r="r" b="b" t="t" l="l"/>
            <a:pathLst>
              <a:path h="1559225" w="1559225">
                <a:moveTo>
                  <a:pt x="0" y="0"/>
                </a:moveTo>
                <a:lnTo>
                  <a:pt x="1559225" y="0"/>
                </a:lnTo>
                <a:lnTo>
                  <a:pt x="1559225" y="1559225"/>
                </a:lnTo>
                <a:lnTo>
                  <a:pt x="0" y="1559225"/>
                </a:lnTo>
                <a:lnTo>
                  <a:pt x="0" y="0"/>
                </a:lnTo>
                <a:close/>
              </a:path>
            </a:pathLst>
          </a:custGeom>
          <a:blipFill>
            <a:blip r:embed="rId8"/>
            <a:stretch>
              <a:fillRect l="0" t="0" r="0" b="0"/>
            </a:stretch>
          </a:blipFill>
        </p:spPr>
      </p:sp>
      <p:sp>
        <p:nvSpPr>
          <p:cNvPr name="Freeform 14" id="14"/>
          <p:cNvSpPr/>
          <p:nvPr/>
        </p:nvSpPr>
        <p:spPr>
          <a:xfrm flipH="false" flipV="false" rot="0">
            <a:off x="12602251" y="408421"/>
            <a:ext cx="5177362" cy="3486532"/>
          </a:xfrm>
          <a:custGeom>
            <a:avLst/>
            <a:gdLst/>
            <a:ahLst/>
            <a:cxnLst/>
            <a:rect r="r" b="b" t="t" l="l"/>
            <a:pathLst>
              <a:path h="3486532" w="5177362">
                <a:moveTo>
                  <a:pt x="0" y="0"/>
                </a:moveTo>
                <a:lnTo>
                  <a:pt x="5177362" y="0"/>
                </a:lnTo>
                <a:lnTo>
                  <a:pt x="5177362" y="3486533"/>
                </a:lnTo>
                <a:lnTo>
                  <a:pt x="0" y="3486533"/>
                </a:lnTo>
                <a:lnTo>
                  <a:pt x="0" y="0"/>
                </a:lnTo>
                <a:close/>
              </a:path>
            </a:pathLst>
          </a:custGeom>
          <a:blipFill>
            <a:blip r:embed="rId9"/>
            <a:stretch>
              <a:fillRect l="-57548" t="-53147" r="-121050" b="-79563"/>
            </a:stretch>
          </a:blipFill>
        </p:spPr>
      </p:sp>
      <p:sp>
        <p:nvSpPr>
          <p:cNvPr name="Freeform 15" id="15"/>
          <p:cNvSpPr/>
          <p:nvPr/>
        </p:nvSpPr>
        <p:spPr>
          <a:xfrm flipH="false" flipV="false" rot="0">
            <a:off x="12743241" y="4299899"/>
            <a:ext cx="4895382" cy="2753653"/>
          </a:xfrm>
          <a:custGeom>
            <a:avLst/>
            <a:gdLst/>
            <a:ahLst/>
            <a:cxnLst/>
            <a:rect r="r" b="b" t="t" l="l"/>
            <a:pathLst>
              <a:path h="2753653" w="4895382">
                <a:moveTo>
                  <a:pt x="0" y="0"/>
                </a:moveTo>
                <a:lnTo>
                  <a:pt x="4895382" y="0"/>
                </a:lnTo>
                <a:lnTo>
                  <a:pt x="4895382" y="2753652"/>
                </a:lnTo>
                <a:lnTo>
                  <a:pt x="0" y="2753652"/>
                </a:lnTo>
                <a:lnTo>
                  <a:pt x="0" y="0"/>
                </a:lnTo>
                <a:close/>
              </a:path>
            </a:pathLst>
          </a:custGeom>
          <a:blipFill>
            <a:blip r:embed="rId10"/>
            <a:stretch>
              <a:fillRect l="0" t="0" r="0" b="0"/>
            </a:stretch>
          </a:blipFill>
        </p:spPr>
      </p:sp>
      <p:sp>
        <p:nvSpPr>
          <p:cNvPr name="Freeform 16" id="16"/>
          <p:cNvSpPr/>
          <p:nvPr/>
        </p:nvSpPr>
        <p:spPr>
          <a:xfrm flipH="false" flipV="false" rot="0">
            <a:off x="1258337" y="6000029"/>
            <a:ext cx="2717467" cy="2783577"/>
          </a:xfrm>
          <a:custGeom>
            <a:avLst/>
            <a:gdLst/>
            <a:ahLst/>
            <a:cxnLst/>
            <a:rect r="r" b="b" t="t" l="l"/>
            <a:pathLst>
              <a:path h="2783577" w="2717467">
                <a:moveTo>
                  <a:pt x="0" y="0"/>
                </a:moveTo>
                <a:lnTo>
                  <a:pt x="2717467" y="0"/>
                </a:lnTo>
                <a:lnTo>
                  <a:pt x="2717467" y="2783577"/>
                </a:lnTo>
                <a:lnTo>
                  <a:pt x="0" y="2783577"/>
                </a:lnTo>
                <a:lnTo>
                  <a:pt x="0" y="0"/>
                </a:lnTo>
                <a:close/>
              </a:path>
            </a:pathLst>
          </a:custGeom>
          <a:blipFill>
            <a:blip r:embed="rId11"/>
            <a:stretch>
              <a:fillRect l="0" t="0" r="0" b="0"/>
            </a:stretch>
          </a:blipFill>
        </p:spPr>
      </p:sp>
      <p:sp>
        <p:nvSpPr>
          <p:cNvPr name="Freeform 17" id="17"/>
          <p:cNvSpPr/>
          <p:nvPr/>
        </p:nvSpPr>
        <p:spPr>
          <a:xfrm flipH="false" flipV="false" rot="0">
            <a:off x="6189479" y="6000029"/>
            <a:ext cx="4424025" cy="2946401"/>
          </a:xfrm>
          <a:custGeom>
            <a:avLst/>
            <a:gdLst/>
            <a:ahLst/>
            <a:cxnLst/>
            <a:rect r="r" b="b" t="t" l="l"/>
            <a:pathLst>
              <a:path h="2946401" w="4424025">
                <a:moveTo>
                  <a:pt x="0" y="0"/>
                </a:moveTo>
                <a:lnTo>
                  <a:pt x="4424025" y="0"/>
                </a:lnTo>
                <a:lnTo>
                  <a:pt x="4424025" y="2946401"/>
                </a:lnTo>
                <a:lnTo>
                  <a:pt x="0" y="2946401"/>
                </a:lnTo>
                <a:lnTo>
                  <a:pt x="0" y="0"/>
                </a:lnTo>
                <a:close/>
              </a:path>
            </a:pathLst>
          </a:custGeom>
          <a:blipFill>
            <a:blip r:embed="rId12"/>
            <a:stretch>
              <a:fillRect l="0" t="0" r="0" b="0"/>
            </a:stretch>
          </a:blipFill>
        </p:spPr>
      </p:sp>
      <p:sp>
        <p:nvSpPr>
          <p:cNvPr name="TextBox 18" id="18"/>
          <p:cNvSpPr txBox="true"/>
          <p:nvPr/>
        </p:nvSpPr>
        <p:spPr>
          <a:xfrm rot="0">
            <a:off x="279491" y="2620973"/>
            <a:ext cx="11819977" cy="2780866"/>
          </a:xfrm>
          <a:prstGeom prst="rect">
            <a:avLst/>
          </a:prstGeom>
        </p:spPr>
        <p:txBody>
          <a:bodyPr anchor="t" rtlCol="false" tIns="0" lIns="0" bIns="0" rIns="0">
            <a:spAutoFit/>
          </a:bodyPr>
          <a:lstStyle/>
          <a:p>
            <a:pPr algn="ctr">
              <a:lnSpc>
                <a:spcPts val="3173"/>
              </a:lnSpc>
              <a:spcBef>
                <a:spcPct val="0"/>
              </a:spcBef>
            </a:pPr>
            <a:r>
              <a:rPr lang="en-US" b="true" sz="2267">
                <a:solidFill>
                  <a:srgbClr val="000000"/>
                </a:solidFill>
                <a:latin typeface="Open Sans Bold"/>
                <a:ea typeface="Open Sans Bold"/>
                <a:cs typeface="Open Sans Bold"/>
                <a:sym typeface="Open Sans Bold"/>
              </a:rPr>
              <a:t>У Кіровоградській області єврейська громада представлена  осередками Всеукраїнського єврейського конгресу, Єврейського агентства «Сохнут» та місцевих громад в містах області. Історично єврейське населення було значно чисельнішим, особливо в ХІХ — на початку ХХ століття, і відігравало важливу роль у розвитку міст і торгівлі регіону. Сьогодні діяльність громад зосереджена на збереженні культурної та релігійної спадщини, проведенні свят (наприклад, Ханука, Песах), освітніх та історичних заходів.</a:t>
            </a:r>
          </a:p>
        </p:txBody>
      </p:sp>
      <p:sp>
        <p:nvSpPr>
          <p:cNvPr name="TextBox 19" id="19"/>
          <p:cNvSpPr txBox="true"/>
          <p:nvPr/>
        </p:nvSpPr>
        <p:spPr>
          <a:xfrm rot="0">
            <a:off x="7386930" y="148812"/>
            <a:ext cx="3718527" cy="1531334"/>
          </a:xfrm>
          <a:prstGeom prst="rect">
            <a:avLst/>
          </a:prstGeom>
        </p:spPr>
        <p:txBody>
          <a:bodyPr anchor="t" rtlCol="false" tIns="0" lIns="0" bIns="0" rIns="0">
            <a:spAutoFit/>
          </a:bodyPr>
          <a:lstStyle/>
          <a:p>
            <a:pPr algn="ctr">
              <a:lnSpc>
                <a:spcPts val="9533"/>
              </a:lnSpc>
            </a:pPr>
            <a:r>
              <a:rPr lang="en-US" sz="8589" b="true">
                <a:solidFill>
                  <a:srgbClr val="4B2630"/>
                </a:solidFill>
                <a:latin typeface="Calmius Sans High Bold"/>
                <a:ea typeface="Calmius Sans High Bold"/>
                <a:cs typeface="Calmius Sans High Bold"/>
                <a:sym typeface="Calmius Sans High Bold"/>
              </a:rPr>
              <a:t>Євреї </a:t>
            </a:r>
          </a:p>
        </p:txBody>
      </p:sp>
      <p:sp>
        <p:nvSpPr>
          <p:cNvPr name="TextBox 20" id="20"/>
          <p:cNvSpPr txBox="true"/>
          <p:nvPr/>
        </p:nvSpPr>
        <p:spPr>
          <a:xfrm rot="0">
            <a:off x="3737121" y="1813867"/>
            <a:ext cx="2988054" cy="540385"/>
          </a:xfrm>
          <a:prstGeom prst="rect">
            <a:avLst/>
          </a:prstGeom>
        </p:spPr>
        <p:txBody>
          <a:bodyPr anchor="t" rtlCol="false" tIns="0" lIns="0" bIns="0" rIns="0">
            <a:spAutoFit/>
          </a:bodyPr>
          <a:lstStyle/>
          <a:p>
            <a:pPr algn="ctr">
              <a:lnSpc>
                <a:spcPts val="2240"/>
              </a:lnSpc>
              <a:spcBef>
                <a:spcPct val="0"/>
              </a:spcBef>
            </a:pPr>
            <a:r>
              <a:rPr lang="en-US" b="true" sz="1600">
                <a:solidFill>
                  <a:srgbClr val="1800AD"/>
                </a:solidFill>
                <a:latin typeface="Open Sans Bold"/>
                <a:ea typeface="Open Sans Bold"/>
                <a:cs typeface="Open Sans Bold"/>
                <a:sym typeface="Open Sans Bold"/>
              </a:rPr>
              <a:t>ГЕРБ ЄВРЕЙСЬКОГО АГЕНСТВА “СОХНУТ”</a:t>
            </a:r>
          </a:p>
        </p:txBody>
      </p:sp>
      <p:sp>
        <p:nvSpPr>
          <p:cNvPr name="TextBox 21" id="21"/>
          <p:cNvSpPr txBox="true"/>
          <p:nvPr/>
        </p:nvSpPr>
        <p:spPr>
          <a:xfrm rot="0">
            <a:off x="11623154" y="7458171"/>
            <a:ext cx="5705706" cy="1620710"/>
          </a:xfrm>
          <a:prstGeom prst="rect">
            <a:avLst/>
          </a:prstGeom>
        </p:spPr>
        <p:txBody>
          <a:bodyPr anchor="t" rtlCol="false" tIns="0" lIns="0" bIns="0" rIns="0">
            <a:spAutoFit/>
          </a:bodyPr>
          <a:lstStyle/>
          <a:p>
            <a:pPr algn="ctr">
              <a:lnSpc>
                <a:spcPts val="2600"/>
              </a:lnSpc>
              <a:spcBef>
                <a:spcPct val="0"/>
              </a:spcBef>
            </a:pPr>
            <a:r>
              <a:rPr lang="en-US" b="true" sz="1857">
                <a:solidFill>
                  <a:srgbClr val="000000"/>
                </a:solidFill>
                <a:latin typeface="Open Sans Bold"/>
                <a:ea typeface="Open Sans Bold"/>
                <a:cs typeface="Open Sans Bold"/>
                <a:sym typeface="Open Sans Bold"/>
              </a:rPr>
              <a:t>ЦІКАВИЙ ФАКТ: В XIX - XX СТОЛІТТЯХ В КРОПИВНИЦЬКОМУ НАСЕЛЕННЯ СКЛАДАЛОСЯ З БЛИЗЬКО 50%  ЄВРЕЇВ, В ОЛЕКСАНДРІЇ БЛИЗЬКО 70%, В НОВОМИРГОРОДІ 45% І В БОБРИНЦІ 65%!</a:t>
            </a:r>
          </a:p>
        </p:txBody>
      </p:sp>
      <p:sp>
        <p:nvSpPr>
          <p:cNvPr name="TextBox 22" id="22"/>
          <p:cNvSpPr txBox="true"/>
          <p:nvPr/>
        </p:nvSpPr>
        <p:spPr>
          <a:xfrm rot="0">
            <a:off x="409749" y="8812181"/>
            <a:ext cx="4770888" cy="989965"/>
          </a:xfrm>
          <a:prstGeom prst="rect">
            <a:avLst/>
          </a:prstGeom>
        </p:spPr>
        <p:txBody>
          <a:bodyPr anchor="t" rtlCol="false" tIns="0" lIns="0" bIns="0" rIns="0">
            <a:spAutoFit/>
          </a:bodyPr>
          <a:lstStyle/>
          <a:p>
            <a:pPr algn="ctr">
              <a:lnSpc>
                <a:spcPts val="2659"/>
              </a:lnSpc>
              <a:spcBef>
                <a:spcPct val="0"/>
              </a:spcBef>
            </a:pPr>
            <a:r>
              <a:rPr lang="en-US" b="true" sz="1899">
                <a:solidFill>
                  <a:srgbClr val="000000"/>
                </a:solidFill>
                <a:latin typeface="Open Sans Bold"/>
                <a:ea typeface="Open Sans Bold"/>
                <a:cs typeface="Open Sans Bold"/>
                <a:sym typeface="Open Sans Bold"/>
              </a:rPr>
              <a:t>Пам’ятний знак “жертвам голокосту” на місці збору у сквері перед синагогою у Кропивницькому</a:t>
            </a:r>
          </a:p>
        </p:txBody>
      </p:sp>
      <p:sp>
        <p:nvSpPr>
          <p:cNvPr name="TextBox 23" id="23"/>
          <p:cNvSpPr txBox="true"/>
          <p:nvPr/>
        </p:nvSpPr>
        <p:spPr>
          <a:xfrm rot="0">
            <a:off x="6040947" y="9040781"/>
            <a:ext cx="4424025" cy="656590"/>
          </a:xfrm>
          <a:prstGeom prst="rect">
            <a:avLst/>
          </a:prstGeom>
        </p:spPr>
        <p:txBody>
          <a:bodyPr anchor="t" rtlCol="false" tIns="0" lIns="0" bIns="0" rIns="0">
            <a:spAutoFit/>
          </a:bodyPr>
          <a:lstStyle/>
          <a:p>
            <a:pPr algn="ctr">
              <a:lnSpc>
                <a:spcPts val="2659"/>
              </a:lnSpc>
              <a:spcBef>
                <a:spcPct val="0"/>
              </a:spcBef>
            </a:pPr>
            <a:r>
              <a:rPr lang="en-US" b="true" sz="1899">
                <a:solidFill>
                  <a:srgbClr val="000000"/>
                </a:solidFill>
                <a:latin typeface="Open Sans Bold"/>
                <a:ea typeface="Open Sans Bold"/>
                <a:cs typeface="Open Sans Bold"/>
                <a:sym typeface="Open Sans Bold"/>
              </a:rPr>
              <a:t>Меморіал в пам’ять хащувтської трагедії - “Стіна плачу”</a:t>
            </a:r>
          </a:p>
        </p:txBody>
      </p:sp>
    </p:spTree>
  </p:cSld>
  <p:clrMapOvr>
    <a:masterClrMapping/>
  </p:clrMapOvr>
</p:sld>
</file>

<file path=ppt/slides/slide1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9222" r="0" b="-9222"/>
            </a:stretch>
          </a:blipFill>
        </p:spPr>
      </p:sp>
      <p:sp>
        <p:nvSpPr>
          <p:cNvPr name="Freeform 3" id="3"/>
          <p:cNvSpPr/>
          <p:nvPr/>
        </p:nvSpPr>
        <p:spPr>
          <a:xfrm flipH="false" flipV="false" rot="0">
            <a:off x="13061340" y="-1547798"/>
            <a:ext cx="8395920" cy="5152996"/>
          </a:xfrm>
          <a:custGeom>
            <a:avLst/>
            <a:gdLst/>
            <a:ahLst/>
            <a:cxnLst/>
            <a:rect r="r" b="b" t="t" l="l"/>
            <a:pathLst>
              <a:path h="5152996" w="8395920">
                <a:moveTo>
                  <a:pt x="0" y="0"/>
                </a:moveTo>
                <a:lnTo>
                  <a:pt x="8395920" y="0"/>
                </a:lnTo>
                <a:lnTo>
                  <a:pt x="8395920" y="5152996"/>
                </a:lnTo>
                <a:lnTo>
                  <a:pt x="0" y="5152996"/>
                </a:lnTo>
                <a:lnTo>
                  <a:pt x="0" y="0"/>
                </a:lnTo>
                <a:close/>
              </a:path>
            </a:pathLst>
          </a:custGeom>
          <a:blipFill>
            <a:blip r:embed="rId3"/>
            <a:stretch>
              <a:fillRect l="0" t="0" r="0" b="0"/>
            </a:stretch>
          </a:blipFill>
        </p:spPr>
      </p:sp>
      <p:sp>
        <p:nvSpPr>
          <p:cNvPr name="Freeform 4" id="4"/>
          <p:cNvSpPr/>
          <p:nvPr/>
        </p:nvSpPr>
        <p:spPr>
          <a:xfrm flipH="false" flipV="false" rot="-591697">
            <a:off x="5478798" y="-1547798"/>
            <a:ext cx="7330404" cy="4114189"/>
          </a:xfrm>
          <a:custGeom>
            <a:avLst/>
            <a:gdLst/>
            <a:ahLst/>
            <a:cxnLst/>
            <a:rect r="r" b="b" t="t" l="l"/>
            <a:pathLst>
              <a:path h="4114189" w="7330404">
                <a:moveTo>
                  <a:pt x="0" y="0"/>
                </a:moveTo>
                <a:lnTo>
                  <a:pt x="7330404" y="0"/>
                </a:lnTo>
                <a:lnTo>
                  <a:pt x="7330404" y="4114189"/>
                </a:lnTo>
                <a:lnTo>
                  <a:pt x="0" y="4114189"/>
                </a:lnTo>
                <a:lnTo>
                  <a:pt x="0" y="0"/>
                </a:lnTo>
                <a:close/>
              </a:path>
            </a:pathLst>
          </a:custGeom>
          <a:blipFill>
            <a:blip r:embed="rId4"/>
            <a:stretch>
              <a:fillRect l="0" t="0" r="0" b="0"/>
            </a:stretch>
          </a:blipFill>
        </p:spPr>
      </p:sp>
      <p:sp>
        <p:nvSpPr>
          <p:cNvPr name="Freeform 5" id="5"/>
          <p:cNvSpPr/>
          <p:nvPr/>
        </p:nvSpPr>
        <p:spPr>
          <a:xfrm flipH="false" flipV="false" rot="0">
            <a:off x="-3164772" y="-1547798"/>
            <a:ext cx="8395920" cy="5152996"/>
          </a:xfrm>
          <a:custGeom>
            <a:avLst/>
            <a:gdLst/>
            <a:ahLst/>
            <a:cxnLst/>
            <a:rect r="r" b="b" t="t" l="l"/>
            <a:pathLst>
              <a:path h="5152996" w="8395920">
                <a:moveTo>
                  <a:pt x="0" y="0"/>
                </a:moveTo>
                <a:lnTo>
                  <a:pt x="8395920" y="0"/>
                </a:lnTo>
                <a:lnTo>
                  <a:pt x="8395920" y="5152996"/>
                </a:lnTo>
                <a:lnTo>
                  <a:pt x="0" y="5152996"/>
                </a:lnTo>
                <a:lnTo>
                  <a:pt x="0" y="0"/>
                </a:lnTo>
                <a:close/>
              </a:path>
            </a:pathLst>
          </a:custGeom>
          <a:blipFill>
            <a:blip r:embed="rId3"/>
            <a:stretch>
              <a:fillRect l="0" t="0" r="0" b="0"/>
            </a:stretch>
          </a:blipFill>
        </p:spPr>
      </p:sp>
      <p:sp>
        <p:nvSpPr>
          <p:cNvPr name="Freeform 6" id="6"/>
          <p:cNvSpPr/>
          <p:nvPr/>
        </p:nvSpPr>
        <p:spPr>
          <a:xfrm flipH="false" flipV="false" rot="-1156012">
            <a:off x="-3871669" y="4828245"/>
            <a:ext cx="7743339" cy="1945514"/>
          </a:xfrm>
          <a:custGeom>
            <a:avLst/>
            <a:gdLst/>
            <a:ahLst/>
            <a:cxnLst/>
            <a:rect r="r" b="b" t="t" l="l"/>
            <a:pathLst>
              <a:path h="1945514" w="7743339">
                <a:moveTo>
                  <a:pt x="0" y="0"/>
                </a:moveTo>
                <a:lnTo>
                  <a:pt x="7743338" y="0"/>
                </a:lnTo>
                <a:lnTo>
                  <a:pt x="7743338" y="1945514"/>
                </a:lnTo>
                <a:lnTo>
                  <a:pt x="0" y="1945514"/>
                </a:lnTo>
                <a:lnTo>
                  <a:pt x="0" y="0"/>
                </a:lnTo>
                <a:close/>
              </a:path>
            </a:pathLst>
          </a:custGeom>
          <a:blipFill>
            <a:blip r:embed="rId5"/>
            <a:stretch>
              <a:fillRect l="0" t="0" r="0" b="0"/>
            </a:stretch>
          </a:blipFill>
        </p:spPr>
      </p:sp>
      <p:sp>
        <p:nvSpPr>
          <p:cNvPr name="Freeform 7" id="7"/>
          <p:cNvSpPr/>
          <p:nvPr/>
        </p:nvSpPr>
        <p:spPr>
          <a:xfrm flipH="false" flipV="false" rot="-9281969">
            <a:off x="14416331" y="3884993"/>
            <a:ext cx="7743339" cy="1945514"/>
          </a:xfrm>
          <a:custGeom>
            <a:avLst/>
            <a:gdLst/>
            <a:ahLst/>
            <a:cxnLst/>
            <a:rect r="r" b="b" t="t" l="l"/>
            <a:pathLst>
              <a:path h="1945514" w="7743339">
                <a:moveTo>
                  <a:pt x="0" y="0"/>
                </a:moveTo>
                <a:lnTo>
                  <a:pt x="7743338" y="0"/>
                </a:lnTo>
                <a:lnTo>
                  <a:pt x="7743338" y="1945514"/>
                </a:lnTo>
                <a:lnTo>
                  <a:pt x="0" y="1945514"/>
                </a:lnTo>
                <a:lnTo>
                  <a:pt x="0" y="0"/>
                </a:lnTo>
                <a:close/>
              </a:path>
            </a:pathLst>
          </a:custGeom>
          <a:blipFill>
            <a:blip r:embed="rId5"/>
            <a:stretch>
              <a:fillRect l="0" t="0" r="0" b="0"/>
            </a:stretch>
          </a:blipFill>
        </p:spPr>
      </p:sp>
      <p:grpSp>
        <p:nvGrpSpPr>
          <p:cNvPr name="Group 8" id="8"/>
          <p:cNvGrpSpPr/>
          <p:nvPr/>
        </p:nvGrpSpPr>
        <p:grpSpPr>
          <a:xfrm rot="0">
            <a:off x="0" y="0"/>
            <a:ext cx="18288000" cy="10287000"/>
            <a:chOff x="0" y="0"/>
            <a:chExt cx="4816593" cy="2709333"/>
          </a:xfrm>
        </p:grpSpPr>
        <p:sp>
          <p:nvSpPr>
            <p:cNvPr name="Freeform 9" id="9"/>
            <p:cNvSpPr/>
            <p:nvPr/>
          </p:nvSpPr>
          <p:spPr>
            <a:xfrm flipH="false" flipV="false" rot="0">
              <a:off x="0" y="0"/>
              <a:ext cx="4816592" cy="2709333"/>
            </a:xfrm>
            <a:custGeom>
              <a:avLst/>
              <a:gdLst/>
              <a:ahLst/>
              <a:cxnLst/>
              <a:rect r="r" b="b" t="t" l="l"/>
              <a:pathLst>
                <a:path h="2709333" w="4816592">
                  <a:moveTo>
                    <a:pt x="21590" y="0"/>
                  </a:moveTo>
                  <a:lnTo>
                    <a:pt x="4795002" y="0"/>
                  </a:lnTo>
                  <a:cubicBezTo>
                    <a:pt x="4800728" y="0"/>
                    <a:pt x="4806220" y="2275"/>
                    <a:pt x="4810269" y="6324"/>
                  </a:cubicBezTo>
                  <a:cubicBezTo>
                    <a:pt x="4814318" y="10372"/>
                    <a:pt x="4816592" y="15864"/>
                    <a:pt x="4816592" y="21590"/>
                  </a:cubicBezTo>
                  <a:lnTo>
                    <a:pt x="4816592" y="2687743"/>
                  </a:lnTo>
                  <a:cubicBezTo>
                    <a:pt x="4816592" y="2699667"/>
                    <a:pt x="4806926" y="2709333"/>
                    <a:pt x="4795002" y="2709333"/>
                  </a:cubicBezTo>
                  <a:lnTo>
                    <a:pt x="21590" y="2709333"/>
                  </a:lnTo>
                  <a:cubicBezTo>
                    <a:pt x="9666" y="2709333"/>
                    <a:pt x="0" y="2699667"/>
                    <a:pt x="0" y="2687743"/>
                  </a:cubicBezTo>
                  <a:lnTo>
                    <a:pt x="0" y="21590"/>
                  </a:lnTo>
                  <a:cubicBezTo>
                    <a:pt x="0" y="9666"/>
                    <a:pt x="9666" y="0"/>
                    <a:pt x="21590" y="0"/>
                  </a:cubicBezTo>
                  <a:close/>
                </a:path>
              </a:pathLst>
            </a:custGeom>
            <a:solidFill>
              <a:srgbClr val="E0D7B1">
                <a:alpha val="89804"/>
              </a:srgbClr>
            </a:solidFill>
            <a:ln w="133350" cap="rnd">
              <a:solidFill>
                <a:srgbClr val="BCAA71">
                  <a:alpha val="89804"/>
                </a:srgbClr>
              </a:solidFill>
              <a:prstDash val="solid"/>
              <a:round/>
            </a:ln>
          </p:spPr>
        </p:sp>
        <p:sp>
          <p:nvSpPr>
            <p:cNvPr name="TextBox 10" id="10"/>
            <p:cNvSpPr txBox="true"/>
            <p:nvPr/>
          </p:nvSpPr>
          <p:spPr>
            <a:xfrm>
              <a:off x="0" y="-38100"/>
              <a:ext cx="4816593" cy="2747433"/>
            </a:xfrm>
            <a:prstGeom prst="rect">
              <a:avLst/>
            </a:prstGeom>
          </p:spPr>
          <p:txBody>
            <a:bodyPr anchor="ctr" rtlCol="false" tIns="50800" lIns="50800" bIns="50800" rIns="50800"/>
            <a:lstStyle/>
            <a:p>
              <a:pPr algn="ctr">
                <a:lnSpc>
                  <a:spcPts val="2659"/>
                </a:lnSpc>
                <a:spcBef>
                  <a:spcPct val="0"/>
                </a:spcBef>
              </a:pPr>
            </a:p>
          </p:txBody>
        </p:sp>
      </p:grpSp>
      <p:sp>
        <p:nvSpPr>
          <p:cNvPr name="Freeform 11" id="11"/>
          <p:cNvSpPr/>
          <p:nvPr/>
        </p:nvSpPr>
        <p:spPr>
          <a:xfrm flipH="false" flipV="false" rot="0">
            <a:off x="322568" y="5651791"/>
            <a:ext cx="5715634" cy="3215044"/>
          </a:xfrm>
          <a:custGeom>
            <a:avLst/>
            <a:gdLst/>
            <a:ahLst/>
            <a:cxnLst/>
            <a:rect r="r" b="b" t="t" l="l"/>
            <a:pathLst>
              <a:path h="3215044" w="5715634">
                <a:moveTo>
                  <a:pt x="0" y="0"/>
                </a:moveTo>
                <a:lnTo>
                  <a:pt x="5715633" y="0"/>
                </a:lnTo>
                <a:lnTo>
                  <a:pt x="5715633" y="3215044"/>
                </a:lnTo>
                <a:lnTo>
                  <a:pt x="0" y="3215044"/>
                </a:lnTo>
                <a:lnTo>
                  <a:pt x="0" y="0"/>
                </a:lnTo>
                <a:close/>
              </a:path>
            </a:pathLst>
          </a:custGeom>
          <a:blipFill>
            <a:blip r:embed="rId6"/>
            <a:stretch>
              <a:fillRect l="0" t="0" r="0" b="0"/>
            </a:stretch>
          </a:blipFill>
        </p:spPr>
      </p:sp>
      <p:sp>
        <p:nvSpPr>
          <p:cNvPr name="Freeform 12" id="12"/>
          <p:cNvSpPr/>
          <p:nvPr/>
        </p:nvSpPr>
        <p:spPr>
          <a:xfrm flipH="false" flipV="false" rot="0">
            <a:off x="12575360" y="5545450"/>
            <a:ext cx="4570301" cy="3427726"/>
          </a:xfrm>
          <a:custGeom>
            <a:avLst/>
            <a:gdLst/>
            <a:ahLst/>
            <a:cxnLst/>
            <a:rect r="r" b="b" t="t" l="l"/>
            <a:pathLst>
              <a:path h="3427726" w="4570301">
                <a:moveTo>
                  <a:pt x="0" y="0"/>
                </a:moveTo>
                <a:lnTo>
                  <a:pt x="4570301" y="0"/>
                </a:lnTo>
                <a:lnTo>
                  <a:pt x="4570301" y="3427725"/>
                </a:lnTo>
                <a:lnTo>
                  <a:pt x="0" y="3427725"/>
                </a:lnTo>
                <a:lnTo>
                  <a:pt x="0" y="0"/>
                </a:lnTo>
                <a:close/>
              </a:path>
            </a:pathLst>
          </a:custGeom>
          <a:blipFill>
            <a:blip r:embed="rId7"/>
            <a:stretch>
              <a:fillRect l="0" t="0" r="0" b="0"/>
            </a:stretch>
          </a:blipFill>
        </p:spPr>
      </p:sp>
      <p:sp>
        <p:nvSpPr>
          <p:cNvPr name="Freeform 13" id="13"/>
          <p:cNvSpPr/>
          <p:nvPr/>
        </p:nvSpPr>
        <p:spPr>
          <a:xfrm flipH="false" flipV="false" rot="0">
            <a:off x="1194213" y="269346"/>
            <a:ext cx="2125772" cy="2189093"/>
          </a:xfrm>
          <a:custGeom>
            <a:avLst/>
            <a:gdLst/>
            <a:ahLst/>
            <a:cxnLst/>
            <a:rect r="r" b="b" t="t" l="l"/>
            <a:pathLst>
              <a:path h="2189093" w="2125772">
                <a:moveTo>
                  <a:pt x="0" y="0"/>
                </a:moveTo>
                <a:lnTo>
                  <a:pt x="2125772" y="0"/>
                </a:lnTo>
                <a:lnTo>
                  <a:pt x="2125772" y="2189094"/>
                </a:lnTo>
                <a:lnTo>
                  <a:pt x="0" y="2189094"/>
                </a:lnTo>
                <a:lnTo>
                  <a:pt x="0" y="0"/>
                </a:lnTo>
                <a:close/>
              </a:path>
            </a:pathLst>
          </a:custGeom>
          <a:blipFill>
            <a:blip r:embed="rId8"/>
            <a:stretch>
              <a:fillRect l="0" t="0" r="0" b="0"/>
            </a:stretch>
          </a:blipFill>
        </p:spPr>
      </p:sp>
      <p:sp>
        <p:nvSpPr>
          <p:cNvPr name="TextBox 14" id="14"/>
          <p:cNvSpPr txBox="true"/>
          <p:nvPr/>
        </p:nvSpPr>
        <p:spPr>
          <a:xfrm rot="0">
            <a:off x="7284737" y="-19050"/>
            <a:ext cx="3718527" cy="1531334"/>
          </a:xfrm>
          <a:prstGeom prst="rect">
            <a:avLst/>
          </a:prstGeom>
        </p:spPr>
        <p:txBody>
          <a:bodyPr anchor="t" rtlCol="false" tIns="0" lIns="0" bIns="0" rIns="0">
            <a:spAutoFit/>
          </a:bodyPr>
          <a:lstStyle/>
          <a:p>
            <a:pPr algn="ctr">
              <a:lnSpc>
                <a:spcPts val="9533"/>
              </a:lnSpc>
            </a:pPr>
            <a:r>
              <a:rPr lang="en-US" sz="8589" b="true">
                <a:solidFill>
                  <a:srgbClr val="4B2630"/>
                </a:solidFill>
                <a:latin typeface="Calmius Sans High Bold"/>
                <a:ea typeface="Calmius Sans High Bold"/>
                <a:cs typeface="Calmius Sans High Bold"/>
                <a:sym typeface="Calmius Sans High Bold"/>
              </a:rPr>
              <a:t>Євреї </a:t>
            </a:r>
          </a:p>
        </p:txBody>
      </p:sp>
      <p:sp>
        <p:nvSpPr>
          <p:cNvPr name="TextBox 15" id="15"/>
          <p:cNvSpPr txBox="true"/>
          <p:nvPr/>
        </p:nvSpPr>
        <p:spPr>
          <a:xfrm rot="0">
            <a:off x="322568" y="2818041"/>
            <a:ext cx="10168322" cy="2436048"/>
          </a:xfrm>
          <a:prstGeom prst="rect">
            <a:avLst/>
          </a:prstGeom>
        </p:spPr>
        <p:txBody>
          <a:bodyPr anchor="t" rtlCol="false" tIns="0" lIns="0" bIns="0" rIns="0">
            <a:spAutoFit/>
          </a:bodyPr>
          <a:lstStyle/>
          <a:p>
            <a:pPr algn="ctr">
              <a:lnSpc>
                <a:spcPts val="3279"/>
              </a:lnSpc>
              <a:spcBef>
                <a:spcPct val="0"/>
              </a:spcBef>
            </a:pPr>
            <a:r>
              <a:rPr lang="en-US" b="true" sz="2342">
                <a:solidFill>
                  <a:srgbClr val="4B2630"/>
                </a:solidFill>
                <a:latin typeface="Open Sans Bold"/>
                <a:ea typeface="Open Sans Bold"/>
                <a:cs typeface="Open Sans Bold"/>
                <a:sym typeface="Open Sans Bold"/>
              </a:rPr>
              <a:t>Сьогодні центром життя діаспори є </a:t>
            </a:r>
            <a:r>
              <a:rPr lang="en-US" b="true" sz="2342">
                <a:solidFill>
                  <a:srgbClr val="5E17EB"/>
                </a:solidFill>
                <a:latin typeface="Open Sans Bold"/>
                <a:ea typeface="Open Sans Bold"/>
                <a:cs typeface="Open Sans Bold"/>
                <a:sym typeface="Open Sans Bold"/>
              </a:rPr>
              <a:t>Велика хоральна синагога, яка є пам’яткою архітектури</a:t>
            </a:r>
            <a:r>
              <a:rPr lang="en-US" b="true" sz="2342">
                <a:solidFill>
                  <a:srgbClr val="4B2630"/>
                </a:solidFill>
                <a:latin typeface="Open Sans Bold"/>
                <a:ea typeface="Open Sans Bold"/>
                <a:cs typeface="Open Sans Bold"/>
                <a:sym typeface="Open Sans Bold"/>
              </a:rPr>
              <a:t> </a:t>
            </a:r>
            <a:r>
              <a:rPr lang="en-US" b="true" sz="2342">
                <a:solidFill>
                  <a:srgbClr val="5E17EB"/>
                </a:solidFill>
                <a:latin typeface="Open Sans Bold"/>
                <a:ea typeface="Open Sans Bold"/>
                <a:cs typeface="Open Sans Bold"/>
                <a:sym typeface="Open Sans Bold"/>
              </a:rPr>
              <a:t>в Кропивницькому</a:t>
            </a:r>
            <a:r>
              <a:rPr lang="en-US" b="true" sz="2342">
                <a:solidFill>
                  <a:srgbClr val="4B2630"/>
                </a:solidFill>
                <a:latin typeface="Open Sans Bold"/>
                <a:ea typeface="Open Sans Bold"/>
                <a:cs typeface="Open Sans Bold"/>
                <a:sym typeface="Open Sans Bold"/>
              </a:rPr>
              <a:t>, де діє унікальний історичний музей та благодійна організація «Хесед Шломо». Сучасна спільнота активно відроджує традиції, про що свідчить будівництво нового єврейського общинного центру, розпочате у 2024 році.</a:t>
            </a:r>
          </a:p>
        </p:txBody>
      </p:sp>
      <p:sp>
        <p:nvSpPr>
          <p:cNvPr name="TextBox 16" id="16"/>
          <p:cNvSpPr txBox="true"/>
          <p:nvPr/>
        </p:nvSpPr>
        <p:spPr>
          <a:xfrm rot="0">
            <a:off x="11003263" y="1708921"/>
            <a:ext cx="6949606" cy="3434579"/>
          </a:xfrm>
          <a:prstGeom prst="rect">
            <a:avLst/>
          </a:prstGeom>
        </p:spPr>
        <p:txBody>
          <a:bodyPr anchor="t" rtlCol="false" tIns="0" lIns="0" bIns="0" rIns="0">
            <a:spAutoFit/>
          </a:bodyPr>
          <a:lstStyle/>
          <a:p>
            <a:pPr algn="ctr">
              <a:lnSpc>
                <a:spcPts val="3449"/>
              </a:lnSpc>
              <a:spcBef>
                <a:spcPct val="0"/>
              </a:spcBef>
            </a:pPr>
            <a:r>
              <a:rPr lang="en-US" b="true" sz="2464">
                <a:solidFill>
                  <a:srgbClr val="4B2630"/>
                </a:solidFill>
                <a:latin typeface="Open Sans Bold"/>
                <a:ea typeface="Open Sans Bold"/>
                <a:cs typeface="Open Sans Bold"/>
                <a:sym typeface="Open Sans Bold"/>
              </a:rPr>
              <a:t>Євр</a:t>
            </a:r>
            <a:r>
              <a:rPr lang="en-US" b="true" sz="2464">
                <a:solidFill>
                  <a:srgbClr val="4B2630"/>
                </a:solidFill>
                <a:latin typeface="Open Sans Bold"/>
                <a:ea typeface="Open Sans Bold"/>
                <a:cs typeface="Open Sans Bold"/>
                <a:sym typeface="Open Sans Bold"/>
              </a:rPr>
              <a:t>ейська діаспора Кіровоградщини веде активну релігійну, соціальну та культурну діяльність, зосереджену навколо синагоги та общинних центрів у Кропивницькому. Громада займається підтримкою літніх людей, вихованням молоді та збереженням історичної пам'яті.</a:t>
            </a:r>
          </a:p>
        </p:txBody>
      </p:sp>
      <p:sp>
        <p:nvSpPr>
          <p:cNvPr name="Freeform 17" id="17"/>
          <p:cNvSpPr/>
          <p:nvPr/>
        </p:nvSpPr>
        <p:spPr>
          <a:xfrm flipH="false" flipV="false" rot="0">
            <a:off x="7531303" y="5143500"/>
            <a:ext cx="3471960" cy="3987073"/>
          </a:xfrm>
          <a:custGeom>
            <a:avLst/>
            <a:gdLst/>
            <a:ahLst/>
            <a:cxnLst/>
            <a:rect r="r" b="b" t="t" l="l"/>
            <a:pathLst>
              <a:path h="3987073" w="3471960">
                <a:moveTo>
                  <a:pt x="0" y="0"/>
                </a:moveTo>
                <a:lnTo>
                  <a:pt x="3471960" y="0"/>
                </a:lnTo>
                <a:lnTo>
                  <a:pt x="3471960" y="3987073"/>
                </a:lnTo>
                <a:lnTo>
                  <a:pt x="0" y="3987073"/>
                </a:lnTo>
                <a:lnTo>
                  <a:pt x="0" y="0"/>
                </a:lnTo>
                <a:close/>
              </a:path>
            </a:pathLst>
          </a:custGeom>
          <a:blipFill>
            <a:blip r:embed="rId9"/>
            <a:stretch>
              <a:fillRect l="-104153" t="0" r="0" b="0"/>
            </a:stretch>
          </a:blipFill>
        </p:spPr>
      </p:sp>
      <p:sp>
        <p:nvSpPr>
          <p:cNvPr name="TextBox 18" id="18"/>
          <p:cNvSpPr txBox="true"/>
          <p:nvPr/>
        </p:nvSpPr>
        <p:spPr>
          <a:xfrm rot="0">
            <a:off x="5959206" y="9187723"/>
            <a:ext cx="6616154" cy="323215"/>
          </a:xfrm>
          <a:prstGeom prst="rect">
            <a:avLst/>
          </a:prstGeom>
        </p:spPr>
        <p:txBody>
          <a:bodyPr anchor="t" rtlCol="false" tIns="0" lIns="0" bIns="0" rIns="0">
            <a:spAutoFit/>
          </a:bodyPr>
          <a:lstStyle/>
          <a:p>
            <a:pPr algn="ctr">
              <a:lnSpc>
                <a:spcPts val="2659"/>
              </a:lnSpc>
              <a:spcBef>
                <a:spcPct val="0"/>
              </a:spcBef>
            </a:pPr>
            <a:r>
              <a:rPr lang="en-US" b="true" sz="1899">
                <a:solidFill>
                  <a:srgbClr val="4B2630"/>
                </a:solidFill>
                <a:latin typeface="Open Sans Bold"/>
                <a:ea typeface="Open Sans Bold"/>
                <a:cs typeface="Open Sans Bold"/>
                <a:sym typeface="Open Sans Bold"/>
              </a:rPr>
              <a:t>ВЕЛИКА ХОРАЛЬНА СИНАГОГА В</a:t>
            </a:r>
            <a:r>
              <a:rPr lang="en-US" b="true" sz="1899">
                <a:solidFill>
                  <a:srgbClr val="4B2630"/>
                </a:solidFill>
                <a:latin typeface="Open Sans Bold"/>
                <a:ea typeface="Open Sans Bold"/>
                <a:cs typeface="Open Sans Bold"/>
                <a:sym typeface="Open Sans Bold"/>
              </a:rPr>
              <a:t> КРОПИВНИЦЬКОМУ</a:t>
            </a:r>
          </a:p>
        </p:txBody>
      </p:sp>
    </p:spTree>
  </p:cSld>
  <p:clrMapOvr>
    <a:masterClrMapping/>
  </p:clrMapOvr>
</p:sld>
</file>

<file path=ppt/slides/slide12.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9222" r="0" b="-9222"/>
            </a:stretch>
          </a:blipFill>
        </p:spPr>
      </p:sp>
      <p:sp>
        <p:nvSpPr>
          <p:cNvPr name="Freeform 3" id="3"/>
          <p:cNvSpPr/>
          <p:nvPr/>
        </p:nvSpPr>
        <p:spPr>
          <a:xfrm flipH="false" flipV="false" rot="0">
            <a:off x="-216889" y="5758670"/>
            <a:ext cx="18721777" cy="9056660"/>
          </a:xfrm>
          <a:custGeom>
            <a:avLst/>
            <a:gdLst/>
            <a:ahLst/>
            <a:cxnLst/>
            <a:rect r="r" b="b" t="t" l="l"/>
            <a:pathLst>
              <a:path h="9056660" w="18721777">
                <a:moveTo>
                  <a:pt x="0" y="0"/>
                </a:moveTo>
                <a:lnTo>
                  <a:pt x="18721778" y="0"/>
                </a:lnTo>
                <a:lnTo>
                  <a:pt x="18721778" y="9056660"/>
                </a:lnTo>
                <a:lnTo>
                  <a:pt x="0" y="9056660"/>
                </a:lnTo>
                <a:lnTo>
                  <a:pt x="0" y="0"/>
                </a:lnTo>
                <a:close/>
              </a:path>
            </a:pathLst>
          </a:custGeom>
          <a:blipFill>
            <a:blip r:embed="rId3"/>
            <a:stretch>
              <a:fillRect l="0" t="0" r="0" b="0"/>
            </a:stretch>
          </a:blipFill>
        </p:spPr>
      </p:sp>
      <p:sp>
        <p:nvSpPr>
          <p:cNvPr name="Freeform 4" id="4"/>
          <p:cNvSpPr/>
          <p:nvPr/>
        </p:nvSpPr>
        <p:spPr>
          <a:xfrm flipH="false" flipV="false" rot="0">
            <a:off x="13061340" y="-1547798"/>
            <a:ext cx="8395920" cy="5152996"/>
          </a:xfrm>
          <a:custGeom>
            <a:avLst/>
            <a:gdLst/>
            <a:ahLst/>
            <a:cxnLst/>
            <a:rect r="r" b="b" t="t" l="l"/>
            <a:pathLst>
              <a:path h="5152996" w="8395920">
                <a:moveTo>
                  <a:pt x="0" y="0"/>
                </a:moveTo>
                <a:lnTo>
                  <a:pt x="8395920" y="0"/>
                </a:lnTo>
                <a:lnTo>
                  <a:pt x="8395920" y="5152996"/>
                </a:lnTo>
                <a:lnTo>
                  <a:pt x="0" y="5152996"/>
                </a:lnTo>
                <a:lnTo>
                  <a:pt x="0" y="0"/>
                </a:lnTo>
                <a:close/>
              </a:path>
            </a:pathLst>
          </a:custGeom>
          <a:blipFill>
            <a:blip r:embed="rId4"/>
            <a:stretch>
              <a:fillRect l="0" t="0" r="0" b="0"/>
            </a:stretch>
          </a:blipFill>
        </p:spPr>
      </p:sp>
      <p:sp>
        <p:nvSpPr>
          <p:cNvPr name="Freeform 5" id="5"/>
          <p:cNvSpPr/>
          <p:nvPr/>
        </p:nvSpPr>
        <p:spPr>
          <a:xfrm flipH="false" flipV="false" rot="-591697">
            <a:off x="5478798" y="-1547798"/>
            <a:ext cx="7330404" cy="4114189"/>
          </a:xfrm>
          <a:custGeom>
            <a:avLst/>
            <a:gdLst/>
            <a:ahLst/>
            <a:cxnLst/>
            <a:rect r="r" b="b" t="t" l="l"/>
            <a:pathLst>
              <a:path h="4114189" w="7330404">
                <a:moveTo>
                  <a:pt x="0" y="0"/>
                </a:moveTo>
                <a:lnTo>
                  <a:pt x="7330404" y="0"/>
                </a:lnTo>
                <a:lnTo>
                  <a:pt x="7330404" y="4114189"/>
                </a:lnTo>
                <a:lnTo>
                  <a:pt x="0" y="4114189"/>
                </a:lnTo>
                <a:lnTo>
                  <a:pt x="0" y="0"/>
                </a:lnTo>
                <a:close/>
              </a:path>
            </a:pathLst>
          </a:custGeom>
          <a:blipFill>
            <a:blip r:embed="rId5"/>
            <a:stretch>
              <a:fillRect l="0" t="0" r="0" b="0"/>
            </a:stretch>
          </a:blipFill>
        </p:spPr>
      </p:sp>
      <p:sp>
        <p:nvSpPr>
          <p:cNvPr name="Freeform 6" id="6"/>
          <p:cNvSpPr/>
          <p:nvPr/>
        </p:nvSpPr>
        <p:spPr>
          <a:xfrm flipH="false" flipV="false" rot="0">
            <a:off x="-3164772" y="-1547798"/>
            <a:ext cx="8395920" cy="5152996"/>
          </a:xfrm>
          <a:custGeom>
            <a:avLst/>
            <a:gdLst/>
            <a:ahLst/>
            <a:cxnLst/>
            <a:rect r="r" b="b" t="t" l="l"/>
            <a:pathLst>
              <a:path h="5152996" w="8395920">
                <a:moveTo>
                  <a:pt x="0" y="0"/>
                </a:moveTo>
                <a:lnTo>
                  <a:pt x="8395920" y="0"/>
                </a:lnTo>
                <a:lnTo>
                  <a:pt x="8395920" y="5152996"/>
                </a:lnTo>
                <a:lnTo>
                  <a:pt x="0" y="5152996"/>
                </a:lnTo>
                <a:lnTo>
                  <a:pt x="0" y="0"/>
                </a:lnTo>
                <a:close/>
              </a:path>
            </a:pathLst>
          </a:custGeom>
          <a:blipFill>
            <a:blip r:embed="rId4"/>
            <a:stretch>
              <a:fillRect l="0" t="0" r="0" b="0"/>
            </a:stretch>
          </a:blipFill>
        </p:spPr>
      </p:sp>
      <p:sp>
        <p:nvSpPr>
          <p:cNvPr name="Freeform 7" id="7"/>
          <p:cNvSpPr/>
          <p:nvPr/>
        </p:nvSpPr>
        <p:spPr>
          <a:xfrm flipH="false" flipV="false" rot="-1156012">
            <a:off x="-3871669" y="4828245"/>
            <a:ext cx="7743339" cy="1945514"/>
          </a:xfrm>
          <a:custGeom>
            <a:avLst/>
            <a:gdLst/>
            <a:ahLst/>
            <a:cxnLst/>
            <a:rect r="r" b="b" t="t" l="l"/>
            <a:pathLst>
              <a:path h="1945514" w="7743339">
                <a:moveTo>
                  <a:pt x="0" y="0"/>
                </a:moveTo>
                <a:lnTo>
                  <a:pt x="7743338" y="0"/>
                </a:lnTo>
                <a:lnTo>
                  <a:pt x="7743338" y="1945514"/>
                </a:lnTo>
                <a:lnTo>
                  <a:pt x="0" y="1945514"/>
                </a:lnTo>
                <a:lnTo>
                  <a:pt x="0" y="0"/>
                </a:lnTo>
                <a:close/>
              </a:path>
            </a:pathLst>
          </a:custGeom>
          <a:blipFill>
            <a:blip r:embed="rId6"/>
            <a:stretch>
              <a:fillRect l="0" t="0" r="0" b="0"/>
            </a:stretch>
          </a:blipFill>
        </p:spPr>
      </p:sp>
      <p:sp>
        <p:nvSpPr>
          <p:cNvPr name="Freeform 8" id="8"/>
          <p:cNvSpPr/>
          <p:nvPr/>
        </p:nvSpPr>
        <p:spPr>
          <a:xfrm flipH="false" flipV="false" rot="-9281969">
            <a:off x="14416331" y="3884993"/>
            <a:ext cx="7743339" cy="1945514"/>
          </a:xfrm>
          <a:custGeom>
            <a:avLst/>
            <a:gdLst/>
            <a:ahLst/>
            <a:cxnLst/>
            <a:rect r="r" b="b" t="t" l="l"/>
            <a:pathLst>
              <a:path h="1945514" w="7743339">
                <a:moveTo>
                  <a:pt x="0" y="0"/>
                </a:moveTo>
                <a:lnTo>
                  <a:pt x="7743338" y="0"/>
                </a:lnTo>
                <a:lnTo>
                  <a:pt x="7743338" y="1945514"/>
                </a:lnTo>
                <a:lnTo>
                  <a:pt x="0" y="1945514"/>
                </a:lnTo>
                <a:lnTo>
                  <a:pt x="0" y="0"/>
                </a:lnTo>
                <a:close/>
              </a:path>
            </a:pathLst>
          </a:custGeom>
          <a:blipFill>
            <a:blip r:embed="rId6"/>
            <a:stretch>
              <a:fillRect l="0" t="0" r="0" b="0"/>
            </a:stretch>
          </a:blipFill>
        </p:spPr>
      </p:sp>
      <p:grpSp>
        <p:nvGrpSpPr>
          <p:cNvPr name="Group 9" id="9"/>
          <p:cNvGrpSpPr/>
          <p:nvPr/>
        </p:nvGrpSpPr>
        <p:grpSpPr>
          <a:xfrm rot="0">
            <a:off x="216889" y="0"/>
            <a:ext cx="18288000" cy="10287000"/>
            <a:chOff x="0" y="0"/>
            <a:chExt cx="4816593" cy="2709333"/>
          </a:xfrm>
        </p:grpSpPr>
        <p:sp>
          <p:nvSpPr>
            <p:cNvPr name="Freeform 10" id="10"/>
            <p:cNvSpPr/>
            <p:nvPr/>
          </p:nvSpPr>
          <p:spPr>
            <a:xfrm flipH="false" flipV="false" rot="0">
              <a:off x="0" y="0"/>
              <a:ext cx="4816592" cy="2709333"/>
            </a:xfrm>
            <a:custGeom>
              <a:avLst/>
              <a:gdLst/>
              <a:ahLst/>
              <a:cxnLst/>
              <a:rect r="r" b="b" t="t" l="l"/>
              <a:pathLst>
                <a:path h="2709333" w="4816592">
                  <a:moveTo>
                    <a:pt x="21590" y="0"/>
                  </a:moveTo>
                  <a:lnTo>
                    <a:pt x="4795002" y="0"/>
                  </a:lnTo>
                  <a:cubicBezTo>
                    <a:pt x="4800728" y="0"/>
                    <a:pt x="4806220" y="2275"/>
                    <a:pt x="4810269" y="6324"/>
                  </a:cubicBezTo>
                  <a:cubicBezTo>
                    <a:pt x="4814318" y="10372"/>
                    <a:pt x="4816592" y="15864"/>
                    <a:pt x="4816592" y="21590"/>
                  </a:cubicBezTo>
                  <a:lnTo>
                    <a:pt x="4816592" y="2687743"/>
                  </a:lnTo>
                  <a:cubicBezTo>
                    <a:pt x="4816592" y="2699667"/>
                    <a:pt x="4806926" y="2709333"/>
                    <a:pt x="4795002" y="2709333"/>
                  </a:cubicBezTo>
                  <a:lnTo>
                    <a:pt x="21590" y="2709333"/>
                  </a:lnTo>
                  <a:cubicBezTo>
                    <a:pt x="9666" y="2709333"/>
                    <a:pt x="0" y="2699667"/>
                    <a:pt x="0" y="2687743"/>
                  </a:cubicBezTo>
                  <a:lnTo>
                    <a:pt x="0" y="21590"/>
                  </a:lnTo>
                  <a:cubicBezTo>
                    <a:pt x="0" y="9666"/>
                    <a:pt x="9666" y="0"/>
                    <a:pt x="21590" y="0"/>
                  </a:cubicBezTo>
                  <a:close/>
                </a:path>
              </a:pathLst>
            </a:custGeom>
            <a:solidFill>
              <a:srgbClr val="E0D7B1">
                <a:alpha val="89804"/>
              </a:srgbClr>
            </a:solidFill>
            <a:ln w="133350" cap="rnd">
              <a:solidFill>
                <a:srgbClr val="BCAA71">
                  <a:alpha val="89804"/>
                </a:srgbClr>
              </a:solidFill>
              <a:prstDash val="solid"/>
              <a:round/>
            </a:ln>
          </p:spPr>
        </p:sp>
        <p:sp>
          <p:nvSpPr>
            <p:cNvPr name="TextBox 11" id="11"/>
            <p:cNvSpPr txBox="true"/>
            <p:nvPr/>
          </p:nvSpPr>
          <p:spPr>
            <a:xfrm>
              <a:off x="0" y="-38100"/>
              <a:ext cx="4816593" cy="2747433"/>
            </a:xfrm>
            <a:prstGeom prst="rect">
              <a:avLst/>
            </a:prstGeom>
          </p:spPr>
          <p:txBody>
            <a:bodyPr anchor="ctr" rtlCol="false" tIns="50800" lIns="50800" bIns="50800" rIns="50800"/>
            <a:lstStyle/>
            <a:p>
              <a:pPr algn="ctr">
                <a:lnSpc>
                  <a:spcPts val="2659"/>
                </a:lnSpc>
                <a:spcBef>
                  <a:spcPct val="0"/>
                </a:spcBef>
              </a:pPr>
            </a:p>
          </p:txBody>
        </p:sp>
      </p:grpSp>
      <p:sp>
        <p:nvSpPr>
          <p:cNvPr name="Freeform 12" id="12"/>
          <p:cNvSpPr/>
          <p:nvPr/>
        </p:nvSpPr>
        <p:spPr>
          <a:xfrm flipH="false" flipV="false" rot="0">
            <a:off x="358843" y="6734641"/>
            <a:ext cx="3875942" cy="2524332"/>
          </a:xfrm>
          <a:custGeom>
            <a:avLst/>
            <a:gdLst/>
            <a:ahLst/>
            <a:cxnLst/>
            <a:rect r="r" b="b" t="t" l="l"/>
            <a:pathLst>
              <a:path h="2524332" w="3875942">
                <a:moveTo>
                  <a:pt x="0" y="0"/>
                </a:moveTo>
                <a:lnTo>
                  <a:pt x="3875943" y="0"/>
                </a:lnTo>
                <a:lnTo>
                  <a:pt x="3875943" y="2524332"/>
                </a:lnTo>
                <a:lnTo>
                  <a:pt x="0" y="2524332"/>
                </a:lnTo>
                <a:lnTo>
                  <a:pt x="0" y="0"/>
                </a:lnTo>
                <a:close/>
              </a:path>
            </a:pathLst>
          </a:custGeom>
          <a:blipFill>
            <a:blip r:embed="rId7"/>
            <a:stretch>
              <a:fillRect l="0" t="0" r="0" b="0"/>
            </a:stretch>
          </a:blipFill>
        </p:spPr>
      </p:sp>
      <p:sp>
        <p:nvSpPr>
          <p:cNvPr name="Freeform 13" id="13"/>
          <p:cNvSpPr/>
          <p:nvPr/>
        </p:nvSpPr>
        <p:spPr>
          <a:xfrm flipH="false" flipV="false" rot="0">
            <a:off x="13806633" y="490390"/>
            <a:ext cx="4020065" cy="2673343"/>
          </a:xfrm>
          <a:custGeom>
            <a:avLst/>
            <a:gdLst/>
            <a:ahLst/>
            <a:cxnLst/>
            <a:rect r="r" b="b" t="t" l="l"/>
            <a:pathLst>
              <a:path h="2673343" w="4020065">
                <a:moveTo>
                  <a:pt x="0" y="0"/>
                </a:moveTo>
                <a:lnTo>
                  <a:pt x="4020064" y="0"/>
                </a:lnTo>
                <a:lnTo>
                  <a:pt x="4020064" y="2673342"/>
                </a:lnTo>
                <a:lnTo>
                  <a:pt x="0" y="2673342"/>
                </a:lnTo>
                <a:lnTo>
                  <a:pt x="0" y="0"/>
                </a:lnTo>
                <a:close/>
              </a:path>
            </a:pathLst>
          </a:custGeom>
          <a:blipFill>
            <a:blip r:embed="rId8"/>
            <a:stretch>
              <a:fillRect l="0" t="0" r="0" b="0"/>
            </a:stretch>
          </a:blipFill>
        </p:spPr>
      </p:sp>
      <p:sp>
        <p:nvSpPr>
          <p:cNvPr name="Freeform 14" id="14"/>
          <p:cNvSpPr/>
          <p:nvPr/>
        </p:nvSpPr>
        <p:spPr>
          <a:xfrm flipH="false" flipV="false" rot="0">
            <a:off x="358843" y="509297"/>
            <a:ext cx="4122524" cy="2746632"/>
          </a:xfrm>
          <a:custGeom>
            <a:avLst/>
            <a:gdLst/>
            <a:ahLst/>
            <a:cxnLst/>
            <a:rect r="r" b="b" t="t" l="l"/>
            <a:pathLst>
              <a:path h="2746632" w="4122524">
                <a:moveTo>
                  <a:pt x="0" y="0"/>
                </a:moveTo>
                <a:lnTo>
                  <a:pt x="4122524" y="0"/>
                </a:lnTo>
                <a:lnTo>
                  <a:pt x="4122524" y="2746631"/>
                </a:lnTo>
                <a:lnTo>
                  <a:pt x="0" y="2746631"/>
                </a:lnTo>
                <a:lnTo>
                  <a:pt x="0" y="0"/>
                </a:lnTo>
                <a:close/>
              </a:path>
            </a:pathLst>
          </a:custGeom>
          <a:blipFill>
            <a:blip r:embed="rId9"/>
            <a:stretch>
              <a:fillRect l="0" t="0" r="0" b="0"/>
            </a:stretch>
          </a:blipFill>
        </p:spPr>
      </p:sp>
      <p:sp>
        <p:nvSpPr>
          <p:cNvPr name="Freeform 15" id="15"/>
          <p:cNvSpPr/>
          <p:nvPr/>
        </p:nvSpPr>
        <p:spPr>
          <a:xfrm flipH="false" flipV="false" rot="0">
            <a:off x="742622" y="3605198"/>
            <a:ext cx="2721730" cy="2668362"/>
          </a:xfrm>
          <a:custGeom>
            <a:avLst/>
            <a:gdLst/>
            <a:ahLst/>
            <a:cxnLst/>
            <a:rect r="r" b="b" t="t" l="l"/>
            <a:pathLst>
              <a:path h="2668362" w="2721730">
                <a:moveTo>
                  <a:pt x="0" y="0"/>
                </a:moveTo>
                <a:lnTo>
                  <a:pt x="2721730" y="0"/>
                </a:lnTo>
                <a:lnTo>
                  <a:pt x="2721730" y="2668362"/>
                </a:lnTo>
                <a:lnTo>
                  <a:pt x="0" y="2668362"/>
                </a:lnTo>
                <a:lnTo>
                  <a:pt x="0" y="0"/>
                </a:lnTo>
                <a:close/>
              </a:path>
            </a:pathLst>
          </a:custGeom>
          <a:blipFill>
            <a:blip r:embed="rId10"/>
            <a:stretch>
              <a:fillRect l="0" t="0" r="0" b="0"/>
            </a:stretch>
          </a:blipFill>
        </p:spPr>
      </p:sp>
      <p:sp>
        <p:nvSpPr>
          <p:cNvPr name="TextBox 16" id="16"/>
          <p:cNvSpPr txBox="true"/>
          <p:nvPr/>
        </p:nvSpPr>
        <p:spPr>
          <a:xfrm rot="0">
            <a:off x="5071917" y="695269"/>
            <a:ext cx="8144165" cy="2355636"/>
          </a:xfrm>
          <a:prstGeom prst="rect">
            <a:avLst/>
          </a:prstGeom>
        </p:spPr>
        <p:txBody>
          <a:bodyPr anchor="t" rtlCol="false" tIns="0" lIns="0" bIns="0" rIns="0">
            <a:spAutoFit/>
          </a:bodyPr>
          <a:lstStyle/>
          <a:p>
            <a:pPr algn="ctr">
              <a:lnSpc>
                <a:spcPts val="9533"/>
              </a:lnSpc>
            </a:pPr>
            <a:r>
              <a:rPr lang="en-US" sz="8589" b="true">
                <a:solidFill>
                  <a:srgbClr val="4B2630"/>
                </a:solidFill>
                <a:latin typeface="Calmius Sans High Bold"/>
                <a:ea typeface="Calmius Sans High Bold"/>
                <a:cs typeface="Calmius Sans High Bold"/>
                <a:sym typeface="Calmius Sans High Bold"/>
              </a:rPr>
              <a:t>Єдина родина</a:t>
            </a:r>
          </a:p>
        </p:txBody>
      </p:sp>
      <p:sp>
        <p:nvSpPr>
          <p:cNvPr name="TextBox 17" id="17"/>
          <p:cNvSpPr txBox="true"/>
          <p:nvPr/>
        </p:nvSpPr>
        <p:spPr>
          <a:xfrm rot="0">
            <a:off x="4234786" y="3485775"/>
            <a:ext cx="12748520" cy="1506409"/>
          </a:xfrm>
          <a:prstGeom prst="rect">
            <a:avLst/>
          </a:prstGeom>
        </p:spPr>
        <p:txBody>
          <a:bodyPr anchor="t" rtlCol="false" tIns="0" lIns="0" bIns="0" rIns="0">
            <a:spAutoFit/>
          </a:bodyPr>
          <a:lstStyle/>
          <a:p>
            <a:pPr algn="ctr">
              <a:lnSpc>
                <a:spcPts val="3069"/>
              </a:lnSpc>
              <a:spcBef>
                <a:spcPct val="0"/>
              </a:spcBef>
            </a:pPr>
            <a:r>
              <a:rPr lang="en-US" b="true" sz="2192">
                <a:solidFill>
                  <a:srgbClr val="4B2630"/>
                </a:solidFill>
                <a:latin typeface="Open Sans Bold"/>
                <a:ea typeface="Open Sans Bold"/>
                <a:cs typeface="Open Sans Bold"/>
                <a:sym typeface="Open Sans Bold"/>
              </a:rPr>
              <a:t>У Кіровоградській області (зокр</a:t>
            </a:r>
            <a:r>
              <a:rPr lang="en-US" b="true" sz="2192">
                <a:solidFill>
                  <a:srgbClr val="4B2630"/>
                </a:solidFill>
                <a:latin typeface="Open Sans Bold"/>
                <a:ea typeface="Open Sans Bold"/>
                <a:cs typeface="Open Sans Bold"/>
                <a:sym typeface="Open Sans Bold"/>
              </a:rPr>
              <a:t>ема в м. Кропивницький) діє </a:t>
            </a:r>
            <a:r>
              <a:rPr lang="en-US" b="true" sz="2192">
                <a:solidFill>
                  <a:srgbClr val="FF3131"/>
                </a:solidFill>
                <a:latin typeface="Open Sans Bold"/>
                <a:ea typeface="Open Sans Bold"/>
                <a:cs typeface="Open Sans Bold"/>
                <a:sym typeface="Open Sans Bold"/>
              </a:rPr>
              <a:t>Центр розвитку національних культур під назвою «Єдина родина»</a:t>
            </a:r>
            <a:r>
              <a:rPr lang="en-US" b="true" sz="2192">
                <a:solidFill>
                  <a:srgbClr val="4B2630"/>
                </a:solidFill>
                <a:latin typeface="Open Sans Bold"/>
                <a:ea typeface="Open Sans Bold"/>
                <a:cs typeface="Open Sans Bold"/>
                <a:sym typeface="Open Sans Bold"/>
              </a:rPr>
              <a:t>, який був створений у 2017 році. Це громадська організація, яка об'єднує різні етнічні спільноти регіону для збереження їхніх традицій та культурного обміну.</a:t>
            </a:r>
          </a:p>
        </p:txBody>
      </p:sp>
      <p:sp>
        <p:nvSpPr>
          <p:cNvPr name="TextBox 18" id="18"/>
          <p:cNvSpPr txBox="true"/>
          <p:nvPr/>
        </p:nvSpPr>
        <p:spPr>
          <a:xfrm rot="0">
            <a:off x="4481367" y="5222032"/>
            <a:ext cx="13666242" cy="4718684"/>
          </a:xfrm>
          <a:prstGeom prst="rect">
            <a:avLst/>
          </a:prstGeom>
        </p:spPr>
        <p:txBody>
          <a:bodyPr anchor="t" rtlCol="false" tIns="0" lIns="0" bIns="0" rIns="0">
            <a:spAutoFit/>
          </a:bodyPr>
          <a:lstStyle/>
          <a:p>
            <a:pPr algn="l">
              <a:lnSpc>
                <a:spcPts val="3080"/>
              </a:lnSpc>
            </a:pPr>
            <a:r>
              <a:rPr lang="en-US" sz="2200" b="true">
                <a:solidFill>
                  <a:srgbClr val="4B2630"/>
                </a:solidFill>
                <a:latin typeface="Open Sans Bold"/>
                <a:ea typeface="Open Sans Bold"/>
                <a:cs typeface="Open Sans Bold"/>
                <a:sym typeface="Open Sans Bold"/>
              </a:rPr>
              <a:t> </a:t>
            </a:r>
            <a:r>
              <a:rPr lang="en-US" sz="2200" b="true">
                <a:solidFill>
                  <a:srgbClr val="0038B8"/>
                </a:solidFill>
                <a:latin typeface="Open Sans Bold"/>
                <a:ea typeface="Open Sans Bold"/>
                <a:cs typeface="Open Sans Bold"/>
                <a:sym typeface="Open Sans Bold"/>
              </a:rPr>
              <a:t>Фестиваль «Єдина родина — в центрі України».</a:t>
            </a:r>
            <a:r>
              <a:rPr lang="en-US" sz="2200" b="true">
                <a:solidFill>
                  <a:srgbClr val="000000"/>
                </a:solidFill>
                <a:latin typeface="Open Sans Bold"/>
                <a:ea typeface="Open Sans Bold"/>
                <a:cs typeface="Open Sans Bold"/>
                <a:sym typeface="Open Sans Bold"/>
              </a:rPr>
              <a:t> Традиційна щорічна подія до Міжнародного дня толерантності (листопад). У програмі: виставки національних костюмів, книг та дегустації страв різних кухонь світу в обласній філармонії.</a:t>
            </a:r>
          </a:p>
          <a:p>
            <a:pPr algn="l">
              <a:lnSpc>
                <a:spcPts val="3080"/>
              </a:lnSpc>
            </a:pPr>
          </a:p>
          <a:p>
            <a:pPr algn="l">
              <a:lnSpc>
                <a:spcPts val="2800"/>
              </a:lnSpc>
            </a:pPr>
            <a:r>
              <a:rPr lang="en-US" sz="2000" b="true">
                <a:solidFill>
                  <a:srgbClr val="000000"/>
                </a:solidFill>
                <a:latin typeface="Open Sans Bold"/>
                <a:ea typeface="Open Sans Bold"/>
                <a:cs typeface="Open Sans Bold"/>
                <a:sym typeface="Open Sans Bold"/>
              </a:rPr>
              <a:t>Освітні проєкти та воркшопи. 27 березня 2026 року відбувся </a:t>
            </a:r>
            <a:r>
              <a:rPr lang="en-US" sz="2000" b="true">
                <a:solidFill>
                  <a:srgbClr val="5E17EB"/>
                </a:solidFill>
                <a:latin typeface="Open Sans Bold"/>
                <a:ea typeface="Open Sans Bold"/>
                <a:cs typeface="Open Sans Bold"/>
                <a:sym typeface="Open Sans Bold"/>
              </a:rPr>
              <a:t>воркшоп «ЄС для громад»</a:t>
            </a:r>
            <a:r>
              <a:rPr lang="en-US" sz="2000" b="true">
                <a:solidFill>
                  <a:srgbClr val="000000"/>
                </a:solidFill>
                <a:latin typeface="Open Sans Bold"/>
                <a:ea typeface="Open Sans Bold"/>
                <a:cs typeface="Open Sans Bold"/>
                <a:sym typeface="Open Sans Bold"/>
              </a:rPr>
              <a:t>, де обговорювали розвиток Кіровоградщини як частини європейського простору.</a:t>
            </a:r>
          </a:p>
          <a:p>
            <a:pPr algn="l">
              <a:lnSpc>
                <a:spcPts val="2800"/>
              </a:lnSpc>
            </a:pPr>
            <a:r>
              <a:rPr lang="en-US" sz="2000" b="true">
                <a:solidFill>
                  <a:srgbClr val="000000"/>
                </a:solidFill>
                <a:latin typeface="Open Sans Bold"/>
                <a:ea typeface="Open Sans Bold"/>
                <a:cs typeface="Open Sans Bold"/>
                <a:sym typeface="Open Sans Bold"/>
              </a:rPr>
              <a:t>    </a:t>
            </a:r>
            <a:r>
              <a:rPr lang="en-US" sz="2000" b="true">
                <a:solidFill>
                  <a:srgbClr val="FF3131"/>
                </a:solidFill>
                <a:latin typeface="Open Sans Bold"/>
                <a:ea typeface="Open Sans Bold"/>
                <a:cs typeface="Open Sans Bold"/>
                <a:sym typeface="Open Sans Bold"/>
              </a:rPr>
              <a:t> </a:t>
            </a:r>
            <a:r>
              <a:rPr lang="en-US" sz="2000" b="true">
                <a:solidFill>
                  <a:srgbClr val="FF3131"/>
                </a:solidFill>
                <a:latin typeface="Open Sans Bold"/>
                <a:ea typeface="Open Sans Bold"/>
                <a:cs typeface="Open Sans Bold"/>
                <a:sym typeface="Open Sans Bold"/>
              </a:rPr>
              <a:t>Очільники та учасники національних товариств області презентували свої об’єднання:</a:t>
            </a:r>
          </a:p>
          <a:p>
            <a:pPr algn="l" marL="431807" indent="-215904" lvl="1">
              <a:lnSpc>
                <a:spcPts val="2800"/>
              </a:lnSpc>
              <a:buFont typeface="Arial"/>
              <a:buChar char="•"/>
            </a:pPr>
            <a:r>
              <a:rPr lang="en-US" b="true" sz="2000">
                <a:solidFill>
                  <a:srgbClr val="FF3131"/>
                </a:solidFill>
                <a:latin typeface="Open Sans Bold"/>
                <a:ea typeface="Open Sans Bold"/>
                <a:cs typeface="Open Sans Bold"/>
                <a:sym typeface="Open Sans Bold"/>
              </a:rPr>
              <a:t>Олександр Полячок – Об’єднання поляків Кіровоградщини “Полонія” імені Кароля Шимановського;</a:t>
            </a:r>
          </a:p>
          <a:p>
            <a:pPr algn="l" marL="431807" indent="-215904" lvl="1">
              <a:lnSpc>
                <a:spcPts val="2800"/>
              </a:lnSpc>
              <a:buFont typeface="Arial"/>
              <a:buChar char="•"/>
            </a:pPr>
            <a:r>
              <a:rPr lang="en-US" b="true" sz="2000">
                <a:solidFill>
                  <a:srgbClr val="FF3131"/>
                </a:solidFill>
                <a:latin typeface="Open Sans Bold"/>
                <a:ea typeface="Open Sans Bold"/>
                <a:cs typeface="Open Sans Bold"/>
                <a:sym typeface="Open Sans Bold"/>
              </a:rPr>
              <a:t>Сергій Осадчий – Обласну громадську організацію об’єднання болгар “Нашите хора”;</a:t>
            </a:r>
          </a:p>
          <a:p>
            <a:pPr algn="l" marL="431807" indent="-215904" lvl="1">
              <a:lnSpc>
                <a:spcPts val="2800"/>
              </a:lnSpc>
              <a:buFont typeface="Arial"/>
              <a:buChar char="•"/>
            </a:pPr>
            <a:r>
              <a:rPr lang="en-US" b="true" sz="2000">
                <a:solidFill>
                  <a:srgbClr val="FF3131"/>
                </a:solidFill>
                <a:latin typeface="Open Sans Bold"/>
                <a:ea typeface="Open Sans Bold"/>
                <a:cs typeface="Open Sans Bold"/>
                <a:sym typeface="Open Sans Bold"/>
              </a:rPr>
              <a:t>Тігран Хачатрян – Союз вірмен України у Кіровоградській області;</a:t>
            </a:r>
          </a:p>
          <a:p>
            <a:pPr algn="l" marL="431807" indent="-215904" lvl="1">
              <a:lnSpc>
                <a:spcPts val="2800"/>
              </a:lnSpc>
              <a:buFont typeface="Arial"/>
              <a:buChar char="•"/>
            </a:pPr>
            <a:r>
              <a:rPr lang="en-US" b="true" sz="2000">
                <a:solidFill>
                  <a:srgbClr val="FF3131"/>
                </a:solidFill>
                <a:latin typeface="Open Sans Bold"/>
                <a:ea typeface="Open Sans Bold"/>
                <a:cs typeface="Open Sans Bold"/>
                <a:sym typeface="Open Sans Bold"/>
              </a:rPr>
              <a:t>Роман Поліщук – Кіровоградський обласний німецький культурний центр “Розвиток”;</a:t>
            </a:r>
          </a:p>
          <a:p>
            <a:pPr algn="l" marL="431807" indent="-215904" lvl="1">
              <a:lnSpc>
                <a:spcPts val="2800"/>
              </a:lnSpc>
              <a:buFont typeface="Arial"/>
              <a:buChar char="•"/>
            </a:pPr>
            <a:r>
              <a:rPr lang="en-US" b="true" sz="2000">
                <a:solidFill>
                  <a:srgbClr val="FF3131"/>
                </a:solidFill>
                <a:latin typeface="Open Sans Bold"/>
                <a:ea typeface="Open Sans Bold"/>
                <a:cs typeface="Open Sans Bold"/>
                <a:sym typeface="Open Sans Bold"/>
              </a:rPr>
              <a:t>Олександр Гавриленко – грецьку діаспору у Кропивницькому.</a:t>
            </a:r>
          </a:p>
        </p:txBody>
      </p:sp>
    </p:spTree>
  </p:cSld>
  <p:clrMapOvr>
    <a:masterClrMapping/>
  </p:clrMapOvr>
</p:sld>
</file>

<file path=ppt/slides/slide13.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9222" r="0" b="-9222"/>
            </a:stretch>
          </a:blipFill>
        </p:spPr>
      </p:sp>
      <p:sp>
        <p:nvSpPr>
          <p:cNvPr name="Freeform 3" id="3"/>
          <p:cNvSpPr/>
          <p:nvPr/>
        </p:nvSpPr>
        <p:spPr>
          <a:xfrm flipH="false" flipV="false" rot="0">
            <a:off x="-216889" y="5758670"/>
            <a:ext cx="18721777" cy="9056660"/>
          </a:xfrm>
          <a:custGeom>
            <a:avLst/>
            <a:gdLst/>
            <a:ahLst/>
            <a:cxnLst/>
            <a:rect r="r" b="b" t="t" l="l"/>
            <a:pathLst>
              <a:path h="9056660" w="18721777">
                <a:moveTo>
                  <a:pt x="0" y="0"/>
                </a:moveTo>
                <a:lnTo>
                  <a:pt x="18721778" y="0"/>
                </a:lnTo>
                <a:lnTo>
                  <a:pt x="18721778" y="9056660"/>
                </a:lnTo>
                <a:lnTo>
                  <a:pt x="0" y="9056660"/>
                </a:lnTo>
                <a:lnTo>
                  <a:pt x="0" y="0"/>
                </a:lnTo>
                <a:close/>
              </a:path>
            </a:pathLst>
          </a:custGeom>
          <a:blipFill>
            <a:blip r:embed="rId3"/>
            <a:stretch>
              <a:fillRect l="0" t="0" r="0" b="0"/>
            </a:stretch>
          </a:blipFill>
        </p:spPr>
      </p:sp>
      <p:sp>
        <p:nvSpPr>
          <p:cNvPr name="Freeform 4" id="4"/>
          <p:cNvSpPr/>
          <p:nvPr/>
        </p:nvSpPr>
        <p:spPr>
          <a:xfrm flipH="false" flipV="false" rot="0">
            <a:off x="13061340" y="-1547798"/>
            <a:ext cx="8395920" cy="5152996"/>
          </a:xfrm>
          <a:custGeom>
            <a:avLst/>
            <a:gdLst/>
            <a:ahLst/>
            <a:cxnLst/>
            <a:rect r="r" b="b" t="t" l="l"/>
            <a:pathLst>
              <a:path h="5152996" w="8395920">
                <a:moveTo>
                  <a:pt x="0" y="0"/>
                </a:moveTo>
                <a:lnTo>
                  <a:pt x="8395920" y="0"/>
                </a:lnTo>
                <a:lnTo>
                  <a:pt x="8395920" y="5152996"/>
                </a:lnTo>
                <a:lnTo>
                  <a:pt x="0" y="5152996"/>
                </a:lnTo>
                <a:lnTo>
                  <a:pt x="0" y="0"/>
                </a:lnTo>
                <a:close/>
              </a:path>
            </a:pathLst>
          </a:custGeom>
          <a:blipFill>
            <a:blip r:embed="rId4"/>
            <a:stretch>
              <a:fillRect l="0" t="0" r="0" b="0"/>
            </a:stretch>
          </a:blipFill>
        </p:spPr>
      </p:sp>
      <p:sp>
        <p:nvSpPr>
          <p:cNvPr name="Freeform 5" id="5"/>
          <p:cNvSpPr/>
          <p:nvPr/>
        </p:nvSpPr>
        <p:spPr>
          <a:xfrm flipH="false" flipV="false" rot="-591697">
            <a:off x="5478798" y="-1547798"/>
            <a:ext cx="7330404" cy="4114189"/>
          </a:xfrm>
          <a:custGeom>
            <a:avLst/>
            <a:gdLst/>
            <a:ahLst/>
            <a:cxnLst/>
            <a:rect r="r" b="b" t="t" l="l"/>
            <a:pathLst>
              <a:path h="4114189" w="7330404">
                <a:moveTo>
                  <a:pt x="0" y="0"/>
                </a:moveTo>
                <a:lnTo>
                  <a:pt x="7330404" y="0"/>
                </a:lnTo>
                <a:lnTo>
                  <a:pt x="7330404" y="4114189"/>
                </a:lnTo>
                <a:lnTo>
                  <a:pt x="0" y="4114189"/>
                </a:lnTo>
                <a:lnTo>
                  <a:pt x="0" y="0"/>
                </a:lnTo>
                <a:close/>
              </a:path>
            </a:pathLst>
          </a:custGeom>
          <a:blipFill>
            <a:blip r:embed="rId5"/>
            <a:stretch>
              <a:fillRect l="0" t="0" r="0" b="0"/>
            </a:stretch>
          </a:blipFill>
        </p:spPr>
      </p:sp>
      <p:sp>
        <p:nvSpPr>
          <p:cNvPr name="Freeform 6" id="6"/>
          <p:cNvSpPr/>
          <p:nvPr/>
        </p:nvSpPr>
        <p:spPr>
          <a:xfrm flipH="false" flipV="false" rot="0">
            <a:off x="-3164772" y="-1547798"/>
            <a:ext cx="8395920" cy="5152996"/>
          </a:xfrm>
          <a:custGeom>
            <a:avLst/>
            <a:gdLst/>
            <a:ahLst/>
            <a:cxnLst/>
            <a:rect r="r" b="b" t="t" l="l"/>
            <a:pathLst>
              <a:path h="5152996" w="8395920">
                <a:moveTo>
                  <a:pt x="0" y="0"/>
                </a:moveTo>
                <a:lnTo>
                  <a:pt x="8395920" y="0"/>
                </a:lnTo>
                <a:lnTo>
                  <a:pt x="8395920" y="5152996"/>
                </a:lnTo>
                <a:lnTo>
                  <a:pt x="0" y="5152996"/>
                </a:lnTo>
                <a:lnTo>
                  <a:pt x="0" y="0"/>
                </a:lnTo>
                <a:close/>
              </a:path>
            </a:pathLst>
          </a:custGeom>
          <a:blipFill>
            <a:blip r:embed="rId4"/>
            <a:stretch>
              <a:fillRect l="0" t="0" r="0" b="0"/>
            </a:stretch>
          </a:blipFill>
        </p:spPr>
      </p:sp>
      <p:sp>
        <p:nvSpPr>
          <p:cNvPr name="Freeform 7" id="7"/>
          <p:cNvSpPr/>
          <p:nvPr/>
        </p:nvSpPr>
        <p:spPr>
          <a:xfrm flipH="false" flipV="false" rot="-1156012">
            <a:off x="-3871669" y="4828245"/>
            <a:ext cx="7743339" cy="1945514"/>
          </a:xfrm>
          <a:custGeom>
            <a:avLst/>
            <a:gdLst/>
            <a:ahLst/>
            <a:cxnLst/>
            <a:rect r="r" b="b" t="t" l="l"/>
            <a:pathLst>
              <a:path h="1945514" w="7743339">
                <a:moveTo>
                  <a:pt x="0" y="0"/>
                </a:moveTo>
                <a:lnTo>
                  <a:pt x="7743338" y="0"/>
                </a:lnTo>
                <a:lnTo>
                  <a:pt x="7743338" y="1945514"/>
                </a:lnTo>
                <a:lnTo>
                  <a:pt x="0" y="1945514"/>
                </a:lnTo>
                <a:lnTo>
                  <a:pt x="0" y="0"/>
                </a:lnTo>
                <a:close/>
              </a:path>
            </a:pathLst>
          </a:custGeom>
          <a:blipFill>
            <a:blip r:embed="rId6"/>
            <a:stretch>
              <a:fillRect l="0" t="0" r="0" b="0"/>
            </a:stretch>
          </a:blipFill>
        </p:spPr>
      </p:sp>
      <p:sp>
        <p:nvSpPr>
          <p:cNvPr name="Freeform 8" id="8"/>
          <p:cNvSpPr/>
          <p:nvPr/>
        </p:nvSpPr>
        <p:spPr>
          <a:xfrm flipH="false" flipV="false" rot="-9281969">
            <a:off x="14416331" y="3884993"/>
            <a:ext cx="7743339" cy="1945514"/>
          </a:xfrm>
          <a:custGeom>
            <a:avLst/>
            <a:gdLst/>
            <a:ahLst/>
            <a:cxnLst/>
            <a:rect r="r" b="b" t="t" l="l"/>
            <a:pathLst>
              <a:path h="1945514" w="7743339">
                <a:moveTo>
                  <a:pt x="0" y="0"/>
                </a:moveTo>
                <a:lnTo>
                  <a:pt x="7743338" y="0"/>
                </a:lnTo>
                <a:lnTo>
                  <a:pt x="7743338" y="1945514"/>
                </a:lnTo>
                <a:lnTo>
                  <a:pt x="0" y="1945514"/>
                </a:lnTo>
                <a:lnTo>
                  <a:pt x="0" y="0"/>
                </a:lnTo>
                <a:close/>
              </a:path>
            </a:pathLst>
          </a:custGeom>
          <a:blipFill>
            <a:blip r:embed="rId6"/>
            <a:stretch>
              <a:fillRect l="0" t="0" r="0" b="0"/>
            </a:stretch>
          </a:blipFill>
        </p:spPr>
      </p:sp>
      <p:grpSp>
        <p:nvGrpSpPr>
          <p:cNvPr name="Group 9" id="9"/>
          <p:cNvGrpSpPr/>
          <p:nvPr/>
        </p:nvGrpSpPr>
        <p:grpSpPr>
          <a:xfrm rot="0">
            <a:off x="0" y="0"/>
            <a:ext cx="18288000" cy="10287000"/>
            <a:chOff x="0" y="0"/>
            <a:chExt cx="4816593" cy="2709333"/>
          </a:xfrm>
        </p:grpSpPr>
        <p:sp>
          <p:nvSpPr>
            <p:cNvPr name="Freeform 10" id="10"/>
            <p:cNvSpPr/>
            <p:nvPr/>
          </p:nvSpPr>
          <p:spPr>
            <a:xfrm flipH="false" flipV="false" rot="0">
              <a:off x="0" y="0"/>
              <a:ext cx="4816592" cy="2709333"/>
            </a:xfrm>
            <a:custGeom>
              <a:avLst/>
              <a:gdLst/>
              <a:ahLst/>
              <a:cxnLst/>
              <a:rect r="r" b="b" t="t" l="l"/>
              <a:pathLst>
                <a:path h="2709333" w="4816592">
                  <a:moveTo>
                    <a:pt x="21590" y="0"/>
                  </a:moveTo>
                  <a:lnTo>
                    <a:pt x="4795002" y="0"/>
                  </a:lnTo>
                  <a:cubicBezTo>
                    <a:pt x="4800728" y="0"/>
                    <a:pt x="4806220" y="2275"/>
                    <a:pt x="4810269" y="6324"/>
                  </a:cubicBezTo>
                  <a:cubicBezTo>
                    <a:pt x="4814318" y="10372"/>
                    <a:pt x="4816592" y="15864"/>
                    <a:pt x="4816592" y="21590"/>
                  </a:cubicBezTo>
                  <a:lnTo>
                    <a:pt x="4816592" y="2687743"/>
                  </a:lnTo>
                  <a:cubicBezTo>
                    <a:pt x="4816592" y="2699667"/>
                    <a:pt x="4806926" y="2709333"/>
                    <a:pt x="4795002" y="2709333"/>
                  </a:cubicBezTo>
                  <a:lnTo>
                    <a:pt x="21590" y="2709333"/>
                  </a:lnTo>
                  <a:cubicBezTo>
                    <a:pt x="9666" y="2709333"/>
                    <a:pt x="0" y="2699667"/>
                    <a:pt x="0" y="2687743"/>
                  </a:cubicBezTo>
                  <a:lnTo>
                    <a:pt x="0" y="21590"/>
                  </a:lnTo>
                  <a:cubicBezTo>
                    <a:pt x="0" y="9666"/>
                    <a:pt x="9666" y="0"/>
                    <a:pt x="21590" y="0"/>
                  </a:cubicBezTo>
                  <a:close/>
                </a:path>
              </a:pathLst>
            </a:custGeom>
            <a:solidFill>
              <a:srgbClr val="E0D7B1">
                <a:alpha val="89804"/>
              </a:srgbClr>
            </a:solidFill>
            <a:ln w="133350" cap="rnd">
              <a:solidFill>
                <a:srgbClr val="BCAA71">
                  <a:alpha val="89804"/>
                </a:srgbClr>
              </a:solidFill>
              <a:prstDash val="solid"/>
              <a:round/>
            </a:ln>
          </p:spPr>
        </p:sp>
        <p:sp>
          <p:nvSpPr>
            <p:cNvPr name="TextBox 11" id="11"/>
            <p:cNvSpPr txBox="true"/>
            <p:nvPr/>
          </p:nvSpPr>
          <p:spPr>
            <a:xfrm>
              <a:off x="0" y="-38100"/>
              <a:ext cx="4816593" cy="2747433"/>
            </a:xfrm>
            <a:prstGeom prst="rect">
              <a:avLst/>
            </a:prstGeom>
          </p:spPr>
          <p:txBody>
            <a:bodyPr anchor="ctr" rtlCol="false" tIns="50800" lIns="50800" bIns="50800" rIns="50800"/>
            <a:lstStyle/>
            <a:p>
              <a:pPr algn="ctr">
                <a:lnSpc>
                  <a:spcPts val="2659"/>
                </a:lnSpc>
                <a:spcBef>
                  <a:spcPct val="0"/>
                </a:spcBef>
              </a:pPr>
            </a:p>
          </p:txBody>
        </p:sp>
      </p:grpSp>
      <p:sp>
        <p:nvSpPr>
          <p:cNvPr name="TextBox 12" id="12"/>
          <p:cNvSpPr txBox="true"/>
          <p:nvPr/>
        </p:nvSpPr>
        <p:spPr>
          <a:xfrm rot="0">
            <a:off x="6082247" y="-19050"/>
            <a:ext cx="5699600" cy="1816451"/>
          </a:xfrm>
          <a:prstGeom prst="rect">
            <a:avLst/>
          </a:prstGeom>
        </p:spPr>
        <p:txBody>
          <a:bodyPr anchor="t" rtlCol="false" tIns="0" lIns="0" bIns="0" rIns="0">
            <a:spAutoFit/>
          </a:bodyPr>
          <a:lstStyle/>
          <a:p>
            <a:pPr algn="ctr">
              <a:lnSpc>
                <a:spcPts val="9533"/>
              </a:lnSpc>
            </a:pPr>
            <a:r>
              <a:rPr lang="en-US" sz="8589" b="true">
                <a:solidFill>
                  <a:srgbClr val="4B2630"/>
                </a:solidFill>
                <a:latin typeface="Calmius Sans High Bold"/>
                <a:ea typeface="Calmius Sans High Bold"/>
                <a:cs typeface="Calmius Sans High Bold"/>
                <a:sym typeface="Calmius Sans High Bold"/>
              </a:rPr>
              <a:t>Висновок</a:t>
            </a:r>
          </a:p>
        </p:txBody>
      </p:sp>
      <p:sp>
        <p:nvSpPr>
          <p:cNvPr name="TextBox 13" id="13"/>
          <p:cNvSpPr txBox="true"/>
          <p:nvPr/>
        </p:nvSpPr>
        <p:spPr>
          <a:xfrm rot="0">
            <a:off x="754232" y="1897310"/>
            <a:ext cx="17126049" cy="8389690"/>
          </a:xfrm>
          <a:prstGeom prst="rect">
            <a:avLst/>
          </a:prstGeom>
        </p:spPr>
        <p:txBody>
          <a:bodyPr anchor="t" rtlCol="false" tIns="0" lIns="0" bIns="0" rIns="0">
            <a:spAutoFit/>
          </a:bodyPr>
          <a:lstStyle/>
          <a:p>
            <a:pPr algn="l">
              <a:lnSpc>
                <a:spcPts val="4056"/>
              </a:lnSpc>
            </a:pPr>
            <a:r>
              <a:rPr lang="en-US" sz="2897">
                <a:solidFill>
                  <a:srgbClr val="000000"/>
                </a:solidFill>
                <a:latin typeface="Parmigiano Sans"/>
                <a:ea typeface="Parmigiano Sans"/>
                <a:cs typeface="Parmigiano Sans"/>
                <a:sym typeface="Parmigiano Sans"/>
              </a:rPr>
              <a:t>    Кіровоградська область є багатокультурним регіоном, де протягом історії співіснували та взаємодіяли різні національні спільноти. Кожен народ зробив свій внесок у розвиток краю.   Завдяки такій взаємодії Кіровоградщина стала регіоном з багатою культурною спадщиною, різноманітними традиціями та історичною унікальністю.</a:t>
            </a:r>
          </a:p>
          <a:p>
            <a:pPr algn="l">
              <a:lnSpc>
                <a:spcPts val="4056"/>
              </a:lnSpc>
            </a:pPr>
            <a:r>
              <a:rPr lang="en-US" sz="2897">
                <a:solidFill>
                  <a:srgbClr val="000000"/>
                </a:solidFill>
                <a:latin typeface="Parmigiano Sans"/>
                <a:ea typeface="Parmigiano Sans"/>
                <a:cs typeface="Parmigiano Sans"/>
                <a:sym typeface="Parmigiano Sans"/>
              </a:rPr>
              <a:t>    Попри всі спроби інших держав знищити незалежність українського народу як політичної нації, ми були і залишаємось спільнотою, яка увібрала у себе весь спектр культурних традицій і надбань різних етносів, що проживають на території всієї держави. Ці процеси забезпечуються  демократичною політикою України та реалізуються на місцевому рівні.</a:t>
            </a:r>
          </a:p>
          <a:p>
            <a:pPr algn="l">
              <a:lnSpc>
                <a:spcPts val="4056"/>
              </a:lnSpc>
            </a:pPr>
          </a:p>
          <a:p>
            <a:pPr algn="l">
              <a:lnSpc>
                <a:spcPts val="4056"/>
              </a:lnSpc>
            </a:pPr>
            <a:r>
              <a:rPr lang="en-US" sz="2897">
                <a:solidFill>
                  <a:srgbClr val="1800AD"/>
                </a:solidFill>
                <a:latin typeface="Parmigiano Sans"/>
                <a:ea typeface="Parmigiano Sans"/>
                <a:cs typeface="Parmigiano Sans"/>
                <a:sym typeface="Parmigiano Sans"/>
              </a:rPr>
              <a:t>Особистий внесок</a:t>
            </a:r>
            <a:r>
              <a:rPr lang="en-US" sz="2897">
                <a:solidFill>
                  <a:srgbClr val="000000"/>
                </a:solidFill>
                <a:latin typeface="Parmigiano Sans"/>
                <a:ea typeface="Parmigiano Sans"/>
                <a:cs typeface="Parmigiano Sans"/>
                <a:sym typeface="Parmigiano Sans"/>
              </a:rPr>
              <a:t>. Були опрацьовані інтернет-джерела про законодавчу базу в галузі національної політики України. Ознайомлення із життям болгарської, єврейської, вірменської діаспор на території області та їх культурним життям. Проаналізовано діяльність всеукраїнської організації «Єдина родина» на території нашої області та її вплив на суспільне та культурне життя  Кіровоградщини.</a:t>
            </a:r>
          </a:p>
          <a:p>
            <a:pPr algn="l">
              <a:lnSpc>
                <a:spcPts val="4056"/>
              </a:lnSpc>
            </a:pPr>
          </a:p>
          <a:p>
            <a:pPr algn="l">
              <a:lnSpc>
                <a:spcPts val="5596"/>
              </a:lnSpc>
            </a:pPr>
          </a:p>
        </p:txBody>
      </p:sp>
    </p:spTree>
  </p:cSld>
  <p:clrMapOvr>
    <a:masterClrMapping/>
  </p:clrMapOvr>
</p:sld>
</file>

<file path=ppt/slides/slide14.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9222" r="0" b="-9222"/>
            </a:stretch>
          </a:blipFill>
        </p:spPr>
      </p:sp>
      <p:sp>
        <p:nvSpPr>
          <p:cNvPr name="Freeform 3" id="3"/>
          <p:cNvSpPr/>
          <p:nvPr/>
        </p:nvSpPr>
        <p:spPr>
          <a:xfrm flipH="false" flipV="false" rot="0">
            <a:off x="-216889" y="5758670"/>
            <a:ext cx="18721777" cy="9056660"/>
          </a:xfrm>
          <a:custGeom>
            <a:avLst/>
            <a:gdLst/>
            <a:ahLst/>
            <a:cxnLst/>
            <a:rect r="r" b="b" t="t" l="l"/>
            <a:pathLst>
              <a:path h="9056660" w="18721777">
                <a:moveTo>
                  <a:pt x="0" y="0"/>
                </a:moveTo>
                <a:lnTo>
                  <a:pt x="18721778" y="0"/>
                </a:lnTo>
                <a:lnTo>
                  <a:pt x="18721778" y="9056660"/>
                </a:lnTo>
                <a:lnTo>
                  <a:pt x="0" y="9056660"/>
                </a:lnTo>
                <a:lnTo>
                  <a:pt x="0" y="0"/>
                </a:lnTo>
                <a:close/>
              </a:path>
            </a:pathLst>
          </a:custGeom>
          <a:blipFill>
            <a:blip r:embed="rId3"/>
            <a:stretch>
              <a:fillRect l="0" t="0" r="0" b="0"/>
            </a:stretch>
          </a:blipFill>
        </p:spPr>
      </p:sp>
      <p:sp>
        <p:nvSpPr>
          <p:cNvPr name="Freeform 4" id="4"/>
          <p:cNvSpPr/>
          <p:nvPr/>
        </p:nvSpPr>
        <p:spPr>
          <a:xfrm flipH="false" flipV="false" rot="0">
            <a:off x="13061340" y="-1547798"/>
            <a:ext cx="8395920" cy="5152996"/>
          </a:xfrm>
          <a:custGeom>
            <a:avLst/>
            <a:gdLst/>
            <a:ahLst/>
            <a:cxnLst/>
            <a:rect r="r" b="b" t="t" l="l"/>
            <a:pathLst>
              <a:path h="5152996" w="8395920">
                <a:moveTo>
                  <a:pt x="0" y="0"/>
                </a:moveTo>
                <a:lnTo>
                  <a:pt x="8395920" y="0"/>
                </a:lnTo>
                <a:lnTo>
                  <a:pt x="8395920" y="5152996"/>
                </a:lnTo>
                <a:lnTo>
                  <a:pt x="0" y="5152996"/>
                </a:lnTo>
                <a:lnTo>
                  <a:pt x="0" y="0"/>
                </a:lnTo>
                <a:close/>
              </a:path>
            </a:pathLst>
          </a:custGeom>
          <a:blipFill>
            <a:blip r:embed="rId4"/>
            <a:stretch>
              <a:fillRect l="0" t="0" r="0" b="0"/>
            </a:stretch>
          </a:blipFill>
        </p:spPr>
      </p:sp>
      <p:sp>
        <p:nvSpPr>
          <p:cNvPr name="Freeform 5" id="5"/>
          <p:cNvSpPr/>
          <p:nvPr/>
        </p:nvSpPr>
        <p:spPr>
          <a:xfrm flipH="false" flipV="false" rot="-591697">
            <a:off x="5478798" y="-1547798"/>
            <a:ext cx="7330404" cy="4114189"/>
          </a:xfrm>
          <a:custGeom>
            <a:avLst/>
            <a:gdLst/>
            <a:ahLst/>
            <a:cxnLst/>
            <a:rect r="r" b="b" t="t" l="l"/>
            <a:pathLst>
              <a:path h="4114189" w="7330404">
                <a:moveTo>
                  <a:pt x="0" y="0"/>
                </a:moveTo>
                <a:lnTo>
                  <a:pt x="7330404" y="0"/>
                </a:lnTo>
                <a:lnTo>
                  <a:pt x="7330404" y="4114189"/>
                </a:lnTo>
                <a:lnTo>
                  <a:pt x="0" y="4114189"/>
                </a:lnTo>
                <a:lnTo>
                  <a:pt x="0" y="0"/>
                </a:lnTo>
                <a:close/>
              </a:path>
            </a:pathLst>
          </a:custGeom>
          <a:blipFill>
            <a:blip r:embed="rId5"/>
            <a:stretch>
              <a:fillRect l="0" t="0" r="0" b="0"/>
            </a:stretch>
          </a:blipFill>
        </p:spPr>
      </p:sp>
      <p:sp>
        <p:nvSpPr>
          <p:cNvPr name="Freeform 6" id="6"/>
          <p:cNvSpPr/>
          <p:nvPr/>
        </p:nvSpPr>
        <p:spPr>
          <a:xfrm flipH="false" flipV="false" rot="0">
            <a:off x="-3164772" y="-1547798"/>
            <a:ext cx="8395920" cy="5152996"/>
          </a:xfrm>
          <a:custGeom>
            <a:avLst/>
            <a:gdLst/>
            <a:ahLst/>
            <a:cxnLst/>
            <a:rect r="r" b="b" t="t" l="l"/>
            <a:pathLst>
              <a:path h="5152996" w="8395920">
                <a:moveTo>
                  <a:pt x="0" y="0"/>
                </a:moveTo>
                <a:lnTo>
                  <a:pt x="8395920" y="0"/>
                </a:lnTo>
                <a:lnTo>
                  <a:pt x="8395920" y="5152996"/>
                </a:lnTo>
                <a:lnTo>
                  <a:pt x="0" y="5152996"/>
                </a:lnTo>
                <a:lnTo>
                  <a:pt x="0" y="0"/>
                </a:lnTo>
                <a:close/>
              </a:path>
            </a:pathLst>
          </a:custGeom>
          <a:blipFill>
            <a:blip r:embed="rId4"/>
            <a:stretch>
              <a:fillRect l="0" t="0" r="0" b="0"/>
            </a:stretch>
          </a:blipFill>
        </p:spPr>
      </p:sp>
      <p:sp>
        <p:nvSpPr>
          <p:cNvPr name="Freeform 7" id="7"/>
          <p:cNvSpPr/>
          <p:nvPr/>
        </p:nvSpPr>
        <p:spPr>
          <a:xfrm flipH="false" flipV="false" rot="-1156012">
            <a:off x="-3871669" y="4828245"/>
            <a:ext cx="7743339" cy="1945514"/>
          </a:xfrm>
          <a:custGeom>
            <a:avLst/>
            <a:gdLst/>
            <a:ahLst/>
            <a:cxnLst/>
            <a:rect r="r" b="b" t="t" l="l"/>
            <a:pathLst>
              <a:path h="1945514" w="7743339">
                <a:moveTo>
                  <a:pt x="0" y="0"/>
                </a:moveTo>
                <a:lnTo>
                  <a:pt x="7743338" y="0"/>
                </a:lnTo>
                <a:lnTo>
                  <a:pt x="7743338" y="1945514"/>
                </a:lnTo>
                <a:lnTo>
                  <a:pt x="0" y="1945514"/>
                </a:lnTo>
                <a:lnTo>
                  <a:pt x="0" y="0"/>
                </a:lnTo>
                <a:close/>
              </a:path>
            </a:pathLst>
          </a:custGeom>
          <a:blipFill>
            <a:blip r:embed="rId6"/>
            <a:stretch>
              <a:fillRect l="0" t="0" r="0" b="0"/>
            </a:stretch>
          </a:blipFill>
        </p:spPr>
      </p:sp>
      <p:sp>
        <p:nvSpPr>
          <p:cNvPr name="Freeform 8" id="8"/>
          <p:cNvSpPr/>
          <p:nvPr/>
        </p:nvSpPr>
        <p:spPr>
          <a:xfrm flipH="false" flipV="false" rot="-9281969">
            <a:off x="14416331" y="3884993"/>
            <a:ext cx="7743339" cy="1945514"/>
          </a:xfrm>
          <a:custGeom>
            <a:avLst/>
            <a:gdLst/>
            <a:ahLst/>
            <a:cxnLst/>
            <a:rect r="r" b="b" t="t" l="l"/>
            <a:pathLst>
              <a:path h="1945514" w="7743339">
                <a:moveTo>
                  <a:pt x="0" y="0"/>
                </a:moveTo>
                <a:lnTo>
                  <a:pt x="7743338" y="0"/>
                </a:lnTo>
                <a:lnTo>
                  <a:pt x="7743338" y="1945514"/>
                </a:lnTo>
                <a:lnTo>
                  <a:pt x="0" y="1945514"/>
                </a:lnTo>
                <a:lnTo>
                  <a:pt x="0" y="0"/>
                </a:lnTo>
                <a:close/>
              </a:path>
            </a:pathLst>
          </a:custGeom>
          <a:blipFill>
            <a:blip r:embed="rId6"/>
            <a:stretch>
              <a:fillRect l="0" t="0" r="0" b="0"/>
            </a:stretch>
          </a:blipFill>
        </p:spPr>
      </p:sp>
      <p:sp>
        <p:nvSpPr>
          <p:cNvPr name="Freeform 9" id="9"/>
          <p:cNvSpPr/>
          <p:nvPr/>
        </p:nvSpPr>
        <p:spPr>
          <a:xfrm flipH="false" flipV="false" rot="0">
            <a:off x="1629634" y="0"/>
            <a:ext cx="15440150" cy="10287000"/>
          </a:xfrm>
          <a:custGeom>
            <a:avLst/>
            <a:gdLst/>
            <a:ahLst/>
            <a:cxnLst/>
            <a:rect r="r" b="b" t="t" l="l"/>
            <a:pathLst>
              <a:path h="10287000" w="15440150">
                <a:moveTo>
                  <a:pt x="0" y="0"/>
                </a:moveTo>
                <a:lnTo>
                  <a:pt x="15440150" y="0"/>
                </a:lnTo>
                <a:lnTo>
                  <a:pt x="15440150" y="10287000"/>
                </a:lnTo>
                <a:lnTo>
                  <a:pt x="0" y="10287000"/>
                </a:lnTo>
                <a:lnTo>
                  <a:pt x="0" y="0"/>
                </a:lnTo>
                <a:close/>
              </a:path>
            </a:pathLst>
          </a:custGeom>
          <a:blipFill>
            <a:blip r:embed="rId7"/>
            <a:stretch>
              <a:fillRect l="0" t="0" r="0" b="0"/>
            </a:stretch>
          </a:blipFill>
        </p:spPr>
      </p:sp>
      <p:sp>
        <p:nvSpPr>
          <p:cNvPr name="TextBox 10" id="10"/>
          <p:cNvSpPr txBox="true"/>
          <p:nvPr/>
        </p:nvSpPr>
        <p:spPr>
          <a:xfrm rot="0">
            <a:off x="5672252" y="1571775"/>
            <a:ext cx="7435111" cy="751907"/>
          </a:xfrm>
          <a:prstGeom prst="rect">
            <a:avLst/>
          </a:prstGeom>
        </p:spPr>
        <p:txBody>
          <a:bodyPr anchor="t" rtlCol="false" tIns="0" lIns="0" bIns="0" rIns="0">
            <a:spAutoFit/>
          </a:bodyPr>
          <a:lstStyle/>
          <a:p>
            <a:pPr algn="ctr">
              <a:lnSpc>
                <a:spcPts val="5494"/>
              </a:lnSpc>
            </a:pPr>
            <a:r>
              <a:rPr lang="en-US" sz="4950" b="true">
                <a:solidFill>
                  <a:srgbClr val="4B2630"/>
                </a:solidFill>
                <a:latin typeface="Calmius Sans High Bold"/>
                <a:ea typeface="Calmius Sans High Bold"/>
                <a:cs typeface="Calmius Sans High Bold"/>
                <a:sym typeface="Calmius Sans High Bold"/>
              </a:rPr>
              <a:t>Використані джерела:</a:t>
            </a:r>
          </a:p>
        </p:txBody>
      </p:sp>
      <p:sp>
        <p:nvSpPr>
          <p:cNvPr name="TextBox 11" id="11"/>
          <p:cNvSpPr txBox="true"/>
          <p:nvPr/>
        </p:nvSpPr>
        <p:spPr>
          <a:xfrm rot="0">
            <a:off x="3933568" y="2285582"/>
            <a:ext cx="11213677" cy="6544122"/>
          </a:xfrm>
          <a:prstGeom prst="rect">
            <a:avLst/>
          </a:prstGeom>
        </p:spPr>
        <p:txBody>
          <a:bodyPr anchor="t" rtlCol="false" tIns="0" lIns="0" bIns="0" rIns="0">
            <a:spAutoFit/>
          </a:bodyPr>
          <a:lstStyle/>
          <a:p>
            <a:pPr algn="l">
              <a:lnSpc>
                <a:spcPts val="2697"/>
              </a:lnSpc>
            </a:pPr>
          </a:p>
          <a:p>
            <a:pPr algn="l">
              <a:lnSpc>
                <a:spcPts val="2697"/>
              </a:lnSpc>
            </a:pPr>
          </a:p>
          <a:p>
            <a:pPr algn="l" marL="415998" indent="-207999" lvl="1">
              <a:lnSpc>
                <a:spcPts val="2697"/>
              </a:lnSpc>
              <a:buAutoNum type="arabicPeriod" startAt="1"/>
            </a:pPr>
            <a:r>
              <a:rPr lang="en-US" b="true" sz="1926">
                <a:solidFill>
                  <a:srgbClr val="000000"/>
                </a:solidFill>
                <a:latin typeface="Open Sans Bold"/>
                <a:ea typeface="Open Sans Bold"/>
                <a:cs typeface="Open Sans Bold"/>
                <a:sym typeface="Open Sans Bold"/>
              </a:rPr>
              <a:t> БО "БФ "Єврейська громада міста Кропивницький". YOUCONTROL. URL:</a:t>
            </a:r>
            <a:r>
              <a:rPr lang="en-US" b="true" sz="1926">
                <a:solidFill>
                  <a:srgbClr val="000000"/>
                </a:solidFill>
                <a:latin typeface="Open Sans Bold"/>
                <a:ea typeface="Open Sans Bold"/>
                <a:cs typeface="Open Sans Bold"/>
                <a:sym typeface="Open Sans Bold"/>
                <a:hlinkClick r:id="rId8" tooltip="https://youcontrol.com.ua/catalog/company_details/44563535/"/>
              </a:rPr>
              <a:t> https://surl.li/mafcyd </a:t>
            </a:r>
            <a:r>
              <a:rPr lang="en-US" b="true" sz="1926">
                <a:solidFill>
                  <a:srgbClr val="000000"/>
                </a:solidFill>
                <a:latin typeface="Open Sans Bold"/>
                <a:ea typeface="Open Sans Bold"/>
                <a:cs typeface="Open Sans Bold"/>
                <a:sym typeface="Open Sans Bold"/>
              </a:rPr>
              <a:t> (дата звернення: 10.04.2026)</a:t>
            </a:r>
          </a:p>
          <a:p>
            <a:pPr algn="l" marL="415998" indent="-207999" lvl="1">
              <a:lnSpc>
                <a:spcPts val="2697"/>
              </a:lnSpc>
              <a:buAutoNum type="arabicPeriod" startAt="1"/>
            </a:pPr>
            <a:r>
              <a:rPr lang="en-US" b="true" sz="1926">
                <a:solidFill>
                  <a:srgbClr val="000000"/>
                </a:solidFill>
                <a:latin typeface="Open Sans Bold"/>
                <a:ea typeface="Open Sans Bold"/>
                <a:cs typeface="Open Sans Bold"/>
                <a:sym typeface="Open Sans Bold"/>
              </a:rPr>
              <a:t>Дані всеукраїнського перепису населення 2001 року. Biblioyar. URL:</a:t>
            </a:r>
            <a:r>
              <a:rPr lang="en-US" b="true" sz="1926">
                <a:solidFill>
                  <a:srgbClr val="000000"/>
                </a:solidFill>
                <a:latin typeface="Open Sans Bold"/>
                <a:ea typeface="Open Sans Bold"/>
                <a:cs typeface="Open Sans Bold"/>
                <a:sym typeface="Open Sans Bold"/>
                <a:hlinkClick r:id="rId9" tooltip="https://youcontrol.com.ua/catalog/company_details/44563535/"/>
              </a:rPr>
              <a:t> </a:t>
            </a:r>
            <a:r>
              <a:rPr lang="en-US" b="true" sz="1926">
                <a:solidFill>
                  <a:srgbClr val="000000"/>
                </a:solidFill>
                <a:latin typeface="Open Sans Bold"/>
                <a:ea typeface="Open Sans Bold"/>
                <a:cs typeface="Open Sans Bold"/>
                <a:sym typeface="Open Sans Bold"/>
                <a:hlinkClick r:id="rId10" tooltip="https://surl.li/xcynbm"/>
              </a:rPr>
              <a:t>https://surl.li/mafcyd</a:t>
            </a:r>
            <a:r>
              <a:rPr lang="en-US" b="true" sz="1926">
                <a:solidFill>
                  <a:srgbClr val="000000"/>
                </a:solidFill>
                <a:latin typeface="Open Sans Bold"/>
                <a:ea typeface="Open Sans Bold"/>
                <a:cs typeface="Open Sans Bold"/>
                <a:sym typeface="Open Sans Bold"/>
                <a:hlinkClick r:id="rId11" tooltip="https://youcontrol.com.ua/catalog/company_details/44563535/"/>
              </a:rPr>
              <a:t> </a:t>
            </a:r>
            <a:r>
              <a:rPr lang="en-US" b="true" sz="1926">
                <a:solidFill>
                  <a:srgbClr val="000000"/>
                </a:solidFill>
                <a:latin typeface="Open Sans Bold"/>
                <a:ea typeface="Open Sans Bold"/>
                <a:cs typeface="Open Sans Bold"/>
                <a:sym typeface="Open Sans Bold"/>
              </a:rPr>
              <a:t> (дата звернення: 09.04.2026)</a:t>
            </a:r>
          </a:p>
          <a:p>
            <a:pPr algn="l" marL="415998" indent="-207999" lvl="1">
              <a:lnSpc>
                <a:spcPts val="2697"/>
              </a:lnSpc>
              <a:buAutoNum type="arabicPeriod" startAt="1"/>
            </a:pPr>
            <a:r>
              <a:rPr lang="en-US" b="true" sz="1926">
                <a:solidFill>
                  <a:srgbClr val="000000"/>
                </a:solidFill>
                <a:latin typeface="Open Sans Bold"/>
                <a:ea typeface="Open Sans Bold"/>
                <a:cs typeface="Open Sans Bold"/>
                <a:sym typeface="Open Sans Bold"/>
              </a:rPr>
              <a:t>Діаспора налічує понад дві тисячі людей: як на Кіровоградщині зберігають болгарську культуру. </a:t>
            </a:r>
            <a:r>
              <a:rPr lang="en-US" b="true" sz="1926" i="true">
                <a:solidFill>
                  <a:srgbClr val="000000"/>
                </a:solidFill>
                <a:latin typeface="Open Sans Bold Italics"/>
                <a:ea typeface="Open Sans Bold Italics"/>
                <a:cs typeface="Open Sans Bold Italics"/>
                <a:sym typeface="Open Sans Bold Italics"/>
              </a:rPr>
              <a:t>Суспільне Кропивницький</a:t>
            </a:r>
            <a:r>
              <a:rPr lang="en-US" b="true" sz="1926">
                <a:solidFill>
                  <a:srgbClr val="000000"/>
                </a:solidFill>
                <a:latin typeface="Open Sans Bold"/>
                <a:ea typeface="Open Sans Bold"/>
                <a:cs typeface="Open Sans Bold"/>
                <a:sym typeface="Open Sans Bold"/>
              </a:rPr>
              <a:t>. URL: </a:t>
            </a:r>
            <a:r>
              <a:rPr lang="en-US" b="true" sz="1926">
                <a:solidFill>
                  <a:srgbClr val="000000"/>
                </a:solidFill>
                <a:latin typeface="Open Sans Bold"/>
                <a:ea typeface="Open Sans Bold"/>
                <a:cs typeface="Open Sans Bold"/>
                <a:sym typeface="Open Sans Bold"/>
                <a:hlinkClick r:id="rId12" tooltip="https://surl.li/zmmmom"/>
              </a:rPr>
              <a:t>https://surl.li/mafcyd </a:t>
            </a:r>
            <a:r>
              <a:rPr lang="en-US" b="true" sz="1926">
                <a:solidFill>
                  <a:srgbClr val="000000"/>
                </a:solidFill>
                <a:latin typeface="Open Sans Bold"/>
                <a:ea typeface="Open Sans Bold"/>
                <a:cs typeface="Open Sans Bold"/>
                <a:sym typeface="Open Sans Bold"/>
              </a:rPr>
              <a:t> (дата звернення: 02.04.2026)</a:t>
            </a:r>
          </a:p>
          <a:p>
            <a:pPr algn="l" marL="415998" indent="-207999" lvl="1">
              <a:lnSpc>
                <a:spcPts val="2697"/>
              </a:lnSpc>
              <a:buAutoNum type="arabicPeriod" startAt="1"/>
            </a:pPr>
            <a:r>
              <a:rPr lang="en-US" b="true" sz="1926">
                <a:solidFill>
                  <a:srgbClr val="000000"/>
                </a:solidFill>
                <a:latin typeface="Open Sans Bold"/>
                <a:ea typeface="Open Sans Bold"/>
                <a:cs typeface="Open Sans Bold"/>
                <a:sym typeface="Open Sans Bold"/>
              </a:rPr>
              <a:t>Єдина родина: як різні спільноти у Кропивницькому бережуть традиції і розвивають місто. </a:t>
            </a:r>
            <a:r>
              <a:rPr lang="en-US" b="true" sz="1926" i="true">
                <a:solidFill>
                  <a:srgbClr val="000000"/>
                </a:solidFill>
                <a:latin typeface="Open Sans Bold Italics"/>
                <a:ea typeface="Open Sans Bold Italics"/>
                <a:cs typeface="Open Sans Bold Italics"/>
                <a:sym typeface="Open Sans Bold Italics"/>
              </a:rPr>
              <a:t>Гречка</a:t>
            </a:r>
            <a:r>
              <a:rPr lang="en-US" b="true" sz="1926">
                <a:solidFill>
                  <a:srgbClr val="000000"/>
                </a:solidFill>
                <a:latin typeface="Open Sans Bold"/>
                <a:ea typeface="Open Sans Bold"/>
                <a:cs typeface="Open Sans Bold"/>
                <a:sym typeface="Open Sans Bold"/>
              </a:rPr>
              <a:t>. URL :https://surl.li/mafcyd  (дата звернення:  10.04.2026)</a:t>
            </a:r>
          </a:p>
          <a:p>
            <a:pPr algn="l" marL="415998" indent="-207999" lvl="1">
              <a:lnSpc>
                <a:spcPts val="2697"/>
              </a:lnSpc>
              <a:buAutoNum type="arabicPeriod" startAt="1"/>
            </a:pPr>
            <a:r>
              <a:rPr lang="en-US" b="true" sz="1926">
                <a:solidFill>
                  <a:srgbClr val="000000"/>
                </a:solidFill>
                <a:latin typeface="Open Sans Bold"/>
                <a:ea typeface="Open Sans Bold"/>
                <a:cs typeface="Open Sans Bold"/>
                <a:sym typeface="Open Sans Bold"/>
              </a:rPr>
              <a:t>Національні меншини Кіровоградщини. Бібліографічний покажчик. Кропивницькй, 2019. URL: </a:t>
            </a:r>
            <a:r>
              <a:rPr lang="en-US" b="true" sz="1926">
                <a:solidFill>
                  <a:srgbClr val="000000"/>
                </a:solidFill>
                <a:latin typeface="Open Sans Bold"/>
                <a:ea typeface="Open Sans Bold"/>
                <a:cs typeface="Open Sans Bold"/>
                <a:sym typeface="Open Sans Bold"/>
                <a:hlinkClick r:id="rId13" tooltip="https://surl.li/cinutt"/>
              </a:rPr>
              <a:t>https://surl.li/mafcyd </a:t>
            </a:r>
            <a:r>
              <a:rPr lang="en-US" b="true" sz="1926">
                <a:solidFill>
                  <a:srgbClr val="000000"/>
                </a:solidFill>
                <a:latin typeface="Open Sans Bold"/>
                <a:ea typeface="Open Sans Bold"/>
                <a:cs typeface="Open Sans Bold"/>
                <a:sym typeface="Open Sans Bold"/>
              </a:rPr>
              <a:t> (дата звернення: 07.04.2026)</a:t>
            </a:r>
          </a:p>
          <a:p>
            <a:pPr algn="l" marL="415998" indent="-207999" lvl="1">
              <a:lnSpc>
                <a:spcPts val="2697"/>
              </a:lnSpc>
              <a:buAutoNum type="arabicPeriod" startAt="1"/>
            </a:pPr>
            <a:r>
              <a:rPr lang="en-US" b="true" sz="1926">
                <a:solidFill>
                  <a:srgbClr val="000000"/>
                </a:solidFill>
                <a:latin typeface="Open Sans Bold"/>
                <a:ea typeface="Open Sans Bold"/>
                <a:cs typeface="Open Sans Bold"/>
                <a:sym typeface="Open Sans Bold"/>
              </a:rPr>
              <a:t>Спілка вірмен України. Facebook. URL: </a:t>
            </a:r>
            <a:r>
              <a:rPr lang="en-US" b="true" sz="1926">
                <a:solidFill>
                  <a:srgbClr val="000000"/>
                </a:solidFill>
                <a:latin typeface="Open Sans Bold"/>
                <a:ea typeface="Open Sans Bold"/>
                <a:cs typeface="Open Sans Bold"/>
                <a:sym typeface="Open Sans Bold"/>
                <a:hlinkClick r:id="rId14" tooltip="https://www.facebook.com/krop.svu"/>
              </a:rPr>
              <a:t>https://surl.li/mafcyd</a:t>
            </a:r>
            <a:r>
              <a:rPr lang="en-US" b="true" sz="1926">
                <a:solidFill>
                  <a:srgbClr val="000000"/>
                </a:solidFill>
                <a:latin typeface="Open Sans Bold"/>
                <a:ea typeface="Open Sans Bold"/>
                <a:cs typeface="Open Sans Bold"/>
                <a:sym typeface="Open Sans Bold"/>
                <a:hlinkClick r:id="rId15" tooltip="https://surl.li/cinutt"/>
              </a:rPr>
              <a:t> </a:t>
            </a:r>
            <a:r>
              <a:rPr lang="en-US" b="true" sz="1926">
                <a:solidFill>
                  <a:srgbClr val="000000"/>
                </a:solidFill>
                <a:latin typeface="Open Sans Bold"/>
                <a:ea typeface="Open Sans Bold"/>
                <a:cs typeface="Open Sans Bold"/>
                <a:sym typeface="Open Sans Bold"/>
              </a:rPr>
              <a:t> (дата звернення: 10.04.2026)</a:t>
            </a:r>
          </a:p>
          <a:p>
            <a:pPr algn="l" marL="415998" indent="-207999" lvl="1">
              <a:lnSpc>
                <a:spcPts val="2697"/>
              </a:lnSpc>
              <a:buAutoNum type="arabicPeriod" startAt="1"/>
            </a:pPr>
            <a:r>
              <a:rPr lang="en-US" b="true" sz="1926">
                <a:solidFill>
                  <a:srgbClr val="000000"/>
                </a:solidFill>
                <a:latin typeface="Open Sans Bold"/>
                <a:ea typeface="Open Sans Bold"/>
                <a:cs typeface="Open Sans Bold"/>
                <a:sym typeface="Open Sans Bold"/>
              </a:rPr>
              <a:t>У Кропивницькому провели фестиваль національних культур “Єдина родина – в центрі України”. Гречка. URL :</a:t>
            </a:r>
            <a:r>
              <a:rPr lang="en-US" b="true" sz="1926">
                <a:solidFill>
                  <a:srgbClr val="000000"/>
                </a:solidFill>
                <a:latin typeface="Open Sans Bold"/>
                <a:ea typeface="Open Sans Bold"/>
                <a:cs typeface="Open Sans Bold"/>
                <a:sym typeface="Open Sans Bold"/>
                <a:hlinkClick r:id="rId16" tooltip="https://surl.li/nfzlhq"/>
              </a:rPr>
              <a:t>https://surl.li/mafcyd 7</a:t>
            </a:r>
            <a:r>
              <a:rPr lang="en-US" b="true" sz="1926">
                <a:solidFill>
                  <a:srgbClr val="000000"/>
                </a:solidFill>
                <a:latin typeface="Open Sans Bold"/>
                <a:ea typeface="Open Sans Bold"/>
                <a:cs typeface="Open Sans Bold"/>
                <a:sym typeface="Open Sans Bold"/>
              </a:rPr>
              <a:t> (дата звернення: 02.04.2026)</a:t>
            </a:r>
          </a:p>
          <a:p>
            <a:pPr algn="l">
              <a:lnSpc>
                <a:spcPts val="3553"/>
              </a:lnSpc>
            </a:pPr>
          </a:p>
          <a:p>
            <a:pPr algn="l">
              <a:lnSpc>
                <a:spcPts val="3553"/>
              </a:lnSpc>
            </a:pP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erms:created xsi:type="dcterms:W3CDTF">2006-08-16T00:00:00Z</dcterms:created>
  <dc:identifier>DAHGh18lPag</dc:identifier>
  <dcterms:modified xsi:type="dcterms:W3CDTF">2011-08-01T06:04:30Z</dcterms:modified>
  <cp:revision>1</cp:revision>
  <dc:title>Beige Brown Vintage Classic History Project Presentation</dc:title>
</cp:coreProperties>
</file>