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Playfair Display"/>
      <p:regular r:id="rId22"/>
      <p:bold r:id="rId23"/>
      <p:italic r:id="rId24"/>
      <p:boldItalic r:id="rId25"/>
    </p:embeddedFont>
    <p:embeddedFont>
      <p:font typeface="Alfa Slab One"/>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A9096D0-2986-4EFC-9E57-3450E49995C9}">
  <a:tblStyle styleId="{3A9096D0-2986-4EFC-9E57-3450E49995C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PlayfairDisplay-regular.fntdata"/><Relationship Id="rId21" Type="http://schemas.openxmlformats.org/officeDocument/2006/relationships/slide" Target="slides/slide15.xml"/><Relationship Id="rId24" Type="http://schemas.openxmlformats.org/officeDocument/2006/relationships/font" Target="fonts/PlayfairDisplay-italic.fntdata"/><Relationship Id="rId23" Type="http://schemas.openxmlformats.org/officeDocument/2006/relationships/font" Target="fonts/PlayfairDispl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AlfaSlabOne-regular.fntdata"/><Relationship Id="rId25" Type="http://schemas.openxmlformats.org/officeDocument/2006/relationships/font" Target="fonts/PlayfairDisplay-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d48b9c51a5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d48b9c51a5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d48b9c51a5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d48b9c51a5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d48b9c51a5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d48b9c51a5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d623b6952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d623b6952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d623b6952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d623b6952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623b69520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d623b6952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d623b6952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d623b69520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d623b69520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d623b69520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d623b69520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d623b69520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d623b6952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d623b6952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d623b69520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d623b69520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d623b6952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d623b6952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d623b69520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d623b69520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d623b69520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d623b69520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1.jpg"/><Relationship Id="rId5" Type="http://schemas.openxmlformats.org/officeDocument/2006/relationships/image" Target="../media/image6.jpg"/><Relationship Id="rId6" Type="http://schemas.openxmlformats.org/officeDocument/2006/relationships/image" Target="../media/image3.jpg"/><Relationship Id="rId7"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2.jpg"/><Relationship Id="rId4" Type="http://schemas.openxmlformats.org/officeDocument/2006/relationships/image" Target="../media/image26.jpg"/><Relationship Id="rId9" Type="http://schemas.openxmlformats.org/officeDocument/2006/relationships/image" Target="../media/image10.png"/><Relationship Id="rId5" Type="http://schemas.openxmlformats.org/officeDocument/2006/relationships/image" Target="../media/image28.jpg"/><Relationship Id="rId6" Type="http://schemas.openxmlformats.org/officeDocument/2006/relationships/image" Target="../media/image31.jpg"/><Relationship Id="rId7" Type="http://schemas.openxmlformats.org/officeDocument/2006/relationships/image" Target="../media/image11.png"/><Relationship Id="rId8"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9.jpg"/><Relationship Id="rId4" Type="http://schemas.openxmlformats.org/officeDocument/2006/relationships/image" Target="../media/image2.jpg"/><Relationship Id="rId5" Type="http://schemas.openxmlformats.org/officeDocument/2006/relationships/image" Target="../media/image5.jpg"/><Relationship Id="rId6"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jpg"/><Relationship Id="rId4" Type="http://schemas.openxmlformats.org/officeDocument/2006/relationships/image" Target="../media/image20.png"/><Relationship Id="rId5" Type="http://schemas.openxmlformats.org/officeDocument/2006/relationships/image" Target="../media/image35.jpg"/><Relationship Id="rId6" Type="http://schemas.openxmlformats.org/officeDocument/2006/relationships/image" Target="../media/image3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2.jpg"/><Relationship Id="rId7" Type="http://schemas.openxmlformats.org/officeDocument/2006/relationships/image" Target="../media/image14.jpg"/><Relationship Id="rId8"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2.jpg"/><Relationship Id="rId4" Type="http://schemas.openxmlformats.org/officeDocument/2006/relationships/image" Target="../media/image43.jpg"/><Relationship Id="rId5" Type="http://schemas.openxmlformats.org/officeDocument/2006/relationships/image" Target="../media/image3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2.jpg"/><Relationship Id="rId4" Type="http://schemas.openxmlformats.org/officeDocument/2006/relationships/image" Target="../media/image41.jpg"/><Relationship Id="rId5" Type="http://schemas.openxmlformats.org/officeDocument/2006/relationships/image" Target="../media/image29.jpg"/><Relationship Id="rId6" Type="http://schemas.openxmlformats.org/officeDocument/2006/relationships/image" Target="../media/image13.jpg"/><Relationship Id="rId7"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27.png"/><Relationship Id="rId5"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53" name="Shape 53"/>
        <p:cNvGrpSpPr/>
        <p:nvPr/>
      </p:nvGrpSpPr>
      <p:grpSpPr>
        <a:xfrm>
          <a:off x="0" y="0"/>
          <a:ext cx="0" cy="0"/>
          <a:chOff x="0" y="0"/>
          <a:chExt cx="0" cy="0"/>
        </a:xfrm>
      </p:grpSpPr>
      <p:graphicFrame>
        <p:nvGraphicFramePr>
          <p:cNvPr id="54" name="Google Shape;54;p13"/>
          <p:cNvGraphicFramePr/>
          <p:nvPr/>
        </p:nvGraphicFramePr>
        <p:xfrm>
          <a:off x="350850" y="271725"/>
          <a:ext cx="3000000" cy="3000000"/>
        </p:xfrm>
        <a:graphic>
          <a:graphicData uri="http://schemas.openxmlformats.org/drawingml/2006/table">
            <a:tbl>
              <a:tblPr>
                <a:noFill/>
                <a:tableStyleId>{3A9096D0-2986-4EFC-9E57-3450E49995C9}</a:tableStyleId>
              </a:tblPr>
              <a:tblGrid>
                <a:gridCol w="7105900"/>
              </a:tblGrid>
              <a:tr h="584200">
                <a:tc>
                  <a:txBody>
                    <a:bodyPr/>
                    <a:lstStyle/>
                    <a:p>
                      <a:pPr indent="0" lvl="0" marL="0" rtl="0" algn="l">
                        <a:spcBef>
                          <a:spcPts val="0"/>
                        </a:spcBef>
                        <a:spcAft>
                          <a:spcPts val="0"/>
                        </a:spcAft>
                        <a:buNone/>
                      </a:pPr>
                      <a:r>
                        <a:rPr lang="uk"/>
                        <a:t>                </a:t>
                      </a:r>
                      <a:r>
                        <a:rPr b="1" lang="uk">
                          <a:latin typeface="Times New Roman"/>
                          <a:ea typeface="Times New Roman"/>
                          <a:cs typeface="Times New Roman"/>
                          <a:sym typeface="Times New Roman"/>
                        </a:rPr>
                        <a:t>В</a:t>
                      </a:r>
                      <a:r>
                        <a:rPr b="1" lang="uk" sz="1300">
                          <a:latin typeface="Times New Roman"/>
                          <a:ea typeface="Times New Roman"/>
                          <a:cs typeface="Times New Roman"/>
                          <a:sym typeface="Times New Roman"/>
                        </a:rPr>
                        <a:t>сеукраїнський інтерактивний конкурс “ МАН-Юніор </a:t>
                      </a:r>
                      <a:r>
                        <a:rPr b="1" lang="uk" sz="1300">
                          <a:latin typeface="Times New Roman"/>
                          <a:ea typeface="Times New Roman"/>
                          <a:cs typeface="Times New Roman"/>
                          <a:sym typeface="Times New Roman"/>
                        </a:rPr>
                        <a:t>Дослідник</a:t>
                      </a:r>
                      <a:r>
                        <a:rPr b="1" lang="uk" sz="1300">
                          <a:latin typeface="Times New Roman"/>
                          <a:ea typeface="Times New Roman"/>
                          <a:cs typeface="Times New Roman"/>
                          <a:sym typeface="Times New Roman"/>
                        </a:rPr>
                        <a:t>”</a:t>
                      </a:r>
                      <a:endParaRPr b="1" sz="1300">
                        <a:latin typeface="Times New Roman"/>
                        <a:ea typeface="Times New Roman"/>
                        <a:cs typeface="Times New Roman"/>
                        <a:sym typeface="Times New Roman"/>
                      </a:endParaRPr>
                    </a:p>
                    <a:p>
                      <a:pPr indent="0" lvl="0" marL="0" rtl="0" algn="l">
                        <a:spcBef>
                          <a:spcPts val="0"/>
                        </a:spcBef>
                        <a:spcAft>
                          <a:spcPts val="0"/>
                        </a:spcAft>
                        <a:buNone/>
                      </a:pPr>
                      <a:r>
                        <a:rPr b="1" lang="uk" sz="1300">
                          <a:latin typeface="Times New Roman"/>
                          <a:ea typeface="Times New Roman"/>
                          <a:cs typeface="Times New Roman"/>
                          <a:sym typeface="Times New Roman"/>
                        </a:rPr>
                        <a:t>                                                Номінація: “Еколог-Юніор”</a:t>
                      </a:r>
                      <a:endParaRPr b="1" sz="1300">
                        <a:latin typeface="Times New Roman"/>
                        <a:ea typeface="Times New Roman"/>
                        <a:cs typeface="Times New Roman"/>
                        <a:sym typeface="Times New Roman"/>
                      </a:endParaRPr>
                    </a:p>
                  </a:txBody>
                  <a:tcPr marT="91425" marB="91425" marR="91425" marL="91425"/>
                </a:tc>
              </a:tr>
              <a:tr h="1518825">
                <a:tc>
                  <a:txBody>
                    <a:bodyPr/>
                    <a:lstStyle/>
                    <a:p>
                      <a:pPr indent="0" lvl="0" marL="0" rtl="0" algn="l">
                        <a:spcBef>
                          <a:spcPts val="0"/>
                        </a:spcBef>
                        <a:spcAft>
                          <a:spcPts val="0"/>
                        </a:spcAft>
                        <a:buNone/>
                      </a:pPr>
                      <a:r>
                        <a:rPr lang="uk"/>
                        <a:t> </a:t>
                      </a:r>
                      <a:endParaRPr/>
                    </a:p>
                    <a:p>
                      <a:pPr indent="0" lvl="0" marL="0" rtl="0" algn="ctr">
                        <a:spcBef>
                          <a:spcPts val="0"/>
                        </a:spcBef>
                        <a:spcAft>
                          <a:spcPts val="0"/>
                        </a:spcAft>
                        <a:buNone/>
                      </a:pPr>
                      <a:r>
                        <a:rPr lang="uk"/>
                        <a:t>  </a:t>
                      </a:r>
                      <a:r>
                        <a:rPr lang="uk" sz="1800">
                          <a:latin typeface="Alfa Slab One"/>
                          <a:ea typeface="Alfa Slab One"/>
                          <a:cs typeface="Alfa Slab One"/>
                          <a:sym typeface="Alfa Slab One"/>
                        </a:rPr>
                        <a:t>  Особливості взаємодії клопів-солдатиків (Pyrrhokoris apterys) та липи серцелистої (Tilia cordata Mill) в умовах міста Тернополя.             </a:t>
                      </a:r>
                      <a:endParaRPr sz="1800"/>
                    </a:p>
                  </a:txBody>
                  <a:tcPr marT="91425" marB="91425" marR="91425" marL="91425"/>
                </a:tc>
              </a:tr>
            </a:tbl>
          </a:graphicData>
        </a:graphic>
      </p:graphicFrame>
      <p:sp>
        <p:nvSpPr>
          <p:cNvPr id="55" name="Google Shape;55;p13"/>
          <p:cNvSpPr txBox="1"/>
          <p:nvPr/>
        </p:nvSpPr>
        <p:spPr>
          <a:xfrm>
            <a:off x="350850" y="2439800"/>
            <a:ext cx="8725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200"/>
              <a:t>Автор</a:t>
            </a:r>
            <a:r>
              <a:rPr lang="uk" sz="1200"/>
              <a:t>: Леонтьєва Маргарита Святославівна учениця 7 класу Тернопільської загальноосвітньої школи |-||| ступенів </a:t>
            </a:r>
            <a:endParaRPr sz="1200"/>
          </a:p>
          <a:p>
            <a:pPr indent="0" lvl="0" marL="0" rtl="0" algn="l">
              <a:spcBef>
                <a:spcPts val="0"/>
              </a:spcBef>
              <a:spcAft>
                <a:spcPts val="0"/>
              </a:spcAft>
              <a:buNone/>
            </a:pPr>
            <a:r>
              <a:rPr lang="uk" sz="1200"/>
              <a:t>№ 19, Тернопільської міської ради, Тернопільська область.</a:t>
            </a:r>
            <a:r>
              <a:rPr lang="uk" sz="1300"/>
              <a:t> </a:t>
            </a:r>
            <a:endParaRPr sz="1300"/>
          </a:p>
        </p:txBody>
      </p:sp>
      <p:sp>
        <p:nvSpPr>
          <p:cNvPr id="56" name="Google Shape;56;p13"/>
          <p:cNvSpPr txBox="1"/>
          <p:nvPr/>
        </p:nvSpPr>
        <p:spPr>
          <a:xfrm>
            <a:off x="125875" y="2940800"/>
            <a:ext cx="8544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200"/>
              <a:t>Керівник: </a:t>
            </a:r>
            <a:r>
              <a:rPr lang="uk" sz="1200"/>
              <a:t>Олендер</a:t>
            </a:r>
            <a:r>
              <a:rPr b="1" lang="uk" sz="1200"/>
              <a:t> </a:t>
            </a:r>
            <a:r>
              <a:rPr lang="uk" sz="1200"/>
              <a:t>Ірина Орестівна, вчителька біології Тернопільської загальноосвітньої школи </a:t>
            </a:r>
            <a:r>
              <a:rPr lang="uk" sz="1200"/>
              <a:t>|-||| ступенів</a:t>
            </a:r>
            <a:r>
              <a:rPr lang="uk" sz="1200"/>
              <a:t> №19</a:t>
            </a:r>
            <a:r>
              <a:rPr lang="uk" sz="1200"/>
              <a:t>, Тернопільської міської ради, Тернопільська область.</a:t>
            </a:r>
            <a:r>
              <a:rPr lang="uk">
                <a:solidFill>
                  <a:schemeClr val="dk2"/>
                </a:solidFill>
              </a:rPr>
              <a:t> </a:t>
            </a:r>
            <a:endParaRPr>
              <a:solidFill>
                <a:schemeClr val="dk2"/>
              </a:solidFill>
            </a:endParaRPr>
          </a:p>
        </p:txBody>
      </p:sp>
      <p:pic>
        <p:nvPicPr>
          <p:cNvPr id="57" name="Google Shape;57;p13" title="580450090_2554477131594939_1392889361991314101_n.1200x0.jpg"/>
          <p:cNvPicPr preferRelativeResize="0"/>
          <p:nvPr/>
        </p:nvPicPr>
        <p:blipFill>
          <a:blip r:embed="rId3">
            <a:alphaModFix/>
          </a:blip>
          <a:stretch>
            <a:fillRect/>
          </a:stretch>
        </p:blipFill>
        <p:spPr>
          <a:xfrm flipH="1">
            <a:off x="7536749" y="271725"/>
            <a:ext cx="1482726" cy="2113152"/>
          </a:xfrm>
          <a:prstGeom prst="rect">
            <a:avLst/>
          </a:prstGeom>
          <a:noFill/>
          <a:ln>
            <a:noFill/>
          </a:ln>
        </p:spPr>
      </p:pic>
      <p:pic>
        <p:nvPicPr>
          <p:cNvPr id="58" name="Google Shape;58;p13" title="zhuk-soldatik.jpg"/>
          <p:cNvPicPr preferRelativeResize="0"/>
          <p:nvPr/>
        </p:nvPicPr>
        <p:blipFill>
          <a:blip r:embed="rId4">
            <a:alphaModFix/>
          </a:blip>
          <a:stretch>
            <a:fillRect/>
          </a:stretch>
        </p:blipFill>
        <p:spPr>
          <a:xfrm>
            <a:off x="6503150" y="3525800"/>
            <a:ext cx="1989049" cy="1440250"/>
          </a:xfrm>
          <a:prstGeom prst="rect">
            <a:avLst/>
          </a:prstGeom>
          <a:noFill/>
          <a:ln>
            <a:noFill/>
          </a:ln>
        </p:spPr>
      </p:pic>
      <p:pic>
        <p:nvPicPr>
          <p:cNvPr id="59" name="Google Shape;59;p13" title="lipa_1.jpg"/>
          <p:cNvPicPr preferRelativeResize="0"/>
          <p:nvPr/>
        </p:nvPicPr>
        <p:blipFill>
          <a:blip r:embed="rId5">
            <a:alphaModFix/>
          </a:blip>
          <a:stretch>
            <a:fillRect/>
          </a:stretch>
        </p:blipFill>
        <p:spPr>
          <a:xfrm>
            <a:off x="4374025" y="3525800"/>
            <a:ext cx="2129125" cy="1440250"/>
          </a:xfrm>
          <a:prstGeom prst="rect">
            <a:avLst/>
          </a:prstGeom>
          <a:noFill/>
          <a:ln>
            <a:noFill/>
          </a:ln>
        </p:spPr>
      </p:pic>
      <p:pic>
        <p:nvPicPr>
          <p:cNvPr id="60" name="Google Shape;60;p13" title="images (5).jpg"/>
          <p:cNvPicPr preferRelativeResize="0"/>
          <p:nvPr/>
        </p:nvPicPr>
        <p:blipFill>
          <a:blip r:embed="rId6">
            <a:alphaModFix/>
          </a:blip>
          <a:stretch>
            <a:fillRect/>
          </a:stretch>
        </p:blipFill>
        <p:spPr>
          <a:xfrm>
            <a:off x="580825" y="3525800"/>
            <a:ext cx="1804150" cy="1440250"/>
          </a:xfrm>
          <a:prstGeom prst="rect">
            <a:avLst/>
          </a:prstGeom>
          <a:noFill/>
          <a:ln>
            <a:noFill/>
          </a:ln>
        </p:spPr>
      </p:pic>
      <p:pic>
        <p:nvPicPr>
          <p:cNvPr id="61" name="Google Shape;61;p13"/>
          <p:cNvPicPr preferRelativeResize="0"/>
          <p:nvPr/>
        </p:nvPicPr>
        <p:blipFill>
          <a:blip r:embed="rId7">
            <a:alphaModFix/>
          </a:blip>
          <a:stretch>
            <a:fillRect/>
          </a:stretch>
        </p:blipFill>
        <p:spPr>
          <a:xfrm>
            <a:off x="2384975" y="3525800"/>
            <a:ext cx="1989050" cy="1440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65" name="Shape 65"/>
        <p:cNvGrpSpPr/>
        <p:nvPr/>
      </p:nvGrpSpPr>
      <p:grpSpPr>
        <a:xfrm>
          <a:off x="0" y="0"/>
          <a:ext cx="0" cy="0"/>
          <a:chOff x="0" y="0"/>
          <a:chExt cx="0" cy="0"/>
        </a:xfrm>
      </p:grpSpPr>
      <p:sp>
        <p:nvSpPr>
          <p:cNvPr id="66" name="Google Shape;66;p14"/>
          <p:cNvSpPr txBox="1"/>
          <p:nvPr>
            <p:ph type="title"/>
          </p:nvPr>
        </p:nvSpPr>
        <p:spPr>
          <a:xfrm>
            <a:off x="496600" y="260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uk"/>
              <a:t>       Обґрунтування вибору теми дослідження</a:t>
            </a:r>
            <a:endParaRPr/>
          </a:p>
        </p:txBody>
      </p:sp>
      <p:sp>
        <p:nvSpPr>
          <p:cNvPr id="67" name="Google Shape;67;p14"/>
          <p:cNvSpPr txBox="1"/>
          <p:nvPr>
            <p:ph idx="1" type="body"/>
          </p:nvPr>
        </p:nvSpPr>
        <p:spPr>
          <a:xfrm>
            <a:off x="454600" y="797875"/>
            <a:ext cx="8520600" cy="34164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sz="1400"/>
              <a:t> </a:t>
            </a:r>
            <a:r>
              <a:rPr lang="uk" sz="1300">
                <a:solidFill>
                  <a:srgbClr val="000000"/>
                </a:solidFill>
              </a:rPr>
              <a:t>Для дослідження ми обрали взаємодію клопа-солдатика з липою серцелистою, оскільки ці об’єкти є класичним прикладом природи міста Тернополя. Клопи-солдатики цікаві своєю </a:t>
            </a:r>
            <a:r>
              <a:rPr lang="uk" sz="1300">
                <a:solidFill>
                  <a:srgbClr val="000000"/>
                </a:solidFill>
              </a:rPr>
              <a:t>груповою поведінкою та здатністю виживати в міському середовищі.</a:t>
            </a:r>
            <a:r>
              <a:rPr lang="uk" sz="1300"/>
              <a:t> </a:t>
            </a:r>
            <a:r>
              <a:rPr lang="uk" sz="1300">
                <a:solidFill>
                  <a:schemeClr val="dk1"/>
                </a:solidFill>
              </a:rPr>
              <a:t>Липа для них є не просто деревом, а цілим “домом”, де вони знаходять їжу та прихисток. Наше дослідження спрямоване на те, щоб виявити, як саме  ці комахи використовують ресурси дерева і чи впливає їхня </a:t>
            </a:r>
            <a:r>
              <a:rPr lang="uk" sz="1300">
                <a:solidFill>
                  <a:schemeClr val="dk1"/>
                </a:solidFill>
              </a:rPr>
              <a:t>активність</a:t>
            </a:r>
            <a:r>
              <a:rPr lang="uk" sz="1300">
                <a:solidFill>
                  <a:schemeClr val="dk1"/>
                </a:solidFill>
              </a:rPr>
              <a:t> на стан рослини. Це важливо для розуміння того, як працюють ці маленькі екосистеми в наших парках та дворах. Липа забезпечує клопам-солдатикам не лише стабільну їжу, а й захист. Будова кори дерева слугує їм надійним прихистком для терморегуляції та зимівлі. Метою нашої роботи є з’ясувати та проаналізувати, чи не шкодить велика кількість комах репродуктивній здатності липи та як вони співіснують в міському середовищі. Такий підхід дозволяє краще </a:t>
            </a:r>
            <a:r>
              <a:rPr lang="uk" sz="1300">
                <a:solidFill>
                  <a:schemeClr val="dk1"/>
                </a:solidFill>
              </a:rPr>
              <a:t>зрозуміти складні зв’язки в екосистемах нашого міста.</a:t>
            </a:r>
            <a:r>
              <a:rPr lang="uk" sz="1300">
                <a:solidFill>
                  <a:schemeClr val="dk1"/>
                </a:solidFill>
              </a:rPr>
              <a:t> </a:t>
            </a:r>
            <a:endParaRPr sz="1300">
              <a:solidFill>
                <a:schemeClr val="dk1"/>
              </a:solidFill>
            </a:endParaRPr>
          </a:p>
        </p:txBody>
      </p:sp>
      <p:pic>
        <p:nvPicPr>
          <p:cNvPr id="68" name="Google Shape;68;p14" title="1000010770.jpg"/>
          <p:cNvPicPr preferRelativeResize="0"/>
          <p:nvPr/>
        </p:nvPicPr>
        <p:blipFill>
          <a:blip r:embed="rId3">
            <a:alphaModFix/>
          </a:blip>
          <a:stretch>
            <a:fillRect/>
          </a:stretch>
        </p:blipFill>
        <p:spPr>
          <a:xfrm>
            <a:off x="1624175" y="3221338"/>
            <a:ext cx="1598275" cy="1838474"/>
          </a:xfrm>
          <a:prstGeom prst="rect">
            <a:avLst/>
          </a:prstGeom>
          <a:noFill/>
          <a:ln>
            <a:noFill/>
          </a:ln>
        </p:spPr>
      </p:pic>
      <p:pic>
        <p:nvPicPr>
          <p:cNvPr id="69" name="Google Shape;69;p14" title="1000010772.jpg"/>
          <p:cNvPicPr preferRelativeResize="0"/>
          <p:nvPr/>
        </p:nvPicPr>
        <p:blipFill>
          <a:blip r:embed="rId4">
            <a:alphaModFix/>
          </a:blip>
          <a:stretch>
            <a:fillRect/>
          </a:stretch>
        </p:blipFill>
        <p:spPr>
          <a:xfrm>
            <a:off x="3222450" y="3221338"/>
            <a:ext cx="1574424" cy="1838474"/>
          </a:xfrm>
          <a:prstGeom prst="rect">
            <a:avLst/>
          </a:prstGeom>
          <a:noFill/>
          <a:ln>
            <a:noFill/>
          </a:ln>
        </p:spPr>
      </p:pic>
      <p:pic>
        <p:nvPicPr>
          <p:cNvPr id="70" name="Google Shape;70;p14" title="1000010797.jpg"/>
          <p:cNvPicPr preferRelativeResize="0"/>
          <p:nvPr/>
        </p:nvPicPr>
        <p:blipFill>
          <a:blip r:embed="rId5">
            <a:alphaModFix/>
          </a:blip>
          <a:stretch>
            <a:fillRect/>
          </a:stretch>
        </p:blipFill>
        <p:spPr>
          <a:xfrm>
            <a:off x="4796875" y="3231027"/>
            <a:ext cx="1598275" cy="1838474"/>
          </a:xfrm>
          <a:prstGeom prst="rect">
            <a:avLst/>
          </a:prstGeom>
          <a:noFill/>
          <a:ln>
            <a:noFill/>
          </a:ln>
        </p:spPr>
      </p:pic>
      <p:pic>
        <p:nvPicPr>
          <p:cNvPr id="71" name="Google Shape;71;p14" title="1000010775.jpg"/>
          <p:cNvPicPr preferRelativeResize="0"/>
          <p:nvPr/>
        </p:nvPicPr>
        <p:blipFill>
          <a:blip r:embed="rId6">
            <a:alphaModFix/>
          </a:blip>
          <a:stretch>
            <a:fillRect/>
          </a:stretch>
        </p:blipFill>
        <p:spPr>
          <a:xfrm>
            <a:off x="6395150" y="3231025"/>
            <a:ext cx="1574424" cy="1819100"/>
          </a:xfrm>
          <a:prstGeom prst="rect">
            <a:avLst/>
          </a:prstGeom>
          <a:noFill/>
          <a:ln>
            <a:noFill/>
          </a:ln>
        </p:spPr>
      </p:pic>
      <p:pic>
        <p:nvPicPr>
          <p:cNvPr id="72" name="Google Shape;72;p14"/>
          <p:cNvPicPr preferRelativeResize="0"/>
          <p:nvPr/>
        </p:nvPicPr>
        <p:blipFill>
          <a:blip r:embed="rId7">
            <a:alphaModFix/>
          </a:blip>
          <a:stretch>
            <a:fillRect/>
          </a:stretch>
        </p:blipFill>
        <p:spPr>
          <a:xfrm rot="2114816">
            <a:off x="7619274" y="-333500"/>
            <a:ext cx="2014876" cy="2014876"/>
          </a:xfrm>
          <a:prstGeom prst="rect">
            <a:avLst/>
          </a:prstGeom>
          <a:noFill/>
          <a:ln>
            <a:noFill/>
          </a:ln>
        </p:spPr>
      </p:pic>
      <p:pic>
        <p:nvPicPr>
          <p:cNvPr id="73" name="Google Shape;73;p14" title="pngtree-firebug-pyrrhocoris-apterus-on-a-white-background-wildlife-photo-png-image_13335806.png"/>
          <p:cNvPicPr preferRelativeResize="0"/>
          <p:nvPr/>
        </p:nvPicPr>
        <p:blipFill>
          <a:blip r:embed="rId8">
            <a:alphaModFix/>
          </a:blip>
          <a:stretch>
            <a:fillRect/>
          </a:stretch>
        </p:blipFill>
        <p:spPr>
          <a:xfrm>
            <a:off x="30800" y="3597348"/>
            <a:ext cx="1819122" cy="1819101"/>
          </a:xfrm>
          <a:prstGeom prst="rect">
            <a:avLst/>
          </a:prstGeom>
          <a:noFill/>
          <a:ln>
            <a:noFill/>
          </a:ln>
        </p:spPr>
      </p:pic>
      <p:pic>
        <p:nvPicPr>
          <p:cNvPr id="74" name="Google Shape;74;p14" title="55cca6478bdd7.png"/>
          <p:cNvPicPr preferRelativeResize="0"/>
          <p:nvPr/>
        </p:nvPicPr>
        <p:blipFill>
          <a:blip r:embed="rId9">
            <a:alphaModFix/>
          </a:blip>
          <a:stretch>
            <a:fillRect/>
          </a:stretch>
        </p:blipFill>
        <p:spPr>
          <a:xfrm rot="1334715">
            <a:off x="-1094050" y="-737650"/>
            <a:ext cx="2393026" cy="2188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78" name="Shape 78"/>
        <p:cNvGrpSpPr/>
        <p:nvPr/>
      </p:nvGrpSpPr>
      <p:grpSpPr>
        <a:xfrm>
          <a:off x="0" y="0"/>
          <a:ext cx="0" cy="0"/>
          <a:chOff x="0" y="0"/>
          <a:chExt cx="0" cy="0"/>
        </a:xfrm>
      </p:grpSpPr>
      <p:graphicFrame>
        <p:nvGraphicFramePr>
          <p:cNvPr id="79" name="Google Shape;79;p15"/>
          <p:cNvGraphicFramePr/>
          <p:nvPr/>
        </p:nvGraphicFramePr>
        <p:xfrm>
          <a:off x="154150" y="174125"/>
          <a:ext cx="3000000" cy="3000000"/>
        </p:xfrm>
        <a:graphic>
          <a:graphicData uri="http://schemas.openxmlformats.org/drawingml/2006/table">
            <a:tbl>
              <a:tblPr>
                <a:noFill/>
                <a:tableStyleId>{3A9096D0-2986-4EFC-9E57-3450E49995C9}</a:tableStyleId>
              </a:tblPr>
              <a:tblGrid>
                <a:gridCol w="2357500"/>
              </a:tblGrid>
              <a:tr h="1067775">
                <a:tc>
                  <a:txBody>
                    <a:bodyPr/>
                    <a:lstStyle/>
                    <a:p>
                      <a:pPr indent="0" lvl="0" marL="0" rtl="0" algn="l">
                        <a:spcBef>
                          <a:spcPts val="0"/>
                        </a:spcBef>
                        <a:spcAft>
                          <a:spcPts val="0"/>
                        </a:spcAft>
                        <a:buNone/>
                      </a:pPr>
                      <a:r>
                        <a:t/>
                      </a:r>
                      <a:endParaRPr/>
                    </a:p>
                  </a:txBody>
                  <a:tcPr marT="91425" marB="91425" marR="91425" marL="91425"/>
                </a:tc>
              </a:tr>
              <a:tr h="1496200">
                <a:tc>
                  <a:txBody>
                    <a:bodyPr/>
                    <a:lstStyle/>
                    <a:p>
                      <a:pPr indent="0" lvl="0" marL="0" rtl="0" algn="l">
                        <a:spcBef>
                          <a:spcPts val="0"/>
                        </a:spcBef>
                        <a:spcAft>
                          <a:spcPts val="0"/>
                        </a:spcAft>
                        <a:buNone/>
                      </a:pPr>
                      <a:r>
                        <a:t/>
                      </a:r>
                      <a:endParaRPr/>
                    </a:p>
                  </a:txBody>
                  <a:tcPr marT="91425" marB="91425" marR="91425" marL="91425"/>
                </a:tc>
              </a:tr>
              <a:tr h="639475">
                <a:tc>
                  <a:txBody>
                    <a:bodyPr/>
                    <a:lstStyle/>
                    <a:p>
                      <a:pPr indent="0" lvl="0" marL="0" rtl="0" algn="l">
                        <a:spcBef>
                          <a:spcPts val="0"/>
                        </a:spcBef>
                        <a:spcAft>
                          <a:spcPts val="0"/>
                        </a:spcAft>
                        <a:buNone/>
                      </a:pPr>
                      <a:r>
                        <a:t/>
                      </a:r>
                      <a:endParaRPr/>
                    </a:p>
                  </a:txBody>
                  <a:tcPr marT="91425" marB="91425" marR="91425" marL="91425"/>
                </a:tc>
              </a:tr>
              <a:tr h="1580275">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80" name="Google Shape;80;p15"/>
          <p:cNvPicPr preferRelativeResize="0"/>
          <p:nvPr/>
        </p:nvPicPr>
        <p:blipFill>
          <a:blip r:embed="rId3">
            <a:alphaModFix/>
          </a:blip>
          <a:stretch>
            <a:fillRect/>
          </a:stretch>
        </p:blipFill>
        <p:spPr>
          <a:xfrm>
            <a:off x="154150" y="1241900"/>
            <a:ext cx="2357500" cy="1496200"/>
          </a:xfrm>
          <a:prstGeom prst="rect">
            <a:avLst/>
          </a:prstGeom>
          <a:noFill/>
          <a:ln>
            <a:noFill/>
          </a:ln>
        </p:spPr>
      </p:pic>
      <p:pic>
        <p:nvPicPr>
          <p:cNvPr id="81" name="Google Shape;81;p15"/>
          <p:cNvPicPr preferRelativeResize="0"/>
          <p:nvPr/>
        </p:nvPicPr>
        <p:blipFill>
          <a:blip r:embed="rId4">
            <a:alphaModFix/>
          </a:blip>
          <a:stretch>
            <a:fillRect/>
          </a:stretch>
        </p:blipFill>
        <p:spPr>
          <a:xfrm>
            <a:off x="154150" y="3377575"/>
            <a:ext cx="2367454" cy="1580276"/>
          </a:xfrm>
          <a:prstGeom prst="rect">
            <a:avLst/>
          </a:prstGeom>
          <a:noFill/>
          <a:ln>
            <a:noFill/>
          </a:ln>
        </p:spPr>
      </p:pic>
      <p:sp>
        <p:nvSpPr>
          <p:cNvPr id="82" name="Google Shape;82;p15"/>
          <p:cNvSpPr txBox="1"/>
          <p:nvPr/>
        </p:nvSpPr>
        <p:spPr>
          <a:xfrm>
            <a:off x="211825" y="244150"/>
            <a:ext cx="1840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2000">
                <a:solidFill>
                  <a:schemeClr val="dk1"/>
                </a:solidFill>
              </a:rPr>
              <a:t>Мета дослідження</a:t>
            </a:r>
            <a:endParaRPr b="1" i="1" sz="1600">
              <a:solidFill>
                <a:schemeClr val="dk1"/>
              </a:solidFill>
            </a:endParaRPr>
          </a:p>
        </p:txBody>
      </p:sp>
      <p:sp>
        <p:nvSpPr>
          <p:cNvPr id="83" name="Google Shape;83;p15"/>
          <p:cNvSpPr txBox="1"/>
          <p:nvPr/>
        </p:nvSpPr>
        <p:spPr>
          <a:xfrm>
            <a:off x="89275" y="2705825"/>
            <a:ext cx="2497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1800">
                <a:solidFill>
                  <a:schemeClr val="dk1"/>
                </a:solidFill>
              </a:rPr>
              <a:t>Завдання </a:t>
            </a:r>
            <a:r>
              <a:rPr b="1" i="1" lang="uk" sz="1800">
                <a:solidFill>
                  <a:schemeClr val="dk1"/>
                </a:solidFill>
              </a:rPr>
              <a:t>дослідження</a:t>
            </a:r>
            <a:endParaRPr sz="1200"/>
          </a:p>
        </p:txBody>
      </p:sp>
      <p:graphicFrame>
        <p:nvGraphicFramePr>
          <p:cNvPr id="84" name="Google Shape;84;p15"/>
          <p:cNvGraphicFramePr/>
          <p:nvPr/>
        </p:nvGraphicFramePr>
        <p:xfrm>
          <a:off x="2521600" y="174125"/>
          <a:ext cx="3000000" cy="3000000"/>
        </p:xfrm>
        <a:graphic>
          <a:graphicData uri="http://schemas.openxmlformats.org/drawingml/2006/table">
            <a:tbl>
              <a:tblPr>
                <a:noFill/>
                <a:tableStyleId>{3A9096D0-2986-4EFC-9E57-3450E49995C9}</a:tableStyleId>
              </a:tblPr>
              <a:tblGrid>
                <a:gridCol w="6355350"/>
              </a:tblGrid>
              <a:tr h="1761300">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85" name="Google Shape;85;p15"/>
          <p:cNvSpPr txBox="1"/>
          <p:nvPr/>
        </p:nvSpPr>
        <p:spPr>
          <a:xfrm>
            <a:off x="2747000" y="311175"/>
            <a:ext cx="5637000" cy="1493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uk" sz="1700">
                <a:solidFill>
                  <a:schemeClr val="dk1"/>
                </a:solidFill>
              </a:rPr>
              <a:t>Визначити особливості взаємодії клопів-солдатиків(Pyrrhocoris apterus)  з липою серцелистою </a:t>
            </a:r>
            <a:r>
              <a:rPr i="1" lang="uk" sz="1700">
                <a:solidFill>
                  <a:schemeClr val="dk1"/>
                </a:solidFill>
              </a:rPr>
              <a:t>(Tilia cordata) та оцінити екологічні наслідки цієї взаємодії для обох видів в умовах міста Тернополя.</a:t>
            </a:r>
            <a:endParaRPr i="1" sz="1700">
              <a:solidFill>
                <a:schemeClr val="dk1"/>
              </a:solidFill>
            </a:endParaRPr>
          </a:p>
        </p:txBody>
      </p:sp>
      <p:sp>
        <p:nvSpPr>
          <p:cNvPr id="86" name="Google Shape;86;p15"/>
          <p:cNvSpPr txBox="1"/>
          <p:nvPr/>
        </p:nvSpPr>
        <p:spPr>
          <a:xfrm>
            <a:off x="2661675" y="2200350"/>
            <a:ext cx="5015700" cy="2986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uk">
                <a:solidFill>
                  <a:srgbClr val="0A0A0A"/>
                </a:solidFill>
              </a:rPr>
              <a:t>• Здійснити аналіз наукових джерел щодо біологічних особливостей клопів-солдатиків та екологічної ролі липи-серцелистої в умовах міста;</a:t>
            </a:r>
            <a:endParaRPr>
              <a:solidFill>
                <a:srgbClr val="0A0A0A"/>
              </a:solidFill>
            </a:endParaRPr>
          </a:p>
          <a:p>
            <a:pPr indent="0" lvl="0" marL="0" rtl="0" algn="just">
              <a:spcBef>
                <a:spcPts val="0"/>
              </a:spcBef>
              <a:spcAft>
                <a:spcPts val="0"/>
              </a:spcAft>
              <a:buNone/>
            </a:pPr>
            <a:r>
              <a:rPr lang="uk">
                <a:solidFill>
                  <a:srgbClr val="0A0A0A"/>
                </a:solidFill>
              </a:rPr>
              <a:t>виявити основні місця скупчення клопів-солдатиків на досліджуваній території;</a:t>
            </a:r>
            <a:endParaRPr>
              <a:solidFill>
                <a:srgbClr val="0A0A0A"/>
              </a:solidFill>
            </a:endParaRPr>
          </a:p>
          <a:p>
            <a:pPr indent="0" lvl="0" marL="0" rtl="0" algn="just">
              <a:spcBef>
                <a:spcPts val="0"/>
              </a:spcBef>
              <a:spcAft>
                <a:spcPts val="0"/>
              </a:spcAft>
              <a:buNone/>
            </a:pPr>
            <a:r>
              <a:rPr lang="uk">
                <a:solidFill>
                  <a:srgbClr val="0A0A0A"/>
                </a:solidFill>
              </a:rPr>
              <a:t>• встановити екологічні особливості взаємодії комах та липи (харчування,терморегуляція);</a:t>
            </a:r>
            <a:endParaRPr>
              <a:solidFill>
                <a:srgbClr val="0A0A0A"/>
              </a:solidFill>
            </a:endParaRPr>
          </a:p>
          <a:p>
            <a:pPr indent="0" lvl="0" marL="0" rtl="0" algn="just">
              <a:spcBef>
                <a:spcPts val="0"/>
              </a:spcBef>
              <a:spcAft>
                <a:spcPts val="0"/>
              </a:spcAft>
              <a:buNone/>
            </a:pPr>
            <a:r>
              <a:rPr lang="uk">
                <a:solidFill>
                  <a:srgbClr val="0A0A0A"/>
                </a:solidFill>
              </a:rPr>
              <a:t>•з'ясувати, як саме комахи використовують кору та насіння дерева для виживання;</a:t>
            </a:r>
            <a:endParaRPr>
              <a:solidFill>
                <a:srgbClr val="0A0A0A"/>
              </a:solidFill>
            </a:endParaRPr>
          </a:p>
          <a:p>
            <a:pPr indent="0" lvl="0" marL="0" rtl="0" algn="just">
              <a:spcBef>
                <a:spcPts val="0"/>
              </a:spcBef>
              <a:spcAft>
                <a:spcPts val="0"/>
              </a:spcAft>
              <a:buNone/>
            </a:pPr>
            <a:r>
              <a:rPr lang="uk">
                <a:solidFill>
                  <a:srgbClr val="0A0A0A"/>
                </a:solidFill>
              </a:rPr>
              <a:t>визначити вплив абіотичних чинників у популяції клопів-солдатиків;</a:t>
            </a:r>
            <a:endParaRPr>
              <a:solidFill>
                <a:srgbClr val="0A0A0A"/>
              </a:solidFill>
            </a:endParaRPr>
          </a:p>
          <a:p>
            <a:pPr indent="0" lvl="0" marL="0" rtl="0" algn="just">
              <a:spcBef>
                <a:spcPts val="0"/>
              </a:spcBef>
              <a:spcAft>
                <a:spcPts val="0"/>
              </a:spcAft>
              <a:buNone/>
            </a:pPr>
            <a:r>
              <a:rPr lang="uk">
                <a:solidFill>
                  <a:srgbClr val="0A0A0A"/>
                </a:solidFill>
              </a:rPr>
              <a:t>• сформулювати висновки щодо впливу цих комах на стан дерев липи серцелистої.</a:t>
            </a:r>
            <a:endParaRPr>
              <a:solidFill>
                <a:srgbClr val="0A0A0A"/>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90" name="Shape 90"/>
        <p:cNvGrpSpPr/>
        <p:nvPr/>
      </p:nvGrpSpPr>
      <p:grpSpPr>
        <a:xfrm>
          <a:off x="0" y="0"/>
          <a:ext cx="0" cy="0"/>
          <a:chOff x="0" y="0"/>
          <a:chExt cx="0" cy="0"/>
        </a:xfrm>
      </p:grpSpPr>
      <p:graphicFrame>
        <p:nvGraphicFramePr>
          <p:cNvPr id="91" name="Google Shape;91;p16"/>
          <p:cNvGraphicFramePr/>
          <p:nvPr/>
        </p:nvGraphicFramePr>
        <p:xfrm>
          <a:off x="125225" y="130900"/>
          <a:ext cx="3000000" cy="3000000"/>
        </p:xfrm>
        <a:graphic>
          <a:graphicData uri="http://schemas.openxmlformats.org/drawingml/2006/table">
            <a:tbl>
              <a:tblPr>
                <a:noFill/>
                <a:tableStyleId>{3A9096D0-2986-4EFC-9E57-3450E49995C9}</a:tableStyleId>
              </a:tblPr>
              <a:tblGrid>
                <a:gridCol w="4479675"/>
                <a:gridCol w="4479675"/>
              </a:tblGrid>
              <a:tr h="7497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7497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92" name="Google Shape;92;p16"/>
          <p:cNvSpPr txBox="1"/>
          <p:nvPr/>
        </p:nvSpPr>
        <p:spPr>
          <a:xfrm>
            <a:off x="391825" y="130900"/>
            <a:ext cx="351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800">
                <a:solidFill>
                  <a:schemeClr val="dk1"/>
                </a:solidFill>
                <a:latin typeface="Playfair Display"/>
                <a:ea typeface="Playfair Display"/>
                <a:cs typeface="Playfair Display"/>
                <a:sym typeface="Playfair Display"/>
              </a:rPr>
              <a:t>Об’єкт дослідження</a:t>
            </a:r>
            <a:endParaRPr b="1" sz="1800">
              <a:solidFill>
                <a:schemeClr val="dk1"/>
              </a:solidFill>
              <a:latin typeface="Playfair Display"/>
              <a:ea typeface="Playfair Display"/>
              <a:cs typeface="Playfair Display"/>
              <a:sym typeface="Playfair Display"/>
            </a:endParaRPr>
          </a:p>
        </p:txBody>
      </p:sp>
      <p:sp>
        <p:nvSpPr>
          <p:cNvPr id="93" name="Google Shape;93;p16"/>
          <p:cNvSpPr txBox="1"/>
          <p:nvPr/>
        </p:nvSpPr>
        <p:spPr>
          <a:xfrm>
            <a:off x="4572000" y="130900"/>
            <a:ext cx="351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800">
                <a:solidFill>
                  <a:schemeClr val="dk1"/>
                </a:solidFill>
                <a:latin typeface="Playfair Display"/>
                <a:ea typeface="Playfair Display"/>
                <a:cs typeface="Playfair Display"/>
                <a:sym typeface="Playfair Display"/>
              </a:rPr>
              <a:t>Предмет </a:t>
            </a:r>
            <a:r>
              <a:rPr b="1" lang="uk" sz="1800">
                <a:solidFill>
                  <a:schemeClr val="dk1"/>
                </a:solidFill>
                <a:latin typeface="Playfair Display"/>
                <a:ea typeface="Playfair Display"/>
                <a:cs typeface="Playfair Display"/>
                <a:sym typeface="Playfair Display"/>
              </a:rPr>
              <a:t>дослідження</a:t>
            </a:r>
            <a:endParaRPr b="1" sz="1800">
              <a:solidFill>
                <a:schemeClr val="dk1"/>
              </a:solidFill>
              <a:latin typeface="Playfair Display"/>
              <a:ea typeface="Playfair Display"/>
              <a:cs typeface="Playfair Display"/>
              <a:sym typeface="Playfair Display"/>
            </a:endParaRPr>
          </a:p>
        </p:txBody>
      </p:sp>
      <p:sp>
        <p:nvSpPr>
          <p:cNvPr id="94" name="Google Shape;94;p16"/>
          <p:cNvSpPr txBox="1"/>
          <p:nvPr/>
        </p:nvSpPr>
        <p:spPr>
          <a:xfrm>
            <a:off x="230125" y="880600"/>
            <a:ext cx="4180200" cy="400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uk"/>
              <a:t>Система “ клопи-солдатики та липа серцелиста”</a:t>
            </a:r>
            <a:endParaRPr/>
          </a:p>
        </p:txBody>
      </p:sp>
      <p:sp>
        <p:nvSpPr>
          <p:cNvPr id="95" name="Google Shape;95;p16"/>
          <p:cNvSpPr txBox="1"/>
          <p:nvPr/>
        </p:nvSpPr>
        <p:spPr>
          <a:xfrm>
            <a:off x="4572025" y="799000"/>
            <a:ext cx="4180200" cy="615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uk"/>
              <a:t>Механізми та наслідки взаємодії клопів-солдатиків  та липи серцелистої .</a:t>
            </a:r>
            <a:endParaRPr/>
          </a:p>
        </p:txBody>
      </p:sp>
      <p:pic>
        <p:nvPicPr>
          <p:cNvPr id="96" name="Google Shape;96;p16" title="1000010817.jpg"/>
          <p:cNvPicPr preferRelativeResize="0"/>
          <p:nvPr/>
        </p:nvPicPr>
        <p:blipFill>
          <a:blip r:embed="rId3">
            <a:alphaModFix/>
          </a:blip>
          <a:stretch>
            <a:fillRect/>
          </a:stretch>
        </p:blipFill>
        <p:spPr>
          <a:xfrm>
            <a:off x="125250" y="1630300"/>
            <a:ext cx="2082248" cy="1416851"/>
          </a:xfrm>
          <a:prstGeom prst="rect">
            <a:avLst/>
          </a:prstGeom>
          <a:noFill/>
          <a:ln>
            <a:noFill/>
          </a:ln>
        </p:spPr>
      </p:pic>
      <p:pic>
        <p:nvPicPr>
          <p:cNvPr id="97" name="Google Shape;97;p16" title="fruit-lipa-sertcelista.1000x800.jpg"/>
          <p:cNvPicPr preferRelativeResize="0"/>
          <p:nvPr/>
        </p:nvPicPr>
        <p:blipFill>
          <a:blip r:embed="rId4">
            <a:alphaModFix/>
          </a:blip>
          <a:stretch>
            <a:fillRect/>
          </a:stretch>
        </p:blipFill>
        <p:spPr>
          <a:xfrm>
            <a:off x="6828275" y="1630300"/>
            <a:ext cx="2256274" cy="1416851"/>
          </a:xfrm>
          <a:prstGeom prst="rect">
            <a:avLst/>
          </a:prstGeom>
          <a:noFill/>
          <a:ln>
            <a:noFill/>
          </a:ln>
        </p:spPr>
      </p:pic>
      <p:pic>
        <p:nvPicPr>
          <p:cNvPr id="98" name="Google Shape;98;p16" title="P_apterus_1.jpg"/>
          <p:cNvPicPr preferRelativeResize="0"/>
          <p:nvPr/>
        </p:nvPicPr>
        <p:blipFill>
          <a:blip r:embed="rId5">
            <a:alphaModFix/>
          </a:blip>
          <a:stretch>
            <a:fillRect/>
          </a:stretch>
        </p:blipFill>
        <p:spPr>
          <a:xfrm>
            <a:off x="4572000" y="1630300"/>
            <a:ext cx="2256275" cy="1416850"/>
          </a:xfrm>
          <a:prstGeom prst="rect">
            <a:avLst/>
          </a:prstGeom>
          <a:noFill/>
          <a:ln>
            <a:noFill/>
          </a:ln>
        </p:spPr>
      </p:pic>
      <p:pic>
        <p:nvPicPr>
          <p:cNvPr id="99" name="Google Shape;99;p16" title="images (6).jpg"/>
          <p:cNvPicPr preferRelativeResize="0"/>
          <p:nvPr/>
        </p:nvPicPr>
        <p:blipFill>
          <a:blip r:embed="rId6">
            <a:alphaModFix/>
          </a:blip>
          <a:stretch>
            <a:fillRect/>
          </a:stretch>
        </p:blipFill>
        <p:spPr>
          <a:xfrm>
            <a:off x="2240375" y="1618088"/>
            <a:ext cx="2364525" cy="1441275"/>
          </a:xfrm>
          <a:prstGeom prst="rect">
            <a:avLst/>
          </a:prstGeom>
          <a:noFill/>
          <a:ln>
            <a:noFill/>
          </a:ln>
        </p:spPr>
      </p:pic>
      <p:sp>
        <p:nvSpPr>
          <p:cNvPr id="100" name="Google Shape;100;p16"/>
          <p:cNvSpPr txBox="1"/>
          <p:nvPr/>
        </p:nvSpPr>
        <p:spPr>
          <a:xfrm>
            <a:off x="2972475" y="3126700"/>
            <a:ext cx="351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800">
                <a:solidFill>
                  <a:schemeClr val="dk1"/>
                </a:solidFill>
                <a:latin typeface="Playfair Display"/>
                <a:ea typeface="Playfair Display"/>
                <a:cs typeface="Playfair Display"/>
                <a:sym typeface="Playfair Display"/>
              </a:rPr>
              <a:t>Гіпотеза дослідження</a:t>
            </a:r>
            <a:endParaRPr b="1" sz="1800">
              <a:solidFill>
                <a:schemeClr val="dk1"/>
              </a:solidFill>
              <a:latin typeface="Playfair Display"/>
              <a:ea typeface="Playfair Display"/>
              <a:cs typeface="Playfair Display"/>
              <a:sym typeface="Playfair Display"/>
            </a:endParaRPr>
          </a:p>
        </p:txBody>
      </p:sp>
      <p:sp>
        <p:nvSpPr>
          <p:cNvPr id="101" name="Google Shape;101;p16"/>
          <p:cNvSpPr txBox="1"/>
          <p:nvPr/>
        </p:nvSpPr>
        <p:spPr>
          <a:xfrm>
            <a:off x="230125" y="3559375"/>
            <a:ext cx="86172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uk">
                <a:solidFill>
                  <a:srgbClr val="0A0A0A"/>
                </a:solidFill>
              </a:rPr>
              <a:t>Ми припускаємо, що клопи-солдатики обирають липу не випадково. Скоріш за все, це дерево дає їм усе необхідне: їжу у вигляді насіння, зручні щілини у корі, щоб ховатися. При цьому, хоч комах буває дуже багато, вони живуть у злагоді з деревом і не заважають йому рости або не приносять шкоди. Окрім цього, ми хочемо побачити, як ці комахи пристосовуються до життя у місті поруч з людьми. Це дослідження допоможе краще зрозуміти природу Тернополя і як звичайні дерева стають цілим світом для їх маленьких мешканців.</a:t>
            </a:r>
            <a:endParaRPr>
              <a:solidFill>
                <a:srgbClr val="0A0A0A"/>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05" name="Shape 105"/>
        <p:cNvGrpSpPr/>
        <p:nvPr/>
      </p:nvGrpSpPr>
      <p:grpSpPr>
        <a:xfrm>
          <a:off x="0" y="0"/>
          <a:ext cx="0" cy="0"/>
          <a:chOff x="0" y="0"/>
          <a:chExt cx="0" cy="0"/>
        </a:xfrm>
      </p:grpSpPr>
      <p:sp>
        <p:nvSpPr>
          <p:cNvPr id="106" name="Google Shape;106;p17"/>
          <p:cNvSpPr txBox="1"/>
          <p:nvPr>
            <p:ph type="title"/>
          </p:nvPr>
        </p:nvSpPr>
        <p:spPr>
          <a:xfrm>
            <a:off x="2005850" y="5059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uk"/>
              <a:t>Методи дослідження</a:t>
            </a:r>
            <a:endParaRPr b="1"/>
          </a:p>
        </p:txBody>
      </p:sp>
      <p:graphicFrame>
        <p:nvGraphicFramePr>
          <p:cNvPr id="107" name="Google Shape;107;p17"/>
          <p:cNvGraphicFramePr/>
          <p:nvPr/>
        </p:nvGraphicFramePr>
        <p:xfrm>
          <a:off x="250725" y="290900"/>
          <a:ext cx="3000000" cy="3000000"/>
        </p:xfrm>
        <a:graphic>
          <a:graphicData uri="http://schemas.openxmlformats.org/drawingml/2006/table">
            <a:tbl>
              <a:tblPr>
                <a:noFill/>
                <a:tableStyleId>{3A9096D0-2986-4EFC-9E57-3450E49995C9}</a:tableStyleId>
              </a:tblPr>
              <a:tblGrid>
                <a:gridCol w="8275950"/>
              </a:tblGrid>
              <a:tr h="1114700">
                <a:tc>
                  <a:txBody>
                    <a:bodyPr/>
                    <a:lstStyle/>
                    <a:p>
                      <a:pPr indent="0" lvl="0" marL="0" rtl="0" algn="l">
                        <a:spcBef>
                          <a:spcPts val="0"/>
                        </a:spcBef>
                        <a:spcAft>
                          <a:spcPts val="0"/>
                        </a:spcAft>
                        <a:buNone/>
                      </a:pPr>
                      <a:r>
                        <a:t/>
                      </a:r>
                      <a:endParaRPr/>
                    </a:p>
                  </a:txBody>
                  <a:tcPr marT="91425" marB="91425" marR="91425" marL="91425"/>
                </a:tc>
              </a:tr>
              <a:tr h="3446975">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08" name="Google Shape;108;p17"/>
          <p:cNvSpPr txBox="1"/>
          <p:nvPr/>
        </p:nvSpPr>
        <p:spPr>
          <a:xfrm>
            <a:off x="250725" y="1405600"/>
            <a:ext cx="8099100" cy="3186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uk" sz="1500"/>
              <a:t>1.</a:t>
            </a:r>
            <a:r>
              <a:rPr b="1" lang="uk" sz="1500"/>
              <a:t>Пошук інформації у наукових джерелах - опрацювати наукові джерела та інтернет-ресурси щодо клопа-солдатика та липи серцелистої.</a:t>
            </a:r>
            <a:endParaRPr b="1" sz="1500"/>
          </a:p>
          <a:p>
            <a:pPr indent="0" lvl="0" marL="0" rtl="0" algn="just">
              <a:spcBef>
                <a:spcPts val="0"/>
              </a:spcBef>
              <a:spcAft>
                <a:spcPts val="0"/>
              </a:spcAft>
              <a:buNone/>
            </a:pPr>
            <a:r>
              <a:t/>
            </a:r>
            <a:endParaRPr b="1" sz="1500"/>
          </a:p>
          <a:p>
            <a:pPr indent="0" lvl="0" marL="0" rtl="0" algn="just">
              <a:spcBef>
                <a:spcPts val="0"/>
              </a:spcBef>
              <a:spcAft>
                <a:spcPts val="0"/>
              </a:spcAft>
              <a:buNone/>
            </a:pPr>
            <a:r>
              <a:rPr b="1" lang="uk" sz="1500"/>
              <a:t>2. Спостереження - огляд дерев на  території для вивчення поведінки комах.</a:t>
            </a:r>
            <a:endParaRPr b="1" sz="1500"/>
          </a:p>
          <a:p>
            <a:pPr indent="0" lvl="0" marL="0" rtl="0" algn="just">
              <a:spcBef>
                <a:spcPts val="0"/>
              </a:spcBef>
              <a:spcAft>
                <a:spcPts val="0"/>
              </a:spcAft>
              <a:buNone/>
            </a:pPr>
            <a:r>
              <a:t/>
            </a:r>
            <a:endParaRPr b="1" sz="1500"/>
          </a:p>
          <a:p>
            <a:pPr indent="0" lvl="0" marL="0" rtl="0" algn="just">
              <a:spcBef>
                <a:spcPts val="0"/>
              </a:spcBef>
              <a:spcAft>
                <a:spcPts val="0"/>
              </a:spcAft>
              <a:buNone/>
            </a:pPr>
            <a:r>
              <a:rPr b="1" lang="uk" sz="1500"/>
              <a:t>3. Фотофіксація - створення власних фотографій для документування життєдіяльності клопів.</a:t>
            </a:r>
            <a:endParaRPr b="1" sz="1500"/>
          </a:p>
          <a:p>
            <a:pPr indent="0" lvl="0" marL="0" rtl="0" algn="just">
              <a:spcBef>
                <a:spcPts val="0"/>
              </a:spcBef>
              <a:spcAft>
                <a:spcPts val="0"/>
              </a:spcAft>
              <a:buNone/>
            </a:pPr>
            <a:r>
              <a:t/>
            </a:r>
            <a:endParaRPr b="1" sz="1500"/>
          </a:p>
          <a:p>
            <a:pPr indent="0" lvl="0" marL="0" rtl="0" algn="just">
              <a:spcBef>
                <a:spcPts val="0"/>
              </a:spcBef>
              <a:spcAft>
                <a:spcPts val="0"/>
              </a:spcAft>
              <a:buNone/>
            </a:pPr>
            <a:r>
              <a:rPr b="1" lang="uk" sz="1500"/>
              <a:t>4. Екологічний аналіз - дослідження того, як саме комахи взаємодіють із деревом та чи не шкодять йому.</a:t>
            </a:r>
            <a:endParaRPr b="1" sz="1500"/>
          </a:p>
          <a:p>
            <a:pPr indent="0" lvl="0" marL="0" rtl="0" algn="just">
              <a:spcBef>
                <a:spcPts val="0"/>
              </a:spcBef>
              <a:spcAft>
                <a:spcPts val="0"/>
              </a:spcAft>
              <a:buNone/>
            </a:pPr>
            <a:r>
              <a:t/>
            </a:r>
            <a:endParaRPr b="1" sz="1500"/>
          </a:p>
          <a:p>
            <a:pPr indent="0" lvl="0" marL="0" rtl="0" algn="just">
              <a:spcBef>
                <a:spcPts val="0"/>
              </a:spcBef>
              <a:spcAft>
                <a:spcPts val="0"/>
              </a:spcAft>
              <a:buNone/>
            </a:pPr>
            <a:r>
              <a:rPr b="1" lang="uk" sz="1500"/>
              <a:t>5. Метод узагальнення - оформлення зібраних результатів у висновки дослідження.</a:t>
            </a:r>
            <a:endParaRPr b="1" sz="1500"/>
          </a:p>
        </p:txBody>
      </p:sp>
      <p:pic>
        <p:nvPicPr>
          <p:cNvPr id="109" name="Google Shape;109;p17" title="55cca6478bdd7.png"/>
          <p:cNvPicPr preferRelativeResize="0"/>
          <p:nvPr/>
        </p:nvPicPr>
        <p:blipFill>
          <a:blip r:embed="rId3">
            <a:alphaModFix/>
          </a:blip>
          <a:stretch>
            <a:fillRect/>
          </a:stretch>
        </p:blipFill>
        <p:spPr>
          <a:xfrm>
            <a:off x="-364104" y="-411225"/>
            <a:ext cx="2166025" cy="1980900"/>
          </a:xfrm>
          <a:prstGeom prst="rect">
            <a:avLst/>
          </a:prstGeom>
          <a:noFill/>
          <a:ln>
            <a:noFill/>
          </a:ln>
        </p:spPr>
      </p:pic>
      <p:pic>
        <p:nvPicPr>
          <p:cNvPr id="110" name="Google Shape;110;p17" title="pngtree-firebug-pyrrhocoris-apterus-on-a-white-background-wildlife-photo-png-image_13335806.png"/>
          <p:cNvPicPr preferRelativeResize="0"/>
          <p:nvPr/>
        </p:nvPicPr>
        <p:blipFill>
          <a:blip r:embed="rId4">
            <a:alphaModFix/>
          </a:blip>
          <a:stretch>
            <a:fillRect/>
          </a:stretch>
        </p:blipFill>
        <p:spPr>
          <a:xfrm flipH="1">
            <a:off x="6360651" y="-201125"/>
            <a:ext cx="2166024" cy="21660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14" name="Shape 114"/>
        <p:cNvGrpSpPr/>
        <p:nvPr/>
      </p:nvGrpSpPr>
      <p:grpSpPr>
        <a:xfrm>
          <a:off x="0" y="0"/>
          <a:ext cx="0" cy="0"/>
          <a:chOff x="0" y="0"/>
          <a:chExt cx="0" cy="0"/>
        </a:xfrm>
      </p:grpSpPr>
      <p:sp>
        <p:nvSpPr>
          <p:cNvPr id="115" name="Google Shape;115;p18"/>
          <p:cNvSpPr txBox="1"/>
          <p:nvPr/>
        </p:nvSpPr>
        <p:spPr>
          <a:xfrm>
            <a:off x="821250" y="335525"/>
            <a:ext cx="692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800">
                <a:solidFill>
                  <a:srgbClr val="0A0A0A"/>
                </a:solidFill>
              </a:rPr>
              <a:t>Фізико-географічна характеристика району дослідження</a:t>
            </a:r>
            <a:endParaRPr b="1" sz="1800">
              <a:solidFill>
                <a:srgbClr val="0A0A0A"/>
              </a:solidFill>
            </a:endParaRPr>
          </a:p>
        </p:txBody>
      </p:sp>
      <p:graphicFrame>
        <p:nvGraphicFramePr>
          <p:cNvPr id="116" name="Google Shape;116;p18"/>
          <p:cNvGraphicFramePr/>
          <p:nvPr/>
        </p:nvGraphicFramePr>
        <p:xfrm>
          <a:off x="318725" y="172000"/>
          <a:ext cx="3000000" cy="3000000"/>
        </p:xfrm>
        <a:graphic>
          <a:graphicData uri="http://schemas.openxmlformats.org/drawingml/2006/table">
            <a:tbl>
              <a:tblPr>
                <a:noFill/>
                <a:tableStyleId>{3A9096D0-2986-4EFC-9E57-3450E49995C9}</a:tableStyleId>
              </a:tblPr>
              <a:tblGrid>
                <a:gridCol w="8524875"/>
              </a:tblGrid>
              <a:tr h="855975">
                <a:tc>
                  <a:txBody>
                    <a:bodyPr/>
                    <a:lstStyle/>
                    <a:p>
                      <a:pPr indent="0" lvl="0" marL="0" rtl="0" algn="l">
                        <a:spcBef>
                          <a:spcPts val="0"/>
                        </a:spcBef>
                        <a:spcAft>
                          <a:spcPts val="0"/>
                        </a:spcAft>
                        <a:buNone/>
                      </a:pPr>
                      <a:r>
                        <a:t/>
                      </a:r>
                      <a:endParaRPr/>
                    </a:p>
                  </a:txBody>
                  <a:tcPr marT="91425" marB="91425" marR="91425" marL="91425"/>
                </a:tc>
              </a:tr>
              <a:tr h="1210700">
                <a:tc>
                  <a:txBody>
                    <a:bodyPr/>
                    <a:lstStyle/>
                    <a:p>
                      <a:pPr indent="0" lvl="0" marL="0" rtl="0" algn="l">
                        <a:spcBef>
                          <a:spcPts val="0"/>
                        </a:spcBef>
                        <a:spcAft>
                          <a:spcPts val="0"/>
                        </a:spcAft>
                        <a:buNone/>
                      </a:pPr>
                      <a:r>
                        <a:t/>
                      </a:r>
                      <a:endParaRPr/>
                    </a:p>
                  </a:txBody>
                  <a:tcPr marT="91425" marB="91425" marR="91425" marL="91425"/>
                </a:tc>
              </a:tr>
              <a:tr h="2563525">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17" name="Google Shape;117;p18"/>
          <p:cNvSpPr txBox="1"/>
          <p:nvPr/>
        </p:nvSpPr>
        <p:spPr>
          <a:xfrm>
            <a:off x="318725" y="1027975"/>
            <a:ext cx="8019000" cy="126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uk">
                <a:solidFill>
                  <a:schemeClr val="dk1"/>
                </a:solidFill>
              </a:rPr>
              <a:t>Мікрорайон Сонячний (Тернопіль) - частина міста Тернополя, розташована у північно-східній частині. Площа міста- 72 км². Клімат - помірно-континентальний: тривалість безморозного періоду -  близько 166 днів, середньорічна температура близько </a:t>
            </a:r>
            <a:endParaRPr>
              <a:solidFill>
                <a:schemeClr val="dk1"/>
              </a:solidFill>
            </a:endParaRPr>
          </a:p>
          <a:p>
            <a:pPr indent="0" lvl="0" marL="0" rtl="0" algn="just">
              <a:spcBef>
                <a:spcPts val="0"/>
              </a:spcBef>
              <a:spcAft>
                <a:spcPts val="0"/>
              </a:spcAft>
              <a:buNone/>
            </a:pPr>
            <a:r>
              <a:rPr lang="uk">
                <a:solidFill>
                  <a:schemeClr val="dk1"/>
                </a:solidFill>
              </a:rPr>
              <a:t>7 °C,  вегетаційний період триває близько 200-210 днів  із </a:t>
            </a:r>
            <a:r>
              <a:rPr lang="uk">
                <a:solidFill>
                  <a:schemeClr val="dk1"/>
                </a:solidFill>
              </a:rPr>
              <a:t>середньомісячною</a:t>
            </a:r>
            <a:r>
              <a:rPr lang="uk">
                <a:solidFill>
                  <a:schemeClr val="dk1"/>
                </a:solidFill>
              </a:rPr>
              <a:t> температурою </a:t>
            </a:r>
            <a:endParaRPr>
              <a:solidFill>
                <a:schemeClr val="dk1"/>
              </a:solidFill>
            </a:endParaRPr>
          </a:p>
          <a:p>
            <a:pPr indent="0" lvl="0" marL="0" rtl="0" algn="just">
              <a:spcBef>
                <a:spcPts val="0"/>
              </a:spcBef>
              <a:spcAft>
                <a:spcPts val="0"/>
              </a:spcAft>
              <a:buNone/>
            </a:pPr>
            <a:r>
              <a:rPr lang="uk">
                <a:solidFill>
                  <a:schemeClr val="dk1"/>
                </a:solidFill>
              </a:rPr>
              <a:t>+ 8,2 </a:t>
            </a:r>
            <a:r>
              <a:rPr lang="uk">
                <a:solidFill>
                  <a:schemeClr val="dk1"/>
                </a:solidFill>
              </a:rPr>
              <a:t>°C у березні-травні. Ґрунти переважно сірі лісові та чорноземи опідзолені.</a:t>
            </a:r>
            <a:endParaRPr>
              <a:solidFill>
                <a:schemeClr val="dk1"/>
              </a:solidFill>
            </a:endParaRPr>
          </a:p>
        </p:txBody>
      </p:sp>
      <p:pic>
        <p:nvPicPr>
          <p:cNvPr id="118" name="Google Shape;118;p18" title="img_6434.jpg"/>
          <p:cNvPicPr preferRelativeResize="0"/>
          <p:nvPr/>
        </p:nvPicPr>
        <p:blipFill>
          <a:blip r:embed="rId3">
            <a:alphaModFix/>
          </a:blip>
          <a:stretch>
            <a:fillRect/>
          </a:stretch>
        </p:blipFill>
        <p:spPr>
          <a:xfrm>
            <a:off x="318725" y="2238675"/>
            <a:ext cx="1893824" cy="1576575"/>
          </a:xfrm>
          <a:prstGeom prst="rect">
            <a:avLst/>
          </a:prstGeom>
          <a:noFill/>
          <a:ln>
            <a:noFill/>
          </a:ln>
        </p:spPr>
      </p:pic>
      <p:sp>
        <p:nvSpPr>
          <p:cNvPr id="119" name="Google Shape;119;p18"/>
          <p:cNvSpPr txBox="1"/>
          <p:nvPr/>
        </p:nvSpPr>
        <p:spPr>
          <a:xfrm>
            <a:off x="318725" y="3874725"/>
            <a:ext cx="1572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a:solidFill>
                  <a:srgbClr val="0A0A0A"/>
                </a:solidFill>
              </a:rPr>
              <a:t>Шкільне подвір’я школи №19</a:t>
            </a:r>
            <a:endParaRPr b="1" i="1">
              <a:solidFill>
                <a:srgbClr val="0A0A0A"/>
              </a:solidFill>
            </a:endParaRPr>
          </a:p>
        </p:txBody>
      </p:sp>
      <p:pic>
        <p:nvPicPr>
          <p:cNvPr id="120" name="Google Shape;120;p18"/>
          <p:cNvPicPr preferRelativeResize="0"/>
          <p:nvPr/>
        </p:nvPicPr>
        <p:blipFill>
          <a:blip r:embed="rId4">
            <a:alphaModFix/>
          </a:blip>
          <a:stretch>
            <a:fillRect/>
          </a:stretch>
        </p:blipFill>
        <p:spPr>
          <a:xfrm>
            <a:off x="2212550" y="2238663"/>
            <a:ext cx="1791851" cy="1576576"/>
          </a:xfrm>
          <a:prstGeom prst="rect">
            <a:avLst/>
          </a:prstGeom>
          <a:noFill/>
          <a:ln>
            <a:noFill/>
          </a:ln>
        </p:spPr>
      </p:pic>
      <p:sp>
        <p:nvSpPr>
          <p:cNvPr id="121" name="Google Shape;121;p18"/>
          <p:cNvSpPr txBox="1"/>
          <p:nvPr/>
        </p:nvSpPr>
        <p:spPr>
          <a:xfrm>
            <a:off x="2235325" y="3874725"/>
            <a:ext cx="1746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a:solidFill>
                  <a:srgbClr val="0A0A0A"/>
                </a:solidFill>
              </a:rPr>
              <a:t>Стадіон школи №21</a:t>
            </a:r>
            <a:endParaRPr b="1" i="1">
              <a:solidFill>
                <a:srgbClr val="0A0A0A"/>
              </a:solidFill>
            </a:endParaRPr>
          </a:p>
        </p:txBody>
      </p:sp>
      <p:pic>
        <p:nvPicPr>
          <p:cNvPr id="122" name="Google Shape;122;p18" title="1000011318.jpg"/>
          <p:cNvPicPr preferRelativeResize="0"/>
          <p:nvPr/>
        </p:nvPicPr>
        <p:blipFill>
          <a:blip r:embed="rId5">
            <a:alphaModFix/>
          </a:blip>
          <a:stretch>
            <a:fillRect/>
          </a:stretch>
        </p:blipFill>
        <p:spPr>
          <a:xfrm>
            <a:off x="4004400" y="2238675"/>
            <a:ext cx="1893827" cy="1576574"/>
          </a:xfrm>
          <a:prstGeom prst="rect">
            <a:avLst/>
          </a:prstGeom>
          <a:noFill/>
          <a:ln>
            <a:noFill/>
          </a:ln>
        </p:spPr>
      </p:pic>
      <p:sp>
        <p:nvSpPr>
          <p:cNvPr id="123" name="Google Shape;123;p18"/>
          <p:cNvSpPr txBox="1"/>
          <p:nvPr/>
        </p:nvSpPr>
        <p:spPr>
          <a:xfrm>
            <a:off x="4004400" y="3874725"/>
            <a:ext cx="1791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a:t>Придорожні насадження по вул. Б. Лепкого.</a:t>
            </a:r>
            <a:endParaRPr b="1" i="1"/>
          </a:p>
        </p:txBody>
      </p:sp>
      <p:pic>
        <p:nvPicPr>
          <p:cNvPr id="124" name="Google Shape;124;p18" title="1000011321.jpg"/>
          <p:cNvPicPr preferRelativeResize="0"/>
          <p:nvPr/>
        </p:nvPicPr>
        <p:blipFill>
          <a:blip r:embed="rId6">
            <a:alphaModFix/>
          </a:blip>
          <a:stretch>
            <a:fillRect/>
          </a:stretch>
        </p:blipFill>
        <p:spPr>
          <a:xfrm>
            <a:off x="6603800" y="2238675"/>
            <a:ext cx="2239800" cy="1956374"/>
          </a:xfrm>
          <a:prstGeom prst="rect">
            <a:avLst/>
          </a:prstGeom>
          <a:noFill/>
          <a:ln>
            <a:noFill/>
          </a:ln>
        </p:spPr>
      </p:pic>
      <p:sp>
        <p:nvSpPr>
          <p:cNvPr id="125" name="Google Shape;125;p18"/>
          <p:cNvSpPr txBox="1"/>
          <p:nvPr/>
        </p:nvSpPr>
        <p:spPr>
          <a:xfrm>
            <a:off x="6603800" y="4318200"/>
            <a:ext cx="3510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1200">
                <a:solidFill>
                  <a:schemeClr val="dk1"/>
                </a:solidFill>
              </a:rPr>
              <a:t>рис. 1</a:t>
            </a:r>
            <a:endParaRPr b="1" i="1" sz="1200">
              <a:solidFill>
                <a:schemeClr val="dk1"/>
              </a:solidFill>
            </a:endParaRPr>
          </a:p>
        </p:txBody>
      </p:sp>
      <p:sp>
        <p:nvSpPr>
          <p:cNvPr id="126" name="Google Shape;126;p18"/>
          <p:cNvSpPr txBox="1"/>
          <p:nvPr/>
        </p:nvSpPr>
        <p:spPr>
          <a:xfrm>
            <a:off x="7246025" y="4248100"/>
            <a:ext cx="1791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1200"/>
              <a:t>Карта території мікрорайону Сонячний</a:t>
            </a:r>
            <a:endParaRPr b="1" i="1" sz="1200"/>
          </a:p>
        </p:txBody>
      </p:sp>
      <p:graphicFrame>
        <p:nvGraphicFramePr>
          <p:cNvPr id="127" name="Google Shape;127;p18"/>
          <p:cNvGraphicFramePr/>
          <p:nvPr/>
        </p:nvGraphicFramePr>
        <p:xfrm>
          <a:off x="6634325" y="4195038"/>
          <a:ext cx="3000000" cy="3000000"/>
        </p:xfrm>
        <a:graphic>
          <a:graphicData uri="http://schemas.openxmlformats.org/drawingml/2006/table">
            <a:tbl>
              <a:tblPr>
                <a:noFill/>
                <a:tableStyleId>{3A9096D0-2986-4EFC-9E57-3450E49995C9}</a:tableStyleId>
              </a:tblPr>
              <a:tblGrid>
                <a:gridCol w="580650"/>
              </a:tblGrid>
              <a:tr h="615600">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31" name="Shape 131"/>
        <p:cNvGrpSpPr/>
        <p:nvPr/>
      </p:nvGrpSpPr>
      <p:grpSpPr>
        <a:xfrm>
          <a:off x="0" y="0"/>
          <a:ext cx="0" cy="0"/>
          <a:chOff x="0" y="0"/>
          <a:chExt cx="0" cy="0"/>
        </a:xfrm>
      </p:grpSpPr>
      <p:graphicFrame>
        <p:nvGraphicFramePr>
          <p:cNvPr id="132" name="Google Shape;132;p19"/>
          <p:cNvGraphicFramePr/>
          <p:nvPr/>
        </p:nvGraphicFramePr>
        <p:xfrm>
          <a:off x="603325" y="1099025"/>
          <a:ext cx="3000000" cy="3000000"/>
        </p:xfrm>
        <a:graphic>
          <a:graphicData uri="http://schemas.openxmlformats.org/drawingml/2006/table">
            <a:tbl>
              <a:tblPr>
                <a:noFill/>
                <a:tableStyleId>{3A9096D0-2986-4EFC-9E57-3450E49995C9}</a:tableStyleId>
              </a:tblPr>
              <a:tblGrid>
                <a:gridCol w="3950075"/>
                <a:gridCol w="3950075"/>
              </a:tblGrid>
              <a:tr h="39235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33" name="Google Shape;133;p19" title="images (7).jpg"/>
          <p:cNvPicPr preferRelativeResize="0"/>
          <p:nvPr/>
        </p:nvPicPr>
        <p:blipFill>
          <a:blip r:embed="rId3">
            <a:alphaModFix/>
          </a:blip>
          <a:stretch>
            <a:fillRect/>
          </a:stretch>
        </p:blipFill>
        <p:spPr>
          <a:xfrm>
            <a:off x="6881825" y="1099025"/>
            <a:ext cx="1621650" cy="1210000"/>
          </a:xfrm>
          <a:prstGeom prst="rect">
            <a:avLst/>
          </a:prstGeom>
          <a:noFill/>
          <a:ln>
            <a:noFill/>
          </a:ln>
        </p:spPr>
      </p:pic>
      <p:pic>
        <p:nvPicPr>
          <p:cNvPr id="134" name="Google Shape;134;p19" title="images (8).jpg"/>
          <p:cNvPicPr preferRelativeResize="0"/>
          <p:nvPr/>
        </p:nvPicPr>
        <p:blipFill>
          <a:blip r:embed="rId4">
            <a:alphaModFix/>
          </a:blip>
          <a:stretch>
            <a:fillRect/>
          </a:stretch>
        </p:blipFill>
        <p:spPr>
          <a:xfrm>
            <a:off x="5615550" y="1099025"/>
            <a:ext cx="1266275" cy="1210000"/>
          </a:xfrm>
          <a:prstGeom prst="rect">
            <a:avLst/>
          </a:prstGeom>
          <a:noFill/>
          <a:ln>
            <a:noFill/>
          </a:ln>
        </p:spPr>
      </p:pic>
      <p:pic>
        <p:nvPicPr>
          <p:cNvPr id="135" name="Google Shape;135;p19"/>
          <p:cNvPicPr preferRelativeResize="0"/>
          <p:nvPr/>
        </p:nvPicPr>
        <p:blipFill>
          <a:blip r:embed="rId5">
            <a:alphaModFix/>
          </a:blip>
          <a:stretch>
            <a:fillRect/>
          </a:stretch>
        </p:blipFill>
        <p:spPr>
          <a:xfrm>
            <a:off x="4572000" y="1099025"/>
            <a:ext cx="1043550" cy="1210000"/>
          </a:xfrm>
          <a:prstGeom prst="rect">
            <a:avLst/>
          </a:prstGeom>
          <a:noFill/>
          <a:ln>
            <a:noFill/>
          </a:ln>
        </p:spPr>
      </p:pic>
      <p:pic>
        <p:nvPicPr>
          <p:cNvPr id="136" name="Google Shape;136;p19" title="1000010770.jpg"/>
          <p:cNvPicPr preferRelativeResize="0"/>
          <p:nvPr/>
        </p:nvPicPr>
        <p:blipFill>
          <a:blip r:embed="rId6">
            <a:alphaModFix/>
          </a:blip>
          <a:stretch>
            <a:fillRect/>
          </a:stretch>
        </p:blipFill>
        <p:spPr>
          <a:xfrm>
            <a:off x="603325" y="1085175"/>
            <a:ext cx="1109376" cy="1237699"/>
          </a:xfrm>
          <a:prstGeom prst="rect">
            <a:avLst/>
          </a:prstGeom>
          <a:noFill/>
          <a:ln>
            <a:noFill/>
          </a:ln>
        </p:spPr>
      </p:pic>
      <p:pic>
        <p:nvPicPr>
          <p:cNvPr id="137" name="Google Shape;137;p19" title="images (9).jpg"/>
          <p:cNvPicPr preferRelativeResize="0"/>
          <p:nvPr/>
        </p:nvPicPr>
        <p:blipFill>
          <a:blip r:embed="rId7">
            <a:alphaModFix/>
          </a:blip>
          <a:stretch>
            <a:fillRect/>
          </a:stretch>
        </p:blipFill>
        <p:spPr>
          <a:xfrm>
            <a:off x="1712700" y="1099025"/>
            <a:ext cx="969725" cy="1237700"/>
          </a:xfrm>
          <a:prstGeom prst="rect">
            <a:avLst/>
          </a:prstGeom>
          <a:noFill/>
          <a:ln>
            <a:noFill/>
          </a:ln>
        </p:spPr>
      </p:pic>
      <p:pic>
        <p:nvPicPr>
          <p:cNvPr id="138" name="Google Shape;138;p19"/>
          <p:cNvPicPr preferRelativeResize="0"/>
          <p:nvPr/>
        </p:nvPicPr>
        <p:blipFill>
          <a:blip r:embed="rId8">
            <a:alphaModFix/>
          </a:blip>
          <a:stretch>
            <a:fillRect/>
          </a:stretch>
        </p:blipFill>
        <p:spPr>
          <a:xfrm>
            <a:off x="2682425" y="1099025"/>
            <a:ext cx="1889575" cy="1237700"/>
          </a:xfrm>
          <a:prstGeom prst="rect">
            <a:avLst/>
          </a:prstGeom>
          <a:noFill/>
          <a:ln>
            <a:noFill/>
          </a:ln>
        </p:spPr>
      </p:pic>
      <p:sp>
        <p:nvSpPr>
          <p:cNvPr id="139" name="Google Shape;139;p19"/>
          <p:cNvSpPr txBox="1"/>
          <p:nvPr/>
        </p:nvSpPr>
        <p:spPr>
          <a:xfrm>
            <a:off x="603325" y="2336725"/>
            <a:ext cx="3950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1500">
                <a:solidFill>
                  <a:srgbClr val="0A0A0A"/>
                </a:solidFill>
              </a:rPr>
              <a:t> 1. </a:t>
            </a:r>
            <a:r>
              <a:rPr b="1" lang="uk" sz="1500">
                <a:solidFill>
                  <a:srgbClr val="0A0A0A"/>
                </a:solidFill>
              </a:rPr>
              <a:t>Клоп-солдатик (Pyrrhocoris apterus)</a:t>
            </a:r>
            <a:endParaRPr b="1" sz="1500">
              <a:solidFill>
                <a:srgbClr val="0A0A0A"/>
              </a:solidFill>
            </a:endParaRPr>
          </a:p>
        </p:txBody>
      </p:sp>
      <p:sp>
        <p:nvSpPr>
          <p:cNvPr id="140" name="Google Shape;140;p19"/>
          <p:cNvSpPr txBox="1"/>
          <p:nvPr/>
        </p:nvSpPr>
        <p:spPr>
          <a:xfrm>
            <a:off x="-1077150" y="857575"/>
            <a:ext cx="11100" cy="1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41" name="Google Shape;141;p19"/>
          <p:cNvSpPr txBox="1"/>
          <p:nvPr/>
        </p:nvSpPr>
        <p:spPr>
          <a:xfrm>
            <a:off x="603325" y="2712100"/>
            <a:ext cx="4191000" cy="3751200"/>
          </a:xfrm>
          <a:prstGeom prst="rect">
            <a:avLst/>
          </a:prstGeom>
          <a:noFill/>
          <a:ln>
            <a:noFill/>
          </a:ln>
        </p:spPr>
        <p:txBody>
          <a:bodyPr anchorCtr="0" anchor="t" bIns="91425" lIns="91425" spcFirstLastPara="1" rIns="91425" wrap="square" tIns="91425">
            <a:spAutoFit/>
          </a:bodyPr>
          <a:lstStyle/>
          <a:p>
            <a:pPr indent="0" lvl="0" marL="177800" marR="25400" rtl="0" algn="l">
              <a:lnSpc>
                <a:spcPct val="115000"/>
              </a:lnSpc>
              <a:spcBef>
                <a:spcPts val="0"/>
              </a:spcBef>
              <a:spcAft>
                <a:spcPts val="0"/>
              </a:spcAft>
              <a:buNone/>
            </a:pPr>
            <a:r>
              <a:rPr b="1" i="1" lang="uk" sz="1300"/>
              <a:t>Клас</a:t>
            </a:r>
            <a:r>
              <a:rPr b="1" i="1" lang="uk" sz="1300">
                <a:solidFill>
                  <a:schemeClr val="dk1"/>
                </a:solidFill>
              </a:rPr>
              <a:t>: Комахи </a:t>
            </a:r>
            <a:r>
              <a:rPr b="1" i="1" lang="uk" sz="1300"/>
              <a:t>(Insecta)</a:t>
            </a:r>
            <a:endParaRPr b="1" i="1" sz="1300"/>
          </a:p>
          <a:p>
            <a:pPr indent="0" lvl="0" marL="177800" marR="25400" rtl="0" algn="l">
              <a:lnSpc>
                <a:spcPct val="115000"/>
              </a:lnSpc>
              <a:spcBef>
                <a:spcPts val="600"/>
              </a:spcBef>
              <a:spcAft>
                <a:spcPts val="0"/>
              </a:spcAft>
              <a:buNone/>
            </a:pPr>
            <a:r>
              <a:rPr b="1" i="1" lang="uk" sz="1300"/>
              <a:t>Ряд:Напівтвердокрилі (Hemiptera)</a:t>
            </a:r>
            <a:endParaRPr b="1" i="1" sz="1300"/>
          </a:p>
          <a:p>
            <a:pPr indent="0" lvl="0" marL="177800" marR="25400" rtl="0" algn="l">
              <a:lnSpc>
                <a:spcPct val="115000"/>
              </a:lnSpc>
              <a:spcBef>
                <a:spcPts val="600"/>
              </a:spcBef>
              <a:spcAft>
                <a:spcPts val="0"/>
              </a:spcAft>
              <a:buNone/>
            </a:pPr>
            <a:r>
              <a:rPr b="1" i="1" lang="uk" sz="1300"/>
              <a:t>Родина:Червоноклопові (Pyrrhocoridae)</a:t>
            </a:r>
            <a:endParaRPr b="1" i="1" sz="1300"/>
          </a:p>
          <a:p>
            <a:pPr indent="0" lvl="0" marL="177800" marR="25400" rtl="0" algn="l">
              <a:lnSpc>
                <a:spcPct val="115000"/>
              </a:lnSpc>
              <a:spcBef>
                <a:spcPts val="600"/>
              </a:spcBef>
              <a:spcAft>
                <a:spcPts val="0"/>
              </a:spcAft>
              <a:buNone/>
            </a:pPr>
            <a:r>
              <a:rPr b="1" i="1" lang="uk" sz="1300"/>
              <a:t>Рід:Червоноклоп (Pyrrhocoris)</a:t>
            </a:r>
            <a:endParaRPr b="1" i="1" sz="1300"/>
          </a:p>
          <a:p>
            <a:pPr indent="0" lvl="0" marL="177800" marR="25400" rtl="0" algn="l">
              <a:lnSpc>
                <a:spcPct val="115000"/>
              </a:lnSpc>
              <a:spcBef>
                <a:spcPts val="600"/>
              </a:spcBef>
              <a:spcAft>
                <a:spcPts val="0"/>
              </a:spcAft>
              <a:buNone/>
            </a:pPr>
            <a:r>
              <a:rPr b="1" i="1" lang="uk" sz="1300"/>
              <a:t>Вид:Червоноклоп червоний</a:t>
            </a:r>
            <a:endParaRPr b="1" i="1" sz="1300"/>
          </a:p>
          <a:p>
            <a:pPr indent="0" lvl="0" marL="177800" marR="25400" rtl="0" algn="l">
              <a:lnSpc>
                <a:spcPct val="115000"/>
              </a:lnSpc>
              <a:spcBef>
                <a:spcPts val="600"/>
              </a:spcBef>
              <a:spcAft>
                <a:spcPts val="0"/>
              </a:spcAft>
              <a:buClr>
                <a:schemeClr val="dk1"/>
              </a:buClr>
              <a:buSzPts val="1100"/>
              <a:buFont typeface="Arial"/>
              <a:buNone/>
            </a:pPr>
            <a:r>
              <a:rPr b="1" i="1" lang="uk" sz="1300">
                <a:solidFill>
                  <a:srgbClr val="101418"/>
                </a:solidFill>
              </a:rPr>
              <a:t>Pyrrhocoris apterus</a:t>
            </a:r>
            <a:endParaRPr b="1" i="1" sz="1300">
              <a:solidFill>
                <a:srgbClr val="101418"/>
              </a:solidFill>
            </a:endParaRPr>
          </a:p>
          <a:p>
            <a:pPr indent="0" lvl="0" marL="177800" marR="25400" rtl="0" algn="l">
              <a:lnSpc>
                <a:spcPct val="115000"/>
              </a:lnSpc>
              <a:spcBef>
                <a:spcPts val="600"/>
              </a:spcBef>
              <a:spcAft>
                <a:spcPts val="0"/>
              </a:spcAft>
              <a:buNone/>
            </a:pPr>
            <a:r>
              <a:rPr b="1" i="1" lang="uk" sz="1200">
                <a:solidFill>
                  <a:srgbClr val="101418"/>
                </a:solidFill>
              </a:rPr>
              <a:t>Linnaeus, 1758</a:t>
            </a:r>
            <a:endParaRPr b="1" i="1" sz="1300"/>
          </a:p>
          <a:p>
            <a:pPr indent="0" lvl="0" marL="177800" marR="25400" rtl="0" algn="l">
              <a:lnSpc>
                <a:spcPct val="115000"/>
              </a:lnSpc>
              <a:spcBef>
                <a:spcPts val="600"/>
              </a:spcBef>
              <a:spcAft>
                <a:spcPts val="0"/>
              </a:spcAft>
              <a:buNone/>
            </a:pPr>
            <a:r>
              <a:t/>
            </a:r>
            <a:endParaRPr b="1" i="1" sz="1200"/>
          </a:p>
          <a:p>
            <a:pPr indent="0" lvl="0" marL="177800" marR="25400" rtl="0" algn="l">
              <a:lnSpc>
                <a:spcPct val="115000"/>
              </a:lnSpc>
              <a:spcBef>
                <a:spcPts val="600"/>
              </a:spcBef>
              <a:spcAft>
                <a:spcPts val="0"/>
              </a:spcAft>
              <a:buNone/>
            </a:pPr>
            <a:r>
              <a:t/>
            </a:r>
            <a:endParaRPr b="1" i="1" sz="1200"/>
          </a:p>
          <a:p>
            <a:pPr indent="0" lvl="0" marL="177800" marR="25400" rtl="0" algn="l">
              <a:lnSpc>
                <a:spcPct val="115000"/>
              </a:lnSpc>
              <a:spcBef>
                <a:spcPts val="600"/>
              </a:spcBef>
              <a:spcAft>
                <a:spcPts val="0"/>
              </a:spcAft>
              <a:buNone/>
            </a:pPr>
            <a:r>
              <a:t/>
            </a:r>
            <a:endParaRPr b="1" i="1" sz="1200"/>
          </a:p>
          <a:p>
            <a:pPr indent="0" lvl="0" marL="177800" marR="25400" rtl="0" algn="l">
              <a:lnSpc>
                <a:spcPct val="115000"/>
              </a:lnSpc>
              <a:spcBef>
                <a:spcPts val="600"/>
              </a:spcBef>
              <a:spcAft>
                <a:spcPts val="0"/>
              </a:spcAft>
              <a:buNone/>
            </a:pPr>
            <a:r>
              <a:t/>
            </a:r>
            <a:endParaRPr sz="1200"/>
          </a:p>
          <a:p>
            <a:pPr indent="0" lvl="0" marL="0" rtl="0" algn="l">
              <a:spcBef>
                <a:spcPts val="600"/>
              </a:spcBef>
              <a:spcAft>
                <a:spcPts val="0"/>
              </a:spcAft>
              <a:buNone/>
            </a:pPr>
            <a:r>
              <a:t/>
            </a:r>
            <a:endParaRPr sz="1800">
              <a:solidFill>
                <a:schemeClr val="dk2"/>
              </a:solidFill>
            </a:endParaRPr>
          </a:p>
        </p:txBody>
      </p:sp>
      <p:sp>
        <p:nvSpPr>
          <p:cNvPr id="142" name="Google Shape;142;p19"/>
          <p:cNvSpPr txBox="1"/>
          <p:nvPr/>
        </p:nvSpPr>
        <p:spPr>
          <a:xfrm>
            <a:off x="4553400" y="2375975"/>
            <a:ext cx="4191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1700"/>
              <a:t>2. Липа серцелиста ( Tilia cordata)</a:t>
            </a:r>
            <a:endParaRPr b="1" i="1" sz="1700"/>
          </a:p>
        </p:txBody>
      </p:sp>
      <p:sp>
        <p:nvSpPr>
          <p:cNvPr id="143" name="Google Shape;143;p19"/>
          <p:cNvSpPr txBox="1"/>
          <p:nvPr/>
        </p:nvSpPr>
        <p:spPr>
          <a:xfrm>
            <a:off x="4572000" y="2752225"/>
            <a:ext cx="4572000" cy="4710000"/>
          </a:xfrm>
          <a:prstGeom prst="rect">
            <a:avLst/>
          </a:prstGeom>
          <a:noFill/>
          <a:ln>
            <a:noFill/>
          </a:ln>
        </p:spPr>
        <p:txBody>
          <a:bodyPr anchorCtr="0" anchor="t" bIns="91425" lIns="91425" spcFirstLastPara="1" rIns="91425" wrap="square" tIns="91425">
            <a:spAutoFit/>
          </a:bodyPr>
          <a:lstStyle/>
          <a:p>
            <a:pPr indent="0" lvl="0" marL="177800" marR="25400" rtl="0" algn="l">
              <a:lnSpc>
                <a:spcPct val="150000"/>
              </a:lnSpc>
              <a:spcBef>
                <a:spcPts val="600"/>
              </a:spcBef>
              <a:spcAft>
                <a:spcPts val="0"/>
              </a:spcAft>
              <a:buNone/>
            </a:pPr>
            <a:r>
              <a:rPr b="1" i="1" lang="uk" sz="1200"/>
              <a:t>Царство:Рослини (Plantae)</a:t>
            </a:r>
            <a:endParaRPr b="1" i="1" sz="1200"/>
          </a:p>
          <a:p>
            <a:pPr indent="0" lvl="0" marL="177800" marR="25400" rtl="0" algn="l">
              <a:lnSpc>
                <a:spcPct val="150000"/>
              </a:lnSpc>
              <a:spcBef>
                <a:spcPts val="600"/>
              </a:spcBef>
              <a:spcAft>
                <a:spcPts val="0"/>
              </a:spcAft>
              <a:buNone/>
            </a:pPr>
            <a:r>
              <a:rPr b="1" i="1" lang="uk" sz="1200"/>
              <a:t>Клас</a:t>
            </a:r>
            <a:r>
              <a:rPr b="1" i="1" lang="uk" sz="1200"/>
              <a:t>:Покритонасінні (Angiosperms)</a:t>
            </a:r>
            <a:endParaRPr b="1" i="1" sz="1200"/>
          </a:p>
          <a:p>
            <a:pPr indent="0" lvl="0" marL="177800" marR="25400" rtl="0" algn="l">
              <a:lnSpc>
                <a:spcPct val="150000"/>
              </a:lnSpc>
              <a:spcBef>
                <a:spcPts val="600"/>
              </a:spcBef>
              <a:spcAft>
                <a:spcPts val="0"/>
              </a:spcAft>
              <a:buNone/>
            </a:pPr>
            <a:r>
              <a:rPr b="1" i="1" lang="uk" sz="1200"/>
              <a:t>Родина:Мальвові (Malvaceae)</a:t>
            </a:r>
            <a:endParaRPr b="1" i="1" sz="1200"/>
          </a:p>
          <a:p>
            <a:pPr indent="0" lvl="0" marL="177800" marR="25400" rtl="0" algn="l">
              <a:lnSpc>
                <a:spcPct val="150000"/>
              </a:lnSpc>
              <a:spcBef>
                <a:spcPts val="600"/>
              </a:spcBef>
              <a:spcAft>
                <a:spcPts val="0"/>
              </a:spcAft>
              <a:buNone/>
            </a:pPr>
            <a:r>
              <a:rPr b="1" i="1" lang="uk" sz="1200"/>
              <a:t>Рід:Липа (Tilia)</a:t>
            </a:r>
            <a:endParaRPr b="1" i="1" sz="1200"/>
          </a:p>
          <a:p>
            <a:pPr indent="0" lvl="0" marL="177800" marR="25400" rtl="0" algn="l">
              <a:lnSpc>
                <a:spcPct val="150000"/>
              </a:lnSpc>
              <a:spcBef>
                <a:spcPts val="600"/>
              </a:spcBef>
              <a:spcAft>
                <a:spcPts val="0"/>
              </a:spcAft>
              <a:buNone/>
            </a:pPr>
            <a:r>
              <a:rPr b="1" i="1" lang="uk" sz="1200"/>
              <a:t>Вид:</a:t>
            </a:r>
            <a:r>
              <a:rPr b="1" lang="uk" sz="1200"/>
              <a:t>Липа дрібнолиста (</a:t>
            </a:r>
            <a:r>
              <a:rPr b="1" i="1" lang="uk" sz="1200"/>
              <a:t>T. cordata</a:t>
            </a:r>
            <a:r>
              <a:rPr b="1" lang="uk" sz="1200"/>
              <a:t>)</a:t>
            </a:r>
            <a:endParaRPr b="1" sz="1200"/>
          </a:p>
          <a:p>
            <a:pPr indent="0" lvl="0" marL="177800" marR="25400" rtl="0" algn="l">
              <a:lnSpc>
                <a:spcPct val="150000"/>
              </a:lnSpc>
              <a:spcBef>
                <a:spcPts val="600"/>
              </a:spcBef>
              <a:spcAft>
                <a:spcPts val="0"/>
              </a:spcAft>
              <a:buClr>
                <a:schemeClr val="dk1"/>
              </a:buClr>
              <a:buSzPts val="1100"/>
              <a:buFont typeface="Arial"/>
              <a:buNone/>
            </a:pPr>
            <a:r>
              <a:rPr b="1" i="1" lang="uk" sz="1200">
                <a:solidFill>
                  <a:srgbClr val="101418"/>
                </a:solidFill>
              </a:rPr>
              <a:t>Tilia cordata,  </a:t>
            </a:r>
            <a:r>
              <a:rPr b="1" i="1" lang="uk" sz="1000">
                <a:solidFill>
                  <a:srgbClr val="101418"/>
                </a:solidFill>
              </a:rPr>
              <a:t>Mill.</a:t>
            </a:r>
            <a:endParaRPr b="1" i="1" sz="1000">
              <a:solidFill>
                <a:schemeClr val="hlink"/>
              </a:solidFill>
            </a:endParaRPr>
          </a:p>
          <a:p>
            <a:pPr indent="0" lvl="0" marL="177800" marR="25400" rtl="0" algn="l">
              <a:lnSpc>
                <a:spcPct val="150000"/>
              </a:lnSpc>
              <a:spcBef>
                <a:spcPts val="600"/>
              </a:spcBef>
              <a:spcAft>
                <a:spcPts val="0"/>
              </a:spcAft>
              <a:buNone/>
            </a:pPr>
            <a:r>
              <a:t/>
            </a:r>
            <a:endParaRPr b="1" i="1" sz="1200"/>
          </a:p>
          <a:p>
            <a:pPr indent="0" lvl="0" marL="177800" marR="25400" rtl="0" algn="l">
              <a:lnSpc>
                <a:spcPct val="150000"/>
              </a:lnSpc>
              <a:spcBef>
                <a:spcPts val="600"/>
              </a:spcBef>
              <a:spcAft>
                <a:spcPts val="0"/>
              </a:spcAft>
              <a:buNone/>
            </a:pPr>
            <a:r>
              <a:t/>
            </a:r>
            <a:endParaRPr b="1" i="1" sz="1200"/>
          </a:p>
          <a:p>
            <a:pPr indent="0" lvl="0" marL="177800" marR="25400" rtl="0" algn="l">
              <a:lnSpc>
                <a:spcPct val="150000"/>
              </a:lnSpc>
              <a:spcBef>
                <a:spcPts val="600"/>
              </a:spcBef>
              <a:spcAft>
                <a:spcPts val="0"/>
              </a:spcAft>
              <a:buNone/>
            </a:pPr>
            <a:r>
              <a:t/>
            </a:r>
            <a:endParaRPr b="1" i="1" sz="1200"/>
          </a:p>
          <a:p>
            <a:pPr indent="0" lvl="0" marL="177800" marR="25400" rtl="0" algn="l">
              <a:lnSpc>
                <a:spcPct val="150000"/>
              </a:lnSpc>
              <a:spcBef>
                <a:spcPts val="600"/>
              </a:spcBef>
              <a:spcAft>
                <a:spcPts val="0"/>
              </a:spcAft>
              <a:buNone/>
            </a:pPr>
            <a:r>
              <a:t/>
            </a:r>
            <a:endParaRPr b="1" i="1" sz="1200"/>
          </a:p>
          <a:p>
            <a:pPr indent="0" lvl="0" marL="177800" marR="25400" rtl="0" algn="l">
              <a:lnSpc>
                <a:spcPct val="150000"/>
              </a:lnSpc>
              <a:spcBef>
                <a:spcPts val="600"/>
              </a:spcBef>
              <a:spcAft>
                <a:spcPts val="0"/>
              </a:spcAft>
              <a:buNone/>
            </a:pPr>
            <a:r>
              <a:t/>
            </a:r>
            <a:endParaRPr sz="1200">
              <a:solidFill>
                <a:schemeClr val="hlink"/>
              </a:solidFill>
            </a:endParaRPr>
          </a:p>
          <a:p>
            <a:pPr indent="0" lvl="0" marL="177800" marR="25400" rtl="0" algn="l">
              <a:lnSpc>
                <a:spcPct val="150000"/>
              </a:lnSpc>
              <a:spcBef>
                <a:spcPts val="600"/>
              </a:spcBef>
              <a:spcAft>
                <a:spcPts val="0"/>
              </a:spcAft>
              <a:buNone/>
            </a:pPr>
            <a:r>
              <a:t/>
            </a:r>
            <a:endParaRPr b="1" i="1" sz="1200"/>
          </a:p>
          <a:p>
            <a:pPr indent="0" lvl="0" marL="0" rtl="0" algn="l">
              <a:spcBef>
                <a:spcPts val="600"/>
              </a:spcBef>
              <a:spcAft>
                <a:spcPts val="0"/>
              </a:spcAft>
              <a:buNone/>
            </a:pPr>
            <a:r>
              <a:t/>
            </a:r>
            <a:endParaRPr sz="1800">
              <a:solidFill>
                <a:schemeClr val="dk2"/>
              </a:solidFill>
            </a:endParaRPr>
          </a:p>
        </p:txBody>
      </p:sp>
      <p:sp>
        <p:nvSpPr>
          <p:cNvPr id="144" name="Google Shape;144;p19"/>
          <p:cNvSpPr txBox="1"/>
          <p:nvPr/>
        </p:nvSpPr>
        <p:spPr>
          <a:xfrm>
            <a:off x="1591225" y="170475"/>
            <a:ext cx="5713500" cy="106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a:t>
            </a:r>
            <a:r>
              <a:rPr b="1" i="1" lang="uk" sz="1800">
                <a:solidFill>
                  <a:schemeClr val="dk1"/>
                </a:solidFill>
              </a:rPr>
              <a:t>Результати дослідження    </a:t>
            </a:r>
            <a:endParaRPr b="1" i="1" sz="1800">
              <a:solidFill>
                <a:schemeClr val="dk1"/>
              </a:solidFill>
            </a:endParaRPr>
          </a:p>
          <a:p>
            <a:pPr indent="0" lvl="0" marL="0" rtl="0" algn="ctr">
              <a:spcBef>
                <a:spcPts val="0"/>
              </a:spcBef>
              <a:spcAft>
                <a:spcPts val="0"/>
              </a:spcAft>
              <a:buNone/>
            </a:pPr>
            <a:r>
              <a:rPr b="1" i="1" lang="uk" sz="1300">
                <a:solidFill>
                  <a:schemeClr val="dk1"/>
                </a:solidFill>
              </a:rPr>
              <a:t>                       Особливості взаємодії клопів-солдатиків та липи серцелистої в умовах міста Тернополя</a:t>
            </a:r>
            <a:endParaRPr b="1" i="1" sz="1300">
              <a:solidFill>
                <a:schemeClr val="dk1"/>
              </a:solidFill>
            </a:endParaRPr>
          </a:p>
          <a:p>
            <a:pPr indent="0" lvl="0" marL="0" rtl="0" algn="ctr">
              <a:spcBef>
                <a:spcPts val="0"/>
              </a:spcBef>
              <a:spcAft>
                <a:spcPts val="0"/>
              </a:spcAft>
              <a:buNone/>
            </a:pPr>
            <a:r>
              <a:rPr b="1" i="1" lang="uk" sz="1300">
                <a:solidFill>
                  <a:schemeClr val="dk1"/>
                </a:solidFill>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48" name="Shape 148"/>
        <p:cNvGrpSpPr/>
        <p:nvPr/>
      </p:nvGrpSpPr>
      <p:grpSpPr>
        <a:xfrm>
          <a:off x="0" y="0"/>
          <a:ext cx="0" cy="0"/>
          <a:chOff x="0" y="0"/>
          <a:chExt cx="0" cy="0"/>
        </a:xfrm>
      </p:grpSpPr>
      <p:sp>
        <p:nvSpPr>
          <p:cNvPr id="149" name="Google Shape;149;p20"/>
          <p:cNvSpPr txBox="1"/>
          <p:nvPr/>
        </p:nvSpPr>
        <p:spPr>
          <a:xfrm>
            <a:off x="1264900" y="168100"/>
            <a:ext cx="62640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a:t>
            </a:r>
            <a:r>
              <a:rPr b="1" i="1" lang="uk" sz="1800">
                <a:solidFill>
                  <a:srgbClr val="0A0A0A"/>
                </a:solidFill>
              </a:rPr>
              <a:t>Результати дослідження </a:t>
            </a:r>
            <a:r>
              <a:rPr lang="uk" sz="1800">
                <a:solidFill>
                  <a:schemeClr val="dk2"/>
                </a:solidFill>
              </a:rPr>
              <a:t>    </a:t>
            </a:r>
            <a:endParaRPr sz="1800">
              <a:solidFill>
                <a:schemeClr val="dk2"/>
              </a:solidFill>
            </a:endParaRPr>
          </a:p>
          <a:p>
            <a:pPr indent="0" lvl="0" marL="0" rtl="0" algn="ctr">
              <a:spcBef>
                <a:spcPts val="0"/>
              </a:spcBef>
              <a:spcAft>
                <a:spcPts val="0"/>
              </a:spcAft>
              <a:buNone/>
            </a:pPr>
            <a:r>
              <a:rPr lang="uk" sz="1800">
                <a:solidFill>
                  <a:schemeClr val="dk2"/>
                </a:solidFill>
              </a:rPr>
              <a:t>                     </a:t>
            </a:r>
            <a:r>
              <a:rPr b="1" i="1" lang="uk" sz="1300">
                <a:solidFill>
                  <a:srgbClr val="0A0A0A"/>
                </a:solidFill>
              </a:rPr>
              <a:t>Особливості взаємодії клопів-солдатиків та липи серцелистої в умовах міста Тернополя </a:t>
            </a:r>
            <a:r>
              <a:rPr b="1" i="1" lang="uk">
                <a:solidFill>
                  <a:srgbClr val="0A0A0A"/>
                </a:solidFill>
              </a:rPr>
              <a:t>(фото автора - 2026)</a:t>
            </a:r>
            <a:endParaRPr b="1" i="1">
              <a:solidFill>
                <a:srgbClr val="0A0A0A"/>
              </a:solidFill>
            </a:endParaRPr>
          </a:p>
        </p:txBody>
      </p:sp>
      <p:graphicFrame>
        <p:nvGraphicFramePr>
          <p:cNvPr id="150" name="Google Shape;150;p20"/>
          <p:cNvGraphicFramePr/>
          <p:nvPr/>
        </p:nvGraphicFramePr>
        <p:xfrm>
          <a:off x="168100" y="1309475"/>
          <a:ext cx="3000000" cy="3000000"/>
        </p:xfrm>
        <a:graphic>
          <a:graphicData uri="http://schemas.openxmlformats.org/drawingml/2006/table">
            <a:tbl>
              <a:tblPr>
                <a:noFill/>
                <a:tableStyleId>{3A9096D0-2986-4EFC-9E57-3450E49995C9}</a:tableStyleId>
              </a:tblPr>
              <a:tblGrid>
                <a:gridCol w="1678575"/>
                <a:gridCol w="2742150"/>
                <a:gridCol w="1934400"/>
                <a:gridCol w="2486300"/>
              </a:tblGrid>
              <a:tr h="186577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sz="1200">
                        <a:solidFill>
                          <a:srgbClr val="0A0A0A"/>
                        </a:solidFill>
                      </a:endParaRPr>
                    </a:p>
                    <a:p>
                      <a:pPr indent="0" lvl="0" marL="177800" marR="25400" rtl="0" algn="l">
                        <a:lnSpc>
                          <a:spcPct val="115000"/>
                        </a:lnSpc>
                        <a:spcBef>
                          <a:spcPts val="0"/>
                        </a:spcBef>
                        <a:spcAft>
                          <a:spcPts val="600"/>
                        </a:spcAft>
                        <a:buClr>
                          <a:schemeClr val="dk1"/>
                        </a:buClr>
                        <a:buSzPts val="1100"/>
                        <a:buFont typeface="Arial"/>
                        <a:buNone/>
                      </a:pPr>
                      <a:r>
                        <a:t/>
                      </a:r>
                      <a:endParaRPr sz="800">
                        <a:solidFill>
                          <a:srgbClr val="0A0A0A"/>
                        </a:solidFill>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51" name="Google Shape;151;p20" title="1000010770.jpg"/>
          <p:cNvPicPr preferRelativeResize="0"/>
          <p:nvPr/>
        </p:nvPicPr>
        <p:blipFill>
          <a:blip r:embed="rId3">
            <a:alphaModFix/>
          </a:blip>
          <a:stretch>
            <a:fillRect/>
          </a:stretch>
        </p:blipFill>
        <p:spPr>
          <a:xfrm>
            <a:off x="128875" y="1309475"/>
            <a:ext cx="1717800" cy="1865774"/>
          </a:xfrm>
          <a:prstGeom prst="rect">
            <a:avLst/>
          </a:prstGeom>
          <a:noFill/>
          <a:ln>
            <a:noFill/>
          </a:ln>
        </p:spPr>
      </p:pic>
      <p:sp>
        <p:nvSpPr>
          <p:cNvPr id="152" name="Google Shape;152;p20"/>
          <p:cNvSpPr txBox="1"/>
          <p:nvPr/>
        </p:nvSpPr>
        <p:spPr>
          <a:xfrm>
            <a:off x="-455200" y="1686825"/>
            <a:ext cx="3227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53" name="Google Shape;153;p20"/>
          <p:cNvSpPr txBox="1"/>
          <p:nvPr/>
        </p:nvSpPr>
        <p:spPr>
          <a:xfrm>
            <a:off x="1888200" y="1309475"/>
            <a:ext cx="2683800" cy="2141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uk" sz="1100">
                <a:solidFill>
                  <a:srgbClr val="0A0A0A"/>
                </a:solidFill>
              </a:rPr>
              <a:t>1. Клоп-солдатик (Pyrrhocoris apterus)</a:t>
            </a:r>
            <a:endParaRPr sz="1100">
              <a:solidFill>
                <a:srgbClr val="0A0A0A"/>
              </a:solidFill>
            </a:endParaRPr>
          </a:p>
          <a:p>
            <a:pPr indent="0" lvl="0" marL="0" rtl="0" algn="just">
              <a:spcBef>
                <a:spcPts val="0"/>
              </a:spcBef>
              <a:spcAft>
                <a:spcPts val="0"/>
              </a:spcAft>
              <a:buNone/>
            </a:pPr>
            <a:r>
              <a:t/>
            </a:r>
            <a:endParaRPr sz="1100">
              <a:solidFill>
                <a:srgbClr val="0A0A0A"/>
              </a:solidFill>
            </a:endParaRPr>
          </a:p>
          <a:p>
            <a:pPr indent="0" lvl="0" marL="177800" marR="25400" rtl="0" algn="just">
              <a:lnSpc>
                <a:spcPct val="115000"/>
              </a:lnSpc>
              <a:spcBef>
                <a:spcPts val="0"/>
              </a:spcBef>
              <a:spcAft>
                <a:spcPts val="0"/>
              </a:spcAft>
              <a:buNone/>
            </a:pPr>
            <a:r>
              <a:rPr i="1" lang="uk" sz="900">
                <a:solidFill>
                  <a:schemeClr val="dk1"/>
                </a:solidFill>
              </a:rPr>
              <a:t>Клас: Комахи (Insecta)</a:t>
            </a:r>
            <a:endParaRPr i="1" sz="900">
              <a:solidFill>
                <a:schemeClr val="dk1"/>
              </a:solidFill>
            </a:endParaRPr>
          </a:p>
          <a:p>
            <a:pPr indent="0" lvl="0" marL="177800" marR="25400" rtl="0" algn="just">
              <a:lnSpc>
                <a:spcPct val="115000"/>
              </a:lnSpc>
              <a:spcBef>
                <a:spcPts val="600"/>
              </a:spcBef>
              <a:spcAft>
                <a:spcPts val="0"/>
              </a:spcAft>
              <a:buNone/>
            </a:pPr>
            <a:r>
              <a:rPr i="1" lang="uk" sz="900">
                <a:solidFill>
                  <a:schemeClr val="dk1"/>
                </a:solidFill>
              </a:rPr>
              <a:t>Ряд:Напівтвердокрилі (Hemiptera)</a:t>
            </a:r>
            <a:endParaRPr i="1" sz="900">
              <a:solidFill>
                <a:schemeClr val="dk1"/>
              </a:solidFill>
            </a:endParaRPr>
          </a:p>
          <a:p>
            <a:pPr indent="0" lvl="0" marL="177800" marR="25400" rtl="0" algn="just">
              <a:lnSpc>
                <a:spcPct val="115000"/>
              </a:lnSpc>
              <a:spcBef>
                <a:spcPts val="600"/>
              </a:spcBef>
              <a:spcAft>
                <a:spcPts val="0"/>
              </a:spcAft>
              <a:buNone/>
            </a:pPr>
            <a:r>
              <a:rPr i="1" lang="uk" sz="900">
                <a:solidFill>
                  <a:schemeClr val="dk1"/>
                </a:solidFill>
              </a:rPr>
              <a:t>Родина:Червоноклопові (Pyrrhocoridae)</a:t>
            </a:r>
            <a:endParaRPr i="1" sz="900">
              <a:solidFill>
                <a:schemeClr val="dk1"/>
              </a:solidFill>
            </a:endParaRPr>
          </a:p>
          <a:p>
            <a:pPr indent="0" lvl="0" marL="177800" marR="25400" rtl="0" algn="just">
              <a:lnSpc>
                <a:spcPct val="115000"/>
              </a:lnSpc>
              <a:spcBef>
                <a:spcPts val="600"/>
              </a:spcBef>
              <a:spcAft>
                <a:spcPts val="0"/>
              </a:spcAft>
              <a:buNone/>
            </a:pPr>
            <a:r>
              <a:rPr i="1" lang="uk" sz="900">
                <a:solidFill>
                  <a:schemeClr val="dk1"/>
                </a:solidFill>
              </a:rPr>
              <a:t>Рід:Червоноклоп (Pyrrhocoris)</a:t>
            </a:r>
            <a:endParaRPr i="1" sz="900">
              <a:solidFill>
                <a:schemeClr val="dk1"/>
              </a:solidFill>
            </a:endParaRPr>
          </a:p>
          <a:p>
            <a:pPr indent="0" lvl="0" marL="177800" marR="25400" rtl="0" algn="just">
              <a:lnSpc>
                <a:spcPct val="115000"/>
              </a:lnSpc>
              <a:spcBef>
                <a:spcPts val="600"/>
              </a:spcBef>
              <a:spcAft>
                <a:spcPts val="0"/>
              </a:spcAft>
              <a:buNone/>
            </a:pPr>
            <a:r>
              <a:rPr i="1" lang="uk" sz="900">
                <a:solidFill>
                  <a:schemeClr val="dk1"/>
                </a:solidFill>
              </a:rPr>
              <a:t>Вид:Червоноклоп червоний</a:t>
            </a:r>
            <a:endParaRPr i="1" sz="900">
              <a:solidFill>
                <a:schemeClr val="dk1"/>
              </a:solidFill>
            </a:endParaRPr>
          </a:p>
          <a:p>
            <a:pPr indent="0" lvl="0" marL="0" marR="25400" rtl="0" algn="just">
              <a:lnSpc>
                <a:spcPct val="115000"/>
              </a:lnSpc>
              <a:spcBef>
                <a:spcPts val="600"/>
              </a:spcBef>
              <a:spcAft>
                <a:spcPts val="0"/>
              </a:spcAft>
              <a:buNone/>
            </a:pPr>
            <a:r>
              <a:rPr i="1" lang="uk" sz="900">
                <a:solidFill>
                  <a:srgbClr val="101418"/>
                </a:solidFill>
              </a:rPr>
              <a:t>Pyrrhocoris apterus    </a:t>
            </a:r>
            <a:r>
              <a:rPr i="1" lang="uk" sz="800">
                <a:solidFill>
                  <a:srgbClr val="101418"/>
                </a:solidFill>
              </a:rPr>
              <a:t>Linnaeus, 1758</a:t>
            </a:r>
            <a:endParaRPr sz="1100">
              <a:solidFill>
                <a:srgbClr val="0A0A0A"/>
              </a:solidFill>
            </a:endParaRPr>
          </a:p>
          <a:p>
            <a:pPr indent="0" lvl="0" marL="0" rtl="0" algn="l">
              <a:spcBef>
                <a:spcPts val="600"/>
              </a:spcBef>
              <a:spcAft>
                <a:spcPts val="0"/>
              </a:spcAft>
              <a:buClr>
                <a:schemeClr val="dk1"/>
              </a:buClr>
              <a:buSzPts val="1100"/>
              <a:buFont typeface="Arial"/>
              <a:buNone/>
            </a:pPr>
            <a:r>
              <a:t/>
            </a:r>
            <a:endParaRPr b="1" sz="1300">
              <a:solidFill>
                <a:srgbClr val="0A0A0A"/>
              </a:solidFill>
            </a:endParaRPr>
          </a:p>
        </p:txBody>
      </p:sp>
      <p:pic>
        <p:nvPicPr>
          <p:cNvPr id="154" name="Google Shape;154;p20" title="1000011322.jpg"/>
          <p:cNvPicPr preferRelativeResize="0"/>
          <p:nvPr/>
        </p:nvPicPr>
        <p:blipFill>
          <a:blip r:embed="rId4">
            <a:alphaModFix/>
          </a:blip>
          <a:stretch>
            <a:fillRect/>
          </a:stretch>
        </p:blipFill>
        <p:spPr>
          <a:xfrm>
            <a:off x="4473950" y="1309475"/>
            <a:ext cx="2049275" cy="1865774"/>
          </a:xfrm>
          <a:prstGeom prst="rect">
            <a:avLst/>
          </a:prstGeom>
          <a:noFill/>
          <a:ln>
            <a:noFill/>
          </a:ln>
        </p:spPr>
      </p:pic>
      <p:sp>
        <p:nvSpPr>
          <p:cNvPr id="155" name="Google Shape;155;p20"/>
          <p:cNvSpPr txBox="1"/>
          <p:nvPr/>
        </p:nvSpPr>
        <p:spPr>
          <a:xfrm>
            <a:off x="6523225" y="1205150"/>
            <a:ext cx="2486400" cy="197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uk">
                <a:solidFill>
                  <a:schemeClr val="dk1"/>
                </a:solidFill>
              </a:rPr>
              <a:t>2. Липа серцелиста ( Tilia cordata)</a:t>
            </a:r>
            <a:r>
              <a:rPr i="1" lang="uk" sz="900">
                <a:solidFill>
                  <a:schemeClr val="dk1"/>
                </a:solidFill>
              </a:rPr>
              <a:t>Царство:Рослини (Plantae)</a:t>
            </a:r>
            <a:endParaRPr i="1" sz="900">
              <a:solidFill>
                <a:schemeClr val="dk1"/>
              </a:solidFill>
            </a:endParaRPr>
          </a:p>
          <a:p>
            <a:pPr indent="0" lvl="0" marL="177800" marR="25400" rtl="0" algn="l">
              <a:lnSpc>
                <a:spcPct val="150000"/>
              </a:lnSpc>
              <a:spcBef>
                <a:spcPts val="600"/>
              </a:spcBef>
              <a:spcAft>
                <a:spcPts val="0"/>
              </a:spcAft>
              <a:buNone/>
            </a:pPr>
            <a:r>
              <a:rPr i="1" lang="uk" sz="900">
                <a:solidFill>
                  <a:schemeClr val="dk1"/>
                </a:solidFill>
              </a:rPr>
              <a:t>Клас:Покритонасінні (Angiosperms)</a:t>
            </a:r>
            <a:endParaRPr i="1" sz="900">
              <a:solidFill>
                <a:schemeClr val="dk1"/>
              </a:solidFill>
            </a:endParaRPr>
          </a:p>
          <a:p>
            <a:pPr indent="0" lvl="0" marL="177800" marR="25400" rtl="0" algn="l">
              <a:lnSpc>
                <a:spcPct val="150000"/>
              </a:lnSpc>
              <a:spcBef>
                <a:spcPts val="600"/>
              </a:spcBef>
              <a:spcAft>
                <a:spcPts val="0"/>
              </a:spcAft>
              <a:buNone/>
            </a:pPr>
            <a:r>
              <a:rPr i="1" lang="uk" sz="900">
                <a:solidFill>
                  <a:schemeClr val="dk1"/>
                </a:solidFill>
              </a:rPr>
              <a:t>Родина:Мальвові (Malvaceae)</a:t>
            </a:r>
            <a:endParaRPr i="1" sz="900">
              <a:solidFill>
                <a:schemeClr val="dk1"/>
              </a:solidFill>
            </a:endParaRPr>
          </a:p>
          <a:p>
            <a:pPr indent="0" lvl="0" marL="177800" marR="25400" rtl="0" algn="l">
              <a:lnSpc>
                <a:spcPct val="150000"/>
              </a:lnSpc>
              <a:spcBef>
                <a:spcPts val="600"/>
              </a:spcBef>
              <a:spcAft>
                <a:spcPts val="0"/>
              </a:spcAft>
              <a:buNone/>
            </a:pPr>
            <a:r>
              <a:rPr i="1" lang="uk" sz="900">
                <a:solidFill>
                  <a:schemeClr val="dk1"/>
                </a:solidFill>
              </a:rPr>
              <a:t>Рід:Липа (Tilia)</a:t>
            </a:r>
            <a:endParaRPr i="1" sz="900">
              <a:solidFill>
                <a:schemeClr val="dk1"/>
              </a:solidFill>
            </a:endParaRPr>
          </a:p>
          <a:p>
            <a:pPr indent="0" lvl="0" marL="177800" marR="25400" rtl="0" algn="l">
              <a:lnSpc>
                <a:spcPct val="150000"/>
              </a:lnSpc>
              <a:spcBef>
                <a:spcPts val="600"/>
              </a:spcBef>
              <a:spcAft>
                <a:spcPts val="0"/>
              </a:spcAft>
              <a:buNone/>
            </a:pPr>
            <a:r>
              <a:rPr i="1" lang="uk" sz="900">
                <a:solidFill>
                  <a:schemeClr val="dk1"/>
                </a:solidFill>
              </a:rPr>
              <a:t>Вид:</a:t>
            </a:r>
            <a:r>
              <a:rPr lang="uk" sz="900">
                <a:solidFill>
                  <a:schemeClr val="dk1"/>
                </a:solidFill>
              </a:rPr>
              <a:t>Липа дрібнолиста (</a:t>
            </a:r>
            <a:r>
              <a:rPr i="1" lang="uk" sz="900">
                <a:solidFill>
                  <a:schemeClr val="dk1"/>
                </a:solidFill>
              </a:rPr>
              <a:t>T. cordata</a:t>
            </a:r>
            <a:r>
              <a:rPr lang="uk" sz="900">
                <a:solidFill>
                  <a:schemeClr val="dk1"/>
                </a:solidFill>
              </a:rPr>
              <a:t>)</a:t>
            </a:r>
            <a:endParaRPr sz="900">
              <a:solidFill>
                <a:schemeClr val="dk1"/>
              </a:solidFill>
            </a:endParaRPr>
          </a:p>
          <a:p>
            <a:pPr indent="0" lvl="0" marL="177800" marR="25400" rtl="0" algn="l">
              <a:lnSpc>
                <a:spcPct val="150000"/>
              </a:lnSpc>
              <a:spcBef>
                <a:spcPts val="600"/>
              </a:spcBef>
              <a:spcAft>
                <a:spcPts val="600"/>
              </a:spcAft>
              <a:buClr>
                <a:schemeClr val="dk1"/>
              </a:buClr>
              <a:buSzPts val="1100"/>
              <a:buFont typeface="Arial"/>
              <a:buNone/>
            </a:pPr>
            <a:r>
              <a:rPr i="1" lang="uk" sz="900">
                <a:solidFill>
                  <a:srgbClr val="101418"/>
                </a:solidFill>
              </a:rPr>
              <a:t>Tilia cordata,  </a:t>
            </a:r>
            <a:r>
              <a:rPr i="1" lang="uk" sz="700">
                <a:solidFill>
                  <a:srgbClr val="101418"/>
                </a:solidFill>
              </a:rPr>
              <a:t>Mill.</a:t>
            </a:r>
            <a:endParaRPr i="1">
              <a:solidFill>
                <a:schemeClr val="dk1"/>
              </a:solidFill>
            </a:endParaRPr>
          </a:p>
        </p:txBody>
      </p:sp>
      <p:sp>
        <p:nvSpPr>
          <p:cNvPr id="156" name="Google Shape;156;p20"/>
          <p:cNvSpPr txBox="1"/>
          <p:nvPr/>
        </p:nvSpPr>
        <p:spPr>
          <a:xfrm>
            <a:off x="168100" y="3362325"/>
            <a:ext cx="7052700" cy="1585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uk" sz="1300">
                <a:solidFill>
                  <a:srgbClr val="222222"/>
                </a:solidFill>
              </a:rPr>
              <a:t>Досліджувала клопів-солдатиків у їхньому природному середовищі, не завдаючи їм шкоди. Основним місцем спостереження була кора липи серцелистої та прилегла територія біля стадіону.</a:t>
            </a:r>
            <a:endParaRPr b="1" sz="1300">
              <a:solidFill>
                <a:srgbClr val="222222"/>
              </a:solidFill>
            </a:endParaRPr>
          </a:p>
          <a:p>
            <a:pPr indent="0" lvl="0" marL="0" rtl="0" algn="just">
              <a:spcBef>
                <a:spcPts val="0"/>
              </a:spcBef>
              <a:spcAft>
                <a:spcPts val="0"/>
              </a:spcAft>
              <a:buNone/>
            </a:pPr>
            <a:r>
              <a:rPr b="1" lang="uk" sz="1300">
                <a:solidFill>
                  <a:srgbClr val="222222"/>
                </a:solidFill>
              </a:rPr>
              <a:t>Фотографувала комах з різних ракурсів, щоб детально роздивитися малюнок на панцирі та їхню взаємодію в колоніях. Також спостерігала за тим, як вони реагують на сонячне світло та зміну температури. Усі отримані дані та власні фото допомогли мені зробити висновки про життя цих комах у нашому мікрорайоні.</a:t>
            </a:r>
            <a:endParaRPr b="1" sz="1300">
              <a:solidFill>
                <a:srgbClr val="222222"/>
              </a:solidFill>
            </a:endParaRPr>
          </a:p>
        </p:txBody>
      </p:sp>
      <p:pic>
        <p:nvPicPr>
          <p:cNvPr id="157" name="Google Shape;157;p20" title="1000010775.jpg"/>
          <p:cNvPicPr preferRelativeResize="0"/>
          <p:nvPr/>
        </p:nvPicPr>
        <p:blipFill>
          <a:blip r:embed="rId5">
            <a:alphaModFix/>
          </a:blip>
          <a:stretch>
            <a:fillRect/>
          </a:stretch>
        </p:blipFill>
        <p:spPr>
          <a:xfrm>
            <a:off x="7500925" y="3272074"/>
            <a:ext cx="1329674" cy="1766001"/>
          </a:xfrm>
          <a:prstGeom prst="rect">
            <a:avLst/>
          </a:prstGeom>
          <a:noFill/>
          <a:ln>
            <a:noFill/>
          </a:ln>
        </p:spPr>
      </p:pic>
      <p:sp>
        <p:nvSpPr>
          <p:cNvPr id="158" name="Google Shape;158;p20"/>
          <p:cNvSpPr txBox="1"/>
          <p:nvPr/>
        </p:nvSpPr>
        <p:spPr>
          <a:xfrm>
            <a:off x="1498800" y="1872125"/>
            <a:ext cx="6146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i="1" sz="1300">
              <a:solidFill>
                <a:srgbClr val="0A0A0A"/>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62" name="Shape 162"/>
        <p:cNvGrpSpPr/>
        <p:nvPr/>
      </p:nvGrpSpPr>
      <p:grpSpPr>
        <a:xfrm>
          <a:off x="0" y="0"/>
          <a:ext cx="0" cy="0"/>
          <a:chOff x="0" y="0"/>
          <a:chExt cx="0" cy="0"/>
        </a:xfrm>
      </p:grpSpPr>
      <p:sp>
        <p:nvSpPr>
          <p:cNvPr id="163" name="Google Shape;163;p21"/>
          <p:cNvSpPr/>
          <p:nvPr/>
        </p:nvSpPr>
        <p:spPr>
          <a:xfrm>
            <a:off x="935700" y="1243875"/>
            <a:ext cx="7412700" cy="1401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164" name="Google Shape;164;p21"/>
          <p:cNvGraphicFramePr/>
          <p:nvPr/>
        </p:nvGraphicFramePr>
        <p:xfrm>
          <a:off x="935700" y="1853375"/>
          <a:ext cx="3000000" cy="3000000"/>
        </p:xfrm>
        <a:graphic>
          <a:graphicData uri="http://schemas.openxmlformats.org/drawingml/2006/table">
            <a:tbl>
              <a:tblPr>
                <a:noFill/>
                <a:tableStyleId>{3A9096D0-2986-4EFC-9E57-3450E49995C9}</a:tableStyleId>
              </a:tblPr>
              <a:tblGrid>
                <a:gridCol w="2005850"/>
              </a:tblGrid>
              <a:tr h="381000">
                <a:tc>
                  <a:txBody>
                    <a:bodyPr/>
                    <a:lstStyle/>
                    <a:p>
                      <a:pPr indent="0" lvl="0" marL="0" rtl="0" algn="l">
                        <a:spcBef>
                          <a:spcPts val="0"/>
                        </a:spcBef>
                        <a:spcAft>
                          <a:spcPts val="0"/>
                        </a:spcAft>
                        <a:buNone/>
                      </a:pPr>
                      <a:r>
                        <a:rPr lang="uk">
                          <a:highlight>
                            <a:srgbClr val="F8F9FA"/>
                          </a:highlight>
                        </a:rPr>
                        <a:t>Клоп-солдатик</a:t>
                      </a:r>
                      <a:endParaRPr>
                        <a:highlight>
                          <a:srgbClr val="F8F9FA"/>
                        </a:highlight>
                      </a:endParaRPr>
                    </a:p>
                  </a:txBody>
                  <a:tcPr marT="91425" marB="91425" marR="91425" marL="91425"/>
                </a:tc>
              </a:tr>
              <a:tr h="381000">
                <a:tc>
                  <a:txBody>
                    <a:bodyPr/>
                    <a:lstStyle/>
                    <a:p>
                      <a:pPr indent="0" lvl="0" marL="0" rtl="0" algn="l">
                        <a:spcBef>
                          <a:spcPts val="0"/>
                        </a:spcBef>
                        <a:spcAft>
                          <a:spcPts val="0"/>
                        </a:spcAft>
                        <a:buNone/>
                      </a:pPr>
                      <a:r>
                        <a:rPr lang="uk">
                          <a:highlight>
                            <a:srgbClr val="F8F9FA"/>
                          </a:highlight>
                        </a:rPr>
                        <a:t>Липа серцелиста</a:t>
                      </a:r>
                      <a:endParaRPr>
                        <a:highlight>
                          <a:srgbClr val="F8F9FA"/>
                        </a:highlight>
                      </a:endParaRPr>
                    </a:p>
                  </a:txBody>
                  <a:tcPr marT="91425" marB="91425" marR="91425" marL="91425"/>
                </a:tc>
              </a:tr>
            </a:tbl>
          </a:graphicData>
        </a:graphic>
      </p:graphicFrame>
      <p:graphicFrame>
        <p:nvGraphicFramePr>
          <p:cNvPr id="165" name="Google Shape;165;p21"/>
          <p:cNvGraphicFramePr/>
          <p:nvPr/>
        </p:nvGraphicFramePr>
        <p:xfrm>
          <a:off x="935700" y="1243875"/>
          <a:ext cx="3000000" cy="3000000"/>
        </p:xfrm>
        <a:graphic>
          <a:graphicData uri="http://schemas.openxmlformats.org/drawingml/2006/table">
            <a:tbl>
              <a:tblPr>
                <a:noFill/>
                <a:tableStyleId>{3A9096D0-2986-4EFC-9E57-3450E49995C9}</a:tableStyleId>
              </a:tblPr>
              <a:tblGrid>
                <a:gridCol w="2005850"/>
                <a:gridCol w="1700500"/>
                <a:gridCol w="1853175"/>
                <a:gridCol w="1853175"/>
              </a:tblGrid>
              <a:tr h="381000">
                <a:tc>
                  <a:txBody>
                    <a:bodyPr/>
                    <a:lstStyle/>
                    <a:p>
                      <a:pPr indent="0" lvl="0" marL="0" rtl="0" algn="l">
                        <a:spcBef>
                          <a:spcPts val="0"/>
                        </a:spcBef>
                        <a:spcAft>
                          <a:spcPts val="0"/>
                        </a:spcAft>
                        <a:buNone/>
                      </a:pPr>
                      <a:r>
                        <a:rPr lang="uk">
                          <a:highlight>
                            <a:srgbClr val="FFFFFF"/>
                          </a:highlight>
                        </a:rPr>
                        <a:t>Територія/Об’єкт</a:t>
                      </a:r>
                      <a:endParaRPr>
                        <a:highlight>
                          <a:srgbClr val="FFFFFF"/>
                        </a:highlight>
                      </a:endParaRPr>
                    </a:p>
                  </a:txBody>
                  <a:tcPr marT="91425" marB="91425" marR="91425" marL="91425"/>
                </a:tc>
                <a:tc>
                  <a:txBody>
                    <a:bodyPr/>
                    <a:lstStyle/>
                    <a:p>
                      <a:pPr indent="0" lvl="0" marL="0" rtl="0" algn="l">
                        <a:spcBef>
                          <a:spcPts val="0"/>
                        </a:spcBef>
                        <a:spcAft>
                          <a:spcPts val="0"/>
                        </a:spcAft>
                        <a:buNone/>
                      </a:pPr>
                      <a:r>
                        <a:rPr lang="uk">
                          <a:highlight>
                            <a:srgbClr val="FFFFFF"/>
                          </a:highlight>
                        </a:rPr>
                        <a:t>Подвір’я школи(штучний)</a:t>
                      </a:r>
                      <a:endParaRPr>
                        <a:highlight>
                          <a:srgbClr val="FFFFFF"/>
                        </a:highlight>
                      </a:endParaRPr>
                    </a:p>
                  </a:txBody>
                  <a:tcPr marT="91425" marB="91425" marR="91425" marL="91425"/>
                </a:tc>
                <a:tc>
                  <a:txBody>
                    <a:bodyPr/>
                    <a:lstStyle/>
                    <a:p>
                      <a:pPr indent="0" lvl="0" marL="0" rtl="0" algn="l">
                        <a:spcBef>
                          <a:spcPts val="0"/>
                        </a:spcBef>
                        <a:spcAft>
                          <a:spcPts val="0"/>
                        </a:spcAft>
                        <a:buNone/>
                      </a:pPr>
                      <a:r>
                        <a:rPr lang="uk">
                          <a:highlight>
                            <a:srgbClr val="FFFFFF"/>
                          </a:highlight>
                        </a:rPr>
                        <a:t>Стадіон (штучний)</a:t>
                      </a:r>
                      <a:endParaRPr>
                        <a:highlight>
                          <a:srgbClr val="FFFFFF"/>
                        </a:highlight>
                      </a:endParaRPr>
                    </a:p>
                  </a:txBody>
                  <a:tcPr marT="91425" marB="91425" marR="91425" marL="91425"/>
                </a:tc>
                <a:tc>
                  <a:txBody>
                    <a:bodyPr/>
                    <a:lstStyle/>
                    <a:p>
                      <a:pPr indent="0" lvl="0" marL="0" rtl="0" algn="l">
                        <a:spcBef>
                          <a:spcPts val="0"/>
                        </a:spcBef>
                        <a:spcAft>
                          <a:spcPts val="0"/>
                        </a:spcAft>
                        <a:buNone/>
                      </a:pPr>
                      <a:r>
                        <a:rPr lang="uk">
                          <a:highlight>
                            <a:srgbClr val="FFFFFF"/>
                          </a:highlight>
                        </a:rPr>
                        <a:t>Придорожні насадження(штучні)</a:t>
                      </a:r>
                      <a:endParaRPr>
                        <a:highlight>
                          <a:srgbClr val="FFFFFF"/>
                        </a:highlight>
                      </a:endParaRPr>
                    </a:p>
                  </a:txBody>
                  <a:tcPr marT="91425" marB="91425" marR="91425" marL="91425"/>
                </a:tc>
              </a:tr>
            </a:tbl>
          </a:graphicData>
        </a:graphic>
      </p:graphicFrame>
      <p:graphicFrame>
        <p:nvGraphicFramePr>
          <p:cNvPr id="166" name="Google Shape;166;p21"/>
          <p:cNvGraphicFramePr/>
          <p:nvPr/>
        </p:nvGraphicFramePr>
        <p:xfrm>
          <a:off x="2941550" y="1853425"/>
          <a:ext cx="3000000" cy="3000000"/>
        </p:xfrm>
        <a:graphic>
          <a:graphicData uri="http://schemas.openxmlformats.org/drawingml/2006/table">
            <a:tbl>
              <a:tblPr>
                <a:noFill/>
                <a:tableStyleId>{3A9096D0-2986-4EFC-9E57-3450E49995C9}</a:tableStyleId>
              </a:tblPr>
              <a:tblGrid>
                <a:gridCol w="1700475"/>
                <a:gridCol w="1853175"/>
                <a:gridCol w="1853175"/>
              </a:tblGrid>
              <a:tr h="381000">
                <a:tc>
                  <a:txBody>
                    <a:bodyPr/>
                    <a:lstStyle/>
                    <a:p>
                      <a:pPr indent="0" lvl="0" marL="0" rtl="0" algn="l">
                        <a:spcBef>
                          <a:spcPts val="0"/>
                        </a:spcBef>
                        <a:spcAft>
                          <a:spcPts val="0"/>
                        </a:spcAft>
                        <a:buNone/>
                      </a:pPr>
                      <a:r>
                        <a:rPr lang="uk"/>
                        <a:t>            ++</a:t>
                      </a:r>
                      <a:endParaRPr/>
                    </a:p>
                  </a:txBody>
                  <a:tcPr marT="91425" marB="91425" marR="91425" marL="91425"/>
                </a:tc>
                <a:tc>
                  <a:txBody>
                    <a:bodyPr/>
                    <a:lstStyle/>
                    <a:p>
                      <a:pPr indent="0" lvl="0" marL="0" rtl="0" algn="l">
                        <a:spcBef>
                          <a:spcPts val="0"/>
                        </a:spcBef>
                        <a:spcAft>
                          <a:spcPts val="0"/>
                        </a:spcAft>
                        <a:buNone/>
                      </a:pPr>
                      <a:r>
                        <a:rPr lang="uk"/>
                        <a:t>               +</a:t>
                      </a:r>
                      <a:endParaRPr/>
                    </a:p>
                  </a:txBody>
                  <a:tcPr marT="91425" marB="91425" marR="91425" marL="91425"/>
                </a:tc>
                <a:tc>
                  <a:txBody>
                    <a:bodyPr/>
                    <a:lstStyle/>
                    <a:p>
                      <a:pPr indent="0" lvl="0" marL="0" rtl="0" algn="l">
                        <a:spcBef>
                          <a:spcPts val="0"/>
                        </a:spcBef>
                        <a:spcAft>
                          <a:spcPts val="0"/>
                        </a:spcAft>
                        <a:buNone/>
                      </a:pPr>
                      <a:r>
                        <a:rPr lang="uk"/>
                        <a:t>               +++</a:t>
                      </a:r>
                      <a:endParaRPr/>
                    </a:p>
                  </a:txBody>
                  <a:tcPr marT="91425" marB="91425" marR="91425" marL="91425"/>
                </a:tc>
              </a:tr>
            </a:tbl>
          </a:graphicData>
        </a:graphic>
      </p:graphicFrame>
      <p:graphicFrame>
        <p:nvGraphicFramePr>
          <p:cNvPr id="167" name="Google Shape;167;p21"/>
          <p:cNvGraphicFramePr/>
          <p:nvPr/>
        </p:nvGraphicFramePr>
        <p:xfrm>
          <a:off x="2941550" y="2249625"/>
          <a:ext cx="3000000" cy="3000000"/>
        </p:xfrm>
        <a:graphic>
          <a:graphicData uri="http://schemas.openxmlformats.org/drawingml/2006/table">
            <a:tbl>
              <a:tblPr>
                <a:noFill/>
                <a:tableStyleId>{3A9096D0-2986-4EFC-9E57-3450E49995C9}</a:tableStyleId>
              </a:tblPr>
              <a:tblGrid>
                <a:gridCol w="1700475"/>
                <a:gridCol w="1853175"/>
                <a:gridCol w="1853175"/>
              </a:tblGrid>
              <a:tr h="396200">
                <a:tc>
                  <a:txBody>
                    <a:bodyPr/>
                    <a:lstStyle/>
                    <a:p>
                      <a:pPr indent="0" lvl="0" marL="0" rtl="0" algn="l">
                        <a:spcBef>
                          <a:spcPts val="0"/>
                        </a:spcBef>
                        <a:spcAft>
                          <a:spcPts val="0"/>
                        </a:spcAft>
                        <a:buNone/>
                      </a:pPr>
                      <a:r>
                        <a:rPr lang="uk"/>
                        <a:t>            ++</a:t>
                      </a:r>
                      <a:endParaRPr/>
                    </a:p>
                  </a:txBody>
                  <a:tcPr marT="91425" marB="91425" marR="91425" marL="91425"/>
                </a:tc>
                <a:tc>
                  <a:txBody>
                    <a:bodyPr/>
                    <a:lstStyle/>
                    <a:p>
                      <a:pPr indent="0" lvl="0" marL="0" rtl="0" algn="l">
                        <a:spcBef>
                          <a:spcPts val="0"/>
                        </a:spcBef>
                        <a:spcAft>
                          <a:spcPts val="0"/>
                        </a:spcAft>
                        <a:buNone/>
                      </a:pPr>
                      <a:r>
                        <a:rPr lang="uk"/>
                        <a:t>               +</a:t>
                      </a:r>
                      <a:endParaRPr/>
                    </a:p>
                  </a:txBody>
                  <a:tcPr marT="91425" marB="91425" marR="91425" marL="91425"/>
                </a:tc>
                <a:tc>
                  <a:txBody>
                    <a:bodyPr/>
                    <a:lstStyle/>
                    <a:p>
                      <a:pPr indent="0" lvl="0" marL="0" rtl="0" algn="l">
                        <a:spcBef>
                          <a:spcPts val="0"/>
                        </a:spcBef>
                        <a:spcAft>
                          <a:spcPts val="0"/>
                        </a:spcAft>
                        <a:buNone/>
                      </a:pPr>
                      <a:r>
                        <a:rPr lang="uk"/>
                        <a:t>              ++</a:t>
                      </a:r>
                      <a:endParaRPr/>
                    </a:p>
                  </a:txBody>
                  <a:tcPr marT="91425" marB="91425" marR="91425" marL="91425"/>
                </a:tc>
              </a:tr>
            </a:tbl>
          </a:graphicData>
        </a:graphic>
      </p:graphicFrame>
      <p:sp>
        <p:nvSpPr>
          <p:cNvPr id="168" name="Google Shape;168;p21"/>
          <p:cNvSpPr txBox="1"/>
          <p:nvPr/>
        </p:nvSpPr>
        <p:spPr>
          <a:xfrm>
            <a:off x="935700" y="280475"/>
            <a:ext cx="7412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a:t>
            </a:r>
            <a:r>
              <a:rPr b="1" i="1" lang="uk" sz="1800">
                <a:solidFill>
                  <a:schemeClr val="dk1"/>
                </a:solidFill>
              </a:rPr>
              <a:t>Результати дослідження</a:t>
            </a:r>
            <a:endParaRPr b="1" i="1" sz="1800">
              <a:solidFill>
                <a:schemeClr val="dk1"/>
              </a:solidFill>
            </a:endParaRPr>
          </a:p>
          <a:p>
            <a:pPr indent="0" lvl="0" marL="0" rtl="0" algn="ctr">
              <a:spcBef>
                <a:spcPts val="0"/>
              </a:spcBef>
              <a:spcAft>
                <a:spcPts val="0"/>
              </a:spcAft>
              <a:buNone/>
            </a:pPr>
            <a:r>
              <a:rPr b="1" i="1" lang="uk" sz="1300">
                <a:solidFill>
                  <a:schemeClr val="dk1"/>
                </a:solidFill>
              </a:rPr>
              <a:t>                         Особливості взаємодії клопів-солдатиків та липи-серцелистої в умовах міста Тернополя </a:t>
            </a:r>
            <a:r>
              <a:rPr b="1" i="1" lang="uk" sz="1300">
                <a:solidFill>
                  <a:srgbClr val="0A0A0A"/>
                </a:solidFill>
              </a:rPr>
              <a:t>(фото-2026)</a:t>
            </a:r>
            <a:endParaRPr/>
          </a:p>
        </p:txBody>
      </p:sp>
      <p:graphicFrame>
        <p:nvGraphicFramePr>
          <p:cNvPr id="169" name="Google Shape;169;p21"/>
          <p:cNvGraphicFramePr/>
          <p:nvPr/>
        </p:nvGraphicFramePr>
        <p:xfrm>
          <a:off x="952500" y="2257225"/>
          <a:ext cx="3000000" cy="3000000"/>
        </p:xfrm>
        <a:graphic>
          <a:graphicData uri="http://schemas.openxmlformats.org/drawingml/2006/table">
            <a:tbl>
              <a:tblPr>
                <a:noFill/>
                <a:tableStyleId>{3A9096D0-2986-4EFC-9E57-3450E49995C9}</a:tableStyleId>
              </a:tblPr>
              <a:tblGrid>
                <a:gridCol w="7395875"/>
              </a:tblGrid>
              <a:tr h="381000">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170" name="Google Shape;170;p21" title="1000010770.jpg"/>
          <p:cNvPicPr preferRelativeResize="0"/>
          <p:nvPr/>
        </p:nvPicPr>
        <p:blipFill>
          <a:blip r:embed="rId3">
            <a:alphaModFix/>
          </a:blip>
          <a:stretch>
            <a:fillRect/>
          </a:stretch>
        </p:blipFill>
        <p:spPr>
          <a:xfrm>
            <a:off x="6495200" y="2661025"/>
            <a:ext cx="1722052" cy="2044375"/>
          </a:xfrm>
          <a:prstGeom prst="rect">
            <a:avLst/>
          </a:prstGeom>
          <a:noFill/>
          <a:ln>
            <a:noFill/>
          </a:ln>
        </p:spPr>
      </p:pic>
      <p:pic>
        <p:nvPicPr>
          <p:cNvPr id="171" name="Google Shape;171;p21" title="1000010805.jpg"/>
          <p:cNvPicPr preferRelativeResize="0"/>
          <p:nvPr/>
        </p:nvPicPr>
        <p:blipFill>
          <a:blip r:embed="rId4">
            <a:alphaModFix/>
          </a:blip>
          <a:stretch>
            <a:fillRect/>
          </a:stretch>
        </p:blipFill>
        <p:spPr>
          <a:xfrm>
            <a:off x="4622675" y="2616200"/>
            <a:ext cx="1872527" cy="2044376"/>
          </a:xfrm>
          <a:prstGeom prst="rect">
            <a:avLst/>
          </a:prstGeom>
          <a:noFill/>
          <a:ln>
            <a:noFill/>
          </a:ln>
        </p:spPr>
      </p:pic>
      <p:pic>
        <p:nvPicPr>
          <p:cNvPr id="172" name="Google Shape;172;p21" title="1000010817 (1).jpg"/>
          <p:cNvPicPr preferRelativeResize="0"/>
          <p:nvPr/>
        </p:nvPicPr>
        <p:blipFill>
          <a:blip r:embed="rId5">
            <a:alphaModFix/>
          </a:blip>
          <a:stretch>
            <a:fillRect/>
          </a:stretch>
        </p:blipFill>
        <p:spPr>
          <a:xfrm>
            <a:off x="2552175" y="2623825"/>
            <a:ext cx="2089876" cy="2029126"/>
          </a:xfrm>
          <a:prstGeom prst="rect">
            <a:avLst/>
          </a:prstGeom>
          <a:noFill/>
          <a:ln>
            <a:noFill/>
          </a:ln>
        </p:spPr>
      </p:pic>
      <p:pic>
        <p:nvPicPr>
          <p:cNvPr id="173" name="Google Shape;173;p21" title="images (7).jpg"/>
          <p:cNvPicPr preferRelativeResize="0"/>
          <p:nvPr/>
        </p:nvPicPr>
        <p:blipFill>
          <a:blip r:embed="rId6">
            <a:alphaModFix/>
          </a:blip>
          <a:stretch>
            <a:fillRect/>
          </a:stretch>
        </p:blipFill>
        <p:spPr>
          <a:xfrm>
            <a:off x="935700" y="2655725"/>
            <a:ext cx="1942750" cy="1965300"/>
          </a:xfrm>
          <a:prstGeom prst="rect">
            <a:avLst/>
          </a:prstGeom>
          <a:noFill/>
          <a:ln>
            <a:noFill/>
          </a:ln>
        </p:spPr>
      </p:pic>
      <p:pic>
        <p:nvPicPr>
          <p:cNvPr id="174" name="Google Shape;174;p21" title="pngtree-firebug-pyrrhocoris-apterus-on-a-white-background-apterus-photo-png-image_13335807.png"/>
          <p:cNvPicPr preferRelativeResize="0"/>
          <p:nvPr/>
        </p:nvPicPr>
        <p:blipFill>
          <a:blip r:embed="rId7">
            <a:alphaModFix/>
          </a:blip>
          <a:stretch>
            <a:fillRect/>
          </a:stretch>
        </p:blipFill>
        <p:spPr>
          <a:xfrm flipH="1">
            <a:off x="7047125" y="-99500"/>
            <a:ext cx="1872525" cy="22285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78" name="Shape 178"/>
        <p:cNvGrpSpPr/>
        <p:nvPr/>
      </p:nvGrpSpPr>
      <p:grpSpPr>
        <a:xfrm>
          <a:off x="0" y="0"/>
          <a:ext cx="0" cy="0"/>
          <a:chOff x="0" y="0"/>
          <a:chExt cx="0" cy="0"/>
        </a:xfrm>
      </p:grpSpPr>
      <p:sp>
        <p:nvSpPr>
          <p:cNvPr id="179" name="Google Shape;179;p22"/>
          <p:cNvSpPr/>
          <p:nvPr/>
        </p:nvSpPr>
        <p:spPr>
          <a:xfrm>
            <a:off x="788625" y="1264750"/>
            <a:ext cx="7571100" cy="3642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180" name="Google Shape;180;p22"/>
          <p:cNvGraphicFramePr/>
          <p:nvPr/>
        </p:nvGraphicFramePr>
        <p:xfrm>
          <a:off x="806825" y="403750"/>
          <a:ext cx="3000000" cy="3000000"/>
        </p:xfrm>
        <a:graphic>
          <a:graphicData uri="http://schemas.openxmlformats.org/drawingml/2006/table">
            <a:tbl>
              <a:tblPr>
                <a:noFill/>
                <a:tableStyleId>{3A9096D0-2986-4EFC-9E57-3450E49995C9}</a:tableStyleId>
              </a:tblPr>
              <a:tblGrid>
                <a:gridCol w="7552750"/>
              </a:tblGrid>
              <a:tr h="834450">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81" name="Google Shape;181;p22"/>
          <p:cNvSpPr txBox="1"/>
          <p:nvPr/>
        </p:nvSpPr>
        <p:spPr>
          <a:xfrm>
            <a:off x="-763400" y="403750"/>
            <a:ext cx="88248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a:t>
            </a:r>
            <a:r>
              <a:rPr b="1" i="1" lang="uk" sz="1800">
                <a:solidFill>
                  <a:srgbClr val="0A0A0A"/>
                </a:solidFill>
              </a:rPr>
              <a:t>Результати дослідження  </a:t>
            </a:r>
            <a:r>
              <a:rPr lang="uk" sz="1800">
                <a:solidFill>
                  <a:schemeClr val="dk2"/>
                </a:solidFill>
              </a:rPr>
              <a:t>    </a:t>
            </a:r>
            <a:endParaRPr sz="1800">
              <a:solidFill>
                <a:schemeClr val="dk2"/>
              </a:solidFill>
            </a:endParaRPr>
          </a:p>
          <a:p>
            <a:pPr indent="0" lvl="0" marL="0" rtl="0" algn="ctr">
              <a:spcBef>
                <a:spcPts val="0"/>
              </a:spcBef>
              <a:spcAft>
                <a:spcPts val="0"/>
              </a:spcAft>
              <a:buNone/>
            </a:pPr>
            <a:r>
              <a:rPr lang="uk" sz="1800">
                <a:solidFill>
                  <a:schemeClr val="dk2"/>
                </a:solidFill>
              </a:rPr>
              <a:t>                                </a:t>
            </a:r>
            <a:r>
              <a:rPr b="1" i="1" lang="uk" sz="1600">
                <a:solidFill>
                  <a:schemeClr val="dk2"/>
                </a:solidFill>
              </a:rPr>
              <a:t> Особливості взаємодії клопів-солдатиків та липи серцелистої в умовах міста Тернополя</a:t>
            </a:r>
            <a:endParaRPr b="1" i="1" sz="1600">
              <a:solidFill>
                <a:schemeClr val="dk2"/>
              </a:solidFill>
            </a:endParaRPr>
          </a:p>
        </p:txBody>
      </p:sp>
      <p:graphicFrame>
        <p:nvGraphicFramePr>
          <p:cNvPr id="182" name="Google Shape;182;p22"/>
          <p:cNvGraphicFramePr/>
          <p:nvPr/>
        </p:nvGraphicFramePr>
        <p:xfrm>
          <a:off x="806825" y="1271875"/>
          <a:ext cx="3000000" cy="3000000"/>
        </p:xfrm>
        <a:graphic>
          <a:graphicData uri="http://schemas.openxmlformats.org/drawingml/2006/table">
            <a:tbl>
              <a:tblPr>
                <a:noFill/>
                <a:tableStyleId>{3A9096D0-2986-4EFC-9E57-3450E49995C9}</a:tableStyleId>
              </a:tblPr>
              <a:tblGrid>
                <a:gridCol w="3776375"/>
                <a:gridCol w="3776375"/>
              </a:tblGrid>
              <a:tr h="360475">
                <a:tc>
                  <a:txBody>
                    <a:bodyPr/>
                    <a:lstStyle/>
                    <a:p>
                      <a:pPr indent="0" lvl="0" marL="0" rtl="0" algn="l">
                        <a:spcBef>
                          <a:spcPts val="0"/>
                        </a:spcBef>
                        <a:spcAft>
                          <a:spcPts val="0"/>
                        </a:spcAft>
                        <a:buNone/>
                      </a:pPr>
                      <a:r>
                        <a:rPr lang="uk" sz="1100">
                          <a:solidFill>
                            <a:srgbClr val="222222"/>
                          </a:solidFill>
                          <a:highlight>
                            <a:srgbClr val="FFFFFF"/>
                          </a:highlight>
                        </a:rPr>
                        <a:t>Найпоширеніші об'єкти </a:t>
                      </a:r>
                      <a:endParaRPr/>
                    </a:p>
                  </a:txBody>
                  <a:tcPr marT="91425" marB="91425" marR="91425" marL="91425"/>
                </a:tc>
                <a:tc>
                  <a:txBody>
                    <a:bodyPr/>
                    <a:lstStyle/>
                    <a:p>
                      <a:pPr indent="0" lvl="0" marL="0" rtl="0" algn="l">
                        <a:spcBef>
                          <a:spcPts val="0"/>
                        </a:spcBef>
                        <a:spcAft>
                          <a:spcPts val="0"/>
                        </a:spcAft>
                        <a:buNone/>
                      </a:pPr>
                      <a:r>
                        <a:rPr lang="uk" sz="1100">
                          <a:solidFill>
                            <a:srgbClr val="222222"/>
                          </a:solidFill>
                          <a:highlight>
                            <a:srgbClr val="FFFFFF"/>
                          </a:highlight>
                        </a:rPr>
                        <a:t>Спостереження та опис</a:t>
                      </a:r>
                      <a:endParaRPr/>
                    </a:p>
                  </a:txBody>
                  <a:tcPr marT="91425" marB="91425" marR="91425" marL="91425"/>
                </a:tc>
              </a:tr>
              <a:tr h="1283300">
                <a:tc>
                  <a:txBody>
                    <a:bodyPr/>
                    <a:lstStyle/>
                    <a:p>
                      <a:pPr indent="0" lvl="0" marL="0" rtl="0" algn="l">
                        <a:spcBef>
                          <a:spcPts val="0"/>
                        </a:spcBef>
                        <a:spcAft>
                          <a:spcPts val="0"/>
                        </a:spcAft>
                        <a:buNone/>
                      </a:pPr>
                      <a:r>
                        <a:rPr lang="uk" sz="1100">
                          <a:solidFill>
                            <a:srgbClr val="222222"/>
                          </a:solidFill>
                          <a:highlight>
                            <a:srgbClr val="FFFFFF"/>
                          </a:highlight>
                        </a:rPr>
                        <a:t>1. Клоп-солдатик (колонія) </a:t>
                      </a:r>
                      <a:endParaRPr/>
                    </a:p>
                  </a:txBody>
                  <a:tcPr marT="91425" marB="91425" marR="91425" marL="91425"/>
                </a:tc>
                <a:tc>
                  <a:txBody>
                    <a:bodyPr/>
                    <a:lstStyle/>
                    <a:p>
                      <a:pPr indent="0" lvl="0" marL="0" rtl="0" algn="just">
                        <a:spcBef>
                          <a:spcPts val="0"/>
                        </a:spcBef>
                        <a:spcAft>
                          <a:spcPts val="0"/>
                        </a:spcAft>
                        <a:buNone/>
                      </a:pPr>
                      <a:r>
                        <a:rPr lang="uk" sz="1100">
                          <a:solidFill>
                            <a:srgbClr val="222222"/>
                          </a:solidFill>
                          <a:highlight>
                            <a:srgbClr val="FFFFFF"/>
                          </a:highlight>
                        </a:rPr>
                        <a:t>Це наземна комаха, яка веде груповий спосіб життя. Ми помітили, що вони активізуються при температурі від +7°C і вище. Найчастіше їх можна побачити на сонячних сторонах стовбурів лип, де вони накопичують тепло. На відкритих ділянках дерева вони пересуваються швидше в пошуках тепла або корму.</a:t>
                      </a:r>
                      <a:endParaRPr/>
                    </a:p>
                  </a:txBody>
                  <a:tcPr marT="91425" marB="91425" marR="91425" marL="91425"/>
                </a:tc>
              </a:tr>
              <a:tr h="1802400">
                <a:tc>
                  <a:txBody>
                    <a:bodyPr/>
                    <a:lstStyle/>
                    <a:p>
                      <a:pPr indent="0" lvl="0" marL="0" rtl="0" algn="l">
                        <a:spcBef>
                          <a:spcPts val="0"/>
                        </a:spcBef>
                        <a:spcAft>
                          <a:spcPts val="0"/>
                        </a:spcAft>
                        <a:buNone/>
                      </a:pPr>
                      <a:r>
                        <a:rPr lang="uk" sz="1100">
                          <a:solidFill>
                            <a:srgbClr val="222222"/>
                          </a:solidFill>
                          <a:highlight>
                            <a:srgbClr val="FFFFFF"/>
                          </a:highlight>
                        </a:rPr>
                        <a:t>2. Липа серцелиста (кора та насіння) </a:t>
                      </a:r>
                      <a:endParaRPr/>
                    </a:p>
                  </a:txBody>
                  <a:tcPr marT="91425" marB="91425" marR="91425" marL="91425"/>
                </a:tc>
                <a:tc>
                  <a:txBody>
                    <a:bodyPr/>
                    <a:lstStyle/>
                    <a:p>
                      <a:pPr indent="0" lvl="0" marL="0" rtl="0" algn="just">
                        <a:spcBef>
                          <a:spcPts val="0"/>
                        </a:spcBef>
                        <a:spcAft>
                          <a:spcPts val="0"/>
                        </a:spcAft>
                        <a:buClr>
                          <a:schemeClr val="dk1"/>
                        </a:buClr>
                        <a:buSzPts val="1100"/>
                        <a:buFont typeface="Arial"/>
                        <a:buNone/>
                      </a:pPr>
                      <a:r>
                        <a:rPr lang="uk" sz="1100">
                          <a:solidFill>
                            <a:srgbClr val="222222"/>
                          </a:solidFill>
                          <a:highlight>
                            <a:srgbClr val="FFFFFF"/>
                          </a:highlight>
                        </a:rPr>
                        <a:t>Липа є головним центром екосистеми для цих комах. Клопи використовують тріщини в корі липи як надійне сховище від вітру та холоду. Також ми зафіксували, що опале насіння липи є основною кормовою базою для дорослих особин та личинок у весняний період.</a:t>
                      </a:r>
                      <a:endParaRPr sz="1100">
                        <a:solidFill>
                          <a:srgbClr val="222222"/>
                        </a:solidFill>
                        <a:highlight>
                          <a:srgbClr val="FFFFFF"/>
                        </a:highlight>
                      </a:endParaRPr>
                    </a:p>
                    <a:p>
                      <a:pPr indent="0" lvl="0" marL="0" rtl="0" algn="just">
                        <a:spcBef>
                          <a:spcPts val="0"/>
                        </a:spcBef>
                        <a:spcAft>
                          <a:spcPts val="0"/>
                        </a:spcAft>
                        <a:buClr>
                          <a:schemeClr val="dk1"/>
                        </a:buClr>
                        <a:buSzPts val="1100"/>
                        <a:buFont typeface="Arial"/>
                        <a:buNone/>
                      </a:pPr>
                      <a:r>
                        <a:rPr lang="uk" sz="1100">
                          <a:solidFill>
                            <a:srgbClr val="222222"/>
                          </a:solidFill>
                          <a:highlight>
                            <a:srgbClr val="FFFFFF"/>
                          </a:highlight>
                        </a:rPr>
                        <a:t>*Спостереження проводилися протягом березня–квітня 2026 року, що дозволило охопити етап весняного пробудження комах та їх масового виходу на поверхню.</a:t>
                      </a:r>
                      <a:endParaRPr sz="1100">
                        <a:solidFill>
                          <a:srgbClr val="222222"/>
                        </a:solidFill>
                        <a:highlight>
                          <a:srgbClr val="FFFFFF"/>
                        </a:highlight>
                      </a:endParaRPr>
                    </a:p>
                    <a:p>
                      <a:pPr indent="0" lvl="0" marL="0" rtl="0" algn="just">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86" name="Shape 186"/>
        <p:cNvGrpSpPr/>
        <p:nvPr/>
      </p:nvGrpSpPr>
      <p:grpSpPr>
        <a:xfrm>
          <a:off x="0" y="0"/>
          <a:ext cx="0" cy="0"/>
          <a:chOff x="0" y="0"/>
          <a:chExt cx="0" cy="0"/>
        </a:xfrm>
      </p:grpSpPr>
      <p:sp>
        <p:nvSpPr>
          <p:cNvPr id="187" name="Google Shape;187;p23"/>
          <p:cNvSpPr/>
          <p:nvPr/>
        </p:nvSpPr>
        <p:spPr>
          <a:xfrm>
            <a:off x="620550" y="969625"/>
            <a:ext cx="7889100" cy="2758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 name="Google Shape;188;p23"/>
          <p:cNvSpPr txBox="1"/>
          <p:nvPr/>
        </p:nvSpPr>
        <p:spPr>
          <a:xfrm>
            <a:off x="-290100" y="156900"/>
            <a:ext cx="94341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a:t>
            </a:r>
            <a:r>
              <a:rPr b="1" i="1" lang="uk" sz="1800">
                <a:solidFill>
                  <a:srgbClr val="0A0A0A"/>
                </a:solidFill>
              </a:rPr>
              <a:t>Результати дослідження  </a:t>
            </a:r>
            <a:r>
              <a:rPr lang="uk" sz="1800">
                <a:solidFill>
                  <a:schemeClr val="dk2"/>
                </a:solidFill>
              </a:rPr>
              <a:t>    </a:t>
            </a:r>
            <a:endParaRPr sz="1800">
              <a:solidFill>
                <a:schemeClr val="dk2"/>
              </a:solidFill>
            </a:endParaRPr>
          </a:p>
          <a:p>
            <a:pPr indent="0" lvl="0" marL="0" rtl="0" algn="ctr">
              <a:spcBef>
                <a:spcPts val="0"/>
              </a:spcBef>
              <a:spcAft>
                <a:spcPts val="0"/>
              </a:spcAft>
              <a:buNone/>
            </a:pPr>
            <a:r>
              <a:rPr lang="uk" sz="1800">
                <a:solidFill>
                  <a:schemeClr val="dk2"/>
                </a:solidFill>
              </a:rPr>
              <a:t>                                </a:t>
            </a:r>
            <a:r>
              <a:rPr b="1" i="1" lang="uk" sz="1600">
                <a:solidFill>
                  <a:schemeClr val="dk2"/>
                </a:solidFill>
              </a:rPr>
              <a:t> Особливості взаємодії клопів-солдатиків та липи серцелистої в умовах міста Тернополя</a:t>
            </a:r>
            <a:endParaRPr/>
          </a:p>
        </p:txBody>
      </p:sp>
      <p:graphicFrame>
        <p:nvGraphicFramePr>
          <p:cNvPr id="189" name="Google Shape;189;p23"/>
          <p:cNvGraphicFramePr/>
          <p:nvPr/>
        </p:nvGraphicFramePr>
        <p:xfrm>
          <a:off x="627525" y="958100"/>
          <a:ext cx="3000000" cy="3000000"/>
        </p:xfrm>
        <a:graphic>
          <a:graphicData uri="http://schemas.openxmlformats.org/drawingml/2006/table">
            <a:tbl>
              <a:tblPr>
                <a:noFill/>
                <a:tableStyleId>{3A9096D0-2986-4EFC-9E57-3450E49995C9}</a:tableStyleId>
              </a:tblPr>
              <a:tblGrid>
                <a:gridCol w="3944475"/>
                <a:gridCol w="3944475"/>
              </a:tblGrid>
              <a:tr h="381000">
                <a:tc>
                  <a:txBody>
                    <a:bodyPr/>
                    <a:lstStyle/>
                    <a:p>
                      <a:pPr indent="0" lvl="0" marL="0" rtl="0" algn="l">
                        <a:spcBef>
                          <a:spcPts val="0"/>
                        </a:spcBef>
                        <a:spcAft>
                          <a:spcPts val="0"/>
                        </a:spcAft>
                        <a:buNone/>
                      </a:pPr>
                      <a:r>
                        <a:rPr lang="uk" sz="1100">
                          <a:solidFill>
                            <a:srgbClr val="222222"/>
                          </a:solidFill>
                          <a:highlight>
                            <a:srgbClr val="FFFFFF"/>
                          </a:highlight>
                        </a:rPr>
                        <a:t>Об'єкт дослідження</a:t>
                      </a:r>
                      <a:endParaRPr/>
                    </a:p>
                  </a:txBody>
                  <a:tcPr marT="91425" marB="91425" marR="91425" marL="91425"/>
                </a:tc>
                <a:tc>
                  <a:txBody>
                    <a:bodyPr/>
                    <a:lstStyle/>
                    <a:p>
                      <a:pPr indent="0" lvl="0" marL="0" rtl="0" algn="l">
                        <a:spcBef>
                          <a:spcPts val="0"/>
                        </a:spcBef>
                        <a:spcAft>
                          <a:spcPts val="0"/>
                        </a:spcAft>
                        <a:buNone/>
                      </a:pPr>
                      <a:r>
                        <a:rPr lang="uk" sz="1100">
                          <a:solidFill>
                            <a:srgbClr val="222222"/>
                          </a:solidFill>
                          <a:highlight>
                            <a:srgbClr val="FFFFFF"/>
                          </a:highlight>
                        </a:rPr>
                        <a:t> Спостереження та опис</a:t>
                      </a:r>
                      <a:endParaRPr/>
                    </a:p>
                  </a:txBody>
                  <a:tcPr marT="91425" marB="91425" marR="91425" marL="91425"/>
                </a:tc>
              </a:tr>
              <a:tr h="381000">
                <a:tc>
                  <a:txBody>
                    <a:bodyPr/>
                    <a:lstStyle/>
                    <a:p>
                      <a:pPr indent="0" lvl="0" marL="0" rtl="0" algn="l">
                        <a:spcBef>
                          <a:spcPts val="0"/>
                        </a:spcBef>
                        <a:spcAft>
                          <a:spcPts val="0"/>
                        </a:spcAft>
                        <a:buNone/>
                      </a:pPr>
                      <a:r>
                        <a:rPr lang="uk" sz="1100">
                          <a:solidFill>
                            <a:srgbClr val="222222"/>
                          </a:solidFill>
                          <a:highlight>
                            <a:srgbClr val="FFFFFF"/>
                          </a:highlight>
                        </a:rPr>
                        <a:t>Клоп-солдатик (Pyrrhocoris apterus)</a:t>
                      </a:r>
                      <a:endParaRPr/>
                    </a:p>
                  </a:txBody>
                  <a:tcPr marT="91425" marB="91425" marR="91425" marL="91425"/>
                </a:tc>
                <a:tc>
                  <a:txBody>
                    <a:bodyPr/>
                    <a:lstStyle/>
                    <a:p>
                      <a:pPr indent="0" lvl="0" marL="0" rtl="0" algn="just">
                        <a:spcBef>
                          <a:spcPts val="0"/>
                        </a:spcBef>
                        <a:spcAft>
                          <a:spcPts val="0"/>
                        </a:spcAft>
                        <a:buNone/>
                      </a:pPr>
                      <a:r>
                        <a:rPr lang="uk" sz="1100">
                          <a:solidFill>
                            <a:srgbClr val="222222"/>
                          </a:solidFill>
                          <a:highlight>
                            <a:srgbClr val="FFFFFF"/>
                          </a:highlight>
                        </a:rPr>
                        <a:t>Під час спостережень встановлено, що клоп-солдатик активно обирає липу серцелисту. Найчастіше він перебував на сонячній стороні стовбура та біля коріння. На інших деревах (наприклад, березі чи каштані) комах спостерігалося значно менше, що свідчить про вибірковий зв'язок із кормовою базою липи.</a:t>
                      </a:r>
                      <a:endParaRPr/>
                    </a:p>
                  </a:txBody>
                  <a:tcPr marT="91425" marB="91425" marR="91425" marL="91425"/>
                </a:tc>
              </a:tr>
              <a:tr h="381000">
                <a:tc>
                  <a:txBody>
                    <a:bodyPr/>
                    <a:lstStyle/>
                    <a:p>
                      <a:pPr indent="0" lvl="0" marL="0" rtl="0" algn="l">
                        <a:spcBef>
                          <a:spcPts val="0"/>
                        </a:spcBef>
                        <a:spcAft>
                          <a:spcPts val="0"/>
                        </a:spcAft>
                        <a:buNone/>
                      </a:pPr>
                      <a:r>
                        <a:rPr lang="uk" sz="1100">
                          <a:solidFill>
                            <a:srgbClr val="222222"/>
                          </a:solidFill>
                          <a:highlight>
                            <a:srgbClr val="FFFFFF"/>
                          </a:highlight>
                        </a:rPr>
                        <a:t>Взаємодія з середовищем</a:t>
                      </a:r>
                      <a:endParaRPr/>
                    </a:p>
                  </a:txBody>
                  <a:tcPr marT="91425" marB="91425" marR="91425" marL="91425"/>
                </a:tc>
                <a:tc>
                  <a:txBody>
                    <a:bodyPr/>
                    <a:lstStyle/>
                    <a:p>
                      <a:pPr indent="0" lvl="0" marL="0" rtl="0" algn="just">
                        <a:spcBef>
                          <a:spcPts val="0"/>
                        </a:spcBef>
                        <a:spcAft>
                          <a:spcPts val="0"/>
                        </a:spcAft>
                        <a:buNone/>
                      </a:pPr>
                      <a:r>
                        <a:rPr lang="uk" sz="1100">
                          <a:solidFill>
                            <a:srgbClr val="222222"/>
                          </a:solidFill>
                          <a:highlight>
                            <a:srgbClr val="FFFFFF"/>
                          </a:highlight>
                        </a:rPr>
                        <a:t>Під час спостережень було виявлено, що на асфальті чи бетонних бордюрах (біля стадіону) клопи перебувають у русі, шукаючи затінок. У стані спокою, маскуючись під опале листя та кору, вони знаходяться переважно на грунті біля стовбурів. Це пов'язано з їхньою потребою у терморегуляції.</a:t>
                      </a:r>
                      <a:endParaRPr/>
                    </a:p>
                  </a:txBody>
                  <a:tcPr marT="91425" marB="91425" marR="91425" marL="91425"/>
                </a:tc>
              </a:tr>
            </a:tbl>
          </a:graphicData>
        </a:graphic>
      </p:graphicFrame>
      <p:sp>
        <p:nvSpPr>
          <p:cNvPr id="190" name="Google Shape;190;p23"/>
          <p:cNvSpPr txBox="1"/>
          <p:nvPr/>
        </p:nvSpPr>
        <p:spPr>
          <a:xfrm>
            <a:off x="647775" y="3728125"/>
            <a:ext cx="8055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uk" sz="1000">
                <a:solidFill>
                  <a:srgbClr val="222222"/>
                </a:solidFill>
              </a:rPr>
              <a:t>*Спостереження проводилося протягом березня–квітня 2026 року, що дозволило охопити етап весняного пробудження комах та їх масового виходу на поверхню.</a:t>
            </a:r>
            <a:endParaRPr i="1" sz="1300"/>
          </a:p>
        </p:txBody>
      </p:sp>
      <p:graphicFrame>
        <p:nvGraphicFramePr>
          <p:cNvPr id="191" name="Google Shape;191;p23"/>
          <p:cNvGraphicFramePr/>
          <p:nvPr/>
        </p:nvGraphicFramePr>
        <p:xfrm>
          <a:off x="620538" y="3716450"/>
          <a:ext cx="3000000" cy="3000000"/>
        </p:xfrm>
        <a:graphic>
          <a:graphicData uri="http://schemas.openxmlformats.org/drawingml/2006/table">
            <a:tbl>
              <a:tblPr>
                <a:noFill/>
                <a:tableStyleId>{3A9096D0-2986-4EFC-9E57-3450E49995C9}</a:tableStyleId>
              </a:tblPr>
              <a:tblGrid>
                <a:gridCol w="7889100"/>
              </a:tblGrid>
              <a:tr h="698775">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195" name="Shape 195"/>
        <p:cNvGrpSpPr/>
        <p:nvPr/>
      </p:nvGrpSpPr>
      <p:grpSpPr>
        <a:xfrm>
          <a:off x="0" y="0"/>
          <a:ext cx="0" cy="0"/>
          <a:chOff x="0" y="0"/>
          <a:chExt cx="0" cy="0"/>
        </a:xfrm>
      </p:grpSpPr>
      <p:graphicFrame>
        <p:nvGraphicFramePr>
          <p:cNvPr id="196" name="Google Shape;196;p24"/>
          <p:cNvGraphicFramePr/>
          <p:nvPr/>
        </p:nvGraphicFramePr>
        <p:xfrm>
          <a:off x="316175" y="140275"/>
          <a:ext cx="3000000" cy="3000000"/>
        </p:xfrm>
        <a:graphic>
          <a:graphicData uri="http://schemas.openxmlformats.org/drawingml/2006/table">
            <a:tbl>
              <a:tblPr>
                <a:noFill/>
                <a:tableStyleId>{3A9096D0-2986-4EFC-9E57-3450E49995C9}</a:tableStyleId>
              </a:tblPr>
              <a:tblGrid>
                <a:gridCol w="7239000"/>
              </a:tblGrid>
              <a:tr h="629375">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97" name="Google Shape;197;p24"/>
          <p:cNvSpPr txBox="1"/>
          <p:nvPr/>
        </p:nvSpPr>
        <p:spPr>
          <a:xfrm>
            <a:off x="900150" y="140275"/>
            <a:ext cx="53634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a:t>
            </a:r>
            <a:r>
              <a:rPr b="1" i="1" lang="uk" sz="1700">
                <a:solidFill>
                  <a:schemeClr val="dk2"/>
                </a:solidFill>
              </a:rPr>
              <a:t>      Результати дослідження</a:t>
            </a:r>
            <a:endParaRPr b="1" i="1" sz="1700">
              <a:solidFill>
                <a:schemeClr val="dk2"/>
              </a:solidFill>
            </a:endParaRPr>
          </a:p>
          <a:p>
            <a:pPr indent="0" lvl="0" marL="0" rtl="0" algn="l">
              <a:spcBef>
                <a:spcPts val="0"/>
              </a:spcBef>
              <a:spcAft>
                <a:spcPts val="0"/>
              </a:spcAft>
              <a:buNone/>
            </a:pPr>
            <a:r>
              <a:rPr b="1" i="1" lang="uk" sz="1700">
                <a:solidFill>
                  <a:schemeClr val="dk2"/>
                </a:solidFill>
              </a:rPr>
              <a:t>       Характеристика живлення та розвитку</a:t>
            </a:r>
            <a:endParaRPr b="1" i="1" sz="1700">
              <a:solidFill>
                <a:schemeClr val="dk2"/>
              </a:solidFill>
            </a:endParaRPr>
          </a:p>
        </p:txBody>
      </p:sp>
      <p:pic>
        <p:nvPicPr>
          <p:cNvPr id="198" name="Google Shape;198;p24" title="Набрані бали"/>
          <p:cNvPicPr preferRelativeResize="0"/>
          <p:nvPr/>
        </p:nvPicPr>
        <p:blipFill>
          <a:blip r:embed="rId3">
            <a:alphaModFix/>
          </a:blip>
          <a:stretch>
            <a:fillRect/>
          </a:stretch>
        </p:blipFill>
        <p:spPr>
          <a:xfrm>
            <a:off x="850900" y="802775"/>
            <a:ext cx="2659974" cy="1992875"/>
          </a:xfrm>
          <a:prstGeom prst="rect">
            <a:avLst/>
          </a:prstGeom>
          <a:noFill/>
          <a:ln>
            <a:noFill/>
          </a:ln>
        </p:spPr>
      </p:pic>
      <p:sp>
        <p:nvSpPr>
          <p:cNvPr id="199" name="Google Shape;199;p24"/>
          <p:cNvSpPr/>
          <p:nvPr/>
        </p:nvSpPr>
        <p:spPr>
          <a:xfrm>
            <a:off x="2220500" y="2877275"/>
            <a:ext cx="523800" cy="6294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24"/>
          <p:cNvSpPr/>
          <p:nvPr/>
        </p:nvSpPr>
        <p:spPr>
          <a:xfrm>
            <a:off x="206350" y="3588300"/>
            <a:ext cx="4194000" cy="1397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24"/>
          <p:cNvSpPr txBox="1"/>
          <p:nvPr/>
        </p:nvSpPr>
        <p:spPr>
          <a:xfrm>
            <a:off x="1492675" y="3588300"/>
            <a:ext cx="1897200" cy="1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rPr>
              <a:t>Трофічна група</a:t>
            </a:r>
            <a:endParaRPr sz="1800">
              <a:solidFill>
                <a:schemeClr val="dk2"/>
              </a:solidFill>
            </a:endParaRPr>
          </a:p>
        </p:txBody>
      </p:sp>
      <p:pic>
        <p:nvPicPr>
          <p:cNvPr id="202" name="Google Shape;202;p24" title="Набрані бали"/>
          <p:cNvPicPr preferRelativeResize="0"/>
          <p:nvPr/>
        </p:nvPicPr>
        <p:blipFill>
          <a:blip r:embed="rId4">
            <a:alphaModFix/>
          </a:blip>
          <a:stretch>
            <a:fillRect/>
          </a:stretch>
        </p:blipFill>
        <p:spPr>
          <a:xfrm>
            <a:off x="4876450" y="842313"/>
            <a:ext cx="3095100" cy="1913800"/>
          </a:xfrm>
          <a:prstGeom prst="rect">
            <a:avLst/>
          </a:prstGeom>
          <a:noFill/>
          <a:ln>
            <a:noFill/>
          </a:ln>
        </p:spPr>
      </p:pic>
      <p:sp>
        <p:nvSpPr>
          <p:cNvPr id="203" name="Google Shape;203;p24"/>
          <p:cNvSpPr/>
          <p:nvPr/>
        </p:nvSpPr>
        <p:spPr>
          <a:xfrm>
            <a:off x="6525500" y="2828775"/>
            <a:ext cx="523800" cy="6294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24"/>
          <p:cNvSpPr/>
          <p:nvPr/>
        </p:nvSpPr>
        <p:spPr>
          <a:xfrm>
            <a:off x="4572000" y="3588300"/>
            <a:ext cx="4194000" cy="1397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 name="Google Shape;205;p24"/>
          <p:cNvSpPr txBox="1"/>
          <p:nvPr/>
        </p:nvSpPr>
        <p:spPr>
          <a:xfrm>
            <a:off x="-3296050" y="-912250"/>
            <a:ext cx="351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206" name="Google Shape;206;p24"/>
          <p:cNvSpPr txBox="1"/>
          <p:nvPr/>
        </p:nvSpPr>
        <p:spPr>
          <a:xfrm>
            <a:off x="429175" y="3868525"/>
            <a:ext cx="40614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Німфи та імаго мають одинаковий колючо-сисний апарат, тому їхній раціон ідентичний</a:t>
            </a:r>
            <a:endParaRPr sz="1800">
              <a:solidFill>
                <a:schemeClr val="dk2"/>
              </a:solidFill>
            </a:endParaRPr>
          </a:p>
        </p:txBody>
      </p:sp>
      <p:sp>
        <p:nvSpPr>
          <p:cNvPr id="207" name="Google Shape;207;p24"/>
          <p:cNvSpPr txBox="1"/>
          <p:nvPr/>
        </p:nvSpPr>
        <p:spPr>
          <a:xfrm>
            <a:off x="5197100" y="3588300"/>
            <a:ext cx="3629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800">
                <a:solidFill>
                  <a:schemeClr val="dk2"/>
                </a:solidFill>
              </a:rPr>
              <a:t>         Олігофагія</a:t>
            </a:r>
            <a:endParaRPr sz="1800">
              <a:solidFill>
                <a:schemeClr val="dk2"/>
              </a:solidFill>
            </a:endParaRPr>
          </a:p>
          <a:p>
            <a:pPr indent="0" lvl="0" marL="0" rtl="0" algn="l">
              <a:spcBef>
                <a:spcPts val="0"/>
              </a:spcBef>
              <a:spcAft>
                <a:spcPts val="0"/>
              </a:spcAft>
              <a:buNone/>
            </a:pPr>
            <a:r>
              <a:rPr lang="uk" sz="1800">
                <a:solidFill>
                  <a:schemeClr val="dk2"/>
                </a:solidFill>
              </a:rPr>
              <a:t> Вид демонструє чітку спеціалізацію на родині Мальвових</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211" name="Shape 211"/>
        <p:cNvGrpSpPr/>
        <p:nvPr/>
      </p:nvGrpSpPr>
      <p:grpSpPr>
        <a:xfrm>
          <a:off x="0" y="0"/>
          <a:ext cx="0" cy="0"/>
          <a:chOff x="0" y="0"/>
          <a:chExt cx="0" cy="0"/>
        </a:xfrm>
      </p:grpSpPr>
      <p:graphicFrame>
        <p:nvGraphicFramePr>
          <p:cNvPr id="212" name="Google Shape;212;p25"/>
          <p:cNvGraphicFramePr/>
          <p:nvPr/>
        </p:nvGraphicFramePr>
        <p:xfrm>
          <a:off x="428625" y="222250"/>
          <a:ext cx="3000000" cy="3000000"/>
        </p:xfrm>
        <a:graphic>
          <a:graphicData uri="http://schemas.openxmlformats.org/drawingml/2006/table">
            <a:tbl>
              <a:tblPr>
                <a:noFill/>
                <a:tableStyleId>{3A9096D0-2986-4EFC-9E57-3450E49995C9}</a:tableStyleId>
              </a:tblPr>
              <a:tblGrid>
                <a:gridCol w="8199425"/>
              </a:tblGrid>
              <a:tr h="381000">
                <a:tc>
                  <a:txBody>
                    <a:bodyPr/>
                    <a:lstStyle/>
                    <a:p>
                      <a:pPr indent="0" lvl="0" marL="0" rtl="0" algn="l">
                        <a:spcBef>
                          <a:spcPts val="0"/>
                        </a:spcBef>
                        <a:spcAft>
                          <a:spcPts val="0"/>
                        </a:spcAft>
                        <a:buNone/>
                      </a:pPr>
                      <a:r>
                        <a:rPr b="1" i="1" lang="uk" sz="1500"/>
                        <a:t>                                               Результати дослідження</a:t>
                      </a:r>
                      <a:endParaRPr b="1" i="1" sz="1500"/>
                    </a:p>
                    <a:p>
                      <a:pPr indent="0" lvl="0" marL="0" rtl="0" algn="l">
                        <a:spcBef>
                          <a:spcPts val="0"/>
                        </a:spcBef>
                        <a:spcAft>
                          <a:spcPts val="0"/>
                        </a:spcAft>
                        <a:buNone/>
                      </a:pPr>
                      <a:r>
                        <a:rPr b="1" i="1" lang="uk" sz="1500"/>
                        <a:t>        Запропоновані заходи щодо збереження популяції клопа-солдатика</a:t>
                      </a:r>
                      <a:r>
                        <a:rPr lang="uk"/>
                        <a:t> </a:t>
                      </a:r>
                      <a:endParaRPr/>
                    </a:p>
                  </a:txBody>
                  <a:tcPr marT="91425" marB="91425" marR="91425" marL="91425"/>
                </a:tc>
              </a:tr>
            </a:tbl>
          </a:graphicData>
        </a:graphic>
      </p:graphicFrame>
      <p:graphicFrame>
        <p:nvGraphicFramePr>
          <p:cNvPr id="213" name="Google Shape;213;p25"/>
          <p:cNvGraphicFramePr/>
          <p:nvPr/>
        </p:nvGraphicFramePr>
        <p:xfrm>
          <a:off x="428625" y="862300"/>
          <a:ext cx="3000000" cy="3000000"/>
        </p:xfrm>
        <a:graphic>
          <a:graphicData uri="http://schemas.openxmlformats.org/drawingml/2006/table">
            <a:tbl>
              <a:tblPr>
                <a:noFill/>
                <a:tableStyleId>{3A9096D0-2986-4EFC-9E57-3450E49995C9}</a:tableStyleId>
              </a:tblPr>
              <a:tblGrid>
                <a:gridCol w="8199425"/>
              </a:tblGrid>
              <a:tr h="381000">
                <a:tc>
                  <a:txBody>
                    <a:bodyPr/>
                    <a:lstStyle/>
                    <a:p>
                      <a:pPr indent="0" lvl="0" marL="0" rtl="0" algn="just">
                        <a:spcBef>
                          <a:spcPts val="0"/>
                        </a:spcBef>
                        <a:spcAft>
                          <a:spcPts val="0"/>
                        </a:spcAft>
                        <a:buNone/>
                      </a:pPr>
                      <a:r>
                        <a:rPr b="1" i="1" lang="uk" sz="1500">
                          <a:solidFill>
                            <a:srgbClr val="222222"/>
                          </a:solidFill>
                        </a:rPr>
                        <a:t>1.Моніторинг чисельності — регулярні спостереження за колоніями на території мікрорайону Сонячний для оцінки їхнього стану.</a:t>
                      </a:r>
                      <a:endParaRPr b="1" i="1" sz="1500">
                        <a:solidFill>
                          <a:srgbClr val="222222"/>
                        </a:solidFill>
                      </a:endParaRPr>
                    </a:p>
                    <a:p>
                      <a:pPr indent="0" lvl="0" marL="0" rtl="0" algn="just">
                        <a:spcBef>
                          <a:spcPts val="0"/>
                        </a:spcBef>
                        <a:spcAft>
                          <a:spcPts val="0"/>
                        </a:spcAft>
                        <a:buNone/>
                      </a:pPr>
                      <a:r>
                        <a:rPr b="1" i="1" lang="uk" sz="1500">
                          <a:solidFill>
                            <a:srgbClr val="222222"/>
                          </a:solidFill>
                        </a:rPr>
                        <a:t>2.Збереження кормової бази — недопущення масового вирубування старих лип, які є основним джерелом їжі та місцем зимівлі комах.</a:t>
                      </a:r>
                      <a:endParaRPr b="1" i="1" sz="1500">
                        <a:solidFill>
                          <a:srgbClr val="222222"/>
                        </a:solidFill>
                      </a:endParaRPr>
                    </a:p>
                    <a:p>
                      <a:pPr indent="0" lvl="0" marL="0" rtl="0" algn="just">
                        <a:spcBef>
                          <a:spcPts val="0"/>
                        </a:spcBef>
                        <a:spcAft>
                          <a:spcPts val="0"/>
                        </a:spcAft>
                        <a:buNone/>
                      </a:pPr>
                      <a:r>
                        <a:rPr b="1" i="1" lang="uk" sz="1500">
                          <a:solidFill>
                            <a:srgbClr val="222222"/>
                          </a:solidFill>
                        </a:rPr>
                        <a:t>3.Екологічна освіта — проведення бесід серед учнів шкіл №19 та №21 про роль комах у міській екосистемі та неприпустимість руйнування їхніх місць скупчення.</a:t>
                      </a:r>
                      <a:endParaRPr b="1" i="1" sz="1500">
                        <a:solidFill>
                          <a:srgbClr val="222222"/>
                        </a:solidFill>
                      </a:endParaRPr>
                    </a:p>
                    <a:p>
                      <a:pPr indent="0" lvl="0" marL="0" rtl="0" algn="just">
                        <a:spcBef>
                          <a:spcPts val="0"/>
                        </a:spcBef>
                        <a:spcAft>
                          <a:spcPts val="0"/>
                        </a:spcAft>
                        <a:buNone/>
                      </a:pPr>
                      <a:r>
                        <a:rPr b="1" i="1" lang="uk" sz="1500">
                          <a:solidFill>
                            <a:srgbClr val="222222"/>
                          </a:solidFill>
                        </a:rPr>
                        <a:t>4.Збереження природного середовища — обмеження використання хімічних засобів (інсектицидів) для обробки дерев у скверах та біля шкіл.</a:t>
                      </a:r>
                      <a:endParaRPr b="1" i="1" sz="1500">
                        <a:solidFill>
                          <a:srgbClr val="222222"/>
                        </a:solidFill>
                      </a:endParaRPr>
                    </a:p>
                    <a:p>
                      <a:pPr indent="0" lvl="0" marL="0" rtl="0" algn="just">
                        <a:spcBef>
                          <a:spcPts val="0"/>
                        </a:spcBef>
                        <a:spcAft>
                          <a:spcPts val="0"/>
                        </a:spcAft>
                        <a:buClr>
                          <a:schemeClr val="dk1"/>
                        </a:buClr>
                        <a:buSzPts val="1100"/>
                        <a:buFont typeface="Arial"/>
                        <a:buNone/>
                      </a:pPr>
                      <a:r>
                        <a:rPr b="1" i="1" lang="uk" sz="1500">
                          <a:solidFill>
                            <a:srgbClr val="222222"/>
                          </a:solidFill>
                        </a:rPr>
                        <a:t>5.Створення сприятливих умов — залишення невеликої кількості опалого листя липи біля коріння дерев восени, що допомагає комахам успішно перезимувати.</a:t>
                      </a:r>
                      <a:endParaRPr b="1" i="1" sz="1500">
                        <a:solidFill>
                          <a:srgbClr val="222222"/>
                        </a:solidFill>
                      </a:endParaRPr>
                    </a:p>
                    <a:p>
                      <a:pPr indent="0" lvl="0" marL="0" rtl="0" algn="ctr">
                        <a:spcBef>
                          <a:spcPts val="0"/>
                        </a:spcBef>
                        <a:spcAft>
                          <a:spcPts val="0"/>
                        </a:spcAft>
                        <a:buClr>
                          <a:schemeClr val="dk1"/>
                        </a:buClr>
                        <a:buSzPts val="1100"/>
                        <a:buFont typeface="Arial"/>
                        <a:buNone/>
                      </a:pPr>
                      <a:r>
                        <a:rPr b="1" i="1" lang="uk" sz="1500">
                          <a:solidFill>
                            <a:srgbClr val="222222"/>
                          </a:solidFill>
                        </a:rPr>
                        <a:t>Список використаних джерел</a:t>
                      </a:r>
                      <a:endParaRPr b="1" i="1" sz="1500">
                        <a:solidFill>
                          <a:srgbClr val="222222"/>
                        </a:solidFill>
                      </a:endParaRPr>
                    </a:p>
                    <a:p>
                      <a:pPr indent="-323850" lvl="0" marL="457200" rtl="0" algn="just">
                        <a:spcBef>
                          <a:spcPts val="0"/>
                        </a:spcBef>
                        <a:spcAft>
                          <a:spcPts val="0"/>
                        </a:spcAft>
                        <a:buClr>
                          <a:srgbClr val="222222"/>
                        </a:buClr>
                        <a:buSzPts val="1500"/>
                        <a:buAutoNum type="arabicPeriod"/>
                      </a:pPr>
                      <a:r>
                        <a:rPr b="1" i="1" lang="uk" sz="1500">
                          <a:solidFill>
                            <a:srgbClr val="222222"/>
                          </a:solidFill>
                        </a:rPr>
                        <a:t>Мініенциклопедія. Комахи та павуки/К.П.Воронков. Х.:Віват,2022.48с.</a:t>
                      </a:r>
                      <a:endParaRPr b="1" i="1" sz="1500">
                        <a:solidFill>
                          <a:srgbClr val="222222"/>
                        </a:solidFill>
                      </a:endParaRPr>
                    </a:p>
                    <a:p>
                      <a:pPr indent="-323850" lvl="0" marL="457200" rtl="0" algn="just">
                        <a:spcBef>
                          <a:spcPts val="0"/>
                        </a:spcBef>
                        <a:spcAft>
                          <a:spcPts val="0"/>
                        </a:spcAft>
                        <a:buClr>
                          <a:srgbClr val="222222"/>
                        </a:buClr>
                        <a:buSzPts val="1500"/>
                        <a:buAutoNum type="arabicPeriod"/>
                      </a:pPr>
                      <a:r>
                        <a:rPr b="1" i="1" lang="uk" sz="1500">
                          <a:solidFill>
                            <a:srgbClr val="222222"/>
                          </a:solidFill>
                        </a:rPr>
                        <a:t>Дудник А.В. Вплив екологічних чинників на стан популяції клопа солдатика/А.В.Дудник. ТНПУ імені В.Гнатюка. Студентський науковий вісник. Випуск 36.2015.</a:t>
                      </a:r>
                      <a:endParaRPr b="1" i="1" sz="1500">
                        <a:solidFill>
                          <a:srgbClr val="222222"/>
                        </a:solidFill>
                      </a:endParaRPr>
                    </a:p>
                    <a:p>
                      <a:pPr indent="-323850" lvl="0" marL="457200" rtl="0" algn="just">
                        <a:spcBef>
                          <a:spcPts val="0"/>
                        </a:spcBef>
                        <a:spcAft>
                          <a:spcPts val="0"/>
                        </a:spcAft>
                        <a:buClr>
                          <a:srgbClr val="222222"/>
                        </a:buClr>
                        <a:buSzPts val="1500"/>
                        <a:buAutoNum type="arabicPeriod"/>
                      </a:pPr>
                      <a:r>
                        <a:rPr b="1" i="1" lang="uk" sz="1500">
                          <a:solidFill>
                            <a:srgbClr val="222222"/>
                          </a:solidFill>
                        </a:rPr>
                        <a:t>Трибеля С.О. Облік шкідників і хвороб с/г культур/С.О.Трибеля. К.Урожай,1986. С.71-78.</a:t>
                      </a:r>
                      <a:endParaRPr b="1" i="1" sz="1500">
                        <a:solidFill>
                          <a:srgbClr val="222222"/>
                        </a:solidFill>
                      </a:endParaRPr>
                    </a:p>
                    <a:p>
                      <a:pPr indent="0" lvl="0" marL="0" rtl="0" algn="just">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217" name="Shape 217"/>
        <p:cNvGrpSpPr/>
        <p:nvPr/>
      </p:nvGrpSpPr>
      <p:grpSpPr>
        <a:xfrm>
          <a:off x="0" y="0"/>
          <a:ext cx="0" cy="0"/>
          <a:chOff x="0" y="0"/>
          <a:chExt cx="0" cy="0"/>
        </a:xfrm>
      </p:grpSpPr>
      <p:graphicFrame>
        <p:nvGraphicFramePr>
          <p:cNvPr id="218" name="Google Shape;218;p26"/>
          <p:cNvGraphicFramePr/>
          <p:nvPr/>
        </p:nvGraphicFramePr>
        <p:xfrm>
          <a:off x="421900" y="189300"/>
          <a:ext cx="3000000" cy="3000000"/>
        </p:xfrm>
        <a:graphic>
          <a:graphicData uri="http://schemas.openxmlformats.org/drawingml/2006/table">
            <a:tbl>
              <a:tblPr>
                <a:noFill/>
                <a:tableStyleId>{3A9096D0-2986-4EFC-9E57-3450E49995C9}</a:tableStyleId>
              </a:tblPr>
              <a:tblGrid>
                <a:gridCol w="7982900"/>
              </a:tblGrid>
              <a:tr h="833075">
                <a:tc>
                  <a:txBody>
                    <a:bodyPr/>
                    <a:lstStyle/>
                    <a:p>
                      <a:pPr indent="0" lvl="0" marL="0" rtl="0" algn="l">
                        <a:spcBef>
                          <a:spcPts val="0"/>
                        </a:spcBef>
                        <a:spcAft>
                          <a:spcPts val="0"/>
                        </a:spcAft>
                        <a:buNone/>
                      </a:pPr>
                      <a:r>
                        <a:t/>
                      </a:r>
                      <a:endParaRPr/>
                    </a:p>
                  </a:txBody>
                  <a:tcPr marT="91425" marB="91425" marR="91425" marL="91425"/>
                </a:tc>
              </a:tr>
              <a:tr h="3698125">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219" name="Google Shape;219;p26"/>
          <p:cNvSpPr txBox="1"/>
          <p:nvPr/>
        </p:nvSpPr>
        <p:spPr>
          <a:xfrm>
            <a:off x="598625" y="1041525"/>
            <a:ext cx="7459200" cy="3417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lang="uk">
                <a:solidFill>
                  <a:schemeClr val="dk1"/>
                </a:solidFill>
              </a:rPr>
              <a:t>Досліджено, що на території мікрорайону Сонячний (м. Тернопіль) у березні–квітні 2026 року зафіксовано масову активність клопа-солдатика (Pyrrhocoris apterus). Основні локації зосереджені біля шкіл №19, №21 та стадіону.</a:t>
            </a:r>
            <a:endParaRPr>
              <a:solidFill>
                <a:schemeClr val="dk1"/>
              </a:solidFill>
            </a:endParaRPr>
          </a:p>
          <a:p>
            <a:pPr indent="0" lvl="0" marL="0" rtl="0" algn="just">
              <a:spcBef>
                <a:spcPts val="0"/>
              </a:spcBef>
              <a:spcAft>
                <a:spcPts val="0"/>
              </a:spcAft>
              <a:buClr>
                <a:schemeClr val="dk1"/>
              </a:buClr>
              <a:buSzPts val="1100"/>
              <a:buFont typeface="Arial"/>
              <a:buNone/>
            </a:pPr>
            <a:r>
              <a:rPr lang="uk">
                <a:solidFill>
                  <a:schemeClr val="dk1"/>
                </a:solidFill>
              </a:rPr>
              <a:t>Встановлено, що клоп-солдатик демонструє високу адаптивність до міського середовища, проте залишається тісно пов'язаним із насадженнями липи серцелистої, яка слугує йому і сховищем, і кормовою базою.</a:t>
            </a:r>
            <a:endParaRPr>
              <a:solidFill>
                <a:schemeClr val="dk1"/>
              </a:solidFill>
            </a:endParaRPr>
          </a:p>
          <a:p>
            <a:pPr indent="0" lvl="0" marL="0" rtl="0" algn="just">
              <a:spcBef>
                <a:spcPts val="0"/>
              </a:spcBef>
              <a:spcAft>
                <a:spcPts val="0"/>
              </a:spcAft>
              <a:buClr>
                <a:schemeClr val="dk1"/>
              </a:buClr>
              <a:buSzPts val="1100"/>
              <a:buFont typeface="Arial"/>
              <a:buNone/>
            </a:pPr>
            <a:r>
              <a:rPr lang="uk">
                <a:solidFill>
                  <a:schemeClr val="dk1"/>
                </a:solidFill>
              </a:rPr>
              <a:t>Виявлено, що найвищу активність комахи проявляють на сонячних сторонах стовбурів дерев при температурі від +7°C. Вони використовують тріщини в корі липи для терморегуляції.</a:t>
            </a:r>
            <a:endParaRPr>
              <a:solidFill>
                <a:schemeClr val="dk1"/>
              </a:solidFill>
            </a:endParaRPr>
          </a:p>
          <a:p>
            <a:pPr indent="0" lvl="0" marL="0" rtl="0" algn="just">
              <a:spcBef>
                <a:spcPts val="0"/>
              </a:spcBef>
              <a:spcAft>
                <a:spcPts val="0"/>
              </a:spcAft>
              <a:buClr>
                <a:schemeClr val="dk1"/>
              </a:buClr>
              <a:buSzPts val="1100"/>
              <a:buFont typeface="Arial"/>
              <a:buNone/>
            </a:pPr>
            <a:r>
              <a:rPr lang="uk">
                <a:solidFill>
                  <a:schemeClr val="dk1"/>
                </a:solidFill>
              </a:rPr>
              <a:t>За даними дослідження, за типом живлення 85% популяції є фітофагами, що живляться насінням липи. За екологічною вибірковістю 70% особин є олігофагами, прив'язаними до родини Мальвових.</a:t>
            </a:r>
            <a:endParaRPr>
              <a:solidFill>
                <a:schemeClr val="dk1"/>
              </a:solidFill>
            </a:endParaRPr>
          </a:p>
          <a:p>
            <a:pPr indent="0" lvl="0" marL="0" rtl="0" algn="just">
              <a:spcBef>
                <a:spcPts val="0"/>
              </a:spcBef>
              <a:spcAft>
                <a:spcPts val="0"/>
              </a:spcAft>
              <a:buClr>
                <a:schemeClr val="dk1"/>
              </a:buClr>
              <a:buSzPts val="1100"/>
              <a:buFont typeface="Arial"/>
              <a:buNone/>
            </a:pPr>
            <a:r>
              <a:rPr lang="uk">
                <a:solidFill>
                  <a:schemeClr val="dk1"/>
                </a:solidFill>
              </a:rPr>
              <a:t>Для збереження популяції важливо проводити моніторинг стану старих липових насаджень у місті та підвищувати екологічну грамотність мешканців, наголошуючи на безпечності цих комах для природи.</a:t>
            </a:r>
            <a:endParaRPr sz="1800">
              <a:solidFill>
                <a:schemeClr val="dk2"/>
              </a:solidFill>
            </a:endParaRPr>
          </a:p>
        </p:txBody>
      </p:sp>
      <p:sp>
        <p:nvSpPr>
          <p:cNvPr id="220" name="Google Shape;220;p26"/>
          <p:cNvSpPr txBox="1"/>
          <p:nvPr/>
        </p:nvSpPr>
        <p:spPr>
          <a:xfrm>
            <a:off x="3204075" y="299000"/>
            <a:ext cx="35103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2600">
                <a:solidFill>
                  <a:srgbClr val="0A0A0A"/>
                </a:solidFill>
              </a:rPr>
              <a:t>Висновки</a:t>
            </a:r>
            <a:endParaRPr b="1" sz="2600">
              <a:solidFill>
                <a:srgbClr val="0A0A0A"/>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FE95D"/>
        </a:solidFill>
      </p:bgPr>
    </p:bg>
    <p:spTree>
      <p:nvGrpSpPr>
        <p:cNvPr id="224" name="Shape 224"/>
        <p:cNvGrpSpPr/>
        <p:nvPr/>
      </p:nvGrpSpPr>
      <p:grpSpPr>
        <a:xfrm>
          <a:off x="0" y="0"/>
          <a:ext cx="0" cy="0"/>
          <a:chOff x="0" y="0"/>
          <a:chExt cx="0" cy="0"/>
        </a:xfrm>
      </p:grpSpPr>
      <p:sp>
        <p:nvSpPr>
          <p:cNvPr id="225" name="Google Shape;225;p27"/>
          <p:cNvSpPr txBox="1"/>
          <p:nvPr>
            <p:ph type="title"/>
          </p:nvPr>
        </p:nvSpPr>
        <p:spPr>
          <a:xfrm>
            <a:off x="2613550" y="1707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i="1" lang="uk" sz="3320">
                <a:latin typeface="Alfa Slab One"/>
                <a:ea typeface="Alfa Slab One"/>
                <a:cs typeface="Alfa Slab One"/>
                <a:sym typeface="Alfa Slab One"/>
              </a:rPr>
              <a:t>Дякую за увагу!</a:t>
            </a:r>
            <a:endParaRPr b="1" i="1" sz="3320">
              <a:latin typeface="Alfa Slab One"/>
              <a:ea typeface="Alfa Slab One"/>
              <a:cs typeface="Alfa Slab One"/>
              <a:sym typeface="Alfa Slab One"/>
            </a:endParaRPr>
          </a:p>
        </p:txBody>
      </p:sp>
      <p:pic>
        <p:nvPicPr>
          <p:cNvPr id="226" name="Google Shape;226;p27" title="55cca6478bdd7.png"/>
          <p:cNvPicPr preferRelativeResize="0"/>
          <p:nvPr/>
        </p:nvPicPr>
        <p:blipFill>
          <a:blip r:embed="rId3">
            <a:alphaModFix/>
          </a:blip>
          <a:stretch>
            <a:fillRect/>
          </a:stretch>
        </p:blipFill>
        <p:spPr>
          <a:xfrm>
            <a:off x="-597275" y="-279150"/>
            <a:ext cx="3413099" cy="3121375"/>
          </a:xfrm>
          <a:prstGeom prst="rect">
            <a:avLst/>
          </a:prstGeom>
          <a:noFill/>
          <a:ln>
            <a:noFill/>
          </a:ln>
        </p:spPr>
      </p:pic>
      <p:pic>
        <p:nvPicPr>
          <p:cNvPr id="227" name="Google Shape;227;p27" title="55cca6478bdd7.png"/>
          <p:cNvPicPr preferRelativeResize="0"/>
          <p:nvPr/>
        </p:nvPicPr>
        <p:blipFill>
          <a:blip r:embed="rId3">
            <a:alphaModFix/>
          </a:blip>
          <a:stretch>
            <a:fillRect/>
          </a:stretch>
        </p:blipFill>
        <p:spPr>
          <a:xfrm flipH="1">
            <a:off x="5324075" y="-198450"/>
            <a:ext cx="4581550" cy="3121375"/>
          </a:xfrm>
          <a:prstGeom prst="rect">
            <a:avLst/>
          </a:prstGeom>
          <a:noFill/>
          <a:ln>
            <a:noFill/>
          </a:ln>
        </p:spPr>
      </p:pic>
      <p:pic>
        <p:nvPicPr>
          <p:cNvPr id="228" name="Google Shape;228;p27" title="55cca6478bdd7.png"/>
          <p:cNvPicPr preferRelativeResize="0"/>
          <p:nvPr/>
        </p:nvPicPr>
        <p:blipFill>
          <a:blip r:embed="rId3">
            <a:alphaModFix/>
          </a:blip>
          <a:stretch>
            <a:fillRect/>
          </a:stretch>
        </p:blipFill>
        <p:spPr>
          <a:xfrm flipH="1">
            <a:off x="1983975" y="-938575"/>
            <a:ext cx="4581550" cy="3121375"/>
          </a:xfrm>
          <a:prstGeom prst="rect">
            <a:avLst/>
          </a:prstGeom>
          <a:noFill/>
          <a:ln>
            <a:noFill/>
          </a:ln>
        </p:spPr>
      </p:pic>
      <p:pic>
        <p:nvPicPr>
          <p:cNvPr id="229" name="Google Shape;229;p27" title="pngtree-firebug-pyrrhocoris-apterus-on-a-white-background-wildlife-photo-png-image_13335806.png"/>
          <p:cNvPicPr preferRelativeResize="0"/>
          <p:nvPr/>
        </p:nvPicPr>
        <p:blipFill>
          <a:blip r:embed="rId4">
            <a:alphaModFix/>
          </a:blip>
          <a:stretch>
            <a:fillRect/>
          </a:stretch>
        </p:blipFill>
        <p:spPr>
          <a:xfrm>
            <a:off x="3341299" y="3273575"/>
            <a:ext cx="2203449" cy="2203449"/>
          </a:xfrm>
          <a:prstGeom prst="rect">
            <a:avLst/>
          </a:prstGeom>
          <a:noFill/>
          <a:ln>
            <a:noFill/>
          </a:ln>
        </p:spPr>
      </p:pic>
      <p:pic>
        <p:nvPicPr>
          <p:cNvPr id="230" name="Google Shape;230;p27" title="pngtree-firebug-pyrrhocoris-apterus-on-a-white-background-apterus-photo-png-image_13335807.png"/>
          <p:cNvPicPr preferRelativeResize="0"/>
          <p:nvPr/>
        </p:nvPicPr>
        <p:blipFill>
          <a:blip r:embed="rId5">
            <a:alphaModFix/>
          </a:blip>
          <a:stretch>
            <a:fillRect/>
          </a:stretch>
        </p:blipFill>
        <p:spPr>
          <a:xfrm flipH="1">
            <a:off x="5603873" y="-36175"/>
            <a:ext cx="2291949" cy="19157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