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2"/>
  </p:notesMasterIdLst>
  <p:sldIdLst>
    <p:sldId id="256" r:id="rId2"/>
    <p:sldId id="259" r:id="rId3"/>
    <p:sldId id="261" r:id="rId4"/>
    <p:sldId id="262" r:id="rId5"/>
    <p:sldId id="260" r:id="rId6"/>
    <p:sldId id="263" r:id="rId7"/>
    <p:sldId id="264" r:id="rId8"/>
    <p:sldId id="265" r:id="rId9"/>
    <p:sldId id="266" r:id="rId10"/>
    <p:sldId id="25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40" y="56"/>
      </p:cViewPr>
      <p:guideLst/>
    </p:cSldViewPr>
  </p:slideViewPr>
  <p:outlineViewPr>
    <p:cViewPr>
      <p:scale>
        <a:sx n="33" d="100"/>
        <a:sy n="33" d="100"/>
      </p:scale>
      <p:origin x="0" y="-34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3A714-D207-44C1-AD55-23D7962A0D1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33A68-6D59-4C5B-A76C-584D35EC4DD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181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3A68-6D59-4C5B-A76C-584D35EC4DD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677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89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39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242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043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87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46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5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78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02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448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626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798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181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689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91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438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16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762E6CF-81C5-4DB8-8340-B6F05DCA3234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E7286531-40FE-48A4-A299-14ED9D164BD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7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E19FC-95DC-045F-9B86-EED3E101DC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41276B0C-200C-A7E9-5CD2-54DDBE5A22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0B2660-9696-5375-7D2E-F9FE6FE5A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856425-39F1-EBD5-0BDD-310BC2847B71}"/>
              </a:ext>
            </a:extLst>
          </p:cNvPr>
          <p:cNvSpPr txBox="1"/>
          <p:nvPr/>
        </p:nvSpPr>
        <p:spPr>
          <a:xfrm>
            <a:off x="1970314" y="1122363"/>
            <a:ext cx="86976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Проєкт</a:t>
            </a:r>
            <a:r>
              <a:rPr lang="en-US" altLang="uk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uk" altLang="uk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на</a:t>
            </a:r>
            <a:r>
              <a:rPr lang="en-US" altLang="uk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uk" altLang="uk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тему:</a:t>
            </a:r>
          </a:p>
          <a:p>
            <a:pPr algn="ctr"/>
            <a:r>
              <a:rPr lang="uk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«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Світлове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забруднення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та 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його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вплив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на 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спостереження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зоряного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неба»</a:t>
            </a:r>
            <a:endParaRPr lang="ru-UA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9B62C2-A16D-D464-1981-7B0BE07ECF58}"/>
              </a:ext>
            </a:extLst>
          </p:cNvPr>
          <p:cNvSpPr txBox="1"/>
          <p:nvPr/>
        </p:nvSpPr>
        <p:spPr>
          <a:xfrm>
            <a:off x="2449286" y="4257406"/>
            <a:ext cx="83928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учен</a:t>
            </a: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ь </a:t>
            </a:r>
            <a:r>
              <a:rPr lang="uk-UA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en-US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класу </a:t>
            </a:r>
            <a:r>
              <a:rPr kumimoji="0" lang="uk-UA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Залужанського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ліцею </a:t>
            </a:r>
            <a:r>
              <a:rPr lang="uk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Лендєл Дмитро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</a:t>
            </a: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Круцан</a:t>
            </a:r>
            <a:r>
              <a:rPr kumimoji="0" lang="en-US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Анна</a:t>
            </a:r>
            <a:r>
              <a:rPr kumimoji="0" lang="en-US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uk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Марія</a:t>
            </a:r>
            <a:r>
              <a:rPr kumimoji="0" lang="en-US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kumimoji="0" lang="en-US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kumimoji="0" lang="en-US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" altLang="uk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988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21B75-6BE1-C98A-F273-9FEB6D8E1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Актуальність теми:</a:t>
            </a:r>
            <a:br>
              <a:rPr lang="ru-RU" dirty="0"/>
            </a:br>
            <a:endParaRPr lang="ru-RU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0E19363-B4F6-C243-1685-3A64F7DF2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3" y="2298700"/>
            <a:ext cx="8761412" cy="34163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uk-UA" sz="7200" dirty="0"/>
              <a:t>У сучасному світі стрімко зростає рівень штучного освітлення міст, що призводить до поширення явища світлового забруднення. Воно негативно впливає не лише на екологію та здоров’я людини, а й значно ускладнює спостереження зоряного неба.</a:t>
            </a:r>
            <a:endParaRPr lang="ru-RU" sz="7200" dirty="0"/>
          </a:p>
          <a:p>
            <a:pPr marL="0" indent="0">
              <a:buNone/>
            </a:pPr>
            <a:r>
              <a:rPr lang="uk-UA" sz="7200" dirty="0"/>
              <a:t>Для астрономії це є серйозною проблемою, оскільки через надмірне освітлення зменшується кількість видимих зір, зникає можливість спостерігати слабкі небесні об’єкти та навіть Чумацький Шлях.</a:t>
            </a:r>
            <a:endParaRPr lang="ru-RU" sz="7200" dirty="0"/>
          </a:p>
          <a:p>
            <a:pPr marL="0" indent="0">
              <a:buNone/>
            </a:pPr>
            <a:r>
              <a:rPr lang="uk-UA" sz="7200" dirty="0"/>
              <a:t>Актуальність даної теми полягає в тому, що більшість населення проживає в містах і практично не має можливості спостерігати природне зоряне небо. Це знижує інтерес до астрономії та ускладнює проведення аматорських і наукових досліджень.</a:t>
            </a:r>
            <a:endParaRPr lang="ru-RU" sz="7200" dirty="0"/>
          </a:p>
          <a:p>
            <a:pPr marL="0" indent="0">
              <a:buNone/>
            </a:pPr>
            <a:r>
              <a:rPr lang="uk-UA" sz="7200" dirty="0"/>
              <a:t>Крім того, проблема світлового забруднення є глобальною, але водночас її можна частково вирішити шляхом раціонального використання освітлення. Тому дослідження цього явища та пошук способів його зменшення є важливими і своєчасними.	</a:t>
            </a:r>
            <a:endParaRPr lang="ru-RU" sz="7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941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8A928-680A-5F0D-1818-718EA174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238" y="3254828"/>
            <a:ext cx="8761413" cy="1136346"/>
          </a:xfrm>
        </p:spPr>
        <p:txBody>
          <a:bodyPr/>
          <a:lstStyle/>
          <a:p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Дослідити вплив світлового забруднення на видимість зоряного неба та запропонувати способи вирішення цієї проблеми.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Завдання: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	Визначити, що таке світлове забруднення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	Провести спостереження зоряного неба в різних умовах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	Порівняти кількість видимих зір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	Запропонувати рішення проблеми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24E096-882B-19C9-BEB1-6338339E5BD0}"/>
              </a:ext>
            </a:extLst>
          </p:cNvPr>
          <p:cNvSpPr txBox="1"/>
          <p:nvPr/>
        </p:nvSpPr>
        <p:spPr>
          <a:xfrm>
            <a:off x="1318237" y="4894904"/>
            <a:ext cx="7934619" cy="106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Об’єкт:</a:t>
            </a: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нічне зоряне небо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Предмет:</a:t>
            </a: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вплив штучного освітлення на видимість зір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8BEFD7-3791-866F-C48D-8EB39F401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4" b="28433"/>
          <a:stretch>
            <a:fillRect/>
          </a:stretch>
        </p:blipFill>
        <p:spPr>
          <a:xfrm>
            <a:off x="0" y="0"/>
            <a:ext cx="12192000" cy="230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28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C614C-410C-88D1-B72D-F829CFE7A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Світлове забруднення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3195E-869E-3B22-EF76-1AEFDD3CA88A}"/>
              </a:ext>
            </a:extLst>
          </p:cNvPr>
          <p:cNvSpPr txBox="1"/>
          <p:nvPr/>
        </p:nvSpPr>
        <p:spPr>
          <a:xfrm>
            <a:off x="979713" y="2375930"/>
            <a:ext cx="10395857" cy="3452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Світлове забруднення — це надмірне або неправильне використання штучного освітлення, яке призводить до засвічення нічного неба та погіршення умов спостереження астрономічних об’єктів.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Основною причиною цього явища є освітлення, спрямоване не лише на поверхню Землі, а й у верхні шари атмосфери. У результаті формується так званий «світловий купол» над містами.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423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5507AA-B9C5-B07C-0F97-60D5C89E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8EFDB54-90D9-B411-EB0D-E4A1B2B0D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7187" y="6857759"/>
            <a:ext cx="3755379" cy="228382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03D010-3136-7982-7593-DA99BF4681C6}"/>
              </a:ext>
            </a:extLst>
          </p:cNvPr>
          <p:cNvSpPr txBox="1"/>
          <p:nvPr/>
        </p:nvSpPr>
        <p:spPr>
          <a:xfrm>
            <a:off x="6868885" y="1186543"/>
            <a:ext cx="517071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Світло, що випромінюється ліхтарями та іншими джерелами, взаємодіє з частинками повітря, пилом і краплями води, як наслідок цього виникають такі фізичні явища:</a:t>
            </a:r>
            <a:endParaRPr lang="ru-RU" sz="2000" dirty="0"/>
          </a:p>
          <a:p>
            <a:r>
              <a:rPr lang="uk-UA" sz="2000" dirty="0"/>
              <a:t>	•	розсіювання Релея — розсіювання світла молекулами газів, що сильніше впливає на короткі хвилі</a:t>
            </a:r>
            <a:endParaRPr lang="ru-RU" sz="2000" dirty="0"/>
          </a:p>
          <a:p>
            <a:r>
              <a:rPr lang="uk-UA" sz="2000" dirty="0"/>
              <a:t>	•	розсіювання Мі — розсіювання на більших частинках </a:t>
            </a:r>
          </a:p>
          <a:p>
            <a:r>
              <a:rPr lang="uk-UA" sz="2000" dirty="0"/>
              <a:t>У результаті цих процесів світло рівномірно розподіляється в атмосфері та створює світіння неба.</a:t>
            </a:r>
          </a:p>
          <a:p>
            <a:r>
              <a:rPr lang="uk-UA" sz="2000" dirty="0"/>
              <a:t>При підвищенні яскравості неба зменшується контраст, слабкі зорі стають невидимими і стає видно лише найяскравіші об’єкти.</a:t>
            </a:r>
            <a:endParaRPr lang="ru-RU" sz="2000" dirty="0"/>
          </a:p>
          <a:p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6C3DAA-0A1B-2793-5D69-4AECBDA9C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43" y="1186543"/>
            <a:ext cx="5018313" cy="455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00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5543B-BA52-CAFC-5752-C20FE2887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556590" cy="706964"/>
          </a:xfrm>
        </p:spPr>
        <p:txBody>
          <a:bodyPr/>
          <a:lstStyle/>
          <a:p>
            <a:r>
              <a:rPr lang="uk-UA" sz="2400" dirty="0"/>
              <a:t>Світлове забруднення має декілька негативних наслідків:</a:t>
            </a:r>
            <a:br>
              <a:rPr lang="ru-RU" dirty="0"/>
            </a:br>
            <a:endParaRPr lang="ru-RU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6B613C0-A2DC-C6F6-E01E-B9A91C9EB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🔭 Для астрономії:</a:t>
            </a:r>
            <a:endParaRPr lang="ru-RU" dirty="0"/>
          </a:p>
          <a:p>
            <a:endParaRPr lang="ru-RU" dirty="0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2C61FF-596E-C207-65DB-0C9511037609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uk-UA" sz="2000" dirty="0"/>
              <a:t>•	зменшення кількості видимих зір</a:t>
            </a:r>
            <a:endParaRPr lang="ru-RU" sz="2000" dirty="0"/>
          </a:p>
          <a:p>
            <a:r>
              <a:rPr lang="uk-UA" sz="2000" dirty="0"/>
              <a:t>•	ускладнення спостережень</a:t>
            </a:r>
            <a:endParaRPr lang="ru-RU" sz="2000" dirty="0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3B35C906-667A-D079-3F3D-89FD51E8E2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🌍 Для довкілля:</a:t>
            </a:r>
            <a:endParaRPr lang="ru-RU" dirty="0"/>
          </a:p>
          <a:p>
            <a:endParaRPr lang="ru-RU" dirty="0"/>
          </a:p>
        </p:txBody>
      </p:sp>
      <p:sp>
        <p:nvSpPr>
          <p:cNvPr id="6" name="Місце для тексту 5">
            <a:extLst>
              <a:ext uri="{FF2B5EF4-FFF2-40B4-BE49-F238E27FC236}">
                <a16:creationId xmlns:a16="http://schemas.microsoft.com/office/drawing/2014/main" id="{002A6E87-BA7C-D78A-E944-D9A4AF7D4321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uk-UA" sz="2000" dirty="0"/>
              <a:t>•	порушення біоритмів тварин</a:t>
            </a:r>
            <a:endParaRPr lang="ru-RU" sz="2000" dirty="0"/>
          </a:p>
          <a:p>
            <a:r>
              <a:rPr lang="uk-UA" sz="2000" dirty="0"/>
              <a:t>•	зміни в екосистемах</a:t>
            </a:r>
            <a:endParaRPr lang="ru-RU" sz="2000" dirty="0"/>
          </a:p>
          <a:p>
            <a:endParaRPr lang="ru-RU" dirty="0"/>
          </a:p>
        </p:txBody>
      </p:sp>
      <p:sp>
        <p:nvSpPr>
          <p:cNvPr id="7" name="Місце для тексту 6">
            <a:extLst>
              <a:ext uri="{FF2B5EF4-FFF2-40B4-BE49-F238E27FC236}">
                <a16:creationId xmlns:a16="http://schemas.microsoft.com/office/drawing/2014/main" id="{C56A13FF-C0D6-18DC-D8A9-96AC756CFE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uk-UA" dirty="0"/>
              <a:t>🧍 Для людини:</a:t>
            </a:r>
            <a:endParaRPr lang="ru-RU" dirty="0"/>
          </a:p>
          <a:p>
            <a:endParaRPr lang="ru-RU" dirty="0"/>
          </a:p>
        </p:txBody>
      </p:sp>
      <p:sp>
        <p:nvSpPr>
          <p:cNvPr id="8" name="Місце для тексту 7">
            <a:extLst>
              <a:ext uri="{FF2B5EF4-FFF2-40B4-BE49-F238E27FC236}">
                <a16:creationId xmlns:a16="http://schemas.microsoft.com/office/drawing/2014/main" id="{DE107C13-74EB-F87A-0F97-1D8180225446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uk-UA" sz="2000" dirty="0"/>
              <a:t>•	порушення сну</a:t>
            </a:r>
            <a:endParaRPr lang="ru-RU" sz="2000" dirty="0"/>
          </a:p>
          <a:p>
            <a:r>
              <a:rPr lang="uk-UA" sz="2000" dirty="0"/>
              <a:t>•	зниження якості відпочинку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2948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B84D1-69C5-AE6D-DB86-D3073813F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Спостереження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38998-65DF-5FFA-D73A-36D398DAD1DC}"/>
              </a:ext>
            </a:extLst>
          </p:cNvPr>
          <p:cNvSpPr txBox="1"/>
          <p:nvPr/>
        </p:nvSpPr>
        <p:spPr>
          <a:xfrm>
            <a:off x="685800" y="2053182"/>
            <a:ext cx="11136086" cy="1391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метою перевірки впливу світлового забруднення на видимість зоряного неба було проведено власні спостереження в різних умовах освітлення.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Спостереження проводилися у вечірній час (після 21:00) за ясної погоди.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 обрано три локації:</a:t>
            </a: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CA16A7-2B4C-83DB-DAEA-3A2046A55DB2}"/>
              </a:ext>
            </a:extLst>
          </p:cNvPr>
          <p:cNvSpPr txBox="1"/>
          <p:nvPr/>
        </p:nvSpPr>
        <p:spPr>
          <a:xfrm>
            <a:off x="979714" y="3444845"/>
            <a:ext cx="1828800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</a:t>
            </a:r>
            <a:r>
              <a:rPr lang="uk-UA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ентр міста</a:t>
            </a:r>
            <a:endParaRPr lang="ru-RU" sz="1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567945-E136-D09F-2370-C66B4212D74F}"/>
              </a:ext>
            </a:extLst>
          </p:cNvPr>
          <p:cNvSpPr txBox="1"/>
          <p:nvPr/>
        </p:nvSpPr>
        <p:spPr>
          <a:xfrm>
            <a:off x="4860471" y="3533587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країна міста</a:t>
            </a:r>
            <a:endParaRPr lang="ru-RU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A79541-50E6-47DD-898B-244D046F9E6D}"/>
              </a:ext>
            </a:extLst>
          </p:cNvPr>
          <p:cNvSpPr txBox="1"/>
          <p:nvPr/>
        </p:nvSpPr>
        <p:spPr>
          <a:xfrm>
            <a:off x="9089571" y="3448063"/>
            <a:ext cx="968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Село</a:t>
            </a:r>
            <a:endParaRPr lang="ru-RU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26A381-45ED-DB88-781F-B45C6AC90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0" y="4093772"/>
            <a:ext cx="3605950" cy="267563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6160B56-772F-0518-1B67-1E6A5BDAB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7"/>
          <a:stretch>
            <a:fillRect/>
          </a:stretch>
        </p:blipFill>
        <p:spPr>
          <a:xfrm>
            <a:off x="4343400" y="4102856"/>
            <a:ext cx="3605950" cy="267563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3326787-BBE2-AF34-7716-52397DDD3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912" y="4102855"/>
            <a:ext cx="3244908" cy="267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51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1CA7-6E45-3AF4-C015-1A75108D2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-1023257" y="1730588"/>
            <a:ext cx="719527" cy="51186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589C1AE-14AC-DF0E-3F17-2FADDF3AC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DD525C-3963-0545-00F9-5A0338D94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023" y="1567542"/>
            <a:ext cx="5276399" cy="4158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EC7B01-1ACD-A2FB-4C6A-185220051940}"/>
              </a:ext>
            </a:extLst>
          </p:cNvPr>
          <p:cNvSpPr txBox="1"/>
          <p:nvPr/>
        </p:nvSpPr>
        <p:spPr>
          <a:xfrm>
            <a:off x="622118" y="405616"/>
            <a:ext cx="5138057" cy="6346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600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Отримані дані показують, що зі зменшенням рівня штучного освітлення кількість видимих зір значно зростає.</a:t>
            </a:r>
            <a:endParaRPr lang="ru-RU" sz="1600" kern="1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600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центрі міста видно лише найяскравіші зорі, тоді як у темних умовах можна спостерігати значно більшу їхню кількість.</a:t>
            </a:r>
            <a:endParaRPr lang="ru-RU" sz="1600" kern="1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600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 пояснюється тим, що світлове забруднення:</a:t>
            </a:r>
            <a:endParaRPr lang="ru-RU" sz="1600" kern="1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600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•	підвищує яскравість неба;</a:t>
            </a:r>
            <a:endParaRPr lang="ru-RU" sz="1600" kern="1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600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•	зменшує контраст між зорями і фоном;</a:t>
            </a:r>
            <a:endParaRPr lang="ru-RU" sz="1600" kern="1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600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•	робить слабкі зорі невидимими.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600" kern="1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способи вирішення проблеми є використання світильників, спрямованих вниз, зменшення яскравості освітлення, застосування теплого світла та вимкнення зайвого освітлення.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endParaRPr lang="ru-RU" sz="1800" kern="1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505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33D37D-3BD7-21E4-BE58-DC3732FE6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Висновок</a:t>
            </a:r>
            <a:endParaRPr lang="ru-RU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C3D8F4C-8226-1C03-2C6F-692B52E2D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211" y="3786170"/>
            <a:ext cx="11058818" cy="2476500"/>
          </a:xfrm>
        </p:spPr>
        <p:txBody>
          <a:bodyPr>
            <a:normAutofit fontScale="25000" lnSpcReduction="20000"/>
          </a:bodyPr>
          <a:lstStyle/>
          <a:p>
            <a:r>
              <a:rPr lang="uk-UA" sz="7200" dirty="0"/>
              <a:t>У ході виконання дослідницької роботи було проаналізовано явище світлового забруднення та його вплив на спостереження зоряного неба.</a:t>
            </a:r>
            <a:endParaRPr lang="ru-RU" sz="7200" dirty="0"/>
          </a:p>
          <a:p>
            <a:r>
              <a:rPr lang="uk-UA" sz="7200" dirty="0"/>
              <a:t>На основі теоретичних відомостей встановлено, що світлове забруднення виникає внаслідок розсіювання штучного світла в атмосфері, що призводить до підвищення яскравості нічного неба та зменшення контрасту між небесними об’єктами і фоном.</a:t>
            </a:r>
            <a:endParaRPr lang="ru-RU" sz="7200" dirty="0"/>
          </a:p>
          <a:p>
            <a:r>
              <a:rPr lang="uk-UA" sz="7200" dirty="0"/>
              <a:t>У практичній частині роботи було проведено власні спостереження в умовах різного рівня освітлення. Отримані результати показали, що кількість видимих зір значно зменшується в умовах міського освітлення та суттєво зростає у місцях із низьким рівнем світлового забруднення.</a:t>
            </a:r>
            <a:endParaRPr lang="ru-RU" sz="7200" dirty="0"/>
          </a:p>
          <a:p>
            <a:r>
              <a:rPr lang="uk-UA" sz="7200" dirty="0"/>
              <a:t>Побудований графік підтвердив залежність між рівнем освітлення та кількістю видимих зір: чим вищий рівень світлового забруднення, тим менше зоряних об’єктів можна спостерігати.</a:t>
            </a:r>
            <a:endParaRPr lang="ru-RU" sz="7200" dirty="0"/>
          </a:p>
          <a:p>
            <a:r>
              <a:rPr lang="uk-UA" sz="7200" dirty="0"/>
              <a:t>Таким чином, висунута гіпотеза про негативний вплив світлового забруднення на астрономічні спостереження повністю підтвердилася.</a:t>
            </a:r>
            <a:endParaRPr lang="ru-RU" sz="7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39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6AD88D-DC51-F10B-3F8F-059590850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621465-7588-2920-F08A-AE3A599E57B9}"/>
              </a:ext>
            </a:extLst>
          </p:cNvPr>
          <p:cNvSpPr txBox="1"/>
          <p:nvPr/>
        </p:nvSpPr>
        <p:spPr>
          <a:xfrm>
            <a:off x="3984172" y="5312229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Дякую за увагу!</a:t>
            </a:r>
            <a:endParaRPr lang="ru-RU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0070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103</TotalTime>
  <Words>716</Words>
  <Application>Microsoft Office PowerPoint</Application>
  <PresentationFormat>Широкий екран</PresentationFormat>
  <Paragraphs>53</Paragraphs>
  <Slides>10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Calibri</vt:lpstr>
      <vt:lpstr>Century Gothic</vt:lpstr>
      <vt:lpstr>Times New Roman</vt:lpstr>
      <vt:lpstr>Wingdings 3</vt:lpstr>
      <vt:lpstr>Зал засідань</vt:lpstr>
      <vt:lpstr>Презентація PowerPoint</vt:lpstr>
      <vt:lpstr>Актуальність теми: </vt:lpstr>
      <vt:lpstr>Мета роботи: Дослідити вплив світлового забруднення на видимість зоряного неба та запропонувати способи вирішення цієї проблеми.  Завдання:  1. Визначити, що таке світлове забруднення  2. Провести спостереження зоряного неба в різних умовах  3. Порівняти кількість видимих зір  4. Запропонувати рішення проблеми </vt:lpstr>
      <vt:lpstr>Світлове забруднення</vt:lpstr>
      <vt:lpstr>Презентація PowerPoint</vt:lpstr>
      <vt:lpstr>Світлове забруднення має декілька негативних наслідків: </vt:lpstr>
      <vt:lpstr>Спостереження</vt:lpstr>
      <vt:lpstr>Презентація PowerPoint</vt:lpstr>
      <vt:lpstr>Висновок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7</cp:revision>
  <dcterms:created xsi:type="dcterms:W3CDTF">2026-04-16T11:39:15Z</dcterms:created>
  <dcterms:modified xsi:type="dcterms:W3CDTF">2026-04-18T13:13:06Z</dcterms:modified>
</cp:coreProperties>
</file>