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6" r:id="rId9"/>
    <p:sldId id="267" r:id="rId10"/>
    <p:sldId id="268" r:id="rId11"/>
    <p:sldId id="262" r:id="rId12"/>
    <p:sldId id="260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265A1C"/>
    <a:srgbClr val="153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94058" autoAdjust="0"/>
  </p:normalViewPr>
  <p:slideViewPr>
    <p:cSldViewPr snapToGrid="0">
      <p:cViewPr varScale="1">
        <p:scale>
          <a:sx n="90" d="100"/>
          <a:sy n="90" d="100"/>
        </p:scale>
        <p:origin x="346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AE76A-3EA3-4F06-87F9-E3C28CDC6135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0ACAC-0F8A-4AC7-ABE5-8950FCD753E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524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0ACAC-0F8A-4AC7-ABE5-8950FCD753EF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3353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B0711-B6A6-1222-E2F9-17312E799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DACE980-83FF-8E41-25BE-A16A57DFE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4570577-AA31-0007-5AF5-D5D477A2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7FB6FDB-9617-6FD3-DB71-1713E95EB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A62841B-411A-A9DE-D461-0D28A7CF0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561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BAD8F6-7C91-D6FB-A5CD-EC7C3F37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EA8588-885C-DF9C-F74F-1A0A512E7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5E0A1F8-278B-F037-8B6E-6D9170CD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D9FC416-0F65-ED0C-4DAA-94839F16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E2C583B-629C-E7C3-4E09-B68D7EBB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421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4DA6C-151E-E136-5FCB-98A3335F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5420D60-22BF-716E-8E7F-86263BEC0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E702C27-779F-1427-3EFF-622170D6F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5D9EE6C-3833-E359-2999-D175DD7D6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1361450-779A-51D5-88DE-36FEC657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1381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7730F-E01B-A22A-E672-2E9BDF5B5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E50DB4E-F098-8C23-58C4-71CD193B12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4F3FA47-E2EC-0D8C-7F57-91DD6161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349987B-598D-85B0-7FF1-2A8702FC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A68F4A9-A849-7EFA-67CD-57E2D051E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C0E3740-0EA2-61CA-30F1-448BB4905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318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8B0FB-4D03-B894-663B-EA5C36928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D33EB3B-BB90-848E-65DB-A93A00591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899A192-C6FE-94E0-D7A9-0443D75B0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248BC2F-7DC3-3DF7-1063-0414DA81D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65429BA0-1691-ED87-0E7E-52D0B6649E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0C0B4094-11E0-856E-7993-24B8F9FC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BA846372-B750-AC3B-1088-6955E90D9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16CAAE5-D296-0C32-A923-673CA13B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657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62228-E9A2-CE8C-74F0-B5B3AC3CC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F32E3ABE-49C6-3F27-E0BE-E661FC5B7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E8083FD-ED24-8A8F-C7FD-1C7DF724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3FD4085-BA64-2A3D-36A1-DD2C98B0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125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2B3CC18A-8B17-C750-D825-74AB1102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9ED6ED2-3B63-AF8B-9024-FB287F9E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4548920-1D17-432B-E8D7-C37542A4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936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B998A-05DD-6BA5-AEA9-71A7DD1A1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DEA8B85-5DF7-E9F5-A8C9-2A797BBFC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594B9C7-E5CA-186C-8DF6-A4366436D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8F11B83-9F66-64EB-92FA-54B86C172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3CDA763-FD85-E5B8-C311-97603A78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828D24F-6AD3-9F1C-E9FF-BAB53BB5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162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74C74-0513-CBD2-D2F1-19B698784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78353A2-0BB7-8590-B890-E4681E936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52EDD9F-CF64-2EFE-875A-EE2745C62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AA4D6D9-C67D-0D75-DB0D-589E9FF41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2A38FF3-CFC2-3361-7965-C5CBD29A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9713E11-FDA9-CE18-2A04-85767784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057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9387A-171D-401A-6A5F-56FE1096A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D52DF9E-C94B-0DA6-93F6-59E2B048C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E2691C8-AAC1-60F0-E804-1B8D1DEC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6E94305-0803-B5D3-3B16-20B10F443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C6B935D-BBF1-61BD-37EE-598197BF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571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0FD621AA-D297-84A6-9F30-27DD78BEE1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4611068-3968-7361-7AF8-924B94625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DBE20E5-BE96-CC4C-CC2B-259D4EFC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39FA69E-5FE9-A82F-4DCE-8158D77B2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B10677B-C180-45D5-816E-AAA31B54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05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303ADEA-3E50-6BDC-E62F-40E6FA6AA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06D1564-5EBA-66DA-EDA2-F88C24999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B2DD9B6-D2B1-F6E2-3CD3-F12650471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42125-1A75-432D-869D-5A40F8A98A3B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5B63492-4367-5015-70EE-A0A9E03F3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D63C2AF-EC36-F102-FCF5-474220111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58F89-50F6-4C2E-91FD-432AF34057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039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5356D050-AD0D-8226-90B2-DB43C9B626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20CD80-39EF-1259-7354-A7E109D57FEA}"/>
              </a:ext>
            </a:extLst>
          </p:cNvPr>
          <p:cNvSpPr txBox="1"/>
          <p:nvPr/>
        </p:nvSpPr>
        <p:spPr>
          <a:xfrm>
            <a:off x="6857933" y="4628050"/>
            <a:ext cx="4598345" cy="1200329"/>
          </a:xfrm>
          <a:prstGeom prst="rect">
            <a:avLst/>
          </a:prstGeom>
          <a:noFill/>
          <a:sp3d>
            <a:bevelT w="114300" prst="artDeco"/>
          </a:sp3d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36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G Benguiat Cyr-Bold" panose="020BE200000000000000" pitchFamily="34" charset="-52"/>
              </a:rPr>
              <a:t>ТОМАТУ ЇСТІВНОГО 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45D52415-FBD7-5A1C-A6F9-D15A6953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7" y="199315"/>
            <a:ext cx="6264780" cy="6415312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A96E09B-B922-05FA-5250-0B5C33BF6C29}"/>
              </a:ext>
            </a:extLst>
          </p:cNvPr>
          <p:cNvSpPr txBox="1"/>
          <p:nvPr/>
        </p:nvSpPr>
        <p:spPr>
          <a:xfrm>
            <a:off x="6752041" y="928156"/>
            <a:ext cx="4704237" cy="707886"/>
          </a:xfrm>
          <a:prstGeom prst="rect">
            <a:avLst/>
          </a:prstGeom>
          <a:noFill/>
          <a:sp3d>
            <a:bevelT w="114300" prst="artDeco"/>
          </a:sp3d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40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G Benguiat Cyr-Bold" panose="020BE200000000000000" pitchFamily="34" charset="-52"/>
              </a:rPr>
              <a:t>ВПЛИВ</a:t>
            </a:r>
            <a:r>
              <a:rPr kumimoji="0" lang="uk-UA" altLang="uk-UA" sz="4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 Benguiat Cyr-Bold" panose="020BE200000000000000" pitchFamily="34" charset="-52"/>
              </a:rPr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C04871B-2741-8A84-2635-318F4D1FBA69}"/>
              </a:ext>
            </a:extLst>
          </p:cNvPr>
          <p:cNvSpPr txBox="1"/>
          <p:nvPr/>
        </p:nvSpPr>
        <p:spPr>
          <a:xfrm>
            <a:off x="6809194" y="1629785"/>
            <a:ext cx="4598345" cy="461665"/>
          </a:xfrm>
          <a:prstGeom prst="rect">
            <a:avLst/>
          </a:prstGeom>
          <a:noFill/>
          <a:sp3d>
            <a:bevelT w="114300" prst="artDeco"/>
          </a:sp3d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 Benguiat Cyr-Bold" panose="020BE200000000000000" pitchFamily="34" charset="-52"/>
              </a:rPr>
              <a:t>ЛИСТОГРИЗУЧИХ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3AAB96D-0DD8-FA16-A042-C994707C37FF}"/>
              </a:ext>
            </a:extLst>
          </p:cNvPr>
          <p:cNvSpPr txBox="1"/>
          <p:nvPr/>
        </p:nvSpPr>
        <p:spPr>
          <a:xfrm>
            <a:off x="6594137" y="2091450"/>
            <a:ext cx="5325656" cy="707886"/>
          </a:xfrm>
          <a:prstGeom prst="rect">
            <a:avLst/>
          </a:prstGeom>
          <a:noFill/>
          <a:sp3d>
            <a:bevelT w="114300" prst="artDeco"/>
          </a:sp3d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G Benguiat Cyr-Bold" panose="020BE200000000000000" pitchFamily="34" charset="-52"/>
              </a:rPr>
              <a:t>КОМАХ-ШКІДНИКІВ</a:t>
            </a:r>
            <a:r>
              <a:rPr kumimoji="0" lang="uk-UA" altLang="uk-UA" sz="40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G Benguiat Cyr-Bold" panose="020BE200000000000000" pitchFamily="34" charset="-52"/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13620EC-7631-89EB-96FA-C81672A378BC}"/>
              </a:ext>
            </a:extLst>
          </p:cNvPr>
          <p:cNvSpPr txBox="1"/>
          <p:nvPr/>
        </p:nvSpPr>
        <p:spPr>
          <a:xfrm>
            <a:off x="6851901" y="2867429"/>
            <a:ext cx="4810128" cy="1077218"/>
          </a:xfrm>
          <a:prstGeom prst="rect">
            <a:avLst/>
          </a:prstGeom>
          <a:noFill/>
          <a:sp3d>
            <a:bevelT w="114300" prst="artDeco"/>
          </a:sp3d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G Benguiat Cyr-Bold" panose="020BE200000000000000" pitchFamily="34" charset="-52"/>
              </a:rPr>
              <a:t>НА ФОТОСИНТЕЗ І ДИХАННЯ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8D088A2-AF65-2540-BFB1-5FFDC287382B}"/>
              </a:ext>
            </a:extLst>
          </p:cNvPr>
          <p:cNvSpPr txBox="1"/>
          <p:nvPr/>
        </p:nvSpPr>
        <p:spPr>
          <a:xfrm>
            <a:off x="6957792" y="4025180"/>
            <a:ext cx="4598345" cy="461665"/>
          </a:xfrm>
          <a:prstGeom prst="rect">
            <a:avLst/>
          </a:prstGeom>
          <a:noFill/>
          <a:sp3d>
            <a:bevelT w="114300" prst="artDeco"/>
          </a:sp3d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 Benguiat Cyr-Bold" panose="020BE200000000000000" pitchFamily="34" charset="-52"/>
              </a:rPr>
              <a:t>РОСЛИН НА ПРИКЛАДІ</a:t>
            </a:r>
          </a:p>
        </p:txBody>
      </p:sp>
    </p:spTree>
    <p:extLst>
      <p:ext uri="{BB962C8B-B14F-4D97-AF65-F5344CB8AC3E}">
        <p14:creationId xmlns:p14="http://schemas.microsoft.com/office/powerpoint/2010/main" val="290391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9109105-9BB3-BC22-BC96-084E98A841EF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D12EB5A-14C3-C0D4-6F1F-902F743BFC89}"/>
              </a:ext>
            </a:extLst>
          </p:cNvPr>
          <p:cNvSpPr/>
          <p:nvPr/>
        </p:nvSpPr>
        <p:spPr>
          <a:xfrm>
            <a:off x="0" y="448762"/>
            <a:ext cx="5642517" cy="13552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E9B1E94-F2D3-BA35-998B-87A03FF40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23" y="2515972"/>
            <a:ext cx="4771694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Сучасним сільським господарством та екологією в умовах стрімких кліматичних змін.</a:t>
            </a: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uk-UA" alt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Забезпеченням продовольчої безпеки як одним із головних пріоритетів людства.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Вирощуванням таких стратегічно важливих овочевих культур, як томат, що постійно стикається 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з біотичними загрозами.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5FE081-C21C-A463-13FC-ABDCF9DC1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133" y="399843"/>
            <a:ext cx="6058314" cy="6058314"/>
          </a:xfrm>
          <a:prstGeom prst="rect">
            <a:avLst/>
          </a:prstGeom>
          <a:effectLst>
            <a:glow>
              <a:schemeClr val="accent6">
                <a:lumMod val="40000"/>
                <a:lumOff val="60000"/>
              </a:schemeClr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B2EC8D-5841-102B-818E-8187E64EF59F}"/>
              </a:ext>
            </a:extLst>
          </p:cNvPr>
          <p:cNvSpPr txBox="1"/>
          <p:nvPr/>
        </p:nvSpPr>
        <p:spPr>
          <a:xfrm>
            <a:off x="264908" y="556376"/>
            <a:ext cx="53776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200" dirty="0">
                <a:latin typeface="AG Benguiat Cyr-Bold" panose="020BE200000000000000" pitchFamily="34" charset="-52"/>
              </a:rPr>
              <a:t>Актуальність даного дослідження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200" dirty="0">
                <a:latin typeface="AG Benguiat Cyr-Bold" panose="020BE200000000000000" pitchFamily="34" charset="-52"/>
              </a:rPr>
              <a:t>зумовлена глобальними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200" dirty="0">
                <a:latin typeface="AG Benguiat Cyr-Bold" panose="020BE200000000000000" pitchFamily="34" charset="-52"/>
              </a:rPr>
              <a:t>викликами, які постають перед: </a:t>
            </a:r>
          </a:p>
        </p:txBody>
      </p:sp>
      <p:pic>
        <p:nvPicPr>
          <p:cNvPr id="12" name="Графіка 11" descr="Leaf with solid fill">
            <a:extLst>
              <a:ext uri="{FF2B5EF4-FFF2-40B4-BE49-F238E27FC236}">
                <a16:creationId xmlns:a16="http://schemas.microsoft.com/office/drawing/2014/main" id="{9C47A39E-1884-0A04-33A3-B3FFAA1C7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648" y="2557863"/>
            <a:ext cx="541369" cy="541369"/>
          </a:xfrm>
          <a:prstGeom prst="rect">
            <a:avLst/>
          </a:prstGeom>
        </p:spPr>
      </p:pic>
      <p:pic>
        <p:nvPicPr>
          <p:cNvPr id="14" name="Графіка 13" descr="Open hand with plant with solid fill">
            <a:extLst>
              <a:ext uri="{FF2B5EF4-FFF2-40B4-BE49-F238E27FC236}">
                <a16:creationId xmlns:a16="http://schemas.microsoft.com/office/drawing/2014/main" id="{BEDE1E40-40A9-4FD1-9F2B-4137EFEA9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055" y="3679981"/>
            <a:ext cx="559962" cy="559962"/>
          </a:xfrm>
          <a:prstGeom prst="rect">
            <a:avLst/>
          </a:prstGeom>
        </p:spPr>
      </p:pic>
      <p:pic>
        <p:nvPicPr>
          <p:cNvPr id="16" name="Графіка 15" descr="Microscope with solid fill">
            <a:extLst>
              <a:ext uri="{FF2B5EF4-FFF2-40B4-BE49-F238E27FC236}">
                <a16:creationId xmlns:a16="http://schemas.microsoft.com/office/drawing/2014/main" id="{F7D5D839-3458-B962-5EC1-82CF219093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86" y="4951914"/>
            <a:ext cx="786162" cy="78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7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AF4D1FD-B932-65AD-FC07-15F42A3972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5D225-A585-8638-1FC3-6F8F197868F1}"/>
              </a:ext>
            </a:extLst>
          </p:cNvPr>
          <p:cNvSpPr txBox="1"/>
          <p:nvPr/>
        </p:nvSpPr>
        <p:spPr>
          <a:xfrm>
            <a:off x="683894" y="616103"/>
            <a:ext cx="64116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</a:rPr>
              <a:t>Через потепління клімату розширюються ареали та збільшується кількість генерацій небезпечних листогризучих комах, зокрема колорадського жука та різноманітних видів совок.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AB1BBF-EDAF-7A84-1C3D-126242E9D599}"/>
              </a:ext>
            </a:extLst>
          </p:cNvPr>
          <p:cNvSpPr txBox="1"/>
          <p:nvPr/>
        </p:nvSpPr>
        <p:spPr>
          <a:xfrm>
            <a:off x="3933199" y="2585887"/>
            <a:ext cx="34247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</a:rPr>
              <a:t>Їхнє масове розмноження призводить до стрімкої дефоліації рослин, що завдає колосальних економічних збитків аграрному сектору. 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F62EC1-6EC4-2755-E77E-0B14B9C01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3" y="3200659"/>
            <a:ext cx="3215006" cy="32166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A96611-B582-71D9-ADC5-779B6EE9E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339" y="362786"/>
            <a:ext cx="4361822" cy="43640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1F2DD1-A73D-99D8-F14E-44BA21352497}"/>
              </a:ext>
            </a:extLst>
          </p:cNvPr>
          <p:cNvSpPr txBox="1"/>
          <p:nvPr/>
        </p:nvSpPr>
        <p:spPr>
          <a:xfrm>
            <a:off x="4902018" y="5171775"/>
            <a:ext cx="70423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</a:rPr>
              <a:t>Тому глибоке розуміння того, як саме рослина реагує на втрату листкової маси, є критично необхідним для розробки нових, екологічно безпечних стратегій захисту врожаю та селекції стійких сортів.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834278D-F9FF-5CC3-1972-6C48C40A43C5}"/>
              </a:ext>
            </a:extLst>
          </p:cNvPr>
          <p:cNvSpPr/>
          <p:nvPr/>
        </p:nvSpPr>
        <p:spPr>
          <a:xfrm>
            <a:off x="542192" y="722832"/>
            <a:ext cx="45719" cy="11099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211DD07-9CB7-1305-143D-EE04F1B412C8}"/>
              </a:ext>
            </a:extLst>
          </p:cNvPr>
          <p:cNvSpPr/>
          <p:nvPr/>
        </p:nvSpPr>
        <p:spPr>
          <a:xfrm>
            <a:off x="4702267" y="5278504"/>
            <a:ext cx="45719" cy="11099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7C80D0B-C038-155F-9F51-9A3F882FF5BD}"/>
              </a:ext>
            </a:extLst>
          </p:cNvPr>
          <p:cNvSpPr/>
          <p:nvPr/>
        </p:nvSpPr>
        <p:spPr>
          <a:xfrm>
            <a:off x="3788121" y="2668604"/>
            <a:ext cx="45719" cy="17319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baseline="-25000" dirty="0"/>
          </a:p>
        </p:txBody>
      </p:sp>
    </p:spTree>
    <p:extLst>
      <p:ext uri="{BB962C8B-B14F-4D97-AF65-F5344CB8AC3E}">
        <p14:creationId xmlns:p14="http://schemas.microsoft.com/office/powerpoint/2010/main" val="66142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7A0821D-768F-56A3-1795-768D95A289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560043F-1CB5-AFC7-0525-5E6358F7C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03" y="3562671"/>
            <a:ext cx="7027597" cy="2619376"/>
          </a:xfrm>
          <a:prstGeom prst="rect">
            <a:avLst/>
          </a:prstGeom>
        </p:spPr>
      </p:pic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91E79AF-2080-9333-3550-23805C3F3220}"/>
              </a:ext>
            </a:extLst>
          </p:cNvPr>
          <p:cNvSpPr/>
          <p:nvPr/>
        </p:nvSpPr>
        <p:spPr>
          <a:xfrm>
            <a:off x="-4" y="314325"/>
            <a:ext cx="12192002" cy="749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C517C-6FA3-CF27-DCA3-38BAD0E91F2E}"/>
              </a:ext>
            </a:extLst>
          </p:cNvPr>
          <p:cNvSpPr txBox="1"/>
          <p:nvPr/>
        </p:nvSpPr>
        <p:spPr>
          <a:xfrm>
            <a:off x="-4" y="291232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4400" dirty="0">
                <a:latin typeface="AG Benguiat Cyr-Bold" panose="020BE200000000000000" pitchFamily="34" charset="-52"/>
              </a:rPr>
              <a:t>Мета: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6B8CE1-E143-B69E-2C66-BFD00B164030}"/>
              </a:ext>
            </a:extLst>
          </p:cNvPr>
          <p:cNvSpPr txBox="1"/>
          <p:nvPr/>
        </p:nvSpPr>
        <p:spPr>
          <a:xfrm>
            <a:off x="438149" y="1623095"/>
            <a:ext cx="11339511" cy="1894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Дослідити динаміку змін показників газообміну (концентрації CO</a:t>
            </a:r>
            <a:r>
              <a:rPr lang="uk-UA" sz="2000" kern="100" baseline="-250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uk-UA" sz="20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 O</a:t>
            </a:r>
            <a:r>
              <a:rPr lang="uk-UA" sz="2000" kern="100" baseline="-250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sz="20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у листках </a:t>
            </a:r>
            <a:r>
              <a:rPr lang="uk-UA" sz="2000" kern="10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томата</a:t>
            </a:r>
            <a:r>
              <a:rPr lang="uk-UA" sz="20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їстівного (</a:t>
            </a:r>
            <a:r>
              <a:rPr lang="uk-UA" sz="2000" i="1" kern="10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Solanum</a:t>
            </a:r>
            <a:r>
              <a:rPr lang="uk-UA" sz="2000" i="1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i="1" kern="10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lycopersicum</a:t>
            </a:r>
            <a:r>
              <a:rPr lang="uk-UA" sz="2000" i="1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L.</a:t>
            </a:r>
            <a:r>
              <a:rPr lang="uk-UA" sz="20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у відповідь на механічне пошкодження (імітацію дії комах-фітофагів) з використанням сучасних цифрових вимірювальних систем PASCO.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D72BCF-98DC-A9F0-AF3C-CCBAA3F61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4" y="3801950"/>
            <a:ext cx="5144379" cy="238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1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B6954815-C685-4691-8F37-F3DB2C00E2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DAE5EF-9F6C-F4AE-BB65-420AD7A24642}"/>
              </a:ext>
            </a:extLst>
          </p:cNvPr>
          <p:cNvSpPr txBox="1"/>
          <p:nvPr/>
        </p:nvSpPr>
        <p:spPr>
          <a:xfrm>
            <a:off x="307185" y="3646269"/>
            <a:ext cx="5072062" cy="2356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uk-UA" sz="2000" b="1" i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дослідження:</a:t>
            </a:r>
            <a:r>
              <a:rPr lang="uk-UA" sz="2000" i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20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інтенсивність дихання та зміна концентрації вуглекислого газу і кисню в ізольованій камері з пошкодженими листками </a:t>
            </a:r>
            <a:r>
              <a:rPr lang="uk-UA" sz="2000" kern="10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томата</a:t>
            </a:r>
            <a:r>
              <a:rPr lang="uk-UA" sz="20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режимі реального часу.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C1CE6D-E74F-AECF-65E6-D8ECCE41C5C1}"/>
              </a:ext>
            </a:extLst>
          </p:cNvPr>
          <p:cNvSpPr txBox="1"/>
          <p:nvPr/>
        </p:nvSpPr>
        <p:spPr>
          <a:xfrm>
            <a:off x="307185" y="739324"/>
            <a:ext cx="4148136" cy="216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uk-UA" sz="1800" i="1" kern="1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Об'єкт дослідження: </a:t>
            </a:r>
            <a:r>
              <a:rPr lang="uk-UA" sz="1800" kern="100" dirty="0">
                <a:solidFill>
                  <a:schemeClr val="bg1"/>
                </a:solidFill>
                <a:effectLst/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фізіологічні процеси та стресові реакції рослин за умов порушення цілісності фотосинтетичного апарату (біотичного стресу).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45DDB43-0455-38E5-F04C-B5D7299A3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1" y="3242"/>
            <a:ext cx="7562848" cy="684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0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324F17C-76C6-04ED-CA97-A7310A2862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44BC8A1-EA13-7FF1-6260-C178DFF3BEA7}"/>
              </a:ext>
            </a:extLst>
          </p:cNvPr>
          <p:cNvSpPr/>
          <p:nvPr/>
        </p:nvSpPr>
        <p:spPr>
          <a:xfrm>
            <a:off x="0" y="327785"/>
            <a:ext cx="4576646" cy="70422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AD8676-62F7-0DC9-D31E-2AEF05314A95}"/>
              </a:ext>
            </a:extLst>
          </p:cNvPr>
          <p:cNvSpPr txBox="1"/>
          <p:nvPr/>
        </p:nvSpPr>
        <p:spPr>
          <a:xfrm>
            <a:off x="287442" y="456283"/>
            <a:ext cx="41177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400" dirty="0">
                <a:latin typeface="AG Benguiat Cyr-Bold" panose="020BE200000000000000" pitchFamily="34" charset="-52"/>
              </a:rPr>
              <a:t>Завдання дослідження: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92D1F-4168-39F6-BB18-FAC550BA877C}"/>
              </a:ext>
            </a:extLst>
          </p:cNvPr>
          <p:cNvSpPr txBox="1"/>
          <p:nvPr/>
        </p:nvSpPr>
        <p:spPr>
          <a:xfrm>
            <a:off x="1419225" y="1764895"/>
            <a:ext cx="1027747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Провести теоретичний аналіз літературних джерел щодо впливу біотичного стресу (пошкодження фітофагами) на енергетичний баланс та газообмін рослин. </a:t>
            </a:r>
            <a:endParaRPr lang="uk-UA" sz="2000" dirty="0"/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Опанувати методику роботи з бездротовими цифровими сенсорами </a:t>
            </a:r>
            <a:r>
              <a:rPr lang="en-US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PASCO 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для моніторингу фізіологічних показників </a:t>
            </a:r>
            <a:r>
              <a:rPr lang="en-US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in vivo. </a:t>
            </a:r>
            <a:br>
              <a:rPr lang="en-US" sz="2000" dirty="0">
                <a:solidFill>
                  <a:schemeClr val="bg1"/>
                </a:solidFill>
                <a:latin typeface="Aptos ExtraBold" panose="020B0004020202020204" pitchFamily="34" charset="0"/>
              </a:rPr>
            </a:b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Експериментально зафіксувати динаміку накопичення </a:t>
            </a:r>
            <a:r>
              <a:rPr lang="uk-UA" sz="2000" kern="1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uk-UA" sz="2000" kern="100" baseline="-250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та зміни рівня </a:t>
            </a:r>
            <a:r>
              <a:rPr lang="uk-UA" sz="2000" kern="1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uk-UA" sz="2000" kern="100" baseline="-250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000" kern="100" baseline="-250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під час дихання інтактних (цілих) та пошкоджених листків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томата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в закритій системі. </a:t>
            </a:r>
            <a:b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</a:b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Проаналізувати отримані масиви даних, побудувати графіки та порівняти інтенсивність стресової реакції рослини на пошкодження тканин.</a:t>
            </a:r>
          </a:p>
        </p:txBody>
      </p:sp>
      <p:pic>
        <p:nvPicPr>
          <p:cNvPr id="12" name="Графіка 11" descr="Leaf with solid fill">
            <a:extLst>
              <a:ext uri="{FF2B5EF4-FFF2-40B4-BE49-F238E27FC236}">
                <a16:creationId xmlns:a16="http://schemas.microsoft.com/office/drawing/2014/main" id="{DEA6003D-7CDA-9833-7F11-2824757511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425" y="1698220"/>
            <a:ext cx="914400" cy="914400"/>
          </a:xfrm>
          <a:prstGeom prst="rect">
            <a:avLst/>
          </a:prstGeom>
        </p:spPr>
      </p:pic>
      <p:pic>
        <p:nvPicPr>
          <p:cNvPr id="14" name="Графіка 13" descr="Butterfly with solid fill">
            <a:extLst>
              <a:ext uri="{FF2B5EF4-FFF2-40B4-BE49-F238E27FC236}">
                <a16:creationId xmlns:a16="http://schemas.microsoft.com/office/drawing/2014/main" id="{FCCE68E0-6FD9-2D9D-AE6C-6D5B84AB9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425" y="2874811"/>
            <a:ext cx="914400" cy="914400"/>
          </a:xfrm>
          <a:prstGeom prst="rect">
            <a:avLst/>
          </a:prstGeom>
        </p:spPr>
      </p:pic>
      <p:pic>
        <p:nvPicPr>
          <p:cNvPr id="15" name="Графіка 14" descr="Leaf with solid fill">
            <a:extLst>
              <a:ext uri="{FF2B5EF4-FFF2-40B4-BE49-F238E27FC236}">
                <a16:creationId xmlns:a16="http://schemas.microsoft.com/office/drawing/2014/main" id="{F8F11DAF-A164-6FF2-F3EB-2999AA8A00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425" y="4214865"/>
            <a:ext cx="914400" cy="914400"/>
          </a:xfrm>
          <a:prstGeom prst="rect">
            <a:avLst/>
          </a:prstGeom>
        </p:spPr>
      </p:pic>
      <p:pic>
        <p:nvPicPr>
          <p:cNvPr id="16" name="Графіка 15" descr="Butterfly with solid fill">
            <a:extLst>
              <a:ext uri="{FF2B5EF4-FFF2-40B4-BE49-F238E27FC236}">
                <a16:creationId xmlns:a16="http://schemas.microsoft.com/office/drawing/2014/main" id="{BA3DDFD0-ABF1-0650-218F-56C6DBF91C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425" y="53914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12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36FF339-8D0B-52D1-3706-8FFCC092F2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AE93E7-1AF1-0DA7-6380-C8201AA62179}"/>
              </a:ext>
            </a:extLst>
          </p:cNvPr>
          <p:cNvSpPr txBox="1"/>
          <p:nvPr/>
        </p:nvSpPr>
        <p:spPr>
          <a:xfrm>
            <a:off x="0" y="114952"/>
            <a:ext cx="6954309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	</a:t>
            </a:r>
            <a:r>
              <a:rPr lang="uk-UA" sz="2000" b="1" u="sng" dirty="0">
                <a:solidFill>
                  <a:schemeClr val="bg1"/>
                </a:solidFill>
                <a:latin typeface="Aptos ExtraBold" panose="020B0004020202020204" pitchFamily="34" charset="0"/>
              </a:rPr>
              <a:t>Фотосинтез -це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фундаментальньний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процесом асиміляції, під час якого енергія сонячного світла трансформується в хімічну енергію органічних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сполук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.</a:t>
            </a:r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	Процес фотосинтезу чітко розділяється на дві фази: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світлову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темнову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. 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Під час </a:t>
            </a:r>
            <a:r>
              <a:rPr lang="uk-UA" sz="2000" u="sng" dirty="0">
                <a:solidFill>
                  <a:schemeClr val="bg1"/>
                </a:solidFill>
                <a:latin typeface="Aptos ExtraBold" panose="020B0004020202020204" pitchFamily="34" charset="0"/>
              </a:rPr>
              <a:t>світлової фази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, що протікає на мембранах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тилакоїдів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, відбувається фотоліз води та генерація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макроергічних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сполук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(АТФ та НАДФН).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Для успішного протікання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темнової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фази де безпосередньо синтезуються вуглеводи, критично важливим є безперебійне постачання вуглекислого газу (</a:t>
            </a:r>
            <a:r>
              <a:rPr lang="en-US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CO2). 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Цю функцію виконує продиховий апарат, який регулює газообмін між внутрішніми тканинами листка та атмосферою.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Побічним, але </a:t>
            </a:r>
            <a:r>
              <a:rPr lang="uk-UA" sz="2000" dirty="0" err="1">
                <a:solidFill>
                  <a:schemeClr val="bg1"/>
                </a:solidFill>
                <a:latin typeface="Aptos ExtraBold" panose="020B0004020202020204" pitchFamily="34" charset="0"/>
              </a:rPr>
              <a:t>глобально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 значущим продуктом фотолізу води під час світлової фази є молекулярний кисень (</a:t>
            </a:r>
            <a:r>
              <a:rPr lang="en-US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O2), </a:t>
            </a:r>
            <a: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  <a:t>який дифундує назовні через ті ж самі продихи.</a:t>
            </a:r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pic>
        <p:nvPicPr>
          <p:cNvPr id="1026" name="Picture 2" descr="Diagram showing process of photosynthesis in plant 4337040 Vector Art at  Vecteezy">
            <a:extLst>
              <a:ext uri="{FF2B5EF4-FFF2-40B4-BE49-F238E27FC236}">
                <a16:creationId xmlns:a16="http://schemas.microsoft.com/office/drawing/2014/main" id="{8FCFB709-008A-1006-4AD8-88D2694E33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6"/>
          <a:stretch>
            <a:fillRect/>
          </a:stretch>
        </p:blipFill>
        <p:spPr bwMode="auto">
          <a:xfrm>
            <a:off x="7078134" y="1024466"/>
            <a:ext cx="4859355" cy="421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648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AD1BF8A-D9EF-DEBB-947B-7432F1ACB9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9329E5-BBC9-DDAF-6D00-542BD24F68AE}"/>
              </a:ext>
            </a:extLst>
          </p:cNvPr>
          <p:cNvSpPr txBox="1"/>
          <p:nvPr/>
        </p:nvSpPr>
        <p:spPr>
          <a:xfrm>
            <a:off x="6477003" y="422344"/>
            <a:ext cx="536257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 природних екосистемах та агроценозах рослини перебувають у постійній взаємодії з різноманітними фітофагами. Особливу загрозу для фотосинтетичного апарату становлять листогризучі комахи — представники рядів лускокрилих (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Lepidoptera,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 стадії гусені), твердокрилих (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Coleoptera),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прямокрилих (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Orthoptera)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та перетинчастокрилих (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Hymenoptera)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.</a:t>
            </a:r>
            <a:b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</a:br>
            <a:b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</a:br>
            <a:endParaRPr lang="uk-UA" sz="2000" b="0" i="0" dirty="0">
              <a:solidFill>
                <a:schemeClr val="bg1"/>
              </a:solidFill>
              <a:effectLst/>
              <a:latin typeface="Aptos ExtraBold" panose="020B0004020202020204" pitchFamily="34" charset="0"/>
            </a:endParaRPr>
          </a:p>
          <a:p>
            <a:pPr algn="just">
              <a:buNone/>
            </a:pP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Найбільш руйнівним типом пошкодження є грубе об'їдання (дефоліація), коли комаха повністю поглинає листкову пластинку, залишаючи лише центральну жилку або черешок. Це призводить до миттєвої та безповоротної втрати фотосинтетичної поверхні.</a:t>
            </a:r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3B1589-39BC-7C7A-A912-A9668CF25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7" y="1273124"/>
            <a:ext cx="5832583" cy="431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6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6479658-7EEA-BE57-35BE-86CEDD65B762}"/>
              </a:ext>
            </a:extLst>
          </p:cNvPr>
          <p:cNvSpPr/>
          <p:nvPr/>
        </p:nvSpPr>
        <p:spPr>
          <a:xfrm>
            <a:off x="0" y="0"/>
            <a:ext cx="1110615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2000" dirty="0">
              <a:latin typeface="Aptos ExtraBold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D5AB8A-C62E-5542-64F9-792092616C5D}"/>
              </a:ext>
            </a:extLst>
          </p:cNvPr>
          <p:cNvSpPr txBox="1"/>
          <p:nvPr/>
        </p:nvSpPr>
        <p:spPr>
          <a:xfrm>
            <a:off x="464153" y="367516"/>
            <a:ext cx="604837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Таким чином, напад листогризучих комах завдає подвійного удару по фізіології рослини: з одного боку, різко знижується здатність фіксувати сонячну енергію та вуглець, а з іншого — неконтрольовано зростають витрати вже накопичених органічних речовин на процеси інтенсивного 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раневого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дихання. Листок перетворюється з органу-донора (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source)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на орган-споживач (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sink)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C861B-3DD4-96BE-0243-753D19DF03C1}"/>
              </a:ext>
            </a:extLst>
          </p:cNvPr>
          <p:cNvSpPr txBox="1"/>
          <p:nvPr/>
        </p:nvSpPr>
        <p:spPr>
          <a:xfrm>
            <a:off x="464153" y="4348162"/>
            <a:ext cx="75273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Інтенсивність дихання у травмованих листках не падає,</a:t>
            </a:r>
          </a:p>
          <a:p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а навпаки — стрімко зростає. Цей феномен відомий як «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раневе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дихання». Рослині потрібна колосальна кількість енергії у вигляді 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АТФ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для регенерації пошкоджених клітинних мембран, синтезу стресових фітогормонів (зокрема, 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жасмонової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та саліцилової кислот) та активації імунної відповіді 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pic>
        <p:nvPicPr>
          <p:cNvPr id="10" name="Графіка 9" descr="Open hand with plant with solid fill">
            <a:extLst>
              <a:ext uri="{FF2B5EF4-FFF2-40B4-BE49-F238E27FC236}">
                <a16:creationId xmlns:a16="http://schemas.microsoft.com/office/drawing/2014/main" id="{DD303955-8CCB-03A4-0900-0F30D59A14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73915" y="3157537"/>
            <a:ext cx="1114425" cy="11144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6F75152-D5BE-56E1-CF9B-75ADF10D6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528" y="76200"/>
            <a:ext cx="5679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37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C9ECEE2-5BC4-86CB-7803-CAC916A957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1D2E4-AECB-6AE3-3FA6-AFFC75584378}"/>
              </a:ext>
            </a:extLst>
          </p:cNvPr>
          <p:cNvSpPr txBox="1"/>
          <p:nvPr/>
        </p:nvSpPr>
        <p:spPr>
          <a:xfrm>
            <a:off x="447938" y="284021"/>
            <a:ext cx="103703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Для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досягнення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поставленої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мети та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забезпечення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високої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відтворюваності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результатів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експериментальна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частина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роботи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проводилася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в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контрольованих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лабораторних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умовах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452BEB-700E-28A2-9108-0EC7A64D10E1}"/>
              </a:ext>
            </a:extLst>
          </p:cNvPr>
          <p:cNvSpPr txBox="1"/>
          <p:nvPr/>
        </p:nvSpPr>
        <p:spPr>
          <a:xfrm>
            <a:off x="229786" y="3457374"/>
            <a:ext cx="1033581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Вимірювання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показників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газообміну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проводилося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через</a:t>
            </a:r>
          </a:p>
          <a:p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24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години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після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нанесення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пошкоджень</a:t>
            </a:r>
            <a:r>
              <a:rPr lang="ru-RU" sz="32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.</a:t>
            </a:r>
            <a:endParaRPr lang="uk-UA" sz="32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14" name="Блок-схема: вузол 13">
            <a:extLst>
              <a:ext uri="{FF2B5EF4-FFF2-40B4-BE49-F238E27FC236}">
                <a16:creationId xmlns:a16="http://schemas.microsoft.com/office/drawing/2014/main" id="{BFBDC4A5-9B96-3B86-9B1B-9D7B2EA72AA1}"/>
              </a:ext>
            </a:extLst>
          </p:cNvPr>
          <p:cNvSpPr/>
          <p:nvPr/>
        </p:nvSpPr>
        <p:spPr>
          <a:xfrm>
            <a:off x="7898605" y="2921857"/>
            <a:ext cx="5334000" cy="5334000"/>
          </a:xfrm>
          <a:prstGeom prst="flowChartConnector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Блок-схема: вузол 14">
            <a:extLst>
              <a:ext uri="{FF2B5EF4-FFF2-40B4-BE49-F238E27FC236}">
                <a16:creationId xmlns:a16="http://schemas.microsoft.com/office/drawing/2014/main" id="{1CA965F0-B266-3EBE-AAA3-64BDA290885C}"/>
              </a:ext>
            </a:extLst>
          </p:cNvPr>
          <p:cNvSpPr/>
          <p:nvPr/>
        </p:nvSpPr>
        <p:spPr>
          <a:xfrm>
            <a:off x="8308180" y="3274282"/>
            <a:ext cx="4629150" cy="462915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Блок-схема: вузол 15">
            <a:extLst>
              <a:ext uri="{FF2B5EF4-FFF2-40B4-BE49-F238E27FC236}">
                <a16:creationId xmlns:a16="http://schemas.microsoft.com/office/drawing/2014/main" id="{5E64B75C-7E2F-5EDF-4752-FB2350AE180E}"/>
              </a:ext>
            </a:extLst>
          </p:cNvPr>
          <p:cNvSpPr/>
          <p:nvPr/>
        </p:nvSpPr>
        <p:spPr>
          <a:xfrm>
            <a:off x="8670130" y="3636232"/>
            <a:ext cx="3905250" cy="390525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2" descr="Посадка розсади помідорів: поради і рекомендації | ІАС &quot;Аграрії разом&quot;">
            <a:extLst>
              <a:ext uri="{FF2B5EF4-FFF2-40B4-BE49-F238E27FC236}">
                <a16:creationId xmlns:a16="http://schemas.microsoft.com/office/drawing/2014/main" id="{C947EE07-ECBB-A3A9-932C-53E6E80F9F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310" y="1106060"/>
            <a:ext cx="3332820" cy="235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Розсада помідорів — питання і відповіді | ЗЕЛЕНА САДИБА">
            <a:extLst>
              <a:ext uri="{FF2B5EF4-FFF2-40B4-BE49-F238E27FC236}">
                <a16:creationId xmlns:a16="http://schemas.microsoft.com/office/drawing/2014/main" id="{BFFFE8B0-9DAC-421B-EB1E-507B89FCA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71" y="4551450"/>
            <a:ext cx="3400425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93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1876EBA-8C1E-5402-4462-BE2292542D95}"/>
              </a:ext>
            </a:extLst>
          </p:cNvPr>
          <p:cNvSpPr/>
          <p:nvPr/>
        </p:nvSpPr>
        <p:spPr>
          <a:xfrm>
            <a:off x="7088" y="0"/>
            <a:ext cx="13053895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2000" dirty="0">
              <a:latin typeface="Aptos ExtraBold" panose="020B0004020202020204" pitchFamily="34" charset="0"/>
            </a:endParaRPr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BA1CB329-2E3E-28EE-A690-64DBA5D79089}"/>
              </a:ext>
            </a:extLst>
          </p:cNvPr>
          <p:cNvGrpSpPr/>
          <p:nvPr/>
        </p:nvGrpSpPr>
        <p:grpSpPr>
          <a:xfrm>
            <a:off x="5705361" y="729798"/>
            <a:ext cx="2981325" cy="5281379"/>
            <a:chOff x="5019561" y="720273"/>
            <a:chExt cx="2981325" cy="5281379"/>
          </a:xfrm>
        </p:grpSpPr>
        <p:sp>
          <p:nvSpPr>
            <p:cNvPr id="5" name="Полілінія: фігура 4">
              <a:extLst>
                <a:ext uri="{FF2B5EF4-FFF2-40B4-BE49-F238E27FC236}">
                  <a16:creationId xmlns:a16="http://schemas.microsoft.com/office/drawing/2014/main" id="{14E25D14-AD89-6506-445A-CAE5AE4AAF3F}"/>
                </a:ext>
              </a:extLst>
            </p:cNvPr>
            <p:cNvSpPr/>
            <p:nvPr/>
          </p:nvSpPr>
          <p:spPr>
            <a:xfrm>
              <a:off x="5067186" y="761097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62A4339-C0D1-5B7A-819A-79CB2FF43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36" t="4270" r="12912" b="3887"/>
            <a:stretch>
              <a:fillRect/>
            </a:stretch>
          </p:blipFill>
          <p:spPr>
            <a:xfrm>
              <a:off x="5019561" y="720273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</p:spPr>
        </p:pic>
      </p:grpSp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1AE0EE16-9780-FA68-42FE-FCA9E5CE9D41}"/>
              </a:ext>
            </a:extLst>
          </p:cNvPr>
          <p:cNvGrpSpPr/>
          <p:nvPr/>
        </p:nvGrpSpPr>
        <p:grpSpPr>
          <a:xfrm>
            <a:off x="9203587" y="720273"/>
            <a:ext cx="2981325" cy="5290904"/>
            <a:chOff x="8438921" y="751572"/>
            <a:chExt cx="2981325" cy="5290904"/>
          </a:xfrm>
        </p:grpSpPr>
        <p:sp>
          <p:nvSpPr>
            <p:cNvPr id="8" name="Полілінія: фігура 7">
              <a:extLst>
                <a:ext uri="{FF2B5EF4-FFF2-40B4-BE49-F238E27FC236}">
                  <a16:creationId xmlns:a16="http://schemas.microsoft.com/office/drawing/2014/main" id="{FEE38EF0-153D-15DA-0040-57523953F2E7}"/>
                </a:ext>
              </a:extLst>
            </p:cNvPr>
            <p:cNvSpPr/>
            <p:nvPr/>
          </p:nvSpPr>
          <p:spPr>
            <a:xfrm>
              <a:off x="8486546" y="801921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6D1D6D2-487C-33B3-0B86-7A5FBC168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21" t="671" r="10842" b="6970"/>
            <a:stretch>
              <a:fillRect/>
            </a:stretch>
          </p:blipFill>
          <p:spPr>
            <a:xfrm>
              <a:off x="8438921" y="751572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E3B4529-39F1-96F6-0CAB-4F5796A3CFC9}"/>
              </a:ext>
            </a:extLst>
          </p:cNvPr>
          <p:cNvSpPr txBox="1"/>
          <p:nvPr/>
        </p:nvSpPr>
        <p:spPr>
          <a:xfrm>
            <a:off x="364068" y="556105"/>
            <a:ext cx="4995332" cy="4664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Темнова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фаза (вимірювання інтенсивності дихання): 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Біокамеру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поміщали у світлонепроникний контейнер. Реєстрація даних тривала 10 хвилин. За відсутності світлової енергії фотосинтез зупинявся, і датчики фіксували виключно процес клітинного дихання: поступове зростання концентрації </a:t>
            </a:r>
            <a:r>
              <a:rPr lang="uk-UA" sz="2000" kern="1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uk-UA" sz="2000" kern="100" baseline="-250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(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ppm)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та зниження рівня </a:t>
            </a:r>
            <a:r>
              <a:rPr lang="uk-UA" sz="2000" kern="1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uk-UA" sz="2000" kern="100" baseline="-250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(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 відсотках).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952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F991E81-7386-2E9C-6EC9-B541E4AF7F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grpSp>
        <p:nvGrpSpPr>
          <p:cNvPr id="35" name="Групувати 34">
            <a:extLst>
              <a:ext uri="{FF2B5EF4-FFF2-40B4-BE49-F238E27FC236}">
                <a16:creationId xmlns:a16="http://schemas.microsoft.com/office/drawing/2014/main" id="{8CC07612-2DD9-F246-EC08-1DA4F2460C47}"/>
              </a:ext>
            </a:extLst>
          </p:cNvPr>
          <p:cNvGrpSpPr/>
          <p:nvPr/>
        </p:nvGrpSpPr>
        <p:grpSpPr>
          <a:xfrm>
            <a:off x="5015024" y="691697"/>
            <a:ext cx="3004912" cy="5309955"/>
            <a:chOff x="5015024" y="691697"/>
            <a:chExt cx="3004912" cy="5309955"/>
          </a:xfrm>
        </p:grpSpPr>
        <p:sp>
          <p:nvSpPr>
            <p:cNvPr id="14" name="Полілінія: фігура 13">
              <a:extLst>
                <a:ext uri="{FF2B5EF4-FFF2-40B4-BE49-F238E27FC236}">
                  <a16:creationId xmlns:a16="http://schemas.microsoft.com/office/drawing/2014/main" id="{3D5F1352-BE8A-07A2-31D6-7270D4A9B811}"/>
                </a:ext>
              </a:extLst>
            </p:cNvPr>
            <p:cNvSpPr/>
            <p:nvPr/>
          </p:nvSpPr>
          <p:spPr>
            <a:xfrm>
              <a:off x="5086236" y="761097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 dirty="0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E20DFF71-E2F1-D743-977E-4E16528B2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22" t="3060" r="17705" b="3060"/>
            <a:stretch>
              <a:fillRect/>
            </a:stretch>
          </p:blipFill>
          <p:spPr>
            <a:xfrm>
              <a:off x="5015024" y="691697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</p:spPr>
        </p:pic>
      </p:grpSp>
      <p:grpSp>
        <p:nvGrpSpPr>
          <p:cNvPr id="39" name="Групувати 38">
            <a:extLst>
              <a:ext uri="{FF2B5EF4-FFF2-40B4-BE49-F238E27FC236}">
                <a16:creationId xmlns:a16="http://schemas.microsoft.com/office/drawing/2014/main" id="{C1714B11-BAEE-FEF8-28E2-270ED4FCA9E9}"/>
              </a:ext>
            </a:extLst>
          </p:cNvPr>
          <p:cNvGrpSpPr/>
          <p:nvPr/>
        </p:nvGrpSpPr>
        <p:grpSpPr>
          <a:xfrm>
            <a:off x="8513250" y="691696"/>
            <a:ext cx="3004912" cy="5309956"/>
            <a:chOff x="8513250" y="691696"/>
            <a:chExt cx="3004912" cy="5309956"/>
          </a:xfrm>
        </p:grpSpPr>
        <p:sp>
          <p:nvSpPr>
            <p:cNvPr id="17" name="Полілінія: фігура 16">
              <a:extLst>
                <a:ext uri="{FF2B5EF4-FFF2-40B4-BE49-F238E27FC236}">
                  <a16:creationId xmlns:a16="http://schemas.microsoft.com/office/drawing/2014/main" id="{80859D7E-26CA-755A-DFCF-F41C977F0F6F}"/>
                </a:ext>
              </a:extLst>
            </p:cNvPr>
            <p:cNvSpPr/>
            <p:nvPr/>
          </p:nvSpPr>
          <p:spPr>
            <a:xfrm>
              <a:off x="8584462" y="761097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D5738894-1DE3-E574-7090-F2B27CFAD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48" t="1431" r="13748" b="1431"/>
            <a:stretch>
              <a:fillRect/>
            </a:stretch>
          </p:blipFill>
          <p:spPr>
            <a:xfrm>
              <a:off x="8513250" y="691696"/>
              <a:ext cx="2933700" cy="5240555"/>
            </a:xfrm>
            <a:custGeom>
              <a:avLst/>
              <a:gdLst>
                <a:gd name="csX0" fmla="*/ 488960 w 2933700"/>
                <a:gd name="csY0" fmla="*/ 0 h 5240555"/>
                <a:gd name="csX1" fmla="*/ 2444740 w 2933700"/>
                <a:gd name="csY1" fmla="*/ 0 h 5240555"/>
                <a:gd name="csX2" fmla="*/ 2933700 w 2933700"/>
                <a:gd name="csY2" fmla="*/ 488960 h 5240555"/>
                <a:gd name="csX3" fmla="*/ 2933700 w 2933700"/>
                <a:gd name="csY3" fmla="*/ 4751595 h 5240555"/>
                <a:gd name="csX4" fmla="*/ 2444740 w 2933700"/>
                <a:gd name="csY4" fmla="*/ 5240555 h 5240555"/>
                <a:gd name="csX5" fmla="*/ 488960 w 2933700"/>
                <a:gd name="csY5" fmla="*/ 5240555 h 5240555"/>
                <a:gd name="csX6" fmla="*/ 0 w 2933700"/>
                <a:gd name="csY6" fmla="*/ 4751595 h 5240555"/>
                <a:gd name="csX7" fmla="*/ 0 w 2933700"/>
                <a:gd name="csY7" fmla="*/ 488960 h 5240555"/>
                <a:gd name="csX8" fmla="*/ 488960 w 2933700"/>
                <a:gd name="csY8" fmla="*/ 0 h 5240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33700" h="5240555">
                  <a:moveTo>
                    <a:pt x="488960" y="0"/>
                  </a:moveTo>
                  <a:lnTo>
                    <a:pt x="2444740" y="0"/>
                  </a:lnTo>
                  <a:cubicBezTo>
                    <a:pt x="2714785" y="0"/>
                    <a:pt x="2933700" y="218915"/>
                    <a:pt x="2933700" y="488960"/>
                  </a:cubicBezTo>
                  <a:lnTo>
                    <a:pt x="2933700" y="4751595"/>
                  </a:lnTo>
                  <a:cubicBezTo>
                    <a:pt x="2933700" y="5021640"/>
                    <a:pt x="2714785" y="5240555"/>
                    <a:pt x="2444740" y="5240555"/>
                  </a:cubicBezTo>
                  <a:lnTo>
                    <a:pt x="488960" y="5240555"/>
                  </a:lnTo>
                  <a:cubicBezTo>
                    <a:pt x="218915" y="5240555"/>
                    <a:pt x="0" y="5021640"/>
                    <a:pt x="0" y="4751595"/>
                  </a:cubicBezTo>
                  <a:lnTo>
                    <a:pt x="0" y="488960"/>
                  </a:lnTo>
                  <a:cubicBezTo>
                    <a:pt x="0" y="218915"/>
                    <a:pt x="218915" y="0"/>
                    <a:pt x="488960" y="0"/>
                  </a:cubicBezTo>
                  <a:close/>
                </a:path>
              </a:pathLst>
            </a:cu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A0B749BD-ACFF-69AD-26EF-0064E92CE4EE}"/>
              </a:ext>
            </a:extLst>
          </p:cNvPr>
          <p:cNvSpPr txBox="1"/>
          <p:nvPr/>
        </p:nvSpPr>
        <p:spPr>
          <a:xfrm>
            <a:off x="507206" y="635030"/>
            <a:ext cx="4207669" cy="5587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Світлова фаза (вимірювання інтенсивності фотосинтезу): 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Біокамеру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виймали із світлонепроникного контейнера і ставили на підвіконня. Вимірювання тривало наступні 10–15 хвилин. За цих умов активувався процес асиміляції: датчик </a:t>
            </a:r>
            <a:r>
              <a:rPr lang="uk-UA" sz="2000" kern="1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uk-UA" sz="2000" kern="100" baseline="-250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фіксував падіння рівня вуглекислого газу, а електродний датчик </a:t>
            </a:r>
            <a:r>
              <a:rPr lang="uk-UA" sz="2000" kern="1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uk-UA" sz="2000" kern="100" baseline="-25000" dirty="0">
                <a:solidFill>
                  <a:schemeClr val="bg1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—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накопичення кисню в камері.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448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1D07D3E-6622-1AF1-746E-62A16AB065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3FA0DA-8BA1-5FAD-6C5D-A9487FBBE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31" y="544580"/>
            <a:ext cx="4587638" cy="57688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9FD35D-BCFD-4BDC-D2C4-84817245A7FD}"/>
              </a:ext>
            </a:extLst>
          </p:cNvPr>
          <p:cNvSpPr txBox="1"/>
          <p:nvPr/>
        </p:nvSpPr>
        <p:spPr>
          <a:xfrm>
            <a:off x="5944275" y="982730"/>
            <a:ext cx="555069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Контрольні зразки: показали стабільну динаміку: на світлі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O₂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зріс з 20,90% до 21,05%, у темряві знизився до 20,85%. Це свідчить про нормальну роботу фотосинтезу й дихання.</a:t>
            </a:r>
            <a:b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</a:b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Пошкодження 20%: спостерігалась 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гіперкомпенсація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— на світлі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O₂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підвищився до 21,10%, але в темряві різко знизився до 20,75% через посилений метаболізм і утворення 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АФК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.</a:t>
            </a:r>
            <a:br>
              <a:rPr lang="uk-UA" sz="2000" dirty="0">
                <a:solidFill>
                  <a:schemeClr val="bg1"/>
                </a:solidFill>
                <a:latin typeface="Aptos ExtraBold" panose="020B0004020202020204" pitchFamily="34" charset="0"/>
              </a:rPr>
            </a:b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Пошкодження 50%: обидва процеси пригнічені — на світлі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O₂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зріс лише до 20,95%, у темряві знизився до 20,88%, що вказує на метаболічний шок і порушення клітинних структур.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843EB3-1F76-7D79-E5C7-03B4AF411B57}"/>
              </a:ext>
            </a:extLst>
          </p:cNvPr>
          <p:cNvSpPr txBox="1"/>
          <p:nvPr/>
        </p:nvSpPr>
        <p:spPr>
          <a:xfrm>
            <a:off x="575733" y="6434667"/>
            <a:ext cx="4708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i="1" dirty="0">
                <a:solidFill>
                  <a:schemeClr val="bg1"/>
                </a:solidFill>
              </a:rPr>
              <a:t>Рис.1 Вміст </a:t>
            </a:r>
            <a:r>
              <a:rPr lang="en-US" sz="1600" i="1" dirty="0">
                <a:solidFill>
                  <a:schemeClr val="bg1"/>
                </a:solidFill>
                <a:latin typeface="Aptos ExtraBold" panose="020B0004020202020204" pitchFamily="34" charset="0"/>
              </a:rPr>
              <a:t>O₂</a:t>
            </a:r>
            <a:r>
              <a:rPr lang="uk-UA" sz="1600" i="1" dirty="0">
                <a:solidFill>
                  <a:schemeClr val="bg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75713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8CD88F7-8DEB-025A-6A7F-E795E71370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938172-1F6F-CA45-CEAD-70ED4D22A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1" y="544580"/>
            <a:ext cx="4587638" cy="57688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5B0F98-47AD-1B8B-54BC-5A913901CFFF}"/>
              </a:ext>
            </a:extLst>
          </p:cNvPr>
          <p:cNvSpPr txBox="1"/>
          <p:nvPr/>
        </p:nvSpPr>
        <p:spPr>
          <a:xfrm>
            <a:off x="6096000" y="1425952"/>
            <a:ext cx="521731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Контроль: на світлі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CO₂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зменшився з 400 до 250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ppm,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 темряві зріс до 450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ppm —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нормальний метаболізм.</a:t>
            </a:r>
            <a:b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</a:b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Пошкодження 20%: максимальні коливання — на світлі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CO₂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впав до 200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ppm,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 темряві зріс до 550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ppm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через «</a:t>
            </a:r>
            <a:r>
              <a:rPr lang="uk-UA" sz="2000" b="0" i="0" dirty="0" err="1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раневе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 дихання» і посилений захисний метаболізм.</a:t>
            </a:r>
            <a:b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</a:b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Пошкодження 50%: слабкі зміни — на світлі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CO₂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лише до 350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ppm,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у темряві до 420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ppm, </a:t>
            </a:r>
            <a:r>
              <a:rPr lang="uk-UA" sz="20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що свідчить про метаболічне пригнічення й виснаження ресурсів.</a:t>
            </a:r>
            <a:endParaRPr lang="uk-UA" sz="20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17801F-87D4-75C8-3176-734589D61965}"/>
              </a:ext>
            </a:extLst>
          </p:cNvPr>
          <p:cNvSpPr txBox="1"/>
          <p:nvPr/>
        </p:nvSpPr>
        <p:spPr>
          <a:xfrm>
            <a:off x="778933" y="6372687"/>
            <a:ext cx="30395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</a:rPr>
              <a:t>Рис.1 Вміст С</a:t>
            </a:r>
            <a:r>
              <a:rPr lang="en-US" sz="1600" dirty="0">
                <a:solidFill>
                  <a:schemeClr val="bg1"/>
                </a:solidFill>
                <a:latin typeface="Aptos ExtraBold" panose="020B0004020202020204" pitchFamily="34" charset="0"/>
              </a:rPr>
              <a:t>O₂</a:t>
            </a:r>
            <a:r>
              <a:rPr lang="uk-UA" sz="1600" dirty="0">
                <a:solidFill>
                  <a:schemeClr val="bg1"/>
                </a:solidFill>
              </a:rPr>
              <a:t> 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18624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EB6B8B9-174B-0524-E49C-696092D4A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3726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6A66D4-0FB1-228E-C26B-441D4F515D6F}"/>
              </a:ext>
            </a:extLst>
          </p:cNvPr>
          <p:cNvSpPr txBox="1"/>
          <p:nvPr/>
        </p:nvSpPr>
        <p:spPr>
          <a:xfrm>
            <a:off x="1009651" y="1708725"/>
            <a:ext cx="10896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реакція рослини на пошкодження нелінійна</a:t>
            </a:r>
            <a:br>
              <a:rPr lang="uk-UA" sz="3200" dirty="0">
                <a:solidFill>
                  <a:schemeClr val="bg1"/>
                </a:solidFill>
                <a:latin typeface="Aptos ExtraBold" panose="020B0004020202020204" pitchFamily="34" charset="0"/>
              </a:rPr>
            </a:br>
            <a:endParaRPr lang="uk-UA" sz="32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r>
              <a:rPr lang="uk-UA" sz="32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невелике пошкодження викликає захисну активацію</a:t>
            </a:r>
            <a:br>
              <a:rPr lang="uk-UA" sz="3200" dirty="0">
                <a:solidFill>
                  <a:schemeClr val="bg1"/>
                </a:solidFill>
                <a:latin typeface="Aptos ExtraBold" panose="020B0004020202020204" pitchFamily="34" charset="0"/>
              </a:rPr>
            </a:br>
            <a:endParaRPr lang="uk-UA" sz="32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r>
              <a:rPr lang="uk-UA" sz="32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сильне пошкодження призводить до пригнічення і кризи</a:t>
            </a:r>
            <a:br>
              <a:rPr lang="uk-UA" sz="3200" dirty="0">
                <a:solidFill>
                  <a:schemeClr val="bg1"/>
                </a:solidFill>
                <a:latin typeface="Aptos ExtraBold" panose="020B0004020202020204" pitchFamily="34" charset="0"/>
              </a:rPr>
            </a:br>
            <a:endParaRPr lang="uk-UA" sz="3200" dirty="0">
              <a:solidFill>
                <a:schemeClr val="bg1"/>
              </a:solidFill>
              <a:latin typeface="Aptos ExtraBold" panose="020B0004020202020204" pitchFamily="34" charset="0"/>
            </a:endParaRPr>
          </a:p>
          <a:p>
            <a:r>
              <a:rPr lang="uk-UA" sz="3200" b="0" i="0" dirty="0">
                <a:solidFill>
                  <a:schemeClr val="bg1"/>
                </a:solidFill>
                <a:effectLst/>
                <a:latin typeface="Aptos ExtraBold" panose="020B0004020202020204" pitchFamily="34" charset="0"/>
              </a:rPr>
              <a:t>шкода від комах подвійна: менше утворення речовин + більше витрат енергії</a:t>
            </a:r>
            <a:endParaRPr lang="uk-UA" sz="3200" dirty="0">
              <a:solidFill>
                <a:schemeClr val="bg1"/>
              </a:solidFill>
              <a:latin typeface="Aptos ExtraBold" panose="020B0004020202020204" pitchFamily="34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C39A29D-F103-9271-333E-8A4A4F77F3BB}"/>
              </a:ext>
            </a:extLst>
          </p:cNvPr>
          <p:cNvSpPr/>
          <p:nvPr/>
        </p:nvSpPr>
        <p:spPr>
          <a:xfrm>
            <a:off x="-4" y="314325"/>
            <a:ext cx="12192002" cy="749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4A9E3B-47D1-435C-69A0-F8DF1C8A27F7}"/>
              </a:ext>
            </a:extLst>
          </p:cNvPr>
          <p:cNvSpPr txBox="1"/>
          <p:nvPr/>
        </p:nvSpPr>
        <p:spPr>
          <a:xfrm>
            <a:off x="-6" y="3143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4400" dirty="0">
                <a:latin typeface="AG Benguiat Cyr-Bold" panose="020BE200000000000000" pitchFamily="34" charset="-52"/>
              </a:rPr>
              <a:t>Висновки</a:t>
            </a:r>
          </a:p>
        </p:txBody>
      </p:sp>
      <p:pic>
        <p:nvPicPr>
          <p:cNvPr id="11" name="Графіка 10" descr="Leaf with solid fill">
            <a:extLst>
              <a:ext uri="{FF2B5EF4-FFF2-40B4-BE49-F238E27FC236}">
                <a16:creationId xmlns:a16="http://schemas.microsoft.com/office/drawing/2014/main" id="{1A9E47F7-0F7B-D715-5634-628D4F2C9B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423" y="1848447"/>
            <a:ext cx="533399" cy="533399"/>
          </a:xfrm>
          <a:prstGeom prst="rect">
            <a:avLst/>
          </a:prstGeom>
        </p:spPr>
      </p:pic>
      <p:pic>
        <p:nvPicPr>
          <p:cNvPr id="12" name="Графіка 11" descr="Butterfly with solid fill">
            <a:extLst>
              <a:ext uri="{FF2B5EF4-FFF2-40B4-BE49-F238E27FC236}">
                <a16:creationId xmlns:a16="http://schemas.microsoft.com/office/drawing/2014/main" id="{95B599FD-7711-D0B6-87AF-54CC31A2C2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422" y="2768561"/>
            <a:ext cx="533399" cy="533399"/>
          </a:xfrm>
          <a:prstGeom prst="rect">
            <a:avLst/>
          </a:prstGeom>
        </p:spPr>
      </p:pic>
      <p:pic>
        <p:nvPicPr>
          <p:cNvPr id="13" name="Графіка 12" descr="Leaf with solid fill">
            <a:extLst>
              <a:ext uri="{FF2B5EF4-FFF2-40B4-BE49-F238E27FC236}">
                <a16:creationId xmlns:a16="http://schemas.microsoft.com/office/drawing/2014/main" id="{70DE170E-4B8F-3C69-2E58-B56340D89D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421" y="3704183"/>
            <a:ext cx="533399" cy="533399"/>
          </a:xfrm>
          <a:prstGeom prst="rect">
            <a:avLst/>
          </a:prstGeom>
        </p:spPr>
      </p:pic>
      <p:pic>
        <p:nvPicPr>
          <p:cNvPr id="14" name="Графіка 13" descr="Butterfly with solid fill">
            <a:extLst>
              <a:ext uri="{FF2B5EF4-FFF2-40B4-BE49-F238E27FC236}">
                <a16:creationId xmlns:a16="http://schemas.microsoft.com/office/drawing/2014/main" id="{F5DBC793-8EC3-EB3F-6E91-5F96E73DFF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421" y="5159336"/>
            <a:ext cx="533399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34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3090</TotalTime>
  <Words>964</Words>
  <Application>Microsoft Office PowerPoint</Application>
  <PresentationFormat>Широкий екран</PresentationFormat>
  <Paragraphs>60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AG Benguiat Cyr-Bold</vt:lpstr>
      <vt:lpstr>Aptos ExtraBold</vt:lpstr>
      <vt:lpstr>Arial</vt:lpstr>
      <vt:lpstr>Calibri</vt:lpstr>
      <vt:lpstr>Calibri Light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Олюся</dc:creator>
  <cp:lastModifiedBy>HP</cp:lastModifiedBy>
  <cp:revision>40</cp:revision>
  <dcterms:created xsi:type="dcterms:W3CDTF">2026-04-16T15:36:06Z</dcterms:created>
  <dcterms:modified xsi:type="dcterms:W3CDTF">2026-04-20T20:55:28Z</dcterms:modified>
</cp:coreProperties>
</file>