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2" r:id="rId9"/>
    <p:sldId id="263" r:id="rId10"/>
    <p:sldId id="269" r:id="rId11"/>
    <p:sldId id="264" r:id="rId12"/>
    <p:sldId id="265" r:id="rId13"/>
    <p:sldId id="261" r:id="rId14"/>
    <p:sldId id="270" r:id="rId15"/>
    <p:sldId id="271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inzel Decorative Bold" panose="020B0604020202020204" charset="0"/>
      <p:regular r:id="rId22"/>
    </p:embeddedFont>
    <p:embeddedFont>
      <p:font typeface="Times New Roman MT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0649" autoAdjust="0"/>
  </p:normalViewPr>
  <p:slideViewPr>
    <p:cSldViewPr>
      <p:cViewPr varScale="1">
        <p:scale>
          <a:sx n="41" d="100"/>
          <a:sy n="41" d="100"/>
        </p:scale>
        <p:origin x="78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AB867-CAAE-4E0B-A6C1-039DD56B1D55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E579B-62FD-4CD4-B55A-3EEB22BBE1A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5198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E579B-62FD-4CD4-B55A-3EEB22BBE1AD}" type="slidenum">
              <a:rPr lang="uk-UA" smtClean="0"/>
              <a:pPr/>
              <a:t>11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E579B-62FD-4CD4-B55A-3EEB22BBE1AD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760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ronomy.com.ua/statti/2803-komakhy-zapyliuvachi-mozhut-zbilshyty-produktyvnist-i-stabilnist-urozhaiv.html" TargetMode="External"/><Relationship Id="rId2" Type="http://schemas.openxmlformats.org/officeDocument/2006/relationships/hyperlink" Target="https://dolynamedu.com/ua/vazhnost-pche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3206216" y="6084283"/>
            <a:ext cx="9525" cy="554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2357212" y="43048"/>
            <a:ext cx="13277113" cy="115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Департамент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науки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освіти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Харківської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облдержадміністрації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endParaRPr lang="uk-UA" sz="2800" dirty="0">
              <a:solidFill>
                <a:srgbClr val="000000"/>
              </a:solidFill>
              <a:latin typeface="Times New Roman" panose="02020603050405020304" pitchFamily="18" charset="0"/>
              <a:ea typeface="Cinzel"/>
              <a:cs typeface="Times New Roman" panose="02020603050405020304" pitchFamily="18" charset="0"/>
              <a:sym typeface="Cinzel"/>
            </a:endParaRPr>
          </a:p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Харківське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територіальне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відділення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МАН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України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Cinzel"/>
              <a:cs typeface="Times New Roman" panose="02020603050405020304" pitchFamily="18" charset="0"/>
              <a:sym typeface="Cinze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74512" y="3266944"/>
            <a:ext cx="7913488" cy="6425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3299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</a:t>
            </a:r>
            <a:r>
              <a:rPr lang="uk-UA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иконала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:</a:t>
            </a:r>
            <a:r>
              <a:rPr lang="uk-UA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 </a:t>
            </a: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Кущ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ь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ова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Владислава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Євгеніївна,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Cinzel"/>
              <a:cs typeface="Times New Roman" panose="02020603050405020304" pitchFamily="18" charset="0"/>
              <a:sym typeface="Cinzel"/>
            </a:endParaRP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учениця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10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класу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Берестинського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ліцею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№3,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вихованка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Бер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е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стинського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центру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дитячої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юнацької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творчості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Бер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е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стинської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міської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ради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Харківської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області</a:t>
            </a:r>
            <a:endParaRPr lang="uk-UA" sz="2800" dirty="0">
              <a:solidFill>
                <a:srgbClr val="000000"/>
              </a:solidFill>
              <a:latin typeface="Times New Roman" panose="02020603050405020304" pitchFamily="18" charset="0"/>
              <a:ea typeface="Cinzel"/>
              <a:cs typeface="Times New Roman" panose="02020603050405020304" pitchFamily="18" charset="0"/>
              <a:sym typeface="Cinzel"/>
            </a:endParaRP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uk-UA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Керівники: </a:t>
            </a: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Кізіченко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Анна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Василівна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вчитель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біології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Берестинського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ліцею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№3</a:t>
            </a:r>
          </a:p>
          <a:p>
            <a:pPr>
              <a:lnSpc>
                <a:spcPts val="46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Меднікова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Людмила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Петрівна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заступник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директора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керівник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гуртка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Бер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е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стинського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 ЦДЮТ</a:t>
            </a:r>
            <a:endParaRPr lang="uk-UA" sz="2800" dirty="0">
              <a:solidFill>
                <a:srgbClr val="000000"/>
              </a:solidFill>
              <a:latin typeface="Times New Roman" panose="02020603050405020304" pitchFamily="18" charset="0"/>
              <a:ea typeface="Cinzel"/>
              <a:cs typeface="Times New Roman" panose="02020603050405020304" pitchFamily="18" charset="0"/>
              <a:sym typeface="Cinze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720013" y="9567433"/>
            <a:ext cx="1640086" cy="54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 dirty="0">
                <a:solidFill>
                  <a:srgbClr val="000000"/>
                </a:solidFill>
                <a:latin typeface="Times New Roman" panose="02020603050405020304" pitchFamily="18" charset="0"/>
                <a:ea typeface="Cinzel"/>
                <a:cs typeface="Times New Roman" panose="02020603050405020304" pitchFamily="18" charset="0"/>
                <a:sym typeface="Cinzel"/>
              </a:rPr>
              <a:t>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821153-BEB2-450C-9EDD-9CA584AA2329}"/>
              </a:ext>
            </a:extLst>
          </p:cNvPr>
          <p:cNvSpPr txBox="1"/>
          <p:nvPr/>
        </p:nvSpPr>
        <p:spPr>
          <a:xfrm>
            <a:off x="3962400" y="1297965"/>
            <a:ext cx="97941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ВЗАЄМОЗ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ЯЗКУ СТАНУ МЕЛІТОФІЛЬНОЇ ФЛОРИ ТА ЧИСЕЛЬНОСТІ БДЖІЛ СТЕПОВИХ СХИЛІВ ОКОЛИЦЬ БЕРЕСТИНЩИНИ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80F21-68D5-460B-B85F-DC88CE757A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84216"/>
            <a:ext cx="6324600" cy="68716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648200" y="1866900"/>
            <a:ext cx="13335000" cy="7535051"/>
            <a:chOff x="0" y="0"/>
            <a:chExt cx="3081445" cy="1944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81445" cy="1944402"/>
            </a:xfrm>
            <a:custGeom>
              <a:avLst/>
              <a:gdLst/>
              <a:ahLst/>
              <a:cxnLst/>
              <a:rect l="l" t="t" r="r" b="b"/>
              <a:pathLst>
                <a:path w="3081445" h="1944402">
                  <a:moveTo>
                    <a:pt x="0" y="0"/>
                  </a:moveTo>
                  <a:lnTo>
                    <a:pt x="3081445" y="0"/>
                  </a:lnTo>
                  <a:lnTo>
                    <a:pt x="3081445" y="1944402"/>
                  </a:lnTo>
                  <a:lnTo>
                    <a:pt x="0" y="1944402"/>
                  </a:lnTo>
                  <a:close/>
                </a:path>
              </a:pathLst>
            </a:custGeom>
            <a:solidFill>
              <a:srgbClr val="EDDFCA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081445" cy="1972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648200" y="1866900"/>
            <a:ext cx="13258800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57893" lvl="1" indent="-528947">
              <a:lnSpc>
                <a:spcPts val="6859"/>
              </a:lnSpc>
              <a:buFont typeface="Arial" pitchFamily="34" charset="0"/>
              <a:buChar char="•"/>
            </a:pPr>
            <a:r>
              <a:rPr lang="uk-UA" sz="4000" dirty="0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В</a:t>
            </a:r>
            <a:r>
              <a:rPr lang="en-US" sz="4000" dirty="0" err="1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елика</a:t>
            </a:r>
            <a:r>
              <a:rPr lang="en-US" sz="4000" dirty="0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розорюваність</a:t>
            </a:r>
            <a:r>
              <a:rPr lang="en-US" sz="4000" dirty="0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земель</a:t>
            </a:r>
            <a:r>
              <a:rPr lang="uk-UA" sz="4000" dirty="0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 в Україні і як наслідок  </a:t>
            </a:r>
            <a:r>
              <a:rPr lang="ru-RU" sz="3600" dirty="0" err="1">
                <a:latin typeface="+mj-lt"/>
                <a:sym typeface="Times New Roman MT"/>
              </a:rPr>
              <a:t>с</a:t>
            </a:r>
            <a:r>
              <a:rPr lang="ru-RU" sz="3600" dirty="0" err="1">
                <a:latin typeface="+mj-lt"/>
              </a:rPr>
              <a:t>тепові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схили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є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останніми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осередками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природних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комплексів</a:t>
            </a:r>
            <a:r>
              <a:rPr lang="ru-RU" sz="3600" dirty="0">
                <a:latin typeface="+mj-lt"/>
              </a:rPr>
              <a:t>  в </a:t>
            </a:r>
            <a:r>
              <a:rPr lang="ru-RU" sz="3600" dirty="0" err="1">
                <a:latin typeface="+mj-lt"/>
              </a:rPr>
              <a:t>аграрних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регіонах</a:t>
            </a:r>
            <a:r>
              <a:rPr lang="ru-RU" sz="3600" dirty="0">
                <a:latin typeface="+mj-lt"/>
              </a:rPr>
              <a:t>  до </a:t>
            </a:r>
            <a:r>
              <a:rPr lang="ru-RU" sz="3600" dirty="0" err="1">
                <a:latin typeface="+mj-lt"/>
              </a:rPr>
              <a:t>якого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err="1">
                <a:latin typeface="+mj-lt"/>
              </a:rPr>
              <a:t>відноситься</a:t>
            </a:r>
            <a:r>
              <a:rPr lang="ru-RU" sz="3600" dirty="0">
                <a:latin typeface="+mj-lt"/>
              </a:rPr>
              <a:t> </a:t>
            </a:r>
            <a:r>
              <a:rPr lang="en-US" sz="4000" dirty="0" err="1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Берестинщин</a:t>
            </a:r>
            <a:r>
              <a:rPr lang="uk-UA" sz="4000" dirty="0">
                <a:solidFill>
                  <a:srgbClr val="0D3F45"/>
                </a:solidFill>
                <a:latin typeface="+mj-lt"/>
                <a:ea typeface="Times New Roman MT"/>
                <a:cs typeface="Times New Roman MT"/>
                <a:sym typeface="Times New Roman MT"/>
              </a:rPr>
              <a:t>а.</a:t>
            </a: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</a:p>
          <a:p>
            <a:pPr marL="1057893" lvl="1" indent="-528947">
              <a:lnSpc>
                <a:spcPts val="6859"/>
              </a:lnSpc>
              <a:buFont typeface="Arial" pitchFamily="34" charset="0"/>
              <a:buChar char="•"/>
            </a:pP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Рослинність території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досліджен</a:t>
            </a:r>
            <a:r>
              <a:rPr lang="uk-UA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ня</a:t>
            </a: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мало вивчена.</a:t>
            </a:r>
          </a:p>
          <a:p>
            <a:pPr marL="1057893" lvl="1" indent="-528947">
              <a:lnSpc>
                <a:spcPts val="6859"/>
              </a:lnSpc>
              <a:buFont typeface="Arial" pitchFamily="34" charset="0"/>
              <a:buChar char="•"/>
            </a:pP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М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едоносн</a:t>
            </a: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і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рослин</a:t>
            </a: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и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та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кома</a:t>
            </a:r>
            <a:r>
              <a:rPr lang="uk-UA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хи</a:t>
            </a:r>
            <a:r>
              <a:rPr lang="uk-UA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запилювачі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є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важливим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у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господарюванні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4000" dirty="0" err="1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людини</a:t>
            </a:r>
            <a:r>
              <a:rPr lang="en-US" sz="4000" dirty="0">
                <a:solidFill>
                  <a:srgbClr val="0D3F45"/>
                </a:solidFill>
                <a:ea typeface="Times New Roman MT"/>
                <a:cs typeface="Times New Roman MT"/>
                <a:sym typeface="Times New Roman MT"/>
              </a:rPr>
              <a:t>.</a:t>
            </a:r>
            <a:endParaRPr lang="uk-UA" sz="4000" dirty="0">
              <a:solidFill>
                <a:srgbClr val="0D3F45"/>
              </a:solidFill>
              <a:latin typeface="+mj-lt"/>
              <a:ea typeface="Times New Roman MT"/>
              <a:cs typeface="Times New Roman MT"/>
              <a:sym typeface="Times New Roman MT"/>
            </a:endParaRPr>
          </a:p>
          <a:p>
            <a:pPr marL="1057893" lvl="1" indent="-528947">
              <a:lnSpc>
                <a:spcPts val="6859"/>
              </a:lnSpc>
              <a:buFont typeface="Arial" pitchFamily="34" charset="0"/>
              <a:buChar char="•"/>
            </a:pPr>
            <a:r>
              <a:rPr lang="ru-RU" sz="4000" dirty="0" err="1">
                <a:latin typeface="+mj-lt"/>
              </a:rPr>
              <a:t>Збереження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рослинних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угрупувань</a:t>
            </a:r>
            <a:r>
              <a:rPr lang="ru-RU" sz="4000" dirty="0">
                <a:latin typeface="+mj-lt"/>
              </a:rPr>
              <a:t> критично </a:t>
            </a:r>
            <a:r>
              <a:rPr lang="ru-RU" sz="4000" dirty="0" err="1">
                <a:latin typeface="+mj-lt"/>
              </a:rPr>
              <a:t>важливе</a:t>
            </a:r>
            <a:r>
              <a:rPr lang="ru-RU" sz="4000" dirty="0">
                <a:latin typeface="+mj-lt"/>
              </a:rPr>
              <a:t> для </a:t>
            </a:r>
            <a:r>
              <a:rPr lang="ru-RU" sz="4000" dirty="0" err="1">
                <a:latin typeface="+mj-lt"/>
              </a:rPr>
              <a:t>виживання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запилювачів</a:t>
            </a:r>
            <a:r>
              <a:rPr lang="ru-RU" sz="4000" dirty="0">
                <a:latin typeface="+mj-lt"/>
              </a:rPr>
              <a:t>, </a:t>
            </a:r>
            <a:r>
              <a:rPr lang="ru-RU" sz="4000" dirty="0" err="1">
                <a:latin typeface="+mj-lt"/>
              </a:rPr>
              <a:t>зокрема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бджіл</a:t>
            </a:r>
            <a:r>
              <a:rPr lang="ru-RU" sz="4000" dirty="0">
                <a:latin typeface="+mj-lt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01697" y="190500"/>
            <a:ext cx="7993895" cy="1196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47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АКТУАЛЬНІСТЬ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C9ED2F-73A9-4907-B761-28DC94C7D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" y="0"/>
            <a:ext cx="4561490" cy="492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C6EBB5-48B2-40FC-AC38-8862CB6F4583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BE9A6-30F2-48B3-ABBD-3F49154E229F}"/>
              </a:ext>
            </a:extLst>
          </p:cNvPr>
          <p:cNvSpPr txBox="1"/>
          <p:nvPr/>
        </p:nvSpPr>
        <p:spPr>
          <a:xfrm>
            <a:off x="157655" y="5175497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Apis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mellifera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березень 2026р</a:t>
            </a:r>
            <a:r>
              <a:rPr lang="uk-UA" b="1" dirty="0">
                <a:solidFill>
                  <a:srgbClr val="474747"/>
                </a:solidFill>
                <a:latin typeface="Arial" panose="020B0604020202020204" pitchFamily="34" charset="0"/>
              </a:rPr>
              <a:t>. </a:t>
            </a:r>
            <a:endParaRPr lang="uk-UA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3905" y="2338088"/>
            <a:ext cx="16327702" cy="7379312"/>
            <a:chOff x="0" y="-47625"/>
            <a:chExt cx="4587016" cy="20731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87016" cy="2025479"/>
            </a:xfrm>
            <a:custGeom>
              <a:avLst/>
              <a:gdLst/>
              <a:ahLst/>
              <a:cxnLst/>
              <a:rect l="l" t="t" r="r" b="b"/>
              <a:pathLst>
                <a:path w="4391205" h="1944402">
                  <a:moveTo>
                    <a:pt x="0" y="0"/>
                  </a:moveTo>
                  <a:lnTo>
                    <a:pt x="4391205" y="0"/>
                  </a:lnTo>
                  <a:lnTo>
                    <a:pt x="4391205" y="1944402"/>
                  </a:lnTo>
                  <a:lnTo>
                    <a:pt x="0" y="1944402"/>
                  </a:lnTo>
                  <a:close/>
                </a:path>
              </a:pathLst>
            </a:custGeom>
            <a:solidFill>
              <a:srgbClr val="1E434B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391205" cy="19920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6393" y="2997833"/>
            <a:ext cx="6108652" cy="5940745"/>
            <a:chOff x="0" y="0"/>
            <a:chExt cx="1615519" cy="16689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15519" cy="1668961"/>
            </a:xfrm>
            <a:custGeom>
              <a:avLst/>
              <a:gdLst/>
              <a:ahLst/>
              <a:cxnLst/>
              <a:rect l="l" t="t" r="r" b="b"/>
              <a:pathLst>
                <a:path w="1615519" h="1668961">
                  <a:moveTo>
                    <a:pt x="0" y="0"/>
                  </a:moveTo>
                  <a:lnTo>
                    <a:pt x="1615519" y="0"/>
                  </a:lnTo>
                  <a:lnTo>
                    <a:pt x="1615519" y="1668961"/>
                  </a:lnTo>
                  <a:lnTo>
                    <a:pt x="0" y="1668961"/>
                  </a:lnTo>
                  <a:close/>
                </a:path>
              </a:pathLst>
            </a:custGeom>
            <a:solidFill>
              <a:srgbClr val="EDDFCA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615519" cy="1716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391400" y="1574416"/>
            <a:ext cx="8916853" cy="8522084"/>
          </a:xfrm>
          <a:custGeom>
            <a:avLst/>
            <a:gdLst/>
            <a:ahLst/>
            <a:cxnLst/>
            <a:rect l="l" t="t" r="r" b="b"/>
            <a:pathLst>
              <a:path w="2569726" h="2444623">
                <a:moveTo>
                  <a:pt x="0" y="0"/>
                </a:moveTo>
                <a:lnTo>
                  <a:pt x="2569726" y="0"/>
                </a:lnTo>
                <a:lnTo>
                  <a:pt x="2569726" y="2444623"/>
                </a:lnTo>
                <a:lnTo>
                  <a:pt x="0" y="2444623"/>
                </a:lnTo>
                <a:close/>
              </a:path>
            </a:pathLst>
          </a:custGeom>
          <a:solidFill>
            <a:srgbClr val="EDDFCA"/>
          </a:solid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753905" y="0"/>
            <a:ext cx="15630703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88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МЕТА ТА ЗАВДАННЯ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5400" y="2997701"/>
            <a:ext cx="6019645" cy="477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Метою дослідження  стало вивчення взаємозалежності різноманіття </a:t>
            </a:r>
            <a:r>
              <a:rPr lang="uk-UA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мелітофільної</a:t>
            </a:r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флори та чисельності бджіл  степових схилів околиць </a:t>
            </a:r>
            <a:r>
              <a:rPr lang="uk-UA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Берестинщини</a:t>
            </a: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600" b="1" dirty="0">
              <a:solidFill>
                <a:srgbClr val="0D3F45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551F13-B924-4865-BA51-3864EFC0FCC1}"/>
              </a:ext>
            </a:extLst>
          </p:cNvPr>
          <p:cNvSpPr txBox="1"/>
          <p:nvPr/>
        </p:nvSpPr>
        <p:spPr>
          <a:xfrm>
            <a:off x="7619273" y="2501861"/>
            <a:ext cx="81534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Завдання: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Проаналізувати стан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сучасного видового різноманіття та площ медоносних рослин степових околиць </a:t>
            </a:r>
            <a:r>
              <a:rPr lang="uk-UA" sz="280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м.Берестина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Оцінити динаміку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чисельності бджіл на біорізноманітті </a:t>
            </a:r>
            <a:r>
              <a:rPr lang="uk-UA" sz="280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мелітофільної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рослинності.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Встановити кореляцію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між доступністю кормової бази та показниками   (чисельності)   бджіл, враховуючи </a:t>
            </a: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uk-UA" sz="28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28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антропогенних факторів (пестициди, зміни клімату) на стабільність цього взаємозв’язку.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6FD82D-4534-4AE4-9172-F6C6C9B652BC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0" y="1954709"/>
            <a:ext cx="8183115" cy="6693991"/>
            <a:chOff x="0" y="-57150"/>
            <a:chExt cx="2155224" cy="1686809"/>
          </a:xfrm>
        </p:grpSpPr>
        <p:sp>
          <p:nvSpPr>
            <p:cNvPr id="3" name="Freeform 3"/>
            <p:cNvSpPr/>
            <p:nvPr/>
          </p:nvSpPr>
          <p:spPr>
            <a:xfrm>
              <a:off x="20069" y="20069"/>
              <a:ext cx="2135155" cy="1609590"/>
            </a:xfrm>
            <a:custGeom>
              <a:avLst/>
              <a:gdLst/>
              <a:ahLst/>
              <a:cxnLst/>
              <a:rect l="l" t="t" r="r" b="b"/>
              <a:pathLst>
                <a:path w="2135155" h="1609590">
                  <a:moveTo>
                    <a:pt x="0" y="0"/>
                  </a:moveTo>
                  <a:lnTo>
                    <a:pt x="2135155" y="0"/>
                  </a:lnTo>
                  <a:lnTo>
                    <a:pt x="2135155" y="1609590"/>
                  </a:lnTo>
                  <a:lnTo>
                    <a:pt x="0" y="1609590"/>
                  </a:lnTo>
                  <a:close/>
                </a:path>
              </a:pathLst>
            </a:custGeom>
            <a:solidFill>
              <a:srgbClr val="EDDFCA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135155" cy="1666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2247900"/>
            <a:ext cx="8559698" cy="6263810"/>
            <a:chOff x="0" y="0"/>
            <a:chExt cx="2254406" cy="16095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4406" cy="1609590"/>
            </a:xfrm>
            <a:custGeom>
              <a:avLst/>
              <a:gdLst/>
              <a:ahLst/>
              <a:cxnLst/>
              <a:rect l="l" t="t" r="r" b="b"/>
              <a:pathLst>
                <a:path w="2254406" h="1609590">
                  <a:moveTo>
                    <a:pt x="0" y="0"/>
                  </a:moveTo>
                  <a:lnTo>
                    <a:pt x="2254406" y="0"/>
                  </a:lnTo>
                  <a:lnTo>
                    <a:pt x="2254406" y="1609590"/>
                  </a:lnTo>
                  <a:lnTo>
                    <a:pt x="0" y="1609590"/>
                  </a:lnTo>
                  <a:close/>
                </a:path>
              </a:pathLst>
            </a:custGeom>
            <a:solidFill>
              <a:srgbClr val="EDDFCA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254406" cy="1666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1" y="543213"/>
            <a:ext cx="17373600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47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 ОБ’ЄКТ</a:t>
            </a: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 ТА </a:t>
            </a: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ПРЕДМЕТ </a:t>
            </a: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ДОСЛІДЖЕННЯ</a:t>
            </a:r>
            <a:endParaRPr lang="en-US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5800" y="2247900"/>
            <a:ext cx="8305800" cy="11195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19"/>
              </a:lnSpc>
              <a:spcBef>
                <a:spcPct val="0"/>
              </a:spcBef>
            </a:pPr>
            <a:r>
              <a:rPr lang="uk-UA" sz="4800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Об’ </a:t>
            </a:r>
            <a:r>
              <a:rPr lang="uk-UA" sz="4800" b="1" dirty="0" err="1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4800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66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взаємозв’язок чисельності  медоносних бджіл та медоносними рослинами степових схилів.</a:t>
            </a:r>
            <a:r>
              <a:rPr lang="uk-UA" sz="19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9900" b="1" dirty="0">
              <a:solidFill>
                <a:srgbClr val="0A0A0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uk-UA" sz="4400" dirty="0">
              <a:solidFill>
                <a:srgbClr val="0A0A0A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endParaRPr lang="en-US" sz="8000" dirty="0">
              <a:solidFill>
                <a:srgbClr val="0D3F45"/>
              </a:solidFill>
              <a:latin typeface="Times New Roman" panose="02020603050405020304" pitchFamily="18" charset="0"/>
              <a:ea typeface="Times New Roman MT Bold"/>
              <a:cs typeface="Times New Roman" panose="02020603050405020304" pitchFamily="18" charset="0"/>
              <a:sym typeface="Times New Roman M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498947" y="2171700"/>
            <a:ext cx="8106916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endParaRPr lang="uk-UA" sz="4800" b="1" dirty="0">
              <a:solidFill>
                <a:srgbClr val="0A0A0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59"/>
              </a:lnSpc>
              <a:spcBef>
                <a:spcPct val="0"/>
              </a:spcBef>
            </a:pPr>
            <a:endParaRPr lang="uk-UA" sz="4800" b="1" dirty="0">
              <a:solidFill>
                <a:srgbClr val="0A0A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59"/>
              </a:lnSpc>
              <a:spcBef>
                <a:spcPct val="0"/>
              </a:spcBef>
            </a:pPr>
            <a:endParaRPr lang="uk-UA" sz="4800" b="1" dirty="0">
              <a:solidFill>
                <a:srgbClr val="0A0A0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59"/>
              </a:lnSpc>
              <a:spcBef>
                <a:spcPct val="0"/>
              </a:spcBef>
            </a:pPr>
            <a:endParaRPr lang="uk-UA" sz="4800" b="1" dirty="0">
              <a:solidFill>
                <a:srgbClr val="0A0A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59"/>
              </a:lnSpc>
              <a:spcBef>
                <a:spcPct val="0"/>
              </a:spcBef>
            </a:pPr>
            <a:endParaRPr lang="uk-UA" sz="4800" b="1" dirty="0">
              <a:solidFill>
                <a:srgbClr val="0A0A0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uk-UA" sz="1800" dirty="0">
                <a:solidFill>
                  <a:srgbClr val="0A0A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4399" b="1" dirty="0">
              <a:solidFill>
                <a:srgbClr val="0D3F45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7400" y="2247900"/>
            <a:ext cx="8001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uk-UA" sz="4400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4800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особливості та закономірності взаємозв’язку між кількісними показниками бджіл (чисельність) та видовим різноманіттям і станом медоносних рослин на певній території.</a:t>
            </a:r>
            <a:r>
              <a:rPr lang="uk-UA" sz="5400" b="1" dirty="0">
                <a:solidFill>
                  <a:srgbClr val="0A0A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0B7437-9CE1-4A4B-A693-9127EB01A96B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048000" y="7838808"/>
            <a:ext cx="13286159" cy="2431296"/>
          </a:xfrm>
          <a:custGeom>
            <a:avLst/>
            <a:gdLst/>
            <a:ahLst/>
            <a:cxnLst/>
            <a:rect l="l" t="t" r="r" b="b"/>
            <a:pathLst>
              <a:path w="12856285" h="3856775">
                <a:moveTo>
                  <a:pt x="0" y="0"/>
                </a:moveTo>
                <a:lnTo>
                  <a:pt x="12856284" y="0"/>
                </a:lnTo>
                <a:lnTo>
                  <a:pt x="12856284" y="3856775"/>
                </a:lnTo>
                <a:lnTo>
                  <a:pt x="0" y="385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884" r="-884" b="-643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16334" y="8647471"/>
            <a:ext cx="1193605" cy="1424826"/>
          </a:xfrm>
          <a:custGeom>
            <a:avLst/>
            <a:gdLst/>
            <a:ahLst/>
            <a:cxnLst/>
            <a:rect l="l" t="t" r="r" b="b"/>
            <a:pathLst>
              <a:path w="1193605" h="1424826">
                <a:moveTo>
                  <a:pt x="0" y="0"/>
                </a:moveTo>
                <a:lnTo>
                  <a:pt x="1193605" y="0"/>
                </a:lnTo>
                <a:lnTo>
                  <a:pt x="1193605" y="1424826"/>
                </a:lnTo>
                <a:lnTo>
                  <a:pt x="0" y="14248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6" name="TextBox 6"/>
          <p:cNvSpPr txBox="1"/>
          <p:nvPr/>
        </p:nvSpPr>
        <p:spPr>
          <a:xfrm>
            <a:off x="4616334" y="16896"/>
            <a:ext cx="13671666" cy="1196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47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МЕТОДИ ДОСЛІДЖЕННЯ</a:t>
            </a:r>
          </a:p>
        </p:txBody>
      </p:sp>
      <p:sp>
        <p:nvSpPr>
          <p:cNvPr id="8" name="Freeform 8"/>
          <p:cNvSpPr/>
          <p:nvPr/>
        </p:nvSpPr>
        <p:spPr>
          <a:xfrm>
            <a:off x="5152153" y="6191869"/>
            <a:ext cx="12810378" cy="2207165"/>
          </a:xfrm>
          <a:custGeom>
            <a:avLst/>
            <a:gdLst/>
            <a:ahLst/>
            <a:cxnLst/>
            <a:rect l="l" t="t" r="r" b="b"/>
            <a:pathLst>
              <a:path w="12856285" h="3856775">
                <a:moveTo>
                  <a:pt x="0" y="0"/>
                </a:moveTo>
                <a:lnTo>
                  <a:pt x="12856285" y="0"/>
                </a:lnTo>
                <a:lnTo>
                  <a:pt x="12856285" y="3856775"/>
                </a:lnTo>
                <a:lnTo>
                  <a:pt x="0" y="385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884" r="-884" b="-643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34475" y="6516891"/>
            <a:ext cx="5070792" cy="1421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uk-UA" sz="40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                             Лабораторний</a:t>
            </a:r>
            <a:endParaRPr lang="en-US" sz="4099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6870780" y="2503902"/>
            <a:ext cx="10602937" cy="2165866"/>
          </a:xfrm>
          <a:custGeom>
            <a:avLst/>
            <a:gdLst/>
            <a:ahLst/>
            <a:cxnLst/>
            <a:rect l="l" t="t" r="r" b="b"/>
            <a:pathLst>
              <a:path w="10511784" h="3856775">
                <a:moveTo>
                  <a:pt x="0" y="0"/>
                </a:moveTo>
                <a:lnTo>
                  <a:pt x="10511784" y="0"/>
                </a:lnTo>
                <a:lnTo>
                  <a:pt x="10511784" y="3856775"/>
                </a:lnTo>
                <a:lnTo>
                  <a:pt x="0" y="385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1082" r="-23385" b="-6437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24600" y="4423480"/>
            <a:ext cx="1031400" cy="84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>
                <a:solidFill>
                  <a:srgbClr val="FBF7EC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49001" y="3254159"/>
            <a:ext cx="7339010" cy="72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uk-UA" sz="42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Математичної статистики</a:t>
            </a:r>
            <a:endParaRPr lang="en-US" sz="4299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A51F8ED-209B-49AF-9D0E-765418A73582}"/>
              </a:ext>
            </a:extLst>
          </p:cNvPr>
          <p:cNvSpPr/>
          <p:nvPr/>
        </p:nvSpPr>
        <p:spPr>
          <a:xfrm>
            <a:off x="6018067" y="4340251"/>
            <a:ext cx="11078550" cy="2096649"/>
          </a:xfrm>
          <a:custGeom>
            <a:avLst/>
            <a:gdLst/>
            <a:ahLst/>
            <a:cxnLst/>
            <a:rect l="l" t="t" r="r" b="b"/>
            <a:pathLst>
              <a:path w="10511784" h="3856775">
                <a:moveTo>
                  <a:pt x="0" y="0"/>
                </a:moveTo>
                <a:lnTo>
                  <a:pt x="10511784" y="0"/>
                </a:lnTo>
                <a:lnTo>
                  <a:pt x="10511784" y="3856775"/>
                </a:lnTo>
                <a:lnTo>
                  <a:pt x="0" y="385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1082" r="-23385" b="-6437"/>
            </a:stretch>
          </a:blipFill>
        </p:spPr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D1D2F5D0-8224-41DA-BE0D-67F7154FEC1E}"/>
              </a:ext>
            </a:extLst>
          </p:cNvPr>
          <p:cNvSpPr txBox="1"/>
          <p:nvPr/>
        </p:nvSpPr>
        <p:spPr>
          <a:xfrm>
            <a:off x="7989385" y="4951369"/>
            <a:ext cx="557002" cy="853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8"/>
              </a:lnSpc>
              <a:spcBef>
                <a:spcPct val="0"/>
              </a:spcBef>
            </a:pPr>
            <a:r>
              <a:rPr lang="uk-UA" sz="4970" b="1" dirty="0">
                <a:solidFill>
                  <a:srgbClr val="FBF7EC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3</a:t>
            </a:r>
            <a:endParaRPr lang="en-US" sz="4970" b="1" dirty="0">
              <a:solidFill>
                <a:srgbClr val="FBF7EC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0D5B94E7-782C-4346-B5D9-09B218064349}"/>
              </a:ext>
            </a:extLst>
          </p:cNvPr>
          <p:cNvSpPr txBox="1"/>
          <p:nvPr/>
        </p:nvSpPr>
        <p:spPr>
          <a:xfrm>
            <a:off x="8915400" y="2902363"/>
            <a:ext cx="685799" cy="853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8"/>
              </a:lnSpc>
              <a:spcBef>
                <a:spcPct val="0"/>
              </a:spcBef>
            </a:pPr>
            <a:r>
              <a:rPr lang="uk-UA" sz="4970" b="1" dirty="0">
                <a:solidFill>
                  <a:srgbClr val="FBF7EC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4</a:t>
            </a:r>
            <a:endParaRPr lang="en-US" sz="4970" b="1" dirty="0">
              <a:solidFill>
                <a:srgbClr val="FBF7EC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FF4A90-61BF-4F83-9CE1-A57864FCF2A0}"/>
              </a:ext>
            </a:extLst>
          </p:cNvPr>
          <p:cNvSpPr txBox="1"/>
          <p:nvPr/>
        </p:nvSpPr>
        <p:spPr>
          <a:xfrm>
            <a:off x="7356000" y="8975164"/>
            <a:ext cx="3421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Польовий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208E37-B73A-467C-8E73-6094DEAA8A0F}"/>
              </a:ext>
            </a:extLst>
          </p:cNvPr>
          <p:cNvSpPr txBox="1"/>
          <p:nvPr/>
        </p:nvSpPr>
        <p:spPr>
          <a:xfrm>
            <a:off x="11430000" y="5295900"/>
            <a:ext cx="3258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Описовий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10816-24FE-4F91-B08C-D177B3C4FFE2}"/>
              </a:ext>
            </a:extLst>
          </p:cNvPr>
          <p:cNvSpPr txBox="1"/>
          <p:nvPr/>
        </p:nvSpPr>
        <p:spPr>
          <a:xfrm>
            <a:off x="5881783" y="6897231"/>
            <a:ext cx="1131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932E7A-15E6-485D-8C3B-C9E1BD694C55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66D056-5570-44C3-8864-31D01C4404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" y="43048"/>
            <a:ext cx="5439751" cy="62434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8A2354-2F57-4D2D-B965-AA82FCCCE404}"/>
              </a:ext>
            </a:extLst>
          </p:cNvPr>
          <p:cNvSpPr txBox="1"/>
          <p:nvPr/>
        </p:nvSpPr>
        <p:spPr>
          <a:xfrm>
            <a:off x="314332" y="6428983"/>
            <a:ext cx="4629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запилювачів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B60C8C-76B6-444E-BC28-ED469BB27376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DE002-47F7-4674-B3C4-33189D14EF88}"/>
              </a:ext>
            </a:extLst>
          </p:cNvPr>
          <p:cNvSpPr txBox="1"/>
          <p:nvPr/>
        </p:nvSpPr>
        <p:spPr>
          <a:xfrm>
            <a:off x="1219200" y="1562100"/>
            <a:ext cx="162306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Методика візуального обліку відвідування квіток, розроблена Карлосом М. </a:t>
            </a:r>
            <a:r>
              <a:rPr lang="uk-UA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Еррерою</a:t>
            </a: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Carlos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</a:t>
            </a: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Herrera</a:t>
            </a: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у 1989 році, спрямована на кількісну оцінку взаємодії між рослинами та запилювачами через аналіз двох основних компонентів: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3600" b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чисельності</a:t>
            </a:r>
            <a:r>
              <a:rPr lang="ru-RU" sz="36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36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запилювачів та</a:t>
            </a:r>
            <a:r>
              <a:rPr lang="ru-RU" sz="36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3600" b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швидкості (інтенсивності)</a:t>
            </a:r>
            <a:r>
              <a:rPr lang="ru-RU" sz="36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360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їхніх візитів</a:t>
            </a:r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Облік бджіл проводили методом візуального спостереження на ділянці розміром 1х1 м. Протягом 10 хвилин підраховували кількість відвідувань квіток бджолами. Кожне відвідування фіксувалося і статистично оброблялося, досліджування повторювалося кілька разів у різний час доби. Визначалась середня температура, напрям вітру і сонячність. Проводили 3 повтори вранці, в обід, ввечері. 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00200" y="266701"/>
            <a:ext cx="15316200" cy="1288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9847"/>
              </a:lnSpc>
              <a:spcBef>
                <a:spcPct val="0"/>
              </a:spcBef>
            </a:pP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МЕТОДИКА ДОСЛІДЖЕННЯ</a:t>
            </a:r>
            <a:endParaRPr lang="en-US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DC6538D9-2E98-4AED-99EE-C17432B1C38B}"/>
              </a:ext>
            </a:extLst>
          </p:cNvPr>
          <p:cNvSpPr txBox="1"/>
          <p:nvPr/>
        </p:nvSpPr>
        <p:spPr>
          <a:xfrm>
            <a:off x="1151314" y="190500"/>
            <a:ext cx="15985371" cy="1196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47"/>
              </a:lnSpc>
              <a:spcBef>
                <a:spcPct val="0"/>
              </a:spcBef>
            </a:pP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ДОСЛІДЖЕННЯ СТЕПОВИХ СХИЛІВ</a:t>
            </a:r>
            <a:endParaRPr lang="en-US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C361F7CF-E83E-442E-9826-7B1CCB68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084" y="2397859"/>
            <a:ext cx="5077829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592382-066E-4818-9F80-D5EE0A5FF11E}"/>
              </a:ext>
            </a:extLst>
          </p:cNvPr>
          <p:cNvSpPr txBox="1"/>
          <p:nvPr/>
        </p:nvSpPr>
        <p:spPr>
          <a:xfrm>
            <a:off x="6634870" y="92583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 ділянок липень 2025 р.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B0D8659-92C6-48DC-BDCF-67969A27A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9"/>
          <a:stretch>
            <a:fillRect/>
          </a:stretch>
        </p:blipFill>
        <p:spPr bwMode="auto">
          <a:xfrm>
            <a:off x="762000" y="1943100"/>
            <a:ext cx="525243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4B583C-53D1-46E3-8B00-027C30B79884}"/>
              </a:ext>
            </a:extLst>
          </p:cNvPr>
          <p:cNvSpPr txBox="1"/>
          <p:nvPr/>
        </p:nvSpPr>
        <p:spPr>
          <a:xfrm>
            <a:off x="762000" y="7658100"/>
            <a:ext cx="5252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Степові схили с.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Мартинівка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(14.07.2025 р.)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79EC4-AFEF-4761-86AF-1692613602A6}"/>
              </a:ext>
            </a:extLst>
          </p:cNvPr>
          <p:cNvSpPr txBox="1"/>
          <p:nvPr/>
        </p:nvSpPr>
        <p:spPr>
          <a:xfrm>
            <a:off x="12649200" y="9512944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Степові схили с. Добренька (15.07.2025р.)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82E8B873-5EF5-4D26-B64E-3C5322743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0" y="3009900"/>
            <a:ext cx="5660472" cy="6503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A17D32-1387-4183-A461-CD61C5B45A51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39880" y="1177431"/>
            <a:ext cx="17008239" cy="8538069"/>
          </a:xfrm>
          <a:custGeom>
            <a:avLst/>
            <a:gdLst/>
            <a:ahLst/>
            <a:cxnLst/>
            <a:rect l="l" t="t" r="r" b="b"/>
            <a:pathLst>
              <a:path w="13845142" h="8541323">
                <a:moveTo>
                  <a:pt x="0" y="0"/>
                </a:moveTo>
                <a:lnTo>
                  <a:pt x="13845142" y="0"/>
                </a:lnTo>
                <a:lnTo>
                  <a:pt x="13845142" y="8541323"/>
                </a:lnTo>
                <a:lnTo>
                  <a:pt x="0" y="854132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5321" b="-99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76200" y="0"/>
            <a:ext cx="18288000" cy="1196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47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РОЗПОДІЛ ВИДІВ МЕДОНОСНИХ РОСЛИН</a:t>
            </a:r>
            <a:endParaRPr lang="uk-UA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6E2C98-C137-4178-8178-609C9DAA2358}"/>
              </a:ext>
            </a:extLst>
          </p:cNvPr>
          <p:cNvSpPr txBox="1"/>
          <p:nvPr/>
        </p:nvSpPr>
        <p:spPr>
          <a:xfrm>
            <a:off x="17648118" y="0"/>
            <a:ext cx="563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95250"/>
            <a:ext cx="7620000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07"/>
              </a:lnSpc>
            </a:pPr>
            <a:r>
              <a:rPr lang="en-US" sz="60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СИСТЕМАТИЧНИЙ</a:t>
            </a:r>
            <a:r>
              <a:rPr lang="en-US" sz="48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 </a:t>
            </a:r>
            <a:r>
              <a:rPr lang="en-US" sz="60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СКЛАД ДОСЛІДЖЕНОЇ ФЛОРИ</a:t>
            </a:r>
            <a:endParaRPr lang="en-US" sz="48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  <a:p>
            <a:pPr algn="l">
              <a:lnSpc>
                <a:spcPts val="6907"/>
              </a:lnSpc>
              <a:spcBef>
                <a:spcPct val="0"/>
              </a:spcBef>
            </a:pPr>
            <a:endParaRPr lang="en-US" sz="4933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54F0A8F0-22B7-47A8-8151-BF9CEDDFFE7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52693027"/>
              </p:ext>
            </p:extLst>
          </p:nvPr>
        </p:nvGraphicFramePr>
        <p:xfrm>
          <a:off x="7620000" y="0"/>
          <a:ext cx="10134599" cy="103601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60962">
                  <a:extLst>
                    <a:ext uri="{9D8B030D-6E8A-4147-A177-3AD203B41FA5}">
                      <a16:colId xmlns:a16="http://schemas.microsoft.com/office/drawing/2014/main" val="1476348710"/>
                    </a:ext>
                  </a:extLst>
                </a:gridCol>
                <a:gridCol w="2644660">
                  <a:extLst>
                    <a:ext uri="{9D8B030D-6E8A-4147-A177-3AD203B41FA5}">
                      <a16:colId xmlns:a16="http://schemas.microsoft.com/office/drawing/2014/main" val="2909478763"/>
                    </a:ext>
                  </a:extLst>
                </a:gridCol>
                <a:gridCol w="3570294">
                  <a:extLst>
                    <a:ext uri="{9D8B030D-6E8A-4147-A177-3AD203B41FA5}">
                      <a16:colId xmlns:a16="http://schemas.microsoft.com/office/drawing/2014/main" val="369512765"/>
                    </a:ext>
                  </a:extLst>
                </a:gridCol>
                <a:gridCol w="3158683">
                  <a:extLst>
                    <a:ext uri="{9D8B030D-6E8A-4147-A177-3AD203B41FA5}">
                      <a16:colId xmlns:a16="http://schemas.microsoft.com/office/drawing/2014/main" val="3927810392"/>
                    </a:ext>
                  </a:extLst>
                </a:gridCol>
              </a:tblGrid>
              <a:tr h="805702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Родина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видів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22088"/>
                  </a:ext>
                </a:extLst>
              </a:tr>
              <a:tr h="49274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абсолютна, шт.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відносна, %</a:t>
                      </a:r>
                      <a:endParaRPr lang="uk-UA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086626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Asteraceae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696111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Fabace</a:t>
                      </a:r>
                      <a:r>
                        <a:rPr lang="uk-UA" sz="2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ае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501439"/>
                  </a:ext>
                </a:extLst>
              </a:tr>
              <a:tr h="446313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Lamiacеae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920198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Rosacea</a:t>
                      </a: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87754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Brassicaceae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466818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Plantaginaceae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656234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Dipsacaceae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159356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Boraginaceae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812965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rophulariaceae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5137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Hypericaceae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806754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Convolvolacea</a:t>
                      </a: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06687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Caryophyllaceae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835319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632334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Rubiaceae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089885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15. 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Solanaceae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537785"/>
                  </a:ext>
                </a:extLst>
              </a:tr>
              <a:tr h="5318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Разом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uk-UA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41" marR="5534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6943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D73CF2-C87E-4ED7-BB55-49A230500F79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8453C7-A724-48CC-8043-8942BCB5C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467100"/>
            <a:ext cx="5486400" cy="5791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33D2B5-61E8-405F-8A22-0916CE09ACEE}"/>
              </a:ext>
            </a:extLst>
          </p:cNvPr>
          <p:cNvSpPr txBox="1"/>
          <p:nvPr/>
        </p:nvSpPr>
        <p:spPr>
          <a:xfrm>
            <a:off x="533400" y="9563100"/>
            <a:ext cx="5638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 медоносна квітень 2026 р.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71600" y="1943100"/>
            <a:ext cx="16614126" cy="7574107"/>
          </a:xfrm>
          <a:custGeom>
            <a:avLst/>
            <a:gdLst/>
            <a:ahLst/>
            <a:cxnLst/>
            <a:rect l="l" t="t" r="r" b="b"/>
            <a:pathLst>
              <a:path w="16952270" h="6189740">
                <a:moveTo>
                  <a:pt x="0" y="0"/>
                </a:moveTo>
                <a:lnTo>
                  <a:pt x="16952270" y="0"/>
                </a:lnTo>
                <a:lnTo>
                  <a:pt x="16952270" y="6189740"/>
                </a:lnTo>
                <a:lnTo>
                  <a:pt x="0" y="618974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7270" b="-1081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" y="-7013"/>
            <a:ext cx="170688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0000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КОМАХИ </a:t>
            </a:r>
            <a:r>
              <a:rPr lang="uk-UA" sz="5400" b="1" dirty="0">
                <a:solidFill>
                  <a:srgbClr val="000000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-</a:t>
            </a:r>
            <a:r>
              <a:rPr lang="en-US" sz="5400" b="1" dirty="0">
                <a:solidFill>
                  <a:srgbClr val="000000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ЗАПИЛЮВАЧІ МЕДОНОСНИХ РОСЛИН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0696A-6454-4AF2-921B-61D2DFDCF7A2}"/>
              </a:ext>
            </a:extLst>
          </p:cNvPr>
          <p:cNvSpPr txBox="1"/>
          <p:nvPr/>
        </p:nvSpPr>
        <p:spPr>
          <a:xfrm>
            <a:off x="4489847" y="5065990"/>
            <a:ext cx="9294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7F3ECB-47CC-4984-BEBD-2FACE8BC68FE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632059" y="933450"/>
            <a:ext cx="9525" cy="84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7"/>
              </a:lnSpc>
              <a:spcBef>
                <a:spcPct val="0"/>
              </a:spcBef>
            </a:pPr>
            <a:endParaRPr/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C6A58817-1262-4156-840E-CBD737BC0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376390"/>
              </p:ext>
            </p:extLst>
          </p:nvPr>
        </p:nvGraphicFramePr>
        <p:xfrm>
          <a:off x="6400801" y="1548950"/>
          <a:ext cx="11887200" cy="9364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7956">
                  <a:extLst>
                    <a:ext uri="{9D8B030D-6E8A-4147-A177-3AD203B41FA5}">
                      <a16:colId xmlns:a16="http://schemas.microsoft.com/office/drawing/2014/main" val="2173166663"/>
                    </a:ext>
                  </a:extLst>
                </a:gridCol>
                <a:gridCol w="2447328">
                  <a:extLst>
                    <a:ext uri="{9D8B030D-6E8A-4147-A177-3AD203B41FA5}">
                      <a16:colId xmlns:a16="http://schemas.microsoft.com/office/drawing/2014/main" val="2391815210"/>
                    </a:ext>
                  </a:extLst>
                </a:gridCol>
                <a:gridCol w="2878140">
                  <a:extLst>
                    <a:ext uri="{9D8B030D-6E8A-4147-A177-3AD203B41FA5}">
                      <a16:colId xmlns:a16="http://schemas.microsoft.com/office/drawing/2014/main" val="2157397272"/>
                    </a:ext>
                  </a:extLst>
                </a:gridCol>
                <a:gridCol w="1542613">
                  <a:extLst>
                    <a:ext uri="{9D8B030D-6E8A-4147-A177-3AD203B41FA5}">
                      <a16:colId xmlns:a16="http://schemas.microsoft.com/office/drawing/2014/main" val="1528147762"/>
                    </a:ext>
                  </a:extLst>
                </a:gridCol>
                <a:gridCol w="1530699">
                  <a:extLst>
                    <a:ext uri="{9D8B030D-6E8A-4147-A177-3AD203B41FA5}">
                      <a16:colId xmlns:a16="http://schemas.microsoft.com/office/drawing/2014/main" val="4216605375"/>
                    </a:ext>
                  </a:extLst>
                </a:gridCol>
                <a:gridCol w="2280464">
                  <a:extLst>
                    <a:ext uri="{9D8B030D-6E8A-4147-A177-3AD203B41FA5}">
                      <a16:colId xmlns:a16="http://schemas.microsoft.com/office/drawing/2014/main" val="132788994"/>
                    </a:ext>
                  </a:extLst>
                </a:gridCol>
              </a:tblGrid>
              <a:tr h="12880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доби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Тривалість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 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Кіль-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ть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відвід. бджіл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Темпе-ра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Погода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507029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349533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869305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304300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95593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13.40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122312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13.50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29854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18.30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468883"/>
                  </a:ext>
                </a:extLst>
              </a:tr>
              <a:tr h="832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18.40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762648"/>
                  </a:ext>
                </a:extLst>
              </a:tr>
              <a:tr h="12491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11615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CE1EA9CB-B20E-4F63-ABF0-AD6D675E5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36" y="53638"/>
            <a:ext cx="1667256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ІНТЕНСИВНІСТЬ ВІДВІДУВАННЯ БДЖОЛАМИ ДІЛЯНКИ</a:t>
            </a:r>
            <a:endParaRPr kumimoji="0" lang="uk-UA" altLang="uk-UA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kumimoji="0" lang="uk-UA" altLang="uk-UA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Мартнівка</a:t>
            </a:r>
            <a:r>
              <a:rPr kumimoji="0" lang="uk-UA" altLang="uk-UA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14.07.2025р</a:t>
            </a:r>
            <a:endParaRPr kumimoji="0" lang="uk-UA" altLang="uk-UA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38A9A-D2CA-4381-998C-C407666BD939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DDC380-65F5-4DAC-9EAA-69BA7245D79E}"/>
              </a:ext>
            </a:extLst>
          </p:cNvPr>
          <p:cNvSpPr txBox="1"/>
          <p:nvPr/>
        </p:nvSpPr>
        <p:spPr>
          <a:xfrm>
            <a:off x="762000" y="7144571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 медоносна липень 2025р.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853CDB-6BF0-43E4-B719-AEB227AC7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61178"/>
            <a:ext cx="5943600" cy="54873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6ACCA74-B1A1-4D8B-B25C-D30DA79EC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59" y="-51553"/>
            <a:ext cx="17145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ІНТЕНСИВНІСТЬ ВІДВІДУВАННЯ БДЖОЛАМИ ДІЛЯНКИ</a:t>
            </a:r>
            <a:endParaRPr kumimoji="0" lang="uk-UA" altLang="uk-UA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uk-UA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uk-UA" altLang="uk-UA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Добренька  15.07.2025р</a:t>
            </a:r>
            <a:endParaRPr kumimoji="0" lang="uk-UA" altLang="uk-UA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70694EC0-42C9-4FB5-9967-1D25B3732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783443"/>
              </p:ext>
            </p:extLst>
          </p:nvPr>
        </p:nvGraphicFramePr>
        <p:xfrm>
          <a:off x="6903721" y="1562100"/>
          <a:ext cx="11109965" cy="8506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5549">
                  <a:extLst>
                    <a:ext uri="{9D8B030D-6E8A-4147-A177-3AD203B41FA5}">
                      <a16:colId xmlns:a16="http://schemas.microsoft.com/office/drawing/2014/main" val="588854176"/>
                    </a:ext>
                  </a:extLst>
                </a:gridCol>
                <a:gridCol w="2176796">
                  <a:extLst>
                    <a:ext uri="{9D8B030D-6E8A-4147-A177-3AD203B41FA5}">
                      <a16:colId xmlns:a16="http://schemas.microsoft.com/office/drawing/2014/main" val="1338321831"/>
                    </a:ext>
                  </a:extLst>
                </a:gridCol>
                <a:gridCol w="2258123">
                  <a:extLst>
                    <a:ext uri="{9D8B030D-6E8A-4147-A177-3AD203B41FA5}">
                      <a16:colId xmlns:a16="http://schemas.microsoft.com/office/drawing/2014/main" val="275471356"/>
                    </a:ext>
                  </a:extLst>
                </a:gridCol>
                <a:gridCol w="1264549">
                  <a:extLst>
                    <a:ext uri="{9D8B030D-6E8A-4147-A177-3AD203B41FA5}">
                      <a16:colId xmlns:a16="http://schemas.microsoft.com/office/drawing/2014/main" val="582064272"/>
                    </a:ext>
                  </a:extLst>
                </a:gridCol>
                <a:gridCol w="1987149">
                  <a:extLst>
                    <a:ext uri="{9D8B030D-6E8A-4147-A177-3AD203B41FA5}">
                      <a16:colId xmlns:a16="http://schemas.microsoft.com/office/drawing/2014/main" val="3312707725"/>
                    </a:ext>
                  </a:extLst>
                </a:gridCol>
                <a:gridCol w="2167799">
                  <a:extLst>
                    <a:ext uri="{9D8B030D-6E8A-4147-A177-3AD203B41FA5}">
                      <a16:colId xmlns:a16="http://schemas.microsoft.com/office/drawing/2014/main" val="3802400571"/>
                    </a:ext>
                  </a:extLst>
                </a:gridCol>
              </a:tblGrid>
              <a:tr h="14281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доби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Тривалість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 хв)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відвідувань бджіл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Погода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434206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386174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487888"/>
                  </a:ext>
                </a:extLst>
              </a:tr>
              <a:tr h="6427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080752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421281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13.40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790687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754815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18.30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659505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927023"/>
                  </a:ext>
                </a:extLst>
              </a:tr>
              <a:tr h="7933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18.50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uk-UA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сонячно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973" marR="4897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903135"/>
                  </a:ext>
                </a:extLst>
              </a:tr>
            </a:tbl>
          </a:graphicData>
        </a:graphic>
      </p:graphicFrame>
      <p:graphicFrame>
        <p:nvGraphicFramePr>
          <p:cNvPr id="6" name="Об'єкт 5">
            <a:extLst>
              <a:ext uri="{FF2B5EF4-FFF2-40B4-BE49-F238E27FC236}">
                <a16:creationId xmlns:a16="http://schemas.microsoft.com/office/drawing/2014/main" id="{CEE175CB-DAFF-415C-A11E-1A70F46A0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369085"/>
              </p:ext>
            </p:extLst>
          </p:nvPr>
        </p:nvGraphicFramePr>
        <p:xfrm>
          <a:off x="2351634" y="1272483"/>
          <a:ext cx="45719" cy="45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Chart" r:id="rId4" imgW="11696" imgH="11726" progId="MSGraph.Chart.8">
                  <p:embed/>
                </p:oleObj>
              </mc:Choice>
              <mc:Fallback>
                <p:oleObj name="Chart" r:id="rId4" imgW="11696" imgH="11726" progId="MSGraph.Chart.8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634" y="1272483"/>
                        <a:ext cx="45719" cy="457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138778D-DC6F-483C-844B-4BB30AD69638}"/>
              </a:ext>
            </a:extLst>
          </p:cNvPr>
          <p:cNvSpPr txBox="1"/>
          <p:nvPr/>
        </p:nvSpPr>
        <p:spPr>
          <a:xfrm>
            <a:off x="17145000" y="11199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0C8FFD-E055-4E65-8D06-6BA71897BE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66900"/>
            <a:ext cx="5669281" cy="4251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287C6-D460-428B-A1EB-15E84B8780D3}"/>
              </a:ext>
            </a:extLst>
          </p:cNvPr>
          <p:cNvSpPr txBox="1"/>
          <p:nvPr/>
        </p:nvSpPr>
        <p:spPr>
          <a:xfrm>
            <a:off x="609600" y="63627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mellifera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серпень 2025 р.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0" y="10889"/>
            <a:ext cx="178308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ІНТЕНСИВНІСТЬ ВІДВІДУВАННЯ БДЖОЛАМИ ДІЛЯНОК</a:t>
            </a:r>
            <a:endParaRPr lang="en-US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E3EC3E-3B73-4253-B2CB-1E496CB87B6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2880" y="2074373"/>
            <a:ext cx="17082720" cy="8453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389315-11B1-442C-BF8D-EC5CFE320340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6600" y="62098"/>
            <a:ext cx="11972192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ВИСНОВКИ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03244" y="4659522"/>
            <a:ext cx="8281511" cy="86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b="1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                                          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DC329-3380-47F8-8768-6952C1E6E873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F4ADE-0549-4652-984D-B96867971276}"/>
              </a:ext>
            </a:extLst>
          </p:cNvPr>
          <p:cNvSpPr txBox="1"/>
          <p:nvPr/>
        </p:nvSpPr>
        <p:spPr>
          <a:xfrm>
            <a:off x="381000" y="1077760"/>
            <a:ext cx="17678400" cy="1000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літній період (14 липня 2025 року село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Мартинівка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визначено 40 видів рослин.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Проєктивне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покриття на різних ділянках коливається від 70% до 100%, коефіцієнт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зустрічаємості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10% до 100%. Рослини перебувають у фенофазі від Вег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Вег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більшість рослин цього періоду перебувають у фенофазі Цв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(14 видів), загальна кількість видів рослин, що зростають на ділянках 21-27 видів. Середнє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проєктивне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покриття медоносних видів рослин на ділянках становить 12,8-20,7%, а загальна кількість медоносних видів на ділянках 16-23, кількість медоносів, що цвітуть у цей період 26 видів.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(15 липня 2025 року на схилах села Добренька) при закладанні ділянок було визначено 44 види рослин, загальна кількість видів, що зустрічаються на одній ділянці коливається від 15 до 31, з них кількість медоносів, що зустрічаються на одній ділянці становить 16-28 видів. Рослини перебувають у фенофазах Вег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-Вег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при чому найбільше рослин на стадії Цв</a:t>
            </a:r>
            <a:r>
              <a:rPr lang="uk-UA" sz="22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(24 та 13 видів). Середнє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проєктивне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покриття рослин становить 60-100%, з них від 10,4-19,6% займають медоносні рослини, коефіцієнт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зустрічаємості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10-100%. Медоносів, що цвітуть – 32 види.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Слід відмітити, що на розораних землях поселяється переважна більшість </a:t>
            </a:r>
            <a:r>
              <a:rPr lang="uk-UA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світлолюбивих</a:t>
            </a:r>
            <a:r>
              <a:rPr lang="uk-UA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рослин, вони є гарними медоносами. Загалом, в Степовій зоні медозбір менший ніж у інших зонах, це пов’язано з кліматичними умовами. Найбільше видів медоносних рослин зацвітає в другій половині весни і першій половині літа. Медоносна база включає в себе головні медоноси, які є основним джерелом отримання пасічної продукції (отримання основного взятку меду) і другорядні, що забезпечують бджіл невеликим (підтримуючим) медозбором (рослини, що цвітуть ранньою весною). 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В Україні медоносні ресурси використовуються не в повній мірі, тому перелоги є гарною умовою для збільшення чисельності бджолиних сімей.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збільшенням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віку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перелогів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зростає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ктивне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покриття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медоносних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рослин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таким чином вони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 вагомою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медоносною базою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 </a:t>
            </a:r>
            <a:r>
              <a:rPr lang="uk-UA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чисельності бджолиних сімей  залежить від біорізноманіття </a:t>
            </a:r>
            <a:r>
              <a:rPr lang="uk-UA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мелітофільної</a:t>
            </a:r>
            <a:r>
              <a:rPr lang="uk-UA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рослинності. 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342900"/>
            <a:ext cx="16078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6600" b="1" dirty="0">
                <a:solidFill>
                  <a:srgbClr val="0D3F45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Список використаної літератури</a:t>
            </a:r>
            <a:endParaRPr lang="en-US" sz="6600" b="1" dirty="0">
              <a:solidFill>
                <a:srgbClr val="0D3F45"/>
              </a:solidFill>
              <a:latin typeface="Cinzel Decorative Bold"/>
              <a:ea typeface="Cinzel Decorative Bold"/>
              <a:cs typeface="Cinzel Decorative Bold"/>
              <a:sym typeface="Cinzel Decorative Bold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447800" y="1943100"/>
            <a:ext cx="16306800" cy="735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Атлас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медоносних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рослин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/ [Л. І.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Боднарчук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 Д.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Соломаха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М.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Ілляш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.]. – 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Київ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Урожай, 1993. – 268с.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uk-UA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Ільмінська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 Запилення рослин комахами, </a:t>
            </a: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Natural Capital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</a:t>
            </a: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Nature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1997. – 387: 253-60.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Поліщук В.П. Збільшення виробництва продуктів бджіл. – К., 1975. –143 с.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Приймак Г.М. Безперервний конвеєр запорука високих медозборів //Пасіка. – 2008 - №5. – С.25-27.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5.Соломаха Т.Д., Бондарчук Л.І., Медоноси навколо нас. – Київ: </a:t>
            </a:r>
            <a:r>
              <a:rPr kumimoji="0" lang="uk-UA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Фітосоціоцентр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 2000. – 108 с.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dolynamedu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com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ua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vazhnost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pchel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www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agronomy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com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ua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statti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/2803-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komakhy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zapyliuvachi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mozhut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zbilshyty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produktyvnist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i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stabilnist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urozhaiv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ru-RU" sz="3600" b="0" i="0" u="none" strike="noStrike" cap="none" normalizeH="0" baseline="0" dirty="0" err="1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html</a:t>
            </a:r>
            <a:r>
              <a:rPr kumimoji="0" lang="uk-UA" sz="36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9041F-90A6-42FD-819D-AF1EA11F98F4}"/>
              </a:ext>
            </a:extLst>
          </p:cNvPr>
          <p:cNvSpPr txBox="1"/>
          <p:nvPr/>
        </p:nvSpPr>
        <p:spPr>
          <a:xfrm>
            <a:off x="17221200" y="4304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1262</Words>
  <Application>Microsoft Office PowerPoint</Application>
  <PresentationFormat>Довільний</PresentationFormat>
  <Paragraphs>312</Paragraphs>
  <Slides>15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Cinzel Decorative Bold</vt:lpstr>
      <vt:lpstr>Times New Roman MT Bold</vt:lpstr>
      <vt:lpstr>Calibri</vt:lpstr>
      <vt:lpstr>Arial</vt:lpstr>
      <vt:lpstr>Symbol</vt:lpstr>
      <vt:lpstr>Times New Roman</vt:lpstr>
      <vt:lpstr>Office Theme</vt:lpstr>
      <vt:lpstr>Chart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Delicate Etched Butterflies and Insects Class Agenda in Beige Blue Lined Simple Style</dc:title>
  <cp:lastModifiedBy>Krasnograd 6</cp:lastModifiedBy>
  <cp:revision>19</cp:revision>
  <dcterms:created xsi:type="dcterms:W3CDTF">2006-08-16T00:00:00Z</dcterms:created>
  <dcterms:modified xsi:type="dcterms:W3CDTF">2026-04-22T06:57:25Z</dcterms:modified>
  <dc:identifier>DAHC-keTTGs</dc:identifier>
</cp:coreProperties>
</file>