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71" r:id="rId4"/>
    <p:sldId id="258" r:id="rId5"/>
    <p:sldId id="262" r:id="rId6"/>
    <p:sldId id="263" r:id="rId7"/>
    <p:sldId id="264" r:id="rId8"/>
    <p:sldId id="265" r:id="rId9"/>
    <p:sldId id="259" r:id="rId10"/>
    <p:sldId id="268" r:id="rId11"/>
    <p:sldId id="267" r:id="rId12"/>
    <p:sldId id="269" r:id="rId13"/>
    <p:sldId id="270" r:id="rId14"/>
    <p:sldId id="260" r:id="rId15"/>
    <p:sldId id="266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37" autoAdjust="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3314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1068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0382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807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6650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188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4709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4707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891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836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627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3456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3224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025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6863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5389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5469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D48BA-51D2-4E0A-9999-F290D83CC488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261BE-9976-4ADD-8F66-6267D136300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73413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211" y="0"/>
            <a:ext cx="123052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1096" y="481039"/>
            <a:ext cx="9001462" cy="2387600"/>
          </a:xfrm>
        </p:spPr>
        <p:txBody>
          <a:bodyPr/>
          <a:lstStyle/>
          <a:p>
            <a:r>
              <a:rPr lang="ru-RU" sz="4400" dirty="0" err="1">
                <a:solidFill>
                  <a:schemeClr val="bg1"/>
                </a:solidFill>
              </a:rPr>
              <a:t>Українці</a:t>
            </a:r>
            <a:r>
              <a:rPr lang="ru-RU" sz="4400" dirty="0">
                <a:solidFill>
                  <a:schemeClr val="bg1"/>
                </a:solidFill>
              </a:rPr>
              <a:t> та поляки в </a:t>
            </a:r>
            <a:r>
              <a:rPr lang="ru-RU" sz="4400" dirty="0" err="1">
                <a:solidFill>
                  <a:schemeClr val="bg1"/>
                </a:solidFill>
              </a:rPr>
              <a:t>історії</a:t>
            </a:r>
            <a:r>
              <a:rPr lang="ru-RU" sz="4400" dirty="0">
                <a:solidFill>
                  <a:schemeClr val="bg1"/>
                </a:solidFill>
              </a:rPr>
              <a:t> ДНІПРА: </a:t>
            </a:r>
            <a:r>
              <a:rPr lang="ru-RU" sz="4400" dirty="0" err="1">
                <a:solidFill>
                  <a:schemeClr val="bg1"/>
                </a:solidFill>
              </a:rPr>
              <a:t>взаємний</a:t>
            </a:r>
            <a:r>
              <a:rPr lang="ru-RU" sz="4400" dirty="0">
                <a:solidFill>
                  <a:schemeClr val="bg1"/>
                </a:solidFill>
              </a:rPr>
              <a:t> </a:t>
            </a:r>
            <a:r>
              <a:rPr lang="ru-RU" sz="4400" dirty="0" err="1">
                <a:solidFill>
                  <a:schemeClr val="bg1"/>
                </a:solidFill>
              </a:rPr>
              <a:t>культурний</a:t>
            </a:r>
            <a:r>
              <a:rPr lang="ru-RU" sz="4400" dirty="0">
                <a:solidFill>
                  <a:schemeClr val="bg1"/>
                </a:solidFill>
              </a:rPr>
              <a:t> </a:t>
            </a:r>
            <a:r>
              <a:rPr lang="ru-RU" sz="4400" dirty="0" err="1">
                <a:solidFill>
                  <a:schemeClr val="bg1"/>
                </a:solidFill>
              </a:rPr>
              <a:t>вплив</a:t>
            </a:r>
            <a:endParaRPr lang="uk-UA" sz="44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5691" y="3509964"/>
            <a:ext cx="9292046" cy="2551202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>
                <a:solidFill>
                  <a:schemeClr val="bg1"/>
                </a:solidFill>
                <a:effectLst/>
              </a:rPr>
              <a:t>Навчальний заклад: </a:t>
            </a:r>
            <a:r>
              <a:rPr lang="uk-UA" dirty="0">
                <a:solidFill>
                  <a:schemeClr val="bg1"/>
                </a:solidFill>
                <a:effectLst/>
              </a:rPr>
              <a:t>Ліцей № 31” Пріоритет </a:t>
            </a:r>
            <a:r>
              <a:rPr lang="en-US" dirty="0" smtClean="0">
                <a:solidFill>
                  <a:schemeClr val="bg1"/>
                </a:solidFill>
                <a:effectLst/>
              </a:rPr>
              <a:t>”</a:t>
            </a:r>
            <a:r>
              <a:rPr lang="uk-UA" dirty="0" smtClean="0">
                <a:solidFill>
                  <a:schemeClr val="bg1"/>
                </a:solidFill>
                <a:effectLst/>
              </a:rPr>
              <a:t> ДМР</a:t>
            </a:r>
            <a:endParaRPr lang="uk-UA" b="1" dirty="0">
              <a:solidFill>
                <a:schemeClr val="bg1"/>
              </a:solidFill>
              <a:effectLst/>
            </a:endParaRPr>
          </a:p>
          <a:p>
            <a:r>
              <a:rPr lang="uk-UA" b="1" dirty="0">
                <a:solidFill>
                  <a:schemeClr val="bg1"/>
                </a:solidFill>
                <a:effectLst/>
              </a:rPr>
              <a:t>Нас. пункт: </a:t>
            </a:r>
            <a:r>
              <a:rPr lang="uk-UA" dirty="0">
                <a:solidFill>
                  <a:schemeClr val="bg1"/>
                </a:solidFill>
                <a:effectLst/>
              </a:rPr>
              <a:t>м. Дніпро, Дніпропетровська область</a:t>
            </a:r>
          </a:p>
          <a:p>
            <a:r>
              <a:rPr lang="uk-UA" b="1" dirty="0">
                <a:solidFill>
                  <a:schemeClr val="bg1"/>
                </a:solidFill>
                <a:effectLst/>
              </a:rPr>
              <a:t>Автор</a:t>
            </a:r>
            <a:r>
              <a:rPr lang="en-US" b="1" dirty="0">
                <a:solidFill>
                  <a:schemeClr val="bg1"/>
                </a:solidFill>
                <a:effectLst/>
              </a:rPr>
              <a:t>:</a:t>
            </a:r>
            <a:r>
              <a:rPr lang="uk-UA" b="1" dirty="0">
                <a:solidFill>
                  <a:schemeClr val="bg1"/>
                </a:solidFill>
                <a:effectLst/>
              </a:rPr>
              <a:t> </a:t>
            </a:r>
            <a:r>
              <a:rPr lang="uk-UA" b="1" dirty="0" err="1">
                <a:solidFill>
                  <a:schemeClr val="bg1"/>
                </a:solidFill>
                <a:effectLst/>
              </a:rPr>
              <a:t>Кущенко</a:t>
            </a:r>
            <a:r>
              <a:rPr lang="uk-UA" b="1" dirty="0">
                <a:solidFill>
                  <a:schemeClr val="bg1"/>
                </a:solidFill>
                <a:effectLst/>
              </a:rPr>
              <a:t> Микола Дмитрович</a:t>
            </a:r>
          </a:p>
          <a:p>
            <a:r>
              <a:rPr lang="uk-UA" b="1" dirty="0">
                <a:solidFill>
                  <a:schemeClr val="bg1"/>
                </a:solidFill>
                <a:effectLst/>
              </a:rPr>
              <a:t>Клас: </a:t>
            </a:r>
            <a:r>
              <a:rPr lang="uk-UA" dirty="0">
                <a:solidFill>
                  <a:schemeClr val="bg1"/>
                </a:solidFill>
                <a:effectLst/>
              </a:rPr>
              <a:t>9</a:t>
            </a:r>
          </a:p>
          <a:p>
            <a:r>
              <a:rPr lang="uk-UA" b="1" dirty="0">
                <a:solidFill>
                  <a:schemeClr val="bg1"/>
                </a:solidFill>
                <a:effectLst/>
              </a:rPr>
              <a:t>Керівники/координатори: </a:t>
            </a:r>
            <a:r>
              <a:rPr lang="uk-UA" dirty="0">
                <a:solidFill>
                  <a:schemeClr val="bg1"/>
                </a:solidFill>
                <a:effectLst/>
              </a:rPr>
              <a:t>Летяго Вікторія Віталіївна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9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399" y="261258"/>
            <a:ext cx="6992983" cy="792480"/>
          </a:xfrm>
        </p:spPr>
        <p:txBody>
          <a:bodyPr/>
          <a:lstStyle/>
          <a:p>
            <a:r>
              <a:rPr lang="uk-UA" b="1" dirty="0">
                <a:solidFill>
                  <a:schemeClr val="bg1"/>
                </a:solidFill>
              </a:rPr>
              <a:t>Мета та актуальність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574" y="905691"/>
            <a:ext cx="11243945" cy="447620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/>
              </a:rPr>
              <a:t>Мета:</a:t>
            </a:r>
            <a:r>
              <a:rPr lang="ru-RU" sz="2400" dirty="0">
                <a:solidFill>
                  <a:schemeClr val="bg1"/>
                </a:solidFill>
                <a:effectLst/>
              </a:rPr>
              <a:t> 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Показати</a:t>
            </a:r>
            <a:r>
              <a:rPr lang="ru-RU" sz="2400" dirty="0">
                <a:solidFill>
                  <a:schemeClr val="bg1"/>
                </a:solidFill>
                <a:effectLst/>
              </a:rPr>
              <a:t>, як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польська</a:t>
            </a:r>
            <a:r>
              <a:rPr lang="ru-RU" sz="2400" dirty="0">
                <a:solidFill>
                  <a:schemeClr val="bg1"/>
                </a:solidFill>
                <a:effectLst/>
              </a:rPr>
              <a:t> громада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Катеринослава</a:t>
            </a:r>
            <a:r>
              <a:rPr lang="ru-RU" sz="2400" dirty="0">
                <a:solidFill>
                  <a:schemeClr val="bg1"/>
                </a:solidFill>
                <a:effectLst/>
              </a:rPr>
              <a:t> заклала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основи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європейськості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сучасного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Дніпра</a:t>
            </a:r>
            <a:r>
              <a:rPr lang="ru-RU" sz="2400" dirty="0">
                <a:solidFill>
                  <a:schemeClr val="bg1"/>
                </a:solidFill>
                <a:effectLst/>
              </a:rPr>
              <a:t>.</a:t>
            </a:r>
          </a:p>
          <a:p>
            <a:pPr algn="ctr"/>
            <a:r>
              <a:rPr lang="ru-RU" sz="2400" b="1" dirty="0" err="1">
                <a:solidFill>
                  <a:schemeClr val="bg1"/>
                </a:solidFill>
                <a:effectLst/>
              </a:rPr>
              <a:t>Актуальність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:</a:t>
            </a:r>
            <a:r>
              <a:rPr lang="ru-RU" sz="2400" dirty="0">
                <a:solidFill>
                  <a:schemeClr val="bg1"/>
                </a:solidFill>
                <a:effectLst/>
              </a:rPr>
              <a:t> 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Під</a:t>
            </a:r>
            <a:r>
              <a:rPr lang="ru-RU" sz="2400" dirty="0">
                <a:solidFill>
                  <a:schemeClr val="bg1"/>
                </a:solidFill>
                <a:effectLst/>
              </a:rPr>
              <a:t> час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повномасштабної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війни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Польща</a:t>
            </a:r>
            <a:r>
              <a:rPr lang="ru-RU" sz="2400" dirty="0">
                <a:solidFill>
                  <a:schemeClr val="bg1"/>
                </a:solidFill>
                <a:effectLst/>
              </a:rPr>
              <a:t> стала для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українців</a:t>
            </a:r>
            <a:r>
              <a:rPr lang="ru-RU" sz="2400" dirty="0">
                <a:solidFill>
                  <a:schemeClr val="bg1"/>
                </a:solidFill>
                <a:effectLst/>
              </a:rPr>
              <a:t> другою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домівкою</a:t>
            </a:r>
            <a:r>
              <a:rPr lang="ru-RU" sz="2400" dirty="0">
                <a:solidFill>
                  <a:schemeClr val="bg1"/>
                </a:solidFill>
                <a:effectLst/>
              </a:rPr>
              <a:t> -</a:t>
            </a:r>
            <a:r>
              <a:rPr lang="ru-RU" sz="2400" dirty="0" err="1" smtClean="0">
                <a:solidFill>
                  <a:schemeClr val="bg1"/>
                </a:solidFill>
                <a:effectLst/>
              </a:rPr>
              <a:t>логістичним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>
                <a:solidFill>
                  <a:schemeClr val="bg1"/>
                </a:solidFill>
                <a:effectLst/>
              </a:rPr>
              <a:t>щитом і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гуманітарним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серцем</a:t>
            </a:r>
            <a:r>
              <a:rPr lang="ru-RU" sz="2400" dirty="0">
                <a:solidFill>
                  <a:schemeClr val="bg1"/>
                </a:solidFill>
                <a:effectLst/>
              </a:rPr>
              <a:t>. Але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історичний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зв'язок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між</a:t>
            </a:r>
            <a:r>
              <a:rPr lang="ru-RU" sz="2400" dirty="0">
                <a:solidFill>
                  <a:schemeClr val="bg1"/>
                </a:solidFill>
                <a:effectLst/>
              </a:rPr>
              <a:t> нашими народами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набагато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глибший</a:t>
            </a:r>
            <a:r>
              <a:rPr lang="ru-RU" sz="2400" dirty="0">
                <a:solidFill>
                  <a:schemeClr val="bg1"/>
                </a:solidFill>
                <a:effectLst/>
              </a:rPr>
              <a:t>. За 150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років</a:t>
            </a:r>
            <a:r>
              <a:rPr lang="ru-RU" sz="2400" dirty="0">
                <a:solidFill>
                  <a:schemeClr val="bg1"/>
                </a:solidFill>
                <a:effectLst/>
              </a:rPr>
              <a:t> до того, як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польські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волонтери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зустрічали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 нас на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кордоні</a:t>
            </a:r>
            <a:r>
              <a:rPr lang="ru-RU" sz="2400" dirty="0">
                <a:solidFill>
                  <a:schemeClr val="bg1"/>
                </a:solidFill>
                <a:effectLst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польські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архітектори</a:t>
            </a:r>
            <a:r>
              <a:rPr lang="ru-RU" sz="2400" dirty="0">
                <a:solidFill>
                  <a:schemeClr val="bg1"/>
                </a:solidFill>
                <a:effectLst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інженери</a:t>
            </a:r>
            <a:r>
              <a:rPr lang="ru-RU" sz="2400" dirty="0">
                <a:solidFill>
                  <a:schemeClr val="bg1"/>
                </a:solidFill>
                <a:effectLst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підприємці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вже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будували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Дніпро</a:t>
            </a:r>
            <a:r>
              <a:rPr lang="ru-RU" sz="2400" dirty="0">
                <a:solidFill>
                  <a:schemeClr val="bg1"/>
                </a:solidFill>
                <a:effectLst/>
              </a:rPr>
              <a:t>.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Вони </a:t>
            </a:r>
            <a:r>
              <a:rPr lang="ru-RU" sz="2400" dirty="0" err="1" smtClean="0">
                <a:solidFill>
                  <a:schemeClr val="bg1"/>
                </a:solidFill>
                <a:effectLst/>
              </a:rPr>
              <a:t>допомагали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робили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його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прогресивним</a:t>
            </a:r>
            <a:r>
              <a:rPr lang="ru-RU" sz="2400" dirty="0">
                <a:solidFill>
                  <a:schemeClr val="bg1"/>
                </a:solidFill>
                <a:effectLst/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  <a:effectLst/>
              </a:rPr>
              <a:t>європейським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та </a:t>
            </a:r>
            <a:r>
              <a:rPr lang="ru-RU" sz="2400" dirty="0" err="1" smtClean="0">
                <a:solidFill>
                  <a:schemeClr val="bg1"/>
                </a:solidFill>
                <a:effectLst/>
              </a:rPr>
              <a:t>сучасним</a:t>
            </a:r>
            <a:r>
              <a:rPr lang="ru-RU" sz="2400" dirty="0">
                <a:solidFill>
                  <a:schemeClr val="bg1"/>
                </a:solidFill>
                <a:effectLst/>
              </a:rPr>
              <a:t>. Настав час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повернути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ці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імена</a:t>
            </a:r>
            <a:r>
              <a:rPr lang="ru-RU" sz="2400" dirty="0">
                <a:solidFill>
                  <a:schemeClr val="bg1"/>
                </a:solidFill>
                <a:effectLst/>
              </a:rPr>
              <a:t> з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небуття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адже</a:t>
            </a:r>
            <a:r>
              <a:rPr lang="ru-RU" sz="2400" dirty="0">
                <a:solidFill>
                  <a:schemeClr val="bg1"/>
                </a:solidFill>
                <a:effectLst/>
              </a:rPr>
              <a:t> без них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історія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нашого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міста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неповна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.</a:t>
            </a:r>
            <a:endParaRPr lang="ru-RU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AutoShape 4" descr="Как найти свою настоящую цель и обрести личный смысл жиз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73438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834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0430"/>
            <a:ext cx="6456317" cy="1326321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effectLst/>
              </a:rPr>
              <a:t/>
            </a:r>
            <a:br>
              <a:rPr lang="uk-UA" dirty="0" smtClean="0">
                <a:effectLst/>
              </a:rPr>
            </a:br>
            <a:r>
              <a:rPr lang="uk-UA" dirty="0" smtClean="0">
                <a:solidFill>
                  <a:schemeClr val="bg1"/>
                </a:solidFill>
                <a:effectLst/>
              </a:rPr>
              <a:t>Фортеця</a:t>
            </a:r>
            <a:r>
              <a:rPr lang="uk-UA" dirty="0">
                <a:solidFill>
                  <a:schemeClr val="bg1"/>
                </a:solidFill>
                <a:effectLst/>
              </a:rPr>
              <a:t>, яка двічі палала: Кодак — свідок нашої спільної крові</a:t>
            </a:r>
            <a:r>
              <a:rPr lang="uk-UA" dirty="0">
                <a:effectLst/>
              </a:rPr>
              <a:t/>
            </a:r>
            <a:br>
              <a:rPr lang="uk-UA" dirty="0">
                <a:effectLst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51288"/>
            <a:ext cx="6061166" cy="5406712"/>
          </a:xfrm>
        </p:spPr>
        <p:txBody>
          <a:bodyPr>
            <a:normAutofit lnSpcReduction="10000"/>
          </a:bodyPr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400" dirty="0" smtClean="0">
                <a:solidFill>
                  <a:schemeClr val="bg1"/>
                </a:solidFill>
                <a:effectLst/>
              </a:rPr>
              <a:t>Задовго </a:t>
            </a:r>
            <a:r>
              <a:rPr lang="uk-UA" sz="2400" dirty="0">
                <a:solidFill>
                  <a:schemeClr val="bg1"/>
                </a:solidFill>
                <a:effectLst/>
              </a:rPr>
              <a:t>до Дніпра, на тому самому місці, де тепер заводські труби та житлові масиви, гриміли битви. У 1635 році поляки збудували фортецю Кодак, щоб тримати в узді козаків. Але ті не злякались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uk-UA" sz="2400" dirty="0">
                <a:solidFill>
                  <a:schemeClr val="bg1"/>
                </a:solidFill>
                <a:effectLst/>
              </a:rPr>
              <a:t>Іван Сулима з товаришами вночі захопив фортецю і спалив її вщент. Пізніше Кодак відбудували знову, але він постійно переходив з рук в руки -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 </a:t>
            </a:r>
            <a:r>
              <a:rPr lang="uk-UA" sz="2400" dirty="0">
                <a:solidFill>
                  <a:schemeClr val="bg1"/>
                </a:solidFill>
                <a:effectLst/>
              </a:rPr>
              <a:t>то до козаків, то до поляків, то до турків. Сьогодні від тієї фортеці лишилися лише жалюгідні руїни. Але саме там, на березі Дніпра, кувалася та складна історія, яка згодом привела до того, що поляки та українці опинилися в одному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міст - вже </a:t>
            </a:r>
            <a:r>
              <a:rPr lang="uk-UA" sz="2400" dirty="0">
                <a:solidFill>
                  <a:schemeClr val="bg1"/>
                </a:solidFill>
                <a:effectLst/>
              </a:rPr>
              <a:t>не ворогами, а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сусідами.</a:t>
            </a:r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6147" name="Picture 3" descr="Фортеця Кодак - Дніпро | - каталог місць відпочинку та туризму Украї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484" y="0"/>
            <a:ext cx="6479177" cy="719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9766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30" y="174171"/>
            <a:ext cx="6244047" cy="1152150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bg1"/>
                </a:solidFill>
                <a:effectLst/>
              </a:rPr>
              <a:t>Катеринослав — «Ельдорадо» для інженерів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26321"/>
            <a:ext cx="7019109" cy="36951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>
                <a:solidFill>
                  <a:schemeClr val="bg1"/>
                </a:solidFill>
                <a:effectLst/>
              </a:rPr>
              <a:t>Чи знаєте ви, що у </a:t>
            </a:r>
            <a:r>
              <a:rPr lang="en-US" sz="2400" dirty="0">
                <a:solidFill>
                  <a:schemeClr val="bg1"/>
                </a:solidFill>
                <a:effectLst/>
              </a:rPr>
              <a:t>XIX </a:t>
            </a:r>
            <a:r>
              <a:rPr lang="uk-UA" sz="2400" dirty="0">
                <a:solidFill>
                  <a:schemeClr val="bg1"/>
                </a:solidFill>
                <a:effectLst/>
              </a:rPr>
              <a:t>столітті сучасний Дніпро (тодішній Катеринослав) став справжнім магнітом для європейських фахівців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?</a:t>
            </a:r>
            <a:r>
              <a:rPr lang="uk-UA" sz="2400" dirty="0">
                <a:solidFill>
                  <a:schemeClr val="bg1"/>
                </a:solidFill>
                <a:effectLst/>
              </a:rPr>
              <a:t> На відміну від багатьох інших регіонів, поляки їхали сюди не як колонізатори, а як висококласні інженери та технічна еліта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.</a:t>
            </a:r>
            <a:r>
              <a:rPr lang="uk-UA" sz="2400" dirty="0">
                <a:solidFill>
                  <a:schemeClr val="bg1"/>
                </a:solidFill>
                <a:effectLst/>
              </a:rPr>
              <a:t> Станом на 1897 рік у місті проживало близько 5000 поляків, які обіймали ключові посади на заводах та залізниці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.</a:t>
            </a:r>
            <a:r>
              <a:rPr lang="uk-UA" sz="2400" dirty="0">
                <a:solidFill>
                  <a:schemeClr val="bg1"/>
                </a:solidFill>
                <a:effectLst/>
              </a:rPr>
              <a:t> Саме поєднання працьовитості українських селян, що ставали робітниками, та досвіду польських фахівців заклало фундамент індустріальної могутності всього регіону.</a:t>
            </a:r>
          </a:p>
          <a:p>
            <a:pPr marL="0" lvl="0" indent="0">
              <a:lnSpc>
                <a:spcPct val="100000"/>
              </a:lnSpc>
              <a:buClrTx/>
              <a:buSzTx/>
              <a:buNone/>
            </a:pPr>
            <a:endParaRPr lang="uk-UA" sz="2800" dirty="0"/>
          </a:p>
        </p:txBody>
      </p:sp>
      <p:pic>
        <p:nvPicPr>
          <p:cNvPr id="1032" name="Picture 8" descr="https://img.dnepr.info/@media/_1920/uploads/2023/08/a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731" y="0"/>
            <a:ext cx="52972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80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8377" y="0"/>
            <a:ext cx="8020594" cy="146329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r>
              <a:rPr lang="ru-RU" dirty="0" err="1">
                <a:solidFill>
                  <a:schemeClr val="bg1"/>
                </a:solidFill>
                <a:effectLst/>
              </a:rPr>
              <a:t>Більше</a:t>
            </a:r>
            <a:r>
              <a:rPr lang="ru-RU" dirty="0">
                <a:solidFill>
                  <a:schemeClr val="bg1"/>
                </a:solidFill>
                <a:effectLst/>
              </a:rPr>
              <a:t>, </a:t>
            </a:r>
            <a:r>
              <a:rPr lang="ru-RU" dirty="0" err="1">
                <a:solidFill>
                  <a:schemeClr val="bg1"/>
                </a:solidFill>
                <a:effectLst/>
              </a:rPr>
              <a:t>ніж</a:t>
            </a:r>
            <a:r>
              <a:rPr lang="ru-RU" dirty="0">
                <a:solidFill>
                  <a:schemeClr val="bg1"/>
                </a:solidFill>
                <a:effectLst/>
              </a:rPr>
              <a:t> просто храм: </a:t>
            </a:r>
            <a:r>
              <a:rPr lang="ru-RU" dirty="0" smtClean="0">
                <a:solidFill>
                  <a:schemeClr val="bg1"/>
                </a:solidFill>
                <a:effectLst/>
              </a:rPr>
              <a:t>Костел </a:t>
            </a:r>
            <a:r>
              <a:rPr lang="ru-RU" dirty="0" smtClean="0">
                <a:solidFill>
                  <a:schemeClr val="bg1"/>
                </a:solidFill>
              </a:rPr>
              <a:t>Святого </a:t>
            </a:r>
            <a:r>
              <a:rPr lang="ru-RU" dirty="0" err="1">
                <a:solidFill>
                  <a:schemeClr val="bg1"/>
                </a:solidFill>
              </a:rPr>
              <a:t>Йосипа</a:t>
            </a:r>
            <a:r>
              <a:rPr lang="ru-RU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dirty="0">
                <a:solidFill>
                  <a:schemeClr val="bg1"/>
                </a:solidFill>
                <a:effectLst/>
              </a:rPr>
              <a:t>як </a:t>
            </a:r>
            <a:r>
              <a:rPr lang="ru-RU" dirty="0" err="1">
                <a:solidFill>
                  <a:schemeClr val="bg1"/>
                </a:solidFill>
                <a:effectLst/>
              </a:rPr>
              <a:t>культурний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міст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77942"/>
            <a:ext cx="8429897" cy="451974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>
                <a:solidFill>
                  <a:schemeClr val="bg1"/>
                </a:solidFill>
                <a:effectLst/>
              </a:rPr>
              <a:t>Будівля, зведена у 1877 році, поєднує в собі містичну </a:t>
            </a:r>
            <a:r>
              <a:rPr lang="uk-UA" sz="2400" dirty="0" err="1">
                <a:solidFill>
                  <a:schemeClr val="bg1"/>
                </a:solidFill>
                <a:effectLst/>
              </a:rPr>
              <a:t>неоготику</a:t>
            </a:r>
            <a:r>
              <a:rPr lang="uk-UA" sz="2400" dirty="0">
                <a:solidFill>
                  <a:schemeClr val="bg1"/>
                </a:solidFill>
                <a:effectLst/>
              </a:rPr>
              <a:t> та суворий романський стиль, що було рідкістю для нашого </a:t>
            </a:r>
            <a:r>
              <a:rPr lang="uk-UA" sz="2400" dirty="0" err="1" smtClean="0">
                <a:solidFill>
                  <a:schemeClr val="bg1"/>
                </a:solidFill>
                <a:effectLst/>
              </a:rPr>
              <a:t>регіону.При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 </a:t>
            </a:r>
            <a:r>
              <a:rPr lang="uk-UA" sz="2400" dirty="0">
                <a:solidFill>
                  <a:schemeClr val="bg1"/>
                </a:solidFill>
                <a:effectLst/>
              </a:rPr>
              <a:t>храмі працювала польська школа та бібліотека. Цікаво, що ними користувалися не лише парафіяни, а й звичайні місцеві </a:t>
            </a:r>
            <a:r>
              <a:rPr lang="uk-UA" sz="2400" dirty="0" err="1" smtClean="0">
                <a:solidFill>
                  <a:schemeClr val="bg1"/>
                </a:solidFill>
                <a:effectLst/>
              </a:rPr>
              <a:t>мешканці.Саме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 </a:t>
            </a:r>
            <a:r>
              <a:rPr lang="uk-UA" sz="2400" dirty="0">
                <a:solidFill>
                  <a:schemeClr val="bg1"/>
                </a:solidFill>
                <a:effectLst/>
              </a:rPr>
              <a:t>такі споруди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приносили </a:t>
            </a:r>
            <a:r>
              <a:rPr lang="uk-UA" sz="2400" dirty="0">
                <a:solidFill>
                  <a:schemeClr val="bg1"/>
                </a:solidFill>
                <a:effectLst/>
              </a:rPr>
              <a:t>в архітектурне обличчя міста західноєвропейську естетику, перетворюючи промислові центри на справжні культурні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осередки</a:t>
            </a:r>
            <a:endParaRPr lang="uk-UA" sz="2400" dirty="0">
              <a:solidFill>
                <a:schemeClr val="bg1"/>
              </a:solidFill>
              <a:effectLst/>
            </a:endParaRPr>
          </a:p>
        </p:txBody>
      </p:sp>
      <p:pic>
        <p:nvPicPr>
          <p:cNvPr id="4099" name="Picture 3" descr="Із руїн до воскресіння. Сьома річниця реконсекрації костелу св.Йосипа –  Капуцини Україн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394" y="0"/>
            <a:ext cx="38666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8598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15" y="0"/>
            <a:ext cx="6433640" cy="1151965"/>
          </a:xfrm>
        </p:spPr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 </a:t>
            </a:r>
            <a:r>
              <a:rPr lang="uk-UA" altLang="uk-UA" sz="3200" cap="none" dirty="0" smtClean="0">
                <a:solidFill>
                  <a:schemeClr val="bg1"/>
                </a:solidFill>
                <a:effectLst/>
                <a:latin typeface="Google Sans"/>
              </a:rPr>
              <a:t>Ігнатій </a:t>
            </a:r>
            <a:r>
              <a:rPr lang="uk-UA" altLang="uk-UA" sz="3200" cap="none" dirty="0" err="1">
                <a:solidFill>
                  <a:schemeClr val="bg1"/>
                </a:solidFill>
                <a:effectLst/>
                <a:latin typeface="Google Sans"/>
              </a:rPr>
              <a:t>Ясюкович</a:t>
            </a:r>
            <a:r>
              <a:rPr lang="uk-UA" altLang="uk-UA" sz="3200" cap="none" dirty="0">
                <a:solidFill>
                  <a:schemeClr val="bg1"/>
                </a:solidFill>
                <a:effectLst/>
                <a:latin typeface="Google Sans"/>
              </a:rPr>
              <a:t>: «Король сталі», який побудував місто</a:t>
            </a:r>
            <a:endParaRPr lang="uk-UA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81960"/>
            <a:ext cx="6426926" cy="4835959"/>
          </a:xfrm>
        </p:spPr>
        <p:txBody>
          <a:bodyPr>
            <a:normAutofit lnSpcReduction="10000"/>
          </a:bodyPr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dirty="0" smtClean="0">
                <a:solidFill>
                  <a:schemeClr val="bg1"/>
                </a:solidFill>
                <a:effectLst/>
                <a:latin typeface="Google Sans"/>
              </a:rPr>
              <a:t>Під </a:t>
            </a: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його керівництвом було побудовано найбільший на той час у країні металургійний завод (нині Дніпровський меткомбінат).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 </a:t>
            </a:r>
            <a:r>
              <a:rPr lang="uk-UA" altLang="uk-UA" sz="2400" dirty="0" err="1">
                <a:solidFill>
                  <a:schemeClr val="bg1"/>
                </a:solidFill>
                <a:effectLst/>
                <a:latin typeface="Google Sans"/>
              </a:rPr>
              <a:t>Ясюкович</a:t>
            </a: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 вірив, що завод — це не лише печі. Він будував для робітників школи, лікарні, парки та навіть яхт-клуби, створюючи європейський рівень життя посеред степу.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 Його називали «українським </a:t>
            </a:r>
            <a:r>
              <a:rPr lang="uk-UA" altLang="uk-UA" sz="2400" dirty="0" err="1">
                <a:solidFill>
                  <a:schemeClr val="bg1"/>
                </a:solidFill>
                <a:effectLst/>
                <a:latin typeface="Google Sans"/>
              </a:rPr>
              <a:t>Круппом</a:t>
            </a: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», а масштаб його діяльності в металургії порівнювали зі здобутками американських сталевих магнатів.</a:t>
            </a:r>
          </a:p>
          <a:p>
            <a:endParaRPr lang="uk-UA" dirty="0"/>
          </a:p>
        </p:txBody>
      </p:sp>
      <p:pic>
        <p:nvPicPr>
          <p:cNvPr id="5123" name="Picture 3" descr="Ясюкович Ігнатій Ігнатович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078" y="3117667"/>
            <a:ext cx="3169920" cy="3740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Як виглядав легендарний Брянський завод у Дніпрі понад 100 років тому:  доменні печі та знаменитий гудок - Днепр Инф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537" y="-1"/>
            <a:ext cx="4737463" cy="311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22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9336" y="0"/>
            <a:ext cx="8229600" cy="1326321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</a:rPr>
              <a:t> </a:t>
            </a:r>
            <a:r>
              <a:rPr lang="ru-RU" dirty="0" err="1">
                <a:solidFill>
                  <a:schemeClr val="bg1"/>
                </a:solidFill>
                <a:effectLst/>
              </a:rPr>
              <a:t>Микола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Бєлелюбський</a:t>
            </a:r>
            <a:r>
              <a:rPr lang="ru-RU" dirty="0">
                <a:solidFill>
                  <a:schemeClr val="bg1"/>
                </a:solidFill>
                <a:effectLst/>
              </a:rPr>
              <a:t>: </a:t>
            </a:r>
            <a:r>
              <a:rPr lang="ru-RU" dirty="0" err="1">
                <a:solidFill>
                  <a:schemeClr val="bg1"/>
                </a:solidFill>
                <a:effectLst/>
              </a:rPr>
              <a:t>Майстер</a:t>
            </a:r>
            <a:r>
              <a:rPr lang="ru-RU" dirty="0">
                <a:solidFill>
                  <a:schemeClr val="bg1"/>
                </a:solidFill>
                <a:effectLst/>
              </a:rPr>
              <a:t> «</a:t>
            </a:r>
            <a:r>
              <a:rPr lang="ru-RU" dirty="0" err="1">
                <a:solidFill>
                  <a:schemeClr val="bg1"/>
                </a:solidFill>
                <a:effectLst/>
              </a:rPr>
              <a:t>залізних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мережив</a:t>
            </a:r>
            <a:r>
              <a:rPr lang="ru-RU" dirty="0">
                <a:solidFill>
                  <a:schemeClr val="bg1"/>
                </a:solidFill>
                <a:effectLst/>
              </a:rPr>
              <a:t>»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18665"/>
            <a:ext cx="7628709" cy="2775712"/>
          </a:xfrm>
        </p:spPr>
        <p:txBody>
          <a:bodyPr>
            <a:noAutofit/>
          </a:bodyPr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b="1" dirty="0">
                <a:solidFill>
                  <a:schemeClr val="bg1"/>
                </a:solidFill>
                <a:effectLst/>
                <a:latin typeface="Google Sans"/>
              </a:rPr>
              <a:t>Рекордсмен:</a:t>
            </a: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 Саме він </a:t>
            </a:r>
            <a:r>
              <a:rPr lang="uk-UA" altLang="uk-UA" sz="2400" dirty="0" err="1">
                <a:solidFill>
                  <a:schemeClr val="bg1"/>
                </a:solidFill>
                <a:effectLst/>
                <a:latin typeface="Google Sans"/>
              </a:rPr>
              <a:t>спроєктував</a:t>
            </a: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 знаменитий Амурський міст у Дніпрі, який на момент відкриття у 1884 році був одним із найдовших у Європі.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b="1" dirty="0">
                <a:solidFill>
                  <a:schemeClr val="bg1"/>
                </a:solidFill>
                <a:effectLst/>
                <a:latin typeface="Google Sans"/>
              </a:rPr>
              <a:t>Світове визнання:</a:t>
            </a: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 За свої інженерні шедеври він отримав найвищу нагороду </a:t>
            </a:r>
            <a:r>
              <a:rPr lang="uk-UA" altLang="uk-UA" sz="2400" dirty="0" smtClean="0">
                <a:solidFill>
                  <a:schemeClr val="bg1"/>
                </a:solidFill>
                <a:effectLst/>
                <a:latin typeface="Google Sans"/>
              </a:rPr>
              <a:t>-</a:t>
            </a: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 Золоту медаль на Всесвітній виставці в Парижі (1900 рік), де його конструкції визнали еталоном майстерності.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b="1" dirty="0">
                <a:solidFill>
                  <a:schemeClr val="bg1"/>
                </a:solidFill>
                <a:effectLst/>
                <a:latin typeface="Google Sans"/>
              </a:rPr>
              <a:t>Універсальність:</a:t>
            </a:r>
            <a:r>
              <a:rPr lang="uk-UA" altLang="uk-UA" sz="2400" dirty="0">
                <a:solidFill>
                  <a:schemeClr val="bg1"/>
                </a:solidFill>
                <a:effectLst/>
                <a:latin typeface="Google Sans"/>
              </a:rPr>
              <a:t> Поєднуючи талант архітектора та точність інженера, він створював споруди, які були одночасно витонченими зовні та неймовірно </a:t>
            </a:r>
            <a:r>
              <a:rPr lang="uk-UA" altLang="uk-UA" sz="2400" dirty="0" smtClean="0">
                <a:solidFill>
                  <a:schemeClr val="bg1"/>
                </a:solidFill>
                <a:effectLst/>
                <a:latin typeface="Google Sans"/>
              </a:rPr>
              <a:t>міцними.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6149" name="Picture 5" descr="https://upload.wikimedia.org/wikipedia/commons/thumb/2/29/Belelyubski.JPG/250px-Belelyubs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0"/>
            <a:ext cx="3352800" cy="399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Амурський (Старий) міст, Дніпро — фото, опис, адрес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708" y="3841908"/>
            <a:ext cx="4563291" cy="296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27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-158621"/>
            <a:ext cx="6583679" cy="1326321"/>
          </a:xfrm>
        </p:spPr>
        <p:txBody>
          <a:bodyPr>
            <a:normAutofit fontScale="90000"/>
          </a:bodyPr>
          <a:lstStyle/>
          <a:p>
            <a:r>
              <a:rPr lang="uk-UA" altLang="uk-UA" sz="3600" cap="none" dirty="0">
                <a:solidFill>
                  <a:schemeClr val="bg1"/>
                </a:solidFill>
                <a:effectLst/>
                <a:latin typeface="Google Sans"/>
              </a:rPr>
              <a:t>Гірничий інститут: Польське коріння української інженерії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042433"/>
            <a:ext cx="6191794" cy="3695136"/>
          </a:xfrm>
        </p:spPr>
        <p:txBody>
          <a:bodyPr>
            <a:noAutofit/>
          </a:bodyPr>
          <a:lstStyle/>
          <a:p>
            <a:pPr algn="ctr"/>
            <a:r>
              <a:rPr lang="uk-UA" sz="2400" dirty="0">
                <a:solidFill>
                  <a:schemeClr val="bg1"/>
                </a:solidFill>
                <a:effectLst/>
              </a:rPr>
              <a:t>Більшість перших професорів інституту були випускниками провідних польських та петербурзьких вишів і мали польське </a:t>
            </a:r>
            <a:r>
              <a:rPr lang="uk-UA" sz="2400" dirty="0" err="1" smtClean="0">
                <a:solidFill>
                  <a:schemeClr val="bg1"/>
                </a:solidFill>
                <a:effectLst/>
              </a:rPr>
              <a:t>походження.Завдяки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 </a:t>
            </a:r>
            <a:r>
              <a:rPr lang="uk-UA" sz="2400" dirty="0">
                <a:solidFill>
                  <a:schemeClr val="bg1"/>
                </a:solidFill>
                <a:effectLst/>
              </a:rPr>
              <a:t>науковим товариствам між Краковом, Варшавою та тогочасним Катеринославом існував постійний «швидкісний» обмін ідеями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.</a:t>
            </a:r>
            <a:r>
              <a:rPr lang="uk-UA" sz="2400" dirty="0">
                <a:solidFill>
                  <a:schemeClr val="bg1"/>
                </a:solidFill>
                <a:effectLst/>
              </a:rPr>
              <a:t> 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 </a:t>
            </a:r>
            <a:r>
              <a:rPr lang="uk-UA" sz="2400" dirty="0">
                <a:solidFill>
                  <a:schemeClr val="bg1"/>
                </a:solidFill>
                <a:effectLst/>
              </a:rPr>
              <a:t>П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ольські </a:t>
            </a:r>
            <a:r>
              <a:rPr lang="uk-UA" sz="2400" dirty="0">
                <a:solidFill>
                  <a:schemeClr val="bg1"/>
                </a:solidFill>
                <a:effectLst/>
              </a:rPr>
              <a:t>вчені принесли сюди найвищі стандарти технічної освіти, що дозволило виховати перші покоління професійних українських інженерів.</a:t>
            </a:r>
          </a:p>
          <a:p>
            <a:endParaRPr lang="uk-UA" sz="2800" dirty="0">
              <a:effectLst/>
            </a:endParaRPr>
          </a:p>
        </p:txBody>
      </p:sp>
      <p:pic>
        <p:nvPicPr>
          <p:cNvPr id="8194" name="Picture 2" descr="Національний технічний університет «Дніпровська політехніка» — Вікіпеді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795" y="69670"/>
            <a:ext cx="6087291" cy="481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615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851" y="0"/>
            <a:ext cx="8046721" cy="1326321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bg1"/>
                </a:solidFill>
                <a:effectLst/>
              </a:rPr>
              <a:t>Польські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бали</a:t>
            </a:r>
            <a:r>
              <a:rPr lang="ru-RU" dirty="0">
                <a:solidFill>
                  <a:schemeClr val="bg1"/>
                </a:solidFill>
                <a:effectLst/>
              </a:rPr>
              <a:t>: </a:t>
            </a:r>
            <a:r>
              <a:rPr lang="ru-RU" dirty="0" err="1">
                <a:solidFill>
                  <a:schemeClr val="bg1"/>
                </a:solidFill>
                <a:effectLst/>
              </a:rPr>
              <a:t>Епіцентр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світського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життя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Дніпра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188" y="1071155"/>
            <a:ext cx="6125858" cy="5786846"/>
          </a:xfrm>
        </p:spPr>
        <p:txBody>
          <a:bodyPr>
            <a:normAutofit fontScale="925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uk-UA" altLang="uk-UA" sz="3200" cap="none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600" b="1" dirty="0">
                <a:solidFill>
                  <a:schemeClr val="bg1"/>
                </a:solidFill>
                <a:effectLst/>
                <a:latin typeface="Google Sans"/>
              </a:rPr>
              <a:t>Головна локація:</a:t>
            </a:r>
            <a:r>
              <a:rPr lang="uk-UA" altLang="uk-UA" sz="2600" dirty="0">
                <a:solidFill>
                  <a:schemeClr val="bg1"/>
                </a:solidFill>
                <a:effectLst/>
                <a:latin typeface="Google Sans"/>
              </a:rPr>
              <a:t> Усі вершки суспільства збиралися в Англійському клубі (теперішній Будинок офіцерів). Саме там проходили легендарні польські бали, які вважалися вершиною розкоші та етикету.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600" b="1" dirty="0">
                <a:solidFill>
                  <a:schemeClr val="bg1"/>
                </a:solidFill>
                <a:effectLst/>
                <a:latin typeface="Google Sans"/>
              </a:rPr>
              <a:t>Благодійність як стиль:</a:t>
            </a:r>
            <a:r>
              <a:rPr lang="uk-UA" altLang="uk-UA" sz="2600" dirty="0">
                <a:solidFill>
                  <a:schemeClr val="bg1"/>
                </a:solidFill>
                <a:effectLst/>
                <a:latin typeface="Google Sans"/>
              </a:rPr>
              <a:t> Окрім танців, польські пані організовували великі благодійні ярмарки. Це були головні події сезону, куди прагнула потрапити вся місцева еліта, щоб продемонструвати свої статки та щедрість.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600" b="1" dirty="0">
                <a:solidFill>
                  <a:schemeClr val="bg1"/>
                </a:solidFill>
                <a:effectLst/>
                <a:latin typeface="Google Sans"/>
              </a:rPr>
              <a:t>Мультикультурний код:</a:t>
            </a:r>
            <a:r>
              <a:rPr lang="uk-UA" altLang="uk-UA" sz="2600" dirty="0">
                <a:solidFill>
                  <a:schemeClr val="bg1"/>
                </a:solidFill>
                <a:effectLst/>
                <a:latin typeface="Google Sans"/>
              </a:rPr>
              <a:t> Попри різне походження, українці, поляки та євреї разом творили унікальну атмосферу старого міста, де культурні традиції однієї громади ставали надбанням усіх містян</a:t>
            </a:r>
            <a:r>
              <a:rPr lang="uk-UA" altLang="uk-UA" sz="2600" dirty="0" smtClean="0">
                <a:solidFill>
                  <a:schemeClr val="bg1"/>
                </a:solidFill>
                <a:effectLst/>
                <a:latin typeface="Google Sans"/>
              </a:rPr>
              <a:t>.</a:t>
            </a:r>
            <a:endParaRPr lang="uk-UA" altLang="uk-UA" sz="2600" dirty="0">
              <a:solidFill>
                <a:schemeClr val="bg1"/>
              </a:solidFill>
              <a:effectLst/>
              <a:latin typeface="Google Sans"/>
            </a:endParaRPr>
          </a:p>
        </p:txBody>
      </p:sp>
      <p:pic>
        <p:nvPicPr>
          <p:cNvPr id="7171" name="Picture 3" descr="У центрі Дніпра обвалився “Будинок офіцерів” (ВІДЕО). Читайте на UKR.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046" y="2397476"/>
            <a:ext cx="5829766" cy="446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6904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007" y="0"/>
            <a:ext cx="7776754" cy="132632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effectLst/>
              </a:rPr>
              <a:t/>
            </a:r>
            <a:br>
              <a:rPr lang="ru-RU" dirty="0" smtClean="0">
                <a:solidFill>
                  <a:schemeClr val="bg1"/>
                </a:solidFill>
                <a:effectLst/>
              </a:rPr>
            </a:br>
            <a:r>
              <a:rPr lang="ru-RU" dirty="0" err="1" smtClean="0">
                <a:solidFill>
                  <a:schemeClr val="bg1"/>
                </a:solidFill>
                <a:effectLst/>
              </a:rPr>
              <a:t>Жіночий</a:t>
            </a:r>
            <a:r>
              <a:rPr lang="ru-RU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слід</a:t>
            </a:r>
            <a:r>
              <a:rPr lang="ru-RU" dirty="0">
                <a:solidFill>
                  <a:schemeClr val="bg1"/>
                </a:solidFill>
                <a:effectLst/>
              </a:rPr>
              <a:t>: </a:t>
            </a:r>
            <a:r>
              <a:rPr lang="ru-RU" dirty="0" err="1">
                <a:solidFill>
                  <a:schemeClr val="bg1"/>
                </a:solidFill>
                <a:effectLst/>
              </a:rPr>
              <a:t>польські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активістки</a:t>
            </a:r>
            <a:r>
              <a:rPr lang="ru-RU" dirty="0">
                <a:solidFill>
                  <a:schemeClr val="bg1"/>
                </a:solidFill>
                <a:effectLst/>
              </a:rPr>
              <a:t> в </a:t>
            </a:r>
            <a:r>
              <a:rPr lang="ru-RU" dirty="0" err="1">
                <a:solidFill>
                  <a:schemeClr val="bg1"/>
                </a:solidFill>
                <a:effectLst/>
              </a:rPr>
              <a:t>громадському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житті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Наддніпрянщини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26321"/>
            <a:ext cx="7358743" cy="3695136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effectLst/>
              </a:rPr>
              <a:t>Історія </a:t>
            </a:r>
            <a:r>
              <a:rPr lang="uk-UA" sz="2400" dirty="0">
                <a:solidFill>
                  <a:schemeClr val="bg1"/>
                </a:solidFill>
                <a:effectLst/>
              </a:rPr>
              <a:t>польсько-українських стосунків у Дніпрі — це не лише історія чоловіків-політиків чи інженерів. Наприкінці ХІХ століття в Катеринославі діяли польські жіночі товариства. Уявіть собі: у часи, коли жінки ще не мали виборчих прав, польки вже відкривали благодійні фонди, організовували школи для бідних, підтримували національну культуру і навіть допомагали українським громадам. Вони стали своєрідним «містком» між різними народами — бо, як відомо, жінки вміють домовлятися там, де чоловіки беруться за зброю.</a:t>
            </a:r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4098" name="Picture 2" descr="Презентація &quot;Жіночий рух в Україні&quot; Учні старших класів, студенти,  викладачі, активісти, громадські організації, всі, хто цікавиться історією  прав жінок, соціальними змінами та питаннями рівності. | Презентація. Різн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555" y="1454332"/>
            <a:ext cx="4911634" cy="317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13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75668" y="65315"/>
            <a:ext cx="10353761" cy="1010194"/>
          </a:xfrm>
        </p:spPr>
        <p:txBody>
          <a:bodyPr>
            <a:normAutofit fontScale="90000"/>
          </a:bodyPr>
          <a:lstStyle/>
          <a:p>
            <a:r>
              <a:rPr lang="uk-UA" altLang="uk-UA" sz="1800" b="0" cap="none" dirty="0">
                <a:effectLst/>
              </a:rPr>
              <a:t/>
            </a:r>
            <a:br>
              <a:rPr lang="uk-UA" altLang="uk-UA" sz="1800" b="0" cap="none" dirty="0">
                <a:effectLst/>
              </a:rPr>
            </a:br>
            <a:r>
              <a:rPr lang="uk-UA" altLang="uk-UA" sz="1800" b="0" cap="none" dirty="0" smtClean="0">
                <a:effectLst/>
              </a:rPr>
              <a:t/>
            </a:r>
            <a:br>
              <a:rPr lang="uk-UA" altLang="uk-UA" sz="1800" b="0" cap="none" dirty="0" smtClean="0">
                <a:effectLst/>
              </a:rPr>
            </a:br>
            <a:r>
              <a:rPr lang="uk-UA" altLang="uk-UA" sz="1800" b="0" cap="none" dirty="0">
                <a:effectLst/>
              </a:rPr>
              <a:t/>
            </a:r>
            <a:br>
              <a:rPr lang="uk-UA" altLang="uk-UA" sz="1800" b="0" cap="none" dirty="0">
                <a:effectLst/>
              </a:rPr>
            </a:br>
            <a:r>
              <a:rPr lang="uk-UA" dirty="0" smtClean="0">
                <a:solidFill>
                  <a:schemeClr val="bg1"/>
                </a:solidFill>
                <a:effectLst/>
              </a:rPr>
              <a:t>Цирк </a:t>
            </a:r>
            <a:r>
              <a:rPr lang="uk-UA" dirty="0">
                <a:solidFill>
                  <a:schemeClr val="bg1"/>
                </a:solidFill>
                <a:effectLst/>
              </a:rPr>
              <a:t>приїхав!.. Завдяки полякам</a:t>
            </a:r>
            <a:r>
              <a:rPr lang="uk-UA" dirty="0">
                <a:effectLst/>
              </a:rPr>
              <a:t/>
            </a:r>
            <a:br>
              <a:rPr lang="uk-UA" dirty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40823"/>
            <a:ext cx="7916091" cy="5033554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effectLst/>
              </a:rPr>
              <a:t>А </a:t>
            </a:r>
            <a:r>
              <a:rPr lang="uk-UA" sz="2400" dirty="0">
                <a:solidFill>
                  <a:schemeClr val="bg1"/>
                </a:solidFill>
                <a:effectLst/>
              </a:rPr>
              <a:t>чи знаєте ви, що дніпровський цирк має… польсько-єврейське коріння? У 1885 році підприємець Альберт </a:t>
            </a:r>
            <a:r>
              <a:rPr lang="uk-UA" sz="2400" dirty="0" err="1">
                <a:solidFill>
                  <a:schemeClr val="bg1"/>
                </a:solidFill>
                <a:effectLst/>
              </a:rPr>
              <a:t>Саломонський</a:t>
            </a:r>
            <a:r>
              <a:rPr lang="uk-UA" sz="2400" dirty="0">
                <a:solidFill>
                  <a:schemeClr val="bg1"/>
                </a:solidFill>
                <a:effectLst/>
              </a:rPr>
              <a:t> (поляк за походженням, хоча й з єврейським корінням) запросив до Катеринослава італійську циркову трупу. Він вклав гроші в величезний намет-цирк, і місто ахнуло! Люди вперше побачили акробатів, клоунів і дресированих тварин. Так, скромна ініціатива одного поляка дала початок цирковій традиції, яка через століття стала візитівкою Дніпра. Уявіть: без нього, можливо, ми б досі не мали того самого цирку з блакитним куполом, який знає кожна дитина.</a:t>
            </a:r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2055" name="Picture 7" descr="https://upload.wikimedia.org/wikipedia/commons/thumb/e/e7/Salamonsky_AA.jpg/330px-Salamonsky_A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600892"/>
            <a:ext cx="3143250" cy="419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8077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1" y="112769"/>
            <a:ext cx="8839200" cy="1326321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 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err="1" smtClean="0">
                <a:solidFill>
                  <a:schemeClr val="bg1"/>
                </a:solidFill>
                <a:effectLst/>
              </a:rPr>
              <a:t>Таємниця</a:t>
            </a:r>
            <a:r>
              <a:rPr lang="ru-RU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вулиць</a:t>
            </a:r>
            <a:r>
              <a:rPr lang="ru-RU" dirty="0">
                <a:solidFill>
                  <a:schemeClr val="bg1"/>
                </a:solidFill>
                <a:effectLst/>
              </a:rPr>
              <a:t>: як три поляки створили </a:t>
            </a:r>
            <a:r>
              <a:rPr lang="ru-RU" dirty="0" err="1">
                <a:solidFill>
                  <a:schemeClr val="bg1"/>
                </a:solidFill>
                <a:effectLst/>
              </a:rPr>
              <a:t>обличчя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Дніпра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295" y="1458685"/>
            <a:ext cx="9213670" cy="3570515"/>
          </a:xfrm>
        </p:spPr>
        <p:txBody>
          <a:bodyPr>
            <a:noAutofit/>
          </a:bodyPr>
          <a:lstStyle/>
          <a:p>
            <a:pPr algn="ctr"/>
            <a:r>
              <a:rPr lang="uk-UA" sz="2400" dirty="0">
                <a:solidFill>
                  <a:schemeClr val="bg1"/>
                </a:solidFill>
                <a:effectLst/>
              </a:rPr>
              <a:t>Уявіть: ви гуляєте центром Дніпра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uk-UA" sz="2400" dirty="0">
                <a:solidFill>
                  <a:schemeClr val="bg1"/>
                </a:solidFill>
                <a:effectLst/>
              </a:rPr>
              <a:t>повз старовинні будівлі, прибуткові будинки, колишні готелі. Вам здається, що це типова архітектура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російської </a:t>
            </a:r>
            <a:r>
              <a:rPr lang="uk-UA" sz="2400" dirty="0">
                <a:solidFill>
                  <a:schemeClr val="bg1"/>
                </a:solidFill>
                <a:effectLst/>
              </a:rPr>
              <a:t>імперії. Але ні! Більшість цих шедеврів </a:t>
            </a:r>
            <a:r>
              <a:rPr lang="uk-UA" sz="2400" dirty="0" err="1">
                <a:solidFill>
                  <a:schemeClr val="bg1"/>
                </a:solidFill>
                <a:effectLst/>
              </a:rPr>
              <a:t>спроєктували</a:t>
            </a:r>
            <a:r>
              <a:rPr lang="uk-UA" sz="2400" dirty="0">
                <a:solidFill>
                  <a:schemeClr val="bg1"/>
                </a:solidFill>
                <a:effectLst/>
              </a:rPr>
              <a:t>… поляки. Батько Едвард </a:t>
            </a:r>
            <a:r>
              <a:rPr lang="uk-UA" sz="2400" dirty="0" err="1">
                <a:solidFill>
                  <a:schemeClr val="bg1"/>
                </a:solidFill>
                <a:effectLst/>
              </a:rPr>
              <a:t>Харманський</a:t>
            </a:r>
            <a:r>
              <a:rPr lang="uk-UA" sz="2400" dirty="0">
                <a:solidFill>
                  <a:schemeClr val="bg1"/>
                </a:solidFill>
                <a:effectLst/>
              </a:rPr>
              <a:t> та його сини </a:t>
            </a:r>
            <a:r>
              <a:rPr lang="uk-UA" sz="2400" dirty="0" err="1">
                <a:solidFill>
                  <a:schemeClr val="bg1"/>
                </a:solidFill>
                <a:effectLst/>
              </a:rPr>
              <a:t>Здзіслав</a:t>
            </a:r>
            <a:r>
              <a:rPr lang="uk-UA" sz="2400" dirty="0">
                <a:solidFill>
                  <a:schemeClr val="bg1"/>
                </a:solidFill>
                <a:effectLst/>
              </a:rPr>
              <a:t> і Станіслав. Вони були справжніми «архітектурними королями» Катеринослава. Саме завдяки їм наше місто не перетворилося на сіру </a:t>
            </a:r>
            <a:r>
              <a:rPr lang="uk-UA" sz="2400" dirty="0" err="1">
                <a:solidFill>
                  <a:schemeClr val="bg1"/>
                </a:solidFill>
                <a:effectLst/>
              </a:rPr>
              <a:t>промзону</a:t>
            </a:r>
            <a:r>
              <a:rPr lang="uk-UA" sz="2400" dirty="0">
                <a:solidFill>
                  <a:schemeClr val="bg1"/>
                </a:solidFill>
                <a:effectLst/>
              </a:rPr>
              <a:t>, а отримало європейський шарм. Наступного разу, проходячи повз стару будівлю, придивіться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uk-UA" sz="2400" dirty="0">
                <a:solidFill>
                  <a:schemeClr val="bg1"/>
                </a:solidFill>
                <a:effectLst/>
              </a:rPr>
              <a:t>можливо, це спадщина династії </a:t>
            </a:r>
            <a:r>
              <a:rPr lang="uk-UA" sz="2400" dirty="0" err="1">
                <a:solidFill>
                  <a:schemeClr val="bg1"/>
                </a:solidFill>
                <a:effectLst/>
              </a:rPr>
              <a:t>Харманських</a:t>
            </a:r>
            <a:r>
              <a:rPr lang="uk-UA" sz="2400" dirty="0">
                <a:solidFill>
                  <a:schemeClr val="bg1"/>
                </a:solidFill>
                <a:effectLst/>
              </a:rPr>
              <a:t>, яка досі формує наш настрій.</a:t>
            </a:r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7170" name="Picture 2" descr="Харманський Здислав Юліанович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966" y="1497874"/>
            <a:ext cx="2830286" cy="353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39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11" y="0"/>
            <a:ext cx="8978537" cy="168946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effectLst/>
              </a:rPr>
              <a:t/>
            </a:r>
            <a:br>
              <a:rPr lang="ru-RU" dirty="0" smtClean="0">
                <a:solidFill>
                  <a:schemeClr val="bg1"/>
                </a:solidFill>
                <a:effectLst/>
              </a:rPr>
            </a:br>
            <a:r>
              <a:rPr lang="ru-RU" dirty="0" err="1" smtClean="0">
                <a:solidFill>
                  <a:schemeClr val="bg1"/>
                </a:solidFill>
                <a:effectLst/>
              </a:rPr>
              <a:t>Останній</a:t>
            </a:r>
            <a:r>
              <a:rPr lang="ru-RU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свідок</a:t>
            </a:r>
            <a:r>
              <a:rPr lang="ru-RU" dirty="0">
                <a:solidFill>
                  <a:schemeClr val="bg1"/>
                </a:solidFill>
                <a:effectLst/>
              </a:rPr>
              <a:t>: як </a:t>
            </a:r>
            <a:r>
              <a:rPr lang="ru-RU" dirty="0" err="1">
                <a:solidFill>
                  <a:schemeClr val="bg1"/>
                </a:solidFill>
                <a:effectLst/>
              </a:rPr>
              <a:t>зникала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польська</a:t>
            </a:r>
            <a:r>
              <a:rPr lang="ru-RU" dirty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мова</a:t>
            </a:r>
            <a:r>
              <a:rPr lang="ru-RU" dirty="0">
                <a:solidFill>
                  <a:schemeClr val="bg1"/>
                </a:solidFill>
                <a:effectLst/>
              </a:rPr>
              <a:t> в </a:t>
            </a:r>
            <a:r>
              <a:rPr lang="ru-RU" dirty="0" err="1">
                <a:solidFill>
                  <a:schemeClr val="bg1"/>
                </a:solidFill>
                <a:effectLst/>
              </a:rPr>
              <a:t>Дніпрі</a:t>
            </a:r>
            <a:r>
              <a:rPr lang="ru-RU" dirty="0">
                <a:solidFill>
                  <a:schemeClr val="bg1"/>
                </a:solidFill>
                <a:effectLst/>
              </a:rPr>
              <a:t/>
            </a:r>
            <a:br>
              <a:rPr lang="ru-RU" dirty="0">
                <a:solidFill>
                  <a:schemeClr val="bg1"/>
                </a:solidFill>
                <a:effectLst/>
              </a:rPr>
            </a:b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1935921"/>
            <a:ext cx="9091749" cy="411653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effectLst/>
              </a:rPr>
              <a:t>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тепер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трохи</a:t>
            </a:r>
            <a:r>
              <a:rPr lang="ru-RU" sz="2400" dirty="0">
                <a:solidFill>
                  <a:schemeClr val="bg1"/>
                </a:solidFill>
                <a:effectLst/>
              </a:rPr>
              <a:t> сумного, але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важливого</a:t>
            </a:r>
            <a:r>
              <a:rPr lang="ru-RU" sz="2400" dirty="0">
                <a:solidFill>
                  <a:schemeClr val="bg1"/>
                </a:solidFill>
                <a:effectLst/>
              </a:rPr>
              <a:t>.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Чи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знаєте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ви</a:t>
            </a:r>
            <a:r>
              <a:rPr lang="ru-RU" sz="2400" dirty="0">
                <a:solidFill>
                  <a:schemeClr val="bg1"/>
                </a:solidFill>
                <a:effectLst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що</a:t>
            </a:r>
            <a:r>
              <a:rPr lang="ru-RU" sz="2400" dirty="0">
                <a:solidFill>
                  <a:schemeClr val="bg1"/>
                </a:solidFill>
                <a:effectLst/>
              </a:rPr>
              <a:t> до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Другої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світової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війни</a:t>
            </a:r>
            <a:r>
              <a:rPr lang="ru-RU" sz="2400" dirty="0">
                <a:solidFill>
                  <a:schemeClr val="bg1"/>
                </a:solidFill>
                <a:effectLst/>
              </a:rPr>
              <a:t> в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Дніпрі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виходили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польські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газети</a:t>
            </a:r>
            <a:r>
              <a:rPr lang="ru-RU" sz="2400" dirty="0">
                <a:solidFill>
                  <a:schemeClr val="bg1"/>
                </a:solidFill>
                <a:effectLst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діяли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польські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школи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гуртки</a:t>
            </a:r>
            <a:r>
              <a:rPr lang="ru-RU" sz="2400" dirty="0">
                <a:solidFill>
                  <a:schemeClr val="bg1"/>
                </a:solidFill>
                <a:effectLst/>
              </a:rPr>
              <a:t>? 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після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війни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ru-RU" sz="2400" dirty="0">
                <a:solidFill>
                  <a:schemeClr val="bg1"/>
                </a:solidFill>
                <a:effectLst/>
              </a:rPr>
              <a:t>все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зникло</a:t>
            </a:r>
            <a:r>
              <a:rPr lang="ru-RU" sz="2400" dirty="0">
                <a:solidFill>
                  <a:schemeClr val="bg1"/>
                </a:solidFill>
                <a:effectLst/>
              </a:rPr>
              <a:t>.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Радянська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влада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зробила</a:t>
            </a:r>
            <a:r>
              <a:rPr lang="ru-RU" sz="2400" dirty="0">
                <a:solidFill>
                  <a:schemeClr val="bg1"/>
                </a:solidFill>
                <a:effectLst/>
              </a:rPr>
              <a:t> все,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щоб</a:t>
            </a:r>
            <a:r>
              <a:rPr lang="ru-RU" sz="2400" dirty="0">
                <a:solidFill>
                  <a:schemeClr val="bg1"/>
                </a:solidFill>
                <a:effectLst/>
              </a:rPr>
              <a:t> поляки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забули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 свою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мову</a:t>
            </a:r>
            <a:r>
              <a:rPr lang="ru-RU" sz="2400" dirty="0">
                <a:solidFill>
                  <a:schemeClr val="bg1"/>
                </a:solidFill>
                <a:effectLst/>
              </a:rPr>
              <a:t>. Не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залишилося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жодної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польськомовної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газети</a:t>
            </a:r>
            <a:r>
              <a:rPr lang="ru-RU" sz="2400" dirty="0">
                <a:solidFill>
                  <a:schemeClr val="bg1"/>
                </a:solidFill>
                <a:effectLst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жодної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школи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жодної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телепередачі</a:t>
            </a:r>
            <a:r>
              <a:rPr lang="ru-RU" sz="2400" dirty="0">
                <a:solidFill>
                  <a:schemeClr val="bg1"/>
                </a:solidFill>
                <a:effectLst/>
              </a:rPr>
              <a:t>.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Дітей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вчили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російської</a:t>
            </a:r>
            <a:r>
              <a:rPr lang="ru-RU" sz="2400" dirty="0">
                <a:solidFill>
                  <a:schemeClr val="bg1"/>
                </a:solidFill>
                <a:effectLst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дорослих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змушували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говорити</a:t>
            </a:r>
            <a:r>
              <a:rPr lang="ru-RU" sz="2400" dirty="0">
                <a:solidFill>
                  <a:schemeClr val="bg1"/>
                </a:solidFill>
                <a:effectLst/>
              </a:rPr>
              <a:t> «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по-совєтськи</a:t>
            </a:r>
            <a:r>
              <a:rPr lang="ru-RU" sz="2400" dirty="0">
                <a:solidFill>
                  <a:schemeClr val="bg1"/>
                </a:solidFill>
                <a:effectLst/>
              </a:rPr>
              <a:t>». І за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одне</a:t>
            </a:r>
            <a:r>
              <a:rPr lang="ru-RU" sz="2400" dirty="0">
                <a:solidFill>
                  <a:schemeClr val="bg1"/>
                </a:solidFill>
                <a:effectLst/>
              </a:rPr>
              <a:t>-два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покоління</a:t>
            </a:r>
            <a:r>
              <a:rPr lang="ru-RU" sz="2400" dirty="0">
                <a:solidFill>
                  <a:schemeClr val="bg1"/>
                </a:solidFill>
                <a:effectLst/>
              </a:rPr>
              <a:t> поляки в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Дніпрі</a:t>
            </a:r>
            <a:r>
              <a:rPr lang="ru-RU" sz="2400" dirty="0">
                <a:solidFill>
                  <a:schemeClr val="bg1"/>
                </a:solidFill>
                <a:effectLst/>
              </a:rPr>
              <a:t> перестали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розуміти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мову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своїх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предків</a:t>
            </a:r>
            <a:r>
              <a:rPr lang="ru-RU" sz="2400" dirty="0">
                <a:solidFill>
                  <a:schemeClr val="bg1"/>
                </a:solidFill>
                <a:effectLst/>
              </a:rPr>
              <a:t>. Вони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залишилися</a:t>
            </a:r>
            <a:r>
              <a:rPr lang="ru-RU" sz="2400" dirty="0">
                <a:solidFill>
                  <a:schemeClr val="bg1"/>
                </a:solidFill>
                <a:effectLst/>
              </a:rPr>
              <a:t> поляками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лише</a:t>
            </a:r>
            <a:r>
              <a:rPr lang="ru-RU" sz="2400" dirty="0">
                <a:solidFill>
                  <a:schemeClr val="bg1"/>
                </a:solidFill>
                <a:effectLst/>
              </a:rPr>
              <a:t> за паспортом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чи</a:t>
            </a:r>
            <a:r>
              <a:rPr lang="ru-RU" sz="2400" dirty="0">
                <a:solidFill>
                  <a:schemeClr val="bg1"/>
                </a:solidFill>
                <a:effectLst/>
              </a:rPr>
              <a:t> за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дідусевою</a:t>
            </a:r>
            <a:r>
              <a:rPr lang="ru-RU" sz="2400" dirty="0">
                <a:solidFill>
                  <a:schemeClr val="bg1"/>
                </a:solidFill>
                <a:effectLst/>
              </a:rPr>
              <a:t> легендою.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Це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трагічна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історія</a:t>
            </a:r>
            <a:r>
              <a:rPr lang="ru-RU" sz="2400" dirty="0">
                <a:solidFill>
                  <a:schemeClr val="bg1"/>
                </a:solidFill>
                <a:effectLst/>
              </a:rPr>
              <a:t> того, як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зовнішня</a:t>
            </a:r>
            <a:r>
              <a:rPr lang="ru-RU" sz="2400" dirty="0">
                <a:solidFill>
                  <a:schemeClr val="bg1"/>
                </a:solidFill>
                <a:effectLst/>
              </a:rPr>
              <a:t> сила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може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знищити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цілу</a:t>
            </a:r>
            <a:r>
              <a:rPr lang="ru-RU" sz="2400" dirty="0">
                <a:solidFill>
                  <a:schemeClr val="bg1"/>
                </a:solidFill>
                <a:effectLst/>
              </a:rPr>
              <a:t> культуру без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жодного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пострілу</a:t>
            </a:r>
            <a:r>
              <a:rPr lang="ru-RU" sz="2400" dirty="0">
                <a:solidFill>
                  <a:schemeClr val="bg1"/>
                </a:solidFill>
                <a:effectLst/>
              </a:rPr>
              <a:t>.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4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211" y="0"/>
            <a:ext cx="123052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583" y="0"/>
            <a:ext cx="10353761" cy="1326321"/>
          </a:xfrm>
        </p:spPr>
        <p:txBody>
          <a:bodyPr/>
          <a:lstStyle/>
          <a:p>
            <a:r>
              <a:rPr lang="uk-UA" b="1" dirty="0">
                <a:solidFill>
                  <a:schemeClr val="bg1"/>
                </a:solidFill>
              </a:rPr>
              <a:t>Підсумки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26321"/>
            <a:ext cx="11591109" cy="3733359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bg1"/>
                </a:solidFill>
                <a:effectLst/>
              </a:rPr>
              <a:t>Мій</a:t>
            </a:r>
            <a:r>
              <a:rPr lang="ru-RU" sz="2400" dirty="0">
                <a:solidFill>
                  <a:schemeClr val="bg1"/>
                </a:solidFill>
                <a:effectLst/>
              </a:rPr>
              <a:t> доклад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ru-RU" sz="2400" dirty="0">
                <a:solidFill>
                  <a:schemeClr val="bg1"/>
                </a:solidFill>
                <a:effectLst/>
              </a:rPr>
              <a:t>про те,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що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індустріальний</a:t>
            </a:r>
            <a:r>
              <a:rPr lang="ru-RU" sz="2400" dirty="0">
                <a:solidFill>
                  <a:schemeClr val="bg1"/>
                </a:solidFill>
                <a:effectLst/>
              </a:rPr>
              <a:t> статус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нашого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міста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це</a:t>
            </a:r>
            <a:r>
              <a:rPr lang="ru-RU" sz="2400" dirty="0">
                <a:solidFill>
                  <a:schemeClr val="bg1"/>
                </a:solidFill>
                <a:effectLst/>
              </a:rPr>
              <a:t> не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випадковість</a:t>
            </a:r>
            <a:r>
              <a:rPr lang="ru-RU" sz="2400" dirty="0">
                <a:solidFill>
                  <a:schemeClr val="bg1"/>
                </a:solidFill>
                <a:effectLst/>
              </a:rPr>
              <a:t> і не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лише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радянська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спадщина</a:t>
            </a:r>
            <a:r>
              <a:rPr lang="ru-RU" sz="2400" dirty="0">
                <a:solidFill>
                  <a:schemeClr val="bg1"/>
                </a:solidFill>
                <a:effectLst/>
              </a:rPr>
              <a:t>.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Це</a:t>
            </a:r>
            <a:r>
              <a:rPr lang="ru-RU" sz="2400" dirty="0">
                <a:solidFill>
                  <a:schemeClr val="bg1"/>
                </a:solidFill>
                <a:effectLst/>
              </a:rPr>
              <a:t> наша </a:t>
            </a:r>
            <a:r>
              <a:rPr lang="ru-RU" sz="2400" dirty="0" err="1">
                <a:solidFill>
                  <a:schemeClr val="bg1"/>
                </a:solidFill>
                <a:effectLst/>
              </a:rPr>
              <a:t>спільна</a:t>
            </a:r>
            <a:r>
              <a:rPr lang="ru-RU" sz="2400" dirty="0">
                <a:solidFill>
                  <a:schemeClr val="bg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заслуга.</a:t>
            </a:r>
            <a:r>
              <a:rPr lang="uk-UA" sz="2400" dirty="0">
                <a:solidFill>
                  <a:schemeClr val="bg1"/>
                </a:solidFill>
                <a:effectLst/>
              </a:rPr>
              <a:t> Індустріальне обличчя Дніпра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uk-UA" sz="2400" dirty="0">
                <a:solidFill>
                  <a:schemeClr val="bg1"/>
                </a:solidFill>
                <a:effectLst/>
              </a:rPr>
              <a:t>це не випадковість. Воно викувалося зусиллями двох народів: українська земля дала ресурси й таланти, а польські інженери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uk-UA" sz="2400" dirty="0">
                <a:solidFill>
                  <a:schemeClr val="bg1"/>
                </a:solidFill>
                <a:effectLst/>
              </a:rPr>
              <a:t>знання, європейський стиль управління та архітектуру. Цей симбіоз створив місто-гігант. Сьогодні ми свідомо продовжуємо цей діалог культур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- </a:t>
            </a:r>
            <a:r>
              <a:rPr lang="uk-UA" sz="2400" dirty="0">
                <a:solidFill>
                  <a:schemeClr val="bg1"/>
                </a:solidFill>
                <a:effectLst/>
              </a:rPr>
              <a:t>через партнерство з польськими містами-побратимами, бо віримо: наша спільна історія будує наше спільне </a:t>
            </a:r>
            <a:r>
              <a:rPr lang="uk-UA" sz="2400" dirty="0" smtClean="0">
                <a:solidFill>
                  <a:schemeClr val="bg1"/>
                </a:solidFill>
                <a:effectLst/>
              </a:rPr>
              <a:t>майбутнє.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6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211" y="0"/>
            <a:ext cx="123052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66" y="0"/>
            <a:ext cx="11082683" cy="1151965"/>
          </a:xfrm>
        </p:spPr>
        <p:txBody>
          <a:bodyPr>
            <a:normAutofit/>
          </a:bodyPr>
          <a:lstStyle/>
          <a:p>
            <a:r>
              <a:rPr lang="uk-UA" dirty="0"/>
              <a:t>	</a:t>
            </a:r>
            <a:r>
              <a:rPr lang="uk-UA" dirty="0" err="1">
                <a:solidFill>
                  <a:schemeClr val="bg1"/>
                </a:solidFill>
              </a:rPr>
              <a:t>джЕРЕЛА</a:t>
            </a:r>
            <a:r>
              <a:rPr lang="uk-UA" dirty="0">
                <a:solidFill>
                  <a:schemeClr val="bg1"/>
                </a:solidFill>
              </a:rPr>
              <a:t> З ЯКИХ ВЗЯТО ІНФОРМАЦЮ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51965"/>
            <a:ext cx="12192000" cy="580618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/>
              </a:rPr>
              <a:t>«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Українці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і поляки: 1000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років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(не)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порозуміння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»</a:t>
            </a:r>
          </a:p>
          <a:p>
            <a:r>
              <a:rPr lang="ru-RU" sz="2400" b="1" dirty="0">
                <a:solidFill>
                  <a:schemeClr val="bg1"/>
                </a:solidFill>
                <a:effectLst/>
              </a:rPr>
              <a:t>«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Війна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двох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правд. Поляки та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українці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у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кривавому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XX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столітті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»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</a:t>
            </a:r>
            <a:endParaRPr lang="ru-RU" sz="2400" b="1" dirty="0" smtClean="0">
              <a:solidFill>
                <a:schemeClr val="bg1"/>
              </a:solidFill>
              <a:effectLst/>
            </a:endParaRPr>
          </a:p>
          <a:p>
            <a:r>
              <a:rPr lang="ru-RU" sz="2400" b="1" dirty="0" smtClean="0">
                <a:solidFill>
                  <a:schemeClr val="bg1"/>
                </a:solidFill>
                <a:effectLst/>
              </a:rPr>
              <a:t>«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Історичні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культури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Польщі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та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України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: про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джерела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(не)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порозуміння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між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сусідами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»</a:t>
            </a:r>
          </a:p>
          <a:p>
            <a:r>
              <a:rPr lang="uk-UA" sz="2400" b="1" dirty="0">
                <a:solidFill>
                  <a:schemeClr val="bg1"/>
                </a:solidFill>
                <a:effectLst/>
              </a:rPr>
              <a:t>«Спільні місця пам'яті України і Польщі. Офіційна і культурна дипломатія</a:t>
            </a:r>
            <a:r>
              <a:rPr lang="uk-UA" sz="2400" b="1" dirty="0" smtClean="0">
                <a:solidFill>
                  <a:schemeClr val="bg1"/>
                </a:solidFill>
                <a:effectLst/>
              </a:rPr>
              <a:t>»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</a:t>
            </a:r>
            <a:endParaRPr lang="ru-RU" sz="2400" b="1" dirty="0" smtClean="0">
              <a:solidFill>
                <a:schemeClr val="bg1"/>
              </a:solidFill>
              <a:effectLst/>
            </a:endParaRPr>
          </a:p>
          <a:p>
            <a:r>
              <a:rPr lang="ru-RU" sz="2400" b="1" dirty="0" smtClean="0">
                <a:solidFill>
                  <a:schemeClr val="bg1"/>
                </a:solidFill>
                <a:effectLst/>
              </a:rPr>
              <a:t>«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Видатні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поляки в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історії</a:t>
            </a:r>
            <a:r>
              <a:rPr lang="ru-RU" sz="2400" b="1" dirty="0">
                <a:solidFill>
                  <a:schemeClr val="bg1"/>
                </a:solidFill>
                <a:effectLst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</a:rPr>
              <a:t>України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»</a:t>
            </a:r>
          </a:p>
          <a:p>
            <a:r>
              <a:rPr lang="en-US" sz="2400" b="1" dirty="0">
                <a:solidFill>
                  <a:schemeClr val="bg1"/>
                </a:solidFill>
                <a:effectLst/>
              </a:rPr>
              <a:t>https://uk.wikipedia.org/wiki</a:t>
            </a:r>
            <a:r>
              <a:rPr lang="en-US" sz="2400" b="1" dirty="0" smtClean="0">
                <a:solidFill>
                  <a:schemeClr val="bg1"/>
                </a:solidFill>
                <a:effectLst/>
              </a:rPr>
              <a:t>/</a:t>
            </a:r>
            <a:endParaRPr lang="ru-RU" sz="2400" b="1" dirty="0" smtClean="0">
              <a:effectLst/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25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426</TotalTime>
  <Words>766</Words>
  <Application>Microsoft Office PowerPoint</Application>
  <PresentationFormat>Широкоэкранный</PresentationFormat>
  <Paragraphs>47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Bookman Old Style</vt:lpstr>
      <vt:lpstr>Google Sans</vt:lpstr>
      <vt:lpstr>Rockwell</vt:lpstr>
      <vt:lpstr>Damask</vt:lpstr>
      <vt:lpstr>Українці та поляки в історії ДНІПРА: взаємний культурний вплив</vt:lpstr>
      <vt:lpstr>Мета та актуальність</vt:lpstr>
      <vt:lpstr> Фортеця, яка двічі палала: Кодак — свідок нашої спільної крові </vt:lpstr>
      <vt:lpstr>Катеринослав — «Ельдорадо» для інженерів</vt:lpstr>
      <vt:lpstr> Більше, ніж просто храм: Костел Святого Йосипа як культурний міст</vt:lpstr>
      <vt:lpstr> Ігнатій Ясюкович: «Король сталі», який побудував місто</vt:lpstr>
      <vt:lpstr> Микола Бєлелюбський: Майстер «залізних мережив»</vt:lpstr>
      <vt:lpstr>Гірничий інститут: Польське коріння української інженерії</vt:lpstr>
      <vt:lpstr>Польські бали: Епіцентр світського життя Дніпра</vt:lpstr>
      <vt:lpstr> Жіночий слід: польські активістки в громадському житті Наддніпрянщини </vt:lpstr>
      <vt:lpstr>   Цирк приїхав!.. Завдяки полякам  </vt:lpstr>
      <vt:lpstr>  Таємниця вулиць: як три поляки створили обличчя Дніпра </vt:lpstr>
      <vt:lpstr> Останній свідок: як зникала польська мова в Дніпрі </vt:lpstr>
      <vt:lpstr>Підсумки</vt:lpstr>
      <vt:lpstr> джЕРЕЛА З ЯКИХ ВЗЯТО ІНФОРМАЦЮ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Українці та поляки в історії нашого міста: взаємний культурний вплив.</dc:title>
  <dc:creator>Учетная запись Майкрософт</dc:creator>
  <cp:lastModifiedBy>Учетная запись Майкрософт</cp:lastModifiedBy>
  <cp:revision>33</cp:revision>
  <dcterms:created xsi:type="dcterms:W3CDTF">2026-03-17T17:21:02Z</dcterms:created>
  <dcterms:modified xsi:type="dcterms:W3CDTF">2026-04-22T17:31:10Z</dcterms:modified>
</cp:coreProperties>
</file>