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9" r:id="rId3"/>
    <p:sldId id="272" r:id="rId4"/>
    <p:sldId id="260" r:id="rId5"/>
    <p:sldId id="262" r:id="rId6"/>
    <p:sldId id="264" r:id="rId7"/>
    <p:sldId id="263" r:id="rId8"/>
    <p:sldId id="265" r:id="rId9"/>
    <p:sldId id="273" r:id="rId10"/>
    <p:sldId id="266" r:id="rId11"/>
    <p:sldId id="269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47D77"/>
    <a:srgbClr val="7B73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811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5748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7132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366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8091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5836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9857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626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010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4590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552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025DF-FFF8-498C-A1A4-2676DA51D5D0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4A67D-4256-4EE9-801E-A8086F697C3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927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EC2E23E-2D6D-4B64-9955-6D3E940CA8B2}"/>
              </a:ext>
            </a:extLst>
          </p:cNvPr>
          <p:cNvSpPr/>
          <p:nvPr/>
        </p:nvSpPr>
        <p:spPr>
          <a:xfrm>
            <a:off x="464632" y="3087006"/>
            <a:ext cx="11262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Calibri" panose="020F0502020204030204" pitchFamily="34" charset="0"/>
              </a:rPr>
              <a:t>«Вплив сплюснутої форми планети Сатурн на її гравітаційні та динамічні характеристики»</a:t>
            </a:r>
            <a:endParaRPr lang="uk-UA" sz="2800" b="1" i="1" dirty="0"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sp>
        <p:nvSpPr>
          <p:cNvPr id="4" name="Скругленный прямоугольник 12">
            <a:extLst>
              <a:ext uri="{FF2B5EF4-FFF2-40B4-BE49-F238E27FC236}">
                <a16:creationId xmlns:a16="http://schemas.microsoft.com/office/drawing/2014/main" id="{74B8EC23-F241-4B06-935B-7BAF78093EDF}"/>
              </a:ext>
            </a:extLst>
          </p:cNvPr>
          <p:cNvSpPr/>
          <p:nvPr/>
        </p:nvSpPr>
        <p:spPr>
          <a:xfrm>
            <a:off x="380392" y="4466896"/>
            <a:ext cx="11370174" cy="2048301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847D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7B736B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7DCA1D7-B6AB-4E4B-8578-6DC9125A8DCD}"/>
              </a:ext>
            </a:extLst>
          </p:cNvPr>
          <p:cNvSpPr/>
          <p:nvPr/>
        </p:nvSpPr>
        <p:spPr>
          <a:xfrm>
            <a:off x="441434" y="4466896"/>
            <a:ext cx="11014842" cy="2117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b="1" i="1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Автор:</a:t>
            </a:r>
            <a:r>
              <a:rPr lang="uk-UA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Кулінок</a:t>
            </a:r>
            <a:r>
              <a:rPr lang="uk-UA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Арсеній Андрійович, ліцеїст 9-А класу.</a:t>
            </a:r>
            <a:endParaRPr lang="uk-UA" sz="1400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b="1" i="1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Навчальний заклад:</a:t>
            </a:r>
            <a:r>
              <a:rPr lang="uk-UA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Криворізький Центрально-Міський ліцей Криворізької міської ради Дніпропетровської області</a:t>
            </a:r>
            <a:endParaRPr lang="uk-UA" sz="1400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b="1" i="1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Науковий керівник:</a:t>
            </a:r>
            <a:r>
              <a:rPr lang="uk-UA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Кравець Андрій Сергійович, вчитель інформатики та комп’ютерних технологій.</a:t>
            </a:r>
            <a:endParaRPr lang="uk-UA" sz="1400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90528FC-7117-4E86-91A8-C7564B47567F}"/>
              </a:ext>
            </a:extLst>
          </p:cNvPr>
          <p:cNvSpPr/>
          <p:nvPr/>
        </p:nvSpPr>
        <p:spPr>
          <a:xfrm>
            <a:off x="3115375" y="2163676"/>
            <a:ext cx="5210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Тема </a:t>
            </a:r>
            <a:r>
              <a:rPr lang="uk-UA" sz="54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проєкту</a:t>
            </a:r>
            <a:r>
              <a:rPr lang="uk-UA" sz="5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:</a:t>
            </a:r>
            <a:endParaRPr lang="ru-RU" sz="5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058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87500" y="1287467"/>
            <a:ext cx="7365999" cy="73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307974" y="7937"/>
            <a:ext cx="5864225" cy="58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75803" y="7937"/>
            <a:ext cx="11715860" cy="6680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03275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Сучасна астрономія досліджує залежність фізичних характеристик небесних тіл від їхньої геометричної форми. Сплюснута (</a:t>
            </a:r>
            <a:r>
              <a:rPr lang="uk-UA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облатна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форма планет формується внаслідок рівноваги між гравітаційним стисненням і відцентровими силами, що виникають при швидкому обертанні. </a:t>
            </a:r>
          </a:p>
          <a:p>
            <a:pPr indent="803275" algn="just">
              <a:lnSpc>
                <a:spcPct val="150000"/>
              </a:lnSpc>
              <a:spcAft>
                <a:spcPts val="0"/>
              </a:spcAft>
            </a:pPr>
            <a:endParaRPr lang="uk-UA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803275" algn="just">
              <a:lnSpc>
                <a:spcPct val="150000"/>
              </a:lnSpc>
              <a:spcAft>
                <a:spcPts val="0"/>
              </a:spcAft>
            </a:pPr>
            <a:endParaRPr lang="uk-UA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803275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Така геометрія призводить до порушення сферичної симетрії гравітаційного поля, впливає на розподіл маси, атмосферну циркуляцію та орбітальну динаміку частинок і супутників. Найбільш вираженим прикладом є Сатурн — газовий гігант із максимальною сплюснутістю серед планет Сонячної системи. </a:t>
            </a:r>
            <a:endParaRPr lang="uk-UA" sz="1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055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87500" y="1287467"/>
            <a:ext cx="7365999" cy="73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307974" y="7937"/>
            <a:ext cx="5864225" cy="58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238070" y="689865"/>
            <a:ext cx="11715860" cy="5182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 дослідження: </a:t>
            </a:r>
            <a:r>
              <a:rPr lang="uk-UA" sz="2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 вплив сплюснутої форми Сатурна на його гравітаційне поле, розподіл маси та динамічні процеси.</a:t>
            </a:r>
          </a:p>
          <a:p>
            <a:pPr indent="442913"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 дослідження: </a:t>
            </a:r>
            <a:r>
              <a:rPr lang="uk-UA" sz="2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фізичні характеристики та будова планети Сатурн як газового гіганта.</a:t>
            </a:r>
          </a:p>
          <a:p>
            <a:pPr indent="442913"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дослідження: </a:t>
            </a:r>
            <a:r>
              <a:rPr lang="uk-UA" sz="2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вплив </a:t>
            </a:r>
            <a:r>
              <a:rPr lang="uk-UA" sz="2800" dirty="0" err="1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облатної</a:t>
            </a:r>
            <a:r>
              <a:rPr lang="uk-UA" sz="2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форми Сатурна на гравітаційне поле, розподіл маси, атмосферні процеси та динаміку </a:t>
            </a:r>
            <a:r>
              <a:rPr lang="uk-UA" sz="2800" dirty="0" err="1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кілець</a:t>
            </a:r>
            <a:r>
              <a:rPr lang="uk-UA" sz="2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і супутників</a:t>
            </a:r>
            <a:r>
              <a:rPr lang="uk-UA" sz="24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495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87500" y="1287467"/>
            <a:ext cx="7365999" cy="73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307974" y="7937"/>
            <a:ext cx="5864225" cy="58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307973" y="1056993"/>
            <a:ext cx="11440681" cy="5006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-	виконати розрахунок сплюснутості планети на основі її фізичних параметрів та порівняти з експериментальними даними місії 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Cassini–Huygens; 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-	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визначити вплив кутової швидкості обертання на величину </a:t>
            </a:r>
            <a:r>
              <a:rPr lang="uk-UA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облатності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 за аналітичною моделлю; 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-	змоделювати вплив гравітаційних </a:t>
            </a:r>
            <a:r>
              <a:rPr lang="uk-UA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гармонік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 на прецесію орбіт частинок </a:t>
            </a:r>
            <a:r>
              <a:rPr lang="uk-UA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кілець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; 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-	узагальнити отримані результати та встановити залежність між формою планети і її динамічними характеристиками.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7974" y="7937"/>
            <a:ext cx="6266459" cy="896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дослідження:</a:t>
            </a:r>
          </a:p>
        </p:txBody>
      </p:sp>
    </p:spTree>
    <p:extLst>
      <p:ext uri="{BB962C8B-B14F-4D97-AF65-F5344CB8AC3E}">
        <p14:creationId xmlns:p14="http://schemas.microsoft.com/office/powerpoint/2010/main" val="2887203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87500" y="1287467"/>
            <a:ext cx="7365999" cy="73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307974" y="7937"/>
            <a:ext cx="5864225" cy="58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548423" y="349894"/>
            <a:ext cx="11118059" cy="6114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дослідження впливу форми планети Сатурн на її фізичні характеристики проведено кількісну оцінку сплюснутості на основі аналітичної моделі рівноваги обертового тіла. </a:t>
            </a:r>
          </a:p>
          <a:p>
            <a:pPr indent="357188" algn="just">
              <a:lnSpc>
                <a:spcPct val="150000"/>
              </a:lnSpc>
              <a:spcAft>
                <a:spcPts val="0"/>
              </a:spcAft>
            </a:pPr>
            <a:endParaRPr lang="uk-UA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7188" algn="just">
              <a:lnSpc>
                <a:spcPct val="150000"/>
              </a:lnSpc>
              <a:spcAft>
                <a:spcPts val="0"/>
              </a:spcAft>
            </a:pPr>
            <a:endParaRPr lang="uk-UA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7188" algn="just">
              <a:lnSpc>
                <a:spcPct val="150000"/>
              </a:lnSpc>
              <a:spcAft>
                <a:spcPts val="0"/>
              </a:spcAft>
            </a:pPr>
            <a:endParaRPr lang="uk-UA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7188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Вихідні параметри для розрахунку отримані з офіційних астрономічних джерел, зокрема баз даних NASA </a:t>
            </a:r>
            <a:r>
              <a:rPr lang="uk-UA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Jet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Propulsion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Laboratory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результатів космічної місії </a:t>
            </a:r>
            <a:r>
              <a:rPr lang="uk-UA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Cassini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uk-UA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Huygens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що забезпечили високоточні вимірювання фізичних характеристик планети.</a:t>
            </a:r>
          </a:p>
        </p:txBody>
      </p:sp>
    </p:spTree>
    <p:extLst>
      <p:ext uri="{BB962C8B-B14F-4D97-AF65-F5344CB8AC3E}">
        <p14:creationId xmlns:p14="http://schemas.microsoft.com/office/powerpoint/2010/main" val="3521292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87500" y="1287467"/>
            <a:ext cx="7365999" cy="73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307974" y="7937"/>
            <a:ext cx="5864225" cy="58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307974" y="416779"/>
            <a:ext cx="11576052" cy="655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Кутова </a:t>
            </a: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обертання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обчислена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формулою:</a:t>
            </a:r>
            <a:endParaRPr lang="uk-UA" sz="2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072A0F-1A9B-40AF-8111-90694195D16B}"/>
                  </a:ext>
                </a:extLst>
              </p:cNvPr>
              <p:cNvSpPr txBox="1"/>
              <p:nvPr/>
            </p:nvSpPr>
            <p:spPr>
              <a:xfrm>
                <a:off x="7945821" y="1464847"/>
                <a:ext cx="3478924" cy="1475212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50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8900000" scaled="1"/>
              </a:gra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4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uk-UA" sz="4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4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4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uk-UA" sz="4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uk-UA" sz="4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den>
                      </m:f>
                    </m:oMath>
                  </m:oMathPara>
                </a14:m>
                <a:endParaRPr lang="uk-UA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072A0F-1A9B-40AF-8111-90694195D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821" y="1464847"/>
                <a:ext cx="3478924" cy="14752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CD62B4-D253-418A-9FC7-9EB516810D61}"/>
              </a:ext>
            </a:extLst>
          </p:cNvPr>
          <p:cNvSpPr/>
          <p:nvPr/>
        </p:nvSpPr>
        <p:spPr>
          <a:xfrm>
            <a:off x="307974" y="3564289"/>
            <a:ext cx="11576052" cy="655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сплюснутості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визначили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співвідношенням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AAE2267-03CA-44C3-8D05-929F83BA35F3}"/>
                  </a:ext>
                </a:extLst>
              </p:cNvPr>
              <p:cNvSpPr txBox="1"/>
              <p:nvPr/>
            </p:nvSpPr>
            <p:spPr>
              <a:xfrm>
                <a:off x="7620000" y="4619201"/>
                <a:ext cx="3804745" cy="1574855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50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8900000" scaled="1"/>
              </a:gra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∙</m:t>
                      </m:r>
                      <m:f>
                        <m:fPr>
                          <m:ctrlPr>
                            <a:rPr lang="uk-UA" sz="4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uk-UA" sz="4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uk-UA" sz="4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uk-UA" sz="4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4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𝐺𝑀</m:t>
                          </m:r>
                        </m:den>
                      </m:f>
                    </m:oMath>
                  </m:oMathPara>
                </a14:m>
                <a:endParaRPr lang="uk-UA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AAE2267-03CA-44C3-8D05-929F83BA35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0" y="4619201"/>
                <a:ext cx="3804745" cy="15748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770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87500" y="1287467"/>
            <a:ext cx="7365999" cy="73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307974" y="7937"/>
            <a:ext cx="5864225" cy="58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1587500" y="457227"/>
            <a:ext cx="8951489" cy="6551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uk-UA" sz="2800" b="1" i="1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Таблиця 1. Основні фізичні параметри Сатурна</a:t>
            </a:r>
            <a:endParaRPr lang="uk-UA" sz="2800" b="1" dirty="0"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014520"/>
              </p:ext>
            </p:extLst>
          </p:nvPr>
        </p:nvGraphicFramePr>
        <p:xfrm>
          <a:off x="460375" y="1423207"/>
          <a:ext cx="11123827" cy="5056343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924764">
                  <a:extLst>
                    <a:ext uri="{9D8B030D-6E8A-4147-A177-3AD203B41FA5}">
                      <a16:colId xmlns:a16="http://schemas.microsoft.com/office/drawing/2014/main" val="654543099"/>
                    </a:ext>
                  </a:extLst>
                </a:gridCol>
                <a:gridCol w="3112547">
                  <a:extLst>
                    <a:ext uri="{9D8B030D-6E8A-4147-A177-3AD203B41FA5}">
                      <a16:colId xmlns:a16="http://schemas.microsoft.com/office/drawing/2014/main" val="2756813102"/>
                    </a:ext>
                  </a:extLst>
                </a:gridCol>
                <a:gridCol w="4086516">
                  <a:extLst>
                    <a:ext uri="{9D8B030D-6E8A-4147-A177-3AD203B41FA5}">
                      <a16:colId xmlns:a16="http://schemas.microsoft.com/office/drawing/2014/main" val="3937503719"/>
                    </a:ext>
                  </a:extLst>
                </a:gridCol>
              </a:tblGrid>
              <a:tr h="405769">
                <a:tc>
                  <a:txBody>
                    <a:bodyPr/>
                    <a:lstStyle/>
                    <a:p>
                      <a:pPr indent="152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 Gothic" panose="020B0502020202020204" pitchFamily="34" charset="0"/>
                        </a:rPr>
                        <a:t>Параметр</a:t>
                      </a:r>
                      <a:endParaRPr lang="uk-UA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Значення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23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Порівняння з Землею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7064064"/>
                  </a:ext>
                </a:extLst>
              </a:tr>
              <a:tr h="405769">
                <a:tc>
                  <a:txBody>
                    <a:bodyPr/>
                    <a:lstStyle/>
                    <a:p>
                      <a:pPr indent="152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Екваторіальний радіус (a)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60 268 км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9,45 разів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9950441"/>
                  </a:ext>
                </a:extLst>
              </a:tr>
              <a:tr h="405769">
                <a:tc>
                  <a:txBody>
                    <a:bodyPr/>
                    <a:lstStyle/>
                    <a:p>
                      <a:pPr indent="152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Полярний радіус (c)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54 364 км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8,53 разів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707769"/>
                  </a:ext>
                </a:extLst>
              </a:tr>
              <a:tr h="405769">
                <a:tc>
                  <a:txBody>
                    <a:bodyPr/>
                    <a:lstStyle/>
                    <a:p>
                      <a:pPr indent="152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Сплюснутість (f)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0,09796 (≈9,8 %)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Земля ≈ 0,00335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8171915"/>
                  </a:ext>
                </a:extLst>
              </a:tr>
              <a:tr h="858316">
                <a:tc>
                  <a:txBody>
                    <a:bodyPr/>
                    <a:lstStyle/>
                    <a:p>
                      <a:pPr indent="152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Період обертання (сидеричний)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10 год 33 хв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Земля 23 год 56 хв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7099469"/>
                  </a:ext>
                </a:extLst>
              </a:tr>
              <a:tr h="405769">
                <a:tc>
                  <a:txBody>
                    <a:bodyPr/>
                    <a:lstStyle/>
                    <a:p>
                      <a:pPr indent="152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Середня густина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0,687 г/см³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Земля 5,51 г/см³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0653145"/>
                  </a:ext>
                </a:extLst>
              </a:tr>
              <a:tr h="1310866">
                <a:tc>
                  <a:txBody>
                    <a:bodyPr/>
                    <a:lstStyle/>
                    <a:p>
                      <a:pPr indent="152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Century Gothic" panose="020B0502020202020204" pitchFamily="34" charset="0"/>
                        </a:rPr>
                        <a:t>Прискорення вільного падіння на екваторі (ефективне)</a:t>
                      </a:r>
                      <a:endParaRPr lang="uk-UA" sz="1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 Gothic" panose="020B0502020202020204" pitchFamily="34" charset="0"/>
                        </a:rPr>
                        <a:t>≈ 8,96 м/с²</a:t>
                      </a:r>
                      <a:endParaRPr lang="uk-UA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 Gothic" panose="020B0502020202020204" pitchFamily="34" charset="0"/>
                        </a:rPr>
                        <a:t>0,91 g₀</a:t>
                      </a:r>
                      <a:endParaRPr lang="uk-UA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4959337"/>
                  </a:ext>
                </a:extLst>
              </a:tr>
              <a:tr h="858316">
                <a:tc>
                  <a:txBody>
                    <a:bodyPr/>
                    <a:lstStyle/>
                    <a:p>
                      <a:pPr indent="152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 Gothic" panose="020B0502020202020204" pitchFamily="34" charset="0"/>
                        </a:rPr>
                        <a:t>Прискорення вільного падіння на полюсах</a:t>
                      </a:r>
                      <a:endParaRPr lang="uk-UA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 Gothic" panose="020B0502020202020204" pitchFamily="34" charset="0"/>
                        </a:rPr>
                        <a:t>≈ 12,14 м/с²</a:t>
                      </a:r>
                      <a:endParaRPr lang="uk-UA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 Gothic" panose="020B0502020202020204" pitchFamily="34" charset="0"/>
                        </a:rPr>
                        <a:t>1,24 g₀</a:t>
                      </a:r>
                      <a:endParaRPr lang="uk-UA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9287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415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4365626" y="1176631"/>
            <a:ext cx="7365999" cy="73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307974" y="7937"/>
            <a:ext cx="5864225" cy="58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307974" y="463700"/>
            <a:ext cx="10733142" cy="5560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93763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чином, проведений розрахунок</a:t>
            </a:r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підтверджує, що: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	сплюснутість прямо залежить від швидкості обертання планети;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	внутрішня будова суттєво впливає на кінцеве значення форми;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	аналітичні моделі дозволяють правильно описати фізичну тенденцію, хоча й дають наближений результат.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Встановлено, що сплюснута форма планети визначає асиметрію її гравітаційного поля, що проявляється у зональних </a:t>
            </a:r>
            <a:r>
              <a:rPr lang="uk-UA" sz="24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гармоніках</a:t>
            </a:r>
            <a:r>
              <a:rPr lang="uk-UA" sz="2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(зокрема </a:t>
            </a:r>
            <a:r>
              <a:rPr lang="en-US" sz="2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J2) </a:t>
            </a:r>
            <a:r>
              <a:rPr lang="uk-UA" sz="2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впливає на динаміку </a:t>
            </a:r>
            <a:r>
              <a:rPr lang="uk-UA" sz="24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кілець</a:t>
            </a:r>
            <a:r>
              <a:rPr lang="uk-UA" sz="2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супутників. </a:t>
            </a:r>
          </a:p>
        </p:txBody>
      </p:sp>
    </p:spTree>
    <p:extLst>
      <p:ext uri="{BB962C8B-B14F-4D97-AF65-F5344CB8AC3E}">
        <p14:creationId xmlns:p14="http://schemas.microsoft.com/office/powerpoint/2010/main" val="3199290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4365626" y="1176631"/>
            <a:ext cx="7365999" cy="73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307974" y="7937"/>
            <a:ext cx="5864225" cy="58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60375" y="985819"/>
            <a:ext cx="10733142" cy="5006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93763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Швидке обертання планети породжує відцентрову силу інерції, яка діє перпендикулярно до осі обертання і спрямована від неї. На екваторі ця сила досягає максимального значення і зменшує ефективну силу тяжіння, що призводить до витягування планети вздовж екватора та стиснення вздовж полюсів (ефект </a:t>
            </a:r>
            <a:r>
              <a:rPr lang="uk-UA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облатності</a:t>
            </a: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893763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Сплюснута форма Сатурна порушує сферичну симетрію маси, що призводить до нерівномірного гравітаційного потенціалу. </a:t>
            </a:r>
          </a:p>
        </p:txBody>
      </p:sp>
    </p:spTree>
    <p:extLst>
      <p:ext uri="{BB962C8B-B14F-4D97-AF65-F5344CB8AC3E}">
        <p14:creationId xmlns:p14="http://schemas.microsoft.com/office/powerpoint/2010/main" val="3686561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87500" y="1287467"/>
            <a:ext cx="7365999" cy="73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307974" y="7937"/>
            <a:ext cx="5864225" cy="58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3811198" y="1231797"/>
            <a:ext cx="7869462" cy="6551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uk-UA" sz="28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Таблиця 2. Порівняння зональних </a:t>
            </a:r>
            <a:r>
              <a:rPr lang="uk-UA" sz="2800" b="1" i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гармонік</a:t>
            </a:r>
            <a:endParaRPr lang="uk-UA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660640"/>
              </p:ext>
            </p:extLst>
          </p:nvPr>
        </p:nvGraphicFramePr>
        <p:xfrm>
          <a:off x="663738" y="2375481"/>
          <a:ext cx="11016922" cy="259499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305363">
                  <a:extLst>
                    <a:ext uri="{9D8B030D-6E8A-4147-A177-3AD203B41FA5}">
                      <a16:colId xmlns:a16="http://schemas.microsoft.com/office/drawing/2014/main" val="789919638"/>
                    </a:ext>
                  </a:extLst>
                </a:gridCol>
                <a:gridCol w="1450428">
                  <a:extLst>
                    <a:ext uri="{9D8B030D-6E8A-4147-A177-3AD203B41FA5}">
                      <a16:colId xmlns:a16="http://schemas.microsoft.com/office/drawing/2014/main" val="672403672"/>
                    </a:ext>
                  </a:extLst>
                </a:gridCol>
                <a:gridCol w="1860331">
                  <a:extLst>
                    <a:ext uri="{9D8B030D-6E8A-4147-A177-3AD203B41FA5}">
                      <a16:colId xmlns:a16="http://schemas.microsoft.com/office/drawing/2014/main" val="1041410345"/>
                    </a:ext>
                  </a:extLst>
                </a:gridCol>
                <a:gridCol w="2123089">
                  <a:extLst>
                    <a:ext uri="{9D8B030D-6E8A-4147-A177-3AD203B41FA5}">
                      <a16:colId xmlns:a16="http://schemas.microsoft.com/office/drawing/2014/main" val="3050174346"/>
                    </a:ext>
                  </a:extLst>
                </a:gridCol>
                <a:gridCol w="4277711">
                  <a:extLst>
                    <a:ext uri="{9D8B030D-6E8A-4147-A177-3AD203B41FA5}">
                      <a16:colId xmlns:a16="http://schemas.microsoft.com/office/drawing/2014/main" val="2574229801"/>
                    </a:ext>
                  </a:extLst>
                </a:gridCol>
              </a:tblGrid>
              <a:tr h="778537">
                <a:tc>
                  <a:txBody>
                    <a:bodyPr/>
                    <a:lstStyle/>
                    <a:p>
                      <a:pPr indent="152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Гармоніка</a:t>
                      </a:r>
                      <a:endParaRPr lang="uk-UA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49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Сатурн (Cassini)</a:t>
                      </a:r>
                      <a:endParaRPr lang="uk-UA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Юпітер (Juno)</a:t>
                      </a:r>
                      <a:endParaRPr lang="uk-UA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320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Земля</a:t>
                      </a:r>
                      <a:endParaRPr lang="uk-UA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493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Вплив сплюснутості</a:t>
                      </a:r>
                      <a:endParaRPr lang="uk-UA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4170517"/>
                  </a:ext>
                </a:extLst>
              </a:tr>
              <a:tr h="908230">
                <a:tc>
                  <a:txBody>
                    <a:bodyPr/>
                    <a:lstStyle/>
                    <a:p>
                      <a:pPr indent="152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J₂</a:t>
                      </a:r>
                      <a:endParaRPr lang="uk-UA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493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0,01629</a:t>
                      </a:r>
                      <a:endParaRPr lang="uk-UA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0,01470</a:t>
                      </a:r>
                      <a:endParaRPr lang="uk-UA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3208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0,00108</a:t>
                      </a:r>
                      <a:endParaRPr lang="uk-UA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493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Сильний (Сатурн &gt; Землі в 15 разів)</a:t>
                      </a:r>
                      <a:endParaRPr lang="uk-UA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6933912"/>
                  </a:ext>
                </a:extLst>
              </a:tr>
              <a:tr h="908230">
                <a:tc>
                  <a:txBody>
                    <a:bodyPr/>
                    <a:lstStyle/>
                    <a:p>
                      <a:pPr indent="152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J₄</a:t>
                      </a:r>
                      <a:endParaRPr lang="uk-UA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493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–0,000936</a:t>
                      </a:r>
                      <a:endParaRPr lang="uk-UA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–0,000587</a:t>
                      </a:r>
                      <a:endParaRPr lang="uk-UA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3208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–0,000002</a:t>
                      </a:r>
                      <a:endParaRPr lang="uk-UA" sz="1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493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Значний негативний внесок</a:t>
                      </a:r>
                      <a:endParaRPr lang="uk-UA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81427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653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1587500" y="1287467"/>
            <a:ext cx="7365999" cy="73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2" descr="Satürn Зображення, стокові фотографії та картинки Satürn"/>
          <p:cNvSpPr>
            <a:spLocks noChangeAspect="1" noChangeArrowheads="1"/>
          </p:cNvSpPr>
          <p:nvPr/>
        </p:nvSpPr>
        <p:spPr bwMode="auto">
          <a:xfrm>
            <a:off x="307974" y="7937"/>
            <a:ext cx="5864225" cy="58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60375" y="965053"/>
            <a:ext cx="11300701" cy="5216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0238" algn="just">
              <a:lnSpc>
                <a:spcPct val="150000"/>
              </a:lnSpc>
              <a:spcAft>
                <a:spcPts val="0"/>
              </a:spcAft>
            </a:pPr>
            <a:r>
              <a:rPr lang="uk-UA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Отже, у результаті проведеного дослідження встановлено, що сплюснута (</a:t>
            </a:r>
            <a:r>
              <a:rPr lang="uk-UA" sz="1600" dirty="0" err="1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облатна</a:t>
            </a:r>
            <a:r>
              <a:rPr lang="uk-UA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форма планети Сатурн є визначальним фактором формування її гравітаційних і динамічних характеристик. Кількісний аналіз показав, що швидке обертання планети зумовлює значну відцентрову деформацію, яка призводить до відхилення форми від сферичної та формування вираженої сплюснутості.</a:t>
            </a:r>
          </a:p>
          <a:p>
            <a:pPr indent="630238" algn="just">
              <a:lnSpc>
                <a:spcPct val="150000"/>
              </a:lnSpc>
              <a:spcAft>
                <a:spcPts val="0"/>
              </a:spcAft>
            </a:pPr>
            <a:r>
              <a:rPr lang="uk-UA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Розрахунок за аналітичною моделлю </a:t>
            </a:r>
            <a:r>
              <a:rPr lang="uk-UA" sz="1600" dirty="0" err="1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Маклорена</a:t>
            </a:r>
            <a:r>
              <a:rPr lang="uk-UA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підтвердив залежність сплюснутості від кутової швидкості обертання та радіуса планети, однак виявив відхилення від експериментальних значень, що пояснюється неоднорідною внутрішньою структурою Сатурна.</a:t>
            </a:r>
          </a:p>
          <a:p>
            <a:pPr indent="630238" algn="just">
              <a:lnSpc>
                <a:spcPct val="150000"/>
              </a:lnSpc>
              <a:spcAft>
                <a:spcPts val="0"/>
              </a:spcAft>
            </a:pPr>
            <a:r>
              <a:rPr lang="uk-UA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Встановлено, що </a:t>
            </a:r>
            <a:r>
              <a:rPr lang="uk-UA" sz="1600" dirty="0" err="1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облатність</a:t>
            </a:r>
            <a:r>
              <a:rPr lang="uk-UA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безпосередньо визначає асиметрію гравітаційного поля, яка проявляється у високих значеннях зональних </a:t>
            </a:r>
            <a:r>
              <a:rPr lang="uk-UA" sz="1600" dirty="0" err="1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гармонік</a:t>
            </a:r>
            <a:r>
              <a:rPr lang="uk-UA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(зокрема </a:t>
            </a:r>
            <a:r>
              <a:rPr lang="en-US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J₂ ≈ 0,01629), </a:t>
            </a:r>
            <a:r>
              <a:rPr lang="uk-UA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 значно перевищують аналогічні показники для планет земної групи. Це, у свою чергу, впливає на прецесію орбіт, стабільність </a:t>
            </a:r>
            <a:r>
              <a:rPr lang="uk-UA" sz="1600" dirty="0" err="1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кілець</a:t>
            </a:r>
            <a:r>
              <a:rPr lang="uk-UA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рух супутників та особливості атмосферної циркуляції.</a:t>
            </a:r>
          </a:p>
          <a:p>
            <a:pPr indent="630238" algn="just">
              <a:lnSpc>
                <a:spcPct val="150000"/>
              </a:lnSpc>
              <a:spcAft>
                <a:spcPts val="0"/>
              </a:spcAft>
            </a:pPr>
            <a:r>
              <a:rPr lang="uk-UA" sz="1600" dirty="0"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чином, форма планети виступає ключовим параметром, що визначає взаємозв’язок між її внутрішньою будовою, гравітаційним полем і динамічними процесами, а її врахування є необхідною умовою для побудови адекватних фізичних моделей газових гігантів.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87500" y="304078"/>
            <a:ext cx="2508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</a:rPr>
              <a:t>Висновок</a:t>
            </a:r>
            <a:endParaRPr lang="uk-UA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617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1358</TotalTime>
  <Words>774</Words>
  <Application>Microsoft Office PowerPoint</Application>
  <PresentationFormat>Широкоэкранный</PresentationFormat>
  <Paragraphs>79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Century Gothic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Liza Kulinok</dc:creator>
  <cp:lastModifiedBy>Kravets</cp:lastModifiedBy>
  <cp:revision>23</cp:revision>
  <dcterms:created xsi:type="dcterms:W3CDTF">2026-04-21T18:32:50Z</dcterms:created>
  <dcterms:modified xsi:type="dcterms:W3CDTF">2026-04-22T20:28:49Z</dcterms:modified>
</cp:coreProperties>
</file>