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14630400" cy="8229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7" autoAdjust="0"/>
  </p:normalViewPr>
  <p:slideViewPr>
    <p:cSldViewPr>
      <p:cViewPr varScale="1">
        <p:scale>
          <a:sx n="67" d="100"/>
          <a:sy n="67" d="100"/>
        </p:scale>
        <p:origin x="754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0" i="0">
                <a:solidFill>
                  <a:srgbClr val="403BC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848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0">
                <a:solidFill>
                  <a:srgbClr val="403BC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848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0">
                <a:solidFill>
                  <a:srgbClr val="403BC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0">
                <a:solidFill>
                  <a:srgbClr val="403BC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AF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839700" y="7749539"/>
            <a:ext cx="1722119" cy="4114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7783" y="644778"/>
            <a:ext cx="12714833" cy="704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0" i="0">
                <a:solidFill>
                  <a:srgbClr val="403BC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60370" y="1658239"/>
            <a:ext cx="8848725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848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8403"/>
          <a:stretch/>
        </p:blipFill>
        <p:spPr>
          <a:xfrm>
            <a:off x="9296400" y="-76199"/>
            <a:ext cx="5483352" cy="83058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41400" y="222630"/>
            <a:ext cx="6588125" cy="28378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ts val="5600"/>
              </a:lnSpc>
              <a:spcBef>
                <a:spcPts val="70"/>
              </a:spcBef>
            </a:pPr>
            <a:r>
              <a:rPr dirty="0" err="1">
                <a:latin typeface="Cambria"/>
                <a:cs typeface="Cambria"/>
              </a:rPr>
              <a:t>Взаємний</a:t>
            </a:r>
            <a:r>
              <a:rPr spc="200" dirty="0">
                <a:latin typeface="Cambria"/>
                <a:cs typeface="Cambria"/>
              </a:rPr>
              <a:t> </a:t>
            </a:r>
            <a:r>
              <a:rPr lang="uk-UA" spc="200" dirty="0">
                <a:latin typeface="Cambria"/>
                <a:cs typeface="Cambria"/>
              </a:rPr>
              <a:t>в</a:t>
            </a:r>
            <a:r>
              <a:rPr dirty="0" err="1">
                <a:latin typeface="Cambria"/>
                <a:cs typeface="Cambria"/>
              </a:rPr>
              <a:t>плив</a:t>
            </a:r>
            <a:r>
              <a:rPr spc="185" dirty="0">
                <a:latin typeface="Cambria"/>
                <a:cs typeface="Cambria"/>
              </a:rPr>
              <a:t> </a:t>
            </a:r>
            <a:r>
              <a:rPr lang="uk-UA" spc="-35" dirty="0">
                <a:latin typeface="Cambria"/>
                <a:cs typeface="Cambria"/>
              </a:rPr>
              <a:t>к</a:t>
            </a:r>
            <a:r>
              <a:rPr spc="-35" dirty="0" err="1">
                <a:latin typeface="Cambria"/>
                <a:cs typeface="Cambria"/>
              </a:rPr>
              <a:t>ультур</a:t>
            </a:r>
            <a:r>
              <a:rPr spc="-35" dirty="0">
                <a:latin typeface="Cambria"/>
                <a:cs typeface="Cambria"/>
              </a:rPr>
              <a:t> </a:t>
            </a:r>
            <a:r>
              <a:rPr lang="uk-UA" spc="-10" dirty="0">
                <a:latin typeface="Cambria"/>
                <a:cs typeface="Cambria"/>
              </a:rPr>
              <a:t>н</a:t>
            </a:r>
            <a:r>
              <a:rPr spc="-10" dirty="0" err="1">
                <a:latin typeface="Cambria"/>
                <a:cs typeface="Cambria"/>
              </a:rPr>
              <a:t>аціональностей</a:t>
            </a:r>
            <a:endParaRPr spc="-1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>
                <a:latin typeface="Cambria"/>
                <a:cs typeface="Cambria"/>
              </a:rPr>
              <a:t>Дніпропетровщини</a:t>
            </a:r>
            <a:r>
              <a:rPr dirty="0"/>
              <a:t>:</a:t>
            </a:r>
            <a:r>
              <a:rPr spc="180" dirty="0"/>
              <a:t> </a:t>
            </a:r>
            <a:r>
              <a:rPr spc="-25" dirty="0">
                <a:latin typeface="Cambria"/>
                <a:cs typeface="Cambria"/>
              </a:rPr>
              <a:t>Від</a:t>
            </a: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>
                <a:latin typeface="Cambria"/>
                <a:cs typeface="Cambria"/>
              </a:rPr>
              <a:t>козаччини</a:t>
            </a:r>
            <a:r>
              <a:rPr spc="200" dirty="0">
                <a:latin typeface="Cambria"/>
                <a:cs typeface="Cambria"/>
              </a:rPr>
              <a:t> </a:t>
            </a:r>
            <a:r>
              <a:rPr dirty="0" err="1">
                <a:latin typeface="Cambria"/>
                <a:cs typeface="Cambria"/>
              </a:rPr>
              <a:t>до</a:t>
            </a:r>
            <a:r>
              <a:rPr spc="210" dirty="0">
                <a:latin typeface="Cambria"/>
                <a:cs typeface="Cambria"/>
              </a:rPr>
              <a:t> </a:t>
            </a:r>
            <a:r>
              <a:rPr lang="uk-UA" spc="-10" dirty="0">
                <a:latin typeface="Cambria"/>
                <a:cs typeface="Cambria"/>
              </a:rPr>
              <a:t>с</a:t>
            </a:r>
            <a:r>
              <a:rPr spc="-10" dirty="0" err="1">
                <a:latin typeface="Cambria"/>
                <a:cs typeface="Cambria"/>
              </a:rPr>
              <a:t>учасності</a:t>
            </a:r>
            <a:endParaRPr spc="-1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400" y="3429812"/>
            <a:ext cx="7317105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400"/>
              </a:lnSpc>
              <a:spcBef>
                <a:spcPts val="100"/>
              </a:spcBef>
            </a:pPr>
            <a:r>
              <a:rPr sz="1750" spc="85" dirty="0">
                <a:solidFill>
                  <a:srgbClr val="48485A"/>
                </a:solidFill>
                <a:latin typeface="Arial"/>
                <a:cs typeface="Arial"/>
              </a:rPr>
              <a:t>Короткий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огляд:</a:t>
            </a:r>
            <a:r>
              <a:rPr sz="175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75" dirty="0">
                <a:solidFill>
                  <a:srgbClr val="48485A"/>
                </a:solidFill>
                <a:latin typeface="Arial"/>
                <a:cs typeface="Arial"/>
              </a:rPr>
              <a:t>як</a:t>
            </a:r>
            <a:r>
              <a:rPr sz="1750" spc="8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археологія,</a:t>
            </a:r>
            <a:r>
              <a:rPr sz="175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75" dirty="0">
                <a:solidFill>
                  <a:srgbClr val="48485A"/>
                </a:solidFill>
                <a:latin typeface="Arial"/>
                <a:cs typeface="Arial"/>
              </a:rPr>
              <a:t>козацькі</a:t>
            </a:r>
            <a:r>
              <a:rPr sz="1750" spc="8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традиції,</a:t>
            </a:r>
            <a:r>
              <a:rPr sz="1750" spc="65" dirty="0">
                <a:solidFill>
                  <a:srgbClr val="48485A"/>
                </a:solidFill>
                <a:latin typeface="Arial"/>
                <a:cs typeface="Arial"/>
              </a:rPr>
              <a:t>  </a:t>
            </a:r>
            <a:r>
              <a:rPr sz="1750" spc="135" dirty="0">
                <a:solidFill>
                  <a:srgbClr val="48485A"/>
                </a:solidFill>
                <a:latin typeface="Arial"/>
                <a:cs typeface="Arial"/>
              </a:rPr>
              <a:t>й</a:t>
            </a:r>
            <a:r>
              <a:rPr sz="1750" spc="8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сучасні</a:t>
            </a:r>
            <a:r>
              <a:rPr sz="1750" spc="6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40" dirty="0">
                <a:solidFill>
                  <a:srgbClr val="48485A"/>
                </a:solidFill>
                <a:latin typeface="Arial"/>
                <a:cs typeface="Arial"/>
              </a:rPr>
              <a:t>міграції </a:t>
            </a:r>
            <a:r>
              <a:rPr sz="1750" spc="10" dirty="0">
                <a:solidFill>
                  <a:srgbClr val="48485A"/>
                </a:solidFill>
                <a:latin typeface="Arial"/>
                <a:cs typeface="Arial"/>
              </a:rPr>
              <a:t>формують</a:t>
            </a:r>
            <a:r>
              <a:rPr sz="1750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80" dirty="0">
                <a:solidFill>
                  <a:srgbClr val="48485A"/>
                </a:solidFill>
                <a:latin typeface="Arial"/>
                <a:cs typeface="Arial"/>
              </a:rPr>
              <a:t>унікальний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75" dirty="0">
                <a:solidFill>
                  <a:srgbClr val="48485A"/>
                </a:solidFill>
                <a:latin typeface="Arial"/>
                <a:cs typeface="Arial"/>
              </a:rPr>
              <a:t>культурний</a:t>
            </a:r>
            <a:r>
              <a:rPr sz="1750" spc="5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код</a:t>
            </a:r>
            <a:r>
              <a:rPr sz="1750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50" dirty="0">
                <a:solidFill>
                  <a:srgbClr val="48485A"/>
                </a:solidFill>
                <a:latin typeface="Arial"/>
                <a:cs typeface="Arial"/>
              </a:rPr>
              <a:t>регіону.</a:t>
            </a:r>
            <a:r>
              <a:rPr sz="1750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10" dirty="0">
                <a:solidFill>
                  <a:srgbClr val="48485A"/>
                </a:solidFill>
                <a:latin typeface="Arial"/>
                <a:cs typeface="Arial"/>
              </a:rPr>
              <a:t>У</a:t>
            </a:r>
            <a:r>
              <a:rPr sz="175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10" dirty="0">
                <a:solidFill>
                  <a:srgbClr val="48485A"/>
                </a:solidFill>
                <a:latin typeface="Arial"/>
                <a:cs typeface="Arial"/>
              </a:rPr>
              <a:t>презентації</a:t>
            </a:r>
            <a:r>
              <a:rPr sz="1750" spc="7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-50" dirty="0">
                <a:solidFill>
                  <a:srgbClr val="48485A"/>
                </a:solidFill>
                <a:latin typeface="Arial"/>
                <a:cs typeface="Arial"/>
              </a:rPr>
              <a:t>—</a:t>
            </a: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артефакти,</a:t>
            </a:r>
            <a:r>
              <a:rPr sz="1750" spc="2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джерела</a:t>
            </a:r>
            <a:r>
              <a:rPr sz="1750" spc="2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та</a:t>
            </a:r>
            <a:r>
              <a:rPr sz="1750" spc="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55" dirty="0">
                <a:solidFill>
                  <a:srgbClr val="48485A"/>
                </a:solidFill>
                <a:latin typeface="Arial"/>
                <a:cs typeface="Arial"/>
              </a:rPr>
              <a:t>власний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внесок</a:t>
            </a:r>
            <a:r>
              <a:rPr sz="1750" spc="1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у</a:t>
            </a:r>
            <a:r>
              <a:rPr sz="1750" spc="1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48485A"/>
                </a:solidFill>
                <a:latin typeface="Arial"/>
                <a:cs typeface="Arial"/>
              </a:rPr>
              <a:t>дослідження.</a:t>
            </a:r>
            <a:endParaRPr sz="17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2840" y="6752945"/>
            <a:ext cx="7468234" cy="820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Презентацію</a:t>
            </a:r>
            <a:r>
              <a:rPr sz="1750" spc="13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75" dirty="0">
                <a:solidFill>
                  <a:srgbClr val="48485A"/>
                </a:solidFill>
                <a:latin typeface="Arial"/>
                <a:cs typeface="Arial"/>
              </a:rPr>
              <a:t>зробив</a:t>
            </a:r>
            <a:r>
              <a:rPr sz="1750" spc="10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65" dirty="0">
                <a:solidFill>
                  <a:srgbClr val="48485A"/>
                </a:solidFill>
                <a:latin typeface="Arial"/>
                <a:cs typeface="Arial"/>
              </a:rPr>
              <a:t>Кузьмічов</a:t>
            </a:r>
            <a:r>
              <a:rPr sz="1750" spc="9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Максим</a:t>
            </a:r>
            <a:r>
              <a:rPr sz="1750" spc="1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Віталійович,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80" dirty="0">
                <a:solidFill>
                  <a:srgbClr val="48485A"/>
                </a:solidFill>
                <a:latin typeface="Arial"/>
                <a:cs typeface="Arial"/>
              </a:rPr>
              <a:t>учень</a:t>
            </a:r>
            <a:r>
              <a:rPr sz="1750" spc="13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48485A"/>
                </a:solidFill>
                <a:latin typeface="Arial"/>
                <a:cs typeface="Arial"/>
              </a:rPr>
              <a:t>8-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Б</a:t>
            </a:r>
            <a:r>
              <a:rPr sz="1750" spc="12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48485A"/>
                </a:solidFill>
                <a:latin typeface="Arial"/>
                <a:cs typeface="Arial"/>
              </a:rPr>
              <a:t>класу </a:t>
            </a:r>
            <a:r>
              <a:rPr sz="1750" spc="75" dirty="0">
                <a:solidFill>
                  <a:srgbClr val="48485A"/>
                </a:solidFill>
                <a:latin typeface="Arial"/>
                <a:cs typeface="Arial"/>
              </a:rPr>
              <a:t>дніпровського</a:t>
            </a:r>
            <a:r>
              <a:rPr sz="1750" spc="2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ліцею</a:t>
            </a:r>
            <a:r>
              <a:rPr sz="175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80" dirty="0">
                <a:solidFill>
                  <a:srgbClr val="48485A"/>
                </a:solidFill>
                <a:latin typeface="Arial"/>
                <a:cs typeface="Arial"/>
              </a:rPr>
              <a:t>номер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67,</a:t>
            </a:r>
            <a:r>
              <a:rPr sz="1750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курс</a:t>
            </a:r>
            <a:r>
              <a:rPr sz="1750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історія</a:t>
            </a:r>
            <a:r>
              <a:rPr sz="175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50" dirty="0" err="1">
                <a:solidFill>
                  <a:srgbClr val="48485A"/>
                </a:solidFill>
                <a:latin typeface="Arial"/>
                <a:cs typeface="Arial"/>
              </a:rPr>
              <a:t>України</a:t>
            </a:r>
            <a:r>
              <a:rPr sz="175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,</a:t>
            </a:r>
            <a:r>
              <a:rPr sz="175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міста</a:t>
            </a:r>
            <a:r>
              <a:rPr sz="175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80" dirty="0">
                <a:solidFill>
                  <a:srgbClr val="48485A"/>
                </a:solidFill>
                <a:latin typeface="Arial"/>
                <a:cs typeface="Arial"/>
              </a:rPr>
              <a:t>Дніпро</a:t>
            </a:r>
            <a:r>
              <a:rPr sz="1750" spc="3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80" dirty="0">
                <a:solidFill>
                  <a:srgbClr val="48485A"/>
                </a:solidFill>
                <a:latin typeface="Arial"/>
                <a:cs typeface="Arial"/>
              </a:rPr>
              <a:t>,керівник</a:t>
            </a:r>
            <a:r>
              <a:rPr sz="1750" spc="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60" dirty="0">
                <a:solidFill>
                  <a:srgbClr val="48485A"/>
                </a:solidFill>
                <a:latin typeface="Arial"/>
                <a:cs typeface="Arial"/>
              </a:rPr>
              <a:t>проєкту</a:t>
            </a:r>
            <a:r>
              <a:rPr sz="175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48485A"/>
                </a:solidFill>
                <a:latin typeface="Arial"/>
                <a:cs typeface="Arial"/>
              </a:rPr>
              <a:t>:Вольфсон</a:t>
            </a:r>
            <a:r>
              <a:rPr sz="1750" spc="2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48485A"/>
                </a:solidFill>
                <a:latin typeface="Arial"/>
                <a:cs typeface="Arial"/>
              </a:rPr>
              <a:t>Лариса Василівна.</a:t>
            </a:r>
            <a:endParaRPr sz="17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AF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267958" y="727405"/>
            <a:ext cx="5962650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У</a:t>
            </a:r>
            <a:r>
              <a:rPr spc="-60" dirty="0"/>
              <a:t> </a:t>
            </a:r>
            <a:r>
              <a:rPr dirty="0"/>
              <a:t>чому</a:t>
            </a:r>
            <a:r>
              <a:rPr spc="-65" dirty="0"/>
              <a:t> </a:t>
            </a:r>
            <a:r>
              <a:rPr spc="-10" dirty="0"/>
              <a:t>важливість</a:t>
            </a:r>
            <a:r>
              <a:rPr spc="-85" dirty="0"/>
              <a:t> </a:t>
            </a:r>
            <a:r>
              <a:rPr spc="-10" dirty="0"/>
              <a:t>теми?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67958" y="1759890"/>
            <a:ext cx="7371715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400"/>
              </a:lnSpc>
              <a:spcBef>
                <a:spcPts val="100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Дніпропетровщина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один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із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найрізноманітніших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регіонів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України.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Протягом століть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сюди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прибували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переселенці</a:t>
            </a:r>
            <a:r>
              <a:rPr sz="175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з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різних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куточків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Європи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Азії,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формуючи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унікальний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культурний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ландшафт.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80403" y="3270503"/>
            <a:ext cx="3665220" cy="2653665"/>
          </a:xfrm>
          <a:custGeom>
            <a:avLst/>
            <a:gdLst/>
            <a:ahLst/>
            <a:cxnLst/>
            <a:rect l="l" t="t" r="r" b="b"/>
            <a:pathLst>
              <a:path w="3665220" h="2653665">
                <a:moveTo>
                  <a:pt x="3326384" y="0"/>
                </a:moveTo>
                <a:lnTo>
                  <a:pt x="338836" y="0"/>
                </a:lnTo>
                <a:lnTo>
                  <a:pt x="292844" y="3091"/>
                </a:lnTo>
                <a:lnTo>
                  <a:pt x="248737" y="12099"/>
                </a:lnTo>
                <a:lnTo>
                  <a:pt x="206918" y="26618"/>
                </a:lnTo>
                <a:lnTo>
                  <a:pt x="167790" y="46246"/>
                </a:lnTo>
                <a:lnTo>
                  <a:pt x="131756" y="70581"/>
                </a:lnTo>
                <a:lnTo>
                  <a:pt x="99218" y="99218"/>
                </a:lnTo>
                <a:lnTo>
                  <a:pt x="70581" y="131756"/>
                </a:lnTo>
                <a:lnTo>
                  <a:pt x="46246" y="167790"/>
                </a:lnTo>
                <a:lnTo>
                  <a:pt x="26618" y="206918"/>
                </a:lnTo>
                <a:lnTo>
                  <a:pt x="12099" y="248737"/>
                </a:lnTo>
                <a:lnTo>
                  <a:pt x="3091" y="292844"/>
                </a:lnTo>
                <a:lnTo>
                  <a:pt x="0" y="338836"/>
                </a:lnTo>
                <a:lnTo>
                  <a:pt x="0" y="2314448"/>
                </a:lnTo>
                <a:lnTo>
                  <a:pt x="3091" y="2360439"/>
                </a:lnTo>
                <a:lnTo>
                  <a:pt x="12099" y="2404546"/>
                </a:lnTo>
                <a:lnTo>
                  <a:pt x="26618" y="2446365"/>
                </a:lnTo>
                <a:lnTo>
                  <a:pt x="46246" y="2485493"/>
                </a:lnTo>
                <a:lnTo>
                  <a:pt x="70581" y="2521527"/>
                </a:lnTo>
                <a:lnTo>
                  <a:pt x="99218" y="2554065"/>
                </a:lnTo>
                <a:lnTo>
                  <a:pt x="131756" y="2582702"/>
                </a:lnTo>
                <a:lnTo>
                  <a:pt x="167790" y="2607037"/>
                </a:lnTo>
                <a:lnTo>
                  <a:pt x="206918" y="2626665"/>
                </a:lnTo>
                <a:lnTo>
                  <a:pt x="248737" y="2641184"/>
                </a:lnTo>
                <a:lnTo>
                  <a:pt x="292844" y="2650192"/>
                </a:lnTo>
                <a:lnTo>
                  <a:pt x="338836" y="2653284"/>
                </a:lnTo>
                <a:lnTo>
                  <a:pt x="3326384" y="2653284"/>
                </a:lnTo>
                <a:lnTo>
                  <a:pt x="3372375" y="2650192"/>
                </a:lnTo>
                <a:lnTo>
                  <a:pt x="3416482" y="2641184"/>
                </a:lnTo>
                <a:lnTo>
                  <a:pt x="3458301" y="2626665"/>
                </a:lnTo>
                <a:lnTo>
                  <a:pt x="3497429" y="2607037"/>
                </a:lnTo>
                <a:lnTo>
                  <a:pt x="3533463" y="2582702"/>
                </a:lnTo>
                <a:lnTo>
                  <a:pt x="3566001" y="2554065"/>
                </a:lnTo>
                <a:lnTo>
                  <a:pt x="3594638" y="2521527"/>
                </a:lnTo>
                <a:lnTo>
                  <a:pt x="3618973" y="2485493"/>
                </a:lnTo>
                <a:lnTo>
                  <a:pt x="3638601" y="2446365"/>
                </a:lnTo>
                <a:lnTo>
                  <a:pt x="3653120" y="2404546"/>
                </a:lnTo>
                <a:lnTo>
                  <a:pt x="3662128" y="2360439"/>
                </a:lnTo>
                <a:lnTo>
                  <a:pt x="3665220" y="2314448"/>
                </a:lnTo>
                <a:lnTo>
                  <a:pt x="3665220" y="338836"/>
                </a:lnTo>
                <a:lnTo>
                  <a:pt x="3662128" y="292844"/>
                </a:lnTo>
                <a:lnTo>
                  <a:pt x="3653120" y="248737"/>
                </a:lnTo>
                <a:lnTo>
                  <a:pt x="3638601" y="206918"/>
                </a:lnTo>
                <a:lnTo>
                  <a:pt x="3618973" y="167790"/>
                </a:lnTo>
                <a:lnTo>
                  <a:pt x="3594638" y="131756"/>
                </a:lnTo>
                <a:lnTo>
                  <a:pt x="3566001" y="99218"/>
                </a:lnTo>
                <a:lnTo>
                  <a:pt x="3533463" y="70581"/>
                </a:lnTo>
                <a:lnTo>
                  <a:pt x="3497429" y="46246"/>
                </a:lnTo>
                <a:lnTo>
                  <a:pt x="3458301" y="26618"/>
                </a:lnTo>
                <a:lnTo>
                  <a:pt x="3416482" y="12099"/>
                </a:lnTo>
                <a:lnTo>
                  <a:pt x="3372375" y="3091"/>
                </a:lnTo>
                <a:lnTo>
                  <a:pt x="3326384" y="0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55993" y="3472637"/>
            <a:ext cx="15284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Актуальність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95034" y="4184063"/>
            <a:ext cx="3067050" cy="1132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38300"/>
              </a:lnSpc>
              <a:spcBef>
                <a:spcPts val="105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Розуміння</a:t>
            </a:r>
            <a:r>
              <a:rPr sz="1750" spc="-9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мультикультурності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допомагає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будувати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толерантне суспільство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80403" y="6150864"/>
            <a:ext cx="7617459" cy="1306195"/>
          </a:xfrm>
          <a:custGeom>
            <a:avLst/>
            <a:gdLst/>
            <a:ahLst/>
            <a:cxnLst/>
            <a:rect l="l" t="t" r="r" b="b"/>
            <a:pathLst>
              <a:path w="7617459" h="1306195">
                <a:moveTo>
                  <a:pt x="7443215" y="0"/>
                </a:moveTo>
                <a:lnTo>
                  <a:pt x="173736" y="0"/>
                </a:lnTo>
                <a:lnTo>
                  <a:pt x="127573" y="6210"/>
                </a:lnTo>
                <a:lnTo>
                  <a:pt x="86077" y="23734"/>
                </a:lnTo>
                <a:lnTo>
                  <a:pt x="50911" y="50911"/>
                </a:lnTo>
                <a:lnTo>
                  <a:pt x="23734" y="86077"/>
                </a:lnTo>
                <a:lnTo>
                  <a:pt x="6210" y="127573"/>
                </a:lnTo>
                <a:lnTo>
                  <a:pt x="0" y="173736"/>
                </a:lnTo>
                <a:lnTo>
                  <a:pt x="0" y="1132319"/>
                </a:lnTo>
                <a:lnTo>
                  <a:pt x="6210" y="1178509"/>
                </a:lnTo>
                <a:lnTo>
                  <a:pt x="23734" y="1220014"/>
                </a:lnTo>
                <a:lnTo>
                  <a:pt x="50911" y="1255179"/>
                </a:lnTo>
                <a:lnTo>
                  <a:pt x="86077" y="1282346"/>
                </a:lnTo>
                <a:lnTo>
                  <a:pt x="127573" y="1299861"/>
                </a:lnTo>
                <a:lnTo>
                  <a:pt x="173736" y="1306068"/>
                </a:lnTo>
                <a:lnTo>
                  <a:pt x="7443215" y="1306068"/>
                </a:lnTo>
                <a:lnTo>
                  <a:pt x="7489378" y="1299861"/>
                </a:lnTo>
                <a:lnTo>
                  <a:pt x="7530874" y="1282346"/>
                </a:lnTo>
                <a:lnTo>
                  <a:pt x="7566040" y="1255179"/>
                </a:lnTo>
                <a:lnTo>
                  <a:pt x="7593217" y="1220014"/>
                </a:lnTo>
                <a:lnTo>
                  <a:pt x="7610741" y="1178509"/>
                </a:lnTo>
                <a:lnTo>
                  <a:pt x="7616952" y="1132319"/>
                </a:lnTo>
                <a:lnTo>
                  <a:pt x="7616952" y="173736"/>
                </a:lnTo>
                <a:lnTo>
                  <a:pt x="7610741" y="127573"/>
                </a:lnTo>
                <a:lnTo>
                  <a:pt x="7593217" y="86077"/>
                </a:lnTo>
                <a:lnTo>
                  <a:pt x="7566040" y="50911"/>
                </a:lnTo>
                <a:lnTo>
                  <a:pt x="7530874" y="23734"/>
                </a:lnTo>
                <a:lnTo>
                  <a:pt x="7489378" y="6210"/>
                </a:lnTo>
                <a:lnTo>
                  <a:pt x="7443215" y="0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95034" y="6353683"/>
            <a:ext cx="4610100" cy="848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Зміст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Історія,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спільноти,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мова,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релігія,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сучасні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процеси</a:t>
            </a:r>
            <a:endParaRPr sz="17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" y="0"/>
            <a:ext cx="5480304" cy="822959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232135" y="3304032"/>
            <a:ext cx="3665220" cy="2654935"/>
          </a:xfrm>
          <a:custGeom>
            <a:avLst/>
            <a:gdLst/>
            <a:ahLst/>
            <a:cxnLst/>
            <a:rect l="l" t="t" r="r" b="b"/>
            <a:pathLst>
              <a:path w="3665219" h="2654935">
                <a:moveTo>
                  <a:pt x="3326129" y="0"/>
                </a:moveTo>
                <a:lnTo>
                  <a:pt x="338963" y="0"/>
                </a:lnTo>
                <a:lnTo>
                  <a:pt x="292969" y="3094"/>
                </a:lnTo>
                <a:lnTo>
                  <a:pt x="248855" y="12108"/>
                </a:lnTo>
                <a:lnTo>
                  <a:pt x="207025" y="26638"/>
                </a:lnTo>
                <a:lnTo>
                  <a:pt x="167884" y="46279"/>
                </a:lnTo>
                <a:lnTo>
                  <a:pt x="131835" y="70629"/>
                </a:lnTo>
                <a:lnTo>
                  <a:pt x="99282" y="99282"/>
                </a:lnTo>
                <a:lnTo>
                  <a:pt x="70629" y="131835"/>
                </a:lnTo>
                <a:lnTo>
                  <a:pt x="46279" y="167884"/>
                </a:lnTo>
                <a:lnTo>
                  <a:pt x="26638" y="207025"/>
                </a:lnTo>
                <a:lnTo>
                  <a:pt x="12108" y="248855"/>
                </a:lnTo>
                <a:lnTo>
                  <a:pt x="3094" y="292969"/>
                </a:lnTo>
                <a:lnTo>
                  <a:pt x="0" y="338963"/>
                </a:lnTo>
                <a:lnTo>
                  <a:pt x="0" y="2315844"/>
                </a:lnTo>
                <a:lnTo>
                  <a:pt x="3094" y="2361838"/>
                </a:lnTo>
                <a:lnTo>
                  <a:pt x="12108" y="2405952"/>
                </a:lnTo>
                <a:lnTo>
                  <a:pt x="26638" y="2447782"/>
                </a:lnTo>
                <a:lnTo>
                  <a:pt x="46279" y="2486923"/>
                </a:lnTo>
                <a:lnTo>
                  <a:pt x="70629" y="2522972"/>
                </a:lnTo>
                <a:lnTo>
                  <a:pt x="99282" y="2555525"/>
                </a:lnTo>
                <a:lnTo>
                  <a:pt x="131835" y="2584178"/>
                </a:lnTo>
                <a:lnTo>
                  <a:pt x="167884" y="2608528"/>
                </a:lnTo>
                <a:lnTo>
                  <a:pt x="207025" y="2628169"/>
                </a:lnTo>
                <a:lnTo>
                  <a:pt x="248855" y="2642699"/>
                </a:lnTo>
                <a:lnTo>
                  <a:pt x="292969" y="2651713"/>
                </a:lnTo>
                <a:lnTo>
                  <a:pt x="338963" y="2654807"/>
                </a:lnTo>
                <a:lnTo>
                  <a:pt x="3326129" y="2654807"/>
                </a:lnTo>
                <a:lnTo>
                  <a:pt x="3372153" y="2651713"/>
                </a:lnTo>
                <a:lnTo>
                  <a:pt x="3416291" y="2642699"/>
                </a:lnTo>
                <a:lnTo>
                  <a:pt x="3458140" y="2628169"/>
                </a:lnTo>
                <a:lnTo>
                  <a:pt x="3497297" y="2608528"/>
                </a:lnTo>
                <a:lnTo>
                  <a:pt x="3533359" y="2584178"/>
                </a:lnTo>
                <a:lnTo>
                  <a:pt x="3565921" y="2555525"/>
                </a:lnTo>
                <a:lnTo>
                  <a:pt x="3594581" y="2522972"/>
                </a:lnTo>
                <a:lnTo>
                  <a:pt x="3618935" y="2486923"/>
                </a:lnTo>
                <a:lnTo>
                  <a:pt x="3638579" y="2447782"/>
                </a:lnTo>
                <a:lnTo>
                  <a:pt x="3653110" y="2405952"/>
                </a:lnTo>
                <a:lnTo>
                  <a:pt x="3662125" y="2361838"/>
                </a:lnTo>
                <a:lnTo>
                  <a:pt x="3665220" y="2315844"/>
                </a:lnTo>
                <a:lnTo>
                  <a:pt x="3665220" y="338963"/>
                </a:lnTo>
                <a:lnTo>
                  <a:pt x="3662125" y="292969"/>
                </a:lnTo>
                <a:lnTo>
                  <a:pt x="3653110" y="248855"/>
                </a:lnTo>
                <a:lnTo>
                  <a:pt x="3638579" y="207025"/>
                </a:lnTo>
                <a:lnTo>
                  <a:pt x="3618935" y="167884"/>
                </a:lnTo>
                <a:lnTo>
                  <a:pt x="3594581" y="131835"/>
                </a:lnTo>
                <a:lnTo>
                  <a:pt x="3565921" y="99282"/>
                </a:lnTo>
                <a:lnTo>
                  <a:pt x="3533359" y="70629"/>
                </a:lnTo>
                <a:lnTo>
                  <a:pt x="3497297" y="46279"/>
                </a:lnTo>
                <a:lnTo>
                  <a:pt x="3458140" y="26638"/>
                </a:lnTo>
                <a:lnTo>
                  <a:pt x="3416291" y="12108"/>
                </a:lnTo>
                <a:lnTo>
                  <a:pt x="3372153" y="3094"/>
                </a:lnTo>
                <a:lnTo>
                  <a:pt x="3326129" y="0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461497" y="3388137"/>
            <a:ext cx="3046730" cy="2513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200" spc="-20" dirty="0">
                <a:solidFill>
                  <a:srgbClr val="464646"/>
                </a:solidFill>
                <a:latin typeface="Calibri"/>
                <a:cs typeface="Calibri"/>
              </a:rPr>
              <a:t>Мета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Показати</a:t>
            </a:r>
            <a:r>
              <a:rPr sz="1750" spc="-7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єдність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endParaRPr sz="1750">
              <a:latin typeface="Calibri"/>
              <a:cs typeface="Calibri"/>
            </a:endParaRPr>
          </a:p>
          <a:p>
            <a:pPr marL="12700" marR="5080">
              <a:lnSpc>
                <a:spcPct val="138300"/>
              </a:lnSpc>
              <a:spcBef>
                <a:spcPts val="5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різноманітності: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як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різні</a:t>
            </a:r>
            <a:r>
              <a:rPr sz="1750" spc="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народи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культури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гармонійно</a:t>
            </a:r>
            <a:endParaRPr sz="1750">
              <a:latin typeface="Calibri"/>
              <a:cs typeface="Calibri"/>
            </a:endParaRPr>
          </a:p>
          <a:p>
            <a:pPr marL="12700" marR="318135">
              <a:lnSpc>
                <a:spcPts val="2900"/>
              </a:lnSpc>
              <a:spcBef>
                <a:spcPts val="22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співіснують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сучасному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світі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робить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наше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суспільство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багатшим.</a:t>
            </a:r>
            <a:endParaRPr sz="1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5987" y="6868668"/>
            <a:ext cx="12555220" cy="699770"/>
          </a:xfrm>
          <a:custGeom>
            <a:avLst/>
            <a:gdLst/>
            <a:ahLst/>
            <a:cxnLst/>
            <a:rect l="l" t="t" r="r" b="b"/>
            <a:pathLst>
              <a:path w="12555219" h="699770">
                <a:moveTo>
                  <a:pt x="12461621" y="0"/>
                </a:moveTo>
                <a:lnTo>
                  <a:pt x="93065" y="0"/>
                </a:lnTo>
                <a:lnTo>
                  <a:pt x="56841" y="7312"/>
                </a:lnTo>
                <a:lnTo>
                  <a:pt x="27258" y="27254"/>
                </a:lnTo>
                <a:lnTo>
                  <a:pt x="7313" y="56835"/>
                </a:lnTo>
                <a:lnTo>
                  <a:pt x="0" y="93065"/>
                </a:lnTo>
                <a:lnTo>
                  <a:pt x="0" y="606450"/>
                </a:lnTo>
                <a:lnTo>
                  <a:pt x="7313" y="642674"/>
                </a:lnTo>
                <a:lnTo>
                  <a:pt x="27258" y="672257"/>
                </a:lnTo>
                <a:lnTo>
                  <a:pt x="56841" y="692202"/>
                </a:lnTo>
                <a:lnTo>
                  <a:pt x="93065" y="699515"/>
                </a:lnTo>
                <a:lnTo>
                  <a:pt x="12461621" y="699515"/>
                </a:lnTo>
                <a:lnTo>
                  <a:pt x="12497865" y="692202"/>
                </a:lnTo>
                <a:lnTo>
                  <a:pt x="12527454" y="672257"/>
                </a:lnTo>
                <a:lnTo>
                  <a:pt x="12547399" y="642674"/>
                </a:lnTo>
                <a:lnTo>
                  <a:pt x="12554712" y="606450"/>
                </a:lnTo>
                <a:lnTo>
                  <a:pt x="12554712" y="93065"/>
                </a:lnTo>
                <a:lnTo>
                  <a:pt x="12547399" y="56835"/>
                </a:lnTo>
                <a:lnTo>
                  <a:pt x="12527454" y="27254"/>
                </a:lnTo>
                <a:lnTo>
                  <a:pt x="12497865" y="7312"/>
                </a:lnTo>
                <a:lnTo>
                  <a:pt x="12461621" y="0"/>
                </a:lnTo>
                <a:close/>
              </a:path>
            </a:pathLst>
          </a:custGeom>
          <a:solidFill>
            <a:srgbClr val="F1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44118" y="607897"/>
            <a:ext cx="8444230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Розділ</a:t>
            </a:r>
            <a:r>
              <a:rPr spc="-110" dirty="0"/>
              <a:t> </a:t>
            </a:r>
            <a:r>
              <a:rPr spc="114" dirty="0"/>
              <a:t>1:</a:t>
            </a:r>
            <a:r>
              <a:rPr spc="-25" dirty="0"/>
              <a:t> </a:t>
            </a:r>
            <a:r>
              <a:rPr dirty="0"/>
              <a:t>історичні</a:t>
            </a:r>
            <a:r>
              <a:rPr spc="-105" dirty="0"/>
              <a:t> </a:t>
            </a:r>
            <a:r>
              <a:rPr dirty="0"/>
              <a:t>хвилі</a:t>
            </a:r>
            <a:r>
              <a:rPr spc="-90" dirty="0"/>
              <a:t> </a:t>
            </a:r>
            <a:r>
              <a:rPr spc="-10" dirty="0"/>
              <a:t>заселення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4118" y="1777949"/>
            <a:ext cx="1205674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Регіон</a:t>
            </a:r>
            <a:r>
              <a:rPr sz="17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формувався</a:t>
            </a:r>
            <a:r>
              <a:rPr sz="170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поступово</a:t>
            </a:r>
            <a:r>
              <a:rPr sz="170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кожна</a:t>
            </a:r>
            <a:r>
              <a:rPr sz="17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хвиля</a:t>
            </a:r>
            <a:r>
              <a:rPr sz="17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переселенців</a:t>
            </a:r>
            <a:r>
              <a:rPr sz="17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залишила</a:t>
            </a:r>
            <a:r>
              <a:rPr sz="17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свій</a:t>
            </a:r>
            <a:r>
              <a:rPr sz="17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слід</a:t>
            </a:r>
            <a:r>
              <a:rPr sz="17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культурі,</a:t>
            </a:r>
            <a:r>
              <a:rPr sz="17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архітектурі</a:t>
            </a:r>
            <a:r>
              <a:rPr sz="170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17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побуті</a:t>
            </a:r>
            <a:r>
              <a:rPr sz="17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Дніпропетровщини.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5904" y="4009644"/>
            <a:ext cx="13119100" cy="891540"/>
            <a:chOff x="755904" y="4009644"/>
            <a:chExt cx="13119100" cy="891540"/>
          </a:xfrm>
        </p:grpSpPr>
        <p:sp>
          <p:nvSpPr>
            <p:cNvPr id="6" name="object 6"/>
            <p:cNvSpPr/>
            <p:nvPr/>
          </p:nvSpPr>
          <p:spPr>
            <a:xfrm>
              <a:off x="755904" y="4009643"/>
              <a:ext cx="13119100" cy="680085"/>
            </a:xfrm>
            <a:custGeom>
              <a:avLst/>
              <a:gdLst/>
              <a:ahLst/>
              <a:cxnLst/>
              <a:rect l="l" t="t" r="r" b="b"/>
              <a:pathLst>
                <a:path w="13119100" h="680085">
                  <a:moveTo>
                    <a:pt x="13118592" y="656082"/>
                  </a:moveTo>
                  <a:lnTo>
                    <a:pt x="13111734" y="649224"/>
                  </a:lnTo>
                  <a:lnTo>
                    <a:pt x="2554986" y="649224"/>
                  </a:lnTo>
                  <a:lnTo>
                    <a:pt x="2561844" y="642366"/>
                  </a:lnTo>
                  <a:lnTo>
                    <a:pt x="2561844" y="6858"/>
                  </a:lnTo>
                  <a:lnTo>
                    <a:pt x="2554986" y="0"/>
                  </a:lnTo>
                  <a:lnTo>
                    <a:pt x="2538222" y="0"/>
                  </a:lnTo>
                  <a:lnTo>
                    <a:pt x="2531351" y="6858"/>
                  </a:lnTo>
                  <a:lnTo>
                    <a:pt x="2531351" y="15240"/>
                  </a:lnTo>
                  <a:lnTo>
                    <a:pt x="2531351" y="642366"/>
                  </a:lnTo>
                  <a:lnTo>
                    <a:pt x="2538222" y="649224"/>
                  </a:lnTo>
                  <a:lnTo>
                    <a:pt x="6819" y="649224"/>
                  </a:lnTo>
                  <a:lnTo>
                    <a:pt x="0" y="656082"/>
                  </a:lnTo>
                  <a:lnTo>
                    <a:pt x="0" y="664464"/>
                  </a:lnTo>
                  <a:lnTo>
                    <a:pt x="0" y="672846"/>
                  </a:lnTo>
                  <a:lnTo>
                    <a:pt x="6819" y="679704"/>
                  </a:lnTo>
                  <a:lnTo>
                    <a:pt x="13111734" y="679704"/>
                  </a:lnTo>
                  <a:lnTo>
                    <a:pt x="13118592" y="672846"/>
                  </a:lnTo>
                  <a:lnTo>
                    <a:pt x="13118592" y="656082"/>
                  </a:lnTo>
                  <a:close/>
                </a:path>
              </a:pathLst>
            </a:custGeom>
            <a:solidFill>
              <a:srgbClr val="D7D3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60192" y="4415028"/>
              <a:ext cx="486409" cy="486409"/>
            </a:xfrm>
            <a:custGeom>
              <a:avLst/>
              <a:gdLst/>
              <a:ahLst/>
              <a:cxnLst/>
              <a:rect l="l" t="t" r="r" b="b"/>
              <a:pathLst>
                <a:path w="486410" h="486410">
                  <a:moveTo>
                    <a:pt x="453770" y="0"/>
                  </a:moveTo>
                  <a:lnTo>
                    <a:pt x="32384" y="0"/>
                  </a:lnTo>
                  <a:lnTo>
                    <a:pt x="19770" y="2541"/>
                  </a:lnTo>
                  <a:lnTo>
                    <a:pt x="9477" y="9477"/>
                  </a:lnTo>
                  <a:lnTo>
                    <a:pt x="2541" y="19770"/>
                  </a:lnTo>
                  <a:lnTo>
                    <a:pt x="0" y="32385"/>
                  </a:lnTo>
                  <a:lnTo>
                    <a:pt x="0" y="453771"/>
                  </a:lnTo>
                  <a:lnTo>
                    <a:pt x="2541" y="466385"/>
                  </a:lnTo>
                  <a:lnTo>
                    <a:pt x="9477" y="476678"/>
                  </a:lnTo>
                  <a:lnTo>
                    <a:pt x="19770" y="483614"/>
                  </a:lnTo>
                  <a:lnTo>
                    <a:pt x="32384" y="486156"/>
                  </a:lnTo>
                  <a:lnTo>
                    <a:pt x="453770" y="486156"/>
                  </a:lnTo>
                  <a:lnTo>
                    <a:pt x="466385" y="483614"/>
                  </a:lnTo>
                  <a:lnTo>
                    <a:pt x="476678" y="476678"/>
                  </a:lnTo>
                  <a:lnTo>
                    <a:pt x="483614" y="466385"/>
                  </a:lnTo>
                  <a:lnTo>
                    <a:pt x="486156" y="453771"/>
                  </a:lnTo>
                  <a:lnTo>
                    <a:pt x="486156" y="32385"/>
                  </a:lnTo>
                  <a:lnTo>
                    <a:pt x="483614" y="19770"/>
                  </a:lnTo>
                  <a:lnTo>
                    <a:pt x="476678" y="9477"/>
                  </a:lnTo>
                  <a:lnTo>
                    <a:pt x="466385" y="2541"/>
                  </a:lnTo>
                  <a:lnTo>
                    <a:pt x="453770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99892" y="4369434"/>
            <a:ext cx="18923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0" dirty="0">
                <a:solidFill>
                  <a:srgbClr val="464646"/>
                </a:solidFill>
                <a:latin typeface="Calibri"/>
                <a:cs typeface="Calibri"/>
              </a:rPr>
              <a:t>1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35401" y="2635758"/>
            <a:ext cx="9340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14" dirty="0">
                <a:solidFill>
                  <a:srgbClr val="464646"/>
                </a:solidFill>
                <a:latin typeface="Calibri"/>
                <a:cs typeface="Calibri"/>
              </a:rPr>
              <a:t>XVIII</a:t>
            </a:r>
            <a:r>
              <a:rPr sz="2100" spc="7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64646"/>
                </a:solidFill>
                <a:latin typeface="Calibri"/>
                <a:cs typeface="Calibri"/>
              </a:rPr>
              <a:t>ст.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5682" y="3147441"/>
            <a:ext cx="447294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Запорозькі</a:t>
            </a:r>
            <a:r>
              <a:rPr sz="17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козаки</a:t>
            </a:r>
            <a:r>
              <a:rPr sz="17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перші</a:t>
            </a:r>
            <a:r>
              <a:rPr sz="17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українські</a:t>
            </a:r>
            <a:r>
              <a:rPr sz="17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поселенці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34811" y="4415028"/>
            <a:ext cx="486409" cy="891540"/>
            <a:chOff x="5734811" y="4415028"/>
            <a:chExt cx="486409" cy="891540"/>
          </a:xfrm>
        </p:grpSpPr>
        <p:sp>
          <p:nvSpPr>
            <p:cNvPr id="12" name="object 12"/>
            <p:cNvSpPr/>
            <p:nvPr/>
          </p:nvSpPr>
          <p:spPr>
            <a:xfrm>
              <a:off x="5961887" y="4658868"/>
              <a:ext cx="30480" cy="647700"/>
            </a:xfrm>
            <a:custGeom>
              <a:avLst/>
              <a:gdLst/>
              <a:ahLst/>
              <a:cxnLst/>
              <a:rect l="l" t="t" r="r" b="b"/>
              <a:pathLst>
                <a:path w="30479" h="647700">
                  <a:moveTo>
                    <a:pt x="23622" y="0"/>
                  </a:moveTo>
                  <a:lnTo>
                    <a:pt x="6858" y="0"/>
                  </a:lnTo>
                  <a:lnTo>
                    <a:pt x="0" y="6858"/>
                  </a:lnTo>
                  <a:lnTo>
                    <a:pt x="0" y="15240"/>
                  </a:lnTo>
                  <a:lnTo>
                    <a:pt x="0" y="640842"/>
                  </a:lnTo>
                  <a:lnTo>
                    <a:pt x="6858" y="647700"/>
                  </a:lnTo>
                  <a:lnTo>
                    <a:pt x="23622" y="647700"/>
                  </a:lnTo>
                  <a:lnTo>
                    <a:pt x="30479" y="640842"/>
                  </a:lnTo>
                  <a:lnTo>
                    <a:pt x="30479" y="6858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D7D3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34811" y="4415028"/>
              <a:ext cx="486409" cy="486409"/>
            </a:xfrm>
            <a:custGeom>
              <a:avLst/>
              <a:gdLst/>
              <a:ahLst/>
              <a:cxnLst/>
              <a:rect l="l" t="t" r="r" b="b"/>
              <a:pathLst>
                <a:path w="486410" h="486410">
                  <a:moveTo>
                    <a:pt x="453771" y="0"/>
                  </a:moveTo>
                  <a:lnTo>
                    <a:pt x="32385" y="0"/>
                  </a:lnTo>
                  <a:lnTo>
                    <a:pt x="19770" y="2541"/>
                  </a:lnTo>
                  <a:lnTo>
                    <a:pt x="9477" y="9477"/>
                  </a:lnTo>
                  <a:lnTo>
                    <a:pt x="2541" y="19770"/>
                  </a:lnTo>
                  <a:lnTo>
                    <a:pt x="0" y="32385"/>
                  </a:lnTo>
                  <a:lnTo>
                    <a:pt x="0" y="453771"/>
                  </a:lnTo>
                  <a:lnTo>
                    <a:pt x="2541" y="466385"/>
                  </a:lnTo>
                  <a:lnTo>
                    <a:pt x="9477" y="476678"/>
                  </a:lnTo>
                  <a:lnTo>
                    <a:pt x="19770" y="483614"/>
                  </a:lnTo>
                  <a:lnTo>
                    <a:pt x="32385" y="486156"/>
                  </a:lnTo>
                  <a:lnTo>
                    <a:pt x="453771" y="486156"/>
                  </a:lnTo>
                  <a:lnTo>
                    <a:pt x="466385" y="483614"/>
                  </a:lnTo>
                  <a:lnTo>
                    <a:pt x="476678" y="476678"/>
                  </a:lnTo>
                  <a:lnTo>
                    <a:pt x="483614" y="466385"/>
                  </a:lnTo>
                  <a:lnTo>
                    <a:pt x="486155" y="453771"/>
                  </a:lnTo>
                  <a:lnTo>
                    <a:pt x="486155" y="32385"/>
                  </a:lnTo>
                  <a:lnTo>
                    <a:pt x="483614" y="19770"/>
                  </a:lnTo>
                  <a:lnTo>
                    <a:pt x="476678" y="9477"/>
                  </a:lnTo>
                  <a:lnTo>
                    <a:pt x="466385" y="2541"/>
                  </a:lnTo>
                  <a:lnTo>
                    <a:pt x="453771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875146" y="4369434"/>
            <a:ext cx="18923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0" dirty="0">
                <a:solidFill>
                  <a:srgbClr val="464646"/>
                </a:solidFill>
                <a:latin typeface="Calibri"/>
                <a:cs typeface="Calibri"/>
              </a:rPr>
              <a:t>2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92826" y="5502655"/>
            <a:ext cx="7708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00" dirty="0">
                <a:solidFill>
                  <a:srgbClr val="464646"/>
                </a:solidFill>
                <a:latin typeface="Calibri"/>
                <a:cs typeface="Calibri"/>
              </a:rPr>
              <a:t>XIX</a:t>
            </a:r>
            <a:r>
              <a:rPr sz="2100" spc="2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64646"/>
                </a:solidFill>
                <a:latin typeface="Calibri"/>
                <a:cs typeface="Calibri"/>
              </a:rPr>
              <a:t>ст.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24959" y="6014465"/>
            <a:ext cx="370586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Єврейські,</a:t>
            </a:r>
            <a:r>
              <a:rPr sz="17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грецькі</a:t>
            </a:r>
            <a:r>
              <a:rPr sz="17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та німецькі</a:t>
            </a:r>
            <a:r>
              <a:rPr sz="17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колоністи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409431" y="4009644"/>
            <a:ext cx="486409" cy="891540"/>
            <a:chOff x="8409431" y="4009644"/>
            <a:chExt cx="486409" cy="891540"/>
          </a:xfrm>
        </p:grpSpPr>
        <p:sp>
          <p:nvSpPr>
            <p:cNvPr id="18" name="object 18"/>
            <p:cNvSpPr/>
            <p:nvPr/>
          </p:nvSpPr>
          <p:spPr>
            <a:xfrm>
              <a:off x="8638031" y="4009644"/>
              <a:ext cx="30480" cy="649605"/>
            </a:xfrm>
            <a:custGeom>
              <a:avLst/>
              <a:gdLst/>
              <a:ahLst/>
              <a:cxnLst/>
              <a:rect l="l" t="t" r="r" b="b"/>
              <a:pathLst>
                <a:path w="30479" h="649604">
                  <a:moveTo>
                    <a:pt x="23622" y="0"/>
                  </a:moveTo>
                  <a:lnTo>
                    <a:pt x="6858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642365"/>
                  </a:lnTo>
                  <a:lnTo>
                    <a:pt x="6858" y="649223"/>
                  </a:lnTo>
                  <a:lnTo>
                    <a:pt x="23622" y="649223"/>
                  </a:lnTo>
                  <a:lnTo>
                    <a:pt x="30479" y="642365"/>
                  </a:lnTo>
                  <a:lnTo>
                    <a:pt x="30479" y="6857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D7D3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09431" y="4415028"/>
              <a:ext cx="486409" cy="486409"/>
            </a:xfrm>
            <a:custGeom>
              <a:avLst/>
              <a:gdLst/>
              <a:ahLst/>
              <a:cxnLst/>
              <a:rect l="l" t="t" r="r" b="b"/>
              <a:pathLst>
                <a:path w="486409" h="486410">
                  <a:moveTo>
                    <a:pt x="453771" y="0"/>
                  </a:moveTo>
                  <a:lnTo>
                    <a:pt x="32385" y="0"/>
                  </a:lnTo>
                  <a:lnTo>
                    <a:pt x="19770" y="2541"/>
                  </a:lnTo>
                  <a:lnTo>
                    <a:pt x="9477" y="9477"/>
                  </a:lnTo>
                  <a:lnTo>
                    <a:pt x="2541" y="19770"/>
                  </a:lnTo>
                  <a:lnTo>
                    <a:pt x="0" y="32385"/>
                  </a:lnTo>
                  <a:lnTo>
                    <a:pt x="0" y="453771"/>
                  </a:lnTo>
                  <a:lnTo>
                    <a:pt x="2541" y="466385"/>
                  </a:lnTo>
                  <a:lnTo>
                    <a:pt x="9477" y="476678"/>
                  </a:lnTo>
                  <a:lnTo>
                    <a:pt x="19770" y="483614"/>
                  </a:lnTo>
                  <a:lnTo>
                    <a:pt x="32385" y="486156"/>
                  </a:lnTo>
                  <a:lnTo>
                    <a:pt x="453771" y="486156"/>
                  </a:lnTo>
                  <a:lnTo>
                    <a:pt x="466385" y="483614"/>
                  </a:lnTo>
                  <a:lnTo>
                    <a:pt x="476678" y="476678"/>
                  </a:lnTo>
                  <a:lnTo>
                    <a:pt x="483614" y="466385"/>
                  </a:lnTo>
                  <a:lnTo>
                    <a:pt x="486156" y="453771"/>
                  </a:lnTo>
                  <a:lnTo>
                    <a:pt x="486156" y="32385"/>
                  </a:lnTo>
                  <a:lnTo>
                    <a:pt x="483614" y="19770"/>
                  </a:lnTo>
                  <a:lnTo>
                    <a:pt x="476678" y="9477"/>
                  </a:lnTo>
                  <a:lnTo>
                    <a:pt x="466385" y="2541"/>
                  </a:lnTo>
                  <a:lnTo>
                    <a:pt x="453771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550402" y="4369434"/>
            <a:ext cx="18923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0" dirty="0">
                <a:solidFill>
                  <a:srgbClr val="464646"/>
                </a:solidFill>
                <a:latin typeface="Calibri"/>
                <a:cs typeface="Calibri"/>
              </a:rPr>
              <a:t>3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25765" y="2635758"/>
            <a:ext cx="1253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464646"/>
                </a:solidFill>
                <a:latin typeface="Calibri"/>
                <a:cs typeface="Calibri"/>
              </a:rPr>
              <a:t>Поч.</a:t>
            </a:r>
            <a:r>
              <a:rPr sz="21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00" spc="120" dirty="0">
                <a:solidFill>
                  <a:srgbClr val="464646"/>
                </a:solidFill>
                <a:latin typeface="Calibri"/>
                <a:cs typeface="Calibri"/>
              </a:rPr>
              <a:t>XX</a:t>
            </a:r>
            <a:r>
              <a:rPr sz="2100" spc="20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64646"/>
                </a:solidFill>
                <a:latin typeface="Calibri"/>
                <a:cs typeface="Calibri"/>
              </a:rPr>
              <a:t>ст.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03975" y="3147441"/>
            <a:ext cx="449770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Промислова</a:t>
            </a:r>
            <a:r>
              <a:rPr sz="1700" spc="-7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міграція:</a:t>
            </a:r>
            <a:r>
              <a:rPr sz="1700" spc="-9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білоруси,</a:t>
            </a:r>
            <a:r>
              <a:rPr sz="1700" spc="-7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поляки,</a:t>
            </a:r>
            <a:r>
              <a:rPr sz="17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вірмени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084052" y="4415028"/>
            <a:ext cx="486409" cy="891540"/>
            <a:chOff x="11084052" y="4415028"/>
            <a:chExt cx="486409" cy="891540"/>
          </a:xfrm>
        </p:grpSpPr>
        <p:sp>
          <p:nvSpPr>
            <p:cNvPr id="24" name="object 24"/>
            <p:cNvSpPr/>
            <p:nvPr/>
          </p:nvSpPr>
          <p:spPr>
            <a:xfrm>
              <a:off x="11312652" y="4658868"/>
              <a:ext cx="30480" cy="647700"/>
            </a:xfrm>
            <a:custGeom>
              <a:avLst/>
              <a:gdLst/>
              <a:ahLst/>
              <a:cxnLst/>
              <a:rect l="l" t="t" r="r" b="b"/>
              <a:pathLst>
                <a:path w="30479" h="647700">
                  <a:moveTo>
                    <a:pt x="23622" y="0"/>
                  </a:moveTo>
                  <a:lnTo>
                    <a:pt x="6857" y="0"/>
                  </a:lnTo>
                  <a:lnTo>
                    <a:pt x="0" y="6858"/>
                  </a:lnTo>
                  <a:lnTo>
                    <a:pt x="0" y="15240"/>
                  </a:lnTo>
                  <a:lnTo>
                    <a:pt x="0" y="640842"/>
                  </a:lnTo>
                  <a:lnTo>
                    <a:pt x="6857" y="647700"/>
                  </a:lnTo>
                  <a:lnTo>
                    <a:pt x="23622" y="647700"/>
                  </a:lnTo>
                  <a:lnTo>
                    <a:pt x="30479" y="640842"/>
                  </a:lnTo>
                  <a:lnTo>
                    <a:pt x="30479" y="6858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D7D3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084052" y="4415028"/>
              <a:ext cx="486409" cy="486409"/>
            </a:xfrm>
            <a:custGeom>
              <a:avLst/>
              <a:gdLst/>
              <a:ahLst/>
              <a:cxnLst/>
              <a:rect l="l" t="t" r="r" b="b"/>
              <a:pathLst>
                <a:path w="486409" h="486410">
                  <a:moveTo>
                    <a:pt x="453771" y="0"/>
                  </a:moveTo>
                  <a:lnTo>
                    <a:pt x="32384" y="0"/>
                  </a:lnTo>
                  <a:lnTo>
                    <a:pt x="19770" y="2541"/>
                  </a:lnTo>
                  <a:lnTo>
                    <a:pt x="9477" y="9477"/>
                  </a:lnTo>
                  <a:lnTo>
                    <a:pt x="2541" y="19770"/>
                  </a:lnTo>
                  <a:lnTo>
                    <a:pt x="0" y="32385"/>
                  </a:lnTo>
                  <a:lnTo>
                    <a:pt x="0" y="453771"/>
                  </a:lnTo>
                  <a:lnTo>
                    <a:pt x="2541" y="466385"/>
                  </a:lnTo>
                  <a:lnTo>
                    <a:pt x="9477" y="476678"/>
                  </a:lnTo>
                  <a:lnTo>
                    <a:pt x="19770" y="483614"/>
                  </a:lnTo>
                  <a:lnTo>
                    <a:pt x="32384" y="486156"/>
                  </a:lnTo>
                  <a:lnTo>
                    <a:pt x="453771" y="486156"/>
                  </a:lnTo>
                  <a:lnTo>
                    <a:pt x="466385" y="483614"/>
                  </a:lnTo>
                  <a:lnTo>
                    <a:pt x="476678" y="476678"/>
                  </a:lnTo>
                  <a:lnTo>
                    <a:pt x="483614" y="466385"/>
                  </a:lnTo>
                  <a:lnTo>
                    <a:pt x="486155" y="453771"/>
                  </a:lnTo>
                  <a:lnTo>
                    <a:pt x="486155" y="32385"/>
                  </a:lnTo>
                  <a:lnTo>
                    <a:pt x="483614" y="19770"/>
                  </a:lnTo>
                  <a:lnTo>
                    <a:pt x="476678" y="9477"/>
                  </a:lnTo>
                  <a:lnTo>
                    <a:pt x="466385" y="2541"/>
                  </a:lnTo>
                  <a:lnTo>
                    <a:pt x="453771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225530" y="4369434"/>
            <a:ext cx="18923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0" dirty="0">
                <a:solidFill>
                  <a:srgbClr val="464646"/>
                </a:solidFill>
                <a:latin typeface="Calibri"/>
                <a:cs typeface="Calibri"/>
              </a:rPr>
              <a:t>4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34319" y="5502655"/>
            <a:ext cx="17875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464646"/>
                </a:solidFill>
                <a:latin typeface="Calibri"/>
                <a:cs typeface="Calibri"/>
              </a:rPr>
              <a:t>Радянський</a:t>
            </a:r>
            <a:r>
              <a:rPr sz="2100" spc="-10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64646"/>
                </a:solidFill>
                <a:latin typeface="Calibri"/>
                <a:cs typeface="Calibri"/>
              </a:rPr>
              <a:t>час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34678" y="6014465"/>
            <a:ext cx="418465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Масове</a:t>
            </a:r>
            <a:r>
              <a:rPr sz="17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переселення</a:t>
            </a:r>
            <a:r>
              <a:rPr sz="170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з</a:t>
            </a:r>
            <a:r>
              <a:rPr sz="17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різних</a:t>
            </a:r>
            <a:r>
              <a:rPr sz="170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республік</a:t>
            </a:r>
            <a:r>
              <a:rPr sz="17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464646"/>
                </a:solidFill>
                <a:latin typeface="Calibri"/>
                <a:cs typeface="Calibri"/>
              </a:rPr>
              <a:t>СРСР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4118" y="6921500"/>
            <a:ext cx="1249616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Кожна</a:t>
            </a:r>
            <a:r>
              <a:rPr sz="17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хвиля</a:t>
            </a:r>
            <a:r>
              <a:rPr sz="170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була</a:t>
            </a:r>
            <a:r>
              <a:rPr sz="17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зумовлена</a:t>
            </a:r>
            <a:r>
              <a:rPr sz="17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економічними,</a:t>
            </a:r>
            <a:r>
              <a:rPr sz="17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політичними</a:t>
            </a:r>
            <a:r>
              <a:rPr sz="17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або</a:t>
            </a:r>
            <a:r>
              <a:rPr sz="17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релігійними</a:t>
            </a:r>
            <a:r>
              <a:rPr sz="170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причинами</a:t>
            </a:r>
            <a:r>
              <a:rPr sz="17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і</a:t>
            </a:r>
            <a:r>
              <a:rPr sz="17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кожна</a:t>
            </a:r>
            <a:r>
              <a:rPr sz="17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збагатила</a:t>
            </a:r>
            <a:r>
              <a:rPr sz="170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регіон</a:t>
            </a:r>
            <a:r>
              <a:rPr sz="17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64646"/>
                </a:solidFill>
                <a:latin typeface="Calibri"/>
                <a:cs typeface="Calibri"/>
              </a:rPr>
              <a:t>новими</a:t>
            </a:r>
            <a:r>
              <a:rPr sz="17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64646"/>
                </a:solidFill>
                <a:latin typeface="Calibri"/>
                <a:cs typeface="Calibri"/>
              </a:rPr>
              <a:t>традиціями.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1542776" y="7607807"/>
            <a:ext cx="3088005" cy="622300"/>
          </a:xfrm>
          <a:custGeom>
            <a:avLst/>
            <a:gdLst/>
            <a:ahLst/>
            <a:cxnLst/>
            <a:rect l="l" t="t" r="r" b="b"/>
            <a:pathLst>
              <a:path w="3088005" h="622300">
                <a:moveTo>
                  <a:pt x="3087624" y="0"/>
                </a:moveTo>
                <a:lnTo>
                  <a:pt x="0" y="0"/>
                </a:lnTo>
                <a:lnTo>
                  <a:pt x="0" y="621792"/>
                </a:lnTo>
                <a:lnTo>
                  <a:pt x="3087624" y="621792"/>
                </a:lnTo>
                <a:lnTo>
                  <a:pt x="3087624" y="0"/>
                </a:lnTo>
                <a:close/>
              </a:path>
            </a:pathLst>
          </a:custGeom>
          <a:solidFill>
            <a:srgbClr val="FAF9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ambria"/>
                <a:cs typeface="Cambria"/>
              </a:rPr>
              <a:t>Розділ</a:t>
            </a:r>
            <a:r>
              <a:rPr spc="55" dirty="0">
                <a:latin typeface="Cambria"/>
                <a:cs typeface="Cambria"/>
              </a:rPr>
              <a:t> </a:t>
            </a:r>
            <a:r>
              <a:rPr sz="4000" spc="235" dirty="0"/>
              <a:t>2:</a:t>
            </a:r>
            <a:r>
              <a:rPr sz="4000" spc="135" dirty="0"/>
              <a:t> </a:t>
            </a:r>
            <a:r>
              <a:rPr dirty="0">
                <a:latin typeface="Cambria"/>
                <a:cs typeface="Cambria"/>
              </a:rPr>
              <a:t>Козацькі</a:t>
            </a:r>
            <a:r>
              <a:rPr spc="6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традиції</a:t>
            </a:r>
            <a:r>
              <a:rPr spc="19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та</a:t>
            </a:r>
            <a:r>
              <a:rPr spc="18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духовна</a:t>
            </a:r>
            <a:r>
              <a:rPr spc="195" dirty="0">
                <a:latin typeface="Cambria"/>
                <a:cs typeface="Cambria"/>
              </a:rPr>
              <a:t> </a:t>
            </a:r>
            <a:r>
              <a:rPr spc="-10" dirty="0">
                <a:latin typeface="Cambria"/>
                <a:cs typeface="Cambria"/>
              </a:rPr>
              <a:t>спадщина</a:t>
            </a:r>
            <a:endParaRPr sz="4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84041" y="1549349"/>
            <a:ext cx="8279765" cy="6223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6565" indent="-44386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56565" algn="l"/>
              </a:tabLst>
            </a:pPr>
            <a:r>
              <a:rPr sz="3550" dirty="0">
                <a:solidFill>
                  <a:srgbClr val="403BCF"/>
                </a:solidFill>
                <a:latin typeface="Calibri"/>
                <a:cs typeface="Calibri"/>
              </a:rPr>
              <a:t>Етнічна</a:t>
            </a:r>
            <a:r>
              <a:rPr sz="3550" spc="-7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550" dirty="0">
                <a:solidFill>
                  <a:srgbClr val="403BCF"/>
                </a:solidFill>
                <a:latin typeface="Calibri"/>
                <a:cs typeface="Calibri"/>
              </a:rPr>
              <a:t>строкатість</a:t>
            </a:r>
            <a:r>
              <a:rPr sz="3550" spc="-8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550" dirty="0">
                <a:solidFill>
                  <a:srgbClr val="403BCF"/>
                </a:solidFill>
                <a:latin typeface="Calibri"/>
                <a:cs typeface="Calibri"/>
              </a:rPr>
              <a:t>у</a:t>
            </a:r>
            <a:r>
              <a:rPr sz="3550" spc="-4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550" dirty="0">
                <a:solidFill>
                  <a:srgbClr val="403BCF"/>
                </a:solidFill>
                <a:latin typeface="Calibri"/>
                <a:cs typeface="Calibri"/>
              </a:rPr>
              <a:t>лавах</a:t>
            </a:r>
            <a:r>
              <a:rPr sz="3550" spc="-6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550" spc="-10" dirty="0">
                <a:solidFill>
                  <a:srgbClr val="403BCF"/>
                </a:solidFill>
                <a:latin typeface="Calibri"/>
                <a:cs typeface="Calibri"/>
              </a:rPr>
              <a:t>козацтва</a:t>
            </a:r>
            <a:endParaRPr sz="3550">
              <a:latin typeface="Calibri"/>
              <a:cs typeface="Calibri"/>
            </a:endParaRPr>
          </a:p>
          <a:p>
            <a:pPr marL="12700" marR="264160">
              <a:lnSpc>
                <a:spcPct val="100000"/>
              </a:lnSpc>
              <a:spcBef>
                <a:spcPts val="70"/>
              </a:spcBef>
            </a:pPr>
            <a:r>
              <a:rPr sz="2400" dirty="0">
                <a:latin typeface="Calibri"/>
                <a:cs typeface="Calibri"/>
              </a:rPr>
              <a:t>На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Січ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приймали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не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«паспортом»,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а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духом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і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вірою.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Тому </a:t>
            </a:r>
            <a:r>
              <a:rPr sz="2400" dirty="0">
                <a:latin typeface="Calibri"/>
                <a:cs typeface="Calibri"/>
              </a:rPr>
              <a:t>серед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козаків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було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чимало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представників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інших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народів,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які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з </a:t>
            </a:r>
            <a:r>
              <a:rPr sz="2400" dirty="0">
                <a:latin typeface="Calibri"/>
                <a:cs typeface="Calibri"/>
              </a:rPr>
              <a:t>часом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ставали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«осілими»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українських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землях:</a:t>
            </a:r>
            <a:endParaRPr sz="2400">
              <a:latin typeface="Calibri"/>
              <a:cs typeface="Calibri"/>
            </a:endParaRPr>
          </a:p>
          <a:p>
            <a:pPr marL="355600" lvl="1" indent="-342900">
              <a:lnSpc>
                <a:spcPts val="4190"/>
              </a:lnSpc>
              <a:buFont typeface="Arial"/>
              <a:buChar char="•"/>
              <a:tabLst>
                <a:tab pos="355600" algn="l"/>
              </a:tabLst>
            </a:pPr>
            <a:r>
              <a:rPr sz="3550" spc="-20" dirty="0">
                <a:solidFill>
                  <a:srgbClr val="403BCF"/>
                </a:solidFill>
                <a:latin typeface="Calibri"/>
                <a:cs typeface="Calibri"/>
              </a:rPr>
              <a:t>Білоруси:</a:t>
            </a:r>
            <a:r>
              <a:rPr sz="3550" spc="-26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Завдяки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спільному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перебуванню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складі</a:t>
            </a:r>
            <a:endParaRPr sz="2400">
              <a:latin typeface="Calibri"/>
              <a:cs typeface="Calibri"/>
            </a:endParaRPr>
          </a:p>
          <a:p>
            <a:pPr marL="355600" marR="1129665">
              <a:lnSpc>
                <a:spcPct val="100000"/>
              </a:lnSpc>
              <a:spcBef>
                <a:spcPts val="70"/>
              </a:spcBef>
            </a:pPr>
            <a:r>
              <a:rPr sz="2400" spc="-10" dirty="0">
                <a:latin typeface="Calibri"/>
                <a:cs typeface="Calibri"/>
              </a:rPr>
              <a:t>Великого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князівства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Литовського,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білоруси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масово вливалися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козацтво.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Вони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приносили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свої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традиції </a:t>
            </a:r>
            <a:r>
              <a:rPr sz="2400" spc="-20" dirty="0">
                <a:latin typeface="Calibri"/>
                <a:cs typeface="Calibri"/>
              </a:rPr>
              <a:t>господарювання</a:t>
            </a:r>
            <a:r>
              <a:rPr sz="2400" dirty="0">
                <a:latin typeface="Calibri"/>
                <a:cs typeface="Calibri"/>
              </a:rPr>
              <a:t> та</a:t>
            </a:r>
            <a:r>
              <a:rPr sz="2400" spc="-10" dirty="0">
                <a:latin typeface="Calibri"/>
                <a:cs typeface="Calibri"/>
              </a:rPr>
              <a:t> ремісництва.</a:t>
            </a:r>
            <a:endParaRPr sz="2400">
              <a:latin typeface="Calibri"/>
              <a:cs typeface="Calibri"/>
            </a:endParaRPr>
          </a:p>
          <a:p>
            <a:pPr marL="355600" lvl="1" indent="-342900">
              <a:lnSpc>
                <a:spcPts val="4190"/>
              </a:lnSpc>
              <a:buFont typeface="Arial"/>
              <a:buChar char="•"/>
              <a:tabLst>
                <a:tab pos="355600" algn="l"/>
              </a:tabLst>
            </a:pPr>
            <a:r>
              <a:rPr sz="3550" spc="-10" dirty="0">
                <a:solidFill>
                  <a:srgbClr val="403BCF"/>
                </a:solidFill>
                <a:latin typeface="Calibri"/>
                <a:cs typeface="Calibri"/>
              </a:rPr>
              <a:t>Вірмени:</a:t>
            </a:r>
            <a:r>
              <a:rPr sz="3550" spc="-28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козацьких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містах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(як-</a:t>
            </a:r>
            <a:r>
              <a:rPr sz="2400" dirty="0">
                <a:latin typeface="Calibri"/>
                <a:cs typeface="Calibri"/>
              </a:rPr>
              <a:t>от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Кам’янець-</a:t>
            </a:r>
            <a:endParaRPr sz="24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70"/>
              </a:spcBef>
            </a:pPr>
            <a:r>
              <a:rPr sz="2400" dirty="0">
                <a:latin typeface="Calibri"/>
                <a:cs typeface="Calibri"/>
              </a:rPr>
              <a:t>Подільський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чи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Львів)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вірменські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громади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відігравали </a:t>
            </a:r>
            <a:r>
              <a:rPr sz="2400" dirty="0">
                <a:latin typeface="Calibri"/>
                <a:cs typeface="Calibri"/>
              </a:rPr>
              <a:t>ключову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роль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торгівлі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та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дипломатії.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Козаки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часто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залучали </a:t>
            </a:r>
            <a:r>
              <a:rPr sz="2400" dirty="0">
                <a:latin typeface="Calibri"/>
                <a:cs typeface="Calibri"/>
              </a:rPr>
              <a:t>вірмен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як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перекладачів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та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послів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відносинах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зі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Сходом.</a:t>
            </a:r>
            <a:endParaRPr sz="2400">
              <a:latin typeface="Calibri"/>
              <a:cs typeface="Calibri"/>
            </a:endParaRPr>
          </a:p>
          <a:p>
            <a:pPr marL="355600" lvl="1" indent="-342900">
              <a:lnSpc>
                <a:spcPts val="4195"/>
              </a:lnSpc>
              <a:buFont typeface="Arial"/>
              <a:buChar char="•"/>
              <a:tabLst>
                <a:tab pos="355600" algn="l"/>
              </a:tabLst>
            </a:pPr>
            <a:r>
              <a:rPr sz="3550" dirty="0">
                <a:solidFill>
                  <a:srgbClr val="403BCF"/>
                </a:solidFill>
                <a:latin typeface="Calibri"/>
                <a:cs typeface="Calibri"/>
              </a:rPr>
              <a:t>Балканські</a:t>
            </a:r>
            <a:r>
              <a:rPr sz="3550" spc="-114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550" spc="-10" dirty="0">
                <a:solidFill>
                  <a:srgbClr val="403BCF"/>
                </a:solidFill>
                <a:latin typeface="Calibri"/>
                <a:cs typeface="Calibri"/>
              </a:rPr>
              <a:t>народи</a:t>
            </a:r>
            <a:r>
              <a:rPr sz="2400" b="1" spc="-10" dirty="0">
                <a:latin typeface="Calibri"/>
                <a:cs typeface="Calibri"/>
              </a:rPr>
              <a:t>: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Серби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та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волохи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часто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служили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70"/>
              </a:spcBef>
            </a:pPr>
            <a:r>
              <a:rPr sz="2400" dirty="0">
                <a:latin typeface="Calibri"/>
                <a:cs typeface="Calibri"/>
              </a:rPr>
              <a:t>в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найманих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козацьких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полках,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привносячи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свій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військовий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досвід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боротьби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османами.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542776" y="7607807"/>
            <a:ext cx="3088005" cy="622300"/>
          </a:xfrm>
          <a:custGeom>
            <a:avLst/>
            <a:gdLst/>
            <a:ahLst/>
            <a:cxnLst/>
            <a:rect l="l" t="t" r="r" b="b"/>
            <a:pathLst>
              <a:path w="3088005" h="622300">
                <a:moveTo>
                  <a:pt x="3087624" y="0"/>
                </a:moveTo>
                <a:lnTo>
                  <a:pt x="0" y="0"/>
                </a:lnTo>
                <a:lnTo>
                  <a:pt x="0" y="621792"/>
                </a:lnTo>
                <a:lnTo>
                  <a:pt x="3087624" y="621792"/>
                </a:lnTo>
                <a:lnTo>
                  <a:pt x="3087624" y="0"/>
                </a:lnTo>
                <a:close/>
              </a:path>
            </a:pathLst>
          </a:custGeom>
          <a:solidFill>
            <a:srgbClr val="FAF9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57400" y="1885871"/>
            <a:ext cx="12573000" cy="6309613"/>
            <a:chOff x="1703832" y="2025395"/>
            <a:chExt cx="12573000" cy="6309613"/>
          </a:xfrm>
        </p:grpSpPr>
        <p:pic>
          <p:nvPicPr>
            <p:cNvPr id="3" name="object 3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3832" y="2025395"/>
              <a:ext cx="10745724" cy="58613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188827" y="7886699"/>
              <a:ext cx="3088005" cy="448309"/>
            </a:xfrm>
            <a:custGeom>
              <a:avLst/>
              <a:gdLst/>
              <a:ahLst/>
              <a:cxnLst/>
              <a:rect l="l" t="t" r="r" b="b"/>
              <a:pathLst>
                <a:path w="3088005" h="448309">
                  <a:moveTo>
                    <a:pt x="3087624" y="0"/>
                  </a:moveTo>
                  <a:lnTo>
                    <a:pt x="0" y="0"/>
                  </a:lnTo>
                  <a:lnTo>
                    <a:pt x="0" y="448055"/>
                  </a:lnTo>
                  <a:lnTo>
                    <a:pt x="3087624" y="448055"/>
                  </a:lnTo>
                  <a:lnTo>
                    <a:pt x="3087624" y="0"/>
                  </a:lnTo>
                  <a:close/>
                </a:path>
              </a:pathLst>
            </a:custGeom>
            <a:solidFill>
              <a:srgbClr val="FAF9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295527" y="250647"/>
            <a:ext cx="11348720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>
                <a:latin typeface="Cambria"/>
                <a:cs typeface="Cambria"/>
              </a:rPr>
              <a:t>Розділ</a:t>
            </a:r>
            <a:r>
              <a:rPr spc="-295" dirty="0">
                <a:latin typeface="Cambria"/>
                <a:cs typeface="Cambria"/>
              </a:rPr>
              <a:t> </a:t>
            </a:r>
            <a:r>
              <a:rPr dirty="0"/>
              <a:t>3:</a:t>
            </a:r>
            <a:r>
              <a:rPr spc="150" dirty="0"/>
              <a:t> </a:t>
            </a:r>
            <a:r>
              <a:rPr dirty="0">
                <a:latin typeface="Cambria"/>
                <a:cs typeface="Cambria"/>
              </a:rPr>
              <a:t>Культурна</a:t>
            </a:r>
            <a:r>
              <a:rPr spc="204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адаптація</a:t>
            </a:r>
            <a:r>
              <a:rPr spc="22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та</a:t>
            </a:r>
            <a:r>
              <a:rPr spc="229" dirty="0">
                <a:latin typeface="Cambria"/>
                <a:cs typeface="Cambria"/>
              </a:rPr>
              <a:t> </a:t>
            </a:r>
            <a:r>
              <a:rPr spc="-10" dirty="0">
                <a:latin typeface="Cambria"/>
                <a:cs typeface="Cambria"/>
              </a:rPr>
              <a:t>інтеграція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32000" y="1005966"/>
            <a:ext cx="11983085" cy="817244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753745">
              <a:lnSpc>
                <a:spcPts val="1689"/>
              </a:lnSpc>
              <a:spcBef>
                <a:spcPts val="345"/>
              </a:spcBef>
            </a:pPr>
            <a:r>
              <a:rPr sz="1600" b="1" spc="-55" dirty="0">
                <a:solidFill>
                  <a:srgbClr val="48485A"/>
                </a:solidFill>
                <a:latin typeface="Arial"/>
                <a:cs typeface="Arial"/>
              </a:rPr>
              <a:t>Більш</a:t>
            </a:r>
            <a:r>
              <a:rPr sz="1600" b="1" spc="-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8485A"/>
                </a:solidFill>
                <a:latin typeface="Arial"/>
                <a:cs typeface="Arial"/>
              </a:rPr>
              <a:t>активне</a:t>
            </a:r>
            <a:r>
              <a:rPr sz="1600" b="1" spc="1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48485A"/>
                </a:solidFill>
                <a:latin typeface="Arial"/>
                <a:cs typeface="Arial"/>
              </a:rPr>
              <a:t>заселення</a:t>
            </a:r>
            <a:r>
              <a:rPr sz="1600" b="1" spc="1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48485A"/>
                </a:solidFill>
                <a:latin typeface="Arial"/>
                <a:cs typeface="Arial"/>
              </a:rPr>
              <a:t>Дніпропетровської</a:t>
            </a:r>
            <a:r>
              <a:rPr sz="1600" spc="7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8485A"/>
                </a:solidFill>
                <a:latin typeface="Arial"/>
                <a:cs typeface="Arial"/>
              </a:rPr>
              <a:t>області</a:t>
            </a:r>
            <a:r>
              <a:rPr sz="160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48485A"/>
                </a:solidFill>
                <a:latin typeface="Arial"/>
                <a:cs typeface="Arial"/>
              </a:rPr>
              <a:t>представниками</a:t>
            </a:r>
            <a:r>
              <a:rPr sz="160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48485A"/>
                </a:solidFill>
                <a:latin typeface="Arial"/>
                <a:cs typeface="Arial"/>
              </a:rPr>
              <a:t>різних</a:t>
            </a:r>
            <a:r>
              <a:rPr sz="160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48485A"/>
                </a:solidFill>
                <a:latin typeface="Arial"/>
                <a:cs typeface="Arial"/>
              </a:rPr>
              <a:t>національностей</a:t>
            </a:r>
            <a:r>
              <a:rPr sz="1600" spc="6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8485A"/>
                </a:solidFill>
                <a:latin typeface="Arial"/>
                <a:cs typeface="Arial"/>
              </a:rPr>
              <a:t>розпочалося</a:t>
            </a:r>
            <a:r>
              <a:rPr sz="1600" spc="5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8485A"/>
                </a:solidFill>
                <a:latin typeface="Arial"/>
                <a:cs typeface="Arial"/>
              </a:rPr>
              <a:t>у</a:t>
            </a:r>
            <a:r>
              <a:rPr sz="1600" spc="7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48485A"/>
                </a:solidFill>
                <a:latin typeface="Arial"/>
                <a:cs typeface="Arial"/>
              </a:rPr>
              <a:t>XIX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столітті.</a:t>
            </a:r>
            <a:r>
              <a:rPr sz="1600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Це</a:t>
            </a:r>
            <a:r>
              <a:rPr sz="1600" spc="9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було</a:t>
            </a:r>
            <a:r>
              <a:rPr sz="1600" spc="10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пов’язано</a:t>
            </a:r>
            <a:r>
              <a:rPr sz="1600" spc="11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з</a:t>
            </a:r>
            <a:r>
              <a:rPr sz="1600" spc="9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48485A"/>
                </a:solidFill>
                <a:latin typeface="Arial"/>
                <a:cs typeface="Arial"/>
              </a:rPr>
              <a:t>розвитком</a:t>
            </a:r>
            <a:r>
              <a:rPr sz="1600" spc="12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промисловості</a:t>
            </a:r>
            <a:r>
              <a:rPr sz="1600" spc="9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та</a:t>
            </a:r>
            <a:r>
              <a:rPr sz="1600" spc="7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8485A"/>
                </a:solidFill>
                <a:latin typeface="Arial"/>
                <a:cs typeface="Arial"/>
              </a:rPr>
              <a:t>будівництвом</a:t>
            </a:r>
            <a:r>
              <a:rPr sz="1600" spc="1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8485A"/>
                </a:solidFill>
                <a:latin typeface="Arial"/>
                <a:cs typeface="Arial"/>
              </a:rPr>
              <a:t>заводів.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400" b="1" dirty="0">
                <a:solidFill>
                  <a:srgbClr val="48485A"/>
                </a:solidFill>
                <a:latin typeface="Arial"/>
                <a:cs typeface="Arial"/>
              </a:rPr>
              <a:t>У</a:t>
            </a:r>
            <a:r>
              <a:rPr sz="1400" b="1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b="1" spc="-130" dirty="0">
                <a:solidFill>
                  <a:srgbClr val="48485A"/>
                </a:solidFill>
                <a:latin typeface="Arial"/>
                <a:cs typeface="Arial"/>
              </a:rPr>
              <a:t>XX</a:t>
            </a:r>
            <a:r>
              <a:rPr sz="1400" b="1" spc="5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b="1" spc="-55" dirty="0">
                <a:solidFill>
                  <a:srgbClr val="48485A"/>
                </a:solidFill>
                <a:latin typeface="Arial"/>
                <a:cs typeface="Arial"/>
              </a:rPr>
              <a:t>столітті</a:t>
            </a:r>
            <a:r>
              <a:rPr sz="1400" b="1" spc="3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60" dirty="0">
                <a:solidFill>
                  <a:srgbClr val="48485A"/>
                </a:solidFill>
                <a:latin typeface="Arial"/>
                <a:cs typeface="Arial"/>
              </a:rPr>
              <a:t>цей</a:t>
            </a:r>
            <a:r>
              <a:rPr sz="140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85A"/>
                </a:solidFill>
                <a:latin typeface="Arial"/>
                <a:cs typeface="Arial"/>
              </a:rPr>
              <a:t>процес</a:t>
            </a:r>
            <a:r>
              <a:rPr sz="140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85A"/>
                </a:solidFill>
                <a:latin typeface="Arial"/>
                <a:cs typeface="Arial"/>
              </a:rPr>
              <a:t>посилився,</a:t>
            </a:r>
            <a:r>
              <a:rPr sz="1400" spc="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55" dirty="0">
                <a:solidFill>
                  <a:srgbClr val="48485A"/>
                </a:solidFill>
                <a:latin typeface="Arial"/>
                <a:cs typeface="Arial"/>
              </a:rPr>
              <a:t>оскільки</a:t>
            </a:r>
            <a:r>
              <a:rPr sz="1400" spc="6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65" dirty="0">
                <a:solidFill>
                  <a:srgbClr val="48485A"/>
                </a:solidFill>
                <a:latin typeface="Arial"/>
                <a:cs typeface="Arial"/>
              </a:rPr>
              <a:t>регіон</a:t>
            </a:r>
            <a:r>
              <a:rPr sz="140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85A"/>
                </a:solidFill>
                <a:latin typeface="Arial"/>
                <a:cs typeface="Arial"/>
              </a:rPr>
              <a:t>став</a:t>
            </a:r>
            <a:r>
              <a:rPr sz="1400" spc="4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48485A"/>
                </a:solidFill>
                <a:latin typeface="Arial"/>
                <a:cs typeface="Arial"/>
              </a:rPr>
              <a:t>важливим</a:t>
            </a:r>
            <a:r>
              <a:rPr sz="1400" spc="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55" dirty="0">
                <a:solidFill>
                  <a:srgbClr val="48485A"/>
                </a:solidFill>
                <a:latin typeface="Arial"/>
                <a:cs typeface="Arial"/>
              </a:rPr>
              <a:t>промисловим</a:t>
            </a:r>
            <a:r>
              <a:rPr sz="1400" spc="2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48485A"/>
                </a:solidFill>
                <a:latin typeface="Arial"/>
                <a:cs typeface="Arial"/>
              </a:rPr>
              <a:t>центром,</a:t>
            </a:r>
            <a:r>
              <a:rPr sz="140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85" dirty="0">
                <a:solidFill>
                  <a:srgbClr val="48485A"/>
                </a:solidFill>
                <a:latin typeface="Arial"/>
                <a:cs typeface="Arial"/>
              </a:rPr>
              <a:t>що</a:t>
            </a:r>
            <a:r>
              <a:rPr sz="1400" spc="6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85A"/>
                </a:solidFill>
                <a:latin typeface="Arial"/>
                <a:cs typeface="Arial"/>
              </a:rPr>
              <a:t>приваблював</a:t>
            </a:r>
            <a:r>
              <a:rPr sz="140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85A"/>
                </a:solidFill>
                <a:latin typeface="Arial"/>
                <a:cs typeface="Arial"/>
              </a:rPr>
              <a:t>людей</a:t>
            </a:r>
            <a:r>
              <a:rPr sz="1400" spc="3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85A"/>
                </a:solidFill>
                <a:latin typeface="Arial"/>
                <a:cs typeface="Arial"/>
              </a:rPr>
              <a:t>з</a:t>
            </a:r>
            <a:r>
              <a:rPr sz="1400" spc="2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60" dirty="0">
                <a:solidFill>
                  <a:srgbClr val="48485A"/>
                </a:solidFill>
                <a:latin typeface="Arial"/>
                <a:cs typeface="Arial"/>
              </a:rPr>
              <a:t>різних</a:t>
            </a:r>
            <a:r>
              <a:rPr sz="140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48485A"/>
                </a:solidFill>
                <a:latin typeface="Arial"/>
                <a:cs typeface="Arial"/>
              </a:rPr>
              <a:t>частин</a:t>
            </a:r>
            <a:r>
              <a:rPr sz="1400" spc="6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8485A"/>
                </a:solidFill>
                <a:latin typeface="Arial"/>
                <a:cs typeface="Arial"/>
              </a:rPr>
              <a:t>світу.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00200" y="685800"/>
            <a:ext cx="12714833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2215">
              <a:lnSpc>
                <a:spcPct val="100000"/>
              </a:lnSpc>
              <a:spcBef>
                <a:spcPts val="100"/>
              </a:spcBef>
            </a:pPr>
            <a:r>
              <a:rPr dirty="0"/>
              <a:t>Ще</a:t>
            </a:r>
            <a:r>
              <a:rPr spc="-110" dirty="0"/>
              <a:t> </a:t>
            </a:r>
            <a:r>
              <a:rPr dirty="0"/>
              <a:t>трохи</a:t>
            </a:r>
            <a:r>
              <a:rPr spc="-114" dirty="0"/>
              <a:t> </a:t>
            </a:r>
            <a:r>
              <a:rPr spc="-10" dirty="0"/>
              <a:t>історії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1175" y="1595882"/>
            <a:ext cx="7067550" cy="38150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403BCF"/>
                </a:solidFill>
                <a:latin typeface="Calibri"/>
                <a:cs typeface="Calibri"/>
              </a:rPr>
              <a:t>Дніпро</a:t>
            </a:r>
            <a:r>
              <a:rPr sz="3200" spc="-5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03BCF"/>
                </a:solidFill>
                <a:latin typeface="Calibri"/>
                <a:cs typeface="Calibri"/>
              </a:rPr>
              <a:t>як</a:t>
            </a:r>
            <a:r>
              <a:rPr sz="3200" spc="-4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03BCF"/>
                </a:solidFill>
                <a:latin typeface="Calibri"/>
                <a:cs typeface="Calibri"/>
              </a:rPr>
              <a:t>центр</a:t>
            </a:r>
            <a:r>
              <a:rPr sz="3200" spc="-6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03BCF"/>
                </a:solidFill>
                <a:latin typeface="Calibri"/>
                <a:cs typeface="Calibri"/>
              </a:rPr>
              <a:t>міграцій</a:t>
            </a:r>
            <a:r>
              <a:rPr sz="3200" spc="-3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03BCF"/>
                </a:solidFill>
                <a:latin typeface="Calibri"/>
                <a:cs typeface="Calibri"/>
              </a:rPr>
              <a:t>і</a:t>
            </a:r>
            <a:r>
              <a:rPr sz="3200" spc="-4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03BCF"/>
                </a:solidFill>
                <a:latin typeface="Calibri"/>
                <a:cs typeface="Calibri"/>
              </a:rPr>
              <a:t>прихистку</a:t>
            </a:r>
            <a:endParaRPr sz="3200" dirty="0">
              <a:latin typeface="Calibri"/>
              <a:cs typeface="Calibri"/>
            </a:endParaRPr>
          </a:p>
          <a:p>
            <a:pPr marL="354965" indent="-342265">
              <a:lnSpc>
                <a:spcPts val="2870"/>
              </a:lnSpc>
              <a:spcBef>
                <a:spcPts val="65"/>
              </a:spcBef>
              <a:buFont typeface="Arial"/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Після</a:t>
            </a:r>
            <a:r>
              <a:rPr sz="2400" spc="-7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35" dirty="0">
                <a:solidFill>
                  <a:srgbClr val="464646"/>
                </a:solidFill>
                <a:latin typeface="Microsoft JhengHei"/>
                <a:cs typeface="Microsoft JhengHei"/>
              </a:rPr>
              <a:t>1945</a:t>
            </a:r>
            <a:r>
              <a:rPr sz="2400" spc="-245" dirty="0">
                <a:solidFill>
                  <a:srgbClr val="464646"/>
                </a:solidFill>
                <a:latin typeface="Microsoft JhengHei"/>
                <a:cs typeface="Microsoft JhengHe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року</a:t>
            </a:r>
            <a:r>
              <a:rPr sz="24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місто</a:t>
            </a:r>
            <a:r>
              <a:rPr sz="24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активно</a:t>
            </a:r>
            <a:r>
              <a:rPr sz="24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64646"/>
                </a:solidFill>
                <a:latin typeface="Calibri"/>
                <a:cs typeface="Calibri"/>
              </a:rPr>
              <a:t>відбудовувалося</a:t>
            </a:r>
            <a:endParaRPr sz="2400" dirty="0">
              <a:latin typeface="Calibri"/>
              <a:cs typeface="Calibri"/>
            </a:endParaRPr>
          </a:p>
          <a:p>
            <a:pPr marL="355600" marR="354330" indent="-342900">
              <a:lnSpc>
                <a:spcPts val="2900"/>
              </a:lnSpc>
              <a:spcBef>
                <a:spcPts val="70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Сюди</a:t>
            </a:r>
            <a:r>
              <a:rPr sz="2400" spc="-8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масово</a:t>
            </a:r>
            <a:r>
              <a:rPr sz="2400" spc="-7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приїжджали</a:t>
            </a:r>
            <a:r>
              <a:rPr sz="2400" spc="-8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люди</a:t>
            </a:r>
            <a:r>
              <a:rPr sz="240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з</a:t>
            </a:r>
            <a:r>
              <a:rPr sz="2400" spc="-8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різних</a:t>
            </a:r>
            <a:r>
              <a:rPr sz="2400" spc="-7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64646"/>
                </a:solidFill>
                <a:latin typeface="Calibri"/>
                <a:cs typeface="Calibri"/>
              </a:rPr>
              <a:t>регіонів </a:t>
            </a:r>
            <a:r>
              <a:rPr sz="2400" spc="-20" dirty="0">
                <a:solidFill>
                  <a:srgbClr val="464646"/>
                </a:solidFill>
                <a:latin typeface="Calibri"/>
                <a:cs typeface="Calibri"/>
              </a:rPr>
              <a:t>СРСР</a:t>
            </a:r>
            <a:endParaRPr sz="2400" dirty="0">
              <a:latin typeface="Calibri"/>
              <a:cs typeface="Calibri"/>
            </a:endParaRPr>
          </a:p>
          <a:p>
            <a:pPr marL="354965" indent="-342265">
              <a:lnSpc>
                <a:spcPts val="276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Основна</a:t>
            </a:r>
            <a:r>
              <a:rPr sz="240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причина</a:t>
            </a:r>
            <a:r>
              <a:rPr sz="24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114" dirty="0">
                <a:solidFill>
                  <a:srgbClr val="464646"/>
                </a:solidFill>
                <a:latin typeface="Microsoft JhengHei"/>
                <a:cs typeface="Microsoft JhengHei"/>
              </a:rPr>
              <a:t>—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розвиток</a:t>
            </a:r>
            <a:r>
              <a:rPr sz="2400" spc="-7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промисловості</a:t>
            </a:r>
            <a:r>
              <a:rPr sz="240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endParaRPr sz="24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потреба</a:t>
            </a:r>
            <a:r>
              <a:rPr sz="24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в</a:t>
            </a:r>
            <a:r>
              <a:rPr sz="24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робочій</a:t>
            </a:r>
            <a:r>
              <a:rPr sz="240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64646"/>
                </a:solidFill>
                <a:latin typeface="Calibri"/>
                <a:cs typeface="Calibri"/>
              </a:rPr>
              <a:t>силі</a:t>
            </a:r>
            <a:endParaRPr sz="24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Формувалося</a:t>
            </a:r>
            <a:r>
              <a:rPr sz="24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64646"/>
                </a:solidFill>
                <a:latin typeface="Calibri"/>
                <a:cs typeface="Calibri"/>
              </a:rPr>
              <a:t>багатонаціональне</a:t>
            </a:r>
            <a:r>
              <a:rPr sz="24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64646"/>
                </a:solidFill>
                <a:latin typeface="Calibri"/>
                <a:cs typeface="Calibri"/>
              </a:rPr>
              <a:t>населення</a:t>
            </a:r>
            <a:endParaRPr sz="2400" dirty="0">
              <a:latin typeface="Calibri"/>
              <a:cs typeface="Calibri"/>
            </a:endParaRPr>
          </a:p>
          <a:p>
            <a:pPr marL="354965" indent="-342265">
              <a:lnSpc>
                <a:spcPts val="287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Відбувалося</a:t>
            </a:r>
            <a:r>
              <a:rPr sz="2400" spc="-10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змішання</a:t>
            </a:r>
            <a:r>
              <a:rPr sz="24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64646"/>
                </a:solidFill>
                <a:latin typeface="Calibri"/>
                <a:cs typeface="Calibri"/>
              </a:rPr>
              <a:t>культур</a:t>
            </a:r>
            <a:r>
              <a:rPr sz="2400" spc="-20" dirty="0">
                <a:solidFill>
                  <a:srgbClr val="464646"/>
                </a:solidFill>
                <a:latin typeface="Microsoft JhengHei"/>
                <a:cs typeface="Microsoft JhengHei"/>
              </a:rPr>
              <a:t>,</a:t>
            </a:r>
            <a:r>
              <a:rPr sz="2400" spc="-70" dirty="0">
                <a:solidFill>
                  <a:srgbClr val="464646"/>
                </a:solidFill>
                <a:latin typeface="Microsoft JhengHei"/>
                <a:cs typeface="Microsoft JhengHe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традицій</a:t>
            </a:r>
            <a:r>
              <a:rPr sz="24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і</a:t>
            </a:r>
            <a:r>
              <a:rPr sz="24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64646"/>
                </a:solidFill>
                <a:latin typeface="Calibri"/>
                <a:cs typeface="Calibri"/>
              </a:rPr>
              <a:t>мов</a:t>
            </a:r>
            <a:endParaRPr sz="2400" dirty="0">
              <a:latin typeface="Calibri"/>
              <a:cs typeface="Calibri"/>
            </a:endParaRPr>
          </a:p>
          <a:p>
            <a:pPr marL="355600" marR="5080" indent="-342900">
              <a:lnSpc>
                <a:spcPts val="2900"/>
              </a:lnSpc>
              <a:spcBef>
                <a:spcPts val="70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Дніпро</a:t>
            </a:r>
            <a:r>
              <a:rPr sz="24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став</a:t>
            </a:r>
            <a:r>
              <a:rPr sz="24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64646"/>
                </a:solidFill>
                <a:latin typeface="Calibri"/>
                <a:cs typeface="Calibri"/>
              </a:rPr>
              <a:t>важливим</a:t>
            </a:r>
            <a:r>
              <a:rPr sz="240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64646"/>
                </a:solidFill>
                <a:latin typeface="Calibri"/>
                <a:cs typeface="Calibri"/>
              </a:rPr>
              <a:t>індустріальним</a:t>
            </a:r>
            <a:r>
              <a:rPr sz="24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64646"/>
                </a:solidFill>
                <a:latin typeface="Calibri"/>
                <a:cs typeface="Calibri"/>
              </a:rPr>
              <a:t>і</a:t>
            </a:r>
            <a:r>
              <a:rPr sz="240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64646"/>
                </a:solidFill>
                <a:latin typeface="Calibri"/>
                <a:cs typeface="Calibri"/>
              </a:rPr>
              <a:t>культурним центром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51190" y="1599692"/>
            <a:ext cx="5868035" cy="4093845"/>
            <a:chOff x="8250935" y="1956816"/>
            <a:chExt cx="5868035" cy="40938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50935" y="1956816"/>
              <a:ext cx="5852160" cy="40934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555095" y="3239896"/>
              <a:ext cx="2564130" cy="2171065"/>
            </a:xfrm>
            <a:custGeom>
              <a:avLst/>
              <a:gdLst/>
              <a:ahLst/>
              <a:cxnLst/>
              <a:rect l="l" t="t" r="r" b="b"/>
              <a:pathLst>
                <a:path w="2564130" h="2171065">
                  <a:moveTo>
                    <a:pt x="794893" y="861695"/>
                  </a:moveTo>
                  <a:lnTo>
                    <a:pt x="756399" y="761111"/>
                  </a:lnTo>
                  <a:lnTo>
                    <a:pt x="703580" y="623062"/>
                  </a:lnTo>
                  <a:lnTo>
                    <a:pt x="652106" y="679234"/>
                  </a:lnTo>
                  <a:lnTo>
                    <a:pt x="51562" y="129032"/>
                  </a:lnTo>
                  <a:lnTo>
                    <a:pt x="0" y="185166"/>
                  </a:lnTo>
                  <a:lnTo>
                    <a:pt x="600659" y="735368"/>
                  </a:lnTo>
                  <a:lnTo>
                    <a:pt x="549148" y="791591"/>
                  </a:lnTo>
                  <a:lnTo>
                    <a:pt x="794893" y="861695"/>
                  </a:lnTo>
                  <a:close/>
                </a:path>
                <a:path w="2564130" h="2171065">
                  <a:moveTo>
                    <a:pt x="1593215" y="39878"/>
                  </a:moveTo>
                  <a:lnTo>
                    <a:pt x="1528318" y="0"/>
                  </a:lnTo>
                  <a:lnTo>
                    <a:pt x="1148130" y="616661"/>
                  </a:lnTo>
                  <a:lnTo>
                    <a:pt x="1083310" y="576707"/>
                  </a:lnTo>
                  <a:lnTo>
                    <a:pt x="1060577" y="831215"/>
                  </a:lnTo>
                  <a:lnTo>
                    <a:pt x="1277874" y="696595"/>
                  </a:lnTo>
                  <a:lnTo>
                    <a:pt x="1265707" y="689102"/>
                  </a:lnTo>
                  <a:lnTo>
                    <a:pt x="1213040" y="656653"/>
                  </a:lnTo>
                  <a:lnTo>
                    <a:pt x="1593215" y="39878"/>
                  </a:lnTo>
                  <a:close/>
                </a:path>
                <a:path w="2564130" h="2171065">
                  <a:moveTo>
                    <a:pt x="2552446" y="1018032"/>
                  </a:moveTo>
                  <a:lnTo>
                    <a:pt x="2544953" y="942086"/>
                  </a:lnTo>
                  <a:lnTo>
                    <a:pt x="1802511" y="1015555"/>
                  </a:lnTo>
                  <a:lnTo>
                    <a:pt x="1795018" y="939673"/>
                  </a:lnTo>
                  <a:lnTo>
                    <a:pt x="1578737" y="1075944"/>
                  </a:lnTo>
                  <a:lnTo>
                    <a:pt x="1817497" y="1167130"/>
                  </a:lnTo>
                  <a:lnTo>
                    <a:pt x="1810372" y="1095121"/>
                  </a:lnTo>
                  <a:lnTo>
                    <a:pt x="1810004" y="1091374"/>
                  </a:lnTo>
                  <a:lnTo>
                    <a:pt x="2552446" y="1018032"/>
                  </a:lnTo>
                  <a:close/>
                </a:path>
                <a:path w="2564130" h="2171065">
                  <a:moveTo>
                    <a:pt x="2563749" y="2100961"/>
                  </a:moveTo>
                  <a:lnTo>
                    <a:pt x="1632559" y="1689785"/>
                  </a:lnTo>
                  <a:lnTo>
                    <a:pt x="1639366" y="1674368"/>
                  </a:lnTo>
                  <a:lnTo>
                    <a:pt x="1663306" y="1620139"/>
                  </a:lnTo>
                  <a:lnTo>
                    <a:pt x="1408049" y="1632331"/>
                  </a:lnTo>
                  <a:lnTo>
                    <a:pt x="1570990" y="1829181"/>
                  </a:lnTo>
                  <a:lnTo>
                    <a:pt x="1601774" y="1759483"/>
                  </a:lnTo>
                  <a:lnTo>
                    <a:pt x="2533015" y="2170684"/>
                  </a:lnTo>
                  <a:lnTo>
                    <a:pt x="2563749" y="21009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7DD2010-61D3-4233-A37C-0B14CA24716B}"/>
              </a:ext>
            </a:extLst>
          </p:cNvPr>
          <p:cNvSpPr txBox="1"/>
          <p:nvPr/>
        </p:nvSpPr>
        <p:spPr>
          <a:xfrm>
            <a:off x="8633080" y="5900263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uk-UA" dirty="0"/>
              <a:t>На зображенні стрілками показані регіони СРСР з яких приїжджали робочі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42776" y="7607807"/>
            <a:ext cx="3088005" cy="622300"/>
          </a:xfrm>
          <a:custGeom>
            <a:avLst/>
            <a:gdLst/>
            <a:ahLst/>
            <a:cxnLst/>
            <a:rect l="l" t="t" r="r" b="b"/>
            <a:pathLst>
              <a:path w="3088005" h="622300">
                <a:moveTo>
                  <a:pt x="3087624" y="0"/>
                </a:moveTo>
                <a:lnTo>
                  <a:pt x="0" y="0"/>
                </a:lnTo>
                <a:lnTo>
                  <a:pt x="0" y="621792"/>
                </a:lnTo>
                <a:lnTo>
                  <a:pt x="3087624" y="621792"/>
                </a:lnTo>
                <a:lnTo>
                  <a:pt x="3087624" y="0"/>
                </a:lnTo>
                <a:close/>
              </a:path>
            </a:pathLst>
          </a:custGeom>
          <a:solidFill>
            <a:srgbClr val="FAF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22275" y="988517"/>
            <a:ext cx="14271625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Розділ</a:t>
            </a:r>
            <a:r>
              <a:rPr spc="-70" dirty="0"/>
              <a:t> </a:t>
            </a:r>
            <a:r>
              <a:rPr dirty="0"/>
              <a:t>5</a:t>
            </a:r>
            <a:r>
              <a:rPr spc="-85" dirty="0"/>
              <a:t> </a:t>
            </a:r>
            <a:r>
              <a:rPr dirty="0"/>
              <a:t>:Основні</a:t>
            </a:r>
            <a:r>
              <a:rPr spc="-90" dirty="0"/>
              <a:t> </a:t>
            </a:r>
            <a:r>
              <a:rPr dirty="0"/>
              <a:t>національні</a:t>
            </a:r>
            <a:r>
              <a:rPr spc="-55" dirty="0"/>
              <a:t> </a:t>
            </a:r>
            <a:r>
              <a:rPr dirty="0"/>
              <a:t>спільноти</a:t>
            </a:r>
            <a:r>
              <a:rPr spc="-65" dirty="0"/>
              <a:t> </a:t>
            </a:r>
            <a:r>
              <a:rPr dirty="0"/>
              <a:t>станом</a:t>
            </a:r>
            <a:r>
              <a:rPr spc="-65" dirty="0"/>
              <a:t> </a:t>
            </a:r>
            <a:r>
              <a:rPr dirty="0"/>
              <a:t>на</a:t>
            </a:r>
            <a:r>
              <a:rPr spc="-65" dirty="0"/>
              <a:t> </a:t>
            </a:r>
            <a:r>
              <a:rPr dirty="0"/>
              <a:t>2026</a:t>
            </a:r>
            <a:r>
              <a:rPr spc="-100" dirty="0"/>
              <a:t> </a:t>
            </a:r>
            <a:r>
              <a:rPr spc="-25" dirty="0"/>
              <a:t>рік</a:t>
            </a:r>
          </a:p>
        </p:txBody>
      </p:sp>
      <p:pic>
        <p:nvPicPr>
          <p:cNvPr id="4" name="object 4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004" y="3584447"/>
            <a:ext cx="1341120" cy="134111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1304" y="5185409"/>
            <a:ext cx="10026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Українці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1304" y="5639929"/>
            <a:ext cx="2590165" cy="7626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Корінне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населення,</a:t>
            </a:r>
            <a:r>
              <a:rPr sz="175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основа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культурного</a:t>
            </a:r>
            <a:r>
              <a:rPr sz="1750" spc="-7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коду</a:t>
            </a:r>
            <a:r>
              <a:rPr sz="175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регіону</a:t>
            </a:r>
            <a:endParaRPr sz="17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5467" y="3584447"/>
            <a:ext cx="1341119" cy="13411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113021" y="5185409"/>
            <a:ext cx="6616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Євреї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3021" y="5639929"/>
            <a:ext cx="2780030" cy="7626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Торгівля,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наука,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мистецтво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багата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культурна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спадщина</a:t>
            </a:r>
            <a:endParaRPr sz="1750">
              <a:latin typeface="Calibri"/>
              <a:cs typeface="Calibri"/>
            </a:endParaRPr>
          </a:p>
        </p:txBody>
      </p:sp>
      <p:pic>
        <p:nvPicPr>
          <p:cNvPr id="10" name="object 10" descr="preencoded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6931" y="3584447"/>
            <a:ext cx="1341120" cy="134111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444867" y="5185409"/>
            <a:ext cx="20478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464646"/>
                </a:solidFill>
                <a:latin typeface="Calibri"/>
                <a:cs typeface="Calibri"/>
              </a:rPr>
              <a:t>Вірмени</a:t>
            </a:r>
            <a:r>
              <a:rPr sz="22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22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греки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4867" y="5639929"/>
            <a:ext cx="2756535" cy="7626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Ремісництво,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кухня,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релігійні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традиції</a:t>
            </a:r>
            <a:endParaRPr sz="1750">
              <a:latin typeface="Calibri"/>
              <a:cs typeface="Calibri"/>
            </a:endParaRPr>
          </a:p>
        </p:txBody>
      </p:sp>
      <p:pic>
        <p:nvPicPr>
          <p:cNvPr id="13" name="object 13" descr="preencoded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88395" y="3584447"/>
            <a:ext cx="1341120" cy="134111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0776966" y="5185409"/>
            <a:ext cx="19177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464646"/>
                </a:solidFill>
                <a:latin typeface="Calibri"/>
                <a:cs typeface="Calibri"/>
              </a:rPr>
              <a:t>Білоруси</a:t>
            </a:r>
            <a:r>
              <a:rPr sz="22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220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64646"/>
                </a:solidFill>
                <a:latin typeface="Calibri"/>
                <a:cs typeface="Calibri"/>
              </a:rPr>
              <a:t>інші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76966" y="5639929"/>
            <a:ext cx="2821305" cy="7626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Промисловість,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освіта,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міське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середовище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8691" y="7210450"/>
            <a:ext cx="91046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403BCF"/>
                </a:solidFill>
                <a:latin typeface="Calibri"/>
                <a:cs typeface="Calibri"/>
              </a:rPr>
              <a:t>*Зі</a:t>
            </a:r>
            <a:r>
              <a:rPr sz="2800" spc="-6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3BCF"/>
                </a:solidFill>
                <a:latin typeface="Calibri"/>
                <a:cs typeface="Calibri"/>
              </a:rPr>
              <a:t>статистикою</a:t>
            </a:r>
            <a:r>
              <a:rPr sz="2800" spc="-2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3BCF"/>
                </a:solidFill>
                <a:latin typeface="Calibri"/>
                <a:cs typeface="Calibri"/>
              </a:rPr>
              <a:t>можна</a:t>
            </a:r>
            <a:r>
              <a:rPr sz="2800" spc="-7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3BCF"/>
                </a:solidFill>
                <a:latin typeface="Calibri"/>
                <a:cs typeface="Calibri"/>
              </a:rPr>
              <a:t>ознайомитись</a:t>
            </a:r>
            <a:r>
              <a:rPr sz="2800" spc="-6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3BCF"/>
                </a:solidFill>
                <a:latin typeface="Calibri"/>
                <a:cs typeface="Calibri"/>
              </a:rPr>
              <a:t>на</a:t>
            </a:r>
            <a:r>
              <a:rPr sz="2800" spc="-6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3BCF"/>
                </a:solidFill>
                <a:latin typeface="Calibri"/>
                <a:cs typeface="Calibri"/>
              </a:rPr>
              <a:t>наступному</a:t>
            </a:r>
            <a:r>
              <a:rPr sz="2800" spc="-5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3BCF"/>
                </a:solidFill>
                <a:latin typeface="Calibri"/>
                <a:cs typeface="Calibri"/>
              </a:rPr>
              <a:t>слайді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42776" y="7594092"/>
            <a:ext cx="3088005" cy="622300"/>
          </a:xfrm>
          <a:custGeom>
            <a:avLst/>
            <a:gdLst/>
            <a:ahLst/>
            <a:cxnLst/>
            <a:rect l="l" t="t" r="r" b="b"/>
            <a:pathLst>
              <a:path w="3088005" h="622300">
                <a:moveTo>
                  <a:pt x="3087624" y="0"/>
                </a:moveTo>
                <a:lnTo>
                  <a:pt x="0" y="0"/>
                </a:lnTo>
                <a:lnTo>
                  <a:pt x="0" y="621791"/>
                </a:lnTo>
                <a:lnTo>
                  <a:pt x="3087624" y="621791"/>
                </a:lnTo>
                <a:lnTo>
                  <a:pt x="3087624" y="0"/>
                </a:lnTo>
                <a:close/>
              </a:path>
            </a:pathLst>
          </a:custGeom>
          <a:solidFill>
            <a:srgbClr val="FAF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982336" y="227202"/>
            <a:ext cx="466598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ambria"/>
                <a:cs typeface="Cambria"/>
              </a:rPr>
              <a:t>Трохи</a:t>
            </a:r>
            <a:r>
              <a:rPr spc="75" dirty="0">
                <a:latin typeface="Cambria"/>
                <a:cs typeface="Cambria"/>
              </a:rPr>
              <a:t> </a:t>
            </a:r>
            <a:r>
              <a:rPr spc="-10" dirty="0">
                <a:latin typeface="Cambria"/>
                <a:cs typeface="Cambria"/>
              </a:rPr>
              <a:t>статистики</a:t>
            </a:r>
          </a:p>
        </p:txBody>
      </p:sp>
      <p:pic>
        <p:nvPicPr>
          <p:cNvPr id="4" name="object 4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7020" y="1129283"/>
            <a:ext cx="9285732" cy="481736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21684" y="6454343"/>
            <a:ext cx="7687309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200"/>
              </a:lnSpc>
              <a:spcBef>
                <a:spcPts val="100"/>
              </a:spcBef>
            </a:pP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Сьогодні</a:t>
            </a:r>
            <a:r>
              <a:rPr sz="16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64646"/>
                </a:solidFill>
                <a:latin typeface="Calibri"/>
                <a:cs typeface="Calibri"/>
              </a:rPr>
              <a:t>Дніпропетровщина</a:t>
            </a:r>
            <a:r>
              <a:rPr sz="16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є</a:t>
            </a:r>
            <a:r>
              <a:rPr sz="16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64646"/>
                </a:solidFill>
                <a:latin typeface="Calibri"/>
                <a:cs typeface="Calibri"/>
              </a:rPr>
              <a:t>будинком</a:t>
            </a:r>
            <a:r>
              <a:rPr sz="16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для</a:t>
            </a:r>
            <a:r>
              <a:rPr sz="16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десятків</a:t>
            </a:r>
            <a:r>
              <a:rPr sz="16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етнічних</a:t>
            </a:r>
            <a:r>
              <a:rPr sz="16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груп,</a:t>
            </a:r>
            <a:r>
              <a:rPr sz="16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кожна</a:t>
            </a:r>
            <a:r>
              <a:rPr sz="16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з</a:t>
            </a:r>
            <a:r>
              <a:rPr sz="16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яких</a:t>
            </a:r>
            <a:r>
              <a:rPr sz="16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64646"/>
                </a:solidFill>
                <a:latin typeface="Calibri"/>
                <a:cs typeface="Calibri"/>
              </a:rPr>
              <a:t>внесла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неоціненний</a:t>
            </a:r>
            <a:r>
              <a:rPr sz="16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вклад</a:t>
            </a:r>
            <a:r>
              <a:rPr sz="16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6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64646"/>
                </a:solidFill>
                <a:latin typeface="Calibri"/>
                <a:cs typeface="Calibri"/>
              </a:rPr>
              <a:t>розвиток</a:t>
            </a:r>
            <a:r>
              <a:rPr sz="16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64646"/>
                </a:solidFill>
                <a:latin typeface="Calibri"/>
                <a:cs typeface="Calibri"/>
              </a:rPr>
              <a:t>регіону.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0"/>
            <a:ext cx="5486400" cy="822959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33196" y="333882"/>
            <a:ext cx="752665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Розділ</a:t>
            </a:r>
            <a:r>
              <a:rPr spc="-200" dirty="0"/>
              <a:t> </a:t>
            </a:r>
            <a:r>
              <a:rPr dirty="0"/>
              <a:t>6:релігійне</a:t>
            </a:r>
            <a:r>
              <a:rPr spc="-215" dirty="0"/>
              <a:t> </a:t>
            </a:r>
            <a:r>
              <a:rPr spc="-10" dirty="0"/>
              <a:t>різноманіття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196" y="1160144"/>
            <a:ext cx="7363459" cy="759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300"/>
              </a:lnSpc>
              <a:spcBef>
                <a:spcPts val="100"/>
              </a:spcBef>
            </a:pP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Дніпропетровщина</a:t>
            </a:r>
            <a:r>
              <a:rPr sz="140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4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унікальний</a:t>
            </a:r>
            <a:r>
              <a:rPr sz="14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приклад</a:t>
            </a:r>
            <a:r>
              <a:rPr sz="14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мирного</a:t>
            </a:r>
            <a:r>
              <a:rPr sz="14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співіснування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різних</a:t>
            </a:r>
            <a:r>
              <a:rPr sz="14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конфесій.</a:t>
            </a:r>
            <a:r>
              <a:rPr sz="14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Православні</a:t>
            </a:r>
            <a:r>
              <a:rPr sz="14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храми,</a:t>
            </a:r>
            <a:r>
              <a:rPr sz="14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синагоги, католицькі</a:t>
            </a:r>
            <a:r>
              <a:rPr sz="140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костели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14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мусульманські</a:t>
            </a:r>
            <a:r>
              <a:rPr sz="140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мечеті</a:t>
            </a:r>
            <a:r>
              <a:rPr sz="14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є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 невід'ємною</a:t>
            </a:r>
            <a:r>
              <a:rPr sz="14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частиною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64646"/>
                </a:solidFill>
                <a:latin typeface="Calibri"/>
                <a:cs typeface="Calibri"/>
              </a:rPr>
              <a:t>міського</a:t>
            </a:r>
            <a:r>
              <a:rPr sz="140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64646"/>
                </a:solidFill>
                <a:latin typeface="Calibri"/>
                <a:cs typeface="Calibri"/>
              </a:rPr>
              <a:t>простору.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5591" y="1738883"/>
            <a:ext cx="8053070" cy="1405255"/>
            <a:chOff x="545591" y="1738883"/>
            <a:chExt cx="8053070" cy="1405255"/>
          </a:xfrm>
        </p:grpSpPr>
        <p:sp>
          <p:nvSpPr>
            <p:cNvPr id="6" name="object 6"/>
            <p:cNvSpPr/>
            <p:nvPr/>
          </p:nvSpPr>
          <p:spPr>
            <a:xfrm>
              <a:off x="545591" y="1738883"/>
              <a:ext cx="8053070" cy="1405255"/>
            </a:xfrm>
            <a:custGeom>
              <a:avLst/>
              <a:gdLst/>
              <a:ahLst/>
              <a:cxnLst/>
              <a:rect l="l" t="t" r="r" b="b"/>
              <a:pathLst>
                <a:path w="8053070" h="1405255">
                  <a:moveTo>
                    <a:pt x="8029448" y="0"/>
                  </a:moveTo>
                  <a:lnTo>
                    <a:pt x="23393" y="0"/>
                  </a:lnTo>
                  <a:lnTo>
                    <a:pt x="14289" y="1829"/>
                  </a:lnTo>
                  <a:lnTo>
                    <a:pt x="6853" y="6826"/>
                  </a:lnTo>
                  <a:lnTo>
                    <a:pt x="1838" y="14251"/>
                  </a:lnTo>
                  <a:lnTo>
                    <a:pt x="0" y="23367"/>
                  </a:lnTo>
                  <a:lnTo>
                    <a:pt x="0" y="1381760"/>
                  </a:lnTo>
                  <a:lnTo>
                    <a:pt x="1838" y="1390876"/>
                  </a:lnTo>
                  <a:lnTo>
                    <a:pt x="6853" y="1398301"/>
                  </a:lnTo>
                  <a:lnTo>
                    <a:pt x="14289" y="1403298"/>
                  </a:lnTo>
                  <a:lnTo>
                    <a:pt x="23393" y="1405127"/>
                  </a:lnTo>
                  <a:lnTo>
                    <a:pt x="8029448" y="1405127"/>
                  </a:lnTo>
                  <a:lnTo>
                    <a:pt x="8038564" y="1403298"/>
                  </a:lnTo>
                  <a:lnTo>
                    <a:pt x="8045989" y="1398301"/>
                  </a:lnTo>
                  <a:lnTo>
                    <a:pt x="8050986" y="1390876"/>
                  </a:lnTo>
                  <a:lnTo>
                    <a:pt x="8052815" y="1381760"/>
                  </a:lnTo>
                  <a:lnTo>
                    <a:pt x="8052815" y="23367"/>
                  </a:lnTo>
                  <a:lnTo>
                    <a:pt x="8050986" y="14251"/>
                  </a:lnTo>
                  <a:lnTo>
                    <a:pt x="8045989" y="6826"/>
                  </a:lnTo>
                  <a:lnTo>
                    <a:pt x="8038564" y="1829"/>
                  </a:lnTo>
                  <a:lnTo>
                    <a:pt x="8029448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1039" y="1894331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4">
                  <a:moveTo>
                    <a:pt x="233934" y="0"/>
                  </a:moveTo>
                  <a:lnTo>
                    <a:pt x="186788" y="4754"/>
                  </a:lnTo>
                  <a:lnTo>
                    <a:pt x="142876" y="18389"/>
                  </a:lnTo>
                  <a:lnTo>
                    <a:pt x="103139" y="39962"/>
                  </a:lnTo>
                  <a:lnTo>
                    <a:pt x="68518" y="68532"/>
                  </a:lnTo>
                  <a:lnTo>
                    <a:pt x="39952" y="103156"/>
                  </a:lnTo>
                  <a:lnTo>
                    <a:pt x="18383" y="142892"/>
                  </a:lnTo>
                  <a:lnTo>
                    <a:pt x="4752" y="186799"/>
                  </a:lnTo>
                  <a:lnTo>
                    <a:pt x="0" y="233933"/>
                  </a:lnTo>
                  <a:lnTo>
                    <a:pt x="4752" y="281068"/>
                  </a:lnTo>
                  <a:lnTo>
                    <a:pt x="18383" y="324975"/>
                  </a:lnTo>
                  <a:lnTo>
                    <a:pt x="39952" y="364711"/>
                  </a:lnTo>
                  <a:lnTo>
                    <a:pt x="68518" y="399335"/>
                  </a:lnTo>
                  <a:lnTo>
                    <a:pt x="103139" y="427905"/>
                  </a:lnTo>
                  <a:lnTo>
                    <a:pt x="142876" y="449478"/>
                  </a:lnTo>
                  <a:lnTo>
                    <a:pt x="186788" y="463113"/>
                  </a:lnTo>
                  <a:lnTo>
                    <a:pt x="233934" y="467867"/>
                  </a:lnTo>
                  <a:lnTo>
                    <a:pt x="281079" y="463113"/>
                  </a:lnTo>
                  <a:lnTo>
                    <a:pt x="324991" y="449478"/>
                  </a:lnTo>
                  <a:lnTo>
                    <a:pt x="364728" y="427905"/>
                  </a:lnTo>
                  <a:lnTo>
                    <a:pt x="399349" y="399335"/>
                  </a:lnTo>
                  <a:lnTo>
                    <a:pt x="427915" y="364711"/>
                  </a:lnTo>
                  <a:lnTo>
                    <a:pt x="449484" y="324975"/>
                  </a:lnTo>
                  <a:lnTo>
                    <a:pt x="463115" y="281068"/>
                  </a:lnTo>
                  <a:lnTo>
                    <a:pt x="467868" y="233933"/>
                  </a:lnTo>
                  <a:lnTo>
                    <a:pt x="463115" y="186799"/>
                  </a:lnTo>
                  <a:lnTo>
                    <a:pt x="449484" y="142892"/>
                  </a:lnTo>
                  <a:lnTo>
                    <a:pt x="427915" y="103156"/>
                  </a:lnTo>
                  <a:lnTo>
                    <a:pt x="399349" y="68532"/>
                  </a:lnTo>
                  <a:lnTo>
                    <a:pt x="364728" y="39962"/>
                  </a:lnTo>
                  <a:lnTo>
                    <a:pt x="324991" y="18389"/>
                  </a:lnTo>
                  <a:lnTo>
                    <a:pt x="281079" y="4754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1C96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026" y="2028082"/>
              <a:ext cx="143389" cy="20179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8949" y="2326386"/>
            <a:ext cx="3749675" cy="65659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500" spc="-10" dirty="0">
                <a:solidFill>
                  <a:srgbClr val="464646"/>
                </a:solidFill>
                <a:latin typeface="Calibri"/>
                <a:cs typeface="Calibri"/>
              </a:rPr>
              <a:t>Православ</a:t>
            </a:r>
            <a:r>
              <a:rPr sz="1500" spc="-10" dirty="0">
                <a:solidFill>
                  <a:srgbClr val="464646"/>
                </a:solidFill>
                <a:latin typeface="Microsoft JhengHei"/>
                <a:cs typeface="Microsoft JhengHei"/>
              </a:rPr>
              <a:t>'</a:t>
            </a:r>
            <a:r>
              <a:rPr sz="1500" spc="-10" dirty="0">
                <a:solidFill>
                  <a:srgbClr val="464646"/>
                </a:solidFill>
                <a:latin typeface="Calibri"/>
                <a:cs typeface="Calibri"/>
              </a:rPr>
              <a:t>я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Найпоширеніша</a:t>
            </a:r>
            <a:r>
              <a:rPr sz="12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конфесія,</a:t>
            </a:r>
            <a:r>
              <a:rPr sz="12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глибоко</a:t>
            </a:r>
            <a:r>
              <a:rPr sz="12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вкорінена</a:t>
            </a:r>
            <a:r>
              <a:rPr sz="120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в</a:t>
            </a:r>
            <a:r>
              <a:rPr sz="120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традиціях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5591" y="3250692"/>
            <a:ext cx="8053070" cy="1405255"/>
            <a:chOff x="545591" y="3250692"/>
            <a:chExt cx="8053070" cy="1405255"/>
          </a:xfrm>
        </p:grpSpPr>
        <p:sp>
          <p:nvSpPr>
            <p:cNvPr id="11" name="object 11"/>
            <p:cNvSpPr/>
            <p:nvPr/>
          </p:nvSpPr>
          <p:spPr>
            <a:xfrm>
              <a:off x="545591" y="3250692"/>
              <a:ext cx="8053070" cy="1405255"/>
            </a:xfrm>
            <a:custGeom>
              <a:avLst/>
              <a:gdLst/>
              <a:ahLst/>
              <a:cxnLst/>
              <a:rect l="l" t="t" r="r" b="b"/>
              <a:pathLst>
                <a:path w="8053070" h="1405254">
                  <a:moveTo>
                    <a:pt x="8029448" y="0"/>
                  </a:moveTo>
                  <a:lnTo>
                    <a:pt x="23393" y="0"/>
                  </a:lnTo>
                  <a:lnTo>
                    <a:pt x="14289" y="1829"/>
                  </a:lnTo>
                  <a:lnTo>
                    <a:pt x="6853" y="6826"/>
                  </a:lnTo>
                  <a:lnTo>
                    <a:pt x="1838" y="14251"/>
                  </a:lnTo>
                  <a:lnTo>
                    <a:pt x="0" y="23368"/>
                  </a:lnTo>
                  <a:lnTo>
                    <a:pt x="0" y="1381760"/>
                  </a:lnTo>
                  <a:lnTo>
                    <a:pt x="1838" y="1390876"/>
                  </a:lnTo>
                  <a:lnTo>
                    <a:pt x="6853" y="1398301"/>
                  </a:lnTo>
                  <a:lnTo>
                    <a:pt x="14289" y="1403298"/>
                  </a:lnTo>
                  <a:lnTo>
                    <a:pt x="23393" y="1405128"/>
                  </a:lnTo>
                  <a:lnTo>
                    <a:pt x="8029448" y="1405128"/>
                  </a:lnTo>
                  <a:lnTo>
                    <a:pt x="8038564" y="1403298"/>
                  </a:lnTo>
                  <a:lnTo>
                    <a:pt x="8045989" y="1398301"/>
                  </a:lnTo>
                  <a:lnTo>
                    <a:pt x="8050986" y="1390876"/>
                  </a:lnTo>
                  <a:lnTo>
                    <a:pt x="8052815" y="1381760"/>
                  </a:lnTo>
                  <a:lnTo>
                    <a:pt x="8052815" y="23368"/>
                  </a:lnTo>
                  <a:lnTo>
                    <a:pt x="8050986" y="14251"/>
                  </a:lnTo>
                  <a:lnTo>
                    <a:pt x="8045989" y="6826"/>
                  </a:lnTo>
                  <a:lnTo>
                    <a:pt x="8038564" y="1829"/>
                  </a:lnTo>
                  <a:lnTo>
                    <a:pt x="8029448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1039" y="3406140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233934" y="0"/>
                  </a:moveTo>
                  <a:lnTo>
                    <a:pt x="186788" y="4754"/>
                  </a:lnTo>
                  <a:lnTo>
                    <a:pt x="142876" y="18389"/>
                  </a:lnTo>
                  <a:lnTo>
                    <a:pt x="103139" y="39962"/>
                  </a:lnTo>
                  <a:lnTo>
                    <a:pt x="68518" y="68532"/>
                  </a:lnTo>
                  <a:lnTo>
                    <a:pt x="39952" y="103156"/>
                  </a:lnTo>
                  <a:lnTo>
                    <a:pt x="18383" y="142892"/>
                  </a:lnTo>
                  <a:lnTo>
                    <a:pt x="4752" y="186799"/>
                  </a:lnTo>
                  <a:lnTo>
                    <a:pt x="0" y="233934"/>
                  </a:lnTo>
                  <a:lnTo>
                    <a:pt x="4752" y="281068"/>
                  </a:lnTo>
                  <a:lnTo>
                    <a:pt x="18383" y="324975"/>
                  </a:lnTo>
                  <a:lnTo>
                    <a:pt x="39952" y="364711"/>
                  </a:lnTo>
                  <a:lnTo>
                    <a:pt x="68518" y="399335"/>
                  </a:lnTo>
                  <a:lnTo>
                    <a:pt x="103139" y="427905"/>
                  </a:lnTo>
                  <a:lnTo>
                    <a:pt x="142876" y="449478"/>
                  </a:lnTo>
                  <a:lnTo>
                    <a:pt x="186788" y="463113"/>
                  </a:lnTo>
                  <a:lnTo>
                    <a:pt x="233934" y="467868"/>
                  </a:lnTo>
                  <a:lnTo>
                    <a:pt x="281079" y="463113"/>
                  </a:lnTo>
                  <a:lnTo>
                    <a:pt x="324991" y="449478"/>
                  </a:lnTo>
                  <a:lnTo>
                    <a:pt x="364728" y="427905"/>
                  </a:lnTo>
                  <a:lnTo>
                    <a:pt x="399349" y="399335"/>
                  </a:lnTo>
                  <a:lnTo>
                    <a:pt x="427915" y="364711"/>
                  </a:lnTo>
                  <a:lnTo>
                    <a:pt x="449484" y="324975"/>
                  </a:lnTo>
                  <a:lnTo>
                    <a:pt x="463115" y="281068"/>
                  </a:lnTo>
                  <a:lnTo>
                    <a:pt x="467868" y="233934"/>
                  </a:lnTo>
                  <a:lnTo>
                    <a:pt x="463115" y="186799"/>
                  </a:lnTo>
                  <a:lnTo>
                    <a:pt x="449484" y="142892"/>
                  </a:lnTo>
                  <a:lnTo>
                    <a:pt x="427915" y="103156"/>
                  </a:lnTo>
                  <a:lnTo>
                    <a:pt x="399349" y="68532"/>
                  </a:lnTo>
                  <a:lnTo>
                    <a:pt x="364728" y="39962"/>
                  </a:lnTo>
                  <a:lnTo>
                    <a:pt x="324991" y="18389"/>
                  </a:lnTo>
                  <a:lnTo>
                    <a:pt x="281079" y="4754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1C96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361" y="3537424"/>
              <a:ext cx="180816" cy="20437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88949" y="3838701"/>
            <a:ext cx="4206240" cy="65659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500" spc="-10" dirty="0">
                <a:solidFill>
                  <a:srgbClr val="464646"/>
                </a:solidFill>
                <a:latin typeface="Calibri"/>
                <a:cs typeface="Calibri"/>
              </a:rPr>
              <a:t>Юдаїзм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Багатовікова</a:t>
            </a:r>
            <a:r>
              <a:rPr sz="12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єврейська</a:t>
            </a:r>
            <a:r>
              <a:rPr sz="120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громада</a:t>
            </a:r>
            <a:r>
              <a:rPr sz="120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з</a:t>
            </a:r>
            <a:r>
              <a:rPr sz="12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розвиненою</a:t>
            </a:r>
            <a:r>
              <a:rPr sz="12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інфраструктурою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45591" y="4762500"/>
            <a:ext cx="8053070" cy="1405255"/>
            <a:chOff x="545591" y="4762500"/>
            <a:chExt cx="8053070" cy="1405255"/>
          </a:xfrm>
        </p:grpSpPr>
        <p:sp>
          <p:nvSpPr>
            <p:cNvPr id="16" name="object 16"/>
            <p:cNvSpPr/>
            <p:nvPr/>
          </p:nvSpPr>
          <p:spPr>
            <a:xfrm>
              <a:off x="545591" y="4762500"/>
              <a:ext cx="8053070" cy="1405255"/>
            </a:xfrm>
            <a:custGeom>
              <a:avLst/>
              <a:gdLst/>
              <a:ahLst/>
              <a:cxnLst/>
              <a:rect l="l" t="t" r="r" b="b"/>
              <a:pathLst>
                <a:path w="8053070" h="1405254">
                  <a:moveTo>
                    <a:pt x="8029448" y="0"/>
                  </a:moveTo>
                  <a:lnTo>
                    <a:pt x="23393" y="0"/>
                  </a:lnTo>
                  <a:lnTo>
                    <a:pt x="14289" y="1829"/>
                  </a:lnTo>
                  <a:lnTo>
                    <a:pt x="6853" y="6826"/>
                  </a:lnTo>
                  <a:lnTo>
                    <a:pt x="1838" y="14251"/>
                  </a:lnTo>
                  <a:lnTo>
                    <a:pt x="0" y="23367"/>
                  </a:lnTo>
                  <a:lnTo>
                    <a:pt x="0" y="1381760"/>
                  </a:lnTo>
                  <a:lnTo>
                    <a:pt x="1838" y="1390876"/>
                  </a:lnTo>
                  <a:lnTo>
                    <a:pt x="6853" y="1398301"/>
                  </a:lnTo>
                  <a:lnTo>
                    <a:pt x="14289" y="1403298"/>
                  </a:lnTo>
                  <a:lnTo>
                    <a:pt x="23393" y="1405127"/>
                  </a:lnTo>
                  <a:lnTo>
                    <a:pt x="8029448" y="1405127"/>
                  </a:lnTo>
                  <a:lnTo>
                    <a:pt x="8038564" y="1403298"/>
                  </a:lnTo>
                  <a:lnTo>
                    <a:pt x="8045989" y="1398301"/>
                  </a:lnTo>
                  <a:lnTo>
                    <a:pt x="8050986" y="1390876"/>
                  </a:lnTo>
                  <a:lnTo>
                    <a:pt x="8052815" y="1381760"/>
                  </a:lnTo>
                  <a:lnTo>
                    <a:pt x="8052815" y="23367"/>
                  </a:lnTo>
                  <a:lnTo>
                    <a:pt x="8050986" y="14251"/>
                  </a:lnTo>
                  <a:lnTo>
                    <a:pt x="8045989" y="6826"/>
                  </a:lnTo>
                  <a:lnTo>
                    <a:pt x="8038564" y="1829"/>
                  </a:lnTo>
                  <a:lnTo>
                    <a:pt x="8029448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1039" y="4919471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233934" y="0"/>
                  </a:moveTo>
                  <a:lnTo>
                    <a:pt x="186788" y="4754"/>
                  </a:lnTo>
                  <a:lnTo>
                    <a:pt x="142876" y="18389"/>
                  </a:lnTo>
                  <a:lnTo>
                    <a:pt x="103139" y="39962"/>
                  </a:lnTo>
                  <a:lnTo>
                    <a:pt x="68518" y="68532"/>
                  </a:lnTo>
                  <a:lnTo>
                    <a:pt x="39952" y="103156"/>
                  </a:lnTo>
                  <a:lnTo>
                    <a:pt x="18383" y="142892"/>
                  </a:lnTo>
                  <a:lnTo>
                    <a:pt x="4752" y="186799"/>
                  </a:lnTo>
                  <a:lnTo>
                    <a:pt x="0" y="233933"/>
                  </a:lnTo>
                  <a:lnTo>
                    <a:pt x="4752" y="281068"/>
                  </a:lnTo>
                  <a:lnTo>
                    <a:pt x="18383" y="324975"/>
                  </a:lnTo>
                  <a:lnTo>
                    <a:pt x="39952" y="364711"/>
                  </a:lnTo>
                  <a:lnTo>
                    <a:pt x="68518" y="399335"/>
                  </a:lnTo>
                  <a:lnTo>
                    <a:pt x="103139" y="427905"/>
                  </a:lnTo>
                  <a:lnTo>
                    <a:pt x="142876" y="449478"/>
                  </a:lnTo>
                  <a:lnTo>
                    <a:pt x="186788" y="463113"/>
                  </a:lnTo>
                  <a:lnTo>
                    <a:pt x="233934" y="467867"/>
                  </a:lnTo>
                  <a:lnTo>
                    <a:pt x="281079" y="463113"/>
                  </a:lnTo>
                  <a:lnTo>
                    <a:pt x="324991" y="449478"/>
                  </a:lnTo>
                  <a:lnTo>
                    <a:pt x="364728" y="427905"/>
                  </a:lnTo>
                  <a:lnTo>
                    <a:pt x="399349" y="399335"/>
                  </a:lnTo>
                  <a:lnTo>
                    <a:pt x="427915" y="364711"/>
                  </a:lnTo>
                  <a:lnTo>
                    <a:pt x="449484" y="324975"/>
                  </a:lnTo>
                  <a:lnTo>
                    <a:pt x="463115" y="281068"/>
                  </a:lnTo>
                  <a:lnTo>
                    <a:pt x="467868" y="233933"/>
                  </a:lnTo>
                  <a:lnTo>
                    <a:pt x="463115" y="186799"/>
                  </a:lnTo>
                  <a:lnTo>
                    <a:pt x="449484" y="142892"/>
                  </a:lnTo>
                  <a:lnTo>
                    <a:pt x="427915" y="103156"/>
                  </a:lnTo>
                  <a:lnTo>
                    <a:pt x="399349" y="68532"/>
                  </a:lnTo>
                  <a:lnTo>
                    <a:pt x="364728" y="39962"/>
                  </a:lnTo>
                  <a:lnTo>
                    <a:pt x="324991" y="18389"/>
                  </a:lnTo>
                  <a:lnTo>
                    <a:pt x="281079" y="4754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1C96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7736" y="5051764"/>
              <a:ext cx="176024" cy="200137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88949" y="5351144"/>
            <a:ext cx="3390265" cy="65659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500" spc="-10" dirty="0">
                <a:solidFill>
                  <a:srgbClr val="464646"/>
                </a:solidFill>
                <a:latin typeface="Calibri"/>
                <a:cs typeface="Calibri"/>
              </a:rPr>
              <a:t>Іслам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Кримськотатарська</a:t>
            </a:r>
            <a:r>
              <a:rPr sz="1200" spc="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1200" spc="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інші</a:t>
            </a:r>
            <a:r>
              <a:rPr sz="1200" spc="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мусульманські</a:t>
            </a:r>
            <a:r>
              <a:rPr sz="1200" spc="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спільноти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45591" y="6275832"/>
            <a:ext cx="8053070" cy="1405255"/>
            <a:chOff x="545591" y="6275832"/>
            <a:chExt cx="8053070" cy="1405255"/>
          </a:xfrm>
        </p:grpSpPr>
        <p:sp>
          <p:nvSpPr>
            <p:cNvPr id="21" name="object 21"/>
            <p:cNvSpPr/>
            <p:nvPr/>
          </p:nvSpPr>
          <p:spPr>
            <a:xfrm>
              <a:off x="545591" y="6275832"/>
              <a:ext cx="8053070" cy="1405255"/>
            </a:xfrm>
            <a:custGeom>
              <a:avLst/>
              <a:gdLst/>
              <a:ahLst/>
              <a:cxnLst/>
              <a:rect l="l" t="t" r="r" b="b"/>
              <a:pathLst>
                <a:path w="8053070" h="1405254">
                  <a:moveTo>
                    <a:pt x="8029448" y="0"/>
                  </a:moveTo>
                  <a:lnTo>
                    <a:pt x="23393" y="0"/>
                  </a:lnTo>
                  <a:lnTo>
                    <a:pt x="14289" y="1829"/>
                  </a:lnTo>
                  <a:lnTo>
                    <a:pt x="6853" y="6826"/>
                  </a:lnTo>
                  <a:lnTo>
                    <a:pt x="1838" y="14251"/>
                  </a:lnTo>
                  <a:lnTo>
                    <a:pt x="0" y="23368"/>
                  </a:lnTo>
                  <a:lnTo>
                    <a:pt x="0" y="1381721"/>
                  </a:lnTo>
                  <a:lnTo>
                    <a:pt x="1838" y="1390833"/>
                  </a:lnTo>
                  <a:lnTo>
                    <a:pt x="6853" y="1398273"/>
                  </a:lnTo>
                  <a:lnTo>
                    <a:pt x="14289" y="1403288"/>
                  </a:lnTo>
                  <a:lnTo>
                    <a:pt x="23393" y="1405128"/>
                  </a:lnTo>
                  <a:lnTo>
                    <a:pt x="8029448" y="1405128"/>
                  </a:lnTo>
                  <a:lnTo>
                    <a:pt x="8038564" y="1403288"/>
                  </a:lnTo>
                  <a:lnTo>
                    <a:pt x="8045989" y="1398273"/>
                  </a:lnTo>
                  <a:lnTo>
                    <a:pt x="8050986" y="1390833"/>
                  </a:lnTo>
                  <a:lnTo>
                    <a:pt x="8052815" y="1381721"/>
                  </a:lnTo>
                  <a:lnTo>
                    <a:pt x="8052815" y="23368"/>
                  </a:lnTo>
                  <a:lnTo>
                    <a:pt x="8050986" y="14251"/>
                  </a:lnTo>
                  <a:lnTo>
                    <a:pt x="8045989" y="6826"/>
                  </a:lnTo>
                  <a:lnTo>
                    <a:pt x="8038564" y="1829"/>
                  </a:lnTo>
                  <a:lnTo>
                    <a:pt x="8029448" y="0"/>
                  </a:lnTo>
                  <a:close/>
                </a:path>
              </a:pathLst>
            </a:custGeom>
            <a:solidFill>
              <a:srgbClr val="F1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1039" y="6431280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233934" y="0"/>
                  </a:moveTo>
                  <a:lnTo>
                    <a:pt x="186788" y="4754"/>
                  </a:lnTo>
                  <a:lnTo>
                    <a:pt x="142876" y="18389"/>
                  </a:lnTo>
                  <a:lnTo>
                    <a:pt x="103139" y="39962"/>
                  </a:lnTo>
                  <a:lnTo>
                    <a:pt x="68518" y="68532"/>
                  </a:lnTo>
                  <a:lnTo>
                    <a:pt x="39952" y="103156"/>
                  </a:lnTo>
                  <a:lnTo>
                    <a:pt x="18383" y="142892"/>
                  </a:lnTo>
                  <a:lnTo>
                    <a:pt x="4752" y="186799"/>
                  </a:lnTo>
                  <a:lnTo>
                    <a:pt x="0" y="233934"/>
                  </a:lnTo>
                  <a:lnTo>
                    <a:pt x="4752" y="281068"/>
                  </a:lnTo>
                  <a:lnTo>
                    <a:pt x="18383" y="324975"/>
                  </a:lnTo>
                  <a:lnTo>
                    <a:pt x="39952" y="364711"/>
                  </a:lnTo>
                  <a:lnTo>
                    <a:pt x="68518" y="399335"/>
                  </a:lnTo>
                  <a:lnTo>
                    <a:pt x="103139" y="427905"/>
                  </a:lnTo>
                  <a:lnTo>
                    <a:pt x="142876" y="449478"/>
                  </a:lnTo>
                  <a:lnTo>
                    <a:pt x="186788" y="463113"/>
                  </a:lnTo>
                  <a:lnTo>
                    <a:pt x="233934" y="467868"/>
                  </a:lnTo>
                  <a:lnTo>
                    <a:pt x="281079" y="463113"/>
                  </a:lnTo>
                  <a:lnTo>
                    <a:pt x="324991" y="449478"/>
                  </a:lnTo>
                  <a:lnTo>
                    <a:pt x="364728" y="427905"/>
                  </a:lnTo>
                  <a:lnTo>
                    <a:pt x="399349" y="399335"/>
                  </a:lnTo>
                  <a:lnTo>
                    <a:pt x="427915" y="364711"/>
                  </a:lnTo>
                  <a:lnTo>
                    <a:pt x="449484" y="324975"/>
                  </a:lnTo>
                  <a:lnTo>
                    <a:pt x="463115" y="281068"/>
                  </a:lnTo>
                  <a:lnTo>
                    <a:pt x="467868" y="233934"/>
                  </a:lnTo>
                  <a:lnTo>
                    <a:pt x="463115" y="186799"/>
                  </a:lnTo>
                  <a:lnTo>
                    <a:pt x="449484" y="142892"/>
                  </a:lnTo>
                  <a:lnTo>
                    <a:pt x="427915" y="103156"/>
                  </a:lnTo>
                  <a:lnTo>
                    <a:pt x="399349" y="68532"/>
                  </a:lnTo>
                  <a:lnTo>
                    <a:pt x="364728" y="39962"/>
                  </a:lnTo>
                  <a:lnTo>
                    <a:pt x="324991" y="18389"/>
                  </a:lnTo>
                  <a:lnTo>
                    <a:pt x="281079" y="4754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1C96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6604" y="6563577"/>
              <a:ext cx="98281" cy="20173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88949" y="6863206"/>
            <a:ext cx="2889250" cy="65722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500" spc="-10" dirty="0">
                <a:solidFill>
                  <a:srgbClr val="464646"/>
                </a:solidFill>
                <a:latin typeface="Calibri"/>
                <a:cs typeface="Calibri"/>
              </a:rPr>
              <a:t>Католицизм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Польські</a:t>
            </a:r>
            <a:r>
              <a:rPr sz="120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120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інші</a:t>
            </a:r>
            <a:r>
              <a:rPr sz="120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католицькі</a:t>
            </a:r>
            <a:r>
              <a:rPr sz="120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64646"/>
                </a:solidFill>
                <a:latin typeface="Calibri"/>
                <a:cs typeface="Calibri"/>
              </a:rPr>
              <a:t>громади</a:t>
            </a:r>
            <a:r>
              <a:rPr sz="120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64646"/>
                </a:solidFill>
                <a:latin typeface="Calibri"/>
                <a:cs typeface="Calibri"/>
              </a:rPr>
              <a:t>регіону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0" y="0"/>
            <a:ext cx="5486400" cy="8229600"/>
            <a:chOff x="9144000" y="0"/>
            <a:chExt cx="5486400" cy="8229600"/>
          </a:xfrm>
        </p:grpSpPr>
        <p:pic>
          <p:nvPicPr>
            <p:cNvPr id="3" name="object 3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94661" y="7800395"/>
              <a:ext cx="1612197" cy="305142"/>
            </a:xfrm>
            <a:prstGeom prst="rect">
              <a:avLst/>
            </a:prstGeom>
          </p:spPr>
        </p:pic>
        <p:pic>
          <p:nvPicPr>
            <p:cNvPr id="4" name="object 4" descr="preencoded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4000" y="0"/>
              <a:ext cx="5486400" cy="822959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68807" y="636524"/>
            <a:ext cx="7491730" cy="1185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565"/>
              </a:lnSpc>
              <a:spcBef>
                <a:spcPts val="100"/>
              </a:spcBef>
            </a:pPr>
            <a:r>
              <a:rPr dirty="0"/>
              <a:t>Розділ</a:t>
            </a:r>
            <a:r>
              <a:rPr spc="-135" dirty="0"/>
              <a:t> </a:t>
            </a:r>
            <a:r>
              <a:rPr dirty="0"/>
              <a:t>7:взаємний</a:t>
            </a:r>
            <a:r>
              <a:rPr spc="-155" dirty="0"/>
              <a:t> </a:t>
            </a:r>
            <a:r>
              <a:rPr spc="-10" dirty="0"/>
              <a:t>вплив</a:t>
            </a:r>
          </a:p>
          <a:p>
            <a:pPr marL="12700">
              <a:lnSpc>
                <a:spcPts val="4565"/>
              </a:lnSpc>
            </a:pPr>
            <a:r>
              <a:rPr spc="-30" dirty="0"/>
              <a:t>культур</a:t>
            </a:r>
            <a:r>
              <a:rPr spc="-114" dirty="0"/>
              <a:t> </a:t>
            </a:r>
            <a:r>
              <a:rPr dirty="0"/>
              <a:t>у</a:t>
            </a:r>
            <a:r>
              <a:rPr spc="-114" dirty="0"/>
              <a:t> </a:t>
            </a:r>
            <a:r>
              <a:rPr spc="-10" dirty="0"/>
              <a:t>повсякденному</a:t>
            </a:r>
            <a:r>
              <a:rPr spc="-110" dirty="0"/>
              <a:t> </a:t>
            </a:r>
            <a:r>
              <a:rPr spc="-10" dirty="0"/>
              <a:t>житті</a:t>
            </a:r>
          </a:p>
        </p:txBody>
      </p:sp>
      <p:sp>
        <p:nvSpPr>
          <p:cNvPr id="6" name="object 6"/>
          <p:cNvSpPr/>
          <p:nvPr/>
        </p:nvSpPr>
        <p:spPr>
          <a:xfrm>
            <a:off x="804499" y="2599742"/>
            <a:ext cx="512445" cy="512445"/>
          </a:xfrm>
          <a:custGeom>
            <a:avLst/>
            <a:gdLst/>
            <a:ahLst/>
            <a:cxnLst/>
            <a:rect l="l" t="t" r="r" b="b"/>
            <a:pathLst>
              <a:path w="512444" h="512444">
                <a:moveTo>
                  <a:pt x="512447" y="256202"/>
                </a:moveTo>
                <a:lnTo>
                  <a:pt x="508319" y="302251"/>
                </a:lnTo>
                <a:lnTo>
                  <a:pt x="496418" y="345591"/>
                </a:lnTo>
                <a:lnTo>
                  <a:pt x="477467" y="385501"/>
                </a:lnTo>
                <a:lnTo>
                  <a:pt x="452189" y="421256"/>
                </a:lnTo>
                <a:lnTo>
                  <a:pt x="421309" y="452132"/>
                </a:lnTo>
                <a:lnTo>
                  <a:pt x="385549" y="477407"/>
                </a:lnTo>
                <a:lnTo>
                  <a:pt x="345634" y="496356"/>
                </a:lnTo>
                <a:lnTo>
                  <a:pt x="302286" y="508256"/>
                </a:lnTo>
                <a:lnTo>
                  <a:pt x="256229" y="512383"/>
                </a:lnTo>
                <a:lnTo>
                  <a:pt x="210171" y="508256"/>
                </a:lnTo>
                <a:lnTo>
                  <a:pt x="166822" y="496356"/>
                </a:lnTo>
                <a:lnTo>
                  <a:pt x="126905" y="477407"/>
                </a:lnTo>
                <a:lnTo>
                  <a:pt x="91144" y="452132"/>
                </a:lnTo>
                <a:lnTo>
                  <a:pt x="60262" y="421256"/>
                </a:lnTo>
                <a:lnTo>
                  <a:pt x="34983" y="385501"/>
                </a:lnTo>
                <a:lnTo>
                  <a:pt x="16030" y="345591"/>
                </a:lnTo>
                <a:lnTo>
                  <a:pt x="4128" y="302250"/>
                </a:lnTo>
                <a:lnTo>
                  <a:pt x="0" y="256202"/>
                </a:lnTo>
                <a:lnTo>
                  <a:pt x="4128" y="210152"/>
                </a:lnTo>
                <a:lnTo>
                  <a:pt x="16030" y="166810"/>
                </a:lnTo>
                <a:lnTo>
                  <a:pt x="34983" y="126897"/>
                </a:lnTo>
                <a:lnTo>
                  <a:pt x="60262" y="91139"/>
                </a:lnTo>
                <a:lnTo>
                  <a:pt x="91144" y="60259"/>
                </a:lnTo>
                <a:lnTo>
                  <a:pt x="126905" y="34981"/>
                </a:lnTo>
                <a:lnTo>
                  <a:pt x="166822" y="16030"/>
                </a:lnTo>
                <a:lnTo>
                  <a:pt x="210171" y="4128"/>
                </a:lnTo>
                <a:lnTo>
                  <a:pt x="256229" y="0"/>
                </a:lnTo>
                <a:lnTo>
                  <a:pt x="302286" y="4128"/>
                </a:lnTo>
                <a:lnTo>
                  <a:pt x="345634" y="16030"/>
                </a:lnTo>
                <a:lnTo>
                  <a:pt x="385549" y="34982"/>
                </a:lnTo>
                <a:lnTo>
                  <a:pt x="421309" y="60259"/>
                </a:lnTo>
                <a:lnTo>
                  <a:pt x="452189" y="91139"/>
                </a:lnTo>
                <a:lnTo>
                  <a:pt x="477467" y="126897"/>
                </a:lnTo>
                <a:lnTo>
                  <a:pt x="496418" y="166810"/>
                </a:lnTo>
                <a:lnTo>
                  <a:pt x="508319" y="210153"/>
                </a:lnTo>
                <a:lnTo>
                  <a:pt x="512447" y="256202"/>
                </a:lnTo>
                <a:close/>
              </a:path>
              <a:path w="512444" h="512444">
                <a:moveTo>
                  <a:pt x="428718" y="256347"/>
                </a:moveTo>
                <a:lnTo>
                  <a:pt x="422560" y="302165"/>
                </a:lnTo>
                <a:lnTo>
                  <a:pt x="405181" y="343337"/>
                </a:lnTo>
                <a:lnTo>
                  <a:pt x="378225" y="378219"/>
                </a:lnTo>
                <a:lnTo>
                  <a:pt x="343336" y="405168"/>
                </a:lnTo>
                <a:lnTo>
                  <a:pt x="302156" y="422543"/>
                </a:lnTo>
                <a:lnTo>
                  <a:pt x="256328" y="428699"/>
                </a:lnTo>
                <a:lnTo>
                  <a:pt x="210502" y="422543"/>
                </a:lnTo>
                <a:lnTo>
                  <a:pt x="169322" y="405168"/>
                </a:lnTo>
                <a:lnTo>
                  <a:pt x="134434" y="378219"/>
                </a:lnTo>
                <a:lnTo>
                  <a:pt x="107479" y="343337"/>
                </a:lnTo>
                <a:lnTo>
                  <a:pt x="90102" y="302165"/>
                </a:lnTo>
                <a:lnTo>
                  <a:pt x="83944" y="256347"/>
                </a:lnTo>
                <a:lnTo>
                  <a:pt x="90102" y="210529"/>
                </a:lnTo>
                <a:lnTo>
                  <a:pt x="107479" y="169357"/>
                </a:lnTo>
                <a:lnTo>
                  <a:pt x="134434" y="134475"/>
                </a:lnTo>
                <a:lnTo>
                  <a:pt x="169322" y="107526"/>
                </a:lnTo>
                <a:lnTo>
                  <a:pt x="210502" y="90151"/>
                </a:lnTo>
                <a:lnTo>
                  <a:pt x="256328" y="83995"/>
                </a:lnTo>
                <a:lnTo>
                  <a:pt x="302156" y="90151"/>
                </a:lnTo>
                <a:lnTo>
                  <a:pt x="343336" y="107526"/>
                </a:lnTo>
                <a:lnTo>
                  <a:pt x="378225" y="134476"/>
                </a:lnTo>
                <a:lnTo>
                  <a:pt x="405181" y="169357"/>
                </a:lnTo>
                <a:lnTo>
                  <a:pt x="422560" y="210529"/>
                </a:lnTo>
                <a:lnTo>
                  <a:pt x="428718" y="256347"/>
                </a:lnTo>
                <a:close/>
              </a:path>
            </a:pathLst>
          </a:custGeom>
          <a:ln w="22685">
            <a:solidFill>
              <a:srgbClr val="1C96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1850" y="2549144"/>
            <a:ext cx="6555105" cy="1188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spc="-10" dirty="0">
                <a:solidFill>
                  <a:srgbClr val="464646"/>
                </a:solidFill>
                <a:latin typeface="Calibri"/>
                <a:cs typeface="Calibri"/>
              </a:rPr>
              <a:t>Кухня</a:t>
            </a:r>
            <a:endParaRPr sz="2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Борщ,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хачапурі,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вареники,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грецька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пахлава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на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одному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столі.</a:t>
            </a:r>
            <a:r>
              <a:rPr sz="175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Кухня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Дніпропетровщини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відображає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все</a:t>
            </a:r>
            <a:r>
              <a:rPr sz="1750" spc="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розмаїття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її</a:t>
            </a:r>
            <a:r>
              <a:rPr sz="175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мешканців.</a:t>
            </a:r>
            <a:endParaRPr sz="17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3223" y="4571163"/>
            <a:ext cx="535305" cy="535305"/>
            <a:chOff x="793223" y="4571163"/>
            <a:chExt cx="535305" cy="53530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3230" y="5020924"/>
              <a:ext cx="108926" cy="852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0092" y="4998184"/>
              <a:ext cx="88156" cy="1080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0514" y="4620592"/>
              <a:ext cx="97689" cy="858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3223" y="4620636"/>
              <a:ext cx="87002" cy="1372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04577" y="4582511"/>
              <a:ext cx="512445" cy="450215"/>
            </a:xfrm>
            <a:custGeom>
              <a:avLst/>
              <a:gdLst/>
              <a:ahLst/>
              <a:cxnLst/>
              <a:rect l="l" t="t" r="r" b="b"/>
              <a:pathLst>
                <a:path w="512444" h="450214">
                  <a:moveTo>
                    <a:pt x="512279" y="157451"/>
                  </a:moveTo>
                  <a:lnTo>
                    <a:pt x="34" y="157465"/>
                  </a:lnTo>
                </a:path>
                <a:path w="512444" h="450214">
                  <a:moveTo>
                    <a:pt x="40" y="163982"/>
                  </a:moveTo>
                  <a:lnTo>
                    <a:pt x="0" y="449759"/>
                  </a:lnTo>
                </a:path>
                <a:path w="512444" h="450214">
                  <a:moveTo>
                    <a:pt x="128591" y="98946"/>
                  </a:moveTo>
                  <a:lnTo>
                    <a:pt x="128510" y="49518"/>
                  </a:lnTo>
                </a:path>
                <a:path w="512444" h="450214">
                  <a:moveTo>
                    <a:pt x="379880" y="99055"/>
                  </a:moveTo>
                  <a:lnTo>
                    <a:pt x="380134" y="51560"/>
                  </a:lnTo>
                </a:path>
                <a:path w="512444" h="450214">
                  <a:moveTo>
                    <a:pt x="128482" y="43981"/>
                  </a:moveTo>
                  <a:lnTo>
                    <a:pt x="128669" y="0"/>
                  </a:lnTo>
                </a:path>
                <a:path w="512444" h="450214">
                  <a:moveTo>
                    <a:pt x="379880" y="726"/>
                  </a:moveTo>
                  <a:lnTo>
                    <a:pt x="380125" y="49518"/>
                  </a:lnTo>
                </a:path>
              </a:pathLst>
            </a:custGeom>
            <a:ln w="22694">
              <a:solidFill>
                <a:srgbClr val="1C96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6998" y="4814399"/>
              <a:ext cx="160291" cy="15939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68878" y="4631939"/>
              <a:ext cx="448309" cy="462915"/>
            </a:xfrm>
            <a:custGeom>
              <a:avLst/>
              <a:gdLst/>
              <a:ahLst/>
              <a:cxnLst/>
              <a:rect l="l" t="t" r="r" b="b"/>
              <a:pathLst>
                <a:path w="448309" h="462914">
                  <a:moveTo>
                    <a:pt x="21931" y="462894"/>
                  </a:moveTo>
                  <a:lnTo>
                    <a:pt x="382562" y="462902"/>
                  </a:lnTo>
                </a:path>
                <a:path w="448309" h="462914">
                  <a:moveTo>
                    <a:pt x="448024" y="377592"/>
                  </a:moveTo>
                  <a:lnTo>
                    <a:pt x="447978" y="63157"/>
                  </a:lnTo>
                </a:path>
                <a:path w="448309" h="462914">
                  <a:moveTo>
                    <a:pt x="372983" y="0"/>
                  </a:moveTo>
                  <a:lnTo>
                    <a:pt x="0" y="45"/>
                  </a:lnTo>
                </a:path>
              </a:pathLst>
            </a:custGeom>
            <a:ln w="22694">
              <a:solidFill>
                <a:srgbClr val="1C96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601850" y="4532757"/>
            <a:ext cx="6739890" cy="2817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dirty="0">
                <a:solidFill>
                  <a:srgbClr val="464646"/>
                </a:solidFill>
                <a:latin typeface="Calibri"/>
                <a:cs typeface="Calibri"/>
              </a:rPr>
              <a:t>Свята</a:t>
            </a:r>
            <a:r>
              <a:rPr sz="21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21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464646"/>
                </a:solidFill>
                <a:latin typeface="Calibri"/>
                <a:cs typeface="Calibri"/>
              </a:rPr>
              <a:t>традиції</a:t>
            </a:r>
            <a:endParaRPr sz="2150">
              <a:latin typeface="Calibri"/>
              <a:cs typeface="Calibri"/>
            </a:endParaRPr>
          </a:p>
          <a:p>
            <a:pPr marL="12700" marR="335915">
              <a:lnSpc>
                <a:spcPct val="133200"/>
              </a:lnSpc>
              <a:spcBef>
                <a:spcPts val="980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Великдень,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Ханука,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Курбан-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байрам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свята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різних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конфесій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стають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частиною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спільного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культурного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календаря.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50" dirty="0">
                <a:solidFill>
                  <a:srgbClr val="464646"/>
                </a:solidFill>
                <a:latin typeface="Calibri"/>
                <a:cs typeface="Calibri"/>
              </a:rPr>
              <a:t>Музика</a:t>
            </a:r>
            <a:r>
              <a:rPr sz="21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464646"/>
                </a:solidFill>
                <a:latin typeface="Calibri"/>
                <a:cs typeface="Calibri"/>
              </a:rPr>
              <a:t>та</a:t>
            </a:r>
            <a:r>
              <a:rPr sz="21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464646"/>
                </a:solidFill>
                <a:latin typeface="Calibri"/>
                <a:cs typeface="Calibri"/>
              </a:rPr>
              <a:t>мистецтво</a:t>
            </a:r>
            <a:endParaRPr sz="2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Козацькі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пісні,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клезмер,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вірменський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дудук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музична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мозаїка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регіону</a:t>
            </a: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є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живим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свідченням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мультикультурності.</a:t>
            </a:r>
            <a:endParaRPr sz="175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2707" y="6200319"/>
            <a:ext cx="476034" cy="5350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18976" y="7594092"/>
            <a:ext cx="3011805" cy="622300"/>
            <a:chOff x="11618976" y="7594092"/>
            <a:chExt cx="3011805" cy="622300"/>
          </a:xfrm>
        </p:grpSpPr>
        <p:pic>
          <p:nvPicPr>
            <p:cNvPr id="3" name="object 3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94661" y="7800396"/>
              <a:ext cx="1612197" cy="3051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618976" y="7594092"/>
              <a:ext cx="3011805" cy="622300"/>
            </a:xfrm>
            <a:custGeom>
              <a:avLst/>
              <a:gdLst/>
              <a:ahLst/>
              <a:cxnLst/>
              <a:rect l="l" t="t" r="r" b="b"/>
              <a:pathLst>
                <a:path w="3011805" h="622300">
                  <a:moveTo>
                    <a:pt x="3011424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3011424" y="621791"/>
                  </a:lnTo>
                  <a:lnTo>
                    <a:pt x="3011424" y="0"/>
                  </a:lnTo>
                  <a:close/>
                </a:path>
              </a:pathLst>
            </a:custGeom>
            <a:solidFill>
              <a:srgbClr val="FAF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98697" y="606373"/>
            <a:ext cx="8305800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50" spc="-35" dirty="0">
                <a:solidFill>
                  <a:srgbClr val="403BCF"/>
                </a:solidFill>
                <a:latin typeface="Calibri"/>
                <a:cs typeface="Calibri"/>
              </a:rPr>
              <a:t>Культурна</a:t>
            </a:r>
            <a:r>
              <a:rPr sz="4450" spc="-18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4450" dirty="0">
                <a:solidFill>
                  <a:srgbClr val="403BCF"/>
                </a:solidFill>
                <a:latin typeface="Calibri"/>
                <a:cs typeface="Calibri"/>
              </a:rPr>
              <a:t>мозаїка:</a:t>
            </a:r>
            <a:r>
              <a:rPr sz="4450" spc="-19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4450" dirty="0">
                <a:solidFill>
                  <a:srgbClr val="403BCF"/>
                </a:solidFill>
                <a:latin typeface="Calibri"/>
                <a:cs typeface="Calibri"/>
              </a:rPr>
              <a:t>ключові</a:t>
            </a:r>
            <a:r>
              <a:rPr sz="4450" spc="-19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4450" spc="-10" dirty="0">
                <a:solidFill>
                  <a:srgbClr val="403BCF"/>
                </a:solidFill>
                <a:latin typeface="Calibri"/>
                <a:cs typeface="Calibri"/>
              </a:rPr>
              <a:t>цифри</a:t>
            </a:r>
            <a:endParaRPr sz="44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270630" y="1899615"/>
            <a:ext cx="1249680" cy="9188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850" spc="229" dirty="0">
                <a:solidFill>
                  <a:srgbClr val="464646"/>
                </a:solidFill>
              </a:rPr>
              <a:t>30+</a:t>
            </a:r>
            <a:endParaRPr sz="5850"/>
          </a:p>
        </p:txBody>
      </p:sp>
      <p:sp>
        <p:nvSpPr>
          <p:cNvPr id="7" name="object 7"/>
          <p:cNvSpPr txBox="1"/>
          <p:nvPr/>
        </p:nvSpPr>
        <p:spPr>
          <a:xfrm>
            <a:off x="3179191" y="3101086"/>
            <a:ext cx="16078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Етнічних</a:t>
            </a:r>
            <a:r>
              <a:rPr sz="220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64646"/>
                </a:solidFill>
                <a:latin typeface="Calibri"/>
                <a:cs typeface="Calibri"/>
              </a:rPr>
              <a:t>груп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4854" y="3657092"/>
            <a:ext cx="39350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проживають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Дніпропетровській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області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92488" y="1899615"/>
            <a:ext cx="2310130" cy="1562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6830" algn="ctr">
              <a:lnSpc>
                <a:spcPct val="100000"/>
              </a:lnSpc>
              <a:spcBef>
                <a:spcPts val="105"/>
              </a:spcBef>
            </a:pPr>
            <a:r>
              <a:rPr sz="5850" spc="-50" dirty="0">
                <a:solidFill>
                  <a:srgbClr val="464646"/>
                </a:solidFill>
                <a:latin typeface="Calibri"/>
                <a:cs typeface="Calibri"/>
              </a:rPr>
              <a:t>5</a:t>
            </a:r>
            <a:endParaRPr sz="58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430"/>
              </a:spcBef>
            </a:pPr>
            <a:r>
              <a:rPr sz="2200" dirty="0">
                <a:solidFill>
                  <a:srgbClr val="464646"/>
                </a:solidFill>
                <a:latin typeface="Calibri"/>
                <a:cs typeface="Calibri"/>
              </a:rPr>
              <a:t>Основних</a:t>
            </a:r>
            <a:r>
              <a:rPr sz="220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конфесій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33992" y="3657092"/>
            <a:ext cx="26257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мирно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співіснують</a:t>
            </a:r>
            <a:r>
              <a:rPr sz="175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регіоні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92679" y="4352670"/>
            <a:ext cx="2180590" cy="1561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5560" algn="ctr">
              <a:lnSpc>
                <a:spcPct val="100000"/>
              </a:lnSpc>
              <a:spcBef>
                <a:spcPts val="105"/>
              </a:spcBef>
            </a:pPr>
            <a:r>
              <a:rPr sz="5850" spc="-50" dirty="0">
                <a:solidFill>
                  <a:srgbClr val="464646"/>
                </a:solidFill>
                <a:latin typeface="Calibri"/>
                <a:cs typeface="Calibri"/>
              </a:rPr>
              <a:t>3</a:t>
            </a:r>
            <a:endParaRPr sz="58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425"/>
              </a:spcBef>
            </a:pPr>
            <a:r>
              <a:rPr sz="2200" dirty="0">
                <a:solidFill>
                  <a:srgbClr val="464646"/>
                </a:solidFill>
                <a:latin typeface="Calibri"/>
                <a:cs typeface="Calibri"/>
              </a:rPr>
              <a:t>Мови</a:t>
            </a:r>
            <a:r>
              <a:rPr sz="220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спілкування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1304" y="6109842"/>
            <a:ext cx="11901805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8085">
              <a:lnSpc>
                <a:spcPct val="100000"/>
              </a:lnSpc>
              <a:spcBef>
                <a:spcPts val="100"/>
              </a:spcBef>
              <a:tabLst>
                <a:tab pos="7840980" algn="l"/>
              </a:tabLst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українська,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суржик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повсякденному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житті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	історії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мультикультурного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розвитку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регіону</a:t>
            </a:r>
            <a:endParaRPr sz="1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Ці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цифри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лише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поверхневий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погляд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на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глибину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культурного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переплетення,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що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визначає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ідентичність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Дніпропетровщини.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19564" y="4352670"/>
            <a:ext cx="1678939" cy="1561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850" spc="275" dirty="0">
                <a:solidFill>
                  <a:srgbClr val="464646"/>
                </a:solidFill>
                <a:latin typeface="Calibri"/>
                <a:cs typeface="Calibri"/>
              </a:rPr>
              <a:t>200+</a:t>
            </a:r>
            <a:endParaRPr sz="5850">
              <a:latin typeface="Calibri"/>
              <a:cs typeface="Calibri"/>
            </a:endParaRPr>
          </a:p>
          <a:p>
            <a:pPr marL="619125">
              <a:lnSpc>
                <a:spcPct val="100000"/>
              </a:lnSpc>
              <a:spcBef>
                <a:spcPts val="2425"/>
              </a:spcBef>
            </a:pPr>
            <a:r>
              <a:rPr sz="2200" spc="-10" dirty="0">
                <a:solidFill>
                  <a:srgbClr val="464646"/>
                </a:solidFill>
                <a:latin typeface="Calibri"/>
                <a:cs typeface="Calibri"/>
              </a:rPr>
              <a:t>Років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04112" y="9905"/>
            <a:ext cx="13017500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Діючі</a:t>
            </a:r>
            <a:r>
              <a:rPr spc="-125" dirty="0"/>
              <a:t> </a:t>
            </a:r>
            <a:r>
              <a:rPr spc="-10" dirty="0"/>
              <a:t>національно-</a:t>
            </a:r>
            <a:r>
              <a:rPr spc="-20" dirty="0"/>
              <a:t>культурні</a:t>
            </a:r>
            <a:r>
              <a:rPr spc="-105" dirty="0"/>
              <a:t> </a:t>
            </a:r>
            <a:r>
              <a:rPr dirty="0"/>
              <a:t>організації</a:t>
            </a:r>
            <a:r>
              <a:rPr spc="-110" dirty="0"/>
              <a:t> </a:t>
            </a:r>
            <a:r>
              <a:rPr dirty="0"/>
              <a:t>у</a:t>
            </a:r>
            <a:r>
              <a:rPr spc="-105" dirty="0"/>
              <a:t> </a:t>
            </a:r>
            <a:r>
              <a:rPr dirty="0"/>
              <a:t>місті</a:t>
            </a:r>
            <a:r>
              <a:rPr spc="-105" dirty="0"/>
              <a:t> </a:t>
            </a:r>
            <a:r>
              <a:rPr spc="-10" dirty="0"/>
              <a:t>Дніпро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7242" y="1169288"/>
            <a:ext cx="6865620" cy="3007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403BCF"/>
                </a:solidFill>
                <a:latin typeface="Calibri"/>
                <a:cs typeface="Calibri"/>
              </a:rPr>
              <a:t>Єврейські</a:t>
            </a:r>
            <a:r>
              <a:rPr sz="2800" spc="-114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3BCF"/>
                </a:solidFill>
                <a:latin typeface="Calibri"/>
                <a:cs typeface="Calibri"/>
              </a:rPr>
              <a:t>центри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Єврейська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громада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(одна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з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найбільших)</a:t>
            </a:r>
            <a:endParaRPr sz="1750" dirty="0">
              <a:latin typeface="Calibri"/>
              <a:cs typeface="Calibri"/>
            </a:endParaRPr>
          </a:p>
          <a:p>
            <a:pPr marL="89535" indent="-85725">
              <a:lnSpc>
                <a:spcPts val="2095"/>
              </a:lnSpc>
              <a:buSzPct val="94285"/>
              <a:buFont typeface="Arial"/>
              <a:buChar char="•"/>
              <a:tabLst>
                <a:tab pos="89535" algn="l"/>
              </a:tabLst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Єврейська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громада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Дніпра</a:t>
            </a:r>
            <a:endParaRPr sz="1750" dirty="0">
              <a:latin typeface="Calibri"/>
              <a:cs typeface="Calibri"/>
            </a:endParaRPr>
          </a:p>
          <a:p>
            <a:pPr marL="89535" indent="-85725">
              <a:lnSpc>
                <a:spcPts val="2095"/>
              </a:lnSpc>
              <a:buSzPct val="94285"/>
              <a:buFont typeface="Arial"/>
              <a:buChar char="•"/>
              <a:tabLst>
                <a:tab pos="89535" algn="l"/>
              </a:tabLst>
            </a:pP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Культурно-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діловий</a:t>
            </a:r>
            <a:r>
              <a:rPr sz="1750" spc="-7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центр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«Менора»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найбільший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єврейський</a:t>
            </a:r>
            <a:r>
              <a:rPr sz="1750" spc="-4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центр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endParaRPr sz="1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світі</a:t>
            </a:r>
            <a:endParaRPr sz="1750" dirty="0">
              <a:latin typeface="Calibri"/>
              <a:cs typeface="Calibri"/>
            </a:endParaRPr>
          </a:p>
          <a:p>
            <a:pPr marL="89535" indent="-85725">
              <a:lnSpc>
                <a:spcPct val="100000"/>
              </a:lnSpc>
              <a:spcBef>
                <a:spcPts val="5"/>
              </a:spcBef>
              <a:buSzPct val="94285"/>
              <a:buFont typeface="Arial"/>
              <a:buChar char="•"/>
              <a:tabLst>
                <a:tab pos="89535" algn="l"/>
              </a:tabLst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Єврейський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культурний</a:t>
            </a:r>
            <a:r>
              <a:rPr sz="175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центр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«Solomonika»</a:t>
            </a:r>
            <a:endParaRPr sz="1750" dirty="0">
              <a:latin typeface="Calibri"/>
              <a:cs typeface="Calibri"/>
            </a:endParaRPr>
          </a:p>
          <a:p>
            <a:pPr marL="89535" indent="-85725">
              <a:lnSpc>
                <a:spcPct val="100000"/>
              </a:lnSpc>
              <a:buSzPct val="94285"/>
              <a:buFont typeface="Arial"/>
              <a:buChar char="•"/>
              <a:tabLst>
                <a:tab pos="89535" algn="l"/>
              </a:tabLst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Гілель</a:t>
            </a:r>
            <a:r>
              <a:rPr sz="1750" spc="-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Дніпро</a:t>
            </a:r>
            <a:r>
              <a:rPr sz="1750" spc="-2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студентська</a:t>
            </a:r>
            <a:r>
              <a:rPr sz="1750" spc="-6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організація</a:t>
            </a:r>
            <a:endParaRPr sz="1750" dirty="0">
              <a:latin typeface="Calibri"/>
              <a:cs typeface="Calibri"/>
            </a:endParaRPr>
          </a:p>
          <a:p>
            <a:pPr marL="89535" indent="-85725">
              <a:lnSpc>
                <a:spcPct val="100000"/>
              </a:lnSpc>
              <a:buSzPct val="94285"/>
              <a:buFont typeface="Arial"/>
              <a:buChar char="•"/>
              <a:tabLst>
                <a:tab pos="89535" algn="l"/>
              </a:tabLst>
            </a:pP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Ізраїльський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культурний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центр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Дніпрі</a:t>
            </a:r>
            <a:endParaRPr sz="1750" dirty="0">
              <a:latin typeface="Calibri"/>
              <a:cs typeface="Calibri"/>
            </a:endParaRPr>
          </a:p>
          <a:p>
            <a:pPr marL="62865">
              <a:lnSpc>
                <a:spcPct val="100000"/>
              </a:lnSpc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Дніпрі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єврейська</a:t>
            </a:r>
            <a:r>
              <a:rPr sz="1750" spc="-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громада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одна</a:t>
            </a:r>
            <a:r>
              <a:rPr sz="1750" spc="-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з</a:t>
            </a:r>
            <a:r>
              <a:rPr sz="1750" spc="-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найбільших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світі</a:t>
            </a:r>
            <a:endParaRPr sz="1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Адресса</a:t>
            </a:r>
            <a:r>
              <a:rPr sz="1800" b="1" spc="-55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:м.</a:t>
            </a:r>
            <a:r>
              <a:rPr sz="1800" b="1" spc="-2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Дніпро,</a:t>
            </a:r>
            <a:r>
              <a:rPr sz="1800" b="1" spc="-5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вул.</a:t>
            </a:r>
            <a:r>
              <a:rPr sz="1800" b="1" spc="-4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90909"/>
                </a:solidFill>
                <a:latin typeface="Calibri"/>
                <a:cs typeface="Calibri"/>
              </a:rPr>
              <a:t>Шолом-</a:t>
            </a: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Алейхема,</a:t>
            </a:r>
            <a:r>
              <a:rPr sz="1800" b="1" spc="-4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90909"/>
                </a:solidFill>
                <a:latin typeface="Calibri"/>
                <a:cs typeface="Calibri"/>
              </a:rPr>
              <a:t>4/26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29600" y="1169288"/>
            <a:ext cx="6162675" cy="2531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403BCF"/>
                </a:solidFill>
                <a:latin typeface="Calibri"/>
                <a:cs typeface="Calibri"/>
              </a:rPr>
              <a:t>Міжнародні</a:t>
            </a:r>
            <a:r>
              <a:rPr sz="2800" spc="-7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3BCF"/>
                </a:solidFill>
                <a:latin typeface="Calibri"/>
                <a:cs typeface="Calibri"/>
              </a:rPr>
              <a:t>та</a:t>
            </a:r>
            <a:r>
              <a:rPr sz="2800" spc="-80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403BCF"/>
                </a:solidFill>
                <a:latin typeface="Calibri"/>
                <a:cs typeface="Calibri"/>
              </a:rPr>
              <a:t>мультикультурні</a:t>
            </a:r>
            <a:r>
              <a:rPr sz="2800" spc="-75" dirty="0">
                <a:solidFill>
                  <a:srgbClr val="403BC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3BCF"/>
                </a:solidFill>
                <a:latin typeface="Calibri"/>
                <a:cs typeface="Calibri"/>
              </a:rPr>
              <a:t>центри</a:t>
            </a:r>
            <a:endParaRPr sz="2800" dirty="0">
              <a:latin typeface="Calibri"/>
              <a:cs typeface="Calibri"/>
            </a:endParaRPr>
          </a:p>
          <a:p>
            <a:pPr marL="12700" marR="5080" indent="-12065">
              <a:lnSpc>
                <a:spcPct val="100000"/>
              </a:lnSpc>
              <a:spcBef>
                <a:spcPts val="90"/>
              </a:spcBef>
              <a:buSzPct val="91428"/>
              <a:buFont typeface="Arial"/>
              <a:buChar char="•"/>
              <a:tabLst>
                <a:tab pos="89535" algn="l"/>
              </a:tabLst>
            </a:pPr>
            <a:r>
              <a:rPr sz="1750" spc="55" dirty="0">
                <a:solidFill>
                  <a:srgbClr val="464646"/>
                </a:solidFill>
                <a:latin typeface="Calibri"/>
                <a:cs typeface="Calibri"/>
              </a:rPr>
              <a:t>	Dnipro</a:t>
            </a:r>
            <a:r>
              <a:rPr sz="1750" spc="1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60" dirty="0">
                <a:solidFill>
                  <a:srgbClr val="464646"/>
                </a:solidFill>
                <a:latin typeface="Calibri"/>
                <a:cs typeface="Calibri"/>
              </a:rPr>
              <a:t>Center</a:t>
            </a:r>
            <a:r>
              <a:rPr sz="1750" spc="1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for</a:t>
            </a:r>
            <a:r>
              <a:rPr sz="1750" spc="1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Contemporary</a:t>
            </a:r>
            <a:r>
              <a:rPr sz="1750" spc="2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65" dirty="0">
                <a:solidFill>
                  <a:srgbClr val="464646"/>
                </a:solidFill>
                <a:latin typeface="Calibri"/>
                <a:cs typeface="Calibri"/>
              </a:rPr>
              <a:t>Culture</a:t>
            </a:r>
            <a:r>
              <a:rPr sz="1750" spc="28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5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сучасне</a:t>
            </a:r>
            <a:r>
              <a:rPr sz="1750" spc="3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мистецтво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і</a:t>
            </a:r>
            <a:r>
              <a:rPr sz="1750" spc="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міжнародні</a:t>
            </a:r>
            <a:r>
              <a:rPr sz="17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проєкти</a:t>
            </a:r>
            <a:endParaRPr sz="1750" dirty="0">
              <a:latin typeface="Calibri"/>
              <a:cs typeface="Calibri"/>
            </a:endParaRPr>
          </a:p>
          <a:p>
            <a:pPr marL="89535" indent="-88900">
              <a:lnSpc>
                <a:spcPct val="100000"/>
              </a:lnSpc>
              <a:buSzPct val="91428"/>
              <a:buFont typeface="Arial"/>
              <a:buChar char="•"/>
              <a:tabLst>
                <a:tab pos="89535" algn="l"/>
              </a:tabLst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A</a:t>
            </a:r>
            <a:r>
              <a:rPr sz="1750" spc="-20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lliance</a:t>
            </a:r>
            <a:r>
              <a:rPr sz="1750" spc="10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Française</a:t>
            </a:r>
            <a:r>
              <a:rPr sz="1750" spc="14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Dnip</a:t>
            </a:r>
            <a:r>
              <a:rPr sz="1750" spc="-2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ro</a:t>
            </a:r>
            <a:r>
              <a:rPr sz="1750" spc="8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—</a:t>
            </a:r>
            <a:r>
              <a:rPr sz="1750" spc="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французька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культура</a:t>
            </a:r>
            <a:r>
              <a:rPr sz="175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(працює</a:t>
            </a:r>
            <a:r>
              <a:rPr sz="1750" spc="1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в</a:t>
            </a:r>
            <a:endParaRPr sz="1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750" spc="90" dirty="0">
                <a:solidFill>
                  <a:srgbClr val="464646"/>
                </a:solidFill>
                <a:latin typeface="Calibri"/>
                <a:cs typeface="Calibri"/>
              </a:rPr>
              <a:t>DC</a:t>
            </a:r>
            <a:r>
              <a:rPr sz="1750" spc="-1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C</a:t>
            </a:r>
            <a:r>
              <a:rPr sz="1750" spc="-1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C</a:t>
            </a:r>
            <a:r>
              <a:rPr sz="1750" spc="-1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50" dirty="0">
                <a:solidFill>
                  <a:srgbClr val="464646"/>
                </a:solidFill>
                <a:latin typeface="Calibri"/>
                <a:cs typeface="Calibri"/>
              </a:rPr>
              <a:t>)</a:t>
            </a:r>
            <a:endParaRPr sz="1750" dirty="0">
              <a:latin typeface="Calibri"/>
              <a:cs typeface="Calibri"/>
            </a:endParaRPr>
          </a:p>
          <a:p>
            <a:pPr marL="91440" indent="-90805">
              <a:lnSpc>
                <a:spcPct val="100000"/>
              </a:lnSpc>
              <a:spcBef>
                <a:spcPts val="1400"/>
              </a:spcBef>
              <a:buSzPct val="91666"/>
              <a:buFont typeface="Arial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Адреса:</a:t>
            </a:r>
            <a:r>
              <a:rPr sz="1800" b="1" spc="-35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м.</a:t>
            </a:r>
            <a:r>
              <a:rPr sz="1800" spc="-3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Дніпро,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узвіз</a:t>
            </a:r>
            <a:r>
              <a:rPr sz="1800" b="1" spc="-45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Крутогірний,</a:t>
            </a:r>
            <a:r>
              <a:rPr sz="1800" b="1" spc="-55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90909"/>
                </a:solidFill>
                <a:latin typeface="Calibri"/>
                <a:cs typeface="Calibri"/>
              </a:rPr>
              <a:t>21А</a:t>
            </a: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.</a:t>
            </a:r>
            <a:r>
              <a:rPr sz="1800" spc="-3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Центр</a:t>
            </a:r>
            <a:endParaRPr sz="1800" dirty="0">
              <a:latin typeface="Calibri"/>
              <a:cs typeface="Calibri"/>
            </a:endParaRPr>
          </a:p>
          <a:p>
            <a:pPr marL="12700" marR="407034">
              <a:lnSpc>
                <a:spcPct val="100000"/>
              </a:lnSpc>
            </a:pP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розташований</a:t>
            </a:r>
            <a:r>
              <a:rPr sz="1800" spc="-4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у</a:t>
            </a:r>
            <a:r>
              <a:rPr sz="1800" spc="-5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будівлі</a:t>
            </a:r>
            <a:r>
              <a:rPr sz="1800" spc="-7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колишнього</a:t>
            </a:r>
            <a:r>
              <a:rPr sz="1800" spc="-4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губернського</a:t>
            </a:r>
            <a:r>
              <a:rPr sz="1800" spc="-4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земства, </a:t>
            </a: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яка</a:t>
            </a:r>
            <a:r>
              <a:rPr sz="1800" spc="-45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є</a:t>
            </a:r>
            <a:r>
              <a:rPr sz="1800" spc="-30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90909"/>
                </a:solidFill>
                <a:latin typeface="Calibri"/>
                <a:cs typeface="Calibri"/>
              </a:rPr>
              <a:t>пам'яткою</a:t>
            </a:r>
            <a:r>
              <a:rPr sz="1800" spc="-35" dirty="0">
                <a:solidFill>
                  <a:srgbClr val="09090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90909"/>
                </a:solidFill>
                <a:latin typeface="Calibri"/>
                <a:cs typeface="Calibri"/>
              </a:rPr>
              <a:t>архітектури.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object 5" descr="Dnipro Center for Contemporary Culture – Kultura Medialna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599" y="4510247"/>
            <a:ext cx="3869435" cy="257403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516617" y="7504145"/>
            <a:ext cx="2819400" cy="287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Фото</a:t>
            </a:r>
            <a:r>
              <a:rPr sz="1750" spc="-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60" dirty="0">
                <a:solidFill>
                  <a:srgbClr val="464646"/>
                </a:solidFill>
                <a:latin typeface="Calibri"/>
                <a:cs typeface="Calibri"/>
              </a:rPr>
              <a:t>“DC</a:t>
            </a:r>
            <a:r>
              <a:rPr sz="1750" spc="-1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10" dirty="0">
                <a:solidFill>
                  <a:srgbClr val="464646"/>
                </a:solidFill>
                <a:latin typeface="Calibri"/>
                <a:cs typeface="Calibri"/>
              </a:rPr>
              <a:t>C</a:t>
            </a:r>
            <a:r>
              <a:rPr sz="1750" spc="-16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C</a:t>
            </a:r>
            <a:r>
              <a:rPr sz="1750" spc="-10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”</a:t>
            </a:r>
            <a:r>
              <a:rPr sz="1750" spc="5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у</a:t>
            </a:r>
            <a:r>
              <a:rPr sz="1750" spc="-1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750" spc="-20" dirty="0" err="1">
                <a:solidFill>
                  <a:srgbClr val="464646"/>
                </a:solidFill>
                <a:latin typeface="Calibri"/>
                <a:cs typeface="Calibri"/>
              </a:rPr>
              <a:t>місті</a:t>
            </a:r>
            <a:r>
              <a:rPr lang="uk-UA" sz="1750" dirty="0">
                <a:latin typeface="Calibri"/>
                <a:cs typeface="Calibri"/>
              </a:rPr>
              <a:t> </a:t>
            </a:r>
            <a:r>
              <a:rPr sz="1750" spc="-10" dirty="0" err="1">
                <a:solidFill>
                  <a:srgbClr val="464646"/>
                </a:solidFill>
                <a:latin typeface="Calibri"/>
                <a:cs typeface="Calibri"/>
              </a:rPr>
              <a:t>Дніпро</a:t>
            </a:r>
            <a:endParaRPr sz="1750" dirty="0">
              <a:latin typeface="Calibri"/>
              <a:cs typeface="Calibri"/>
            </a:endParaRPr>
          </a:p>
        </p:txBody>
      </p:sp>
      <p:pic>
        <p:nvPicPr>
          <p:cNvPr id="7" name="object 7" descr="Menorah Center у Дніпрі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1252" y="4484752"/>
            <a:ext cx="3870000" cy="257556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04112" y="7549692"/>
            <a:ext cx="3480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solidFill>
                  <a:srgbClr val="464646"/>
                </a:solidFill>
                <a:latin typeface="Calibri"/>
                <a:cs typeface="Calibri"/>
              </a:rPr>
              <a:t>Фото культурного центру “Менора</a:t>
            </a:r>
            <a:r>
              <a:rPr sz="1800" spc="-10" dirty="0">
                <a:latin typeface="Calibri"/>
                <a:cs typeface="Calibri"/>
              </a:rPr>
              <a:t>”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6171" y="0"/>
            <a:ext cx="5482058" cy="822959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78891" y="1085214"/>
            <a:ext cx="560260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dirty="0">
                <a:latin typeface="Cambria"/>
                <a:cs typeface="Cambria"/>
              </a:rPr>
              <a:t>Власний</a:t>
            </a:r>
            <a:r>
              <a:rPr sz="3100" spc="125" dirty="0">
                <a:latin typeface="Cambria"/>
                <a:cs typeface="Cambria"/>
              </a:rPr>
              <a:t> </a:t>
            </a:r>
            <a:r>
              <a:rPr sz="3100" dirty="0">
                <a:latin typeface="Cambria"/>
                <a:cs typeface="Cambria"/>
              </a:rPr>
              <a:t>внесок</a:t>
            </a:r>
            <a:r>
              <a:rPr sz="3100" spc="135" dirty="0">
                <a:latin typeface="Cambria"/>
                <a:cs typeface="Cambria"/>
              </a:rPr>
              <a:t> </a:t>
            </a:r>
            <a:r>
              <a:rPr sz="3100" dirty="0">
                <a:latin typeface="Cambria"/>
                <a:cs typeface="Cambria"/>
              </a:rPr>
              <a:t>у</a:t>
            </a:r>
            <a:r>
              <a:rPr sz="3100" spc="120" dirty="0">
                <a:latin typeface="Cambria"/>
                <a:cs typeface="Cambria"/>
              </a:rPr>
              <a:t> </a:t>
            </a:r>
            <a:r>
              <a:rPr sz="3100" spc="-10" dirty="0">
                <a:latin typeface="Cambria"/>
                <a:cs typeface="Cambria"/>
              </a:rPr>
              <a:t>дослідження</a:t>
            </a:r>
            <a:endParaRPr sz="31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891" y="1881377"/>
            <a:ext cx="3199765" cy="171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solidFill>
                  <a:srgbClr val="48485A"/>
                </a:solidFill>
                <a:latin typeface="Microsoft JhengHei"/>
                <a:cs typeface="Microsoft JhengHei"/>
              </a:rPr>
              <a:t>01</a:t>
            </a:r>
            <a:endParaRPr sz="1550" dirty="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1900" spc="-10" dirty="0">
                <a:solidFill>
                  <a:srgbClr val="48485A"/>
                </a:solidFill>
                <a:latin typeface="Cambria"/>
                <a:cs typeface="Cambria"/>
              </a:rPr>
              <a:t>Методологія</a:t>
            </a:r>
            <a:endParaRPr sz="1900" dirty="0">
              <a:latin typeface="Cambria"/>
              <a:cs typeface="Cambria"/>
            </a:endParaRPr>
          </a:p>
          <a:p>
            <a:pPr marL="12700" marR="5080" indent="50165">
              <a:lnSpc>
                <a:spcPct val="123500"/>
              </a:lnSpc>
              <a:spcBef>
                <a:spcPts val="805"/>
              </a:spcBef>
            </a:pPr>
            <a:r>
              <a:rPr sz="1550" dirty="0" err="1">
                <a:solidFill>
                  <a:srgbClr val="48485A"/>
                </a:solidFill>
                <a:latin typeface="Arial"/>
                <a:cs typeface="Arial"/>
              </a:rPr>
              <a:t>Аналіз</a:t>
            </a:r>
            <a:r>
              <a:rPr lang="uk-UA" sz="1550" dirty="0">
                <a:solidFill>
                  <a:srgbClr val="48485A"/>
                </a:solidFill>
                <a:latin typeface="Arial"/>
                <a:cs typeface="Arial"/>
              </a:rPr>
              <a:t> історичної літератури </a:t>
            </a:r>
            <a:r>
              <a:rPr sz="1550" spc="-10" dirty="0">
                <a:solidFill>
                  <a:srgbClr val="48485A"/>
                </a:solidFill>
                <a:latin typeface="Arial"/>
                <a:cs typeface="Arial"/>
              </a:rPr>
              <a:t>, </a:t>
            </a:r>
            <a:r>
              <a:rPr sz="1550" dirty="0" err="1">
                <a:solidFill>
                  <a:srgbClr val="48485A"/>
                </a:solidFill>
                <a:latin typeface="Arial"/>
                <a:cs typeface="Arial"/>
              </a:rPr>
              <a:t>етнографії</a:t>
            </a:r>
            <a:r>
              <a:rPr sz="1550" dirty="0">
                <a:solidFill>
                  <a:srgbClr val="48485A"/>
                </a:solidFill>
                <a:latin typeface="Arial"/>
                <a:cs typeface="Arial"/>
              </a:rPr>
              <a:t>,</a:t>
            </a:r>
            <a:r>
              <a:rPr lang="uk-UA" sz="1550" dirty="0">
                <a:solidFill>
                  <a:srgbClr val="48485A"/>
                </a:solidFill>
                <a:latin typeface="Arial"/>
                <a:cs typeface="Arial"/>
              </a:rPr>
              <a:t>історії регіону </a:t>
            </a:r>
            <a:r>
              <a:rPr sz="1550" spc="1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-25" dirty="0" err="1">
                <a:solidFill>
                  <a:srgbClr val="48485A"/>
                </a:solidFill>
                <a:latin typeface="Arial"/>
                <a:cs typeface="Arial"/>
              </a:rPr>
              <a:t>та</a:t>
            </a:r>
            <a:r>
              <a:rPr sz="1550" spc="-2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48485A"/>
                </a:solidFill>
                <a:latin typeface="Arial"/>
                <a:cs typeface="Arial"/>
              </a:rPr>
              <a:t>сучасних</a:t>
            </a:r>
            <a:r>
              <a:rPr sz="1550" spc="9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55" dirty="0">
                <a:solidFill>
                  <a:srgbClr val="48485A"/>
                </a:solidFill>
                <a:latin typeface="Arial"/>
                <a:cs typeface="Arial"/>
              </a:rPr>
              <a:t>мистецьких</a:t>
            </a:r>
            <a:r>
              <a:rPr sz="1550" spc="1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48485A"/>
                </a:solidFill>
                <a:latin typeface="Arial"/>
                <a:cs typeface="Arial"/>
              </a:rPr>
              <a:t>проявів.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5914" y="1881377"/>
            <a:ext cx="3630929" cy="17021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solidFill>
                  <a:srgbClr val="48485A"/>
                </a:solidFill>
                <a:latin typeface="Microsoft JhengHei"/>
                <a:cs typeface="Microsoft JhengHei"/>
              </a:rPr>
              <a:t>02</a:t>
            </a:r>
            <a:endParaRPr sz="1550" dirty="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1900" spc="-10" dirty="0">
                <a:solidFill>
                  <a:srgbClr val="48485A"/>
                </a:solidFill>
                <a:latin typeface="Cambria"/>
                <a:cs typeface="Cambria"/>
              </a:rPr>
              <a:t>Дослідження</a:t>
            </a:r>
            <a:endParaRPr sz="19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550" spc="60" dirty="0">
                <a:solidFill>
                  <a:srgbClr val="48485A"/>
                </a:solidFill>
                <a:latin typeface="Arial"/>
                <a:cs typeface="Arial"/>
              </a:rPr>
              <a:t>Пошук</a:t>
            </a:r>
            <a:r>
              <a:rPr sz="1550" spc="-3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55" dirty="0">
                <a:solidFill>
                  <a:srgbClr val="48485A"/>
                </a:solidFill>
                <a:latin typeface="Arial"/>
                <a:cs typeface="Arial"/>
              </a:rPr>
              <a:t>впливів</a:t>
            </a:r>
            <a:r>
              <a:rPr sz="1550" spc="-2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65" dirty="0">
                <a:solidFill>
                  <a:srgbClr val="48485A"/>
                </a:solidFill>
                <a:latin typeface="Arial"/>
                <a:cs typeface="Arial"/>
              </a:rPr>
              <a:t>між</a:t>
            </a:r>
            <a:r>
              <a:rPr sz="1550" spc="-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45" dirty="0">
                <a:solidFill>
                  <a:srgbClr val="48485A"/>
                </a:solidFill>
                <a:latin typeface="Arial"/>
                <a:cs typeface="Arial"/>
              </a:rPr>
              <a:t>давніми</a:t>
            </a:r>
            <a:endParaRPr sz="1550" dirty="0">
              <a:latin typeface="Arial"/>
              <a:cs typeface="Arial"/>
            </a:endParaRPr>
          </a:p>
          <a:p>
            <a:pPr marL="12700" marR="5080">
              <a:lnSpc>
                <a:spcPts val="2300"/>
              </a:lnSpc>
              <a:spcBef>
                <a:spcPts val="100"/>
              </a:spcBef>
            </a:pPr>
            <a:r>
              <a:rPr sz="1550" spc="10" dirty="0">
                <a:solidFill>
                  <a:srgbClr val="48485A"/>
                </a:solidFill>
                <a:latin typeface="Arial"/>
                <a:cs typeface="Arial"/>
              </a:rPr>
              <a:t>культурами,</a:t>
            </a:r>
            <a:r>
              <a:rPr sz="1550" spc="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55" dirty="0">
                <a:solidFill>
                  <a:srgbClr val="48485A"/>
                </a:solidFill>
                <a:latin typeface="Arial"/>
                <a:cs typeface="Arial"/>
              </a:rPr>
              <a:t>козацтвом</a:t>
            </a:r>
            <a:r>
              <a:rPr sz="1550" spc="8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10" dirty="0">
                <a:solidFill>
                  <a:srgbClr val="48485A"/>
                </a:solidFill>
                <a:latin typeface="Arial"/>
                <a:cs typeface="Arial"/>
              </a:rPr>
              <a:t>та</a:t>
            </a:r>
            <a:r>
              <a:rPr sz="1550" spc="8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40" dirty="0">
                <a:solidFill>
                  <a:srgbClr val="48485A"/>
                </a:solidFill>
                <a:latin typeface="Arial"/>
                <a:cs typeface="Arial"/>
              </a:rPr>
              <a:t>сучасними </a:t>
            </a:r>
            <a:r>
              <a:rPr sz="1550" spc="75" dirty="0" err="1">
                <a:solidFill>
                  <a:srgbClr val="48485A"/>
                </a:solidFill>
                <a:latin typeface="Arial"/>
                <a:cs typeface="Arial"/>
              </a:rPr>
              <a:t>міграційними</a:t>
            </a:r>
            <a:r>
              <a:rPr sz="1550" spc="-4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60" dirty="0" err="1">
                <a:solidFill>
                  <a:srgbClr val="48485A"/>
                </a:solidFill>
                <a:latin typeface="Arial"/>
                <a:cs typeface="Arial"/>
              </a:rPr>
              <a:t>потоками</a:t>
            </a:r>
            <a:r>
              <a:rPr sz="1550" spc="50" dirty="0">
                <a:solidFill>
                  <a:srgbClr val="48485A"/>
                </a:solidFill>
                <a:latin typeface="Arial"/>
                <a:cs typeface="Arial"/>
              </a:rPr>
              <a:t>.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891" y="4253610"/>
            <a:ext cx="7515859" cy="1421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solidFill>
                  <a:srgbClr val="48485A"/>
                </a:solidFill>
                <a:latin typeface="Microsoft JhengHei"/>
                <a:cs typeface="Microsoft JhengHei"/>
              </a:rPr>
              <a:t>03</a:t>
            </a:r>
            <a:endParaRPr sz="1550" dirty="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1900" spc="-10" dirty="0">
                <a:solidFill>
                  <a:srgbClr val="48485A"/>
                </a:solidFill>
                <a:latin typeface="Cambria"/>
                <a:cs typeface="Cambria"/>
              </a:rPr>
              <a:t>Результати</a:t>
            </a:r>
            <a:r>
              <a:rPr sz="1900" spc="55" dirty="0">
                <a:solidFill>
                  <a:srgbClr val="48485A"/>
                </a:solidFill>
                <a:latin typeface="Cambria"/>
                <a:cs typeface="Cambria"/>
              </a:rPr>
              <a:t> </a:t>
            </a:r>
            <a:r>
              <a:rPr sz="1900" dirty="0">
                <a:solidFill>
                  <a:srgbClr val="48485A"/>
                </a:solidFill>
                <a:latin typeface="Cambria"/>
                <a:cs typeface="Cambria"/>
              </a:rPr>
              <a:t>й</a:t>
            </a:r>
            <a:r>
              <a:rPr sz="1900" spc="45" dirty="0">
                <a:solidFill>
                  <a:srgbClr val="48485A"/>
                </a:solidFill>
                <a:latin typeface="Cambria"/>
                <a:cs typeface="Cambria"/>
              </a:rPr>
              <a:t> </a:t>
            </a:r>
            <a:r>
              <a:rPr sz="1900" spc="-10" dirty="0">
                <a:solidFill>
                  <a:srgbClr val="48485A"/>
                </a:solidFill>
                <a:latin typeface="Cambria"/>
                <a:cs typeface="Cambria"/>
              </a:rPr>
              <a:t>пропозиції</a:t>
            </a:r>
            <a:endParaRPr sz="1900" dirty="0">
              <a:latin typeface="Cambria"/>
              <a:cs typeface="Cambria"/>
            </a:endParaRPr>
          </a:p>
          <a:p>
            <a:pPr marL="12700" marR="5080">
              <a:lnSpc>
                <a:spcPct val="123200"/>
              </a:lnSpc>
              <a:spcBef>
                <a:spcPts val="810"/>
              </a:spcBef>
            </a:pPr>
            <a:r>
              <a:rPr sz="1550" spc="50" dirty="0">
                <a:solidFill>
                  <a:srgbClr val="48485A"/>
                </a:solidFill>
                <a:latin typeface="Arial"/>
                <a:cs typeface="Arial"/>
              </a:rPr>
              <a:t>Визначені</a:t>
            </a:r>
            <a:r>
              <a:rPr sz="1550" spc="7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65" dirty="0">
                <a:solidFill>
                  <a:srgbClr val="48485A"/>
                </a:solidFill>
                <a:latin typeface="Arial"/>
                <a:cs typeface="Arial"/>
              </a:rPr>
              <a:t>ключові</a:t>
            </a:r>
            <a:r>
              <a:rPr sz="1550" spc="7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10" dirty="0">
                <a:solidFill>
                  <a:srgbClr val="48485A"/>
                </a:solidFill>
                <a:latin typeface="Arial"/>
                <a:cs typeface="Arial"/>
              </a:rPr>
              <a:t>елементи</a:t>
            </a:r>
            <a:r>
              <a:rPr sz="1550" spc="10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55" dirty="0">
                <a:solidFill>
                  <a:srgbClr val="48485A"/>
                </a:solidFill>
                <a:latin typeface="Arial"/>
                <a:cs typeface="Arial"/>
              </a:rPr>
              <a:t>культурного</a:t>
            </a:r>
            <a:r>
              <a:rPr sz="1550" spc="2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10" dirty="0">
                <a:solidFill>
                  <a:srgbClr val="48485A"/>
                </a:solidFill>
                <a:latin typeface="Arial"/>
                <a:cs typeface="Arial"/>
              </a:rPr>
              <a:t>коду</a:t>
            </a:r>
            <a:r>
              <a:rPr sz="1550" spc="8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10" dirty="0">
                <a:solidFill>
                  <a:srgbClr val="48485A"/>
                </a:solidFill>
                <a:latin typeface="Arial"/>
                <a:cs typeface="Arial"/>
              </a:rPr>
              <a:t>та</a:t>
            </a:r>
            <a:r>
              <a:rPr sz="1550" spc="5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80" dirty="0">
                <a:solidFill>
                  <a:srgbClr val="48485A"/>
                </a:solidFill>
                <a:latin typeface="Arial"/>
                <a:cs typeface="Arial"/>
              </a:rPr>
              <a:t>практичні</a:t>
            </a:r>
            <a:r>
              <a:rPr sz="1550" spc="6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10" dirty="0">
                <a:solidFill>
                  <a:srgbClr val="48485A"/>
                </a:solidFill>
                <a:latin typeface="Arial"/>
                <a:cs typeface="Arial"/>
              </a:rPr>
              <a:t>рекомендації</a:t>
            </a:r>
            <a:r>
              <a:rPr sz="1550" spc="7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-25" dirty="0">
                <a:solidFill>
                  <a:srgbClr val="48485A"/>
                </a:solidFill>
                <a:latin typeface="Arial"/>
                <a:cs typeface="Arial"/>
              </a:rPr>
              <a:t>для </a:t>
            </a:r>
            <a:r>
              <a:rPr sz="1550" spc="50" dirty="0">
                <a:solidFill>
                  <a:srgbClr val="48485A"/>
                </a:solidFill>
                <a:latin typeface="Arial"/>
                <a:cs typeface="Arial"/>
              </a:rPr>
              <a:t>збереження</a:t>
            </a:r>
            <a:r>
              <a:rPr sz="1550" spc="9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120" dirty="0">
                <a:solidFill>
                  <a:srgbClr val="48485A"/>
                </a:solidFill>
                <a:latin typeface="Arial"/>
                <a:cs typeface="Arial"/>
              </a:rPr>
              <a:t>й</a:t>
            </a:r>
            <a:r>
              <a:rPr sz="1550" spc="7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20" dirty="0">
                <a:solidFill>
                  <a:srgbClr val="48485A"/>
                </a:solidFill>
                <a:latin typeface="Arial"/>
                <a:cs typeface="Arial"/>
              </a:rPr>
              <a:t>популяризації</a:t>
            </a:r>
            <a:r>
              <a:rPr sz="1550" spc="75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1550" spc="45" dirty="0">
                <a:solidFill>
                  <a:srgbClr val="48485A"/>
                </a:solidFill>
                <a:latin typeface="Arial"/>
                <a:cs typeface="Arial"/>
              </a:rPr>
              <a:t>спадщини.</a:t>
            </a:r>
            <a:endParaRPr sz="155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91895" y="6004559"/>
            <a:ext cx="7760334" cy="1066800"/>
            <a:chOff x="691895" y="6004559"/>
            <a:chExt cx="7760334" cy="1066800"/>
          </a:xfrm>
        </p:grpSpPr>
        <p:sp>
          <p:nvSpPr>
            <p:cNvPr id="8" name="object 8"/>
            <p:cNvSpPr/>
            <p:nvPr/>
          </p:nvSpPr>
          <p:spPr>
            <a:xfrm>
              <a:off x="691895" y="6004559"/>
              <a:ext cx="7760334" cy="1066800"/>
            </a:xfrm>
            <a:custGeom>
              <a:avLst/>
              <a:gdLst/>
              <a:ahLst/>
              <a:cxnLst/>
              <a:rect l="l" t="t" r="r" b="b"/>
              <a:pathLst>
                <a:path w="7760334" h="1066800">
                  <a:moveTo>
                    <a:pt x="7730489" y="0"/>
                  </a:moveTo>
                  <a:lnTo>
                    <a:pt x="29654" y="0"/>
                  </a:lnTo>
                  <a:lnTo>
                    <a:pt x="18114" y="2339"/>
                  </a:lnTo>
                  <a:lnTo>
                    <a:pt x="8688" y="8715"/>
                  </a:lnTo>
                  <a:lnTo>
                    <a:pt x="2331" y="18162"/>
                  </a:lnTo>
                  <a:lnTo>
                    <a:pt x="0" y="29717"/>
                  </a:lnTo>
                  <a:lnTo>
                    <a:pt x="0" y="1037132"/>
                  </a:lnTo>
                  <a:lnTo>
                    <a:pt x="2331" y="1048679"/>
                  </a:lnTo>
                  <a:lnTo>
                    <a:pt x="8688" y="1058110"/>
                  </a:lnTo>
                  <a:lnTo>
                    <a:pt x="18114" y="1064468"/>
                  </a:lnTo>
                  <a:lnTo>
                    <a:pt x="29654" y="1066799"/>
                  </a:lnTo>
                  <a:lnTo>
                    <a:pt x="7730489" y="1066799"/>
                  </a:lnTo>
                  <a:lnTo>
                    <a:pt x="7742045" y="1064468"/>
                  </a:lnTo>
                  <a:lnTo>
                    <a:pt x="7751492" y="1058110"/>
                  </a:lnTo>
                  <a:lnTo>
                    <a:pt x="7757868" y="1048679"/>
                  </a:lnTo>
                  <a:lnTo>
                    <a:pt x="7760208" y="1037132"/>
                  </a:lnTo>
                  <a:lnTo>
                    <a:pt x="7760208" y="29717"/>
                  </a:lnTo>
                  <a:lnTo>
                    <a:pt x="7757868" y="18162"/>
                  </a:lnTo>
                  <a:lnTo>
                    <a:pt x="7751492" y="8715"/>
                  </a:lnTo>
                  <a:lnTo>
                    <a:pt x="7742045" y="2339"/>
                  </a:lnTo>
                  <a:lnTo>
                    <a:pt x="7730489" y="0"/>
                  </a:lnTo>
                  <a:close/>
                </a:path>
              </a:pathLst>
            </a:custGeom>
            <a:solidFill>
              <a:srgbClr val="C3C2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 descr="preencoded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491" y="6300215"/>
              <a:ext cx="246887" cy="19659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20800" y="6277102"/>
            <a:ext cx="525716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45" dirty="0">
                <a:latin typeface="Arial"/>
                <a:cs typeface="Arial"/>
              </a:rPr>
              <a:t>Документи: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65" dirty="0">
                <a:latin typeface="Arial"/>
                <a:cs typeface="Arial"/>
              </a:rPr>
              <a:t>опис</a:t>
            </a:r>
            <a:r>
              <a:rPr sz="1550" spc="145" dirty="0">
                <a:latin typeface="Arial"/>
                <a:cs typeface="Arial"/>
              </a:rPr>
              <a:t> </a:t>
            </a:r>
            <a:r>
              <a:rPr sz="1550" spc="10" dirty="0">
                <a:latin typeface="Arial"/>
                <a:cs typeface="Arial"/>
              </a:rPr>
              <a:t>методики,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10" dirty="0" err="1">
                <a:latin typeface="Arial"/>
                <a:cs typeface="Arial"/>
              </a:rPr>
              <a:t>анкети</a:t>
            </a:r>
            <a:r>
              <a:rPr lang="en-US" sz="1550" spc="10" dirty="0">
                <a:latin typeface="Arial"/>
                <a:cs typeface="Arial"/>
              </a:rPr>
              <a:t>.</a:t>
            </a:r>
            <a:endParaRPr sz="15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42776" y="7594092"/>
            <a:ext cx="3088005" cy="635635"/>
          </a:xfrm>
          <a:custGeom>
            <a:avLst/>
            <a:gdLst/>
            <a:ahLst/>
            <a:cxnLst/>
            <a:rect l="l" t="t" r="r" b="b"/>
            <a:pathLst>
              <a:path w="3088005" h="635634">
                <a:moveTo>
                  <a:pt x="3087624" y="0"/>
                </a:moveTo>
                <a:lnTo>
                  <a:pt x="76200" y="0"/>
                </a:lnTo>
                <a:lnTo>
                  <a:pt x="76200" y="13716"/>
                </a:lnTo>
                <a:lnTo>
                  <a:pt x="0" y="13716"/>
                </a:lnTo>
                <a:lnTo>
                  <a:pt x="0" y="635508"/>
                </a:lnTo>
                <a:lnTo>
                  <a:pt x="3087624" y="635508"/>
                </a:lnTo>
                <a:lnTo>
                  <a:pt x="3087624" y="621792"/>
                </a:lnTo>
                <a:lnTo>
                  <a:pt x="3087624" y="13716"/>
                </a:lnTo>
                <a:lnTo>
                  <a:pt x="3087624" y="0"/>
                </a:lnTo>
                <a:close/>
              </a:path>
            </a:pathLst>
          </a:custGeom>
          <a:solidFill>
            <a:srgbClr val="FAF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272788" y="227202"/>
            <a:ext cx="5457190" cy="1040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25"/>
              </a:lnSpc>
              <a:spcBef>
                <a:spcPts val="100"/>
              </a:spcBef>
            </a:pPr>
            <a:r>
              <a:rPr dirty="0">
                <a:latin typeface="Cambria"/>
                <a:cs typeface="Cambria"/>
              </a:rPr>
              <a:t>Висновки</a:t>
            </a:r>
            <a:r>
              <a:rPr spc="-320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та</a:t>
            </a:r>
            <a:r>
              <a:rPr spc="290" dirty="0">
                <a:latin typeface="Cambria"/>
                <a:cs typeface="Cambria"/>
              </a:rPr>
              <a:t> </a:t>
            </a:r>
            <a:r>
              <a:rPr spc="-10" dirty="0">
                <a:latin typeface="Cambria"/>
                <a:cs typeface="Cambria"/>
              </a:rPr>
              <a:t>додатки</a:t>
            </a:r>
          </a:p>
          <a:p>
            <a:pPr marR="685800" algn="ctr">
              <a:lnSpc>
                <a:spcPts val="2765"/>
              </a:lnSpc>
            </a:pPr>
            <a:r>
              <a:rPr sz="2400" spc="90" dirty="0">
                <a:solidFill>
                  <a:srgbClr val="48485A"/>
                </a:solidFill>
                <a:latin typeface="Arial"/>
                <a:cs typeface="Arial"/>
              </a:rPr>
              <a:t>Короткі</a:t>
            </a:r>
            <a:r>
              <a:rPr sz="2400" spc="-30" dirty="0">
                <a:solidFill>
                  <a:srgbClr val="48485A"/>
                </a:solidFill>
                <a:latin typeface="Arial"/>
                <a:cs typeface="Arial"/>
              </a:rPr>
              <a:t> </a:t>
            </a:r>
            <a:r>
              <a:rPr sz="2400" spc="105" dirty="0">
                <a:solidFill>
                  <a:srgbClr val="48485A"/>
                </a:solidFill>
                <a:latin typeface="Arial"/>
                <a:cs typeface="Arial"/>
              </a:rPr>
              <a:t>висновки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62200" y="7249109"/>
            <a:ext cx="10495280" cy="539750"/>
            <a:chOff x="2278928" y="6690283"/>
            <a:chExt cx="10495280" cy="539750"/>
          </a:xfrm>
        </p:grpSpPr>
        <p:sp>
          <p:nvSpPr>
            <p:cNvPr id="5" name="object 5"/>
            <p:cNvSpPr/>
            <p:nvPr/>
          </p:nvSpPr>
          <p:spPr>
            <a:xfrm>
              <a:off x="2346960" y="6723888"/>
              <a:ext cx="10427335" cy="506095"/>
            </a:xfrm>
            <a:custGeom>
              <a:avLst/>
              <a:gdLst/>
              <a:ahLst/>
              <a:cxnLst/>
              <a:rect l="l" t="t" r="r" b="b"/>
              <a:pathLst>
                <a:path w="10427335" h="506095">
                  <a:moveTo>
                    <a:pt x="10383012" y="0"/>
                  </a:moveTo>
                  <a:lnTo>
                    <a:pt x="44195" y="0"/>
                  </a:lnTo>
                  <a:lnTo>
                    <a:pt x="27003" y="3476"/>
                  </a:lnTo>
                  <a:lnTo>
                    <a:pt x="12954" y="12953"/>
                  </a:lnTo>
                  <a:lnTo>
                    <a:pt x="3476" y="27003"/>
                  </a:lnTo>
                  <a:lnTo>
                    <a:pt x="0" y="44195"/>
                  </a:lnTo>
                  <a:lnTo>
                    <a:pt x="0" y="461771"/>
                  </a:lnTo>
                  <a:lnTo>
                    <a:pt x="3476" y="478975"/>
                  </a:lnTo>
                  <a:lnTo>
                    <a:pt x="12954" y="493023"/>
                  </a:lnTo>
                  <a:lnTo>
                    <a:pt x="27003" y="502494"/>
                  </a:lnTo>
                  <a:lnTo>
                    <a:pt x="44195" y="505967"/>
                  </a:lnTo>
                  <a:lnTo>
                    <a:pt x="10383012" y="505967"/>
                  </a:lnTo>
                  <a:lnTo>
                    <a:pt x="10400204" y="502494"/>
                  </a:lnTo>
                  <a:lnTo>
                    <a:pt x="10414254" y="493023"/>
                  </a:lnTo>
                  <a:lnTo>
                    <a:pt x="10423731" y="478975"/>
                  </a:lnTo>
                  <a:lnTo>
                    <a:pt x="10427208" y="461771"/>
                  </a:lnTo>
                  <a:lnTo>
                    <a:pt x="10427208" y="44195"/>
                  </a:lnTo>
                  <a:lnTo>
                    <a:pt x="10423731" y="27003"/>
                  </a:lnTo>
                  <a:lnTo>
                    <a:pt x="10414254" y="12953"/>
                  </a:lnTo>
                  <a:lnTo>
                    <a:pt x="10400204" y="3476"/>
                  </a:lnTo>
                  <a:lnTo>
                    <a:pt x="10383012" y="0"/>
                  </a:lnTo>
                  <a:close/>
                </a:path>
              </a:pathLst>
            </a:custGeom>
            <a:solidFill>
              <a:srgbClr val="C3C2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78928" y="6690283"/>
              <a:ext cx="132283" cy="13201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422314" y="7440863"/>
            <a:ext cx="85032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20" dirty="0">
                <a:latin typeface="Arial"/>
                <a:cs typeface="Arial"/>
              </a:rPr>
              <a:t>Власний внесок</a:t>
            </a:r>
            <a:r>
              <a:rPr sz="1150" spc="35" dirty="0">
                <a:latin typeface="Arial"/>
                <a:cs typeface="Arial"/>
              </a:rPr>
              <a:t> </a:t>
            </a:r>
            <a:r>
              <a:rPr sz="1150" spc="55" dirty="0">
                <a:latin typeface="Arial"/>
                <a:cs typeface="Arial"/>
              </a:rPr>
              <a:t>чітко</a:t>
            </a:r>
            <a:r>
              <a:rPr sz="1150" spc="40" dirty="0">
                <a:latin typeface="Arial"/>
                <a:cs typeface="Arial"/>
              </a:rPr>
              <a:t> </a:t>
            </a:r>
            <a:r>
              <a:rPr sz="1150" spc="20" dirty="0">
                <a:latin typeface="Arial"/>
                <a:cs typeface="Arial"/>
              </a:rPr>
              <a:t>документовано:</a:t>
            </a:r>
            <a:r>
              <a:rPr sz="1150" dirty="0">
                <a:latin typeface="Arial"/>
                <a:cs typeface="Arial"/>
              </a:rPr>
              <a:t> </a:t>
            </a:r>
            <a:r>
              <a:rPr sz="1150" spc="20" dirty="0">
                <a:latin typeface="Arial"/>
                <a:cs typeface="Arial"/>
              </a:rPr>
              <a:t>методика,</a:t>
            </a:r>
            <a:r>
              <a:rPr sz="1150" spc="35" dirty="0">
                <a:latin typeface="Arial"/>
                <a:cs typeface="Arial"/>
              </a:rPr>
              <a:t> </a:t>
            </a:r>
            <a:r>
              <a:rPr sz="1150" spc="20" dirty="0">
                <a:latin typeface="Arial"/>
                <a:cs typeface="Arial"/>
              </a:rPr>
              <a:t>дані,</a:t>
            </a:r>
            <a:r>
              <a:rPr sz="1150" spc="50" dirty="0">
                <a:latin typeface="Arial"/>
                <a:cs typeface="Arial"/>
              </a:rPr>
              <a:t> </a:t>
            </a:r>
            <a:r>
              <a:rPr sz="1150" spc="10" dirty="0">
                <a:latin typeface="Arial"/>
                <a:cs typeface="Arial"/>
              </a:rPr>
              <a:t>фотоматеріали</a:t>
            </a:r>
            <a:r>
              <a:rPr sz="1150" spc="5" dirty="0">
                <a:latin typeface="Arial"/>
                <a:cs typeface="Arial"/>
              </a:rPr>
              <a:t> </a:t>
            </a:r>
            <a:r>
              <a:rPr sz="1150" spc="85" dirty="0">
                <a:latin typeface="Arial"/>
                <a:cs typeface="Arial"/>
              </a:rPr>
              <a:t>й</a:t>
            </a:r>
            <a:r>
              <a:rPr sz="1150" spc="35" dirty="0">
                <a:latin typeface="Arial"/>
                <a:cs typeface="Arial"/>
              </a:rPr>
              <a:t> </a:t>
            </a:r>
            <a:r>
              <a:rPr sz="1150" spc="20" dirty="0" err="1">
                <a:latin typeface="Arial"/>
                <a:cs typeface="Arial"/>
              </a:rPr>
              <a:t>рекомендації</a:t>
            </a:r>
            <a:r>
              <a:rPr sz="1150" spc="-10" dirty="0">
                <a:latin typeface="Arial"/>
                <a:cs typeface="Arial"/>
              </a:rPr>
              <a:t>.</a:t>
            </a:r>
            <a:endParaRPr sz="11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920115" marR="1252220" indent="-342900">
              <a:lnSpc>
                <a:spcPts val="2870"/>
              </a:lnSpc>
              <a:spcBef>
                <a:spcPts val="200"/>
              </a:spcBef>
              <a:buFont typeface="Wingdings"/>
              <a:buChar char=""/>
              <a:tabLst>
                <a:tab pos="920115" algn="l"/>
              </a:tabLst>
            </a:pPr>
            <a:r>
              <a:rPr spc="50" dirty="0"/>
              <a:t>Культурне</a:t>
            </a:r>
            <a:r>
              <a:rPr spc="-25" dirty="0"/>
              <a:t> </a:t>
            </a:r>
            <a:r>
              <a:rPr spc="105" dirty="0"/>
              <a:t>взаємопроникнення</a:t>
            </a:r>
            <a:r>
              <a:rPr spc="10" dirty="0"/>
              <a:t> </a:t>
            </a:r>
            <a:r>
              <a:rPr dirty="0"/>
              <a:t>—</a:t>
            </a:r>
            <a:r>
              <a:rPr spc="-25" dirty="0"/>
              <a:t> </a:t>
            </a:r>
            <a:r>
              <a:rPr spc="105" dirty="0"/>
              <a:t>постійний </a:t>
            </a:r>
            <a:r>
              <a:rPr spc="55" dirty="0"/>
              <a:t>процес,</a:t>
            </a:r>
            <a:r>
              <a:rPr spc="-25" dirty="0"/>
              <a:t> </a:t>
            </a:r>
            <a:r>
              <a:rPr spc="125" dirty="0"/>
              <a:t>що</a:t>
            </a:r>
            <a:r>
              <a:rPr spc="-30" dirty="0"/>
              <a:t> </a:t>
            </a:r>
            <a:r>
              <a:rPr dirty="0"/>
              <a:t>формує</a:t>
            </a:r>
            <a:r>
              <a:rPr spc="-35" dirty="0"/>
              <a:t> </a:t>
            </a:r>
            <a:r>
              <a:rPr spc="80" dirty="0"/>
              <a:t>ідентичність</a:t>
            </a:r>
            <a:r>
              <a:rPr spc="-40" dirty="0"/>
              <a:t> </a:t>
            </a:r>
            <a:r>
              <a:rPr spc="55" dirty="0"/>
              <a:t>регіону.</a:t>
            </a:r>
          </a:p>
          <a:p>
            <a:pPr marL="920115" marR="1106805" indent="-342900">
              <a:lnSpc>
                <a:spcPts val="2870"/>
              </a:lnSpc>
              <a:spcBef>
                <a:spcPts val="25"/>
              </a:spcBef>
              <a:buFont typeface="Wingdings"/>
              <a:buChar char=""/>
              <a:tabLst>
                <a:tab pos="920115" algn="l"/>
              </a:tabLst>
            </a:pPr>
            <a:r>
              <a:rPr dirty="0"/>
              <a:t>Музеї та</a:t>
            </a:r>
            <a:r>
              <a:rPr spc="-5" dirty="0"/>
              <a:t> </a:t>
            </a:r>
            <a:r>
              <a:rPr spc="90" dirty="0"/>
              <a:t>спільноти</a:t>
            </a:r>
            <a:r>
              <a:rPr spc="-5" dirty="0"/>
              <a:t> </a:t>
            </a:r>
            <a:r>
              <a:rPr spc="75" dirty="0"/>
              <a:t>відіграють</a:t>
            </a:r>
            <a:r>
              <a:rPr spc="-15" dirty="0"/>
              <a:t> </a:t>
            </a:r>
            <a:r>
              <a:rPr spc="95" dirty="0"/>
              <a:t>ключову</a:t>
            </a:r>
            <a:r>
              <a:rPr spc="20" dirty="0"/>
              <a:t> </a:t>
            </a:r>
            <a:r>
              <a:rPr spc="85" dirty="0"/>
              <a:t>роль</a:t>
            </a:r>
            <a:r>
              <a:rPr dirty="0"/>
              <a:t> </a:t>
            </a:r>
            <a:r>
              <a:rPr spc="-50" dirty="0"/>
              <a:t>у </a:t>
            </a:r>
            <a:r>
              <a:rPr spc="80" dirty="0"/>
              <a:t>збереженні</a:t>
            </a:r>
            <a:r>
              <a:rPr spc="10" dirty="0"/>
              <a:t> </a:t>
            </a:r>
            <a:r>
              <a:rPr spc="70" dirty="0"/>
              <a:t>спадщини.</a:t>
            </a:r>
          </a:p>
          <a:p>
            <a:pPr marL="920115" marR="2131060" indent="-342900">
              <a:lnSpc>
                <a:spcPts val="2870"/>
              </a:lnSpc>
              <a:spcBef>
                <a:spcPts val="20"/>
              </a:spcBef>
              <a:buFont typeface="Wingdings"/>
              <a:buChar char=""/>
              <a:tabLst>
                <a:tab pos="920115" algn="l"/>
              </a:tabLst>
            </a:pPr>
            <a:r>
              <a:rPr spc="105" dirty="0"/>
              <a:t>Практичні</a:t>
            </a:r>
            <a:r>
              <a:rPr spc="50" dirty="0"/>
              <a:t> </a:t>
            </a:r>
            <a:r>
              <a:rPr spc="100" dirty="0"/>
              <a:t>проєкти</a:t>
            </a:r>
            <a:r>
              <a:rPr spc="35" dirty="0"/>
              <a:t> </a:t>
            </a:r>
            <a:r>
              <a:rPr dirty="0"/>
              <a:t>адаптації</a:t>
            </a:r>
            <a:r>
              <a:rPr spc="45" dirty="0"/>
              <a:t> </a:t>
            </a:r>
            <a:r>
              <a:rPr spc="95" dirty="0"/>
              <a:t>сприяють </a:t>
            </a:r>
            <a:r>
              <a:rPr spc="60" dirty="0"/>
              <a:t>інтеграції</a:t>
            </a:r>
            <a:r>
              <a:rPr spc="-5" dirty="0"/>
              <a:t> </a:t>
            </a:r>
            <a:r>
              <a:rPr dirty="0"/>
              <a:t>та </a:t>
            </a:r>
            <a:r>
              <a:rPr spc="75" dirty="0"/>
              <a:t>міжкультурному</a:t>
            </a:r>
            <a:r>
              <a:rPr spc="-10" dirty="0"/>
              <a:t> діалогу.</a:t>
            </a:r>
          </a:p>
          <a:p>
            <a:pPr marR="256540" algn="ctr">
              <a:lnSpc>
                <a:spcPct val="100000"/>
              </a:lnSpc>
              <a:spcBef>
                <a:spcPts val="745"/>
              </a:spcBef>
            </a:pPr>
            <a:r>
              <a:rPr sz="4450" dirty="0">
                <a:solidFill>
                  <a:srgbClr val="403BCF"/>
                </a:solidFill>
                <a:latin typeface="Cambria"/>
                <a:cs typeface="Cambria"/>
              </a:rPr>
              <a:t>Бібліографія</a:t>
            </a:r>
            <a:r>
              <a:rPr sz="4450" spc="254" dirty="0">
                <a:solidFill>
                  <a:srgbClr val="403BCF"/>
                </a:solidFill>
                <a:latin typeface="Cambria"/>
                <a:cs typeface="Cambria"/>
              </a:rPr>
              <a:t> </a:t>
            </a:r>
            <a:r>
              <a:rPr sz="4450" spc="-10" dirty="0">
                <a:solidFill>
                  <a:srgbClr val="403BCF"/>
                </a:solidFill>
                <a:latin typeface="Calibri"/>
                <a:cs typeface="Calibri"/>
              </a:rPr>
              <a:t>(</a:t>
            </a:r>
            <a:r>
              <a:rPr sz="4450" spc="-10" dirty="0">
                <a:solidFill>
                  <a:srgbClr val="403BCF"/>
                </a:solidFill>
                <a:latin typeface="Cambria"/>
                <a:cs typeface="Cambria"/>
              </a:rPr>
              <a:t>вибране</a:t>
            </a:r>
            <a:r>
              <a:rPr sz="4450" spc="-10" dirty="0">
                <a:solidFill>
                  <a:srgbClr val="403BCF"/>
                </a:solidFill>
                <a:latin typeface="Calibri"/>
                <a:cs typeface="Calibri"/>
              </a:rPr>
              <a:t>)</a:t>
            </a:r>
            <a:endParaRPr sz="44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75"/>
              </a:spcBef>
            </a:pP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Наукові</a:t>
            </a:r>
            <a:r>
              <a:rPr sz="16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статті</a:t>
            </a:r>
            <a:r>
              <a:rPr sz="16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та</a:t>
            </a:r>
            <a:r>
              <a:rPr sz="16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дослідження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20" dirty="0">
                <a:solidFill>
                  <a:srgbClr val="000000"/>
                </a:solidFill>
                <a:latin typeface="Calibri"/>
                <a:cs typeface="Calibri"/>
              </a:rPr>
              <a:t>Тарас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Ковалець</a:t>
            </a:r>
            <a:r>
              <a:rPr sz="16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—</a:t>
            </a:r>
            <a:r>
              <a:rPr sz="16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“Етнічний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та</a:t>
            </a:r>
            <a:r>
              <a:rPr sz="16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соціальний</a:t>
            </a:r>
            <a:r>
              <a:rPr sz="16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склад</a:t>
            </a:r>
            <a:r>
              <a:rPr sz="16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Війська</a:t>
            </a:r>
            <a:r>
              <a:rPr sz="16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Запорозького</a:t>
            </a:r>
            <a:r>
              <a:rPr sz="16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у</a:t>
            </a:r>
            <a:r>
              <a:rPr sz="16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повстаннях</a:t>
            </a:r>
            <a:r>
              <a:rPr sz="16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XVII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000000"/>
                </a:solidFill>
                <a:latin typeface="Calibri"/>
                <a:cs typeface="Calibri"/>
              </a:rPr>
              <a:t>ст.”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→</a:t>
            </a:r>
            <a:r>
              <a:rPr sz="16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прямо про</a:t>
            </a:r>
            <a:r>
              <a:rPr sz="16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багатонаціональний</a:t>
            </a:r>
            <a:r>
              <a:rPr sz="16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склад</a:t>
            </a:r>
            <a:r>
              <a:rPr sz="16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0000"/>
                </a:solidFill>
                <a:latin typeface="Calibri"/>
                <a:cs typeface="Calibri"/>
              </a:rPr>
              <a:t>козаків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Віталій</a:t>
            </a:r>
            <a:r>
              <a:rPr sz="1600" b="1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Щербак</a:t>
            </a:r>
            <a:r>
              <a:rPr sz="16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—</a:t>
            </a:r>
            <a:r>
              <a:rPr sz="16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“Українське</a:t>
            </a:r>
            <a:r>
              <a:rPr sz="16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козацтво:</a:t>
            </a:r>
            <a:r>
              <a:rPr sz="16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формування</a:t>
            </a:r>
            <a:r>
              <a:rPr sz="16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соціального</a:t>
            </a:r>
            <a:r>
              <a:rPr sz="16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стану”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→</a:t>
            </a:r>
            <a:r>
              <a:rPr sz="16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пояснює, що</a:t>
            </a:r>
            <a:r>
              <a:rPr sz="16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0000"/>
                </a:solidFill>
                <a:latin typeface="Calibri"/>
                <a:cs typeface="Calibri"/>
              </a:rPr>
              <a:t>козацтво</a:t>
            </a:r>
            <a:r>
              <a:rPr sz="16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формувалося</a:t>
            </a:r>
            <a:r>
              <a:rPr sz="160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з</a:t>
            </a:r>
            <a:r>
              <a:rPr sz="16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0000"/>
                </a:solidFill>
                <a:latin typeface="Calibri"/>
                <a:cs typeface="Calibri"/>
              </a:rPr>
              <a:t>представників</a:t>
            </a:r>
            <a:r>
              <a:rPr sz="16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різних</a:t>
            </a:r>
            <a:r>
              <a:rPr sz="1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0000"/>
                </a:solidFill>
                <a:latin typeface="Calibri"/>
                <a:cs typeface="Calibri"/>
              </a:rPr>
              <a:t>народів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Вадим</a:t>
            </a:r>
            <a:r>
              <a:rPr sz="16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Задунайський</a:t>
            </a:r>
            <a:r>
              <a:rPr sz="16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—</a:t>
            </a:r>
            <a:r>
              <a:rPr sz="16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“До</a:t>
            </a:r>
            <a:r>
              <a:rPr sz="16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історії</a:t>
            </a:r>
            <a:r>
              <a:rPr sz="16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українських</a:t>
            </a:r>
            <a:r>
              <a:rPr sz="16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козацьких</a:t>
            </a:r>
            <a:r>
              <a:rPr sz="16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полків</a:t>
            </a:r>
            <a:r>
              <a:rPr sz="16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у</a:t>
            </a:r>
            <a:r>
              <a:rPr sz="1600" b="1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XIX</a:t>
            </a:r>
            <a:r>
              <a:rPr sz="16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45" dirty="0">
                <a:solidFill>
                  <a:srgbClr val="000000"/>
                </a:solidFill>
                <a:latin typeface="Calibri"/>
                <a:cs typeface="Calibri"/>
              </a:rPr>
              <a:t>ст.”</a:t>
            </a:r>
            <a:r>
              <a:rPr sz="16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alibri"/>
                <a:cs typeface="Calibri"/>
              </a:rPr>
              <a:t>(журнал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 “Наукові</a:t>
            </a:r>
            <a:r>
              <a:rPr sz="16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Calibri"/>
                <a:cs typeface="Calibri"/>
              </a:rPr>
              <a:t>праці”)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1033</Words>
  <Application>Microsoft Office PowerPoint</Application>
  <PresentationFormat>Довільний</PresentationFormat>
  <Paragraphs>151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Microsoft JhengHei</vt:lpstr>
      <vt:lpstr>Arial</vt:lpstr>
      <vt:lpstr>Calibri</vt:lpstr>
      <vt:lpstr>Cambria</vt:lpstr>
      <vt:lpstr>Wingdings</vt:lpstr>
      <vt:lpstr>Office Theme</vt:lpstr>
      <vt:lpstr>Взаємний вплив культур національностей Дніпропетровщини: Від козаччини до сучасності</vt:lpstr>
      <vt:lpstr>У чому важливість теми?</vt:lpstr>
      <vt:lpstr>Розділ 1: історичні хвилі заселення</vt:lpstr>
      <vt:lpstr>Розділ 2: Козацькі традиції та духовна спадщина</vt:lpstr>
      <vt:lpstr>Розділ 3: Культурна адаптація та інтеграція</vt:lpstr>
      <vt:lpstr>Ще трохи історії</vt:lpstr>
      <vt:lpstr>Розділ 5 :Основні національні спільноти станом на 2026 рік</vt:lpstr>
      <vt:lpstr>Трохи статистики</vt:lpstr>
      <vt:lpstr>Розділ 6:релігійне різноманіття</vt:lpstr>
      <vt:lpstr>Розділ 7:взаємний вплив культур у повсякденному житті</vt:lpstr>
      <vt:lpstr>30+</vt:lpstr>
      <vt:lpstr>Діючі національно-культурні організації у місті Дніпро</vt:lpstr>
      <vt:lpstr>Власний внесок у дослідження</vt:lpstr>
      <vt:lpstr>Висновки та додатки Короткі 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Maksym K</dc:creator>
  <cp:lastModifiedBy>Maksym K</cp:lastModifiedBy>
  <cp:revision>3</cp:revision>
  <dcterms:created xsi:type="dcterms:W3CDTF">2026-04-21T15:12:46Z</dcterms:created>
  <dcterms:modified xsi:type="dcterms:W3CDTF">2026-04-22T14:58:25Z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2026-04-20T00:00:00Z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2026-04-21T00:00:00Z</vt:filetime>
  </property>
  <property fmtid="{D5CDD505-2E9C-101B-9397-08002B2CF9AE}" pid="5" name="Producer">
    <vt:lpwstr>Microsoft® PowerPoint® 2019</vt:lpwstr>
  </property>
</Properties>
</file>