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4630400" cy="8229600"/>
  <p:notesSz cx="8229600" cy="14630400"/>
  <p:embeddedFontLst>
    <p:embeddedFont>
      <p:font typeface="Calibri" pitchFamily="34" charset="0"/>
      <p:regular r:id="rId13"/>
      <p:bold r:id="rId14"/>
      <p:italic r:id="rId15"/>
      <p:boldItalic r:id="rId16"/>
    </p:embeddedFont>
    <p:embeddedFont>
      <p:font typeface="Geist" charset="-52"/>
      <p:regular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1F7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4C1A8A3-306A-4EB7-A6B1-4F7E0EB9C5D6}" styleName="Помірний стиль 3 – акцент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C22544A-7EE6-4342-B048-85BDC9FD1C3A}" styleName="Помірний стиль 2 –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>
        <p:scale>
          <a:sx n="76" d="100"/>
          <a:sy n="76" d="100"/>
        </p:scale>
        <p:origin x="-254" y="-19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91436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76072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650081"/>
            <a:ext cx="7556421" cy="3367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00"/>
              </a:lnSpc>
              <a:buNone/>
            </a:pPr>
            <a:r>
              <a:rPr lang="en-US" sz="4200" b="1" dirty="0">
                <a:solidFill>
                  <a:srgbClr val="006747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Поширення та шкідливість американського білого метелика в Малій Рогані Харківського району</a:t>
            </a:r>
            <a:endParaRPr lang="en-US" sz="4200" dirty="0"/>
          </a:p>
        </p:txBody>
      </p:sp>
      <p:sp>
        <p:nvSpPr>
          <p:cNvPr id="4" name="Text 1"/>
          <p:cNvSpPr/>
          <p:nvPr/>
        </p:nvSpPr>
        <p:spPr>
          <a:xfrm>
            <a:off x="6280190" y="4640304"/>
            <a:ext cx="7556421" cy="10083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50" b="1" dirty="0">
                <a:solidFill>
                  <a:schemeClr val="accent6">
                    <a:lumMod val="50000"/>
                  </a:schemeClr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Роботу виконав: КУЗЬМІН Кирило Павлович, учень 9-В класу Комунального закладу «Роганський ліцей Роганської селищної ради Харківського району Харківської області»</a:t>
            </a:r>
            <a:endParaRPr lang="en-US" sz="165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" name="Text 2"/>
          <p:cNvSpPr/>
          <p:nvPr/>
        </p:nvSpPr>
        <p:spPr>
          <a:xfrm>
            <a:off x="6280190" y="5820868"/>
            <a:ext cx="7556421" cy="20166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50" b="1" dirty="0">
                <a:solidFill>
                  <a:schemeClr val="accent6">
                    <a:lumMod val="50000"/>
                  </a:schemeClr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Науковий керівник: МЕЛЕНТІ Вікторія Олександрівна, учитель біології Комунального закладу «Роганський ліцей Роганської селищної ради», «спеціаліст вищої категорії», старший учитель. Ph.D., старший викладач кафедри зоології, ентомології, фітопатології, інтегрованого захисту і карантину рослин ім. Б. М. Литвинова Державного біотехнологічного університету</a:t>
            </a:r>
            <a:endParaRPr lang="en-US" sz="165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xmlns="" id="{C4BEA8E4-0E3F-40F0-8069-1DCC98EA9095}"/>
              </a:ext>
            </a:extLst>
          </p:cNvPr>
          <p:cNvSpPr/>
          <p:nvPr/>
        </p:nvSpPr>
        <p:spPr>
          <a:xfrm>
            <a:off x="12598400" y="7495822"/>
            <a:ext cx="2032000" cy="733778"/>
          </a:xfrm>
          <a:prstGeom prst="rect">
            <a:avLst/>
          </a:prstGeom>
          <a:solidFill>
            <a:srgbClr val="E1F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704136"/>
            <a:ext cx="13042821" cy="13468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00"/>
              </a:lnSpc>
              <a:buNone/>
            </a:pPr>
            <a:r>
              <a:rPr lang="en-US" sz="4200" b="1" dirty="0">
                <a:solidFill>
                  <a:srgbClr val="006747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Американський білий метелик: небезпечний карантинний шкідник</a:t>
            </a:r>
            <a:endParaRPr lang="en-US" sz="4200" dirty="0"/>
          </a:p>
        </p:txBody>
      </p:sp>
      <p:sp>
        <p:nvSpPr>
          <p:cNvPr id="3" name="Text 1"/>
          <p:cNvSpPr/>
          <p:nvPr/>
        </p:nvSpPr>
        <p:spPr>
          <a:xfrm>
            <a:off x="793790" y="2542223"/>
            <a:ext cx="6258520" cy="20166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5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Американський білий метелик (</a:t>
            </a:r>
            <a:r>
              <a:rPr lang="en-US" sz="1650" i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Hyphantria cunea</a:t>
            </a:r>
            <a:r>
              <a:rPr lang="en-US" sz="165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) є багатоїдним карантинним шкідником, який поширився з Північної Америки до Європи, ставши серйозною загрозою для багаторічних насаджень. Його гусениці здатні пошкоджувати понад 500 видів деревних та трав'янистих рослин.</a:t>
            </a:r>
            <a:endParaRPr lang="en-US" sz="1650" dirty="0"/>
          </a:p>
        </p:txBody>
      </p:sp>
      <p:sp>
        <p:nvSpPr>
          <p:cNvPr id="4" name="Text 2"/>
          <p:cNvSpPr/>
          <p:nvPr/>
        </p:nvSpPr>
        <p:spPr>
          <a:xfrm>
            <a:off x="793790" y="4743093"/>
            <a:ext cx="6258520" cy="16805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5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Найбільшої шкоди шкідник завдає клену ясенелистому, шовковиці, яблуні, груші, сливі, айві, черешні та грецькому горіху. Інтенсивне пошкодження листя в лісосмугах, парках і садах призводить до дефоліації та, при багаторазовому впливі, до повної загибелі дерев.</a:t>
            </a:r>
            <a:endParaRPr lang="en-US" sz="165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5710" y="2818567"/>
            <a:ext cx="5945505" cy="4476512"/>
          </a:xfrm>
          <a:prstGeom prst="rect">
            <a:avLst/>
          </a:prstGeom>
        </p:spPr>
      </p:pic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xmlns="" id="{2283FBB0-7260-4F03-AB58-B69E7FB02882}"/>
              </a:ext>
            </a:extLst>
          </p:cNvPr>
          <p:cNvSpPr/>
          <p:nvPr/>
        </p:nvSpPr>
        <p:spPr>
          <a:xfrm>
            <a:off x="12598400" y="7495822"/>
            <a:ext cx="2032000" cy="733778"/>
          </a:xfrm>
          <a:prstGeom prst="rect">
            <a:avLst/>
          </a:prstGeom>
          <a:solidFill>
            <a:srgbClr val="E1F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9680" y="0"/>
            <a:ext cx="576072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940951"/>
            <a:ext cx="7553325" cy="5669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en-US" sz="3550" b="1" dirty="0">
                <a:solidFill>
                  <a:srgbClr val="006747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Мета та завдання дослідження</a:t>
            </a:r>
            <a:endParaRPr lang="en-US" sz="3550" dirty="0"/>
          </a:p>
        </p:txBody>
      </p:sp>
      <p:sp>
        <p:nvSpPr>
          <p:cNvPr id="4" name="Shape 1"/>
          <p:cNvSpPr/>
          <p:nvPr/>
        </p:nvSpPr>
        <p:spPr>
          <a:xfrm>
            <a:off x="793790" y="1848088"/>
            <a:ext cx="7556421" cy="2164675"/>
          </a:xfrm>
          <a:prstGeom prst="roundRect">
            <a:avLst>
              <a:gd name="adj" fmla="val 6759"/>
            </a:avLst>
          </a:prstGeom>
          <a:solidFill>
            <a:srgbClr val="E5F9F2">
              <a:alpha val="95000"/>
            </a:srgbClr>
          </a:solidFill>
          <a:ln w="30480">
            <a:solidFill>
              <a:srgbClr val="B7D5CA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763310" y="1848088"/>
            <a:ext cx="121920" cy="2164675"/>
          </a:xfrm>
          <a:prstGeom prst="roundRect">
            <a:avLst>
              <a:gd name="adj" fmla="val 167442"/>
            </a:avLst>
          </a:prstGeom>
          <a:solidFill>
            <a:srgbClr val="006747"/>
          </a:solidFill>
          <a:ln/>
        </p:spPr>
      </p:sp>
      <p:sp>
        <p:nvSpPr>
          <p:cNvPr id="6" name="Text 3"/>
          <p:cNvSpPr/>
          <p:nvPr/>
        </p:nvSpPr>
        <p:spPr>
          <a:xfrm>
            <a:off x="1142524" y="2105382"/>
            <a:ext cx="3402330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b="1" dirty="0">
                <a:solidFill>
                  <a:srgbClr val="4B4A4A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Мета дослідження</a:t>
            </a:r>
            <a:endParaRPr lang="en-US" sz="2650" dirty="0"/>
          </a:p>
        </p:txBody>
      </p:sp>
      <p:sp>
        <p:nvSpPr>
          <p:cNvPr id="7" name="Text 4"/>
          <p:cNvSpPr/>
          <p:nvPr/>
        </p:nvSpPr>
        <p:spPr>
          <a:xfrm>
            <a:off x="1142524" y="2666762"/>
            <a:ext cx="6950393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Встановлення осередків розповсюдження американського білого метелика на території Малороганської сільської ради Харківського району Харківської області у 2025 році.</a:t>
            </a:r>
            <a:endParaRPr lang="en-US" sz="1750" dirty="0"/>
          </a:p>
        </p:txBody>
      </p:sp>
      <p:sp>
        <p:nvSpPr>
          <p:cNvPr id="8" name="Shape 5"/>
          <p:cNvSpPr/>
          <p:nvPr/>
        </p:nvSpPr>
        <p:spPr>
          <a:xfrm>
            <a:off x="793790" y="4239578"/>
            <a:ext cx="7556421" cy="3049072"/>
          </a:xfrm>
          <a:prstGeom prst="roundRect">
            <a:avLst>
              <a:gd name="adj" fmla="val 4798"/>
            </a:avLst>
          </a:prstGeom>
          <a:solidFill>
            <a:srgbClr val="E5F9F2">
              <a:alpha val="95000"/>
            </a:srgbClr>
          </a:solidFill>
          <a:ln w="30480">
            <a:solidFill>
              <a:srgbClr val="B7D5CA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763310" y="4239578"/>
            <a:ext cx="121920" cy="3049072"/>
          </a:xfrm>
          <a:prstGeom prst="roundRect">
            <a:avLst>
              <a:gd name="adj" fmla="val 167442"/>
            </a:avLst>
          </a:prstGeom>
          <a:solidFill>
            <a:srgbClr val="006747"/>
          </a:solidFill>
          <a:ln/>
        </p:spPr>
      </p:sp>
      <p:sp>
        <p:nvSpPr>
          <p:cNvPr id="10" name="Text 7"/>
          <p:cNvSpPr/>
          <p:nvPr/>
        </p:nvSpPr>
        <p:spPr>
          <a:xfrm>
            <a:off x="1142524" y="4496872"/>
            <a:ext cx="4198739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b="1" dirty="0">
                <a:solidFill>
                  <a:srgbClr val="4B4A4A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Завдання дослідження</a:t>
            </a:r>
            <a:endParaRPr lang="en-US" sz="2650" dirty="0"/>
          </a:p>
        </p:txBody>
      </p:sp>
      <p:sp>
        <p:nvSpPr>
          <p:cNvPr id="11" name="Text 8"/>
          <p:cNvSpPr/>
          <p:nvPr/>
        </p:nvSpPr>
        <p:spPr>
          <a:xfrm>
            <a:off x="1142524" y="5058251"/>
            <a:ext cx="695039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Встановити осередки розповсюдження шкідника.</a:t>
            </a:r>
            <a:endParaRPr lang="en-US" sz="1750" dirty="0"/>
          </a:p>
        </p:txBody>
      </p:sp>
      <p:sp>
        <p:nvSpPr>
          <p:cNvPr id="12" name="Text 9"/>
          <p:cNvSpPr/>
          <p:nvPr/>
        </p:nvSpPr>
        <p:spPr>
          <a:xfrm>
            <a:off x="1142524" y="5500449"/>
            <a:ext cx="6950393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Уточнити особливості фенології та екології американського білого метелика.</a:t>
            </a:r>
            <a:endParaRPr lang="en-US" sz="1750" dirty="0"/>
          </a:p>
        </p:txBody>
      </p:sp>
      <p:sp>
        <p:nvSpPr>
          <p:cNvPr id="13" name="Text 10"/>
          <p:cNvSpPr/>
          <p:nvPr/>
        </p:nvSpPr>
        <p:spPr>
          <a:xfrm>
            <a:off x="1142524" y="6305550"/>
            <a:ext cx="6950393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Сформулювати рекомендації щодо профілактики й локального контролю шкідника.</a:t>
            </a:r>
            <a:endParaRPr lang="en-US" sz="1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908090"/>
            <a:ext cx="13042821" cy="11339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4450"/>
              </a:lnSpc>
              <a:buNone/>
            </a:pPr>
            <a:r>
              <a:rPr lang="en-US" sz="3550" b="1" dirty="0">
                <a:solidFill>
                  <a:srgbClr val="006747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Осередок американського білого метелика в Малій Рогані</a:t>
            </a:r>
            <a:endParaRPr lang="en-US" sz="3550" dirty="0"/>
          </a:p>
        </p:txBody>
      </p:sp>
      <p:sp>
        <p:nvSpPr>
          <p:cNvPr id="3" name="Text 1"/>
          <p:cNvSpPr/>
          <p:nvPr/>
        </p:nvSpPr>
        <p:spPr>
          <a:xfrm>
            <a:off x="793790" y="2495669"/>
            <a:ext cx="13042821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На фотографіях представлені виявлені осередки розповсюдження американського білого метелика на території Малороганської сільської ради. Ці зображення свідчать про значне ураження рослинності, що підтверджує актуальність проведеного дослідження та необхідність контролю за шкідником.</a:t>
            </a:r>
            <a:endParaRPr lang="en-US" sz="175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410" y="3985498"/>
            <a:ext cx="3120747" cy="3120747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3608" y="3985498"/>
            <a:ext cx="3120866" cy="3120866"/>
          </a:xfrm>
          <a:prstGeom prst="rect">
            <a:avLst/>
          </a:prstGeom>
        </p:spPr>
      </p:pic>
      <p:pic>
        <p:nvPicPr>
          <p:cNvPr id="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05926" y="3985498"/>
            <a:ext cx="3120747" cy="3120747"/>
          </a:xfrm>
          <a:prstGeom prst="rect">
            <a:avLst/>
          </a:prstGeom>
        </p:spPr>
      </p:pic>
      <p:pic>
        <p:nvPicPr>
          <p:cNvPr id="7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08124" y="3985498"/>
            <a:ext cx="3120866" cy="3120866"/>
          </a:xfrm>
          <a:prstGeom prst="rect">
            <a:avLst/>
          </a:prstGeom>
        </p:spPr>
      </p:pic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xmlns="" id="{46A8862B-8C33-49F4-AF4A-72096B1563EF}"/>
              </a:ext>
            </a:extLst>
          </p:cNvPr>
          <p:cNvSpPr/>
          <p:nvPr/>
        </p:nvSpPr>
        <p:spPr>
          <a:xfrm>
            <a:off x="12598400" y="7495822"/>
            <a:ext cx="2032000" cy="733778"/>
          </a:xfrm>
          <a:prstGeom prst="rect">
            <a:avLst/>
          </a:prstGeom>
          <a:solidFill>
            <a:srgbClr val="E1F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97692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4109204"/>
            <a:ext cx="130428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006747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Місце дослідження: автодорога Харків – Ростов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793790" y="5866924"/>
            <a:ext cx="13042821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Дане зображення демонструє ділянку автодороги, що сполучає село Мала Рогань із трасою Харків – Ростов, де були зафіксовані осередки американського білого метелика (фото автора, 2025 р.). Ця територія є однією з ключових для вивчення поширення шкідника та розробки стратегій контролю, враховуючи її значення для транзиту шкідника.</a:t>
            </a:r>
            <a:endParaRPr lang="en-US" sz="1750" dirty="0"/>
          </a:p>
        </p:txBody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xmlns="" id="{ABC1EDB6-DE46-4465-9C0A-0E28FCD3E2B8}"/>
              </a:ext>
            </a:extLst>
          </p:cNvPr>
          <p:cNvSpPr/>
          <p:nvPr/>
        </p:nvSpPr>
        <p:spPr>
          <a:xfrm>
            <a:off x="12598400" y="7495822"/>
            <a:ext cx="2032000" cy="733778"/>
          </a:xfrm>
          <a:prstGeom prst="rect">
            <a:avLst/>
          </a:prstGeom>
          <a:solidFill>
            <a:srgbClr val="E1F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603058"/>
            <a:ext cx="10932914" cy="5669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en-US" sz="3550" b="1" dirty="0">
                <a:solidFill>
                  <a:srgbClr val="006747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Життєвий цикл шкідника: відкладання яєць</a:t>
            </a:r>
            <a:endParaRPr lang="en-US" sz="3550" dirty="0"/>
          </a:p>
        </p:txBody>
      </p:sp>
      <p:sp>
        <p:nvSpPr>
          <p:cNvPr id="3" name="Text 1"/>
          <p:cNvSpPr/>
          <p:nvPr/>
        </p:nvSpPr>
        <p:spPr>
          <a:xfrm>
            <a:off x="793790" y="2714268"/>
            <a:ext cx="7604284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На цьому фотографії (зробленій автором у 2025 р.) зафіксовано імаго американського білого метелика в процесі відкладання яєць. Цей етап є критичним у життєвому циклі шкідника, оскільки саме з яєць вилуплюються гусениці, які завдають основної шкоди рослинам.</a:t>
            </a:r>
            <a:endParaRPr lang="en-US" sz="1750" dirty="0"/>
          </a:p>
        </p:txBody>
      </p:sp>
      <p:sp>
        <p:nvSpPr>
          <p:cNvPr id="4" name="Text 2"/>
          <p:cNvSpPr/>
          <p:nvPr/>
        </p:nvSpPr>
        <p:spPr>
          <a:xfrm>
            <a:off x="793790" y="4369951"/>
            <a:ext cx="7604284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Розуміння періоду відкладання яєць дозволяє ефективніше планувати заходи боротьби та контролю, спрямовані на запобігання поширенню та розвитку популяції метелика. Спостереження за цим етапом є важливим для своєчасного втручання.</a:t>
            </a:r>
            <a:endParaRPr lang="en-US" sz="175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59096" y="2765346"/>
            <a:ext cx="4885015" cy="3605927"/>
          </a:xfrm>
          <a:prstGeom prst="rect">
            <a:avLst/>
          </a:prstGeom>
        </p:spPr>
      </p:pic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xmlns="" id="{C9CC9A1E-AAEB-4D3A-AA90-40BDE27F6D61}"/>
              </a:ext>
            </a:extLst>
          </p:cNvPr>
          <p:cNvSpPr/>
          <p:nvPr/>
        </p:nvSpPr>
        <p:spPr>
          <a:xfrm>
            <a:off x="12598400" y="7495822"/>
            <a:ext cx="2032000" cy="733778"/>
          </a:xfrm>
          <a:prstGeom prst="rect">
            <a:avLst/>
          </a:prstGeom>
          <a:solidFill>
            <a:srgbClr val="E1F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177613" y="469045"/>
            <a:ext cx="130428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5550"/>
              </a:lnSpc>
              <a:buNone/>
            </a:pPr>
            <a:r>
              <a:rPr lang="en-US" sz="3200" b="1" dirty="0">
                <a:solidFill>
                  <a:schemeClr val="accent6">
                    <a:lumMod val="50000"/>
                  </a:schemeClr>
                </a:solidFill>
                <a:ea typeface="Noto Serif SC Bold" pitchFamily="34" charset="-122"/>
                <a:cs typeface="Noto Serif SC Bold" pitchFamily="34" charset="-120"/>
              </a:rPr>
              <a:t>Фенологічний календар американського білого метелика у 2025 р.</a:t>
            </a:r>
            <a:r>
              <a:rPr lang="uk-UA" sz="3200" b="1" dirty="0">
                <a:solidFill>
                  <a:schemeClr val="accent6">
                    <a:lumMod val="50000"/>
                  </a:schemeClr>
                </a:solidFill>
                <a:ea typeface="Noto Serif SC Bold" pitchFamily="34" charset="-122"/>
                <a:cs typeface="Noto Serif SC Bold" pitchFamily="34" charset="-120"/>
              </a:rPr>
              <a:t> (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ea typeface="Geist" pitchFamily="34" charset="-122"/>
                <a:cs typeface="Geist" pitchFamily="34" charset="-120"/>
              </a:rPr>
              <a:t>Малороганська сільська рада Харківського району</a:t>
            </a:r>
            <a:r>
              <a:rPr kumimoji="0" lang="uk-UA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ea typeface="Geist" pitchFamily="34" charset="-122"/>
                <a:cs typeface="Geist" pitchFamily="34" charset="-12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ea typeface="Geist" pitchFamily="34" charset="-122"/>
                <a:cs typeface="Geist" pitchFamily="34" charset="-120"/>
              </a:rPr>
              <a:t>Харківської області)</a:t>
            </a:r>
            <a:endParaRPr lang="en-US" sz="3200" dirty="0">
              <a:solidFill>
                <a:schemeClr val="accent6">
                  <a:lumMod val="50000"/>
                </a:schemeClr>
              </a:solidFill>
            </a:endParaRPr>
          </a:p>
        </p:txBody>
      </p:sp>
      <p:graphicFrame>
        <p:nvGraphicFramePr>
          <p:cNvPr id="4" name="Таблиця 3">
            <a:extLst>
              <a:ext uri="{FF2B5EF4-FFF2-40B4-BE49-F238E27FC236}">
                <a16:creationId xmlns:a16="http://schemas.microsoft.com/office/drawing/2014/main" xmlns="" id="{92CA41CA-0142-400D-9D8E-210B58EF39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3683720"/>
              </p:ext>
            </p:extLst>
          </p:nvPr>
        </p:nvGraphicFramePr>
        <p:xfrm>
          <a:off x="2524861" y="2819323"/>
          <a:ext cx="8640966" cy="4354636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58942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8942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58942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43468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430214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420376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473147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473147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473147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473147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  <a:gridCol w="473147">
                  <a:extLst>
                    <a:ext uri="{9D8B030D-6E8A-4147-A177-3AD203B41FA5}">
                      <a16:colId xmlns:a16="http://schemas.microsoft.com/office/drawing/2014/main" xmlns="" val="20010"/>
                    </a:ext>
                  </a:extLst>
                </a:gridCol>
                <a:gridCol w="407853">
                  <a:extLst>
                    <a:ext uri="{9D8B030D-6E8A-4147-A177-3AD203B41FA5}">
                      <a16:colId xmlns:a16="http://schemas.microsoft.com/office/drawing/2014/main" xmlns="" val="20011"/>
                    </a:ext>
                  </a:extLst>
                </a:gridCol>
                <a:gridCol w="407853">
                  <a:extLst>
                    <a:ext uri="{9D8B030D-6E8A-4147-A177-3AD203B41FA5}">
                      <a16:colId xmlns:a16="http://schemas.microsoft.com/office/drawing/2014/main" xmlns="" val="20012"/>
                    </a:ext>
                  </a:extLst>
                </a:gridCol>
                <a:gridCol w="473147">
                  <a:extLst>
                    <a:ext uri="{9D8B030D-6E8A-4147-A177-3AD203B41FA5}">
                      <a16:colId xmlns:a16="http://schemas.microsoft.com/office/drawing/2014/main" xmlns="" val="20013"/>
                    </a:ext>
                  </a:extLst>
                </a:gridCol>
                <a:gridCol w="473147">
                  <a:extLst>
                    <a:ext uri="{9D8B030D-6E8A-4147-A177-3AD203B41FA5}">
                      <a16:colId xmlns:a16="http://schemas.microsoft.com/office/drawing/2014/main" xmlns="" val="20014"/>
                    </a:ext>
                  </a:extLst>
                </a:gridCol>
                <a:gridCol w="132374">
                  <a:extLst>
                    <a:ext uri="{9D8B030D-6E8A-4147-A177-3AD203B41FA5}">
                      <a16:colId xmlns:a16="http://schemas.microsoft.com/office/drawing/2014/main" xmlns="" val="20015"/>
                    </a:ext>
                  </a:extLst>
                </a:gridCol>
                <a:gridCol w="132374">
                  <a:extLst>
                    <a:ext uri="{9D8B030D-6E8A-4147-A177-3AD203B41FA5}">
                      <a16:colId xmlns:a16="http://schemas.microsoft.com/office/drawing/2014/main" xmlns="" val="20016"/>
                    </a:ext>
                  </a:extLst>
                </a:gridCol>
                <a:gridCol w="473147">
                  <a:extLst>
                    <a:ext uri="{9D8B030D-6E8A-4147-A177-3AD203B41FA5}">
                      <a16:colId xmlns:a16="http://schemas.microsoft.com/office/drawing/2014/main" xmlns="" val="20017"/>
                    </a:ext>
                  </a:extLst>
                </a:gridCol>
                <a:gridCol w="589421">
                  <a:extLst>
                    <a:ext uri="{9D8B030D-6E8A-4147-A177-3AD203B41FA5}">
                      <a16:colId xmlns:a16="http://schemas.microsoft.com/office/drawing/2014/main" xmlns="" val="20018"/>
                    </a:ext>
                  </a:extLst>
                </a:gridCol>
                <a:gridCol w="132374">
                  <a:extLst>
                    <a:ext uri="{9D8B030D-6E8A-4147-A177-3AD203B41FA5}">
                      <a16:colId xmlns:a16="http://schemas.microsoft.com/office/drawing/2014/main" xmlns="" val="20019"/>
                    </a:ext>
                  </a:extLst>
                </a:gridCol>
              </a:tblGrid>
              <a:tr h="395876">
                <a:tc gridSpan="3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400">
                          <a:effectLst/>
                        </a:rPr>
                        <a:t>Квітень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400">
                          <a:effectLst/>
                        </a:rPr>
                        <a:t>Травень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400" dirty="0">
                          <a:effectLst/>
                        </a:rPr>
                        <a:t>Червень</a:t>
                      </a:r>
                      <a:endParaRPr lang="uk-UA" sz="11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400">
                          <a:effectLst/>
                        </a:rPr>
                        <a:t>Липень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400">
                          <a:effectLst/>
                        </a:rPr>
                        <a:t>Серпень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400">
                          <a:effectLst/>
                        </a:rPr>
                        <a:t>Вересень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9587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400">
                          <a:effectLst/>
                        </a:rPr>
                        <a:t>1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400">
                          <a:effectLst/>
                        </a:rPr>
                        <a:t>2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400">
                          <a:effectLst/>
                        </a:rPr>
                        <a:t>3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400">
                          <a:effectLst/>
                        </a:rPr>
                        <a:t>1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400">
                          <a:effectLst/>
                        </a:rPr>
                        <a:t>2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400">
                          <a:effectLst/>
                        </a:rPr>
                        <a:t>3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400">
                          <a:effectLst/>
                        </a:rPr>
                        <a:t>1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400">
                          <a:effectLst/>
                        </a:rPr>
                        <a:t>2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400">
                          <a:effectLst/>
                        </a:rPr>
                        <a:t>3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400">
                          <a:effectLst/>
                        </a:rPr>
                        <a:t>1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400">
                          <a:effectLst/>
                        </a:rPr>
                        <a:t>2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400">
                          <a:effectLst/>
                        </a:rPr>
                        <a:t>3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400">
                          <a:effectLst/>
                        </a:rPr>
                        <a:t>1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400">
                          <a:effectLst/>
                        </a:rPr>
                        <a:t>2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400">
                          <a:effectLst/>
                        </a:rPr>
                        <a:t>3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400">
                          <a:effectLst/>
                        </a:rPr>
                        <a:t>1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400">
                          <a:effectLst/>
                        </a:rPr>
                        <a:t>2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400">
                          <a:effectLst/>
                        </a:rPr>
                        <a:t>3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100">
                          <a:effectLst/>
                        </a:rPr>
                        <a:t> </a:t>
                      </a:r>
                      <a:endParaRPr lang="uk-UA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9587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400">
                          <a:effectLst/>
                        </a:rPr>
                        <a:t>(0)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400">
                          <a:effectLst/>
                        </a:rPr>
                        <a:t>(0)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400">
                          <a:effectLst/>
                        </a:rPr>
                        <a:t>(0)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400">
                          <a:effectLst/>
                        </a:rPr>
                        <a:t>0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400">
                          <a:effectLst/>
                        </a:rPr>
                        <a:t> 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400">
                          <a:effectLst/>
                        </a:rPr>
                        <a:t> 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400">
                          <a:effectLst/>
                        </a:rPr>
                        <a:t> 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400">
                          <a:effectLst/>
                        </a:rPr>
                        <a:t> 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400">
                          <a:effectLst/>
                        </a:rPr>
                        <a:t> 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400">
                          <a:effectLst/>
                        </a:rPr>
                        <a:t> 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400">
                          <a:effectLst/>
                        </a:rPr>
                        <a:t> 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400">
                          <a:effectLst/>
                        </a:rPr>
                        <a:t> 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400">
                          <a:effectLst/>
                        </a:rPr>
                        <a:t> 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400">
                          <a:effectLst/>
                        </a:rPr>
                        <a:t> 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400">
                          <a:effectLst/>
                        </a:rPr>
                        <a:t> 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400">
                          <a:effectLst/>
                        </a:rPr>
                        <a:t> 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400">
                          <a:effectLst/>
                        </a:rPr>
                        <a:t> 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400">
                          <a:effectLst/>
                        </a:rPr>
                        <a:t> 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100">
                          <a:effectLst/>
                        </a:rPr>
                        <a:t> </a:t>
                      </a:r>
                      <a:endParaRPr lang="uk-UA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9587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400">
                          <a:effectLst/>
                        </a:rPr>
                        <a:t> 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400">
                          <a:effectLst/>
                        </a:rPr>
                        <a:t> 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400">
                          <a:effectLst/>
                        </a:rPr>
                        <a:t> 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400">
                          <a:effectLst/>
                        </a:rPr>
                        <a:t>+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400">
                          <a:effectLst/>
                        </a:rPr>
                        <a:t>+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400">
                          <a:effectLst/>
                        </a:rPr>
                        <a:t>+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400">
                          <a:effectLst/>
                        </a:rPr>
                        <a:t> 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400">
                          <a:effectLst/>
                        </a:rPr>
                        <a:t> 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400">
                          <a:effectLst/>
                        </a:rPr>
                        <a:t> 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400">
                          <a:effectLst/>
                        </a:rPr>
                        <a:t> 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400">
                          <a:effectLst/>
                        </a:rPr>
                        <a:t> 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400">
                          <a:effectLst/>
                        </a:rPr>
                        <a:t> 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400">
                          <a:effectLst/>
                        </a:rPr>
                        <a:t> 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400">
                          <a:effectLst/>
                        </a:rPr>
                        <a:t> 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400">
                          <a:effectLst/>
                        </a:rPr>
                        <a:t> 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400">
                          <a:effectLst/>
                        </a:rPr>
                        <a:t> 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400">
                          <a:effectLst/>
                        </a:rPr>
                        <a:t> 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400">
                          <a:effectLst/>
                        </a:rPr>
                        <a:t> 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100">
                          <a:effectLst/>
                        </a:rPr>
                        <a:t> </a:t>
                      </a:r>
                      <a:endParaRPr lang="uk-UA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9587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400">
                          <a:effectLst/>
                        </a:rPr>
                        <a:t> 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400">
                          <a:effectLst/>
                        </a:rPr>
                        <a:t> 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400">
                          <a:effectLst/>
                        </a:rPr>
                        <a:t> 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400">
                          <a:effectLst/>
                        </a:rPr>
                        <a:t> 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400">
                          <a:effectLst/>
                        </a:rPr>
                        <a:t>*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400">
                          <a:effectLst/>
                        </a:rPr>
                        <a:t>*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400">
                          <a:effectLst/>
                        </a:rPr>
                        <a:t>*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400">
                          <a:effectLst/>
                        </a:rPr>
                        <a:t> 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400">
                          <a:effectLst/>
                        </a:rPr>
                        <a:t> 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400">
                          <a:effectLst/>
                        </a:rPr>
                        <a:t> 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400">
                          <a:effectLst/>
                        </a:rPr>
                        <a:t> 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400">
                          <a:effectLst/>
                        </a:rPr>
                        <a:t> 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400">
                          <a:effectLst/>
                        </a:rPr>
                        <a:t> 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400">
                          <a:effectLst/>
                        </a:rPr>
                        <a:t> 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400">
                          <a:effectLst/>
                        </a:rPr>
                        <a:t> 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400">
                          <a:effectLst/>
                        </a:rPr>
                        <a:t> 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400">
                          <a:effectLst/>
                        </a:rPr>
                        <a:t> 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400">
                          <a:effectLst/>
                        </a:rPr>
                        <a:t> 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100">
                          <a:effectLst/>
                        </a:rPr>
                        <a:t> </a:t>
                      </a:r>
                      <a:endParaRPr lang="uk-UA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9587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400">
                          <a:effectLst/>
                        </a:rPr>
                        <a:t> 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400">
                          <a:effectLst/>
                        </a:rPr>
                        <a:t> 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400">
                          <a:effectLst/>
                        </a:rPr>
                        <a:t> 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400">
                          <a:effectLst/>
                        </a:rPr>
                        <a:t> 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400">
                          <a:effectLst/>
                        </a:rPr>
                        <a:t> 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400">
                          <a:effectLst/>
                        </a:rPr>
                        <a:t> 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100">
                          <a:effectLst/>
                        </a:rPr>
                        <a:t>—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100">
                          <a:effectLst/>
                        </a:rPr>
                        <a:t>—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100">
                          <a:effectLst/>
                        </a:rPr>
                        <a:t>—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100">
                          <a:effectLst/>
                        </a:rPr>
                        <a:t>—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100">
                          <a:effectLst/>
                        </a:rPr>
                        <a:t>—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400">
                          <a:effectLst/>
                        </a:rPr>
                        <a:t> 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400">
                          <a:effectLst/>
                        </a:rPr>
                        <a:t> 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400">
                          <a:effectLst/>
                        </a:rPr>
                        <a:t> 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400">
                          <a:effectLst/>
                        </a:rPr>
                        <a:t> 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400">
                          <a:effectLst/>
                        </a:rPr>
                        <a:t> 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400">
                          <a:effectLst/>
                        </a:rPr>
                        <a:t> 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400">
                          <a:effectLst/>
                        </a:rPr>
                        <a:t> 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100">
                          <a:effectLst/>
                        </a:rPr>
                        <a:t> </a:t>
                      </a:r>
                      <a:endParaRPr lang="uk-UA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9587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400">
                          <a:effectLst/>
                        </a:rPr>
                        <a:t> 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400">
                          <a:effectLst/>
                        </a:rPr>
                        <a:t> 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400">
                          <a:effectLst/>
                        </a:rPr>
                        <a:t> 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400">
                          <a:effectLst/>
                        </a:rPr>
                        <a:t> 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400">
                          <a:effectLst/>
                        </a:rPr>
                        <a:t> 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400">
                          <a:effectLst/>
                        </a:rPr>
                        <a:t> 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400">
                          <a:effectLst/>
                        </a:rPr>
                        <a:t> 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400">
                          <a:effectLst/>
                        </a:rPr>
                        <a:t> 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400">
                          <a:effectLst/>
                        </a:rPr>
                        <a:t> 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400">
                          <a:effectLst/>
                        </a:rPr>
                        <a:t> 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400">
                          <a:effectLst/>
                        </a:rPr>
                        <a:t>0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400">
                          <a:effectLst/>
                        </a:rPr>
                        <a:t>0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400">
                          <a:effectLst/>
                        </a:rPr>
                        <a:t>0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400">
                          <a:effectLst/>
                        </a:rPr>
                        <a:t> 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400">
                          <a:effectLst/>
                        </a:rPr>
                        <a:t> 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400">
                          <a:effectLst/>
                        </a:rPr>
                        <a:t> 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400">
                          <a:effectLst/>
                        </a:rPr>
                        <a:t> 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400">
                          <a:effectLst/>
                        </a:rPr>
                        <a:t> 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100">
                          <a:effectLst/>
                        </a:rPr>
                        <a:t> </a:t>
                      </a:r>
                      <a:endParaRPr lang="uk-UA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9587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400">
                          <a:effectLst/>
                        </a:rPr>
                        <a:t> 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400">
                          <a:effectLst/>
                        </a:rPr>
                        <a:t> 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400">
                          <a:effectLst/>
                        </a:rPr>
                        <a:t> 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400">
                          <a:effectLst/>
                        </a:rPr>
                        <a:t> 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400">
                          <a:effectLst/>
                        </a:rPr>
                        <a:t> 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400">
                          <a:effectLst/>
                        </a:rPr>
                        <a:t> 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400">
                          <a:effectLst/>
                        </a:rPr>
                        <a:t> 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400">
                          <a:effectLst/>
                        </a:rPr>
                        <a:t> 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400">
                          <a:effectLst/>
                        </a:rPr>
                        <a:t> 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400">
                          <a:effectLst/>
                        </a:rPr>
                        <a:t> 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400">
                          <a:effectLst/>
                        </a:rPr>
                        <a:t> 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400">
                          <a:effectLst/>
                        </a:rPr>
                        <a:t>+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400">
                          <a:effectLst/>
                        </a:rPr>
                        <a:t>+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400">
                          <a:effectLst/>
                        </a:rPr>
                        <a:t>+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400">
                          <a:effectLst/>
                        </a:rPr>
                        <a:t>+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400">
                          <a:effectLst/>
                        </a:rPr>
                        <a:t> 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400">
                          <a:effectLst/>
                        </a:rPr>
                        <a:t> 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400">
                          <a:effectLst/>
                        </a:rPr>
                        <a:t> 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100">
                          <a:effectLst/>
                        </a:rPr>
                        <a:t> </a:t>
                      </a:r>
                      <a:endParaRPr lang="uk-UA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9587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400">
                          <a:effectLst/>
                        </a:rPr>
                        <a:t> 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400">
                          <a:effectLst/>
                        </a:rPr>
                        <a:t> 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400">
                          <a:effectLst/>
                        </a:rPr>
                        <a:t> 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400">
                          <a:effectLst/>
                        </a:rPr>
                        <a:t> 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400">
                          <a:effectLst/>
                        </a:rPr>
                        <a:t> 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400">
                          <a:effectLst/>
                        </a:rPr>
                        <a:t> 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400">
                          <a:effectLst/>
                        </a:rPr>
                        <a:t> 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400">
                          <a:effectLst/>
                        </a:rPr>
                        <a:t> 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400">
                          <a:effectLst/>
                        </a:rPr>
                        <a:t> 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400">
                          <a:effectLst/>
                        </a:rPr>
                        <a:t> 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400">
                          <a:effectLst/>
                        </a:rPr>
                        <a:t> 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400">
                          <a:effectLst/>
                        </a:rPr>
                        <a:t> 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400">
                          <a:effectLst/>
                        </a:rPr>
                        <a:t>*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400">
                          <a:effectLst/>
                        </a:rPr>
                        <a:t>*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400">
                          <a:effectLst/>
                        </a:rPr>
                        <a:t>*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400">
                          <a:effectLst/>
                        </a:rPr>
                        <a:t>*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400">
                          <a:effectLst/>
                        </a:rPr>
                        <a:t> 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400">
                          <a:effectLst/>
                        </a:rPr>
                        <a:t> 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100">
                          <a:effectLst/>
                        </a:rPr>
                        <a:t> </a:t>
                      </a:r>
                      <a:endParaRPr lang="uk-UA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9587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400">
                          <a:effectLst/>
                        </a:rPr>
                        <a:t> 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400">
                          <a:effectLst/>
                        </a:rPr>
                        <a:t> 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400">
                          <a:effectLst/>
                        </a:rPr>
                        <a:t> 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400">
                          <a:effectLst/>
                        </a:rPr>
                        <a:t> 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400">
                          <a:effectLst/>
                        </a:rPr>
                        <a:t> 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400">
                          <a:effectLst/>
                        </a:rPr>
                        <a:t> 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400">
                          <a:effectLst/>
                        </a:rPr>
                        <a:t> 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400">
                          <a:effectLst/>
                        </a:rPr>
                        <a:t> 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400">
                          <a:effectLst/>
                        </a:rPr>
                        <a:t> 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400">
                          <a:effectLst/>
                        </a:rPr>
                        <a:t> 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400">
                          <a:effectLst/>
                        </a:rPr>
                        <a:t> 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400">
                          <a:effectLst/>
                        </a:rPr>
                        <a:t> 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400">
                          <a:effectLst/>
                        </a:rPr>
                        <a:t> 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100">
                          <a:effectLst/>
                        </a:rPr>
                        <a:t>—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100">
                          <a:effectLst/>
                        </a:rPr>
                        <a:t>—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100">
                          <a:effectLst/>
                        </a:rPr>
                        <a:t>—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100">
                          <a:effectLst/>
                        </a:rPr>
                        <a:t>—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100">
                          <a:effectLst/>
                        </a:rPr>
                        <a:t>—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100">
                          <a:effectLst/>
                        </a:rPr>
                        <a:t> </a:t>
                      </a:r>
                      <a:endParaRPr lang="uk-UA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9587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400">
                          <a:effectLst/>
                        </a:rPr>
                        <a:t> 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400">
                          <a:effectLst/>
                        </a:rPr>
                        <a:t> 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400">
                          <a:effectLst/>
                        </a:rPr>
                        <a:t> 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400">
                          <a:effectLst/>
                        </a:rPr>
                        <a:t> 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400">
                          <a:effectLst/>
                        </a:rPr>
                        <a:t> 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400">
                          <a:effectLst/>
                        </a:rPr>
                        <a:t> 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400">
                          <a:effectLst/>
                        </a:rPr>
                        <a:t> 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400">
                          <a:effectLst/>
                        </a:rPr>
                        <a:t> 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400">
                          <a:effectLst/>
                        </a:rPr>
                        <a:t> 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400">
                          <a:effectLst/>
                        </a:rPr>
                        <a:t> 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400">
                          <a:effectLst/>
                        </a:rPr>
                        <a:t> 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400">
                          <a:effectLst/>
                        </a:rPr>
                        <a:t> 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400">
                          <a:effectLst/>
                        </a:rPr>
                        <a:t> 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400">
                          <a:effectLst/>
                        </a:rPr>
                        <a:t> 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400">
                          <a:effectLst/>
                        </a:rPr>
                        <a:t> 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400">
                          <a:effectLst/>
                        </a:rPr>
                        <a:t> 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400">
                          <a:effectLst/>
                        </a:rPr>
                        <a:t> 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400">
                          <a:effectLst/>
                        </a:rPr>
                        <a:t>(0)</a:t>
                      </a:r>
                      <a:endParaRPr lang="uk-UA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100" dirty="0">
                          <a:effectLst/>
                        </a:rPr>
                        <a:t> </a:t>
                      </a:r>
                      <a:endParaRPr lang="uk-UA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</a:tbl>
          </a:graphicData>
        </a:graphic>
      </p:graphicFrame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xmlns="" id="{1E792F96-C6C6-4EAA-A438-4AFB61913819}"/>
              </a:ext>
            </a:extLst>
          </p:cNvPr>
          <p:cNvSpPr/>
          <p:nvPr/>
        </p:nvSpPr>
        <p:spPr>
          <a:xfrm>
            <a:off x="3134462" y="7294360"/>
            <a:ext cx="87129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/>
              <a:t>Умовні позначення:  +   імаго;   — гусениця; </a:t>
            </a:r>
            <a:r>
              <a:rPr lang="ru-RU" dirty="0"/>
              <a:t>*   </a:t>
            </a:r>
            <a:r>
              <a:rPr lang="uk-UA" dirty="0"/>
              <a:t>яйце; 0   лялечка;</a:t>
            </a:r>
            <a:endParaRPr lang="uk-UA" dirty="0">
              <a:effectLst/>
            </a:endParaRPr>
          </a:p>
          <a:p>
            <a:r>
              <a:rPr lang="uk-UA" dirty="0"/>
              <a:t>                                       0   лялечка в стані діапаузи.</a:t>
            </a:r>
            <a:endParaRPr lang="uk-UA" dirty="0">
              <a:effectLst/>
            </a:endParaRP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xmlns="" id="{19D1EB1A-153F-491F-9BAA-04CBA73010B3}"/>
              </a:ext>
            </a:extLst>
          </p:cNvPr>
          <p:cNvSpPr/>
          <p:nvPr/>
        </p:nvSpPr>
        <p:spPr>
          <a:xfrm>
            <a:off x="12598400" y="7495822"/>
            <a:ext cx="2032000" cy="733778"/>
          </a:xfrm>
          <a:prstGeom prst="rect">
            <a:avLst/>
          </a:prstGeom>
          <a:solidFill>
            <a:srgbClr val="E1F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1647" y="825817"/>
            <a:ext cx="13047107" cy="4524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200" b="1" dirty="0">
                <a:solidFill>
                  <a:srgbClr val="006747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Заходи захисту багаторічних насаджень від американського білого метелика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791647" y="1532692"/>
            <a:ext cx="13047107" cy="1085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На розвиток популяції американського білого метелика впливає низка взаємопов'язаних факторів, які сприяють природному зниженню його чисельності. Розуміння цих факторів є ключовим для розробки ефективних стратегій захисту насаджень.</a:t>
            </a:r>
            <a:endParaRPr lang="en-US" sz="175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647" y="2872978"/>
            <a:ext cx="4160520" cy="2571393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91647" y="5670471"/>
            <a:ext cx="2870478" cy="3533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B4A4A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Абіотичні Фактори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791647" y="6159460"/>
            <a:ext cx="4160520" cy="14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Погодні умови: екстремальні температури, вологість, сильні опади, що можуть негативно впливати на виживання яєць, гусениць та імаго.</a:t>
            </a:r>
            <a:endParaRPr lang="en-US" sz="175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4821" y="2872978"/>
            <a:ext cx="4160639" cy="2571393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5234821" y="5670471"/>
            <a:ext cx="2827377" cy="3533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B4A4A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Біотичні Фактори</a:t>
            </a:r>
            <a:endParaRPr lang="en-US" sz="2200" dirty="0"/>
          </a:p>
        </p:txBody>
      </p:sp>
      <p:sp>
        <p:nvSpPr>
          <p:cNvPr id="9" name="Text 5"/>
          <p:cNvSpPr/>
          <p:nvPr/>
        </p:nvSpPr>
        <p:spPr>
          <a:xfrm>
            <a:off x="5234821" y="6159460"/>
            <a:ext cx="4160639" cy="14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Природні вороги: хижаки, паразитоїди та збудники хвороб, які регулюють чисельність метелика в екосистемі.</a:t>
            </a:r>
            <a:endParaRPr lang="en-US" sz="175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78114" y="2872978"/>
            <a:ext cx="4160639" cy="2571393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9678114" y="5670471"/>
            <a:ext cx="3088719" cy="3533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B4A4A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Антропічні Фактори</a:t>
            </a:r>
            <a:endParaRPr lang="en-US" sz="2200" dirty="0"/>
          </a:p>
        </p:txBody>
      </p:sp>
      <p:sp>
        <p:nvSpPr>
          <p:cNvPr id="12" name="Text 7"/>
          <p:cNvSpPr/>
          <p:nvPr/>
        </p:nvSpPr>
        <p:spPr>
          <a:xfrm>
            <a:off x="9678114" y="6159460"/>
            <a:ext cx="4160639" cy="14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Діяльність людини: агротехнічні заходи, застосування інсектицидів, санітарні обрізки, що спрямовані на контроль шкідника.</a:t>
            </a:r>
            <a:endParaRPr lang="en-US" sz="1750" dirty="0"/>
          </a:p>
        </p:txBody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xmlns="" id="{D6CCBD55-25EA-4AC6-9B8C-FF29172C313D}"/>
              </a:ext>
            </a:extLst>
          </p:cNvPr>
          <p:cNvSpPr/>
          <p:nvPr/>
        </p:nvSpPr>
        <p:spPr>
          <a:xfrm>
            <a:off x="12598400" y="7495822"/>
            <a:ext cx="2032000" cy="733778"/>
          </a:xfrm>
          <a:prstGeom prst="rect">
            <a:avLst/>
          </a:prstGeom>
          <a:solidFill>
            <a:srgbClr val="E1F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76072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58758" y="702231"/>
            <a:ext cx="5663208" cy="358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50" b="1" dirty="0">
                <a:solidFill>
                  <a:srgbClr val="006747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Практичні рекомендації для захисту</a:t>
            </a:r>
            <a:endParaRPr lang="en-US" sz="2250" dirty="0"/>
          </a:p>
        </p:txBody>
      </p:sp>
      <p:sp>
        <p:nvSpPr>
          <p:cNvPr id="4" name="Text 1"/>
          <p:cNvSpPr/>
          <p:nvPr/>
        </p:nvSpPr>
        <p:spPr>
          <a:xfrm>
            <a:off x="6258758" y="1200626"/>
            <a:ext cx="7599283" cy="567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50"/>
              </a:lnSpc>
              <a:buNone/>
            </a:pPr>
            <a:r>
              <a:rPr lang="en-US" sz="11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Для ефективного контролю американського білого метелика та мінімізації його шкідливості необхідний комплексний підхід, що включає агротехнічні заходи, біологічний контроль, освітню роботу та співпрацю між школою та громадою.</a:t>
            </a:r>
            <a:endParaRPr lang="en-US" sz="1100" dirty="0"/>
          </a:p>
        </p:txBody>
      </p:sp>
      <p:sp>
        <p:nvSpPr>
          <p:cNvPr id="5" name="Shape 2"/>
          <p:cNvSpPr/>
          <p:nvPr/>
        </p:nvSpPr>
        <p:spPr>
          <a:xfrm>
            <a:off x="6258758" y="2088594"/>
            <a:ext cx="7599283" cy="986433"/>
          </a:xfrm>
          <a:prstGeom prst="roundRect">
            <a:avLst>
              <a:gd name="adj" fmla="val 7416"/>
            </a:avLst>
          </a:prstGeom>
          <a:solidFill>
            <a:srgbClr val="E5F9F2">
              <a:alpha val="95000"/>
            </a:srgbClr>
          </a:solidFill>
          <a:ln/>
        </p:spPr>
      </p:sp>
      <p:sp>
        <p:nvSpPr>
          <p:cNvPr id="6" name="Shape 3"/>
          <p:cNvSpPr/>
          <p:nvPr/>
        </p:nvSpPr>
        <p:spPr>
          <a:xfrm>
            <a:off x="6258758" y="2073354"/>
            <a:ext cx="7599283" cy="60960"/>
          </a:xfrm>
          <a:prstGeom prst="roundRect">
            <a:avLst>
              <a:gd name="adj" fmla="val 211791"/>
            </a:avLst>
          </a:prstGeom>
          <a:solidFill>
            <a:srgbClr val="006747"/>
          </a:solidFill>
          <a:ln/>
        </p:spPr>
      </p:sp>
      <p:sp>
        <p:nvSpPr>
          <p:cNvPr id="7" name="Shape 4"/>
          <p:cNvSpPr/>
          <p:nvPr/>
        </p:nvSpPr>
        <p:spPr>
          <a:xfrm>
            <a:off x="9843254" y="1873448"/>
            <a:ext cx="430292" cy="430292"/>
          </a:xfrm>
          <a:prstGeom prst="roundRect">
            <a:avLst>
              <a:gd name="adj" fmla="val 212507"/>
            </a:avLst>
          </a:prstGeom>
          <a:solidFill>
            <a:srgbClr val="006747"/>
          </a:solidFill>
          <a:ln/>
        </p:spPr>
      </p:sp>
      <p:sp>
        <p:nvSpPr>
          <p:cNvPr id="8" name="Text 5"/>
          <p:cNvSpPr/>
          <p:nvPr/>
        </p:nvSpPr>
        <p:spPr>
          <a:xfrm>
            <a:off x="9972318" y="1980962"/>
            <a:ext cx="172045" cy="2151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1</a:t>
            </a:r>
            <a:endParaRPr lang="en-US" sz="1350" dirty="0"/>
          </a:p>
        </p:txBody>
      </p:sp>
      <p:sp>
        <p:nvSpPr>
          <p:cNvPr id="9" name="Text 6"/>
          <p:cNvSpPr/>
          <p:nvPr/>
        </p:nvSpPr>
        <p:spPr>
          <a:xfrm>
            <a:off x="6417350" y="2447211"/>
            <a:ext cx="1957268" cy="2240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400" b="1" dirty="0">
                <a:solidFill>
                  <a:srgbClr val="4B4A4A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Агротехнічні заходи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6417350" y="2727127"/>
            <a:ext cx="7282101" cy="1893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50"/>
              </a:lnSpc>
              <a:buNone/>
            </a:pPr>
            <a:r>
              <a:rPr lang="en-US" sz="11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Своєчасна обрізка заражених гілок, знищення гнізд гусениць, збирання та спалювання опалого листя.</a:t>
            </a:r>
            <a:endParaRPr lang="en-US" sz="1100" dirty="0"/>
          </a:p>
        </p:txBody>
      </p:sp>
      <p:sp>
        <p:nvSpPr>
          <p:cNvPr id="11" name="Shape 8"/>
          <p:cNvSpPr/>
          <p:nvPr/>
        </p:nvSpPr>
        <p:spPr>
          <a:xfrm>
            <a:off x="6258758" y="3383399"/>
            <a:ext cx="7599283" cy="1175742"/>
          </a:xfrm>
          <a:prstGeom prst="roundRect">
            <a:avLst>
              <a:gd name="adj" fmla="val 6222"/>
            </a:avLst>
          </a:prstGeom>
          <a:solidFill>
            <a:srgbClr val="E5F9F2">
              <a:alpha val="95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6258758" y="3368159"/>
            <a:ext cx="7599283" cy="60960"/>
          </a:xfrm>
          <a:prstGeom prst="roundRect">
            <a:avLst>
              <a:gd name="adj" fmla="val 211791"/>
            </a:avLst>
          </a:prstGeom>
          <a:solidFill>
            <a:srgbClr val="006747"/>
          </a:solidFill>
          <a:ln/>
        </p:spPr>
      </p:sp>
      <p:sp>
        <p:nvSpPr>
          <p:cNvPr id="13" name="Shape 10"/>
          <p:cNvSpPr/>
          <p:nvPr/>
        </p:nvSpPr>
        <p:spPr>
          <a:xfrm>
            <a:off x="9843254" y="3168253"/>
            <a:ext cx="430292" cy="430292"/>
          </a:xfrm>
          <a:prstGeom prst="roundRect">
            <a:avLst>
              <a:gd name="adj" fmla="val 212507"/>
            </a:avLst>
          </a:prstGeom>
          <a:solidFill>
            <a:srgbClr val="006747"/>
          </a:solidFill>
          <a:ln/>
        </p:spPr>
      </p:sp>
      <p:sp>
        <p:nvSpPr>
          <p:cNvPr id="14" name="Text 11"/>
          <p:cNvSpPr/>
          <p:nvPr/>
        </p:nvSpPr>
        <p:spPr>
          <a:xfrm>
            <a:off x="9972318" y="3275767"/>
            <a:ext cx="172045" cy="2151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2</a:t>
            </a:r>
            <a:endParaRPr lang="en-US" sz="1350" dirty="0"/>
          </a:p>
        </p:txBody>
      </p:sp>
      <p:sp>
        <p:nvSpPr>
          <p:cNvPr id="15" name="Text 12"/>
          <p:cNvSpPr/>
          <p:nvPr/>
        </p:nvSpPr>
        <p:spPr>
          <a:xfrm>
            <a:off x="6417350" y="3742015"/>
            <a:ext cx="2116693" cy="2240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400" b="1" dirty="0">
                <a:solidFill>
                  <a:srgbClr val="4B4A4A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Біологічний контроль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6417350" y="4021931"/>
            <a:ext cx="7282101" cy="378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50"/>
              </a:lnSpc>
              <a:buNone/>
            </a:pPr>
            <a:r>
              <a:rPr lang="en-US" sz="11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Залучення природних ворогів метелика, використання біологічних препаратів на основі бактерій та грибів.</a:t>
            </a:r>
            <a:endParaRPr lang="en-US" sz="1100" dirty="0"/>
          </a:p>
        </p:txBody>
      </p:sp>
      <p:sp>
        <p:nvSpPr>
          <p:cNvPr id="17" name="Shape 14"/>
          <p:cNvSpPr/>
          <p:nvPr/>
        </p:nvSpPr>
        <p:spPr>
          <a:xfrm>
            <a:off x="6258758" y="4867513"/>
            <a:ext cx="7599283" cy="1175742"/>
          </a:xfrm>
          <a:prstGeom prst="roundRect">
            <a:avLst>
              <a:gd name="adj" fmla="val 6222"/>
            </a:avLst>
          </a:prstGeom>
          <a:solidFill>
            <a:srgbClr val="E5F9F2">
              <a:alpha val="95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6258758" y="4852273"/>
            <a:ext cx="7599283" cy="60960"/>
          </a:xfrm>
          <a:prstGeom prst="roundRect">
            <a:avLst>
              <a:gd name="adj" fmla="val 211791"/>
            </a:avLst>
          </a:prstGeom>
          <a:solidFill>
            <a:srgbClr val="006747"/>
          </a:solidFill>
          <a:ln/>
        </p:spPr>
      </p:sp>
      <p:sp>
        <p:nvSpPr>
          <p:cNvPr id="19" name="Shape 16"/>
          <p:cNvSpPr/>
          <p:nvPr/>
        </p:nvSpPr>
        <p:spPr>
          <a:xfrm>
            <a:off x="9843254" y="4652367"/>
            <a:ext cx="430292" cy="430292"/>
          </a:xfrm>
          <a:prstGeom prst="roundRect">
            <a:avLst>
              <a:gd name="adj" fmla="val 212507"/>
            </a:avLst>
          </a:prstGeom>
          <a:solidFill>
            <a:srgbClr val="006747"/>
          </a:solidFill>
          <a:ln/>
        </p:spPr>
      </p:sp>
      <p:sp>
        <p:nvSpPr>
          <p:cNvPr id="20" name="Text 17"/>
          <p:cNvSpPr/>
          <p:nvPr/>
        </p:nvSpPr>
        <p:spPr>
          <a:xfrm>
            <a:off x="9972318" y="4759881"/>
            <a:ext cx="172045" cy="2151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3</a:t>
            </a:r>
            <a:endParaRPr lang="en-US" sz="1350" dirty="0"/>
          </a:p>
        </p:txBody>
      </p:sp>
      <p:sp>
        <p:nvSpPr>
          <p:cNvPr id="21" name="Text 18"/>
          <p:cNvSpPr/>
          <p:nvPr/>
        </p:nvSpPr>
        <p:spPr>
          <a:xfrm>
            <a:off x="6417350" y="5226129"/>
            <a:ext cx="1793081" cy="2240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400" b="1" dirty="0">
                <a:solidFill>
                  <a:srgbClr val="4B4A4A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Освітня робота</a:t>
            </a:r>
            <a:endParaRPr lang="en-US" sz="1400" dirty="0"/>
          </a:p>
        </p:txBody>
      </p:sp>
      <p:sp>
        <p:nvSpPr>
          <p:cNvPr id="22" name="Text 19"/>
          <p:cNvSpPr/>
          <p:nvPr/>
        </p:nvSpPr>
        <p:spPr>
          <a:xfrm>
            <a:off x="6417350" y="5506045"/>
            <a:ext cx="7282101" cy="378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50"/>
              </a:lnSpc>
              <a:buNone/>
            </a:pPr>
            <a:r>
              <a:rPr lang="en-US" sz="11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Проведення семінарів, лекцій та інформаційних кампаній для населення щодо виявлення та методів боротьби зі шкідником.</a:t>
            </a:r>
            <a:endParaRPr lang="en-US" sz="1100" dirty="0"/>
          </a:p>
        </p:txBody>
      </p:sp>
      <p:sp>
        <p:nvSpPr>
          <p:cNvPr id="23" name="Shape 20"/>
          <p:cNvSpPr/>
          <p:nvPr/>
        </p:nvSpPr>
        <p:spPr>
          <a:xfrm>
            <a:off x="6258758" y="6351627"/>
            <a:ext cx="7599283" cy="1175742"/>
          </a:xfrm>
          <a:prstGeom prst="roundRect">
            <a:avLst>
              <a:gd name="adj" fmla="val 6222"/>
            </a:avLst>
          </a:prstGeom>
          <a:solidFill>
            <a:srgbClr val="E5F9F2">
              <a:alpha val="95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6258758" y="6336387"/>
            <a:ext cx="7599283" cy="60960"/>
          </a:xfrm>
          <a:prstGeom prst="roundRect">
            <a:avLst>
              <a:gd name="adj" fmla="val 211791"/>
            </a:avLst>
          </a:prstGeom>
          <a:solidFill>
            <a:srgbClr val="006747"/>
          </a:solidFill>
          <a:ln/>
        </p:spPr>
      </p:sp>
      <p:sp>
        <p:nvSpPr>
          <p:cNvPr id="25" name="Shape 22"/>
          <p:cNvSpPr/>
          <p:nvPr/>
        </p:nvSpPr>
        <p:spPr>
          <a:xfrm>
            <a:off x="9843254" y="6136481"/>
            <a:ext cx="430292" cy="430292"/>
          </a:xfrm>
          <a:prstGeom prst="roundRect">
            <a:avLst>
              <a:gd name="adj" fmla="val 212507"/>
            </a:avLst>
          </a:prstGeom>
          <a:solidFill>
            <a:srgbClr val="006747"/>
          </a:solidFill>
          <a:ln/>
        </p:spPr>
      </p:sp>
      <p:sp>
        <p:nvSpPr>
          <p:cNvPr id="26" name="Text 23"/>
          <p:cNvSpPr/>
          <p:nvPr/>
        </p:nvSpPr>
        <p:spPr>
          <a:xfrm>
            <a:off x="9972318" y="6243995"/>
            <a:ext cx="172045" cy="2151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4</a:t>
            </a:r>
            <a:endParaRPr lang="en-US" sz="1350" dirty="0"/>
          </a:p>
        </p:txBody>
      </p:sp>
      <p:sp>
        <p:nvSpPr>
          <p:cNvPr id="27" name="Text 24"/>
          <p:cNvSpPr/>
          <p:nvPr/>
        </p:nvSpPr>
        <p:spPr>
          <a:xfrm>
            <a:off x="6417350" y="6710243"/>
            <a:ext cx="1793081" cy="2240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400" b="1" dirty="0">
                <a:solidFill>
                  <a:srgbClr val="4B4A4A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Співпраця</a:t>
            </a:r>
            <a:endParaRPr lang="en-US" sz="1400" dirty="0"/>
          </a:p>
        </p:txBody>
      </p:sp>
      <p:sp>
        <p:nvSpPr>
          <p:cNvPr id="28" name="Text 25"/>
          <p:cNvSpPr/>
          <p:nvPr/>
        </p:nvSpPr>
        <p:spPr>
          <a:xfrm>
            <a:off x="6417350" y="6990159"/>
            <a:ext cx="7282101" cy="378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50"/>
              </a:lnSpc>
              <a:buNone/>
            </a:pPr>
            <a:r>
              <a:rPr lang="en-US" sz="11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Організація спільних заходів із місцевими органами влади, аграрними підприємствами та громадськими організаціями.</a:t>
            </a:r>
            <a:endParaRPr lang="en-US" sz="1100" dirty="0"/>
          </a:p>
        </p:txBody>
      </p:sp>
      <p:sp>
        <p:nvSpPr>
          <p:cNvPr id="29" name="Прямокутник 28">
            <a:extLst>
              <a:ext uri="{FF2B5EF4-FFF2-40B4-BE49-F238E27FC236}">
                <a16:creationId xmlns:a16="http://schemas.microsoft.com/office/drawing/2014/main" xmlns="" id="{350B7795-597B-4C3B-BE3E-5AE960B18222}"/>
              </a:ext>
            </a:extLst>
          </p:cNvPr>
          <p:cNvSpPr/>
          <p:nvPr/>
        </p:nvSpPr>
        <p:spPr>
          <a:xfrm>
            <a:off x="12598400" y="7495822"/>
            <a:ext cx="2032000" cy="733778"/>
          </a:xfrm>
          <a:prstGeom prst="rect">
            <a:avLst/>
          </a:prstGeom>
          <a:solidFill>
            <a:srgbClr val="E1F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76072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2697123"/>
            <a:ext cx="7556421" cy="28353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1150"/>
              </a:lnSpc>
              <a:buNone/>
            </a:pPr>
            <a:r>
              <a:rPr lang="en-US" sz="8900" b="1" dirty="0">
                <a:solidFill>
                  <a:srgbClr val="006747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Дякую за увагу!</a:t>
            </a:r>
            <a:endParaRPr lang="en-US" sz="8900" dirty="0"/>
          </a:p>
        </p:txBody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xmlns="" id="{6274044D-60A2-40D6-AEA3-A87617A91821}"/>
              </a:ext>
            </a:extLst>
          </p:cNvPr>
          <p:cNvSpPr/>
          <p:nvPr/>
        </p:nvSpPr>
        <p:spPr>
          <a:xfrm>
            <a:off x="12598400" y="7495822"/>
            <a:ext cx="2032000" cy="733778"/>
          </a:xfrm>
          <a:prstGeom prst="rect">
            <a:avLst/>
          </a:prstGeom>
          <a:solidFill>
            <a:srgbClr val="E1F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733</Words>
  <Application>Microsoft Office PowerPoint</Application>
  <PresentationFormat>Довільний</PresentationFormat>
  <Paragraphs>252</Paragraphs>
  <Slides>10</Slides>
  <Notes>10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10</vt:i4>
      </vt:variant>
    </vt:vector>
  </HeadingPairs>
  <TitlesOfParts>
    <vt:vector size="16" baseType="lpstr">
      <vt:lpstr>Arial</vt:lpstr>
      <vt:lpstr>Noto Serif SC Bold</vt:lpstr>
      <vt:lpstr>Calibri</vt:lpstr>
      <vt:lpstr>Times New Roman</vt:lpstr>
      <vt:lpstr>Geist</vt:lpstr>
      <vt:lpstr>Office Theme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UNICEF</dc:creator>
  <cp:lastModifiedBy>admin</cp:lastModifiedBy>
  <cp:revision>3</cp:revision>
  <dcterms:created xsi:type="dcterms:W3CDTF">2026-01-19T21:11:15Z</dcterms:created>
  <dcterms:modified xsi:type="dcterms:W3CDTF">2026-04-14T08:23:26Z</dcterms:modified>
</cp:coreProperties>
</file>