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d671abf15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d671abf15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d671abf15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d671abf15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d671abf15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d671abf15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d671abf15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d671abf15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d671abf152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d671abf152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671abf152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d671abf152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d671abf152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d671abf15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671abf152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d671abf152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d671abf152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d671abf15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d671abf152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d671abf152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d671abf152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d671abf15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16.pn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1.jpg"/><Relationship Id="rId5" Type="http://schemas.openxmlformats.org/officeDocument/2006/relationships/image" Target="../media/image12.png"/><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0.jp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hyperlink" Target="https://ru.freepik.com/app" TargetMode="External"/><Relationship Id="rId5" Type="http://schemas.openxmlformats.org/officeDocument/2006/relationships/hyperlink" Target="https://uk.wikipedia.org/wiki/%D0%91%D0%BE%D0%BB%D0%B3%D0%B0%D1%80%D1%81%D1%8C%D0%BA%D0%B0_%D0%BA%D1%83%D1%85%D0%BD%D1%8F" TargetMode="External"/><Relationship Id="rId6" Type="http://schemas.openxmlformats.org/officeDocument/2006/relationships/hyperlink" Target="https://uk.wikipedia.org/wiki/%D0%91%D0%BE%D0%BB%D0%B3%D0%B0%D1%80%D1%81%D1%8C%D0%BA%D0%B0_%D0%BA%D1%83%D1%85%D0%BD%D1%8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0"/>
            <a:ext cx="9164123" cy="5143500"/>
          </a:xfrm>
          <a:prstGeom prst="rect">
            <a:avLst/>
          </a:prstGeom>
          <a:noFill/>
          <a:ln>
            <a:noFill/>
          </a:ln>
        </p:spPr>
      </p:pic>
      <p:pic>
        <p:nvPicPr>
          <p:cNvPr id="57" name="Google Shape;57;p13"/>
          <p:cNvPicPr preferRelativeResize="0"/>
          <p:nvPr/>
        </p:nvPicPr>
        <p:blipFill>
          <a:blip r:embed="rId4">
            <a:alphaModFix/>
          </a:blip>
          <a:stretch>
            <a:fillRect/>
          </a:stretch>
        </p:blipFill>
        <p:spPr>
          <a:xfrm>
            <a:off x="311700" y="567100"/>
            <a:ext cx="5119301" cy="4009300"/>
          </a:xfrm>
          <a:prstGeom prst="rect">
            <a:avLst/>
          </a:prstGeom>
          <a:noFill/>
          <a:ln>
            <a:noFill/>
          </a:ln>
        </p:spPr>
      </p:pic>
      <p:pic>
        <p:nvPicPr>
          <p:cNvPr id="58" name="Google Shape;58;p13"/>
          <p:cNvPicPr preferRelativeResize="0"/>
          <p:nvPr/>
        </p:nvPicPr>
        <p:blipFill>
          <a:blip r:embed="rId5">
            <a:alphaModFix/>
          </a:blip>
          <a:stretch>
            <a:fillRect/>
          </a:stretch>
        </p:blipFill>
        <p:spPr>
          <a:xfrm>
            <a:off x="5707150" y="0"/>
            <a:ext cx="3436850" cy="5143501"/>
          </a:xfrm>
          <a:prstGeom prst="rect">
            <a:avLst/>
          </a:prstGeom>
          <a:noFill/>
          <a:ln>
            <a:noFill/>
          </a:ln>
        </p:spPr>
      </p:pic>
      <p:sp>
        <p:nvSpPr>
          <p:cNvPr id="59" name="Google Shape;59;p13"/>
          <p:cNvSpPr txBox="1"/>
          <p:nvPr/>
        </p:nvSpPr>
        <p:spPr>
          <a:xfrm>
            <a:off x="2877350" y="3601650"/>
            <a:ext cx="383100" cy="1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CC9E9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5" name="Google Shape;65;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6" name="Google Shape;66;p14"/>
          <p:cNvPicPr preferRelativeResize="0"/>
          <p:nvPr/>
        </p:nvPicPr>
        <p:blipFill>
          <a:blip r:embed="rId3">
            <a:alphaModFix/>
          </a:blip>
          <a:stretch>
            <a:fillRect/>
          </a:stretch>
        </p:blipFill>
        <p:spPr>
          <a:xfrm>
            <a:off x="0" y="0"/>
            <a:ext cx="9164123" cy="5143500"/>
          </a:xfrm>
          <a:prstGeom prst="rect">
            <a:avLst/>
          </a:prstGeom>
          <a:noFill/>
          <a:ln>
            <a:noFill/>
          </a:ln>
        </p:spPr>
      </p:pic>
      <p:pic>
        <p:nvPicPr>
          <p:cNvPr id="67" name="Google Shape;67;p14"/>
          <p:cNvPicPr preferRelativeResize="0"/>
          <p:nvPr/>
        </p:nvPicPr>
        <p:blipFill>
          <a:blip r:embed="rId4">
            <a:alphaModFix/>
          </a:blip>
          <a:stretch>
            <a:fillRect/>
          </a:stretch>
        </p:blipFill>
        <p:spPr>
          <a:xfrm>
            <a:off x="-1331325" y="0"/>
            <a:ext cx="4686300" cy="5143500"/>
          </a:xfrm>
          <a:prstGeom prst="rect">
            <a:avLst/>
          </a:prstGeom>
          <a:noFill/>
          <a:ln>
            <a:noFill/>
          </a:ln>
        </p:spPr>
      </p:pic>
      <p:sp>
        <p:nvSpPr>
          <p:cNvPr id="68" name="Google Shape;68;p14"/>
          <p:cNvSpPr/>
          <p:nvPr/>
        </p:nvSpPr>
        <p:spPr>
          <a:xfrm>
            <a:off x="-2805450" y="-254550"/>
            <a:ext cx="2732400" cy="5652600"/>
          </a:xfrm>
          <a:prstGeom prst="rect">
            <a:avLst/>
          </a:prstGeom>
          <a:solidFill>
            <a:schemeClr val="lt1"/>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9" name="Google Shape;69;p14"/>
          <p:cNvPicPr preferRelativeResize="0"/>
          <p:nvPr/>
        </p:nvPicPr>
        <p:blipFill>
          <a:blip r:embed="rId5">
            <a:alphaModFix/>
          </a:blip>
          <a:stretch>
            <a:fillRect/>
          </a:stretch>
        </p:blipFill>
        <p:spPr>
          <a:xfrm>
            <a:off x="3498150" y="445025"/>
            <a:ext cx="5665975" cy="572700"/>
          </a:xfrm>
          <a:prstGeom prst="rect">
            <a:avLst/>
          </a:prstGeom>
          <a:noFill/>
          <a:ln>
            <a:noFill/>
          </a:ln>
        </p:spPr>
      </p:pic>
      <p:sp>
        <p:nvSpPr>
          <p:cNvPr id="70" name="Google Shape;70;p14"/>
          <p:cNvSpPr txBox="1"/>
          <p:nvPr/>
        </p:nvSpPr>
        <p:spPr>
          <a:xfrm>
            <a:off x="3563025" y="1114800"/>
            <a:ext cx="5536200" cy="40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500">
                <a:solidFill>
                  <a:srgbClr val="CC9E96"/>
                </a:solidFill>
              </a:rPr>
              <a:t> Мета проєкту — дослідити походження, розвиток і сучасний стан кулінарних традицій болгарської та української громад с. Зарічне Одеської області. </a:t>
            </a:r>
            <a:br>
              <a:rPr lang="ru" sz="1500">
                <a:solidFill>
                  <a:srgbClr val="CC9E96"/>
                </a:solidFill>
              </a:rPr>
            </a:br>
            <a:endParaRPr sz="1500">
              <a:solidFill>
                <a:srgbClr val="CC9E96"/>
              </a:solidFill>
            </a:endParaRPr>
          </a:p>
          <a:p>
            <a:pPr indent="0" lvl="0" marL="0" rtl="0" algn="l">
              <a:spcBef>
                <a:spcPts val="0"/>
              </a:spcBef>
              <a:spcAft>
                <a:spcPts val="0"/>
              </a:spcAft>
              <a:buNone/>
            </a:pPr>
            <a:r>
              <a:rPr lang="ru" sz="1500">
                <a:solidFill>
                  <a:srgbClr val="CC9E96"/>
                </a:solidFill>
              </a:rPr>
              <a:t>Завдання: </a:t>
            </a:r>
            <a:br>
              <a:rPr lang="ru" sz="1500">
                <a:solidFill>
                  <a:srgbClr val="CC9E96"/>
                </a:solidFill>
              </a:rPr>
            </a:br>
            <a:r>
              <a:rPr lang="ru" sz="1500">
                <a:solidFill>
                  <a:srgbClr val="CC9E96"/>
                </a:solidFill>
              </a:rPr>
              <a:t>• Встановити історичні витоки гастрономічних практик; </a:t>
            </a:r>
            <a:br>
              <a:rPr lang="ru" sz="1500">
                <a:solidFill>
                  <a:srgbClr val="CC9E96"/>
                </a:solidFill>
              </a:rPr>
            </a:br>
            <a:r>
              <a:rPr lang="ru" sz="1500">
                <a:solidFill>
                  <a:srgbClr val="CC9E96"/>
                </a:solidFill>
              </a:rPr>
              <a:t>• Описати типові страви, продукти та техніки приготування; </a:t>
            </a:r>
            <a:br>
              <a:rPr lang="ru" sz="1500">
                <a:solidFill>
                  <a:srgbClr val="CC9E96"/>
                </a:solidFill>
              </a:rPr>
            </a:br>
            <a:r>
              <a:rPr lang="ru" sz="1500">
                <a:solidFill>
                  <a:srgbClr val="CC9E96"/>
                </a:solidFill>
              </a:rPr>
              <a:t>• Проаналізувати вплив взаємодії двох культур на харчові звички;</a:t>
            </a:r>
            <a:br>
              <a:rPr lang="ru" sz="1500">
                <a:solidFill>
                  <a:srgbClr val="CC9E96"/>
                </a:solidFill>
              </a:rPr>
            </a:br>
            <a:r>
              <a:rPr lang="ru" sz="1500">
                <a:solidFill>
                  <a:srgbClr val="CC9E96"/>
                </a:solidFill>
              </a:rPr>
              <a:t> • Зберегти рецепти та рекомендації для подальшого використання в шкільних заходах. </a:t>
            </a:r>
            <a:br>
              <a:rPr lang="ru" sz="1500">
                <a:solidFill>
                  <a:srgbClr val="CC9E96"/>
                </a:solidFill>
              </a:rPr>
            </a:br>
            <a:br>
              <a:rPr lang="ru" sz="1500">
                <a:solidFill>
                  <a:srgbClr val="CC9E96"/>
                </a:solidFill>
              </a:rPr>
            </a:br>
            <a:r>
              <a:rPr lang="ru" sz="1500">
                <a:solidFill>
                  <a:srgbClr val="CC9E96"/>
                </a:solidFill>
              </a:rPr>
              <a:t>Період дослідження охоплює історичні джерела, усні свідчення місцевих жителів і сучасні спостереження.</a:t>
            </a:r>
            <a:endParaRPr sz="1500">
              <a:solidFill>
                <a:srgbClr val="CC9E9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6" name="Google Shape;7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7" name="Google Shape;77;p15"/>
          <p:cNvPicPr preferRelativeResize="0"/>
          <p:nvPr/>
        </p:nvPicPr>
        <p:blipFill>
          <a:blip r:embed="rId3">
            <a:alphaModFix/>
          </a:blip>
          <a:stretch>
            <a:fillRect/>
          </a:stretch>
        </p:blipFill>
        <p:spPr>
          <a:xfrm>
            <a:off x="-10062" y="0"/>
            <a:ext cx="9164123" cy="5143500"/>
          </a:xfrm>
          <a:prstGeom prst="rect">
            <a:avLst/>
          </a:prstGeom>
          <a:noFill/>
          <a:ln>
            <a:noFill/>
          </a:ln>
        </p:spPr>
      </p:pic>
      <p:pic>
        <p:nvPicPr>
          <p:cNvPr id="78" name="Google Shape;78;p15" title="high-angle-friends-preparing-lunch.jpg"/>
          <p:cNvPicPr preferRelativeResize="0"/>
          <p:nvPr/>
        </p:nvPicPr>
        <p:blipFill>
          <a:blip r:embed="rId4">
            <a:alphaModFix/>
          </a:blip>
          <a:stretch>
            <a:fillRect/>
          </a:stretch>
        </p:blipFill>
        <p:spPr>
          <a:xfrm>
            <a:off x="-6" y="0"/>
            <a:ext cx="3428163" cy="5143501"/>
          </a:xfrm>
          <a:prstGeom prst="rect">
            <a:avLst/>
          </a:prstGeom>
          <a:noFill/>
          <a:ln>
            <a:noFill/>
          </a:ln>
        </p:spPr>
      </p:pic>
      <p:sp>
        <p:nvSpPr>
          <p:cNvPr id="79" name="Google Shape;79;p15"/>
          <p:cNvSpPr txBox="1"/>
          <p:nvPr/>
        </p:nvSpPr>
        <p:spPr>
          <a:xfrm>
            <a:off x="4688025" y="1077925"/>
            <a:ext cx="1199400" cy="71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FFB292"/>
              </a:solidFill>
            </a:endParaRPr>
          </a:p>
        </p:txBody>
      </p:sp>
      <p:sp>
        <p:nvSpPr>
          <p:cNvPr id="80" name="Google Shape;80;p15"/>
          <p:cNvSpPr txBox="1"/>
          <p:nvPr/>
        </p:nvSpPr>
        <p:spPr>
          <a:xfrm>
            <a:off x="4022700" y="233375"/>
            <a:ext cx="4809600" cy="17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sz="2000">
                <a:solidFill>
                  <a:srgbClr val="FFB292"/>
                </a:solidFill>
              </a:rPr>
              <a:t>Історичні витоки: прибуття болгарських переселенців та формування громад</a:t>
            </a:r>
            <a:endParaRPr b="1" sz="2000">
              <a:solidFill>
                <a:srgbClr val="FFB292"/>
              </a:solidFill>
            </a:endParaRPr>
          </a:p>
        </p:txBody>
      </p:sp>
      <p:sp>
        <p:nvSpPr>
          <p:cNvPr id="81" name="Google Shape;81;p15"/>
          <p:cNvSpPr txBox="1"/>
          <p:nvPr/>
        </p:nvSpPr>
        <p:spPr>
          <a:xfrm>
            <a:off x="3605400" y="1490875"/>
            <a:ext cx="5226900" cy="286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300">
                <a:solidFill>
                  <a:srgbClr val="CC9E96"/>
                </a:solidFill>
              </a:rPr>
              <a:t> У XIX — на початку XX століття до Одеської області приїжджали болгарські переселенці, які принесли із собою свої сільськогосподарські навички, овочеві сорти, консервацію та рецепти. Одночасно українська місцева кухня продовжувала розвиватися під впливом клімату Чорноморського степу, доступних зернових та молочних продуктів. </a:t>
            </a:r>
            <a:br>
              <a:rPr lang="ru" sz="1300">
                <a:solidFill>
                  <a:srgbClr val="CC9E96"/>
                </a:solidFill>
              </a:rPr>
            </a:br>
            <a:br>
              <a:rPr lang="ru" sz="1300">
                <a:solidFill>
                  <a:srgbClr val="CC9E96"/>
                </a:solidFill>
              </a:rPr>
            </a:br>
            <a:r>
              <a:rPr lang="ru" sz="1300">
                <a:solidFill>
                  <a:srgbClr val="CC9E96"/>
                </a:solidFill>
              </a:rPr>
              <a:t>Ключові історичні моменти: </a:t>
            </a:r>
            <a:br>
              <a:rPr lang="ru" sz="1300">
                <a:solidFill>
                  <a:srgbClr val="CC9E96"/>
                </a:solidFill>
              </a:rPr>
            </a:br>
            <a:r>
              <a:rPr lang="ru" sz="1300">
                <a:solidFill>
                  <a:srgbClr val="CC9E96"/>
                </a:solidFill>
              </a:rPr>
              <a:t>• Переселення болгар → принесли рецепти печених страв, солінь і начинок для випічки; </a:t>
            </a:r>
            <a:br>
              <a:rPr lang="ru" sz="1300">
                <a:solidFill>
                  <a:srgbClr val="CC9E96"/>
                </a:solidFill>
              </a:rPr>
            </a:br>
            <a:r>
              <a:rPr lang="ru" sz="1300">
                <a:solidFill>
                  <a:srgbClr val="CC9E96"/>
                </a:solidFill>
              </a:rPr>
              <a:t>• Місцеві українські традиції → хлібопечення, борщові і круп’яні культури; </a:t>
            </a:r>
            <a:br>
              <a:rPr lang="ru" sz="1300">
                <a:solidFill>
                  <a:srgbClr val="CC9E96"/>
                </a:solidFill>
              </a:rPr>
            </a:br>
            <a:r>
              <a:rPr lang="ru" sz="1300">
                <a:solidFill>
                  <a:srgbClr val="CC9E96"/>
                </a:solidFill>
              </a:rPr>
              <a:t>• Міжкультурний обмін тривалий — спільні фестивалі, шлюби та спільні сільськогосподарські практики зміцнювали гастрономічні синтези</a:t>
            </a:r>
            <a:endParaRPr sz="1300">
              <a:solidFill>
                <a:srgbClr val="CC9E9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7" name="Google Shape;8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8" name="Google Shape;88;p16"/>
          <p:cNvPicPr preferRelativeResize="0"/>
          <p:nvPr/>
        </p:nvPicPr>
        <p:blipFill>
          <a:blip r:embed="rId3">
            <a:alphaModFix/>
          </a:blip>
          <a:stretch>
            <a:fillRect/>
          </a:stretch>
        </p:blipFill>
        <p:spPr>
          <a:xfrm>
            <a:off x="-10062" y="0"/>
            <a:ext cx="9164123" cy="5143500"/>
          </a:xfrm>
          <a:prstGeom prst="rect">
            <a:avLst/>
          </a:prstGeom>
          <a:noFill/>
          <a:ln>
            <a:noFill/>
          </a:ln>
        </p:spPr>
      </p:pic>
      <p:sp>
        <p:nvSpPr>
          <p:cNvPr id="89" name="Google Shape;89;p16"/>
          <p:cNvSpPr txBox="1"/>
          <p:nvPr/>
        </p:nvSpPr>
        <p:spPr>
          <a:xfrm>
            <a:off x="368400" y="317475"/>
            <a:ext cx="7278900" cy="10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sz="2000">
                <a:solidFill>
                  <a:srgbClr val="FFB292"/>
                </a:solidFill>
              </a:rPr>
              <a:t>Типові страви: порівняння і спільні елементи</a:t>
            </a:r>
            <a:endParaRPr b="1" sz="2000">
              <a:solidFill>
                <a:srgbClr val="FFB292"/>
              </a:solidFill>
            </a:endParaRPr>
          </a:p>
        </p:txBody>
      </p:sp>
      <p:sp>
        <p:nvSpPr>
          <p:cNvPr id="90" name="Google Shape;90;p16"/>
          <p:cNvSpPr txBox="1"/>
          <p:nvPr/>
        </p:nvSpPr>
        <p:spPr>
          <a:xfrm>
            <a:off x="874000" y="891025"/>
            <a:ext cx="1822800" cy="39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Баниця (болгарська) Листкове тісто з сирною або м'ясною начинкою; готується на свята й родинні зібрання. Техніка — тонке розтягування тесту та прошарок олії</a:t>
            </a:r>
            <a:endParaRPr>
              <a:solidFill>
                <a:srgbClr val="CC9E96"/>
              </a:solidFill>
            </a:endParaRPr>
          </a:p>
        </p:txBody>
      </p:sp>
      <p:sp>
        <p:nvSpPr>
          <p:cNvPr id="91" name="Google Shape;91;p16"/>
          <p:cNvSpPr txBox="1"/>
          <p:nvPr/>
        </p:nvSpPr>
        <p:spPr>
          <a:xfrm>
            <a:off x="4319575" y="1266075"/>
            <a:ext cx="623100" cy="204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92" name="Google Shape;92;p16"/>
          <p:cNvPicPr preferRelativeResize="0"/>
          <p:nvPr/>
        </p:nvPicPr>
        <p:blipFill>
          <a:blip r:embed="rId4">
            <a:alphaModFix/>
          </a:blip>
          <a:stretch>
            <a:fillRect/>
          </a:stretch>
        </p:blipFill>
        <p:spPr>
          <a:xfrm>
            <a:off x="101413" y="936375"/>
            <a:ext cx="866775" cy="895350"/>
          </a:xfrm>
          <a:prstGeom prst="rect">
            <a:avLst/>
          </a:prstGeom>
          <a:noFill/>
          <a:ln>
            <a:noFill/>
          </a:ln>
        </p:spPr>
      </p:pic>
      <p:sp>
        <p:nvSpPr>
          <p:cNvPr id="93" name="Google Shape;93;p16"/>
          <p:cNvSpPr txBox="1"/>
          <p:nvPr/>
        </p:nvSpPr>
        <p:spPr>
          <a:xfrm>
            <a:off x="3390613" y="891025"/>
            <a:ext cx="1552200" cy="238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Борщ (український) На основі буряка, капусти, картоплі та м'яса або на бульйоні; подається зі сметаною та кропом. Символ домашнього обіду</a:t>
            </a:r>
            <a:endParaRPr>
              <a:solidFill>
                <a:srgbClr val="CC9E96"/>
              </a:solidFill>
            </a:endParaRPr>
          </a:p>
        </p:txBody>
      </p:sp>
      <p:pic>
        <p:nvPicPr>
          <p:cNvPr id="94" name="Google Shape;94;p16"/>
          <p:cNvPicPr preferRelativeResize="0"/>
          <p:nvPr/>
        </p:nvPicPr>
        <p:blipFill>
          <a:blip r:embed="rId5">
            <a:alphaModFix/>
          </a:blip>
          <a:stretch>
            <a:fillRect/>
          </a:stretch>
        </p:blipFill>
        <p:spPr>
          <a:xfrm>
            <a:off x="2437963" y="1017713"/>
            <a:ext cx="952500" cy="828675"/>
          </a:xfrm>
          <a:prstGeom prst="rect">
            <a:avLst/>
          </a:prstGeom>
          <a:noFill/>
          <a:ln>
            <a:noFill/>
          </a:ln>
        </p:spPr>
      </p:pic>
      <p:sp>
        <p:nvSpPr>
          <p:cNvPr id="95" name="Google Shape;95;p16"/>
          <p:cNvSpPr txBox="1"/>
          <p:nvPr/>
        </p:nvSpPr>
        <p:spPr>
          <a:xfrm>
            <a:off x="5636613" y="891025"/>
            <a:ext cx="1458000" cy="34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Каврма а́ (болгарська) Тушковане м'ясо з овочами в глиняному горщику; смаки насичені томатами і паприкою — приклад сільської кухні</a:t>
            </a:r>
            <a:endParaRPr>
              <a:solidFill>
                <a:srgbClr val="CC9E96"/>
              </a:solidFill>
            </a:endParaRPr>
          </a:p>
        </p:txBody>
      </p:sp>
      <p:pic>
        <p:nvPicPr>
          <p:cNvPr id="96" name="Google Shape;96;p16"/>
          <p:cNvPicPr preferRelativeResize="0"/>
          <p:nvPr/>
        </p:nvPicPr>
        <p:blipFill>
          <a:blip r:embed="rId6">
            <a:alphaModFix/>
          </a:blip>
          <a:stretch>
            <a:fillRect/>
          </a:stretch>
        </p:blipFill>
        <p:spPr>
          <a:xfrm>
            <a:off x="4942663" y="1097710"/>
            <a:ext cx="780200" cy="572700"/>
          </a:xfrm>
          <a:prstGeom prst="rect">
            <a:avLst/>
          </a:prstGeom>
          <a:noFill/>
          <a:ln>
            <a:noFill/>
          </a:ln>
        </p:spPr>
      </p:pic>
      <p:sp>
        <p:nvSpPr>
          <p:cNvPr id="97" name="Google Shape;97;p16"/>
          <p:cNvSpPr txBox="1"/>
          <p:nvPr/>
        </p:nvSpPr>
        <p:spPr>
          <a:xfrm>
            <a:off x="7788425" y="891025"/>
            <a:ext cx="1248000" cy="176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Вареники (українські) Класичні з начинками: картопля, сир, вишні; варені або смажені — важливий елемент святкових столів</a:t>
            </a:r>
            <a:endParaRPr>
              <a:solidFill>
                <a:srgbClr val="CC9E96"/>
              </a:solidFill>
            </a:endParaRPr>
          </a:p>
        </p:txBody>
      </p:sp>
      <p:pic>
        <p:nvPicPr>
          <p:cNvPr id="98" name="Google Shape;98;p16"/>
          <p:cNvPicPr preferRelativeResize="0"/>
          <p:nvPr/>
        </p:nvPicPr>
        <p:blipFill>
          <a:blip r:embed="rId7">
            <a:alphaModFix/>
          </a:blip>
          <a:stretch>
            <a:fillRect/>
          </a:stretch>
        </p:blipFill>
        <p:spPr>
          <a:xfrm>
            <a:off x="6931175" y="989338"/>
            <a:ext cx="857250" cy="695325"/>
          </a:xfrm>
          <a:prstGeom prst="rect">
            <a:avLst/>
          </a:prstGeom>
          <a:noFill/>
          <a:ln>
            <a:noFill/>
          </a:ln>
        </p:spPr>
      </p:pic>
      <p:sp>
        <p:nvSpPr>
          <p:cNvPr id="99" name="Google Shape;99;p16"/>
          <p:cNvSpPr txBox="1"/>
          <p:nvPr/>
        </p:nvSpPr>
        <p:spPr>
          <a:xfrm>
            <a:off x="450750" y="4168075"/>
            <a:ext cx="7878600" cy="4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rgbClr val="CC9E96"/>
                </a:solidFill>
              </a:rPr>
              <a:t>Спільні елементи: використання сезонних овочів, методи соління та консервування, акцент на домашній випічці та гостинності</a:t>
            </a:r>
            <a:endParaRPr sz="1800">
              <a:solidFill>
                <a:srgbClr val="CC9E9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5" name="Google Shape;10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6" name="Google Shape;106;p17"/>
          <p:cNvPicPr preferRelativeResize="0"/>
          <p:nvPr/>
        </p:nvPicPr>
        <p:blipFill>
          <a:blip r:embed="rId3">
            <a:alphaModFix/>
          </a:blip>
          <a:stretch>
            <a:fillRect/>
          </a:stretch>
        </p:blipFill>
        <p:spPr>
          <a:xfrm>
            <a:off x="-10062" y="0"/>
            <a:ext cx="9164123" cy="5143500"/>
          </a:xfrm>
          <a:prstGeom prst="rect">
            <a:avLst/>
          </a:prstGeom>
          <a:noFill/>
          <a:ln>
            <a:noFill/>
          </a:ln>
        </p:spPr>
      </p:pic>
      <p:pic>
        <p:nvPicPr>
          <p:cNvPr id="107" name="Google Shape;107;p17"/>
          <p:cNvPicPr preferRelativeResize="0"/>
          <p:nvPr/>
        </p:nvPicPr>
        <p:blipFill>
          <a:blip r:embed="rId4">
            <a:alphaModFix/>
          </a:blip>
          <a:stretch>
            <a:fillRect/>
          </a:stretch>
        </p:blipFill>
        <p:spPr>
          <a:xfrm>
            <a:off x="-45400" y="0"/>
            <a:ext cx="3282800" cy="5182301"/>
          </a:xfrm>
          <a:prstGeom prst="rect">
            <a:avLst/>
          </a:prstGeom>
          <a:noFill/>
          <a:ln>
            <a:noFill/>
          </a:ln>
        </p:spPr>
      </p:pic>
      <p:sp>
        <p:nvSpPr>
          <p:cNvPr id="108" name="Google Shape;108;p17"/>
          <p:cNvSpPr txBox="1"/>
          <p:nvPr/>
        </p:nvSpPr>
        <p:spPr>
          <a:xfrm>
            <a:off x="3778650" y="290075"/>
            <a:ext cx="5162400" cy="10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sz="2300">
                <a:solidFill>
                  <a:srgbClr val="FFB292"/>
                </a:solidFill>
              </a:rPr>
              <a:t>Консервація, сезонність і продукти місцевості</a:t>
            </a:r>
            <a:endParaRPr b="1" sz="2300">
              <a:solidFill>
                <a:srgbClr val="FFB292"/>
              </a:solidFill>
            </a:endParaRPr>
          </a:p>
        </p:txBody>
      </p:sp>
      <p:sp>
        <p:nvSpPr>
          <p:cNvPr id="109" name="Google Shape;109;p17"/>
          <p:cNvSpPr/>
          <p:nvPr/>
        </p:nvSpPr>
        <p:spPr>
          <a:xfrm>
            <a:off x="3460588" y="1525200"/>
            <a:ext cx="1705200" cy="2093100"/>
          </a:xfrm>
          <a:prstGeom prst="rect">
            <a:avLst/>
          </a:prstGeom>
          <a:solidFill>
            <a:srgbClr val="4C1428"/>
          </a:solidFill>
          <a:ln cap="flat" cmpd="sng" w="9525">
            <a:solidFill>
              <a:srgbClr val="4C142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990000"/>
              </a:solidFill>
            </a:endParaRPr>
          </a:p>
        </p:txBody>
      </p:sp>
      <p:sp>
        <p:nvSpPr>
          <p:cNvPr id="110" name="Google Shape;110;p17"/>
          <p:cNvSpPr txBox="1"/>
          <p:nvPr/>
        </p:nvSpPr>
        <p:spPr>
          <a:xfrm>
            <a:off x="3472313" y="1525200"/>
            <a:ext cx="1705200" cy="20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a:solidFill>
                  <a:srgbClr val="FFB292"/>
                </a:solidFill>
              </a:rPr>
              <a:t>Соління та квашення</a:t>
            </a:r>
            <a:br>
              <a:rPr lang="ru" sz="1200">
                <a:solidFill>
                  <a:schemeClr val="dk2"/>
                </a:solidFill>
              </a:rPr>
            </a:br>
            <a:br>
              <a:rPr lang="ru" sz="1200">
                <a:solidFill>
                  <a:srgbClr val="CC9E96"/>
                </a:solidFill>
              </a:rPr>
            </a:br>
            <a:r>
              <a:rPr lang="ru" sz="1200">
                <a:solidFill>
                  <a:srgbClr val="CC9E96"/>
                </a:solidFill>
              </a:rPr>
              <a:t> Огірки, капуста, баклажани — методи збереження харчів на зиму, які активно використовували і болгарські, і українські сім’ї.</a:t>
            </a:r>
            <a:endParaRPr sz="1200">
              <a:solidFill>
                <a:srgbClr val="CC9E96"/>
              </a:solidFill>
            </a:endParaRPr>
          </a:p>
        </p:txBody>
      </p:sp>
      <p:sp>
        <p:nvSpPr>
          <p:cNvPr id="111" name="Google Shape;111;p17"/>
          <p:cNvSpPr/>
          <p:nvPr/>
        </p:nvSpPr>
        <p:spPr>
          <a:xfrm>
            <a:off x="5412413" y="1525200"/>
            <a:ext cx="1705200" cy="2093100"/>
          </a:xfrm>
          <a:prstGeom prst="rect">
            <a:avLst/>
          </a:prstGeom>
          <a:solidFill>
            <a:srgbClr val="4C1428"/>
          </a:solidFill>
          <a:ln cap="flat" cmpd="sng" w="9525">
            <a:solidFill>
              <a:srgbClr val="4C142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990000"/>
              </a:solidFill>
            </a:endParaRPr>
          </a:p>
        </p:txBody>
      </p:sp>
      <p:sp>
        <p:nvSpPr>
          <p:cNvPr id="112" name="Google Shape;112;p17"/>
          <p:cNvSpPr/>
          <p:nvPr/>
        </p:nvSpPr>
        <p:spPr>
          <a:xfrm>
            <a:off x="7352525" y="1525200"/>
            <a:ext cx="1705200" cy="2093100"/>
          </a:xfrm>
          <a:prstGeom prst="rect">
            <a:avLst/>
          </a:prstGeom>
          <a:solidFill>
            <a:srgbClr val="4C1428"/>
          </a:solidFill>
          <a:ln cap="flat" cmpd="sng" w="9525">
            <a:solidFill>
              <a:srgbClr val="4C142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990000"/>
              </a:solidFill>
            </a:endParaRPr>
          </a:p>
        </p:txBody>
      </p:sp>
      <p:sp>
        <p:nvSpPr>
          <p:cNvPr id="113" name="Google Shape;113;p17"/>
          <p:cNvSpPr txBox="1"/>
          <p:nvPr/>
        </p:nvSpPr>
        <p:spPr>
          <a:xfrm>
            <a:off x="5430425" y="1548300"/>
            <a:ext cx="1669200" cy="20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a:solidFill>
                  <a:srgbClr val="FFB292"/>
                </a:solidFill>
              </a:rPr>
              <a:t>Вирощування овочів</a:t>
            </a:r>
            <a:br>
              <a:rPr lang="ru" sz="1200">
                <a:solidFill>
                  <a:srgbClr val="CC9E96"/>
                </a:solidFill>
              </a:rPr>
            </a:br>
            <a:br>
              <a:rPr lang="ru" sz="1200">
                <a:solidFill>
                  <a:srgbClr val="CC9E96"/>
                </a:solidFill>
              </a:rPr>
            </a:br>
            <a:r>
              <a:rPr lang="ru" sz="1200">
                <a:solidFill>
                  <a:srgbClr val="CC9E96"/>
                </a:solidFill>
              </a:rPr>
              <a:t> Родові городи: помідори, перець, буряк — клімат Одеської області сприяв вирощенню пізньостиглих овочів.</a:t>
            </a:r>
            <a:endParaRPr sz="1200">
              <a:solidFill>
                <a:srgbClr val="CC9E96"/>
              </a:solidFill>
            </a:endParaRPr>
          </a:p>
        </p:txBody>
      </p:sp>
      <p:sp>
        <p:nvSpPr>
          <p:cNvPr id="114" name="Google Shape;114;p17"/>
          <p:cNvSpPr txBox="1"/>
          <p:nvPr/>
        </p:nvSpPr>
        <p:spPr>
          <a:xfrm>
            <a:off x="7456500" y="1573075"/>
            <a:ext cx="1484700" cy="18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a:solidFill>
                  <a:srgbClr val="FFB292"/>
                </a:solidFill>
              </a:rPr>
              <a:t>Молочні продукти </a:t>
            </a:r>
            <a:br>
              <a:rPr lang="ru" sz="1200">
                <a:solidFill>
                  <a:srgbClr val="CC9E96"/>
                </a:solidFill>
              </a:rPr>
            </a:br>
            <a:br>
              <a:rPr lang="ru" sz="1200">
                <a:solidFill>
                  <a:srgbClr val="CC9E96"/>
                </a:solidFill>
              </a:rPr>
            </a:br>
            <a:r>
              <a:rPr lang="ru" sz="1200">
                <a:solidFill>
                  <a:srgbClr val="CC9E96"/>
                </a:solidFill>
              </a:rPr>
              <a:t>Сири, сметана, йогурти: спільні техніки зберігання та домашнього приготування</a:t>
            </a:r>
            <a:endParaRPr sz="1200">
              <a:solidFill>
                <a:srgbClr val="CC9E96"/>
              </a:solidFill>
            </a:endParaRPr>
          </a:p>
        </p:txBody>
      </p:sp>
      <p:sp>
        <p:nvSpPr>
          <p:cNvPr id="115" name="Google Shape;115;p17"/>
          <p:cNvSpPr txBox="1"/>
          <p:nvPr/>
        </p:nvSpPr>
        <p:spPr>
          <a:xfrm>
            <a:off x="3390575" y="4100499"/>
            <a:ext cx="6150000" cy="108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Значення сезонності: святкові страви часто приурочені до урожаїв, релігійних свят та сімейних подій; продукти використовуються максимально економно й ефективно.</a:t>
            </a:r>
            <a:endParaRPr>
              <a:solidFill>
                <a:srgbClr val="CC9E9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1" name="Google Shape;121;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2" name="Google Shape;122;p18"/>
          <p:cNvPicPr preferRelativeResize="0"/>
          <p:nvPr/>
        </p:nvPicPr>
        <p:blipFill>
          <a:blip r:embed="rId3">
            <a:alphaModFix/>
          </a:blip>
          <a:stretch>
            <a:fillRect/>
          </a:stretch>
        </p:blipFill>
        <p:spPr>
          <a:xfrm>
            <a:off x="-10062" y="0"/>
            <a:ext cx="9164123" cy="5143500"/>
          </a:xfrm>
          <a:prstGeom prst="rect">
            <a:avLst/>
          </a:prstGeom>
          <a:noFill/>
          <a:ln>
            <a:noFill/>
          </a:ln>
        </p:spPr>
      </p:pic>
      <p:pic>
        <p:nvPicPr>
          <p:cNvPr descr="Печь в паре" id="123" name="Google Shape;123;p18"/>
          <p:cNvPicPr preferRelativeResize="0"/>
          <p:nvPr/>
        </p:nvPicPr>
        <p:blipFill>
          <a:blip r:embed="rId4">
            <a:alphaModFix/>
          </a:blip>
          <a:stretch>
            <a:fillRect/>
          </a:stretch>
        </p:blipFill>
        <p:spPr>
          <a:xfrm>
            <a:off x="-10050" y="0"/>
            <a:ext cx="3163225" cy="5143500"/>
          </a:xfrm>
          <a:prstGeom prst="rect">
            <a:avLst/>
          </a:prstGeom>
          <a:noFill/>
          <a:ln>
            <a:noFill/>
          </a:ln>
        </p:spPr>
      </p:pic>
      <p:sp>
        <p:nvSpPr>
          <p:cNvPr id="124" name="Google Shape;124;p18"/>
          <p:cNvSpPr txBox="1"/>
          <p:nvPr/>
        </p:nvSpPr>
        <p:spPr>
          <a:xfrm>
            <a:off x="3778650" y="276725"/>
            <a:ext cx="4468500" cy="7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sz="2000">
                <a:solidFill>
                  <a:srgbClr val="FFB292"/>
                </a:solidFill>
              </a:rPr>
              <a:t>Техніки та рецепти: детальний приклад</a:t>
            </a:r>
            <a:endParaRPr b="1" sz="2000">
              <a:solidFill>
                <a:srgbClr val="FFB292"/>
              </a:solidFill>
            </a:endParaRPr>
          </a:p>
        </p:txBody>
      </p:sp>
      <p:pic>
        <p:nvPicPr>
          <p:cNvPr id="125" name="Google Shape;125;p18"/>
          <p:cNvPicPr preferRelativeResize="0"/>
          <p:nvPr/>
        </p:nvPicPr>
        <p:blipFill rotWithShape="1">
          <a:blip r:embed="rId5">
            <a:alphaModFix/>
          </a:blip>
          <a:srcRect b="0" l="1950" r="-1950" t="0"/>
          <a:stretch/>
        </p:blipFill>
        <p:spPr>
          <a:xfrm>
            <a:off x="3408550" y="1179175"/>
            <a:ext cx="5423749" cy="242950"/>
          </a:xfrm>
          <a:prstGeom prst="rect">
            <a:avLst/>
          </a:prstGeom>
          <a:noFill/>
          <a:ln>
            <a:noFill/>
          </a:ln>
        </p:spPr>
      </p:pic>
      <p:sp>
        <p:nvSpPr>
          <p:cNvPr id="126" name="Google Shape;126;p18"/>
          <p:cNvSpPr txBox="1"/>
          <p:nvPr/>
        </p:nvSpPr>
        <p:spPr>
          <a:xfrm>
            <a:off x="3408550" y="1422125"/>
            <a:ext cx="2533800" cy="24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CC9E96"/>
                </a:solidFill>
              </a:rPr>
              <a:t>Рецепт баниці (скорочено) </a:t>
            </a:r>
            <a:br>
              <a:rPr lang="ru" sz="1200">
                <a:solidFill>
                  <a:srgbClr val="CC9E96"/>
                </a:solidFill>
              </a:rPr>
            </a:br>
            <a:r>
              <a:rPr lang="ru" sz="1200">
                <a:solidFill>
                  <a:srgbClr val="CC9E96"/>
                </a:solidFill>
              </a:rPr>
              <a:t>Інгредієнти: тонке листкове тісто, бринза або фета, яйця, олія.</a:t>
            </a:r>
            <a:br>
              <a:rPr lang="ru" sz="1200">
                <a:solidFill>
                  <a:srgbClr val="CC9E96"/>
                </a:solidFill>
              </a:rPr>
            </a:br>
            <a:r>
              <a:rPr lang="ru" sz="1200">
                <a:solidFill>
                  <a:srgbClr val="CC9E96"/>
                </a:solidFill>
              </a:rPr>
              <a:t>Кроки:</a:t>
            </a:r>
            <a:br>
              <a:rPr lang="ru" sz="1200">
                <a:solidFill>
                  <a:srgbClr val="CC9E96"/>
                </a:solidFill>
              </a:rPr>
            </a:br>
            <a:r>
              <a:rPr lang="ru" sz="1200">
                <a:solidFill>
                  <a:srgbClr val="CC9E96"/>
                </a:solidFill>
              </a:rPr>
              <a:t> підготувати начинку→розкласти шари тіста з олією → запекти до золотистої скоринки. </a:t>
            </a:r>
            <a:br>
              <a:rPr lang="ru" sz="1200">
                <a:solidFill>
                  <a:srgbClr val="CC9E96"/>
                </a:solidFill>
              </a:rPr>
            </a:br>
            <a:r>
              <a:rPr lang="ru" sz="1200">
                <a:solidFill>
                  <a:srgbClr val="CC9E96"/>
                </a:solidFill>
              </a:rPr>
              <a:t>Подача: тепла, з чорним чаєм.</a:t>
            </a:r>
            <a:endParaRPr sz="1200">
              <a:solidFill>
                <a:srgbClr val="CC9E96"/>
              </a:solidFill>
            </a:endParaRPr>
          </a:p>
        </p:txBody>
      </p:sp>
      <p:sp>
        <p:nvSpPr>
          <p:cNvPr id="127" name="Google Shape;127;p18"/>
          <p:cNvSpPr txBox="1"/>
          <p:nvPr/>
        </p:nvSpPr>
        <p:spPr>
          <a:xfrm>
            <a:off x="6095225" y="1422125"/>
            <a:ext cx="2533800" cy="18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CC9E96"/>
                </a:solidFill>
              </a:rPr>
              <a:t>Рецепт борщу (домашній) Інгредієнти: буряк, капуста, картопля, морква, цибуля, м'ясний бульйон, сметана. Кроки:</a:t>
            </a:r>
            <a:br>
              <a:rPr lang="ru" sz="1200">
                <a:solidFill>
                  <a:srgbClr val="CC9E96"/>
                </a:solidFill>
              </a:rPr>
            </a:br>
            <a:r>
              <a:rPr lang="ru" sz="1200">
                <a:solidFill>
                  <a:srgbClr val="CC9E96"/>
                </a:solidFill>
              </a:rPr>
              <a:t> приготувати бульйон → окремо підсмажити овочі → з'єднати й тушкувати → подати зі сметаною та зеленню.</a:t>
            </a:r>
            <a:endParaRPr sz="1200">
              <a:solidFill>
                <a:srgbClr val="CC9E96"/>
              </a:solidFill>
            </a:endParaRPr>
          </a:p>
        </p:txBody>
      </p:sp>
      <p:pic>
        <p:nvPicPr>
          <p:cNvPr id="128" name="Google Shape;128;p18"/>
          <p:cNvPicPr preferRelativeResize="0"/>
          <p:nvPr/>
        </p:nvPicPr>
        <p:blipFill>
          <a:blip r:embed="rId6">
            <a:alphaModFix/>
          </a:blip>
          <a:stretch>
            <a:fillRect/>
          </a:stretch>
        </p:blipFill>
        <p:spPr>
          <a:xfrm>
            <a:off x="3408549" y="3365254"/>
            <a:ext cx="5423750" cy="257346"/>
          </a:xfrm>
          <a:prstGeom prst="rect">
            <a:avLst/>
          </a:prstGeom>
          <a:noFill/>
          <a:ln>
            <a:noFill/>
          </a:ln>
        </p:spPr>
      </p:pic>
      <p:sp>
        <p:nvSpPr>
          <p:cNvPr id="129" name="Google Shape;129;p18"/>
          <p:cNvSpPr txBox="1"/>
          <p:nvPr/>
        </p:nvSpPr>
        <p:spPr>
          <a:xfrm>
            <a:off x="3492275" y="3696125"/>
            <a:ext cx="5256300" cy="14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Поради від місцевих кухарок:</a:t>
            </a:r>
            <a:br>
              <a:rPr lang="ru">
                <a:solidFill>
                  <a:srgbClr val="CC9E96"/>
                </a:solidFill>
              </a:rPr>
            </a:br>
            <a:r>
              <a:rPr lang="ru">
                <a:solidFill>
                  <a:srgbClr val="CC9E96"/>
                </a:solidFill>
              </a:rPr>
              <a:t>Регулювати кислотність консервацій, правильно термічно оброблювати м'ясо, використовувати глиняний посуд для повільного готування — це зберігає аромат та традиції.</a:t>
            </a:r>
            <a:endParaRPr>
              <a:solidFill>
                <a:srgbClr val="CC9E9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5" name="Google Shape;135;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6" name="Google Shape;136;p19"/>
          <p:cNvPicPr preferRelativeResize="0"/>
          <p:nvPr/>
        </p:nvPicPr>
        <p:blipFill>
          <a:blip r:embed="rId3">
            <a:alphaModFix/>
          </a:blip>
          <a:stretch>
            <a:fillRect/>
          </a:stretch>
        </p:blipFill>
        <p:spPr>
          <a:xfrm>
            <a:off x="-10062" y="0"/>
            <a:ext cx="9164123" cy="5143500"/>
          </a:xfrm>
          <a:prstGeom prst="rect">
            <a:avLst/>
          </a:prstGeom>
          <a:noFill/>
          <a:ln>
            <a:noFill/>
          </a:ln>
        </p:spPr>
      </p:pic>
      <p:pic>
        <p:nvPicPr>
          <p:cNvPr descr="Кухня для кулинарии Кухня для гурманов" id="137" name="Google Shape;137;p19"/>
          <p:cNvPicPr preferRelativeResize="0"/>
          <p:nvPr/>
        </p:nvPicPr>
        <p:blipFill>
          <a:blip r:embed="rId4">
            <a:alphaModFix/>
          </a:blip>
          <a:stretch>
            <a:fillRect/>
          </a:stretch>
        </p:blipFill>
        <p:spPr>
          <a:xfrm>
            <a:off x="-10050" y="0"/>
            <a:ext cx="3694625" cy="5143500"/>
          </a:xfrm>
          <a:prstGeom prst="rect">
            <a:avLst/>
          </a:prstGeom>
          <a:noFill/>
          <a:ln>
            <a:noFill/>
          </a:ln>
        </p:spPr>
      </p:pic>
      <p:sp>
        <p:nvSpPr>
          <p:cNvPr id="138" name="Google Shape;138;p19"/>
          <p:cNvSpPr txBox="1"/>
          <p:nvPr/>
        </p:nvSpPr>
        <p:spPr>
          <a:xfrm>
            <a:off x="4307825" y="141125"/>
            <a:ext cx="4327500" cy="168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ru" sz="2000">
                <a:solidFill>
                  <a:srgbClr val="FFB292"/>
                </a:solidFill>
              </a:rPr>
              <a:t>Сучасні практики: відновлення і популяризація традицій</a:t>
            </a:r>
            <a:endParaRPr b="1" sz="2000">
              <a:solidFill>
                <a:srgbClr val="FFB292"/>
              </a:solidFill>
            </a:endParaRPr>
          </a:p>
        </p:txBody>
      </p:sp>
      <p:sp>
        <p:nvSpPr>
          <p:cNvPr id="139" name="Google Shape;139;p19"/>
          <p:cNvSpPr txBox="1"/>
          <p:nvPr/>
        </p:nvSpPr>
        <p:spPr>
          <a:xfrm>
            <a:off x="3907975" y="1017725"/>
            <a:ext cx="4924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CC9E96"/>
                </a:solidFill>
              </a:rPr>
              <a:t>У Зарічному традиції зберігаються через шкільні свята, сімейні рецепти та місцеві майстер класи. Молодь залучається через: </a:t>
            </a:r>
            <a:endParaRPr sz="1200">
              <a:solidFill>
                <a:srgbClr val="CC9E96"/>
              </a:solidFill>
            </a:endParaRPr>
          </a:p>
        </p:txBody>
      </p:sp>
      <p:pic>
        <p:nvPicPr>
          <p:cNvPr id="140" name="Google Shape;140;p19"/>
          <p:cNvPicPr preferRelativeResize="0"/>
          <p:nvPr/>
        </p:nvPicPr>
        <p:blipFill>
          <a:blip r:embed="rId5">
            <a:alphaModFix/>
          </a:blip>
          <a:stretch>
            <a:fillRect/>
          </a:stretch>
        </p:blipFill>
        <p:spPr>
          <a:xfrm>
            <a:off x="4049050" y="1613185"/>
            <a:ext cx="399850" cy="346525"/>
          </a:xfrm>
          <a:prstGeom prst="rect">
            <a:avLst/>
          </a:prstGeom>
          <a:noFill/>
          <a:ln>
            <a:noFill/>
          </a:ln>
        </p:spPr>
      </p:pic>
      <p:sp>
        <p:nvSpPr>
          <p:cNvPr id="141" name="Google Shape;141;p19"/>
          <p:cNvSpPr txBox="1"/>
          <p:nvPr/>
        </p:nvSpPr>
        <p:spPr>
          <a:xfrm>
            <a:off x="3882925" y="1994241"/>
            <a:ext cx="49743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100">
                <a:solidFill>
                  <a:srgbClr val="CC9E96"/>
                </a:solidFill>
              </a:rPr>
              <a:t>Освітні заходи </a:t>
            </a:r>
            <a:br>
              <a:rPr lang="ru" sz="1100">
                <a:solidFill>
                  <a:srgbClr val="CC9E96"/>
                </a:solidFill>
              </a:rPr>
            </a:br>
            <a:r>
              <a:rPr lang="ru" sz="1100">
                <a:solidFill>
                  <a:srgbClr val="CC9E96"/>
                </a:solidFill>
              </a:rPr>
              <a:t>Уроки кулінарії в ліцеї, тематичні проєкти та презентації на родинну тематику</a:t>
            </a:r>
            <a:endParaRPr sz="1100">
              <a:solidFill>
                <a:srgbClr val="CC9E96"/>
              </a:solidFill>
            </a:endParaRPr>
          </a:p>
        </p:txBody>
      </p:sp>
      <p:pic>
        <p:nvPicPr>
          <p:cNvPr id="142" name="Google Shape;142;p19"/>
          <p:cNvPicPr preferRelativeResize="0"/>
          <p:nvPr/>
        </p:nvPicPr>
        <p:blipFill>
          <a:blip r:embed="rId6">
            <a:alphaModFix/>
          </a:blip>
          <a:stretch>
            <a:fillRect/>
          </a:stretch>
        </p:blipFill>
        <p:spPr>
          <a:xfrm>
            <a:off x="4073388" y="2703260"/>
            <a:ext cx="351175" cy="402246"/>
          </a:xfrm>
          <a:prstGeom prst="rect">
            <a:avLst/>
          </a:prstGeom>
          <a:noFill/>
          <a:ln>
            <a:noFill/>
          </a:ln>
        </p:spPr>
      </p:pic>
      <p:sp>
        <p:nvSpPr>
          <p:cNvPr id="143" name="Google Shape;143;p19"/>
          <p:cNvSpPr txBox="1"/>
          <p:nvPr/>
        </p:nvSpPr>
        <p:spPr>
          <a:xfrm>
            <a:off x="3831575" y="3105510"/>
            <a:ext cx="5280000" cy="63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CC9E96"/>
                </a:solidFill>
              </a:rPr>
              <a:t>Фестивалі та ярмарки </a:t>
            </a:r>
            <a:br>
              <a:rPr lang="ru" sz="1200">
                <a:solidFill>
                  <a:srgbClr val="CC9E96"/>
                </a:solidFill>
              </a:rPr>
            </a:br>
            <a:r>
              <a:rPr lang="ru" sz="1200">
                <a:solidFill>
                  <a:srgbClr val="CC9E96"/>
                </a:solidFill>
              </a:rPr>
              <a:t>Місцеві фести об'єднують громади, демонструють страви і сприяють туристичному інтересу.</a:t>
            </a:r>
            <a:endParaRPr sz="1200">
              <a:solidFill>
                <a:srgbClr val="CC9E96"/>
              </a:solidFill>
            </a:endParaRPr>
          </a:p>
        </p:txBody>
      </p:sp>
      <p:pic>
        <p:nvPicPr>
          <p:cNvPr id="144" name="Google Shape;144;p19"/>
          <p:cNvPicPr preferRelativeResize="0"/>
          <p:nvPr/>
        </p:nvPicPr>
        <p:blipFill>
          <a:blip r:embed="rId7">
            <a:alphaModFix/>
          </a:blip>
          <a:stretch>
            <a:fillRect/>
          </a:stretch>
        </p:blipFill>
        <p:spPr>
          <a:xfrm>
            <a:off x="4004509" y="3903135"/>
            <a:ext cx="488968" cy="470400"/>
          </a:xfrm>
          <a:prstGeom prst="rect">
            <a:avLst/>
          </a:prstGeom>
          <a:noFill/>
          <a:ln>
            <a:noFill/>
          </a:ln>
        </p:spPr>
      </p:pic>
      <p:sp>
        <p:nvSpPr>
          <p:cNvPr id="145" name="Google Shape;145;p19"/>
          <p:cNvSpPr txBox="1"/>
          <p:nvPr/>
        </p:nvSpPr>
        <p:spPr>
          <a:xfrm>
            <a:off x="3802142" y="4373525"/>
            <a:ext cx="44097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CC9E96"/>
                </a:solidFill>
              </a:rPr>
              <a:t>Цифрова популяризація Рецепти та відео публікуються в соцмережах, що допомагає зберегти рецепти та залучити нове покоління. </a:t>
            </a:r>
            <a:endParaRPr sz="1200">
              <a:solidFill>
                <a:srgbClr val="CC9E9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1" name="Google Shape;151;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2" name="Google Shape;152;p20"/>
          <p:cNvPicPr preferRelativeResize="0"/>
          <p:nvPr/>
        </p:nvPicPr>
        <p:blipFill>
          <a:blip r:embed="rId3">
            <a:alphaModFix/>
          </a:blip>
          <a:stretch>
            <a:fillRect/>
          </a:stretch>
        </p:blipFill>
        <p:spPr>
          <a:xfrm>
            <a:off x="-10062" y="0"/>
            <a:ext cx="9164123" cy="5143500"/>
          </a:xfrm>
          <a:prstGeom prst="rect">
            <a:avLst/>
          </a:prstGeom>
          <a:noFill/>
          <a:ln>
            <a:noFill/>
          </a:ln>
        </p:spPr>
      </p:pic>
      <p:pic>
        <p:nvPicPr>
          <p:cNvPr id="153" name="Google Shape;153;p20"/>
          <p:cNvPicPr preferRelativeResize="0"/>
          <p:nvPr/>
        </p:nvPicPr>
        <p:blipFill>
          <a:blip r:embed="rId4">
            <a:alphaModFix/>
          </a:blip>
          <a:stretch>
            <a:fillRect/>
          </a:stretch>
        </p:blipFill>
        <p:spPr>
          <a:xfrm>
            <a:off x="0" y="27771"/>
            <a:ext cx="9143999" cy="4541107"/>
          </a:xfrm>
          <a:prstGeom prst="rect">
            <a:avLst/>
          </a:prstGeom>
          <a:noFill/>
          <a:ln>
            <a:noFill/>
          </a:ln>
        </p:spPr>
      </p:pic>
      <p:sp>
        <p:nvSpPr>
          <p:cNvPr id="154" name="Google Shape;154;p20"/>
          <p:cNvSpPr txBox="1"/>
          <p:nvPr/>
        </p:nvSpPr>
        <p:spPr>
          <a:xfrm>
            <a:off x="121550" y="4510100"/>
            <a:ext cx="8349000" cy="30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a:solidFill>
                  <a:srgbClr val="CC9E96"/>
                </a:solidFill>
              </a:rPr>
              <a:t>Висновок інфографіки: обидві кухні мають власні унікальності, але тривала співжиття призвела до множинних кулінарних запозичень і спільного гастрономічного лексикону в Зарічному</a:t>
            </a:r>
            <a:endParaRPr>
              <a:solidFill>
                <a:srgbClr val="CC9E9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0" name="Google Shape;160;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1" name="Google Shape;161;p21"/>
          <p:cNvPicPr preferRelativeResize="0"/>
          <p:nvPr/>
        </p:nvPicPr>
        <p:blipFill>
          <a:blip r:embed="rId3">
            <a:alphaModFix/>
          </a:blip>
          <a:stretch>
            <a:fillRect/>
          </a:stretch>
        </p:blipFill>
        <p:spPr>
          <a:xfrm>
            <a:off x="-10062" y="0"/>
            <a:ext cx="9164123" cy="5143500"/>
          </a:xfrm>
          <a:prstGeom prst="rect">
            <a:avLst/>
          </a:prstGeom>
          <a:noFill/>
          <a:ln>
            <a:noFill/>
          </a:ln>
        </p:spPr>
      </p:pic>
      <p:sp>
        <p:nvSpPr>
          <p:cNvPr id="162" name="Google Shape;162;p21"/>
          <p:cNvSpPr txBox="1"/>
          <p:nvPr/>
        </p:nvSpPr>
        <p:spPr>
          <a:xfrm>
            <a:off x="640975" y="315900"/>
            <a:ext cx="3855000" cy="45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ru" sz="2000">
                <a:solidFill>
                  <a:srgbClr val="FFB292"/>
                </a:solidFill>
              </a:rPr>
              <a:t>Особистий внесок</a:t>
            </a:r>
            <a:br>
              <a:rPr b="1" lang="ru" sz="2000">
                <a:solidFill>
                  <a:srgbClr val="FFB292"/>
                </a:solidFill>
              </a:rPr>
            </a:br>
            <a:br>
              <a:rPr lang="ru">
                <a:solidFill>
                  <a:srgbClr val="CC9E96"/>
                </a:solidFill>
              </a:rPr>
            </a:br>
            <a:r>
              <a:rPr lang="ru" sz="1800">
                <a:solidFill>
                  <a:srgbClr val="CC9E96"/>
                </a:solidFill>
              </a:rPr>
              <a:t> Опрацювала історичні джерела про переселення болгар в Одеську область</a:t>
            </a:r>
            <a:endParaRPr sz="1800">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sz="1800">
                <a:solidFill>
                  <a:srgbClr val="CC9E96"/>
                </a:solidFill>
              </a:rPr>
              <a:t>Зафіксувала автентичні рецепти баниці, борщу, каврми та вареників</a:t>
            </a:r>
            <a:endParaRPr sz="1800">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sz="1800">
                <a:solidFill>
                  <a:srgbClr val="CC9E96"/>
                </a:solidFill>
              </a:rPr>
              <a:t>Здійснила порівняльний аналіз кулінарних традицій двох громад</a:t>
            </a:r>
            <a:endParaRPr sz="1800">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sz="1800">
                <a:solidFill>
                  <a:srgbClr val="CC9E96"/>
                </a:solidFill>
              </a:rPr>
              <a:t>Підготувала рекомендації для проведення шкільних кулінарних заходів</a:t>
            </a:r>
            <a:endParaRPr sz="1800">
              <a:solidFill>
                <a:srgbClr val="CC9E96"/>
              </a:solidFill>
            </a:endParaRPr>
          </a:p>
          <a:p>
            <a:pPr indent="0" lvl="0" marL="0" rtl="0" algn="l">
              <a:spcBef>
                <a:spcPts val="1200"/>
              </a:spcBef>
              <a:spcAft>
                <a:spcPts val="0"/>
              </a:spcAft>
              <a:buNone/>
            </a:pPr>
            <a:r>
              <a:t/>
            </a:r>
            <a:endParaRPr sz="1800">
              <a:solidFill>
                <a:schemeClr val="dk2"/>
              </a:solidFill>
            </a:endParaRPr>
          </a:p>
        </p:txBody>
      </p:sp>
      <p:pic>
        <p:nvPicPr>
          <p:cNvPr descr="Люди едят вкусную еду крупным планом" id="163" name="Google Shape;163;p21"/>
          <p:cNvPicPr preferRelativeResize="0"/>
          <p:nvPr/>
        </p:nvPicPr>
        <p:blipFill>
          <a:blip r:embed="rId4">
            <a:alphaModFix/>
          </a:blip>
          <a:stretch>
            <a:fillRect/>
          </a:stretch>
        </p:blipFill>
        <p:spPr>
          <a:xfrm>
            <a:off x="5722675" y="0"/>
            <a:ext cx="3431383"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9" name="Google Shape;16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0" name="Google Shape;170;p22"/>
          <p:cNvPicPr preferRelativeResize="0"/>
          <p:nvPr/>
        </p:nvPicPr>
        <p:blipFill>
          <a:blip r:embed="rId3">
            <a:alphaModFix/>
          </a:blip>
          <a:stretch>
            <a:fillRect/>
          </a:stretch>
        </p:blipFill>
        <p:spPr>
          <a:xfrm>
            <a:off x="-10062" y="0"/>
            <a:ext cx="9164123" cy="5143500"/>
          </a:xfrm>
          <a:prstGeom prst="rect">
            <a:avLst/>
          </a:prstGeom>
          <a:noFill/>
          <a:ln>
            <a:noFill/>
          </a:ln>
        </p:spPr>
      </p:pic>
      <p:pic>
        <p:nvPicPr>
          <p:cNvPr descr="Счастливая пара готовит и готовит еду на кухне дома" id="171" name="Google Shape;171;p22"/>
          <p:cNvPicPr preferRelativeResize="0"/>
          <p:nvPr/>
        </p:nvPicPr>
        <p:blipFill>
          <a:blip r:embed="rId4">
            <a:alphaModFix/>
          </a:blip>
          <a:stretch>
            <a:fillRect/>
          </a:stretch>
        </p:blipFill>
        <p:spPr>
          <a:xfrm>
            <a:off x="-10050" y="0"/>
            <a:ext cx="2884387" cy="5143500"/>
          </a:xfrm>
          <a:prstGeom prst="rect">
            <a:avLst/>
          </a:prstGeom>
          <a:noFill/>
          <a:ln>
            <a:noFill/>
          </a:ln>
        </p:spPr>
      </p:pic>
      <p:sp>
        <p:nvSpPr>
          <p:cNvPr id="172" name="Google Shape;172;p22"/>
          <p:cNvSpPr txBox="1"/>
          <p:nvPr/>
        </p:nvSpPr>
        <p:spPr>
          <a:xfrm>
            <a:off x="3378825" y="313600"/>
            <a:ext cx="4562700" cy="405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ru" sz="2000">
                <a:solidFill>
                  <a:srgbClr val="FFB292"/>
                </a:solidFill>
              </a:rPr>
              <a:t>Новизна роботи</a:t>
            </a:r>
            <a:br>
              <a:rPr b="1" lang="ru" sz="2000">
                <a:solidFill>
                  <a:srgbClr val="FFB292"/>
                </a:solidFill>
              </a:rPr>
            </a:br>
            <a:r>
              <a:rPr b="1" lang="ru" sz="2000">
                <a:solidFill>
                  <a:srgbClr val="FFB292"/>
                </a:solidFill>
              </a:rPr>
              <a:t> </a:t>
            </a:r>
            <a:br>
              <a:rPr lang="ru" sz="1800">
                <a:solidFill>
                  <a:srgbClr val="CC9E96"/>
                </a:solidFill>
              </a:rPr>
            </a:br>
            <a:r>
              <a:rPr lang="ru" sz="1800">
                <a:solidFill>
                  <a:srgbClr val="CC9E96"/>
                </a:solidFill>
              </a:rPr>
              <a:t>Уперше досліджено саме село Зарічне, а не болгарську чи українську кухню загалом</a:t>
            </a:r>
            <a:endParaRPr sz="1800">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sz="1800">
                <a:solidFill>
                  <a:srgbClr val="CC9E96"/>
                </a:solidFill>
              </a:rPr>
              <a:t>Зафіксовано актуальні усні свідчення 2024 року, які раніше не публікувалися</a:t>
            </a:r>
            <a:endParaRPr sz="1800">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sz="1800">
                <a:solidFill>
                  <a:srgbClr val="CC9E96"/>
                </a:solidFill>
              </a:rPr>
              <a:t>Виявлено локальні гастрономічні запозичення, унікальні для цієї громади</a:t>
            </a:r>
            <a:endParaRPr sz="1800">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sz="1800">
                <a:solidFill>
                  <a:srgbClr val="CC9E96"/>
                </a:solidFill>
              </a:rPr>
              <a:t>Запропоновано механізм збереження традицій через шкільну освіту та цифрову популяризацію</a:t>
            </a:r>
            <a:endParaRPr sz="1800">
              <a:solidFill>
                <a:srgbClr val="CC9E96"/>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8" name="Google Shape;178;p23"/>
          <p:cNvSpPr txBox="1"/>
          <p:nvPr>
            <p:ph idx="1" type="body"/>
          </p:nvPr>
        </p:nvSpPr>
        <p:spPr>
          <a:xfrm>
            <a:off x="429300" y="135240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9" name="Google Shape;179;p23"/>
          <p:cNvPicPr preferRelativeResize="0"/>
          <p:nvPr/>
        </p:nvPicPr>
        <p:blipFill>
          <a:blip r:embed="rId3">
            <a:alphaModFix/>
          </a:blip>
          <a:stretch>
            <a:fillRect/>
          </a:stretch>
        </p:blipFill>
        <p:spPr>
          <a:xfrm>
            <a:off x="-10062" y="0"/>
            <a:ext cx="9164123" cy="5143500"/>
          </a:xfrm>
          <a:prstGeom prst="rect">
            <a:avLst/>
          </a:prstGeom>
          <a:noFill/>
          <a:ln>
            <a:noFill/>
          </a:ln>
        </p:spPr>
      </p:pic>
      <p:sp>
        <p:nvSpPr>
          <p:cNvPr id="180" name="Google Shape;180;p23"/>
          <p:cNvSpPr txBox="1"/>
          <p:nvPr/>
        </p:nvSpPr>
        <p:spPr>
          <a:xfrm>
            <a:off x="123250" y="101250"/>
            <a:ext cx="4937100" cy="591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ru" sz="2000">
                <a:solidFill>
                  <a:srgbClr val="FFB292"/>
                </a:solidFill>
              </a:rPr>
              <a:t>Висновок </a:t>
            </a:r>
            <a:br>
              <a:rPr b="1" lang="ru" sz="2000">
                <a:solidFill>
                  <a:srgbClr val="FFB292"/>
                </a:solidFill>
              </a:rPr>
            </a:br>
            <a:br>
              <a:rPr lang="ru" sz="1800">
                <a:solidFill>
                  <a:schemeClr val="dk2"/>
                </a:solidFill>
              </a:rPr>
            </a:br>
            <a:r>
              <a:rPr lang="ru">
                <a:solidFill>
                  <a:srgbClr val="CC9E96"/>
                </a:solidFill>
              </a:rPr>
              <a:t>Історичні витоки. Болгарські переселенці принесли рецепти печених страв, солінь та листкового тіста; українська кухня мала традиції хлібопечення, борщу та вареників. Співжиття зумовило активний міжкультурний обмін.</a:t>
            </a:r>
            <a:endParaRPr>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a:solidFill>
                  <a:srgbClr val="CC9E96"/>
                </a:solidFill>
              </a:rPr>
              <a:t>Спільне та унікальне. Обидві кухні зберігають власні особливості (баниця vs вареники, каврма vs борщ), але мають спільні елементи: сезонність, глиняний посуд, методи квашення, гостинність.</a:t>
            </a:r>
            <a:endParaRPr>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a:solidFill>
                  <a:srgbClr val="CC9E96"/>
                </a:solidFill>
              </a:rPr>
              <a:t>Сучасний стан. У селі Зарічне традиції не зникли, а трансформувалися. Вони зберігаються через шкільні заходи, родинні рецепти, ярмарки та соціальні мережі.</a:t>
            </a:r>
            <a:endParaRPr>
              <a:solidFill>
                <a:srgbClr val="CC9E96"/>
              </a:solidFill>
            </a:endParaRPr>
          </a:p>
          <a:p>
            <a:pPr indent="0" lvl="0" marL="0" rtl="0" algn="l">
              <a:lnSpc>
                <a:spcPct val="115000"/>
              </a:lnSpc>
              <a:spcBef>
                <a:spcPts val="1200"/>
              </a:spcBef>
              <a:spcAft>
                <a:spcPts val="0"/>
              </a:spcAft>
              <a:buClr>
                <a:schemeClr val="dk1"/>
              </a:buClr>
              <a:buSzPts val="1100"/>
              <a:buFont typeface="Arial"/>
              <a:buNone/>
            </a:pPr>
            <a:r>
              <a:rPr lang="ru">
                <a:solidFill>
                  <a:srgbClr val="CC9E96"/>
                </a:solidFill>
              </a:rPr>
              <a:t>Практичне значення. Зібрані матеріали можна використовувати на уроках кулінарії, етнографії та шкільних святах.</a:t>
            </a:r>
            <a:endParaRPr>
              <a:solidFill>
                <a:srgbClr val="CC9E96"/>
              </a:solidFill>
            </a:endParaRPr>
          </a:p>
          <a:p>
            <a:pPr indent="0" lvl="0" marL="0" rtl="0" algn="l">
              <a:spcBef>
                <a:spcPts val="1200"/>
              </a:spcBef>
              <a:spcAft>
                <a:spcPts val="0"/>
              </a:spcAft>
              <a:buNone/>
            </a:pPr>
            <a:r>
              <a:t/>
            </a:r>
            <a:endParaRPr sz="1800">
              <a:solidFill>
                <a:schemeClr val="dk2"/>
              </a:solidFill>
            </a:endParaRPr>
          </a:p>
        </p:txBody>
      </p:sp>
      <p:sp>
        <p:nvSpPr>
          <p:cNvPr id="181" name="Google Shape;181;p23"/>
          <p:cNvSpPr txBox="1"/>
          <p:nvPr/>
        </p:nvSpPr>
        <p:spPr>
          <a:xfrm>
            <a:off x="2379300" y="2786950"/>
            <a:ext cx="677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82" name="Google Shape;182;p23"/>
          <p:cNvSpPr txBox="1"/>
          <p:nvPr/>
        </p:nvSpPr>
        <p:spPr>
          <a:xfrm>
            <a:off x="1932450" y="1654125"/>
            <a:ext cx="677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descr="Мясо и овощи тушат в черной сковороде" id="183" name="Google Shape;183;p23"/>
          <p:cNvPicPr preferRelativeResize="0"/>
          <p:nvPr/>
        </p:nvPicPr>
        <p:blipFill>
          <a:blip r:embed="rId4">
            <a:alphaModFix/>
          </a:blip>
          <a:stretch>
            <a:fillRect/>
          </a:stretch>
        </p:blipFill>
        <p:spPr>
          <a:xfrm>
            <a:off x="5170025" y="0"/>
            <a:ext cx="3973966"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9" name="Google Shape;189;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0" name="Google Shape;190;p24"/>
          <p:cNvPicPr preferRelativeResize="0"/>
          <p:nvPr/>
        </p:nvPicPr>
        <p:blipFill>
          <a:blip r:embed="rId3">
            <a:alphaModFix/>
          </a:blip>
          <a:stretch>
            <a:fillRect/>
          </a:stretch>
        </p:blipFill>
        <p:spPr>
          <a:xfrm>
            <a:off x="-10062" y="0"/>
            <a:ext cx="9164123" cy="5143500"/>
          </a:xfrm>
          <a:prstGeom prst="rect">
            <a:avLst/>
          </a:prstGeom>
          <a:noFill/>
          <a:ln>
            <a:noFill/>
          </a:ln>
        </p:spPr>
      </p:pic>
      <p:sp>
        <p:nvSpPr>
          <p:cNvPr id="191" name="Google Shape;191;p24"/>
          <p:cNvSpPr txBox="1"/>
          <p:nvPr/>
        </p:nvSpPr>
        <p:spPr>
          <a:xfrm>
            <a:off x="3766500" y="445025"/>
            <a:ext cx="1611000" cy="6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2300">
                <a:solidFill>
                  <a:srgbClr val="FFB292"/>
                </a:solidFill>
              </a:rPr>
              <a:t>Джерела</a:t>
            </a:r>
            <a:endParaRPr sz="3200">
              <a:solidFill>
                <a:srgbClr val="FFB292"/>
              </a:solidFill>
            </a:endParaRPr>
          </a:p>
        </p:txBody>
      </p:sp>
      <p:sp>
        <p:nvSpPr>
          <p:cNvPr id="192" name="Google Shape;192;p24"/>
          <p:cNvSpPr txBox="1"/>
          <p:nvPr/>
        </p:nvSpPr>
        <p:spPr>
          <a:xfrm>
            <a:off x="662425" y="1283000"/>
            <a:ext cx="16110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2200" u="sng">
                <a:solidFill>
                  <a:srgbClr val="CC9E96"/>
                </a:solidFill>
                <a:hlinkClick r:id="rId4">
                  <a:extLst>
                    <a:ext uri="{A12FA001-AC4F-418D-AE19-62706E023703}">
                      <ahyp:hlinkClr val="tx"/>
                    </a:ext>
                  </a:extLst>
                </a:hlinkClick>
              </a:rPr>
              <a:t>Картинки</a:t>
            </a:r>
            <a:endParaRPr sz="2200">
              <a:solidFill>
                <a:srgbClr val="CC9E96"/>
              </a:solidFill>
            </a:endParaRPr>
          </a:p>
        </p:txBody>
      </p:sp>
      <p:sp>
        <p:nvSpPr>
          <p:cNvPr id="193" name="Google Shape;193;p24"/>
          <p:cNvSpPr txBox="1"/>
          <p:nvPr/>
        </p:nvSpPr>
        <p:spPr>
          <a:xfrm>
            <a:off x="568400" y="1959875"/>
            <a:ext cx="44445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2000" u="sng">
                <a:solidFill>
                  <a:srgbClr val="CC9E96"/>
                </a:solidFill>
                <a:hlinkClick r:id="rId5">
                  <a:extLst>
                    <a:ext uri="{A12FA001-AC4F-418D-AE19-62706E023703}">
                      <ahyp:hlinkClr val="tx"/>
                    </a:ext>
                  </a:extLst>
                </a:hlinkClick>
              </a:rPr>
              <a:t>Інформація про Болгарську кухню</a:t>
            </a:r>
            <a:endParaRPr sz="2000">
              <a:solidFill>
                <a:srgbClr val="CC9E96"/>
              </a:solidFill>
            </a:endParaRPr>
          </a:p>
        </p:txBody>
      </p:sp>
      <p:sp>
        <p:nvSpPr>
          <p:cNvPr id="194" name="Google Shape;194;p24"/>
          <p:cNvSpPr txBox="1"/>
          <p:nvPr/>
        </p:nvSpPr>
        <p:spPr>
          <a:xfrm>
            <a:off x="568400" y="2636750"/>
            <a:ext cx="5738400" cy="78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2000" u="sng">
                <a:solidFill>
                  <a:srgbClr val="CC9E96"/>
                </a:solidFill>
                <a:hlinkClick r:id="rId6">
                  <a:extLst>
                    <a:ext uri="{A12FA001-AC4F-418D-AE19-62706E023703}">
                      <ahyp:hlinkClr val="tx"/>
                    </a:ext>
                  </a:extLst>
                </a:hlinkClick>
              </a:rPr>
              <a:t>Інформація про Одеську кухню</a:t>
            </a:r>
            <a:endParaRPr sz="2000">
              <a:solidFill>
                <a:srgbClr val="CC9E96"/>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