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Calibri" pitchFamily="34" charset="0"/>
      <p:regular r:id="rId16"/>
      <p:bold r:id="rId17"/>
      <p:italic r:id="rId18"/>
      <p:boldItalic r:id="rId19"/>
    </p:embeddedFont>
    <p:embeddedFont>
      <p:font typeface="Lora" charset="-52"/>
      <p:regular r:id="rId20"/>
    </p:embeddedFont>
    <p:embeddedFont>
      <p:font typeface="Lora Italics" charset="-52"/>
      <p:regular r:id="rId21"/>
    </p:embeddedFont>
    <p:embeddedFont>
      <p:font typeface="Lora Bold" charset="-52"/>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2" autoAdjust="0"/>
  </p:normalViewPr>
  <p:slideViewPr>
    <p:cSldViewPr>
      <p:cViewPr varScale="1">
        <p:scale>
          <a:sx n="53" d="100"/>
          <a:sy n="53" d="100"/>
        </p:scale>
        <p:origin x="-114" y="-5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1.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15.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15.svg"/><Relationship Id="rId4" Type="http://schemas.openxmlformats.org/officeDocument/2006/relationships/image" Target="../media/image3.sv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15.svg"/><Relationship Id="rId4" Type="http://schemas.openxmlformats.org/officeDocument/2006/relationships/image" Target="../media/image3.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15.svg"/><Relationship Id="rId4" Type="http://schemas.openxmlformats.org/officeDocument/2006/relationships/image" Target="../media/image3.sv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3.sv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5.svg"/><Relationship Id="rId4" Type="http://schemas.openxmlformats.org/officeDocument/2006/relationships/image" Target="../media/image3.sv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5.jpe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5.sv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3.svg"/><Relationship Id="rId9" Type="http://schemas.openxmlformats.org/officeDocument/2006/relationships/hyperlink" Target="https://zbarazh-tour.com.ua/galereya/arhivni-foto/rynkova-ploshha-i-yevrejskyj-kagal-arhivni-foto"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5.sv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3.svg"/><Relationship Id="rId9" Type="http://schemas.openxmlformats.org/officeDocument/2006/relationships/hyperlink" Target="https://zbarazh-tour.com.ua/galereya/arhivni-foto/rynkova-ploshha-i-yevrejskyj-kagal-arhivni-foto"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23.jpeg"/><Relationship Id="rId4" Type="http://schemas.openxmlformats.org/officeDocument/2006/relationships/image" Target="../media/image3.svg"/><Relationship Id="rId9" Type="http://schemas.openxmlformats.org/officeDocument/2006/relationships/image" Target="../media/image22.jpeg"/></Relationships>
</file>

<file path=ppt/slides/_rels/slide1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15.svg"/><Relationship Id="rId4" Type="http://schemas.openxmlformats.org/officeDocument/2006/relationships/image" Target="../media/image3.sv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754483" y="-1363553"/>
            <a:ext cx="6803544" cy="6147930"/>
          </a:xfrm>
          <a:custGeom>
            <a:avLst/>
            <a:gdLst/>
            <a:ahLst/>
            <a:cxnLst/>
            <a:rect l="l" t="t" r="r" b="b"/>
            <a:pathLst>
              <a:path w="6803544" h="6147930">
                <a:moveTo>
                  <a:pt x="0" y="0"/>
                </a:moveTo>
                <a:lnTo>
                  <a:pt x="6803544" y="0"/>
                </a:lnTo>
                <a:lnTo>
                  <a:pt x="6803544" y="6147930"/>
                </a:lnTo>
                <a:lnTo>
                  <a:pt x="0" y="6147930"/>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sp>
        <p:nvSpPr>
          <p:cNvPr id="6" name="Freeform 6"/>
          <p:cNvSpPr/>
          <p:nvPr/>
        </p:nvSpPr>
        <p:spPr>
          <a:xfrm rot="756773">
            <a:off x="15755415" y="1170662"/>
            <a:ext cx="1570143" cy="2442234"/>
          </a:xfrm>
          <a:custGeom>
            <a:avLst/>
            <a:gdLst/>
            <a:ahLst/>
            <a:cxnLst/>
            <a:rect l="l" t="t" r="r" b="b"/>
            <a:pathLst>
              <a:path w="1570143" h="2442234">
                <a:moveTo>
                  <a:pt x="0" y="0"/>
                </a:moveTo>
                <a:lnTo>
                  <a:pt x="1570143" y="0"/>
                </a:lnTo>
                <a:lnTo>
                  <a:pt x="1570143" y="2442234"/>
                </a:lnTo>
                <a:lnTo>
                  <a:pt x="0" y="2442234"/>
                </a:lnTo>
                <a:lnTo>
                  <a:pt x="0" y="0"/>
                </a:lnTo>
                <a:close/>
              </a:path>
            </a:pathLst>
          </a:custGeom>
          <a:blipFill>
            <a:blip r:embed="rId9" cstate="print">
              <a:extLst>
                <a:ext uri="{96DAC541-7B7A-43D3-8B79-37D633B846F1}">
                  <asvg:svgBlip xmlns:asvg="http://schemas.microsoft.com/office/drawing/2016/SVG/main" xmlns="" r:embed="rId10"/>
                </a:ext>
              </a:extLst>
            </a:blip>
            <a:stretch>
              <a:fillRect/>
            </a:stretch>
          </a:blipFill>
        </p:spPr>
      </p:sp>
      <p:sp>
        <p:nvSpPr>
          <p:cNvPr id="7" name="Freeform 7"/>
          <p:cNvSpPr/>
          <p:nvPr/>
        </p:nvSpPr>
        <p:spPr>
          <a:xfrm>
            <a:off x="901293" y="6224704"/>
            <a:ext cx="3097441" cy="3808806"/>
          </a:xfrm>
          <a:custGeom>
            <a:avLst/>
            <a:gdLst/>
            <a:ahLst/>
            <a:cxnLst/>
            <a:rect l="l" t="t" r="r" b="b"/>
            <a:pathLst>
              <a:path w="3097441" h="3808806">
                <a:moveTo>
                  <a:pt x="0" y="0"/>
                </a:moveTo>
                <a:lnTo>
                  <a:pt x="3097441" y="0"/>
                </a:lnTo>
                <a:lnTo>
                  <a:pt x="3097441" y="3808806"/>
                </a:lnTo>
                <a:lnTo>
                  <a:pt x="0" y="3808806"/>
                </a:lnTo>
                <a:lnTo>
                  <a:pt x="0" y="0"/>
                </a:lnTo>
                <a:close/>
              </a:path>
            </a:pathLst>
          </a:custGeom>
          <a:blipFill>
            <a:blip r:embed="rId11" cstate="print">
              <a:extLst>
                <a:ext uri="{96DAC541-7B7A-43D3-8B79-37D633B846F1}">
                  <asvg:svgBlip xmlns:asvg="http://schemas.microsoft.com/office/drawing/2016/SVG/main" xmlns="" r:embed="rId12"/>
                </a:ext>
              </a:extLst>
            </a:blip>
            <a:stretch>
              <a:fillRect/>
            </a:stretch>
          </a:blipFill>
        </p:spPr>
      </p:sp>
      <p:sp>
        <p:nvSpPr>
          <p:cNvPr id="8" name="Freeform 8"/>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9" name="Group 9"/>
          <p:cNvGrpSpPr/>
          <p:nvPr/>
        </p:nvGrpSpPr>
        <p:grpSpPr>
          <a:xfrm>
            <a:off x="3331409" y="1957041"/>
            <a:ext cx="12176306" cy="6886460"/>
            <a:chOff x="0" y="0"/>
            <a:chExt cx="2903088" cy="1641877"/>
          </a:xfrm>
        </p:grpSpPr>
        <p:sp>
          <p:nvSpPr>
            <p:cNvPr id="10" name="Freeform 10"/>
            <p:cNvSpPr/>
            <p:nvPr/>
          </p:nvSpPr>
          <p:spPr>
            <a:xfrm>
              <a:off x="0" y="0"/>
              <a:ext cx="2903088" cy="1641877"/>
            </a:xfrm>
            <a:custGeom>
              <a:avLst/>
              <a:gdLst/>
              <a:ahLst/>
              <a:cxnLst/>
              <a:rect l="l" t="t" r="r" b="b"/>
              <a:pathLst>
                <a:path w="2903088" h="1641877">
                  <a:moveTo>
                    <a:pt x="0" y="0"/>
                  </a:moveTo>
                  <a:lnTo>
                    <a:pt x="2903088" y="0"/>
                  </a:lnTo>
                  <a:lnTo>
                    <a:pt x="2903088" y="1641877"/>
                  </a:lnTo>
                  <a:lnTo>
                    <a:pt x="0" y="1641877"/>
                  </a:lnTo>
                  <a:close/>
                </a:path>
              </a:pathLst>
            </a:custGeom>
            <a:solidFill>
              <a:srgbClr val="FAE2C5">
                <a:alpha val="72941"/>
              </a:srgbClr>
            </a:solidFill>
          </p:spPr>
        </p:sp>
        <p:sp>
          <p:nvSpPr>
            <p:cNvPr id="11" name="TextBox 11"/>
            <p:cNvSpPr txBox="1"/>
            <p:nvPr/>
          </p:nvSpPr>
          <p:spPr>
            <a:xfrm>
              <a:off x="0" y="-38100"/>
              <a:ext cx="2903088" cy="1679977"/>
            </a:xfrm>
            <a:prstGeom prst="rect">
              <a:avLst/>
            </a:prstGeom>
          </p:spPr>
          <p:txBody>
            <a:bodyPr lIns="50800" tIns="50800" rIns="50800" bIns="50800" rtlCol="0" anchor="ctr"/>
            <a:lstStyle/>
            <a:p>
              <a:pPr algn="ctr">
                <a:lnSpc>
                  <a:spcPts val="2659"/>
                </a:lnSpc>
                <a:spcBef>
                  <a:spcPct val="0"/>
                </a:spcBef>
              </a:pPr>
              <a:endParaRPr/>
            </a:p>
          </p:txBody>
        </p:sp>
      </p:grpSp>
      <p:sp>
        <p:nvSpPr>
          <p:cNvPr id="12" name="Freeform 12"/>
          <p:cNvSpPr/>
          <p:nvPr/>
        </p:nvSpPr>
        <p:spPr>
          <a:xfrm rot="870872">
            <a:off x="14751515" y="5517257"/>
            <a:ext cx="1512398" cy="4545460"/>
          </a:xfrm>
          <a:custGeom>
            <a:avLst/>
            <a:gdLst/>
            <a:ahLst/>
            <a:cxnLst/>
            <a:rect l="l" t="t" r="r" b="b"/>
            <a:pathLst>
              <a:path w="1512398" h="4545460">
                <a:moveTo>
                  <a:pt x="0" y="0"/>
                </a:moveTo>
                <a:lnTo>
                  <a:pt x="1512398" y="0"/>
                </a:lnTo>
                <a:lnTo>
                  <a:pt x="1512398" y="4545460"/>
                </a:lnTo>
                <a:lnTo>
                  <a:pt x="0" y="454546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3" name="TextBox 13"/>
          <p:cNvSpPr txBox="1"/>
          <p:nvPr/>
        </p:nvSpPr>
        <p:spPr>
          <a:xfrm>
            <a:off x="4056848" y="3441987"/>
            <a:ext cx="9962108" cy="1544320"/>
          </a:xfrm>
          <a:prstGeom prst="rect">
            <a:avLst/>
          </a:prstGeom>
        </p:spPr>
        <p:txBody>
          <a:bodyPr lIns="0" tIns="0" rIns="0" bIns="0" rtlCol="0" anchor="t">
            <a:spAutoFit/>
          </a:bodyPr>
          <a:lstStyle/>
          <a:p>
            <a:pPr algn="ctr">
              <a:lnSpc>
                <a:spcPts val="3079"/>
              </a:lnSpc>
            </a:pPr>
            <a:r>
              <a:rPr lang="en-US" sz="2199" spc="43">
                <a:solidFill>
                  <a:srgbClr val="000000"/>
                </a:solidFill>
                <a:latin typeface="Lora"/>
                <a:ea typeface="Lora"/>
                <a:cs typeface="Lora"/>
                <a:sym typeface="Lora"/>
              </a:rPr>
              <a:t>Загальна тема:</a:t>
            </a:r>
          </a:p>
          <a:p>
            <a:pPr algn="ctr">
              <a:lnSpc>
                <a:spcPts val="3079"/>
              </a:lnSpc>
            </a:pPr>
            <a:r>
              <a:rPr lang="en-US" sz="2199" i="1" spc="43">
                <a:solidFill>
                  <a:srgbClr val="000000"/>
                </a:solidFill>
                <a:latin typeface="Lora Italics"/>
                <a:ea typeface="Lora Italics"/>
                <a:cs typeface="Lora Italics"/>
                <a:sym typeface="Lora Italics"/>
              </a:rPr>
              <a:t>«Взаємний вплив культур різних національностей, які проживають на</a:t>
            </a:r>
          </a:p>
          <a:p>
            <a:pPr algn="ctr">
              <a:lnSpc>
                <a:spcPts val="3079"/>
              </a:lnSpc>
            </a:pPr>
            <a:r>
              <a:rPr lang="en-US" sz="2199" i="1" spc="43">
                <a:solidFill>
                  <a:srgbClr val="000000"/>
                </a:solidFill>
                <a:latin typeface="Lora Italics"/>
                <a:ea typeface="Lora Italics"/>
                <a:cs typeface="Lora Italics"/>
                <a:sym typeface="Lora Italics"/>
              </a:rPr>
              <a:t>території вашої області,міста, селища»</a:t>
            </a:r>
          </a:p>
          <a:p>
            <a:pPr algn="ctr">
              <a:lnSpc>
                <a:spcPts val="3079"/>
              </a:lnSpc>
              <a:spcBef>
                <a:spcPct val="0"/>
              </a:spcBef>
            </a:pPr>
            <a:endParaRPr/>
          </a:p>
        </p:txBody>
      </p:sp>
      <p:sp>
        <p:nvSpPr>
          <p:cNvPr id="14" name="TextBox 14"/>
          <p:cNvSpPr txBox="1"/>
          <p:nvPr/>
        </p:nvSpPr>
        <p:spPr>
          <a:xfrm>
            <a:off x="4347544" y="4618622"/>
            <a:ext cx="8643276" cy="3168525"/>
          </a:xfrm>
          <a:prstGeom prst="rect">
            <a:avLst/>
          </a:prstGeom>
        </p:spPr>
        <p:txBody>
          <a:bodyPr lIns="0" tIns="0" rIns="0" bIns="0" rtlCol="0" anchor="t">
            <a:spAutoFit/>
          </a:bodyPr>
          <a:lstStyle/>
          <a:p>
            <a:pPr algn="ctr">
              <a:lnSpc>
                <a:spcPts val="2806"/>
              </a:lnSpc>
            </a:pPr>
            <a:r>
              <a:rPr lang="en-US" sz="2004">
                <a:solidFill>
                  <a:srgbClr val="000000"/>
                </a:solidFill>
                <a:latin typeface="Lora"/>
                <a:ea typeface="Lora"/>
                <a:cs typeface="Lora"/>
                <a:sym typeface="Lora"/>
              </a:rPr>
              <a:t>Тема роботи : </a:t>
            </a:r>
          </a:p>
          <a:p>
            <a:pPr algn="ctr">
              <a:lnSpc>
                <a:spcPts val="2806"/>
              </a:lnSpc>
            </a:pPr>
            <a:r>
              <a:rPr lang="en-US" sz="2004" b="1">
                <a:solidFill>
                  <a:srgbClr val="000000"/>
                </a:solidFill>
                <a:latin typeface="Lora Bold"/>
                <a:ea typeface="Lora Bold"/>
                <a:cs typeface="Lora Bold"/>
                <a:sym typeface="Lora Bold"/>
              </a:rPr>
              <a:t>«Економічний профіль Збаража крізь призму єврейської підприємницької діяльності </a:t>
            </a:r>
          </a:p>
          <a:p>
            <a:pPr algn="ctr">
              <a:lnSpc>
                <a:spcPts val="2806"/>
              </a:lnSpc>
            </a:pPr>
            <a:r>
              <a:rPr lang="en-US" sz="2004" b="1">
                <a:solidFill>
                  <a:srgbClr val="000000"/>
                </a:solidFill>
                <a:latin typeface="Lora Bold"/>
                <a:ea typeface="Lora Bold"/>
                <a:cs typeface="Lora Bold"/>
                <a:sym typeface="Lora Bold"/>
              </a:rPr>
              <a:t>(кінець XIX — початок XX ст.)»</a:t>
            </a:r>
          </a:p>
          <a:p>
            <a:pPr algn="ctr">
              <a:lnSpc>
                <a:spcPts val="2806"/>
              </a:lnSpc>
            </a:pPr>
            <a:r>
              <a:rPr lang="en-US" sz="2004">
                <a:solidFill>
                  <a:srgbClr val="000000"/>
                </a:solidFill>
                <a:latin typeface="Lora"/>
                <a:ea typeface="Lora"/>
                <a:cs typeface="Lora"/>
                <a:sym typeface="Lora"/>
              </a:rPr>
              <a:t>Автор проекту: </a:t>
            </a:r>
            <a:r>
              <a:rPr lang="en-US" sz="2004" b="1">
                <a:solidFill>
                  <a:srgbClr val="000000"/>
                </a:solidFill>
                <a:latin typeface="Lora Bold"/>
                <a:ea typeface="Lora Bold"/>
                <a:cs typeface="Lora Bold"/>
                <a:sym typeface="Lora Bold"/>
              </a:rPr>
              <a:t>Кравчук Сергій Анатолійович</a:t>
            </a:r>
            <a:r>
              <a:rPr lang="en-US" sz="2004">
                <a:solidFill>
                  <a:srgbClr val="000000"/>
                </a:solidFill>
                <a:latin typeface="Lora"/>
                <a:ea typeface="Lora"/>
                <a:cs typeface="Lora"/>
                <a:sym typeface="Lora"/>
              </a:rPr>
              <a:t> , учень 9-А класу Збаразького ліцею №2  ім. І.Франка</a:t>
            </a:r>
          </a:p>
          <a:p>
            <a:pPr algn="ctr">
              <a:lnSpc>
                <a:spcPts val="2806"/>
              </a:lnSpc>
            </a:pPr>
            <a:r>
              <a:rPr lang="en-US" sz="2004">
                <a:solidFill>
                  <a:srgbClr val="000000"/>
                </a:solidFill>
                <a:latin typeface="Lora"/>
                <a:ea typeface="Lora"/>
                <a:cs typeface="Lora"/>
                <a:sym typeface="Lora"/>
              </a:rPr>
              <a:t>м.Збараж</a:t>
            </a:r>
          </a:p>
          <a:p>
            <a:pPr algn="ctr">
              <a:lnSpc>
                <a:spcPts val="2806"/>
              </a:lnSpc>
            </a:pPr>
            <a:r>
              <a:rPr lang="en-US" sz="2004">
                <a:solidFill>
                  <a:srgbClr val="000000"/>
                </a:solidFill>
                <a:latin typeface="Lora"/>
                <a:ea typeface="Lora"/>
                <a:cs typeface="Lora"/>
                <a:sym typeface="Lora"/>
              </a:rPr>
              <a:t>Тернопільське обласне відділення Малої академії наук України</a:t>
            </a:r>
          </a:p>
          <a:p>
            <a:pPr algn="ctr">
              <a:lnSpc>
                <a:spcPts val="2806"/>
              </a:lnSpc>
              <a:spcBef>
                <a:spcPct val="0"/>
              </a:spcBef>
            </a:pPr>
            <a:endParaRPr/>
          </a:p>
        </p:txBody>
      </p:sp>
      <p:sp>
        <p:nvSpPr>
          <p:cNvPr id="15" name="TextBox 15"/>
          <p:cNvSpPr txBox="1"/>
          <p:nvPr/>
        </p:nvSpPr>
        <p:spPr>
          <a:xfrm>
            <a:off x="5676549" y="8091007"/>
            <a:ext cx="8484764" cy="692150"/>
          </a:xfrm>
          <a:prstGeom prst="rect">
            <a:avLst/>
          </a:prstGeom>
        </p:spPr>
        <p:txBody>
          <a:bodyPr lIns="0" tIns="0" rIns="0" bIns="0" rtlCol="0" anchor="t">
            <a:spAutoFit/>
          </a:bodyPr>
          <a:lstStyle/>
          <a:p>
            <a:pPr algn="ctr">
              <a:lnSpc>
                <a:spcPts val="2799"/>
              </a:lnSpc>
            </a:pPr>
            <a:r>
              <a:rPr lang="en-US" sz="1999" dirty="0" err="1">
                <a:solidFill>
                  <a:srgbClr val="000000"/>
                </a:solidFill>
                <a:latin typeface="Lora"/>
                <a:ea typeface="Lora"/>
                <a:cs typeface="Lora"/>
                <a:sym typeface="Lora"/>
              </a:rPr>
              <a:t>Керівник</a:t>
            </a:r>
            <a:r>
              <a:rPr lang="en-US" sz="1999" dirty="0">
                <a:solidFill>
                  <a:srgbClr val="000000"/>
                </a:solidFill>
                <a:latin typeface="Lora"/>
                <a:ea typeface="Lora"/>
                <a:cs typeface="Lora"/>
                <a:sym typeface="Lora"/>
              </a:rPr>
              <a:t> </a:t>
            </a:r>
            <a:r>
              <a:rPr lang="en-US" sz="1999" dirty="0" err="1">
                <a:solidFill>
                  <a:srgbClr val="000000"/>
                </a:solidFill>
                <a:latin typeface="Lora"/>
                <a:ea typeface="Lora"/>
                <a:cs typeface="Lora"/>
                <a:sym typeface="Lora"/>
              </a:rPr>
              <a:t>проекту</a:t>
            </a:r>
            <a:r>
              <a:rPr lang="en-US" sz="1999" dirty="0">
                <a:solidFill>
                  <a:srgbClr val="000000"/>
                </a:solidFill>
                <a:latin typeface="Lora"/>
                <a:ea typeface="Lora"/>
                <a:cs typeface="Lora"/>
                <a:sym typeface="Lora"/>
              </a:rPr>
              <a:t>: </a:t>
            </a:r>
            <a:r>
              <a:rPr lang="en-US" sz="1999" dirty="0" err="1">
                <a:solidFill>
                  <a:srgbClr val="000000"/>
                </a:solidFill>
                <a:latin typeface="Lora"/>
                <a:ea typeface="Lora"/>
                <a:cs typeface="Lora"/>
                <a:sym typeface="Lora"/>
              </a:rPr>
              <a:t>Савʼяк</a:t>
            </a:r>
            <a:r>
              <a:rPr lang="en-US" sz="1999" dirty="0">
                <a:solidFill>
                  <a:srgbClr val="000000"/>
                </a:solidFill>
                <a:latin typeface="Lora"/>
                <a:ea typeface="Lora"/>
                <a:cs typeface="Lora"/>
                <a:sym typeface="Lora"/>
              </a:rPr>
              <a:t> </a:t>
            </a:r>
            <a:r>
              <a:rPr lang="en-US" sz="1999" dirty="0" err="1">
                <a:solidFill>
                  <a:srgbClr val="000000"/>
                </a:solidFill>
                <a:latin typeface="Lora"/>
                <a:ea typeface="Lora"/>
                <a:cs typeface="Lora"/>
                <a:sym typeface="Lora"/>
              </a:rPr>
              <a:t>Оксана</a:t>
            </a:r>
            <a:r>
              <a:rPr lang="en-US" sz="1999" dirty="0">
                <a:solidFill>
                  <a:srgbClr val="000000"/>
                </a:solidFill>
                <a:latin typeface="Lora"/>
                <a:ea typeface="Lora"/>
                <a:cs typeface="Lora"/>
                <a:sym typeface="Lora"/>
              </a:rPr>
              <a:t> </a:t>
            </a:r>
            <a:r>
              <a:rPr lang="en-US" sz="1999" dirty="0" err="1">
                <a:solidFill>
                  <a:srgbClr val="000000"/>
                </a:solidFill>
                <a:latin typeface="Lora"/>
                <a:ea typeface="Lora"/>
                <a:cs typeface="Lora"/>
                <a:sym typeface="Lora"/>
              </a:rPr>
              <a:t>Василівна</a:t>
            </a:r>
            <a:r>
              <a:rPr lang="en-US" sz="1999" dirty="0">
                <a:solidFill>
                  <a:srgbClr val="000000"/>
                </a:solidFill>
                <a:latin typeface="Lora"/>
                <a:ea typeface="Lora"/>
                <a:cs typeface="Lora"/>
                <a:sym typeface="Lora"/>
              </a:rPr>
              <a:t> - </a:t>
            </a:r>
          </a:p>
          <a:p>
            <a:pPr algn="ctr">
              <a:lnSpc>
                <a:spcPts val="2799"/>
              </a:lnSpc>
              <a:spcBef>
                <a:spcPct val="0"/>
              </a:spcBef>
            </a:pPr>
            <a:r>
              <a:rPr lang="en-US" sz="1999" dirty="0" err="1">
                <a:solidFill>
                  <a:srgbClr val="000000"/>
                </a:solidFill>
                <a:latin typeface="Lora"/>
                <a:ea typeface="Lora"/>
                <a:cs typeface="Lora"/>
                <a:sym typeface="Lora"/>
              </a:rPr>
              <a:t>вчитель</a:t>
            </a:r>
            <a:r>
              <a:rPr lang="en-US" sz="1999" dirty="0">
                <a:solidFill>
                  <a:srgbClr val="000000"/>
                </a:solidFill>
                <a:latin typeface="Lora"/>
                <a:ea typeface="Lora"/>
                <a:cs typeface="Lora"/>
                <a:sym typeface="Lora"/>
              </a:rPr>
              <a:t> </a:t>
            </a:r>
            <a:r>
              <a:rPr lang="en-US" sz="1999" dirty="0" err="1">
                <a:solidFill>
                  <a:srgbClr val="000000"/>
                </a:solidFill>
                <a:latin typeface="Lora"/>
                <a:ea typeface="Lora"/>
                <a:cs typeface="Lora"/>
                <a:sym typeface="Lora"/>
              </a:rPr>
              <a:t>історії</a:t>
            </a:r>
            <a:r>
              <a:rPr lang="en-US" sz="1999" dirty="0">
                <a:solidFill>
                  <a:srgbClr val="000000"/>
                </a:solidFill>
                <a:latin typeface="Lora"/>
                <a:ea typeface="Lora"/>
                <a:cs typeface="Lora"/>
                <a:sym typeface="Lora"/>
              </a:rPr>
              <a:t> </a:t>
            </a:r>
            <a:r>
              <a:rPr lang="en-US" sz="1999" dirty="0" err="1">
                <a:solidFill>
                  <a:srgbClr val="000000"/>
                </a:solidFill>
                <a:latin typeface="Lora"/>
                <a:ea typeface="Lora"/>
                <a:cs typeface="Lora"/>
                <a:sym typeface="Lora"/>
              </a:rPr>
              <a:t>та</a:t>
            </a:r>
            <a:r>
              <a:rPr lang="en-US" sz="1999" dirty="0">
                <a:solidFill>
                  <a:srgbClr val="000000"/>
                </a:solidFill>
                <a:latin typeface="Lora"/>
                <a:ea typeface="Lora"/>
                <a:cs typeface="Lora"/>
                <a:sym typeface="Lora"/>
              </a:rPr>
              <a:t> </a:t>
            </a:r>
            <a:r>
              <a:rPr lang="en-US" sz="1999" dirty="0" err="1" smtClean="0">
                <a:solidFill>
                  <a:srgbClr val="000000"/>
                </a:solidFill>
                <a:latin typeface="Lora"/>
                <a:ea typeface="Lora"/>
                <a:cs typeface="Lora"/>
                <a:sym typeface="Lora"/>
              </a:rPr>
              <a:t>громадянсько</a:t>
            </a:r>
            <a:r>
              <a:rPr lang="uk-UA" sz="1999" dirty="0" smtClean="0">
                <a:solidFill>
                  <a:srgbClr val="000000"/>
                </a:solidFill>
                <a:latin typeface="Lora"/>
                <a:ea typeface="Lora"/>
                <a:cs typeface="Lora"/>
                <a:sym typeface="Lora"/>
              </a:rPr>
              <a:t>ї</a:t>
            </a:r>
            <a:r>
              <a:rPr lang="en-US" sz="1999" dirty="0" smtClean="0">
                <a:solidFill>
                  <a:srgbClr val="000000"/>
                </a:solidFill>
                <a:latin typeface="Lora"/>
                <a:ea typeface="Lora"/>
                <a:cs typeface="Lora"/>
                <a:sym typeface="Lora"/>
              </a:rPr>
              <a:t> </a:t>
            </a:r>
            <a:r>
              <a:rPr lang="en-US" sz="1999" dirty="0" err="1">
                <a:solidFill>
                  <a:srgbClr val="000000"/>
                </a:solidFill>
                <a:latin typeface="Lora"/>
                <a:ea typeface="Lora"/>
                <a:cs typeface="Lora"/>
                <a:sym typeface="Lora"/>
              </a:rPr>
              <a:t>освіти</a:t>
            </a:r>
            <a:endParaRPr lang="en-US" sz="1999" dirty="0">
              <a:solidFill>
                <a:srgbClr val="000000"/>
              </a:solidFill>
              <a:latin typeface="Lora"/>
              <a:ea typeface="Lora"/>
              <a:cs typeface="Lora"/>
              <a:sym typeface="Lora"/>
            </a:endParaRPr>
          </a:p>
        </p:txBody>
      </p:sp>
      <p:sp>
        <p:nvSpPr>
          <p:cNvPr id="16" name="TextBox 16"/>
          <p:cNvSpPr txBox="1"/>
          <p:nvPr/>
        </p:nvSpPr>
        <p:spPr>
          <a:xfrm>
            <a:off x="3774246" y="2133017"/>
            <a:ext cx="10017153" cy="1695502"/>
          </a:xfrm>
          <a:prstGeom prst="rect">
            <a:avLst/>
          </a:prstGeom>
        </p:spPr>
        <p:txBody>
          <a:bodyPr lIns="0" tIns="0" rIns="0" bIns="0" rtlCol="0" anchor="t">
            <a:spAutoFit/>
          </a:bodyPr>
          <a:lstStyle/>
          <a:p>
            <a:pPr algn="ctr">
              <a:lnSpc>
                <a:spcPts val="3182"/>
              </a:lnSpc>
            </a:pPr>
            <a:r>
              <a:rPr lang="en-US" sz="2272">
                <a:solidFill>
                  <a:srgbClr val="000000"/>
                </a:solidFill>
                <a:latin typeface="Lora"/>
                <a:ea typeface="Lora"/>
                <a:cs typeface="Lora"/>
                <a:sym typeface="Lora"/>
              </a:rPr>
              <a:t>Всеукраїнський відкритий інтерактивний конкурс “МАН-ЮніорДослідник”</a:t>
            </a:r>
          </a:p>
          <a:p>
            <a:pPr algn="ctr">
              <a:lnSpc>
                <a:spcPts val="3182"/>
              </a:lnSpc>
            </a:pPr>
            <a:r>
              <a:rPr lang="en-US" sz="2272">
                <a:solidFill>
                  <a:srgbClr val="000000"/>
                </a:solidFill>
                <a:latin typeface="Lora"/>
                <a:ea typeface="Lora"/>
                <a:cs typeface="Lora"/>
                <a:sym typeface="Lora"/>
              </a:rPr>
              <a:t>Номінація «Історик-Юніор»</a:t>
            </a:r>
          </a:p>
          <a:p>
            <a:pPr algn="ctr">
              <a:lnSpc>
                <a:spcPts val="4162"/>
              </a:lnSpc>
              <a:spcBef>
                <a:spcPct val="0"/>
              </a:spcBef>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754483" y="-1363553"/>
            <a:ext cx="6803544" cy="6147930"/>
          </a:xfrm>
          <a:custGeom>
            <a:avLst/>
            <a:gdLst/>
            <a:ahLst/>
            <a:cxnLst/>
            <a:rect l="l" t="t" r="r" b="b"/>
            <a:pathLst>
              <a:path w="6803544" h="6147930">
                <a:moveTo>
                  <a:pt x="0" y="0"/>
                </a:moveTo>
                <a:lnTo>
                  <a:pt x="6803544" y="0"/>
                </a:lnTo>
                <a:lnTo>
                  <a:pt x="6803544" y="6147930"/>
                </a:lnTo>
                <a:lnTo>
                  <a:pt x="0" y="6147930"/>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842291" y="1028700"/>
            <a:ext cx="16603419" cy="8229600"/>
            <a:chOff x="0" y="0"/>
            <a:chExt cx="4372917" cy="2167467"/>
          </a:xfrm>
        </p:grpSpPr>
        <p:sp>
          <p:nvSpPr>
            <p:cNvPr id="7" name="Freeform 7"/>
            <p:cNvSpPr/>
            <p:nvPr/>
          </p:nvSpPr>
          <p:spPr>
            <a:xfrm>
              <a:off x="0" y="0"/>
              <a:ext cx="4372917" cy="2167467"/>
            </a:xfrm>
            <a:custGeom>
              <a:avLst/>
              <a:gdLst/>
              <a:ahLst/>
              <a:cxnLst/>
              <a:rect l="l" t="t" r="r" b="b"/>
              <a:pathLst>
                <a:path w="4372917" h="2167467">
                  <a:moveTo>
                    <a:pt x="0" y="0"/>
                  </a:moveTo>
                  <a:lnTo>
                    <a:pt x="4372917" y="0"/>
                  </a:lnTo>
                  <a:lnTo>
                    <a:pt x="4372917" y="2167467"/>
                  </a:lnTo>
                  <a:lnTo>
                    <a:pt x="0" y="2167467"/>
                  </a:lnTo>
                  <a:close/>
                </a:path>
              </a:pathLst>
            </a:custGeom>
            <a:solidFill>
              <a:srgbClr val="FAE2C5">
                <a:alpha val="72941"/>
              </a:srgbClr>
            </a:solidFill>
          </p:spPr>
        </p:sp>
        <p:sp>
          <p:nvSpPr>
            <p:cNvPr id="8" name="TextBox 8"/>
            <p:cNvSpPr txBox="1"/>
            <p:nvPr/>
          </p:nvSpPr>
          <p:spPr>
            <a:xfrm>
              <a:off x="0" y="-38100"/>
              <a:ext cx="4372917" cy="2205567"/>
            </a:xfrm>
            <a:prstGeom prst="rect">
              <a:avLst/>
            </a:prstGeom>
          </p:spPr>
          <p:txBody>
            <a:bodyPr lIns="50800" tIns="50800" rIns="50800" bIns="50800" rtlCol="0" anchor="ctr"/>
            <a:lstStyle/>
            <a:p>
              <a:pPr algn="just">
                <a:lnSpc>
                  <a:spcPts val="2659"/>
                </a:lnSpc>
                <a:spcBef>
                  <a:spcPct val="0"/>
                </a:spcBef>
              </a:pPr>
              <a:endParaRPr/>
            </a:p>
          </p:txBody>
        </p:sp>
      </p:grpSp>
      <p:sp>
        <p:nvSpPr>
          <p:cNvPr id="9" name="Freeform 9"/>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a:off x="433944" y="546371"/>
            <a:ext cx="5444162" cy="9194258"/>
          </a:xfrm>
          <a:custGeom>
            <a:avLst/>
            <a:gdLst/>
            <a:ahLst/>
            <a:cxnLst/>
            <a:rect l="l" t="t" r="r" b="b"/>
            <a:pathLst>
              <a:path w="5444162" h="9194258">
                <a:moveTo>
                  <a:pt x="0" y="0"/>
                </a:moveTo>
                <a:lnTo>
                  <a:pt x="5444162" y="0"/>
                </a:lnTo>
                <a:lnTo>
                  <a:pt x="5444162" y="9194258"/>
                </a:lnTo>
                <a:lnTo>
                  <a:pt x="0" y="919425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1" name="Freeform 11"/>
          <p:cNvSpPr/>
          <p:nvPr/>
        </p:nvSpPr>
        <p:spPr>
          <a:xfrm flipH="1">
            <a:off x="12428691" y="597103"/>
            <a:ext cx="5444162" cy="9194258"/>
          </a:xfrm>
          <a:custGeom>
            <a:avLst/>
            <a:gdLst/>
            <a:ahLst/>
            <a:cxnLst/>
            <a:rect l="l" t="t" r="r" b="b"/>
            <a:pathLst>
              <a:path w="5444162" h="9194258">
                <a:moveTo>
                  <a:pt x="5444162" y="0"/>
                </a:moveTo>
                <a:lnTo>
                  <a:pt x="0" y="0"/>
                </a:lnTo>
                <a:lnTo>
                  <a:pt x="0" y="9194258"/>
                </a:lnTo>
                <a:lnTo>
                  <a:pt x="5444162" y="9194258"/>
                </a:lnTo>
                <a:lnTo>
                  <a:pt x="5444162"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2" name="TextBox 12"/>
          <p:cNvSpPr txBox="1"/>
          <p:nvPr/>
        </p:nvSpPr>
        <p:spPr>
          <a:xfrm>
            <a:off x="1855451" y="2716417"/>
            <a:ext cx="14577098" cy="1884045"/>
          </a:xfrm>
          <a:prstGeom prst="rect">
            <a:avLst/>
          </a:prstGeom>
        </p:spPr>
        <p:txBody>
          <a:bodyPr lIns="0" tIns="0" rIns="0" bIns="0" rtlCol="0" anchor="t">
            <a:spAutoFit/>
          </a:bodyPr>
          <a:lstStyle/>
          <a:p>
            <a:pPr algn="just">
              <a:lnSpc>
                <a:spcPts val="3779"/>
              </a:lnSpc>
            </a:pPr>
            <a:r>
              <a:rPr lang="en-US" sz="2700">
                <a:solidFill>
                  <a:srgbClr val="000000"/>
                </a:solidFill>
                <a:latin typeface="Lora"/>
                <a:ea typeface="Lora"/>
                <a:cs typeface="Lora"/>
                <a:sym typeface="Lora"/>
              </a:rPr>
              <a:t>Дослідити економічний розвиток Збаража на межі XIX–XX століть через аналіз діяльності єврейських підприємців та з'ясувати, як їхня ініціативність допомогла перетворити провінційне містечко на важливий торговельний центр краю.</a:t>
            </a:r>
          </a:p>
          <a:p>
            <a:pPr algn="just">
              <a:lnSpc>
                <a:spcPts val="3779"/>
              </a:lnSpc>
            </a:pPr>
            <a:endParaRPr/>
          </a:p>
        </p:txBody>
      </p:sp>
      <p:sp>
        <p:nvSpPr>
          <p:cNvPr id="13" name="TextBox 13"/>
          <p:cNvSpPr txBox="1"/>
          <p:nvPr/>
        </p:nvSpPr>
        <p:spPr>
          <a:xfrm>
            <a:off x="2476974" y="1729462"/>
            <a:ext cx="13163690" cy="680593"/>
          </a:xfrm>
          <a:prstGeom prst="rect">
            <a:avLst/>
          </a:prstGeom>
        </p:spPr>
        <p:txBody>
          <a:bodyPr lIns="0" tIns="0" rIns="0" bIns="0" rtlCol="0" anchor="t">
            <a:spAutoFit/>
          </a:bodyPr>
          <a:lstStyle/>
          <a:p>
            <a:pPr algn="ctr">
              <a:lnSpc>
                <a:spcPts val="5336"/>
              </a:lnSpc>
            </a:pPr>
            <a:r>
              <a:rPr lang="en-US" sz="4600" b="1">
                <a:solidFill>
                  <a:srgbClr val="000000"/>
                </a:solidFill>
                <a:latin typeface="Lora Bold"/>
                <a:ea typeface="Lora Bold"/>
                <a:cs typeface="Lora Bold"/>
                <a:sym typeface="Lora Bold"/>
              </a:rPr>
              <a:t>Мета роботи</a:t>
            </a:r>
          </a:p>
        </p:txBody>
      </p:sp>
      <p:sp>
        <p:nvSpPr>
          <p:cNvPr id="14" name="TextBox 14"/>
          <p:cNvSpPr txBox="1"/>
          <p:nvPr/>
        </p:nvSpPr>
        <p:spPr>
          <a:xfrm>
            <a:off x="7619238" y="4257962"/>
            <a:ext cx="3167836" cy="820738"/>
          </a:xfrm>
          <a:prstGeom prst="rect">
            <a:avLst/>
          </a:prstGeom>
        </p:spPr>
        <p:txBody>
          <a:bodyPr wrap="square" lIns="0" tIns="0" rIns="0" bIns="0" rtlCol="0" anchor="t">
            <a:spAutoFit/>
          </a:bodyPr>
          <a:lstStyle/>
          <a:p>
            <a:pPr algn="ctr">
              <a:lnSpc>
                <a:spcPts val="6440"/>
              </a:lnSpc>
              <a:spcBef>
                <a:spcPct val="0"/>
              </a:spcBef>
            </a:pPr>
            <a:r>
              <a:rPr lang="en-US" sz="4600" b="1" dirty="0" err="1" smtClean="0">
                <a:solidFill>
                  <a:srgbClr val="000000"/>
                </a:solidFill>
                <a:latin typeface="Lora Bold"/>
                <a:ea typeface="Lora Bold"/>
                <a:cs typeface="Lora Bold"/>
                <a:sym typeface="Lora Bold"/>
              </a:rPr>
              <a:t>Завдання</a:t>
            </a:r>
            <a:endParaRPr lang="en-US" sz="4600" b="1" dirty="0">
              <a:solidFill>
                <a:srgbClr val="000000"/>
              </a:solidFill>
              <a:latin typeface="Lora Bold"/>
              <a:ea typeface="Lora Bold"/>
              <a:cs typeface="Lora Bold"/>
              <a:sym typeface="Lora Bold"/>
            </a:endParaRPr>
          </a:p>
        </p:txBody>
      </p:sp>
      <p:sp>
        <p:nvSpPr>
          <p:cNvPr id="15" name="TextBox 15"/>
          <p:cNvSpPr txBox="1"/>
          <p:nvPr/>
        </p:nvSpPr>
        <p:spPr>
          <a:xfrm>
            <a:off x="433944" y="5335157"/>
            <a:ext cx="16676435" cy="869950"/>
          </a:xfrm>
          <a:prstGeom prst="rect">
            <a:avLst/>
          </a:prstGeom>
        </p:spPr>
        <p:txBody>
          <a:bodyPr lIns="0" tIns="0" rIns="0" bIns="0" rtlCol="0" anchor="t">
            <a:spAutoFit/>
          </a:bodyPr>
          <a:lstStyle/>
          <a:p>
            <a:pPr algn="ctr">
              <a:lnSpc>
                <a:spcPts val="3500"/>
              </a:lnSpc>
              <a:spcBef>
                <a:spcPct val="0"/>
              </a:spcBef>
            </a:pPr>
            <a:r>
              <a:rPr lang="en-US" sz="2500">
                <a:solidFill>
                  <a:srgbClr val="000000"/>
                </a:solidFill>
                <a:latin typeface="Lora"/>
                <a:ea typeface="Lora"/>
                <a:cs typeface="Lora"/>
                <a:sym typeface="Lora"/>
              </a:rPr>
              <a:t>Знайти та опрацювати старі світлини, мапи Збаража та рекламні оголошення в тогочасній пресі,</a:t>
            </a:r>
          </a:p>
          <a:p>
            <a:pPr algn="ctr">
              <a:lnSpc>
                <a:spcPts val="3500"/>
              </a:lnSpc>
              <a:spcBef>
                <a:spcPct val="0"/>
              </a:spcBef>
            </a:pPr>
            <a:r>
              <a:rPr lang="en-US" sz="2500">
                <a:solidFill>
                  <a:srgbClr val="000000"/>
                </a:solidFill>
                <a:latin typeface="Lora"/>
                <a:ea typeface="Lora"/>
                <a:cs typeface="Lora"/>
                <a:sym typeface="Lora"/>
              </a:rPr>
              <a:t> що стосуються єврейського бізнесу.</a:t>
            </a:r>
          </a:p>
        </p:txBody>
      </p:sp>
      <p:sp>
        <p:nvSpPr>
          <p:cNvPr id="16" name="TextBox 16"/>
          <p:cNvSpPr txBox="1"/>
          <p:nvPr/>
        </p:nvSpPr>
        <p:spPr>
          <a:xfrm>
            <a:off x="2859137" y="6767082"/>
            <a:ext cx="12569726" cy="1407795"/>
          </a:xfrm>
          <a:prstGeom prst="rect">
            <a:avLst/>
          </a:prstGeom>
        </p:spPr>
        <p:txBody>
          <a:bodyPr lIns="0" tIns="0" rIns="0" bIns="0" rtlCol="0" anchor="t">
            <a:spAutoFit/>
          </a:bodyPr>
          <a:lstStyle/>
          <a:p>
            <a:pPr algn="ctr">
              <a:lnSpc>
                <a:spcPts val="3779"/>
              </a:lnSpc>
              <a:spcBef>
                <a:spcPct val="0"/>
              </a:spcBef>
            </a:pPr>
            <a:r>
              <a:rPr lang="en-US" sz="2700">
                <a:solidFill>
                  <a:srgbClr val="000000"/>
                </a:solidFill>
                <a:latin typeface="Lora"/>
                <a:ea typeface="Lora"/>
                <a:cs typeface="Lora"/>
                <a:sym typeface="Lora"/>
              </a:rPr>
              <a:t>Проаналізувати спадщину: дослідити, які будівлі у сучасному Збаражі зберегли пам'ять про економічну активність єврейської громади </a:t>
            </a:r>
          </a:p>
          <a:p>
            <a:pPr algn="ctr">
              <a:lnSpc>
                <a:spcPts val="3779"/>
              </a:lnSpc>
              <a:spcBef>
                <a:spcPct val="0"/>
              </a:spcBef>
            </a:pPr>
            <a:r>
              <a:rPr lang="en-US" sz="2700">
                <a:solidFill>
                  <a:srgbClr val="000000"/>
                </a:solidFill>
                <a:latin typeface="Lora"/>
                <a:ea typeface="Lora"/>
                <a:cs typeface="Lora"/>
                <a:sym typeface="Lora"/>
              </a:rPr>
              <a:t>(наприклад, колишні торгові ряди чи заїзди).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754483" y="-1363553"/>
            <a:ext cx="6803544" cy="6147930"/>
          </a:xfrm>
          <a:custGeom>
            <a:avLst/>
            <a:gdLst/>
            <a:ahLst/>
            <a:cxnLst/>
            <a:rect l="l" t="t" r="r" b="b"/>
            <a:pathLst>
              <a:path w="6803544" h="6147930">
                <a:moveTo>
                  <a:pt x="0" y="0"/>
                </a:moveTo>
                <a:lnTo>
                  <a:pt x="6803544" y="0"/>
                </a:lnTo>
                <a:lnTo>
                  <a:pt x="6803544" y="6147930"/>
                </a:lnTo>
                <a:lnTo>
                  <a:pt x="0" y="6147930"/>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928758" y="928658"/>
            <a:ext cx="16603419" cy="8229600"/>
            <a:chOff x="0" y="0"/>
            <a:chExt cx="4372917" cy="2167467"/>
          </a:xfrm>
        </p:grpSpPr>
        <p:sp>
          <p:nvSpPr>
            <p:cNvPr id="7" name="Freeform 7"/>
            <p:cNvSpPr/>
            <p:nvPr/>
          </p:nvSpPr>
          <p:spPr>
            <a:xfrm>
              <a:off x="0" y="0"/>
              <a:ext cx="4372917" cy="2167467"/>
            </a:xfrm>
            <a:custGeom>
              <a:avLst/>
              <a:gdLst/>
              <a:ahLst/>
              <a:cxnLst/>
              <a:rect l="l" t="t" r="r" b="b"/>
              <a:pathLst>
                <a:path w="4372917" h="2167467">
                  <a:moveTo>
                    <a:pt x="0" y="0"/>
                  </a:moveTo>
                  <a:lnTo>
                    <a:pt x="4372917" y="0"/>
                  </a:lnTo>
                  <a:lnTo>
                    <a:pt x="4372917" y="2167467"/>
                  </a:lnTo>
                  <a:lnTo>
                    <a:pt x="0" y="2167467"/>
                  </a:lnTo>
                  <a:close/>
                </a:path>
              </a:pathLst>
            </a:custGeom>
            <a:solidFill>
              <a:srgbClr val="FAE2C5">
                <a:alpha val="72941"/>
              </a:srgbClr>
            </a:solidFill>
          </p:spPr>
        </p:sp>
        <p:sp>
          <p:nvSpPr>
            <p:cNvPr id="8" name="TextBox 8"/>
            <p:cNvSpPr txBox="1"/>
            <p:nvPr/>
          </p:nvSpPr>
          <p:spPr>
            <a:xfrm>
              <a:off x="0" y="-38100"/>
              <a:ext cx="4372917" cy="2205567"/>
            </a:xfrm>
            <a:prstGeom prst="rect">
              <a:avLst/>
            </a:prstGeom>
          </p:spPr>
          <p:txBody>
            <a:bodyPr lIns="50800" tIns="50800" rIns="50800" bIns="50800" rtlCol="0" anchor="ctr"/>
            <a:lstStyle/>
            <a:p>
              <a:pPr algn="just">
                <a:lnSpc>
                  <a:spcPts val="2659"/>
                </a:lnSpc>
                <a:spcBef>
                  <a:spcPct val="0"/>
                </a:spcBef>
              </a:pPr>
              <a:endParaRPr/>
            </a:p>
          </p:txBody>
        </p:sp>
      </p:grpSp>
      <p:sp>
        <p:nvSpPr>
          <p:cNvPr id="9" name="Freeform 9"/>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a:off x="428564" y="428592"/>
            <a:ext cx="5444162" cy="9194258"/>
          </a:xfrm>
          <a:custGeom>
            <a:avLst/>
            <a:gdLst/>
            <a:ahLst/>
            <a:cxnLst/>
            <a:rect l="l" t="t" r="r" b="b"/>
            <a:pathLst>
              <a:path w="5444162" h="9194258">
                <a:moveTo>
                  <a:pt x="0" y="0"/>
                </a:moveTo>
                <a:lnTo>
                  <a:pt x="5444162" y="0"/>
                </a:lnTo>
                <a:lnTo>
                  <a:pt x="5444162" y="9194258"/>
                </a:lnTo>
                <a:lnTo>
                  <a:pt x="0" y="919425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1" name="Freeform 11"/>
          <p:cNvSpPr/>
          <p:nvPr/>
        </p:nvSpPr>
        <p:spPr>
          <a:xfrm flipH="1">
            <a:off x="12428691" y="597103"/>
            <a:ext cx="5444162" cy="9194258"/>
          </a:xfrm>
          <a:custGeom>
            <a:avLst/>
            <a:gdLst/>
            <a:ahLst/>
            <a:cxnLst/>
            <a:rect l="l" t="t" r="r" b="b"/>
            <a:pathLst>
              <a:path w="5444162" h="9194258">
                <a:moveTo>
                  <a:pt x="5444162" y="0"/>
                </a:moveTo>
                <a:lnTo>
                  <a:pt x="0" y="0"/>
                </a:lnTo>
                <a:lnTo>
                  <a:pt x="0" y="9194258"/>
                </a:lnTo>
                <a:lnTo>
                  <a:pt x="5444162" y="9194258"/>
                </a:lnTo>
                <a:lnTo>
                  <a:pt x="5444162"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2" name="TextBox 12"/>
          <p:cNvSpPr txBox="1"/>
          <p:nvPr/>
        </p:nvSpPr>
        <p:spPr>
          <a:xfrm>
            <a:off x="5069683" y="1047750"/>
            <a:ext cx="7359008" cy="680593"/>
          </a:xfrm>
          <a:prstGeom prst="rect">
            <a:avLst/>
          </a:prstGeom>
        </p:spPr>
        <p:txBody>
          <a:bodyPr lIns="0" tIns="0" rIns="0" bIns="0" rtlCol="0" anchor="t">
            <a:spAutoFit/>
          </a:bodyPr>
          <a:lstStyle/>
          <a:p>
            <a:pPr algn="ctr">
              <a:lnSpc>
                <a:spcPts val="5336"/>
              </a:lnSpc>
            </a:pPr>
            <a:r>
              <a:rPr lang="en-US" sz="4600" b="1">
                <a:solidFill>
                  <a:srgbClr val="000000"/>
                </a:solidFill>
                <a:latin typeface="Lora Bold"/>
                <a:ea typeface="Lora Bold"/>
                <a:cs typeface="Lora Bold"/>
                <a:sym typeface="Lora Bold"/>
              </a:rPr>
              <a:t>Етапи дослідження</a:t>
            </a:r>
          </a:p>
        </p:txBody>
      </p:sp>
      <p:sp>
        <p:nvSpPr>
          <p:cNvPr id="13" name="TextBox 13"/>
          <p:cNvSpPr txBox="1"/>
          <p:nvPr/>
        </p:nvSpPr>
        <p:spPr>
          <a:xfrm>
            <a:off x="1511134" y="1953366"/>
            <a:ext cx="12572966" cy="2371090"/>
          </a:xfrm>
          <a:prstGeom prst="rect">
            <a:avLst/>
          </a:prstGeom>
        </p:spPr>
        <p:txBody>
          <a:bodyPr lIns="0" tIns="0" rIns="0" bIns="0" rtlCol="0" anchor="t">
            <a:spAutoFit/>
          </a:bodyPr>
          <a:lstStyle/>
          <a:p>
            <a:pPr algn="just">
              <a:lnSpc>
                <a:spcPts val="4759"/>
              </a:lnSpc>
            </a:pPr>
            <a:r>
              <a:rPr lang="en-US" sz="3399" b="1" dirty="0" err="1">
                <a:solidFill>
                  <a:srgbClr val="000000"/>
                </a:solidFill>
                <a:latin typeface="Lora Bold"/>
                <a:ea typeface="Lora Bold"/>
                <a:cs typeface="Lora Bold"/>
                <a:sym typeface="Lora Bold"/>
              </a:rPr>
              <a:t>Етап</a:t>
            </a:r>
            <a:r>
              <a:rPr lang="en-US" sz="3399" b="1" dirty="0">
                <a:solidFill>
                  <a:srgbClr val="000000"/>
                </a:solidFill>
                <a:latin typeface="Lora Bold"/>
                <a:ea typeface="Lora Bold"/>
                <a:cs typeface="Lora Bold"/>
                <a:sym typeface="Lora Bold"/>
              </a:rPr>
              <a:t> 1. </a:t>
            </a:r>
            <a:r>
              <a:rPr lang="en-US" sz="3399" b="1" dirty="0" err="1">
                <a:solidFill>
                  <a:srgbClr val="000000"/>
                </a:solidFill>
                <a:latin typeface="Lora Bold"/>
                <a:ea typeface="Lora Bold"/>
                <a:cs typeface="Lora Bold"/>
                <a:sym typeface="Lora Bold"/>
              </a:rPr>
              <a:t>Формування</a:t>
            </a:r>
            <a:r>
              <a:rPr lang="en-US" sz="3399" b="1" dirty="0">
                <a:solidFill>
                  <a:srgbClr val="000000"/>
                </a:solidFill>
                <a:latin typeface="Lora Bold"/>
                <a:ea typeface="Lora Bold"/>
                <a:cs typeface="Lora Bold"/>
                <a:sym typeface="Lora Bold"/>
              </a:rPr>
              <a:t> </a:t>
            </a:r>
            <a:r>
              <a:rPr lang="en-US" sz="3399" b="1" dirty="0" err="1">
                <a:solidFill>
                  <a:srgbClr val="000000"/>
                </a:solidFill>
                <a:latin typeface="Lora Bold"/>
                <a:ea typeface="Lora Bold"/>
                <a:cs typeface="Lora Bold"/>
                <a:sym typeface="Lora Bold"/>
              </a:rPr>
              <a:t>джерельної</a:t>
            </a:r>
            <a:r>
              <a:rPr lang="en-US" sz="3399" b="1" dirty="0">
                <a:solidFill>
                  <a:srgbClr val="000000"/>
                </a:solidFill>
                <a:latin typeface="Lora Bold"/>
                <a:ea typeface="Lora Bold"/>
                <a:cs typeface="Lora Bold"/>
                <a:sym typeface="Lora Bold"/>
              </a:rPr>
              <a:t> </a:t>
            </a:r>
            <a:r>
              <a:rPr lang="en-US" sz="3399" b="1" dirty="0" err="1">
                <a:solidFill>
                  <a:srgbClr val="000000"/>
                </a:solidFill>
                <a:latin typeface="Lora Bold"/>
                <a:ea typeface="Lora Bold"/>
                <a:cs typeface="Lora Bold"/>
                <a:sym typeface="Lora Bold"/>
              </a:rPr>
              <a:t>бази</a:t>
            </a:r>
            <a:endParaRPr lang="en-US" sz="3399" b="1" dirty="0">
              <a:solidFill>
                <a:srgbClr val="000000"/>
              </a:solidFill>
              <a:latin typeface="Lora Bold"/>
              <a:ea typeface="Lora Bold"/>
              <a:cs typeface="Lora Bold"/>
              <a:sym typeface="Lora Bold"/>
            </a:endParaRPr>
          </a:p>
          <a:p>
            <a:pPr algn="just">
              <a:lnSpc>
                <a:spcPts val="4759"/>
              </a:lnSpc>
            </a:pPr>
            <a:r>
              <a:rPr lang="en-US" sz="3399" dirty="0">
                <a:solidFill>
                  <a:srgbClr val="000000"/>
                </a:solidFill>
                <a:latin typeface="Lora"/>
                <a:ea typeface="Lora"/>
                <a:cs typeface="Lora"/>
                <a:sym typeface="Lora"/>
              </a:rPr>
              <a:t>-</a:t>
            </a:r>
            <a:r>
              <a:rPr lang="en-US" sz="3399" dirty="0" err="1">
                <a:solidFill>
                  <a:srgbClr val="000000"/>
                </a:solidFill>
                <a:latin typeface="Lora"/>
                <a:ea typeface="Lora"/>
                <a:cs typeface="Lora"/>
                <a:sym typeface="Lora"/>
              </a:rPr>
              <a:t>Визначити</a:t>
            </a:r>
            <a:r>
              <a:rPr lang="en-US" sz="3399" dirty="0">
                <a:solidFill>
                  <a:srgbClr val="000000"/>
                </a:solidFill>
                <a:latin typeface="Lora"/>
                <a:ea typeface="Lora"/>
                <a:cs typeface="Lora"/>
                <a:sym typeface="Lora"/>
              </a:rPr>
              <a:t> </a:t>
            </a:r>
            <a:r>
              <a:rPr lang="en-US" sz="3399" dirty="0" err="1">
                <a:solidFill>
                  <a:srgbClr val="000000"/>
                </a:solidFill>
                <a:latin typeface="Lora"/>
                <a:ea typeface="Lora"/>
                <a:cs typeface="Lora"/>
                <a:sym typeface="Lora"/>
              </a:rPr>
              <a:t>локації</a:t>
            </a:r>
            <a:r>
              <a:rPr lang="en-US" sz="3399" dirty="0">
                <a:solidFill>
                  <a:srgbClr val="000000"/>
                </a:solidFill>
                <a:latin typeface="Lora"/>
                <a:ea typeface="Lora"/>
                <a:cs typeface="Lora"/>
                <a:sym typeface="Lora"/>
              </a:rPr>
              <a:t>;</a:t>
            </a:r>
          </a:p>
          <a:p>
            <a:pPr algn="just">
              <a:lnSpc>
                <a:spcPts val="4759"/>
              </a:lnSpc>
            </a:pPr>
            <a:r>
              <a:rPr lang="en-US" sz="3399" dirty="0">
                <a:solidFill>
                  <a:srgbClr val="000000"/>
                </a:solidFill>
                <a:latin typeface="Lora"/>
                <a:ea typeface="Lora"/>
                <a:cs typeface="Lora"/>
                <a:sym typeface="Lora"/>
              </a:rPr>
              <a:t>-</a:t>
            </a:r>
            <a:r>
              <a:rPr lang="en-US" sz="3399" dirty="0" err="1">
                <a:solidFill>
                  <a:srgbClr val="000000"/>
                </a:solidFill>
                <a:latin typeface="Lora"/>
                <a:ea typeface="Lora"/>
                <a:cs typeface="Lora"/>
                <a:sym typeface="Lora"/>
              </a:rPr>
              <a:t>Робота</a:t>
            </a:r>
            <a:r>
              <a:rPr lang="en-US" sz="3399" dirty="0">
                <a:solidFill>
                  <a:srgbClr val="000000"/>
                </a:solidFill>
                <a:latin typeface="Lora"/>
                <a:ea typeface="Lora"/>
                <a:cs typeface="Lora"/>
                <a:sym typeface="Lora"/>
              </a:rPr>
              <a:t> з </a:t>
            </a:r>
            <a:r>
              <a:rPr lang="en-US" sz="3399" dirty="0" err="1">
                <a:solidFill>
                  <a:srgbClr val="000000"/>
                </a:solidFill>
                <a:latin typeface="Lora"/>
                <a:ea typeface="Lora"/>
                <a:cs typeface="Lora"/>
                <a:sym typeface="Lora"/>
              </a:rPr>
              <a:t>архівами</a:t>
            </a:r>
            <a:r>
              <a:rPr lang="en-US" sz="3399" dirty="0">
                <a:solidFill>
                  <a:srgbClr val="000000"/>
                </a:solidFill>
                <a:latin typeface="Lora"/>
                <a:ea typeface="Lora"/>
                <a:cs typeface="Lora"/>
                <a:sym typeface="Lora"/>
              </a:rPr>
              <a:t>;</a:t>
            </a:r>
          </a:p>
          <a:p>
            <a:pPr algn="just">
              <a:lnSpc>
                <a:spcPts val="4759"/>
              </a:lnSpc>
            </a:pPr>
            <a:r>
              <a:rPr lang="en-US" sz="3399" dirty="0">
                <a:solidFill>
                  <a:srgbClr val="000000"/>
                </a:solidFill>
                <a:latin typeface="Lora"/>
                <a:ea typeface="Lora"/>
                <a:cs typeface="Lora"/>
                <a:sym typeface="Lora"/>
              </a:rPr>
              <a:t>-</a:t>
            </a:r>
            <a:r>
              <a:rPr lang="en-US" sz="3399" dirty="0" err="1">
                <a:solidFill>
                  <a:srgbClr val="000000"/>
                </a:solidFill>
                <a:latin typeface="Lora"/>
                <a:ea typeface="Lora"/>
                <a:cs typeface="Lora"/>
                <a:sym typeface="Lora"/>
              </a:rPr>
              <a:t>Пошук</a:t>
            </a:r>
            <a:r>
              <a:rPr lang="en-US" sz="3399" dirty="0">
                <a:solidFill>
                  <a:srgbClr val="000000"/>
                </a:solidFill>
                <a:latin typeface="Lora"/>
                <a:ea typeface="Lora"/>
                <a:cs typeface="Lora"/>
                <a:sym typeface="Lora"/>
              </a:rPr>
              <a:t> </a:t>
            </a:r>
            <a:r>
              <a:rPr lang="en-US" sz="3399" dirty="0" err="1">
                <a:solidFill>
                  <a:srgbClr val="000000"/>
                </a:solidFill>
                <a:latin typeface="Lora"/>
                <a:ea typeface="Lora"/>
                <a:cs typeface="Lora"/>
                <a:sym typeface="Lora"/>
              </a:rPr>
              <a:t>візуальних</a:t>
            </a:r>
            <a:r>
              <a:rPr lang="en-US" sz="3399" dirty="0">
                <a:solidFill>
                  <a:srgbClr val="000000"/>
                </a:solidFill>
                <a:latin typeface="Lora"/>
                <a:ea typeface="Lora"/>
                <a:cs typeface="Lora"/>
                <a:sym typeface="Lora"/>
              </a:rPr>
              <a:t> </a:t>
            </a:r>
            <a:r>
              <a:rPr lang="en-US" sz="3399" dirty="0" err="1">
                <a:solidFill>
                  <a:srgbClr val="000000"/>
                </a:solidFill>
                <a:latin typeface="Lora"/>
                <a:ea typeface="Lora"/>
                <a:cs typeface="Lora"/>
                <a:sym typeface="Lora"/>
              </a:rPr>
              <a:t>доказів</a:t>
            </a:r>
            <a:r>
              <a:rPr lang="en-US" sz="3399" dirty="0">
                <a:solidFill>
                  <a:srgbClr val="000000"/>
                </a:solidFill>
                <a:latin typeface="Lora"/>
                <a:ea typeface="Lora"/>
                <a:cs typeface="Lora"/>
                <a:sym typeface="Lora"/>
              </a:rPr>
              <a:t>.</a:t>
            </a:r>
          </a:p>
        </p:txBody>
      </p:sp>
      <p:sp>
        <p:nvSpPr>
          <p:cNvPr id="14" name="TextBox 14"/>
          <p:cNvSpPr txBox="1"/>
          <p:nvPr/>
        </p:nvSpPr>
        <p:spPr>
          <a:xfrm>
            <a:off x="1580557" y="4292409"/>
            <a:ext cx="8514159" cy="570865"/>
          </a:xfrm>
          <a:prstGeom prst="rect">
            <a:avLst/>
          </a:prstGeom>
        </p:spPr>
        <p:txBody>
          <a:bodyPr lIns="0" tIns="0" rIns="0" bIns="0" rtlCol="0" anchor="t">
            <a:spAutoFit/>
          </a:bodyPr>
          <a:lstStyle/>
          <a:p>
            <a:pPr algn="ctr">
              <a:lnSpc>
                <a:spcPts val="4759"/>
              </a:lnSpc>
              <a:spcBef>
                <a:spcPct val="0"/>
              </a:spcBef>
            </a:pPr>
            <a:r>
              <a:rPr lang="en-US" sz="3399" b="1">
                <a:solidFill>
                  <a:srgbClr val="000000"/>
                </a:solidFill>
                <a:latin typeface="Lora Bold"/>
                <a:ea typeface="Lora Bold"/>
                <a:cs typeface="Lora Bold"/>
                <a:sym typeface="Lora Bold"/>
              </a:rPr>
              <a:t>Етап 2. Аналіз економічних показників</a:t>
            </a:r>
          </a:p>
        </p:txBody>
      </p:sp>
      <p:sp>
        <p:nvSpPr>
          <p:cNvPr id="15" name="TextBox 15"/>
          <p:cNvSpPr txBox="1"/>
          <p:nvPr/>
        </p:nvSpPr>
        <p:spPr>
          <a:xfrm>
            <a:off x="1580557" y="5286375"/>
            <a:ext cx="7349129" cy="1231106"/>
          </a:xfrm>
          <a:prstGeom prst="rect">
            <a:avLst/>
          </a:prstGeom>
        </p:spPr>
        <p:txBody>
          <a:bodyPr wrap="square" lIns="0" tIns="0" rIns="0" bIns="0" rtlCol="0" anchor="t">
            <a:spAutoFit/>
          </a:bodyPr>
          <a:lstStyle/>
          <a:p>
            <a:pPr algn="ctr">
              <a:lnSpc>
                <a:spcPts val="4759"/>
              </a:lnSpc>
              <a:spcBef>
                <a:spcPct val="0"/>
              </a:spcBef>
            </a:pPr>
            <a:r>
              <a:rPr lang="en-US" sz="3399" b="1" dirty="0" err="1">
                <a:solidFill>
                  <a:srgbClr val="000000"/>
                </a:solidFill>
                <a:latin typeface="Lora Bold"/>
                <a:ea typeface="Lora Bold"/>
                <a:cs typeface="Lora Bold"/>
                <a:sym typeface="Lora Bold"/>
              </a:rPr>
              <a:t>Етап</a:t>
            </a:r>
            <a:r>
              <a:rPr lang="en-US" sz="3399" b="1" dirty="0">
                <a:solidFill>
                  <a:srgbClr val="000000"/>
                </a:solidFill>
                <a:latin typeface="Lora Bold"/>
                <a:ea typeface="Lora Bold"/>
                <a:cs typeface="Lora Bold"/>
                <a:sym typeface="Lora Bold"/>
              </a:rPr>
              <a:t> 3. </a:t>
            </a:r>
            <a:r>
              <a:rPr lang="en-US" sz="3399" b="1" dirty="0" err="1">
                <a:solidFill>
                  <a:srgbClr val="000000"/>
                </a:solidFill>
                <a:latin typeface="Lora Bold"/>
                <a:ea typeface="Lora Bold"/>
                <a:cs typeface="Lora Bold"/>
                <a:sym typeface="Lora Bold"/>
              </a:rPr>
              <a:t>Написання</a:t>
            </a:r>
            <a:r>
              <a:rPr lang="en-US" sz="3399" b="1" dirty="0">
                <a:solidFill>
                  <a:srgbClr val="000000"/>
                </a:solidFill>
                <a:latin typeface="Lora Bold"/>
                <a:ea typeface="Lora Bold"/>
                <a:cs typeface="Lora Bold"/>
                <a:sym typeface="Lora Bold"/>
              </a:rPr>
              <a:t> </a:t>
            </a:r>
            <a:r>
              <a:rPr lang="en-US" sz="3399" b="1" dirty="0" err="1">
                <a:solidFill>
                  <a:srgbClr val="000000"/>
                </a:solidFill>
                <a:latin typeface="Lora Bold"/>
                <a:ea typeface="Lora Bold"/>
                <a:cs typeface="Lora Bold"/>
                <a:sym typeface="Lora Bold"/>
              </a:rPr>
              <a:t>теоретичної</a:t>
            </a:r>
            <a:r>
              <a:rPr lang="en-US" sz="3399" b="1" dirty="0">
                <a:solidFill>
                  <a:srgbClr val="000000"/>
                </a:solidFill>
                <a:latin typeface="Lora Bold"/>
                <a:ea typeface="Lora Bold"/>
                <a:cs typeface="Lora Bold"/>
                <a:sym typeface="Lora Bold"/>
              </a:rPr>
              <a:t> </a:t>
            </a:r>
            <a:r>
              <a:rPr lang="en-US" sz="3399" b="1" dirty="0" err="1">
                <a:solidFill>
                  <a:srgbClr val="000000"/>
                </a:solidFill>
                <a:latin typeface="Lora Bold"/>
                <a:ea typeface="Lora Bold"/>
                <a:cs typeface="Lora Bold"/>
                <a:sym typeface="Lora Bold"/>
              </a:rPr>
              <a:t>частини</a:t>
            </a:r>
            <a:endParaRPr lang="en-US" sz="3399" b="1" dirty="0">
              <a:solidFill>
                <a:srgbClr val="000000"/>
              </a:solidFill>
              <a:latin typeface="Lora Bold"/>
              <a:ea typeface="Lora Bold"/>
              <a:cs typeface="Lora Bold"/>
              <a:sym typeface="Lora Bold"/>
            </a:endParaRPr>
          </a:p>
        </p:txBody>
      </p:sp>
      <p:sp>
        <p:nvSpPr>
          <p:cNvPr id="16" name="TextBox 16"/>
          <p:cNvSpPr txBox="1"/>
          <p:nvPr/>
        </p:nvSpPr>
        <p:spPr>
          <a:xfrm rot="10800000" flipV="1">
            <a:off x="1580557" y="6483639"/>
            <a:ext cx="6978253" cy="615553"/>
          </a:xfrm>
          <a:prstGeom prst="rect">
            <a:avLst/>
          </a:prstGeom>
        </p:spPr>
        <p:txBody>
          <a:bodyPr wrap="square" lIns="0" tIns="0" rIns="0" bIns="0" rtlCol="0" anchor="t">
            <a:spAutoFit/>
          </a:bodyPr>
          <a:lstStyle/>
          <a:p>
            <a:pPr algn="ctr">
              <a:lnSpc>
                <a:spcPts val="4759"/>
              </a:lnSpc>
              <a:spcBef>
                <a:spcPct val="0"/>
              </a:spcBef>
            </a:pPr>
            <a:r>
              <a:rPr lang="en-US" sz="3399" b="1" dirty="0" err="1">
                <a:solidFill>
                  <a:srgbClr val="000000"/>
                </a:solidFill>
                <a:latin typeface="Lora Bold"/>
                <a:ea typeface="Lora Bold"/>
                <a:cs typeface="Lora Bold"/>
                <a:sym typeface="Lora Bold"/>
              </a:rPr>
              <a:t>Етап</a:t>
            </a:r>
            <a:r>
              <a:rPr lang="en-US" sz="3399" b="1" dirty="0">
                <a:solidFill>
                  <a:srgbClr val="000000"/>
                </a:solidFill>
                <a:latin typeface="Lora Bold"/>
                <a:ea typeface="Lora Bold"/>
                <a:cs typeface="Lora Bold"/>
                <a:sym typeface="Lora Bold"/>
              </a:rPr>
              <a:t> 4. </a:t>
            </a:r>
            <a:r>
              <a:rPr lang="en-US" sz="3399" b="1" dirty="0" err="1">
                <a:solidFill>
                  <a:srgbClr val="000000"/>
                </a:solidFill>
                <a:latin typeface="Lora Bold"/>
                <a:ea typeface="Lora Bold"/>
                <a:cs typeface="Lora Bold"/>
                <a:sym typeface="Lora Bold"/>
              </a:rPr>
              <a:t>Практичне</a:t>
            </a:r>
            <a:r>
              <a:rPr lang="en-US" sz="3399" b="1" dirty="0">
                <a:solidFill>
                  <a:srgbClr val="000000"/>
                </a:solidFill>
                <a:latin typeface="Lora Bold"/>
                <a:ea typeface="Lora Bold"/>
                <a:cs typeface="Lora Bold"/>
                <a:sym typeface="Lora Bold"/>
              </a:rPr>
              <a:t> </a:t>
            </a:r>
            <a:r>
              <a:rPr lang="en-US" sz="3399" b="1" dirty="0" err="1">
                <a:solidFill>
                  <a:srgbClr val="000000"/>
                </a:solidFill>
                <a:latin typeface="Lora Bold"/>
                <a:ea typeface="Lora Bold"/>
                <a:cs typeface="Lora Bold"/>
                <a:sym typeface="Lora Bold"/>
              </a:rPr>
              <a:t>дослідження</a:t>
            </a:r>
            <a:endParaRPr lang="en-US" sz="3399" b="1" dirty="0">
              <a:solidFill>
                <a:srgbClr val="000000"/>
              </a:solidFill>
              <a:latin typeface="Lora Bold"/>
              <a:ea typeface="Lora Bold"/>
              <a:cs typeface="Lora Bold"/>
              <a:sym typeface="Lora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754483" y="-1363553"/>
            <a:ext cx="6803544" cy="6147930"/>
          </a:xfrm>
          <a:custGeom>
            <a:avLst/>
            <a:gdLst/>
            <a:ahLst/>
            <a:cxnLst/>
            <a:rect l="l" t="t" r="r" b="b"/>
            <a:pathLst>
              <a:path w="6803544" h="6147930">
                <a:moveTo>
                  <a:pt x="0" y="0"/>
                </a:moveTo>
                <a:lnTo>
                  <a:pt x="6803544" y="0"/>
                </a:lnTo>
                <a:lnTo>
                  <a:pt x="6803544" y="6147930"/>
                </a:lnTo>
                <a:lnTo>
                  <a:pt x="0" y="6147930"/>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844703" y="951269"/>
            <a:ext cx="16603419" cy="8229600"/>
            <a:chOff x="0" y="0"/>
            <a:chExt cx="4372917" cy="2167467"/>
          </a:xfrm>
        </p:grpSpPr>
        <p:sp>
          <p:nvSpPr>
            <p:cNvPr id="7" name="Freeform 7"/>
            <p:cNvSpPr/>
            <p:nvPr/>
          </p:nvSpPr>
          <p:spPr>
            <a:xfrm>
              <a:off x="0" y="0"/>
              <a:ext cx="4372917" cy="2167467"/>
            </a:xfrm>
            <a:custGeom>
              <a:avLst/>
              <a:gdLst/>
              <a:ahLst/>
              <a:cxnLst/>
              <a:rect l="l" t="t" r="r" b="b"/>
              <a:pathLst>
                <a:path w="4372917" h="2167467">
                  <a:moveTo>
                    <a:pt x="0" y="0"/>
                  </a:moveTo>
                  <a:lnTo>
                    <a:pt x="4372917" y="0"/>
                  </a:lnTo>
                  <a:lnTo>
                    <a:pt x="4372917" y="2167467"/>
                  </a:lnTo>
                  <a:lnTo>
                    <a:pt x="0" y="2167467"/>
                  </a:lnTo>
                  <a:close/>
                </a:path>
              </a:pathLst>
            </a:custGeom>
            <a:solidFill>
              <a:srgbClr val="FAE2C5">
                <a:alpha val="72941"/>
              </a:srgbClr>
            </a:solidFill>
          </p:spPr>
        </p:sp>
        <p:sp>
          <p:nvSpPr>
            <p:cNvPr id="8" name="TextBox 8"/>
            <p:cNvSpPr txBox="1"/>
            <p:nvPr/>
          </p:nvSpPr>
          <p:spPr>
            <a:xfrm>
              <a:off x="0" y="-38100"/>
              <a:ext cx="4372917" cy="2205567"/>
            </a:xfrm>
            <a:prstGeom prst="rect">
              <a:avLst/>
            </a:prstGeom>
          </p:spPr>
          <p:txBody>
            <a:bodyPr lIns="50800" tIns="50800" rIns="50800" bIns="50800" rtlCol="0" anchor="ctr"/>
            <a:lstStyle/>
            <a:p>
              <a:pPr algn="just">
                <a:lnSpc>
                  <a:spcPts val="2659"/>
                </a:lnSpc>
                <a:spcBef>
                  <a:spcPct val="0"/>
                </a:spcBef>
              </a:pPr>
              <a:endParaRPr/>
            </a:p>
          </p:txBody>
        </p:sp>
      </p:grpSp>
      <p:sp>
        <p:nvSpPr>
          <p:cNvPr id="9" name="Freeform 9"/>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a:off x="433944" y="546371"/>
            <a:ext cx="5444162" cy="9194258"/>
          </a:xfrm>
          <a:custGeom>
            <a:avLst/>
            <a:gdLst/>
            <a:ahLst/>
            <a:cxnLst/>
            <a:rect l="l" t="t" r="r" b="b"/>
            <a:pathLst>
              <a:path w="5444162" h="9194258">
                <a:moveTo>
                  <a:pt x="0" y="0"/>
                </a:moveTo>
                <a:lnTo>
                  <a:pt x="5444162" y="0"/>
                </a:lnTo>
                <a:lnTo>
                  <a:pt x="5444162" y="9194258"/>
                </a:lnTo>
                <a:lnTo>
                  <a:pt x="0" y="919425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1" name="Freeform 11"/>
          <p:cNvSpPr/>
          <p:nvPr/>
        </p:nvSpPr>
        <p:spPr>
          <a:xfrm flipH="1">
            <a:off x="12428691" y="597103"/>
            <a:ext cx="5444162" cy="9194258"/>
          </a:xfrm>
          <a:custGeom>
            <a:avLst/>
            <a:gdLst/>
            <a:ahLst/>
            <a:cxnLst/>
            <a:rect l="l" t="t" r="r" b="b"/>
            <a:pathLst>
              <a:path w="5444162" h="9194258">
                <a:moveTo>
                  <a:pt x="5444162" y="0"/>
                </a:moveTo>
                <a:lnTo>
                  <a:pt x="0" y="0"/>
                </a:lnTo>
                <a:lnTo>
                  <a:pt x="0" y="9194258"/>
                </a:lnTo>
                <a:lnTo>
                  <a:pt x="5444162" y="9194258"/>
                </a:lnTo>
                <a:lnTo>
                  <a:pt x="5444162"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2" name="TextBox 12"/>
          <p:cNvSpPr txBox="1"/>
          <p:nvPr/>
        </p:nvSpPr>
        <p:spPr>
          <a:xfrm>
            <a:off x="1793916" y="1562426"/>
            <a:ext cx="13356857" cy="3755530"/>
          </a:xfrm>
          <a:prstGeom prst="rect">
            <a:avLst/>
          </a:prstGeom>
        </p:spPr>
        <p:txBody>
          <a:bodyPr lIns="0" tIns="0" rIns="0" bIns="0" rtlCol="0" anchor="t">
            <a:spAutoFit/>
          </a:bodyPr>
          <a:lstStyle/>
          <a:p>
            <a:pPr algn="ctr">
              <a:lnSpc>
                <a:spcPts val="2477"/>
              </a:lnSpc>
            </a:pPr>
            <a:r>
              <a:rPr lang="en-US" sz="1769" b="1">
                <a:solidFill>
                  <a:srgbClr val="000000"/>
                </a:solidFill>
                <a:latin typeface="Lora Bold"/>
                <a:ea typeface="Lora Bold"/>
                <a:cs typeface="Lora Bold"/>
                <a:sym typeface="Lora Bold"/>
              </a:rPr>
              <a:t>1) Соціально-економічний розвиток Галичини на межі XIX-XX ст.</a:t>
            </a:r>
          </a:p>
          <a:p>
            <a:pPr algn="ctr">
              <a:lnSpc>
                <a:spcPts val="2477"/>
              </a:lnSpc>
              <a:spcBef>
                <a:spcPct val="0"/>
              </a:spcBef>
            </a:pPr>
            <a:r>
              <a:rPr lang="en-US" sz="1769">
                <a:solidFill>
                  <a:srgbClr val="000000"/>
                </a:solidFill>
                <a:latin typeface="Lora"/>
                <a:ea typeface="Lora"/>
                <a:cs typeface="Lora"/>
                <a:sym typeface="Lora"/>
              </a:rPr>
              <a:t>У другій половині ХІХ – на початку ХХ століття єврейське населення Збараж відігравало значну роль в економічному житті міста. У 1880 році євреї становили 3768 осіб із 8062 жителів (47%), а у 1900 році – 2896 із 8310 (35%), тобто залишались однією з найбільших груп населення. </a:t>
            </a:r>
          </a:p>
          <a:p>
            <a:pPr algn="ctr">
              <a:lnSpc>
                <a:spcPts val="2477"/>
              </a:lnSpc>
              <a:spcBef>
                <a:spcPct val="0"/>
              </a:spcBef>
            </a:pPr>
            <a:r>
              <a:rPr lang="en-US" sz="1769">
                <a:solidFill>
                  <a:srgbClr val="000000"/>
                </a:solidFill>
                <a:latin typeface="Lora"/>
                <a:ea typeface="Lora"/>
                <a:cs typeface="Lora"/>
                <a:sym typeface="Lora"/>
              </a:rPr>
              <a:t>Євреї були представлені в різних сферах економіки, зокрема серед них були юристи, лікарі, інженери, аптекарі, чиновники та інші представники інтелектуальних і міських професій. </a:t>
            </a:r>
          </a:p>
          <a:p>
            <a:pPr algn="ctr">
              <a:lnSpc>
                <a:spcPts val="2477"/>
              </a:lnSpc>
              <a:spcBef>
                <a:spcPct val="0"/>
              </a:spcBef>
            </a:pPr>
            <a:r>
              <a:rPr lang="en-US" sz="1769">
                <a:solidFill>
                  <a:srgbClr val="000000"/>
                </a:solidFill>
                <a:latin typeface="Lora"/>
                <a:ea typeface="Lora"/>
                <a:cs typeface="Lora"/>
                <a:sym typeface="Lora"/>
              </a:rPr>
              <a:t>На початку ХХ століття спостерігалося активне економічне та соціальне життя громади: створювалися громадські організації, благодійні фонди та спілки взаємодопомоги, які надавали фінансову підтримку. У 1930 році в місті було засновано єврейський банк. </a:t>
            </a:r>
          </a:p>
          <a:p>
            <a:pPr algn="ctr">
              <a:lnSpc>
                <a:spcPts val="2477"/>
              </a:lnSpc>
              <a:spcBef>
                <a:spcPct val="0"/>
              </a:spcBef>
            </a:pPr>
            <a:r>
              <a:rPr lang="en-US" sz="1769">
                <a:solidFill>
                  <a:srgbClr val="000000"/>
                </a:solidFill>
                <a:latin typeface="Lora"/>
                <a:ea typeface="Lora"/>
                <a:cs typeface="Lora"/>
                <a:sym typeface="Lora"/>
              </a:rPr>
              <a:t>Таким чином, єврейська громада була важливою частиною економіки міста, забезпечуючи розвиток торгівлі, професійної діяльності та фінансових інституцій.</a:t>
            </a:r>
          </a:p>
          <a:p>
            <a:pPr algn="ctr">
              <a:lnSpc>
                <a:spcPts val="2477"/>
              </a:lnSpc>
              <a:spcBef>
                <a:spcPct val="0"/>
              </a:spcBef>
            </a:pPr>
            <a:endParaRPr/>
          </a:p>
        </p:txBody>
      </p:sp>
      <p:sp>
        <p:nvSpPr>
          <p:cNvPr id="13" name="TextBox 13"/>
          <p:cNvSpPr txBox="1"/>
          <p:nvPr/>
        </p:nvSpPr>
        <p:spPr>
          <a:xfrm>
            <a:off x="1793916" y="5649482"/>
            <a:ext cx="13719398" cy="2812542"/>
          </a:xfrm>
          <a:prstGeom prst="rect">
            <a:avLst/>
          </a:prstGeom>
        </p:spPr>
        <p:txBody>
          <a:bodyPr lIns="0" tIns="0" rIns="0" bIns="0" rtlCol="0" anchor="t">
            <a:spAutoFit/>
          </a:bodyPr>
          <a:lstStyle/>
          <a:p>
            <a:pPr algn="ctr">
              <a:lnSpc>
                <a:spcPts val="2478"/>
              </a:lnSpc>
            </a:pPr>
            <a:r>
              <a:rPr lang="en-US" sz="1770" b="1">
                <a:solidFill>
                  <a:srgbClr val="000000"/>
                </a:solidFill>
                <a:latin typeface="Lora Bold"/>
                <a:ea typeface="Lora Bold"/>
                <a:cs typeface="Lora Bold"/>
                <a:sym typeface="Lora Bold"/>
              </a:rPr>
              <a:t>2) Історико - правові передумови єврейського підприємництва/ правовий статус єврейської громади, вплив реформ Австро-Угорщини (зокрема конституції 1867 року) на зміст обмежень щодо володіння  майном</a:t>
            </a:r>
          </a:p>
          <a:p>
            <a:pPr algn="ctr">
              <a:lnSpc>
                <a:spcPts val="2478"/>
              </a:lnSpc>
            </a:pPr>
            <a:r>
              <a:rPr lang="en-US" sz="1770">
                <a:solidFill>
                  <a:srgbClr val="000000"/>
                </a:solidFill>
                <a:latin typeface="Lora"/>
                <a:ea typeface="Lora"/>
                <a:cs typeface="Lora"/>
                <a:sym typeface="Lora"/>
              </a:rPr>
              <a:t>Збараж розташовувався в Галичині, яка у ХІХ столітті входила до складу Австро-Угорщини. Тому на його території діяли закони цієї держави. У 1867 році була прийнята Конституція Австро-Угорщини 1867 року, яка закріпила рівність громадян перед законом незалежно від віросповідання та національності. Це означало скасування більшості обмежень для єврейського населення та надання їм громадянських прав. Унаслідок цього євреї отримали можливість вільно займатися професійною діяльністю, брати участь у суспільному житті та розвивати свої громади, зберігаючи власні культурні й релігійні інституції.</a:t>
            </a:r>
          </a:p>
          <a:p>
            <a:pPr algn="ctr">
              <a:lnSpc>
                <a:spcPts val="2478"/>
              </a:lnSpc>
              <a:spcBef>
                <a:spcPct val="0"/>
              </a:spcBef>
            </a:pPr>
            <a:endParaRPr/>
          </a:p>
        </p:txBody>
      </p:sp>
      <p:sp>
        <p:nvSpPr>
          <p:cNvPr id="14" name="TextBox 14"/>
          <p:cNvSpPr txBox="1"/>
          <p:nvPr/>
        </p:nvSpPr>
        <p:spPr>
          <a:xfrm>
            <a:off x="6916867" y="981075"/>
            <a:ext cx="3110954" cy="422275"/>
          </a:xfrm>
          <a:prstGeom prst="rect">
            <a:avLst/>
          </a:prstGeom>
        </p:spPr>
        <p:txBody>
          <a:bodyPr lIns="0" tIns="0" rIns="0" bIns="0" rtlCol="0" anchor="t">
            <a:spAutoFit/>
          </a:bodyPr>
          <a:lstStyle/>
          <a:p>
            <a:pPr algn="ctr">
              <a:lnSpc>
                <a:spcPts val="3499"/>
              </a:lnSpc>
              <a:spcBef>
                <a:spcPct val="0"/>
              </a:spcBef>
            </a:pPr>
            <a:r>
              <a:rPr lang="en-US" sz="2499">
                <a:solidFill>
                  <a:srgbClr val="000000"/>
                </a:solidFill>
                <a:latin typeface="Lora"/>
                <a:ea typeface="Lora"/>
                <a:cs typeface="Lora"/>
                <a:sym typeface="Lora"/>
              </a:rPr>
              <a:t>Теоретична частина</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754483" y="-1363553"/>
            <a:ext cx="6803544" cy="6147930"/>
          </a:xfrm>
          <a:custGeom>
            <a:avLst/>
            <a:gdLst/>
            <a:ahLst/>
            <a:cxnLst/>
            <a:rect l="l" t="t" r="r" b="b"/>
            <a:pathLst>
              <a:path w="6803544" h="6147930">
                <a:moveTo>
                  <a:pt x="0" y="0"/>
                </a:moveTo>
                <a:lnTo>
                  <a:pt x="6803544" y="0"/>
                </a:lnTo>
                <a:lnTo>
                  <a:pt x="6803544" y="6147930"/>
                </a:lnTo>
                <a:lnTo>
                  <a:pt x="0" y="6147930"/>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844703" y="951269"/>
            <a:ext cx="16603419" cy="8229600"/>
            <a:chOff x="0" y="0"/>
            <a:chExt cx="4372917" cy="2167467"/>
          </a:xfrm>
        </p:grpSpPr>
        <p:sp>
          <p:nvSpPr>
            <p:cNvPr id="7" name="Freeform 7"/>
            <p:cNvSpPr/>
            <p:nvPr/>
          </p:nvSpPr>
          <p:spPr>
            <a:xfrm>
              <a:off x="0" y="0"/>
              <a:ext cx="4372917" cy="2167467"/>
            </a:xfrm>
            <a:custGeom>
              <a:avLst/>
              <a:gdLst/>
              <a:ahLst/>
              <a:cxnLst/>
              <a:rect l="l" t="t" r="r" b="b"/>
              <a:pathLst>
                <a:path w="4372917" h="2167467">
                  <a:moveTo>
                    <a:pt x="0" y="0"/>
                  </a:moveTo>
                  <a:lnTo>
                    <a:pt x="4372917" y="0"/>
                  </a:lnTo>
                  <a:lnTo>
                    <a:pt x="4372917" y="2167467"/>
                  </a:lnTo>
                  <a:lnTo>
                    <a:pt x="0" y="2167467"/>
                  </a:lnTo>
                  <a:close/>
                </a:path>
              </a:pathLst>
            </a:custGeom>
            <a:solidFill>
              <a:srgbClr val="FAE2C5">
                <a:alpha val="72941"/>
              </a:srgbClr>
            </a:solidFill>
          </p:spPr>
        </p:sp>
        <p:sp>
          <p:nvSpPr>
            <p:cNvPr id="8" name="TextBox 8"/>
            <p:cNvSpPr txBox="1"/>
            <p:nvPr/>
          </p:nvSpPr>
          <p:spPr>
            <a:xfrm>
              <a:off x="0" y="-38100"/>
              <a:ext cx="4372917" cy="2205567"/>
            </a:xfrm>
            <a:prstGeom prst="rect">
              <a:avLst/>
            </a:prstGeom>
          </p:spPr>
          <p:txBody>
            <a:bodyPr lIns="50800" tIns="50800" rIns="50800" bIns="50800" rtlCol="0" anchor="ctr"/>
            <a:lstStyle/>
            <a:p>
              <a:pPr algn="just">
                <a:lnSpc>
                  <a:spcPts val="2659"/>
                </a:lnSpc>
                <a:spcBef>
                  <a:spcPct val="0"/>
                </a:spcBef>
              </a:pPr>
              <a:endParaRPr/>
            </a:p>
          </p:txBody>
        </p:sp>
      </p:grpSp>
      <p:sp>
        <p:nvSpPr>
          <p:cNvPr id="9" name="Freeform 9"/>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a:off x="433944" y="546371"/>
            <a:ext cx="5444162" cy="9194258"/>
          </a:xfrm>
          <a:custGeom>
            <a:avLst/>
            <a:gdLst/>
            <a:ahLst/>
            <a:cxnLst/>
            <a:rect l="l" t="t" r="r" b="b"/>
            <a:pathLst>
              <a:path w="5444162" h="9194258">
                <a:moveTo>
                  <a:pt x="0" y="0"/>
                </a:moveTo>
                <a:lnTo>
                  <a:pt x="5444162" y="0"/>
                </a:lnTo>
                <a:lnTo>
                  <a:pt x="5444162" y="9194258"/>
                </a:lnTo>
                <a:lnTo>
                  <a:pt x="0" y="919425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1" name="Freeform 11"/>
          <p:cNvSpPr/>
          <p:nvPr/>
        </p:nvSpPr>
        <p:spPr>
          <a:xfrm flipH="1">
            <a:off x="12428691" y="597103"/>
            <a:ext cx="5444162" cy="9194258"/>
          </a:xfrm>
          <a:custGeom>
            <a:avLst/>
            <a:gdLst/>
            <a:ahLst/>
            <a:cxnLst/>
            <a:rect l="l" t="t" r="r" b="b"/>
            <a:pathLst>
              <a:path w="5444162" h="9194258">
                <a:moveTo>
                  <a:pt x="5444162" y="0"/>
                </a:moveTo>
                <a:lnTo>
                  <a:pt x="0" y="0"/>
                </a:lnTo>
                <a:lnTo>
                  <a:pt x="0" y="9194258"/>
                </a:lnTo>
                <a:lnTo>
                  <a:pt x="5444162" y="9194258"/>
                </a:lnTo>
                <a:lnTo>
                  <a:pt x="5444162"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2" name="TextBox 12"/>
          <p:cNvSpPr txBox="1"/>
          <p:nvPr/>
        </p:nvSpPr>
        <p:spPr>
          <a:xfrm>
            <a:off x="1909132" y="1552901"/>
            <a:ext cx="12252181" cy="3863975"/>
          </a:xfrm>
          <a:prstGeom prst="rect">
            <a:avLst/>
          </a:prstGeom>
        </p:spPr>
        <p:txBody>
          <a:bodyPr lIns="0" tIns="0" rIns="0" bIns="0" rtlCol="0" anchor="t">
            <a:spAutoFit/>
          </a:bodyPr>
          <a:lstStyle/>
          <a:p>
            <a:pPr algn="ctr">
              <a:lnSpc>
                <a:spcPts val="2799"/>
              </a:lnSpc>
              <a:spcBef>
                <a:spcPct val="0"/>
              </a:spcBef>
            </a:pPr>
            <a:r>
              <a:rPr lang="en-US" sz="1999" b="1">
                <a:solidFill>
                  <a:srgbClr val="000000"/>
                </a:solidFill>
                <a:latin typeface="Lora Bold"/>
                <a:ea typeface="Lora Bold"/>
                <a:cs typeface="Lora Bold"/>
                <a:sym typeface="Lora Bold"/>
              </a:rPr>
              <a:t>3) Структура єврейського підприємницького сектору в Збаражі (торгівельна інфрастркуктура: магазини/крамниці) промисловість та ремесло, кредитно-фінансова сфера</a:t>
            </a:r>
          </a:p>
          <a:p>
            <a:pPr algn="ctr">
              <a:lnSpc>
                <a:spcPts val="2799"/>
              </a:lnSpc>
              <a:spcBef>
                <a:spcPct val="0"/>
              </a:spcBef>
            </a:pPr>
            <a:r>
              <a:rPr lang="en-US" sz="1999">
                <a:solidFill>
                  <a:srgbClr val="000000"/>
                </a:solidFill>
                <a:latin typeface="Lora"/>
                <a:ea typeface="Lora"/>
                <a:cs typeface="Lora"/>
                <a:sym typeface="Lora"/>
              </a:rPr>
              <a:t>На межі століть єврейське населення збаража становило значну частину населення Збаражу на рівні з поляками та українцями.Єврейське населення дуже посприяло економічному розвитку Збаража, займаючись торгівельною справою, оскільки в Збаражі була значна кількість магазинів, крамниць які забезпечували населення потрібними їм товарами.Євреї також активно займалися ремеслом і наданням послуг. Серед них були представники різних професій: ремісники, аптекарі, інженери, лікарі, юристи, що формувало міську економічну інфраструктуру. Кредитно фінансова система також була вжливою, бо в 1930 році був відкритий єврейський банк. Таким чином, єврейська громада контролювала значну частину торгівлі, ремесел і фінансових установ, що робило її ключовим елементом економіки міста. </a:t>
            </a:r>
          </a:p>
        </p:txBody>
      </p:sp>
      <p:sp>
        <p:nvSpPr>
          <p:cNvPr id="13" name="TextBox 13"/>
          <p:cNvSpPr txBox="1"/>
          <p:nvPr/>
        </p:nvSpPr>
        <p:spPr>
          <a:xfrm>
            <a:off x="2050899" y="5630432"/>
            <a:ext cx="12422787" cy="2816225"/>
          </a:xfrm>
          <a:prstGeom prst="rect">
            <a:avLst/>
          </a:prstGeom>
        </p:spPr>
        <p:txBody>
          <a:bodyPr lIns="0" tIns="0" rIns="0" bIns="0" rtlCol="0" anchor="t">
            <a:spAutoFit/>
          </a:bodyPr>
          <a:lstStyle/>
          <a:p>
            <a:pPr algn="ctr">
              <a:lnSpc>
                <a:spcPts val="2800"/>
              </a:lnSpc>
            </a:pPr>
            <a:r>
              <a:rPr lang="en-US" sz="2000" b="1">
                <a:solidFill>
                  <a:srgbClr val="000000"/>
                </a:solidFill>
                <a:latin typeface="Lora Bold"/>
                <a:ea typeface="Lora Bold"/>
                <a:cs typeface="Lora Bold"/>
                <a:sym typeface="Lora Bold"/>
              </a:rPr>
              <a:t>4) Взаємодія культур та економічна дифузія (економічний симбіоз, меценатство та благодійність)</a:t>
            </a:r>
          </a:p>
          <a:p>
            <a:pPr algn="ctr">
              <a:lnSpc>
                <a:spcPts val="2800"/>
              </a:lnSpc>
              <a:spcBef>
                <a:spcPct val="0"/>
              </a:spcBef>
            </a:pPr>
            <a:r>
              <a:rPr lang="en-US" sz="2000">
                <a:solidFill>
                  <a:srgbClr val="000000"/>
                </a:solidFill>
                <a:latin typeface="Lora"/>
                <a:ea typeface="Lora"/>
                <a:cs typeface="Lora"/>
                <a:sym typeface="Lora"/>
              </a:rPr>
              <a:t>На межі століть Збараж був багатокультурним містом, в якому проживало щонайменше 3 громади - євреї, поляки, та українці (всі три громади були приблизно рівними за населенням). Велика частина єврейської громади взаємодіяла з іншими громадами. Економічна дифузія проявилась за рахунок взаємодії громад між собою у різних сферах діяльності. Таким чином, взаємодія культур у Збаражі мала не лише соціальний, а й економічний характер, формуючи спільний міський простір та взаємозалежність різних етнічних груп.</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a:off x="148831" y="5143500"/>
            <a:ext cx="6600135" cy="4438591"/>
          </a:xfrm>
          <a:custGeom>
            <a:avLst/>
            <a:gdLst/>
            <a:ahLst/>
            <a:cxnLst/>
            <a:rect l="l" t="t" r="r" b="b"/>
            <a:pathLst>
              <a:path w="6600135" h="4438591">
                <a:moveTo>
                  <a:pt x="0" y="0"/>
                </a:moveTo>
                <a:lnTo>
                  <a:pt x="6600136" y="0"/>
                </a:lnTo>
                <a:lnTo>
                  <a:pt x="6600136" y="4438591"/>
                </a:lnTo>
                <a:lnTo>
                  <a:pt x="0" y="4438591"/>
                </a:lnTo>
                <a:lnTo>
                  <a:pt x="0" y="0"/>
                </a:lnTo>
                <a:close/>
              </a:path>
            </a:pathLst>
          </a:custGeom>
          <a:blipFill>
            <a:blip r:embed="rId7"/>
            <a:stretch>
              <a:fillRect/>
            </a:stretch>
          </a:blipFill>
        </p:spPr>
      </p:sp>
      <p:sp>
        <p:nvSpPr>
          <p:cNvPr id="7" name="Freeform 7"/>
          <p:cNvSpPr/>
          <p:nvPr/>
        </p:nvSpPr>
        <p:spPr>
          <a:xfrm>
            <a:off x="12941847" y="358030"/>
            <a:ext cx="4767719" cy="6356958"/>
          </a:xfrm>
          <a:custGeom>
            <a:avLst/>
            <a:gdLst/>
            <a:ahLst/>
            <a:cxnLst/>
            <a:rect l="l" t="t" r="r" b="b"/>
            <a:pathLst>
              <a:path w="4767719" h="6356958">
                <a:moveTo>
                  <a:pt x="0" y="0"/>
                </a:moveTo>
                <a:lnTo>
                  <a:pt x="4767719" y="0"/>
                </a:lnTo>
                <a:lnTo>
                  <a:pt x="4767719" y="6356958"/>
                </a:lnTo>
                <a:lnTo>
                  <a:pt x="0" y="6356958"/>
                </a:lnTo>
                <a:lnTo>
                  <a:pt x="0" y="0"/>
                </a:lnTo>
                <a:close/>
              </a:path>
            </a:pathLst>
          </a:custGeom>
          <a:blipFill>
            <a:blip r:embed="rId8"/>
            <a:stretch>
              <a:fillRect/>
            </a:stretch>
          </a:blipFill>
        </p:spPr>
      </p:sp>
      <p:sp>
        <p:nvSpPr>
          <p:cNvPr id="8" name="TextBox 8"/>
          <p:cNvSpPr txBox="1"/>
          <p:nvPr/>
        </p:nvSpPr>
        <p:spPr>
          <a:xfrm>
            <a:off x="148831" y="9643180"/>
            <a:ext cx="5485673" cy="372736"/>
          </a:xfrm>
          <a:prstGeom prst="rect">
            <a:avLst/>
          </a:prstGeom>
        </p:spPr>
        <p:txBody>
          <a:bodyPr lIns="0" tIns="0" rIns="0" bIns="0" rtlCol="0" anchor="t">
            <a:spAutoFit/>
          </a:bodyPr>
          <a:lstStyle/>
          <a:p>
            <a:pPr algn="ctr">
              <a:lnSpc>
                <a:spcPts val="3025"/>
              </a:lnSpc>
              <a:spcBef>
                <a:spcPct val="0"/>
              </a:spcBef>
            </a:pPr>
            <a:r>
              <a:rPr lang="en-US" sz="2160">
                <a:solidFill>
                  <a:srgbClr val="000000"/>
                </a:solidFill>
                <a:latin typeface="Lora"/>
                <a:ea typeface="Lora"/>
                <a:cs typeface="Lora"/>
                <a:sym typeface="Lora"/>
              </a:rPr>
              <a:t>“Єврейський кагал,  поч 20 ст.</a:t>
            </a:r>
          </a:p>
        </p:txBody>
      </p:sp>
      <p:sp>
        <p:nvSpPr>
          <p:cNvPr id="9" name="TextBox 9"/>
          <p:cNvSpPr txBox="1"/>
          <p:nvPr/>
        </p:nvSpPr>
        <p:spPr>
          <a:xfrm>
            <a:off x="13713503" y="7003306"/>
            <a:ext cx="4122941" cy="359489"/>
          </a:xfrm>
          <a:prstGeom prst="rect">
            <a:avLst/>
          </a:prstGeom>
        </p:spPr>
        <p:txBody>
          <a:bodyPr lIns="0" tIns="0" rIns="0" bIns="0" rtlCol="0" anchor="t">
            <a:spAutoFit/>
          </a:bodyPr>
          <a:lstStyle/>
          <a:p>
            <a:pPr algn="ctr">
              <a:lnSpc>
                <a:spcPts val="2998"/>
              </a:lnSpc>
              <a:spcBef>
                <a:spcPct val="0"/>
              </a:spcBef>
            </a:pPr>
            <a:r>
              <a:rPr lang="en-US" sz="2141">
                <a:solidFill>
                  <a:srgbClr val="000000"/>
                </a:solidFill>
                <a:latin typeface="Lora"/>
                <a:ea typeface="Lora"/>
                <a:cs typeface="Lora"/>
                <a:sym typeface="Lora"/>
              </a:rPr>
              <a:t>вул. Грушевського, 2-16,     2026</a:t>
            </a:r>
          </a:p>
        </p:txBody>
      </p:sp>
      <p:sp>
        <p:nvSpPr>
          <p:cNvPr id="10" name="TextBox 10"/>
          <p:cNvSpPr txBox="1"/>
          <p:nvPr/>
        </p:nvSpPr>
        <p:spPr>
          <a:xfrm>
            <a:off x="299270" y="1812815"/>
            <a:ext cx="12642577" cy="3564821"/>
          </a:xfrm>
          <a:prstGeom prst="rect">
            <a:avLst/>
          </a:prstGeom>
        </p:spPr>
        <p:txBody>
          <a:bodyPr lIns="0" tIns="0" rIns="0" bIns="0" rtlCol="0" anchor="t">
            <a:spAutoFit/>
          </a:bodyPr>
          <a:lstStyle/>
          <a:p>
            <a:pPr algn="ctr">
              <a:lnSpc>
                <a:spcPts val="3538"/>
              </a:lnSpc>
              <a:spcBef>
                <a:spcPct val="0"/>
              </a:spcBef>
            </a:pPr>
            <a:r>
              <a:rPr lang="en-US" sz="2527">
                <a:solidFill>
                  <a:srgbClr val="000000"/>
                </a:solidFill>
                <a:latin typeface="Lora"/>
                <a:ea typeface="Lora"/>
                <a:cs typeface="Lora"/>
                <a:sym typeface="Lora"/>
              </a:rPr>
              <a:t>"Єврейський кагал" (зараз будинок на площі I. Франка) – самоуправна громада і, зокрема її управління. Кагали виникли на українських землях, які входили до складу Польщі і Великого Князівства Литовського в XVI ст. і були наслідком широкої автономії, що її мали євреї. Влада кагалу над єврейською громадою була майже повна: кагал нормував і контролював економічне, релігійне, освітнє, ритуальне і навіть особисте життя членів громади і виконував над ними судочинство на підставі єврейського права.</a:t>
            </a:r>
          </a:p>
          <a:p>
            <a:pPr algn="ctr">
              <a:lnSpc>
                <a:spcPts val="3538"/>
              </a:lnSpc>
              <a:spcBef>
                <a:spcPct val="0"/>
              </a:spcBef>
            </a:pPr>
            <a:endParaRPr/>
          </a:p>
        </p:txBody>
      </p:sp>
      <p:sp>
        <p:nvSpPr>
          <p:cNvPr id="11" name="Freeform 11"/>
          <p:cNvSpPr/>
          <p:nvPr/>
        </p:nvSpPr>
        <p:spPr>
          <a:xfrm>
            <a:off x="7485856" y="5603077"/>
            <a:ext cx="6227648" cy="4412839"/>
          </a:xfrm>
          <a:custGeom>
            <a:avLst/>
            <a:gdLst/>
            <a:ahLst/>
            <a:cxnLst/>
            <a:rect l="l" t="t" r="r" b="b"/>
            <a:pathLst>
              <a:path w="6227648" h="4412839">
                <a:moveTo>
                  <a:pt x="0" y="0"/>
                </a:moveTo>
                <a:lnTo>
                  <a:pt x="6227647" y="0"/>
                </a:lnTo>
                <a:lnTo>
                  <a:pt x="6227647" y="4412839"/>
                </a:lnTo>
                <a:lnTo>
                  <a:pt x="0" y="4412839"/>
                </a:lnTo>
                <a:lnTo>
                  <a:pt x="0" y="0"/>
                </a:lnTo>
                <a:close/>
              </a:path>
            </a:pathLst>
          </a:custGeom>
          <a:blipFill>
            <a:blip r:embed="rId9"/>
            <a:stretch>
              <a:fillRect l="-3480" t="-4763" b="-4763"/>
            </a:stretch>
          </a:blipFill>
          <a:ln cap="rnd">
            <a:noFill/>
            <a:prstDash val="solid"/>
            <a:round/>
          </a:ln>
        </p:spPr>
      </p:sp>
      <p:sp>
        <p:nvSpPr>
          <p:cNvPr id="12" name="TextBox 12"/>
          <p:cNvSpPr txBox="1"/>
          <p:nvPr/>
        </p:nvSpPr>
        <p:spPr>
          <a:xfrm>
            <a:off x="2489680" y="272305"/>
            <a:ext cx="7920276" cy="1588135"/>
          </a:xfrm>
          <a:prstGeom prst="rect">
            <a:avLst/>
          </a:prstGeom>
        </p:spPr>
        <p:txBody>
          <a:bodyPr lIns="0" tIns="0" rIns="0" bIns="0" rtlCol="0" anchor="t">
            <a:spAutoFit/>
          </a:bodyPr>
          <a:lstStyle/>
          <a:p>
            <a:pPr algn="ctr">
              <a:lnSpc>
                <a:spcPts val="6440"/>
              </a:lnSpc>
              <a:spcBef>
                <a:spcPct val="0"/>
              </a:spcBef>
            </a:pPr>
            <a:r>
              <a:rPr lang="en-US" sz="4600" b="1">
                <a:solidFill>
                  <a:srgbClr val="000000"/>
                </a:solidFill>
                <a:latin typeface="Lora Bold"/>
                <a:ea typeface="Lora Bold"/>
                <a:cs typeface="Lora Bold"/>
                <a:sym typeface="Lora Bold"/>
              </a:rPr>
              <a:t>Єврейський кагал :    сьогодні та  на поч.20 ст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754483" y="-1363553"/>
            <a:ext cx="6803544" cy="6147930"/>
          </a:xfrm>
          <a:custGeom>
            <a:avLst/>
            <a:gdLst/>
            <a:ahLst/>
            <a:cxnLst/>
            <a:rect l="l" t="t" r="r" b="b"/>
            <a:pathLst>
              <a:path w="6803544" h="6147930">
                <a:moveTo>
                  <a:pt x="0" y="0"/>
                </a:moveTo>
                <a:lnTo>
                  <a:pt x="6803544" y="0"/>
                </a:lnTo>
                <a:lnTo>
                  <a:pt x="6803544" y="6147930"/>
                </a:lnTo>
                <a:lnTo>
                  <a:pt x="0" y="6147930"/>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842291" y="1028700"/>
            <a:ext cx="16603419" cy="8229600"/>
            <a:chOff x="0" y="0"/>
            <a:chExt cx="4372917" cy="2167467"/>
          </a:xfrm>
        </p:grpSpPr>
        <p:sp>
          <p:nvSpPr>
            <p:cNvPr id="7" name="Freeform 7"/>
            <p:cNvSpPr/>
            <p:nvPr/>
          </p:nvSpPr>
          <p:spPr>
            <a:xfrm>
              <a:off x="0" y="0"/>
              <a:ext cx="4372917" cy="2167467"/>
            </a:xfrm>
            <a:custGeom>
              <a:avLst/>
              <a:gdLst/>
              <a:ahLst/>
              <a:cxnLst/>
              <a:rect l="l" t="t" r="r" b="b"/>
              <a:pathLst>
                <a:path w="4372917" h="2167467">
                  <a:moveTo>
                    <a:pt x="0" y="0"/>
                  </a:moveTo>
                  <a:lnTo>
                    <a:pt x="4372917" y="0"/>
                  </a:lnTo>
                  <a:lnTo>
                    <a:pt x="4372917" y="2167467"/>
                  </a:lnTo>
                  <a:lnTo>
                    <a:pt x="0" y="2167467"/>
                  </a:lnTo>
                  <a:close/>
                </a:path>
              </a:pathLst>
            </a:custGeom>
            <a:solidFill>
              <a:srgbClr val="FAE2C5">
                <a:alpha val="72941"/>
              </a:srgbClr>
            </a:solidFill>
          </p:spPr>
        </p:sp>
        <p:sp>
          <p:nvSpPr>
            <p:cNvPr id="8" name="TextBox 8"/>
            <p:cNvSpPr txBox="1"/>
            <p:nvPr/>
          </p:nvSpPr>
          <p:spPr>
            <a:xfrm>
              <a:off x="0" y="-38100"/>
              <a:ext cx="4372917" cy="2205567"/>
            </a:xfrm>
            <a:prstGeom prst="rect">
              <a:avLst/>
            </a:prstGeom>
          </p:spPr>
          <p:txBody>
            <a:bodyPr lIns="50800" tIns="50800" rIns="50800" bIns="50800" rtlCol="0" anchor="ctr"/>
            <a:lstStyle/>
            <a:p>
              <a:pPr algn="just">
                <a:lnSpc>
                  <a:spcPts val="2659"/>
                </a:lnSpc>
                <a:spcBef>
                  <a:spcPct val="0"/>
                </a:spcBef>
              </a:pPr>
              <a:endParaRPr/>
            </a:p>
          </p:txBody>
        </p:sp>
      </p:grpSp>
      <p:sp>
        <p:nvSpPr>
          <p:cNvPr id="9" name="Freeform 9"/>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a:off x="433944" y="546371"/>
            <a:ext cx="5444162" cy="9194258"/>
          </a:xfrm>
          <a:custGeom>
            <a:avLst/>
            <a:gdLst/>
            <a:ahLst/>
            <a:cxnLst/>
            <a:rect l="l" t="t" r="r" b="b"/>
            <a:pathLst>
              <a:path w="5444162" h="9194258">
                <a:moveTo>
                  <a:pt x="0" y="0"/>
                </a:moveTo>
                <a:lnTo>
                  <a:pt x="5444162" y="0"/>
                </a:lnTo>
                <a:lnTo>
                  <a:pt x="5444162" y="9194258"/>
                </a:lnTo>
                <a:lnTo>
                  <a:pt x="0" y="919425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1" name="Freeform 11"/>
          <p:cNvSpPr/>
          <p:nvPr/>
        </p:nvSpPr>
        <p:spPr>
          <a:xfrm flipH="1">
            <a:off x="12428691" y="597103"/>
            <a:ext cx="5444162" cy="9194258"/>
          </a:xfrm>
          <a:custGeom>
            <a:avLst/>
            <a:gdLst/>
            <a:ahLst/>
            <a:cxnLst/>
            <a:rect l="l" t="t" r="r" b="b"/>
            <a:pathLst>
              <a:path w="5444162" h="9194258">
                <a:moveTo>
                  <a:pt x="5444162" y="0"/>
                </a:moveTo>
                <a:lnTo>
                  <a:pt x="0" y="0"/>
                </a:lnTo>
                <a:lnTo>
                  <a:pt x="0" y="9194258"/>
                </a:lnTo>
                <a:lnTo>
                  <a:pt x="5444162" y="9194258"/>
                </a:lnTo>
                <a:lnTo>
                  <a:pt x="5444162"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2" name="TextBox 12"/>
          <p:cNvSpPr txBox="1"/>
          <p:nvPr/>
        </p:nvSpPr>
        <p:spPr>
          <a:xfrm>
            <a:off x="1855451" y="3263787"/>
            <a:ext cx="14577098" cy="2371090"/>
          </a:xfrm>
          <a:prstGeom prst="rect">
            <a:avLst/>
          </a:prstGeom>
        </p:spPr>
        <p:txBody>
          <a:bodyPr lIns="0" tIns="0" rIns="0" bIns="0" rtlCol="0" anchor="t">
            <a:spAutoFit/>
          </a:bodyPr>
          <a:lstStyle/>
          <a:p>
            <a:pPr algn="just">
              <a:lnSpc>
                <a:spcPts val="4759"/>
              </a:lnSpc>
            </a:pPr>
            <a:r>
              <a:rPr lang="en-US" sz="3399">
                <a:solidFill>
                  <a:srgbClr val="000000"/>
                </a:solidFill>
                <a:latin typeface="Lora"/>
                <a:ea typeface="Lora"/>
                <a:cs typeface="Lora"/>
                <a:sym typeface="Lora"/>
              </a:rPr>
              <a:t>Кількісний склад населення Збаража в період, коли тут разом проживали українці, євреї та поляки (переважно кінець ХІХ — початок ХХ ст.), виглядав приблизно так:</a:t>
            </a:r>
          </a:p>
          <a:p>
            <a:pPr algn="just">
              <a:lnSpc>
                <a:spcPts val="4759"/>
              </a:lnSpc>
            </a:pPr>
            <a:endParaRPr/>
          </a:p>
        </p:txBody>
      </p:sp>
      <p:sp>
        <p:nvSpPr>
          <p:cNvPr id="13" name="TextBox 13"/>
          <p:cNvSpPr txBox="1"/>
          <p:nvPr/>
        </p:nvSpPr>
        <p:spPr>
          <a:xfrm>
            <a:off x="3540473" y="1993400"/>
            <a:ext cx="11925895" cy="778510"/>
          </a:xfrm>
          <a:prstGeom prst="rect">
            <a:avLst/>
          </a:prstGeom>
        </p:spPr>
        <p:txBody>
          <a:bodyPr lIns="0" tIns="0" rIns="0" bIns="0" rtlCol="0" anchor="t">
            <a:spAutoFit/>
          </a:bodyPr>
          <a:lstStyle/>
          <a:p>
            <a:pPr algn="ctr">
              <a:lnSpc>
                <a:spcPts val="6440"/>
              </a:lnSpc>
              <a:spcBef>
                <a:spcPct val="0"/>
              </a:spcBef>
            </a:pPr>
            <a:r>
              <a:rPr lang="en-US" sz="4600" b="1">
                <a:solidFill>
                  <a:srgbClr val="000000"/>
                </a:solidFill>
                <a:latin typeface="Lora Bold"/>
                <a:ea typeface="Lora Bold"/>
                <a:cs typeface="Lora Bold"/>
                <a:sym typeface="Lora Bold"/>
              </a:rPr>
              <a:t>Кількісний склад населення м.Збаража</a:t>
            </a:r>
            <a:r>
              <a:rPr lang="en-US" sz="4600">
                <a:solidFill>
                  <a:srgbClr val="000000"/>
                </a:solidFill>
                <a:latin typeface="Lora"/>
                <a:ea typeface="Lora"/>
                <a:cs typeface="Lora"/>
                <a:sym typeface="Lora"/>
              </a:rPr>
              <a:t> </a:t>
            </a:r>
          </a:p>
        </p:txBody>
      </p:sp>
      <p:pic>
        <p:nvPicPr>
          <p:cNvPr id="14" name="Picture 14"/>
          <p:cNvPicPr>
            <a:picLocks noChangeAspect="1"/>
          </p:cNvPicPr>
          <p:nvPr/>
        </p:nvPicPr>
        <p:blipFill>
          <a:blip r:embed="rId11"/>
          <a:stretch>
            <a:fillRect/>
          </a:stretch>
        </p:blipFill>
        <p:spPr>
          <a:xfrm>
            <a:off x="3135784" y="4892748"/>
            <a:ext cx="4719716" cy="3894167"/>
          </a:xfrm>
          <a:prstGeom prst="rect">
            <a:avLst/>
          </a:prstGeom>
        </p:spPr>
      </p:pic>
      <p:sp>
        <p:nvSpPr>
          <p:cNvPr id="15" name="TextBox 15"/>
          <p:cNvSpPr txBox="1"/>
          <p:nvPr/>
        </p:nvSpPr>
        <p:spPr>
          <a:xfrm>
            <a:off x="4689663" y="8520285"/>
            <a:ext cx="1611957" cy="323215"/>
          </a:xfrm>
          <a:prstGeom prst="rect">
            <a:avLst/>
          </a:prstGeom>
        </p:spPr>
        <p:txBody>
          <a:bodyPr lIns="0" tIns="0" rIns="0" bIns="0" rtlCol="0" anchor="t">
            <a:spAutoFit/>
          </a:bodyPr>
          <a:lstStyle/>
          <a:p>
            <a:pPr algn="ctr">
              <a:lnSpc>
                <a:spcPts val="2659"/>
              </a:lnSpc>
              <a:spcBef>
                <a:spcPct val="0"/>
              </a:spcBef>
            </a:pPr>
            <a:r>
              <a:rPr lang="en-US" sz="1899">
                <a:solidFill>
                  <a:srgbClr val="000000"/>
                </a:solidFill>
                <a:latin typeface="Lora"/>
                <a:ea typeface="Lora"/>
                <a:cs typeface="Lora"/>
                <a:sym typeface="Lora"/>
              </a:rPr>
              <a:t>Кінець XIX ст.</a:t>
            </a:r>
          </a:p>
        </p:txBody>
      </p:sp>
      <p:pic>
        <p:nvPicPr>
          <p:cNvPr id="16" name="Picture 16"/>
          <p:cNvPicPr>
            <a:picLocks noChangeAspect="1"/>
          </p:cNvPicPr>
          <p:nvPr/>
        </p:nvPicPr>
        <p:blipFill>
          <a:blip r:embed="rId12"/>
          <a:stretch>
            <a:fillRect/>
          </a:stretch>
        </p:blipFill>
        <p:spPr>
          <a:xfrm>
            <a:off x="7935526" y="4877588"/>
            <a:ext cx="4901635" cy="4067045"/>
          </a:xfrm>
          <a:prstGeom prst="rect">
            <a:avLst/>
          </a:prstGeom>
        </p:spPr>
      </p:pic>
      <p:sp>
        <p:nvSpPr>
          <p:cNvPr id="17" name="TextBox 17"/>
          <p:cNvSpPr txBox="1"/>
          <p:nvPr/>
        </p:nvSpPr>
        <p:spPr>
          <a:xfrm>
            <a:off x="9503421" y="8520285"/>
            <a:ext cx="1765846" cy="323215"/>
          </a:xfrm>
          <a:prstGeom prst="rect">
            <a:avLst/>
          </a:prstGeom>
        </p:spPr>
        <p:txBody>
          <a:bodyPr lIns="0" tIns="0" rIns="0" bIns="0" rtlCol="0" anchor="t">
            <a:spAutoFit/>
          </a:bodyPr>
          <a:lstStyle/>
          <a:p>
            <a:pPr algn="ctr">
              <a:lnSpc>
                <a:spcPts val="2659"/>
              </a:lnSpc>
              <a:spcBef>
                <a:spcPct val="0"/>
              </a:spcBef>
            </a:pPr>
            <a:r>
              <a:rPr lang="en-US" sz="1899">
                <a:solidFill>
                  <a:srgbClr val="000000"/>
                </a:solidFill>
                <a:latin typeface="Lora"/>
                <a:ea typeface="Lora"/>
                <a:cs typeface="Lora"/>
                <a:sym typeface="Lora"/>
              </a:rPr>
              <a:t>1920-1930 роки</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754483" y="-1363553"/>
            <a:ext cx="6803544" cy="6147930"/>
          </a:xfrm>
          <a:custGeom>
            <a:avLst/>
            <a:gdLst/>
            <a:ahLst/>
            <a:cxnLst/>
            <a:rect l="l" t="t" r="r" b="b"/>
            <a:pathLst>
              <a:path w="6803544" h="6147930">
                <a:moveTo>
                  <a:pt x="0" y="0"/>
                </a:moveTo>
                <a:lnTo>
                  <a:pt x="6803544" y="0"/>
                </a:lnTo>
                <a:lnTo>
                  <a:pt x="6803544" y="6147930"/>
                </a:lnTo>
                <a:lnTo>
                  <a:pt x="0" y="6147930"/>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1930005" y="1028700"/>
            <a:ext cx="16603419" cy="8229600"/>
            <a:chOff x="0" y="0"/>
            <a:chExt cx="4372917" cy="2167467"/>
          </a:xfrm>
        </p:grpSpPr>
        <p:sp>
          <p:nvSpPr>
            <p:cNvPr id="7" name="Freeform 7">
              <a:hlinkClick r:id="rId9" tooltip="https://zbarazh-tour.com.ua/galereya/arhivni-foto/rynkova-ploshha-i-yevrejskyj-kagal-arhivni-foto"/>
            </p:cNvPr>
            <p:cNvSpPr/>
            <p:nvPr/>
          </p:nvSpPr>
          <p:spPr>
            <a:xfrm>
              <a:off x="0" y="0"/>
              <a:ext cx="4372917" cy="2167467"/>
            </a:xfrm>
            <a:custGeom>
              <a:avLst/>
              <a:gdLst/>
              <a:ahLst/>
              <a:cxnLst/>
              <a:rect l="l" t="t" r="r" b="b"/>
              <a:pathLst>
                <a:path w="4372917" h="2167467">
                  <a:moveTo>
                    <a:pt x="0" y="0"/>
                  </a:moveTo>
                  <a:lnTo>
                    <a:pt x="4372917" y="0"/>
                  </a:lnTo>
                  <a:lnTo>
                    <a:pt x="4372917" y="2167467"/>
                  </a:lnTo>
                  <a:lnTo>
                    <a:pt x="0" y="2167467"/>
                  </a:lnTo>
                  <a:close/>
                </a:path>
              </a:pathLst>
            </a:custGeom>
            <a:solidFill>
              <a:srgbClr val="FAE2C5">
                <a:alpha val="72941"/>
              </a:srgbClr>
            </a:solidFill>
          </p:spPr>
        </p:sp>
        <p:sp>
          <p:nvSpPr>
            <p:cNvPr id="8" name="TextBox 8"/>
            <p:cNvSpPr txBox="1"/>
            <p:nvPr/>
          </p:nvSpPr>
          <p:spPr>
            <a:xfrm>
              <a:off x="0" y="-38100"/>
              <a:ext cx="4372917" cy="2205567"/>
            </a:xfrm>
            <a:prstGeom prst="rect">
              <a:avLst/>
            </a:prstGeom>
          </p:spPr>
          <p:txBody>
            <a:bodyPr lIns="50800" tIns="50800" rIns="50800" bIns="50800" rtlCol="0" anchor="ctr"/>
            <a:lstStyle/>
            <a:p>
              <a:pPr algn="just">
                <a:lnSpc>
                  <a:spcPts val="2659"/>
                </a:lnSpc>
                <a:spcBef>
                  <a:spcPct val="0"/>
                </a:spcBef>
              </a:pPr>
              <a:endParaRPr/>
            </a:p>
          </p:txBody>
        </p:sp>
      </p:grpSp>
      <p:sp>
        <p:nvSpPr>
          <p:cNvPr id="9" name="Freeform 9"/>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flipH="1">
            <a:off x="12428691" y="597103"/>
            <a:ext cx="5444162" cy="9194258"/>
          </a:xfrm>
          <a:custGeom>
            <a:avLst/>
            <a:gdLst/>
            <a:ahLst/>
            <a:cxnLst/>
            <a:rect l="l" t="t" r="r" b="b"/>
            <a:pathLst>
              <a:path w="5444162" h="9194258">
                <a:moveTo>
                  <a:pt x="5444162" y="0"/>
                </a:moveTo>
                <a:lnTo>
                  <a:pt x="0" y="0"/>
                </a:lnTo>
                <a:lnTo>
                  <a:pt x="0" y="9194258"/>
                </a:lnTo>
                <a:lnTo>
                  <a:pt x="5444162" y="9194258"/>
                </a:lnTo>
                <a:lnTo>
                  <a:pt x="5444162"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1" name="Freeform 11"/>
          <p:cNvSpPr/>
          <p:nvPr/>
        </p:nvSpPr>
        <p:spPr>
          <a:xfrm>
            <a:off x="-252549" y="1397732"/>
            <a:ext cx="8183221" cy="5237262"/>
          </a:xfrm>
          <a:custGeom>
            <a:avLst/>
            <a:gdLst/>
            <a:ahLst/>
            <a:cxnLst/>
            <a:rect l="l" t="t" r="r" b="b"/>
            <a:pathLst>
              <a:path w="8183221" h="5237262">
                <a:moveTo>
                  <a:pt x="0" y="0"/>
                </a:moveTo>
                <a:lnTo>
                  <a:pt x="8183221" y="0"/>
                </a:lnTo>
                <a:lnTo>
                  <a:pt x="8183221" y="5237262"/>
                </a:lnTo>
                <a:lnTo>
                  <a:pt x="0" y="5237262"/>
                </a:lnTo>
                <a:lnTo>
                  <a:pt x="0" y="0"/>
                </a:lnTo>
                <a:close/>
              </a:path>
            </a:pathLst>
          </a:custGeom>
          <a:blipFill>
            <a:blip r:embed="rId12"/>
            <a:stretch>
              <a:fillRect/>
            </a:stretch>
          </a:blipFill>
        </p:spPr>
      </p:sp>
      <p:sp>
        <p:nvSpPr>
          <p:cNvPr id="12" name="Freeform 12"/>
          <p:cNvSpPr/>
          <p:nvPr/>
        </p:nvSpPr>
        <p:spPr>
          <a:xfrm>
            <a:off x="2439681" y="6634994"/>
            <a:ext cx="5279229" cy="3550282"/>
          </a:xfrm>
          <a:custGeom>
            <a:avLst/>
            <a:gdLst/>
            <a:ahLst/>
            <a:cxnLst/>
            <a:rect l="l" t="t" r="r" b="b"/>
            <a:pathLst>
              <a:path w="5279229" h="3550282">
                <a:moveTo>
                  <a:pt x="0" y="0"/>
                </a:moveTo>
                <a:lnTo>
                  <a:pt x="5279229" y="0"/>
                </a:lnTo>
                <a:lnTo>
                  <a:pt x="5279229" y="3550282"/>
                </a:lnTo>
                <a:lnTo>
                  <a:pt x="0" y="3550282"/>
                </a:lnTo>
                <a:lnTo>
                  <a:pt x="0" y="0"/>
                </a:lnTo>
                <a:close/>
              </a:path>
            </a:pathLst>
          </a:custGeom>
          <a:blipFill>
            <a:blip r:embed="rId13"/>
            <a:stretch>
              <a:fillRect/>
            </a:stretch>
          </a:blipFill>
        </p:spPr>
      </p:sp>
      <p:sp>
        <p:nvSpPr>
          <p:cNvPr id="13" name="TextBox 13"/>
          <p:cNvSpPr txBox="1"/>
          <p:nvPr/>
        </p:nvSpPr>
        <p:spPr>
          <a:xfrm>
            <a:off x="8567833" y="1646555"/>
            <a:ext cx="8462971" cy="7011670"/>
          </a:xfrm>
          <a:prstGeom prst="rect">
            <a:avLst/>
          </a:prstGeom>
        </p:spPr>
        <p:txBody>
          <a:bodyPr lIns="0" tIns="0" rIns="0" bIns="0" rtlCol="0" anchor="t">
            <a:spAutoFit/>
          </a:bodyPr>
          <a:lstStyle/>
          <a:p>
            <a:pPr algn="ctr">
              <a:lnSpc>
                <a:spcPts val="3079"/>
              </a:lnSpc>
            </a:pPr>
            <a:r>
              <a:rPr lang="en-US" sz="2199">
                <a:solidFill>
                  <a:srgbClr val="000000"/>
                </a:solidFill>
                <a:latin typeface="Lora"/>
                <a:ea typeface="Lora"/>
                <a:cs typeface="Lora"/>
                <a:sym typeface="Lora"/>
              </a:rPr>
              <a:t>Єврейське населення відігравало ключову роль у житті площі:</a:t>
            </a:r>
          </a:p>
          <a:p>
            <a:pPr algn="ctr">
              <a:lnSpc>
                <a:spcPts val="3079"/>
              </a:lnSpc>
            </a:pPr>
            <a:r>
              <a:rPr lang="en-US" sz="2199">
                <a:solidFill>
                  <a:srgbClr val="000000"/>
                </a:solidFill>
                <a:latin typeface="Lora"/>
                <a:ea typeface="Lora"/>
                <a:cs typeface="Lora"/>
                <a:sym typeface="Lora"/>
              </a:rPr>
              <a:t> • орендувало та утримувало більшість крамниць</a:t>
            </a:r>
          </a:p>
          <a:p>
            <a:pPr algn="ctr">
              <a:lnSpc>
                <a:spcPts val="3079"/>
              </a:lnSpc>
            </a:pPr>
            <a:r>
              <a:rPr lang="en-US" sz="2199">
                <a:solidFill>
                  <a:srgbClr val="000000"/>
                </a:solidFill>
                <a:latin typeface="Lora"/>
                <a:ea typeface="Lora"/>
                <a:cs typeface="Lora"/>
                <a:sym typeface="Lora"/>
              </a:rPr>
              <a:t> • займалося торгівлею (харчі, одяг, господарські товари)</a:t>
            </a:r>
          </a:p>
          <a:p>
            <a:pPr algn="ctr">
              <a:lnSpc>
                <a:spcPts val="3079"/>
              </a:lnSpc>
            </a:pPr>
            <a:r>
              <a:rPr lang="en-US" sz="2199">
                <a:solidFill>
                  <a:srgbClr val="000000"/>
                </a:solidFill>
                <a:latin typeface="Lora"/>
                <a:ea typeface="Lora"/>
                <a:cs typeface="Lora"/>
                <a:sym typeface="Lora"/>
              </a:rPr>
              <a:t> • працювало як ремісники та посередники в торгівлі</a:t>
            </a:r>
          </a:p>
          <a:p>
            <a:pPr algn="ctr">
              <a:lnSpc>
                <a:spcPts val="3079"/>
              </a:lnSpc>
            </a:pPr>
            <a:endParaRPr/>
          </a:p>
          <a:p>
            <a:pPr algn="ctr">
              <a:lnSpc>
                <a:spcPts val="3079"/>
              </a:lnSpc>
            </a:pPr>
            <a:r>
              <a:rPr lang="en-US" sz="2199">
                <a:solidFill>
                  <a:srgbClr val="000000"/>
                </a:solidFill>
                <a:latin typeface="Lora"/>
                <a:ea typeface="Lora"/>
                <a:cs typeface="Lora"/>
                <a:sym typeface="Lora"/>
              </a:rPr>
              <a:t>Площа була місцем щоденної економічної активності та спілкування різних національних груп (євреїв, українців, поляків). Саме тут зосереджувалося основне міське життя.</a:t>
            </a:r>
          </a:p>
          <a:p>
            <a:pPr algn="ctr">
              <a:lnSpc>
                <a:spcPts val="3079"/>
              </a:lnSpc>
            </a:pPr>
            <a:r>
              <a:rPr lang="en-US" sz="2199">
                <a:solidFill>
                  <a:srgbClr val="000000"/>
                </a:solidFill>
                <a:latin typeface="Lora"/>
                <a:ea typeface="Lora"/>
                <a:cs typeface="Lora"/>
                <a:sym typeface="Lora"/>
              </a:rPr>
              <a:t>На початку ХХ століття саме такі ринкові площі були основою економіки невеликих міст Галичини. Єврейська громада відігравала в цьому ключову роль, оскільки традиційно займалася торгівлею та підприємництвом.</a:t>
            </a:r>
          </a:p>
          <a:p>
            <a:pPr algn="ctr">
              <a:lnSpc>
                <a:spcPts val="3079"/>
              </a:lnSpc>
            </a:pPr>
            <a:endParaRPr/>
          </a:p>
          <a:p>
            <a:pPr algn="ctr">
              <a:lnSpc>
                <a:spcPts val="3079"/>
              </a:lnSpc>
            </a:pPr>
            <a:r>
              <a:rPr lang="en-US" sz="2199">
                <a:solidFill>
                  <a:srgbClr val="000000"/>
                </a:solidFill>
                <a:latin typeface="Lora"/>
                <a:ea typeface="Lora"/>
                <a:cs typeface="Lora"/>
                <a:sym typeface="Lora"/>
              </a:rPr>
              <a:t>Після Другої світової війни єврейська громада Збаража майже повністю зникла внаслідок Голокосту, і роль площі як центру традиційної багатонаціональної торгівлі поступово змінилася.</a:t>
            </a:r>
          </a:p>
          <a:p>
            <a:pPr algn="ctr">
              <a:lnSpc>
                <a:spcPts val="3079"/>
              </a:lnSpc>
              <a:spcBef>
                <a:spcPct val="0"/>
              </a:spcBef>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1719442" y="5143500"/>
            <a:ext cx="6297490" cy="4723117"/>
          </a:xfrm>
          <a:custGeom>
            <a:avLst/>
            <a:gdLst/>
            <a:ahLst/>
            <a:cxnLst/>
            <a:rect l="l" t="t" r="r" b="b"/>
            <a:pathLst>
              <a:path w="6297490" h="4723117">
                <a:moveTo>
                  <a:pt x="0" y="0"/>
                </a:moveTo>
                <a:lnTo>
                  <a:pt x="6297490" y="0"/>
                </a:lnTo>
                <a:lnTo>
                  <a:pt x="6297490" y="4723117"/>
                </a:lnTo>
                <a:lnTo>
                  <a:pt x="0" y="4723117"/>
                </a:lnTo>
                <a:lnTo>
                  <a:pt x="0" y="0"/>
                </a:lnTo>
                <a:close/>
              </a:path>
            </a:pathLst>
          </a:custGeom>
          <a:blipFill>
            <a:blip r:embed="rId5"/>
            <a:stretch>
              <a:fillRect/>
            </a:stretch>
          </a:blipFill>
        </p:spPr>
      </p:sp>
      <p:sp>
        <p:nvSpPr>
          <p:cNvPr id="6" name="Freeform 6"/>
          <p:cNvSpPr/>
          <p:nvPr/>
        </p:nvSpPr>
        <p:spPr>
          <a:xfrm>
            <a:off x="7201907" y="307563"/>
            <a:ext cx="6125758" cy="4594318"/>
          </a:xfrm>
          <a:custGeom>
            <a:avLst/>
            <a:gdLst/>
            <a:ahLst/>
            <a:cxnLst/>
            <a:rect l="l" t="t" r="r" b="b"/>
            <a:pathLst>
              <a:path w="6125758" h="4594318">
                <a:moveTo>
                  <a:pt x="0" y="0"/>
                </a:moveTo>
                <a:lnTo>
                  <a:pt x="6125758" y="0"/>
                </a:lnTo>
                <a:lnTo>
                  <a:pt x="6125758" y="4594318"/>
                </a:lnTo>
                <a:lnTo>
                  <a:pt x="0" y="4594318"/>
                </a:lnTo>
                <a:lnTo>
                  <a:pt x="0" y="0"/>
                </a:lnTo>
                <a:close/>
              </a:path>
            </a:pathLst>
          </a:custGeom>
          <a:blipFill>
            <a:blip r:embed="rId6"/>
            <a:stretch>
              <a:fillRect/>
            </a:stretch>
          </a:blipFill>
        </p:spPr>
      </p:sp>
      <p:sp>
        <p:nvSpPr>
          <p:cNvPr id="7" name="TextBox 7"/>
          <p:cNvSpPr txBox="1"/>
          <p:nvPr/>
        </p:nvSpPr>
        <p:spPr>
          <a:xfrm>
            <a:off x="712269" y="1873155"/>
            <a:ext cx="4959999" cy="7188902"/>
          </a:xfrm>
          <a:prstGeom prst="rect">
            <a:avLst/>
          </a:prstGeom>
        </p:spPr>
        <p:txBody>
          <a:bodyPr lIns="0" tIns="0" rIns="0" bIns="0" rtlCol="0" anchor="t">
            <a:spAutoFit/>
          </a:bodyPr>
          <a:lstStyle/>
          <a:p>
            <a:pPr algn="ctr">
              <a:lnSpc>
                <a:spcPts val="2761"/>
              </a:lnSpc>
              <a:spcBef>
                <a:spcPct val="0"/>
              </a:spcBef>
            </a:pPr>
            <a:r>
              <a:rPr lang="en-US" sz="1972">
                <a:solidFill>
                  <a:srgbClr val="000000"/>
                </a:solidFill>
                <a:latin typeface="Lora"/>
                <a:ea typeface="Lora"/>
                <a:cs typeface="Lora"/>
                <a:sym typeface="Lora"/>
              </a:rPr>
              <a:t>В плані будинок двоповерховий, над центральним входом балкон, вікна другого поверху арочного типу, прикрашені складними напівкруглими сандриками. Вінчає портал чотирикутний аттик з декоративною оздобою, можливо, раніше на ньому розміщувалася символіка чи написи, характерні для єврейської громади (за переказами там була назва будинку, тобто – КАНАL). Весь перший поверх оздоблений тинькованим декоративним рустом. Дверні проходи фасаду першого поверху зверху оформлені прямокутними сандриками, по боках прикрашені півкулями. Дверний отвір другого поверху порталу оформлений декоративними пілястрами і півкруглими сандриками, оздоблений рослинним орнаментом.</a:t>
            </a:r>
          </a:p>
          <a:p>
            <a:pPr algn="ctr">
              <a:lnSpc>
                <a:spcPts val="2761"/>
              </a:lnSpc>
              <a:spcBef>
                <a:spcPct val="0"/>
              </a:spcBef>
            </a:pPr>
            <a:endParaRPr/>
          </a:p>
        </p:txBody>
      </p:sp>
      <p:sp>
        <p:nvSpPr>
          <p:cNvPr id="8" name="TextBox 8"/>
          <p:cNvSpPr txBox="1"/>
          <p:nvPr/>
        </p:nvSpPr>
        <p:spPr>
          <a:xfrm>
            <a:off x="901293" y="221838"/>
            <a:ext cx="4165425" cy="1588135"/>
          </a:xfrm>
          <a:prstGeom prst="rect">
            <a:avLst/>
          </a:prstGeom>
        </p:spPr>
        <p:txBody>
          <a:bodyPr lIns="0" tIns="0" rIns="0" bIns="0" rtlCol="0" anchor="t">
            <a:spAutoFit/>
          </a:bodyPr>
          <a:lstStyle/>
          <a:p>
            <a:pPr algn="ctr">
              <a:lnSpc>
                <a:spcPts val="6440"/>
              </a:lnSpc>
              <a:spcBef>
                <a:spcPct val="0"/>
              </a:spcBef>
            </a:pPr>
            <a:r>
              <a:rPr lang="en-US" sz="4600" b="1">
                <a:solidFill>
                  <a:srgbClr val="000000"/>
                </a:solidFill>
                <a:latin typeface="Lora Bold"/>
                <a:ea typeface="Lora Bold"/>
                <a:cs typeface="Lora Bold"/>
                <a:sym typeface="Lora Bold"/>
              </a:rPr>
              <a:t>Особливості архітектури</a:t>
            </a:r>
          </a:p>
        </p:txBody>
      </p:sp>
      <p:sp>
        <p:nvSpPr>
          <p:cNvPr id="9" name="TextBox 9"/>
          <p:cNvSpPr txBox="1"/>
          <p:nvPr/>
        </p:nvSpPr>
        <p:spPr>
          <a:xfrm>
            <a:off x="6228029" y="7472069"/>
            <a:ext cx="4627926" cy="2223135"/>
          </a:xfrm>
          <a:prstGeom prst="rect">
            <a:avLst/>
          </a:prstGeom>
        </p:spPr>
        <p:txBody>
          <a:bodyPr lIns="0" tIns="0" rIns="0" bIns="0" rtlCol="0" anchor="t">
            <a:spAutoFit/>
          </a:bodyPr>
          <a:lstStyle/>
          <a:p>
            <a:pPr algn="ctr">
              <a:lnSpc>
                <a:spcPts val="2939"/>
              </a:lnSpc>
            </a:pPr>
            <a:r>
              <a:rPr lang="en-US" sz="2099">
                <a:solidFill>
                  <a:srgbClr val="000000"/>
                </a:solidFill>
                <a:latin typeface="Lora"/>
                <a:ea typeface="Lora"/>
                <a:cs typeface="Lora"/>
                <a:sym typeface="Lora"/>
              </a:rPr>
              <a:t>І саме в цьому будинку зараз знаходиться улюблений магазин канцтоварів “Обрій” автора проекту.</a:t>
            </a:r>
          </a:p>
          <a:p>
            <a:pPr algn="ctr">
              <a:lnSpc>
                <a:spcPts val="2939"/>
              </a:lnSpc>
              <a:spcBef>
                <a:spcPct val="0"/>
              </a:spcBef>
            </a:pPr>
            <a:r>
              <a:rPr lang="en-US" sz="2099">
                <a:solidFill>
                  <a:srgbClr val="000000"/>
                </a:solidFill>
                <a:latin typeface="Lora"/>
                <a:ea typeface="Lora"/>
                <a:cs typeface="Lora"/>
                <a:sym typeface="Lora"/>
              </a:rPr>
              <a:t>Саме попри цей будинок він щодня йде у ліцей</a:t>
            </a:r>
          </a:p>
        </p:txBody>
      </p:sp>
      <p:grpSp>
        <p:nvGrpSpPr>
          <p:cNvPr id="10" name="Group 10"/>
          <p:cNvGrpSpPr/>
          <p:nvPr/>
        </p:nvGrpSpPr>
        <p:grpSpPr>
          <a:xfrm rot="-2700000">
            <a:off x="5069604" y="5326190"/>
            <a:ext cx="5285252" cy="320931"/>
            <a:chOff x="0" y="0"/>
            <a:chExt cx="9388677" cy="570099"/>
          </a:xfrm>
        </p:grpSpPr>
        <p:sp>
          <p:nvSpPr>
            <p:cNvPr id="11" name="Freeform 11"/>
            <p:cNvSpPr/>
            <p:nvPr/>
          </p:nvSpPr>
          <p:spPr>
            <a:xfrm>
              <a:off x="0" y="0"/>
              <a:ext cx="9388677" cy="570099"/>
            </a:xfrm>
            <a:custGeom>
              <a:avLst/>
              <a:gdLst/>
              <a:ahLst/>
              <a:cxnLst/>
              <a:rect l="l" t="t" r="r" b="b"/>
              <a:pathLst>
                <a:path w="9388677" h="570099">
                  <a:moveTo>
                    <a:pt x="9388677" y="285050"/>
                  </a:moveTo>
                  <a:lnTo>
                    <a:pt x="8982277" y="0"/>
                  </a:lnTo>
                  <a:lnTo>
                    <a:pt x="8982277" y="203200"/>
                  </a:lnTo>
                  <a:lnTo>
                    <a:pt x="0" y="203200"/>
                  </a:lnTo>
                  <a:lnTo>
                    <a:pt x="0" y="366899"/>
                  </a:lnTo>
                  <a:lnTo>
                    <a:pt x="8982277" y="366899"/>
                  </a:lnTo>
                  <a:lnTo>
                    <a:pt x="8982277" y="570099"/>
                  </a:lnTo>
                  <a:lnTo>
                    <a:pt x="9388677" y="285050"/>
                  </a:lnTo>
                  <a:close/>
                </a:path>
              </a:pathLst>
            </a:custGeom>
            <a:solidFill>
              <a:srgbClr val="00BF63"/>
            </a:solidFill>
          </p:spPr>
        </p:sp>
        <p:sp>
          <p:nvSpPr>
            <p:cNvPr id="12" name="TextBox 12"/>
            <p:cNvSpPr txBox="1"/>
            <p:nvPr/>
          </p:nvSpPr>
          <p:spPr>
            <a:xfrm>
              <a:off x="0" y="165100"/>
              <a:ext cx="9287077" cy="201799"/>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754483" y="-1363553"/>
            <a:ext cx="6803544" cy="6147930"/>
          </a:xfrm>
          <a:custGeom>
            <a:avLst/>
            <a:gdLst/>
            <a:ahLst/>
            <a:cxnLst/>
            <a:rect l="l" t="t" r="r" b="b"/>
            <a:pathLst>
              <a:path w="6803544" h="6147930">
                <a:moveTo>
                  <a:pt x="0" y="0"/>
                </a:moveTo>
                <a:lnTo>
                  <a:pt x="6803544" y="0"/>
                </a:lnTo>
                <a:lnTo>
                  <a:pt x="6803544" y="6147930"/>
                </a:lnTo>
                <a:lnTo>
                  <a:pt x="0" y="6147930"/>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1930005" y="1028700"/>
            <a:ext cx="16603419" cy="8229600"/>
            <a:chOff x="0" y="0"/>
            <a:chExt cx="4372917" cy="2167467"/>
          </a:xfrm>
        </p:grpSpPr>
        <p:sp>
          <p:nvSpPr>
            <p:cNvPr id="7" name="Freeform 7">
              <a:hlinkClick r:id="rId9" tooltip="https://zbarazh-tour.com.ua/galereya/arhivni-foto/rynkova-ploshha-i-yevrejskyj-kagal-arhivni-foto"/>
            </p:cNvPr>
            <p:cNvSpPr/>
            <p:nvPr/>
          </p:nvSpPr>
          <p:spPr>
            <a:xfrm>
              <a:off x="0" y="0"/>
              <a:ext cx="4372917" cy="2167467"/>
            </a:xfrm>
            <a:custGeom>
              <a:avLst/>
              <a:gdLst/>
              <a:ahLst/>
              <a:cxnLst/>
              <a:rect l="l" t="t" r="r" b="b"/>
              <a:pathLst>
                <a:path w="4372917" h="2167467">
                  <a:moveTo>
                    <a:pt x="0" y="0"/>
                  </a:moveTo>
                  <a:lnTo>
                    <a:pt x="4372917" y="0"/>
                  </a:lnTo>
                  <a:lnTo>
                    <a:pt x="4372917" y="2167467"/>
                  </a:lnTo>
                  <a:lnTo>
                    <a:pt x="0" y="2167467"/>
                  </a:lnTo>
                  <a:close/>
                </a:path>
              </a:pathLst>
            </a:custGeom>
            <a:solidFill>
              <a:srgbClr val="FAE2C5">
                <a:alpha val="72941"/>
              </a:srgbClr>
            </a:solidFill>
          </p:spPr>
        </p:sp>
        <p:sp>
          <p:nvSpPr>
            <p:cNvPr id="8" name="TextBox 8"/>
            <p:cNvSpPr txBox="1"/>
            <p:nvPr/>
          </p:nvSpPr>
          <p:spPr>
            <a:xfrm>
              <a:off x="0" y="-38100"/>
              <a:ext cx="4372917" cy="2205567"/>
            </a:xfrm>
            <a:prstGeom prst="rect">
              <a:avLst/>
            </a:prstGeom>
          </p:spPr>
          <p:txBody>
            <a:bodyPr lIns="50800" tIns="50800" rIns="50800" bIns="50800" rtlCol="0" anchor="ctr"/>
            <a:lstStyle/>
            <a:p>
              <a:pPr algn="just">
                <a:lnSpc>
                  <a:spcPts val="2659"/>
                </a:lnSpc>
                <a:spcBef>
                  <a:spcPct val="0"/>
                </a:spcBef>
              </a:pPr>
              <a:endParaRPr/>
            </a:p>
          </p:txBody>
        </p:sp>
      </p:grpSp>
      <p:sp>
        <p:nvSpPr>
          <p:cNvPr id="9" name="Freeform 9"/>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flipH="1">
            <a:off x="12428691" y="597103"/>
            <a:ext cx="5444162" cy="9194258"/>
          </a:xfrm>
          <a:custGeom>
            <a:avLst/>
            <a:gdLst/>
            <a:ahLst/>
            <a:cxnLst/>
            <a:rect l="l" t="t" r="r" b="b"/>
            <a:pathLst>
              <a:path w="5444162" h="9194258">
                <a:moveTo>
                  <a:pt x="5444162" y="0"/>
                </a:moveTo>
                <a:lnTo>
                  <a:pt x="0" y="0"/>
                </a:lnTo>
                <a:lnTo>
                  <a:pt x="0" y="9194258"/>
                </a:lnTo>
                <a:lnTo>
                  <a:pt x="5444162" y="9194258"/>
                </a:lnTo>
                <a:lnTo>
                  <a:pt x="5444162"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1" name="Freeform 11"/>
          <p:cNvSpPr/>
          <p:nvPr/>
        </p:nvSpPr>
        <p:spPr>
          <a:xfrm>
            <a:off x="697909" y="1338179"/>
            <a:ext cx="4592737" cy="7133089"/>
          </a:xfrm>
          <a:custGeom>
            <a:avLst/>
            <a:gdLst/>
            <a:ahLst/>
            <a:cxnLst/>
            <a:rect l="l" t="t" r="r" b="b"/>
            <a:pathLst>
              <a:path w="4592737" h="7133089">
                <a:moveTo>
                  <a:pt x="0" y="0"/>
                </a:moveTo>
                <a:lnTo>
                  <a:pt x="4592737" y="0"/>
                </a:lnTo>
                <a:lnTo>
                  <a:pt x="4592737" y="7133089"/>
                </a:lnTo>
                <a:lnTo>
                  <a:pt x="0" y="7133089"/>
                </a:lnTo>
                <a:lnTo>
                  <a:pt x="0" y="0"/>
                </a:lnTo>
                <a:close/>
              </a:path>
            </a:pathLst>
          </a:custGeom>
          <a:blipFill>
            <a:blip r:embed="rId12"/>
            <a:stretch>
              <a:fillRect l="-16484"/>
            </a:stretch>
          </a:blipFill>
        </p:spPr>
      </p:sp>
      <p:sp>
        <p:nvSpPr>
          <p:cNvPr id="12" name="TextBox 12"/>
          <p:cNvSpPr txBox="1"/>
          <p:nvPr/>
        </p:nvSpPr>
        <p:spPr>
          <a:xfrm>
            <a:off x="6237224" y="1624687"/>
            <a:ext cx="10581331" cy="1588122"/>
          </a:xfrm>
          <a:prstGeom prst="rect">
            <a:avLst/>
          </a:prstGeom>
        </p:spPr>
        <p:txBody>
          <a:bodyPr lIns="0" tIns="0" rIns="0" bIns="0" rtlCol="0" anchor="t">
            <a:spAutoFit/>
          </a:bodyPr>
          <a:lstStyle/>
          <a:p>
            <a:pPr algn="ctr">
              <a:lnSpc>
                <a:spcPts val="6440"/>
              </a:lnSpc>
            </a:pPr>
            <a:r>
              <a:rPr lang="en-US" sz="4600" b="1">
                <a:solidFill>
                  <a:srgbClr val="000000"/>
                </a:solidFill>
                <a:latin typeface="Lora Bold"/>
                <a:ea typeface="Lora Bold"/>
                <a:cs typeface="Lora Bold"/>
                <a:sym typeface="Lora Bold"/>
              </a:rPr>
              <a:t>Площа Ринок у м.Збараж, пам’ятник І.Франку</a:t>
            </a:r>
          </a:p>
        </p:txBody>
      </p:sp>
      <p:sp>
        <p:nvSpPr>
          <p:cNvPr id="13" name="TextBox 13"/>
          <p:cNvSpPr txBox="1"/>
          <p:nvPr/>
        </p:nvSpPr>
        <p:spPr>
          <a:xfrm>
            <a:off x="5612061" y="3695835"/>
            <a:ext cx="10735307" cy="4775433"/>
          </a:xfrm>
          <a:prstGeom prst="rect">
            <a:avLst/>
          </a:prstGeom>
        </p:spPr>
        <p:txBody>
          <a:bodyPr lIns="0" tIns="0" rIns="0" bIns="0" rtlCol="0" anchor="t">
            <a:spAutoFit/>
          </a:bodyPr>
          <a:lstStyle/>
          <a:p>
            <a:pPr algn="ctr">
              <a:lnSpc>
                <a:spcPts val="2917"/>
              </a:lnSpc>
            </a:pPr>
            <a:r>
              <a:rPr lang="en-US" sz="2083">
                <a:solidFill>
                  <a:srgbClr val="000000"/>
                </a:solidFill>
                <a:latin typeface="Lora"/>
                <a:ea typeface="Lora"/>
                <a:cs typeface="Lora"/>
                <a:sym typeface="Lora"/>
              </a:rPr>
              <a:t>Центральною частиною міста Збараж є площа Ринок — історичне серце міста, яке сформувалося ще в період його активного розвитку у XVI–XVII століттях. Вона має типову для європейських міст структуру: простора відкрита територія, навколо якої розташовувалися житлові будинки, адміністративні споруди та торгові ряди. Саме тут зосереджувалося економічне, культурне та суспільне життя міста. Площа Ринок вважається унікальною пам’яткою і має виразну європейську ідентичність, що підкреслює її значення як історичної пам’ятки та потенційного туристичного центру  </a:t>
            </a:r>
          </a:p>
          <a:p>
            <a:pPr algn="ctr">
              <a:lnSpc>
                <a:spcPts val="2917"/>
              </a:lnSpc>
            </a:pPr>
            <a:r>
              <a:rPr lang="en-US" sz="2083">
                <a:solidFill>
                  <a:srgbClr val="000000"/>
                </a:solidFill>
                <a:latin typeface="Lora"/>
                <a:ea typeface="Lora"/>
                <a:cs typeface="Lora"/>
                <a:sym typeface="Lora"/>
              </a:rPr>
              <a:t>У минулому площа виконувала функцію головного торгового осередку: тут відбувалися ярмарки, базари, укладалися угоди та зустрічалися мешканці міста. Вона була не лише економічним центром, а й місцем соціального спілкування та обміну новинами.</a:t>
            </a:r>
          </a:p>
          <a:p>
            <a:pPr algn="ctr">
              <a:lnSpc>
                <a:spcPts val="2917"/>
              </a:lnSpc>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2749399" y="274597"/>
            <a:ext cx="5152616" cy="3864462"/>
          </a:xfrm>
          <a:custGeom>
            <a:avLst/>
            <a:gdLst/>
            <a:ahLst/>
            <a:cxnLst/>
            <a:rect l="l" t="t" r="r" b="b"/>
            <a:pathLst>
              <a:path w="5152616" h="3864462">
                <a:moveTo>
                  <a:pt x="0" y="0"/>
                </a:moveTo>
                <a:lnTo>
                  <a:pt x="5152616" y="0"/>
                </a:lnTo>
                <a:lnTo>
                  <a:pt x="5152616" y="3864462"/>
                </a:lnTo>
                <a:lnTo>
                  <a:pt x="0" y="3864462"/>
                </a:lnTo>
                <a:lnTo>
                  <a:pt x="0" y="0"/>
                </a:lnTo>
                <a:close/>
              </a:path>
            </a:pathLst>
          </a:custGeom>
          <a:blipFill>
            <a:blip r:embed="rId5"/>
            <a:stretch>
              <a:fillRect/>
            </a:stretch>
          </a:blipFill>
        </p:spPr>
      </p:sp>
      <p:sp>
        <p:nvSpPr>
          <p:cNvPr id="6" name="Freeform 6"/>
          <p:cNvSpPr/>
          <p:nvPr/>
        </p:nvSpPr>
        <p:spPr>
          <a:xfrm>
            <a:off x="0" y="4648731"/>
            <a:ext cx="5976150" cy="4482113"/>
          </a:xfrm>
          <a:custGeom>
            <a:avLst/>
            <a:gdLst/>
            <a:ahLst/>
            <a:cxnLst/>
            <a:rect l="l" t="t" r="r" b="b"/>
            <a:pathLst>
              <a:path w="5976150" h="4482113">
                <a:moveTo>
                  <a:pt x="0" y="0"/>
                </a:moveTo>
                <a:lnTo>
                  <a:pt x="5976150" y="0"/>
                </a:lnTo>
                <a:lnTo>
                  <a:pt x="5976150" y="4482113"/>
                </a:lnTo>
                <a:lnTo>
                  <a:pt x="0" y="4482113"/>
                </a:lnTo>
                <a:lnTo>
                  <a:pt x="0" y="0"/>
                </a:lnTo>
                <a:close/>
              </a:path>
            </a:pathLst>
          </a:custGeom>
          <a:blipFill>
            <a:blip r:embed="rId6"/>
            <a:stretch>
              <a:fillRect/>
            </a:stretch>
          </a:blipFill>
        </p:spPr>
      </p:sp>
      <p:sp>
        <p:nvSpPr>
          <p:cNvPr id="7" name="TextBox 7"/>
          <p:cNvSpPr txBox="1"/>
          <p:nvPr/>
        </p:nvSpPr>
        <p:spPr>
          <a:xfrm>
            <a:off x="0" y="3780872"/>
            <a:ext cx="5726443" cy="372745"/>
          </a:xfrm>
          <a:prstGeom prst="rect">
            <a:avLst/>
          </a:prstGeom>
        </p:spPr>
        <p:txBody>
          <a:bodyPr lIns="0" tIns="0" rIns="0" bIns="0" rtlCol="0" anchor="t">
            <a:spAutoFit/>
          </a:bodyPr>
          <a:lstStyle/>
          <a:p>
            <a:pPr algn="ctr">
              <a:lnSpc>
                <a:spcPts val="3079"/>
              </a:lnSpc>
              <a:spcBef>
                <a:spcPct val="0"/>
              </a:spcBef>
            </a:pPr>
            <a:r>
              <a:rPr lang="en-US" sz="2199">
                <a:solidFill>
                  <a:srgbClr val="000000"/>
                </a:solidFill>
                <a:latin typeface="Lora"/>
                <a:ea typeface="Lora"/>
                <a:cs typeface="Lora"/>
                <a:sym typeface="Lora"/>
              </a:rPr>
              <a:t>вул.В.Великого,4</a:t>
            </a:r>
          </a:p>
        </p:txBody>
      </p:sp>
      <p:sp>
        <p:nvSpPr>
          <p:cNvPr id="8" name="Freeform 8"/>
          <p:cNvSpPr/>
          <p:nvPr/>
        </p:nvSpPr>
        <p:spPr>
          <a:xfrm>
            <a:off x="6333576" y="4247298"/>
            <a:ext cx="7287961" cy="5766600"/>
          </a:xfrm>
          <a:custGeom>
            <a:avLst/>
            <a:gdLst/>
            <a:ahLst/>
            <a:cxnLst/>
            <a:rect l="l" t="t" r="r" b="b"/>
            <a:pathLst>
              <a:path w="7287961" h="5766600">
                <a:moveTo>
                  <a:pt x="0" y="0"/>
                </a:moveTo>
                <a:lnTo>
                  <a:pt x="7287961" y="0"/>
                </a:lnTo>
                <a:lnTo>
                  <a:pt x="7287961" y="5766600"/>
                </a:lnTo>
                <a:lnTo>
                  <a:pt x="0" y="5766600"/>
                </a:lnTo>
                <a:lnTo>
                  <a:pt x="0" y="0"/>
                </a:lnTo>
                <a:close/>
              </a:path>
            </a:pathLst>
          </a:custGeom>
          <a:blipFill>
            <a:blip r:embed="rId7"/>
            <a:stretch>
              <a:fillRect/>
            </a:stretch>
          </a:blipFill>
        </p:spPr>
      </p:sp>
      <p:grpSp>
        <p:nvGrpSpPr>
          <p:cNvPr id="9" name="Group 9"/>
          <p:cNvGrpSpPr/>
          <p:nvPr/>
        </p:nvGrpSpPr>
        <p:grpSpPr>
          <a:xfrm rot="1002443">
            <a:off x="5597395" y="8341350"/>
            <a:ext cx="4901460" cy="481002"/>
            <a:chOff x="0" y="0"/>
            <a:chExt cx="4936740" cy="484464"/>
          </a:xfrm>
        </p:grpSpPr>
        <p:sp>
          <p:nvSpPr>
            <p:cNvPr id="10" name="Freeform 10"/>
            <p:cNvSpPr/>
            <p:nvPr/>
          </p:nvSpPr>
          <p:spPr>
            <a:xfrm>
              <a:off x="0" y="0"/>
              <a:ext cx="4936740" cy="484464"/>
            </a:xfrm>
            <a:custGeom>
              <a:avLst/>
              <a:gdLst/>
              <a:ahLst/>
              <a:cxnLst/>
              <a:rect l="l" t="t" r="r" b="b"/>
              <a:pathLst>
                <a:path w="4936740" h="484464">
                  <a:moveTo>
                    <a:pt x="4936740" y="242232"/>
                  </a:moveTo>
                  <a:lnTo>
                    <a:pt x="4530340" y="0"/>
                  </a:lnTo>
                  <a:lnTo>
                    <a:pt x="4530340" y="203200"/>
                  </a:lnTo>
                  <a:lnTo>
                    <a:pt x="0" y="203200"/>
                  </a:lnTo>
                  <a:lnTo>
                    <a:pt x="0" y="281264"/>
                  </a:lnTo>
                  <a:lnTo>
                    <a:pt x="4530340" y="281264"/>
                  </a:lnTo>
                  <a:lnTo>
                    <a:pt x="4530340" y="484464"/>
                  </a:lnTo>
                  <a:lnTo>
                    <a:pt x="4936740" y="242232"/>
                  </a:lnTo>
                  <a:close/>
                </a:path>
              </a:pathLst>
            </a:custGeom>
            <a:solidFill>
              <a:srgbClr val="00BF63"/>
            </a:solidFill>
          </p:spPr>
        </p:sp>
        <p:sp>
          <p:nvSpPr>
            <p:cNvPr id="11" name="TextBox 11"/>
            <p:cNvSpPr txBox="1"/>
            <p:nvPr/>
          </p:nvSpPr>
          <p:spPr>
            <a:xfrm>
              <a:off x="0" y="165100"/>
              <a:ext cx="4835140" cy="116164"/>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642917" y="1290009"/>
            <a:ext cx="9821621" cy="2157488"/>
          </a:xfrm>
          <a:prstGeom prst="rect">
            <a:avLst/>
          </a:prstGeom>
        </p:spPr>
        <p:txBody>
          <a:bodyPr lIns="0" tIns="0" rIns="0" bIns="0" rtlCol="0" anchor="t">
            <a:spAutoFit/>
          </a:bodyPr>
          <a:lstStyle/>
          <a:p>
            <a:pPr algn="ctr">
              <a:lnSpc>
                <a:spcPts val="2883"/>
              </a:lnSpc>
              <a:spcBef>
                <a:spcPct val="0"/>
              </a:spcBef>
            </a:pPr>
            <a:r>
              <a:rPr lang="en-US" sz="2059">
                <a:solidFill>
                  <a:srgbClr val="000000"/>
                </a:solidFill>
                <a:latin typeface="Lora"/>
                <a:ea typeface="Lora"/>
                <a:cs typeface="Lora"/>
                <a:sym typeface="Lora"/>
              </a:rPr>
              <a:t>Для пошуку будинків, які залишилися від єврейської громади, я скористався пошуковою системою Google-maps  , також провів візуальний огляд будинку на вул. В.Великого,4, співставив з картою із https://zbarazh-tour.com.ua/virtualnyj-tur/rynkova-ploshha-ta-yevrejskyj-kagal#:~:text= і дійшов до висновку, що це залишки ринкової площі, так званого Ринку Вільсона</a:t>
            </a:r>
          </a:p>
        </p:txBody>
      </p:sp>
      <p:sp>
        <p:nvSpPr>
          <p:cNvPr id="13" name="TextBox 13"/>
          <p:cNvSpPr txBox="1"/>
          <p:nvPr/>
        </p:nvSpPr>
        <p:spPr>
          <a:xfrm>
            <a:off x="3249719" y="250190"/>
            <a:ext cx="4608016" cy="778510"/>
          </a:xfrm>
          <a:prstGeom prst="rect">
            <a:avLst/>
          </a:prstGeom>
        </p:spPr>
        <p:txBody>
          <a:bodyPr lIns="0" tIns="0" rIns="0" bIns="0" rtlCol="0" anchor="t">
            <a:spAutoFit/>
          </a:bodyPr>
          <a:lstStyle/>
          <a:p>
            <a:pPr algn="ctr">
              <a:lnSpc>
                <a:spcPts val="6440"/>
              </a:lnSpc>
              <a:spcBef>
                <a:spcPct val="0"/>
              </a:spcBef>
            </a:pPr>
            <a:r>
              <a:rPr lang="en-US" sz="4600" b="1">
                <a:solidFill>
                  <a:srgbClr val="000000"/>
                </a:solidFill>
                <a:latin typeface="Lora Bold"/>
                <a:ea typeface="Lora Bold"/>
                <a:cs typeface="Lora Bold"/>
                <a:sym typeface="Lora Bold"/>
              </a:rPr>
              <a:t>Ринок Вільсона</a:t>
            </a:r>
          </a:p>
        </p:txBody>
      </p:sp>
      <p:sp>
        <p:nvSpPr>
          <p:cNvPr id="14" name="TextBox 14"/>
          <p:cNvSpPr txBox="1"/>
          <p:nvPr/>
        </p:nvSpPr>
        <p:spPr>
          <a:xfrm>
            <a:off x="13983487" y="4407763"/>
            <a:ext cx="3918528" cy="5216993"/>
          </a:xfrm>
          <a:prstGeom prst="rect">
            <a:avLst/>
          </a:prstGeom>
        </p:spPr>
        <p:txBody>
          <a:bodyPr lIns="0" tIns="0" rIns="0" bIns="0" rtlCol="0" anchor="t">
            <a:spAutoFit/>
          </a:bodyPr>
          <a:lstStyle/>
          <a:p>
            <a:pPr algn="ctr">
              <a:lnSpc>
                <a:spcPts val="2976"/>
              </a:lnSpc>
              <a:spcBef>
                <a:spcPct val="0"/>
              </a:spcBef>
            </a:pPr>
            <a:r>
              <a:rPr lang="en-US" sz="2126">
                <a:solidFill>
                  <a:srgbClr val="000000"/>
                </a:solidFill>
                <a:latin typeface="Lora"/>
                <a:ea typeface="Lora"/>
                <a:cs typeface="Lora"/>
                <a:sym typeface="Lora"/>
              </a:rPr>
              <a:t>Південна частина Ринкової площі міста в джерелах 20-х років минулого століття має назву “Ринок Вільсона”. Правдоподібно, що свою назву вона отримала на честь 28 президента США, лауреата Нобелівської премії миру, учасника Паризької мирної конференції, співавтора Версальського мирного договору, ініціатора створення Ліги Націй — Томаса Вудро Вільсона.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2234" y="-469872"/>
            <a:ext cx="6803544" cy="6147930"/>
          </a:xfrm>
          <a:custGeom>
            <a:avLst/>
            <a:gdLst/>
            <a:ahLst/>
            <a:cxnLst/>
            <a:rect l="l" t="t" r="r" b="b"/>
            <a:pathLst>
              <a:path w="6803544" h="6147930">
                <a:moveTo>
                  <a:pt x="0" y="0"/>
                </a:moveTo>
                <a:lnTo>
                  <a:pt x="6803544" y="0"/>
                </a:lnTo>
                <a:lnTo>
                  <a:pt x="6803544" y="6147929"/>
                </a:lnTo>
                <a:lnTo>
                  <a:pt x="0" y="6147929"/>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1931961" y="2879948"/>
            <a:ext cx="15327339" cy="5596219"/>
            <a:chOff x="0" y="0"/>
            <a:chExt cx="5936418" cy="2167467"/>
          </a:xfrm>
        </p:grpSpPr>
        <p:sp>
          <p:nvSpPr>
            <p:cNvPr id="7" name="Freeform 7"/>
            <p:cNvSpPr/>
            <p:nvPr/>
          </p:nvSpPr>
          <p:spPr>
            <a:xfrm>
              <a:off x="0" y="0"/>
              <a:ext cx="5936418" cy="2167467"/>
            </a:xfrm>
            <a:custGeom>
              <a:avLst/>
              <a:gdLst/>
              <a:ahLst/>
              <a:cxnLst/>
              <a:rect l="l" t="t" r="r" b="b"/>
              <a:pathLst>
                <a:path w="5936418" h="2167467">
                  <a:moveTo>
                    <a:pt x="0" y="0"/>
                  </a:moveTo>
                  <a:lnTo>
                    <a:pt x="5936418" y="0"/>
                  </a:lnTo>
                  <a:lnTo>
                    <a:pt x="5936418" y="2167467"/>
                  </a:lnTo>
                  <a:lnTo>
                    <a:pt x="0" y="2167467"/>
                  </a:lnTo>
                  <a:close/>
                </a:path>
              </a:pathLst>
            </a:custGeom>
            <a:solidFill>
              <a:srgbClr val="FAE2C5">
                <a:alpha val="72941"/>
              </a:srgbClr>
            </a:solidFill>
          </p:spPr>
        </p:sp>
        <p:sp>
          <p:nvSpPr>
            <p:cNvPr id="8" name="TextBox 8"/>
            <p:cNvSpPr txBox="1"/>
            <p:nvPr/>
          </p:nvSpPr>
          <p:spPr>
            <a:xfrm>
              <a:off x="0" y="-38100"/>
              <a:ext cx="5936418" cy="2205567"/>
            </a:xfrm>
            <a:prstGeom prst="rect">
              <a:avLst/>
            </a:prstGeom>
          </p:spPr>
          <p:txBody>
            <a:bodyPr lIns="50800" tIns="50800" rIns="50800" bIns="50800" rtlCol="0" anchor="ctr"/>
            <a:lstStyle/>
            <a:p>
              <a:pPr algn="just">
                <a:lnSpc>
                  <a:spcPts val="2659"/>
                </a:lnSpc>
                <a:spcBef>
                  <a:spcPct val="0"/>
                </a:spcBef>
              </a:pPr>
              <a:endParaRPr/>
            </a:p>
          </p:txBody>
        </p:sp>
      </p:grpSp>
      <p:sp>
        <p:nvSpPr>
          <p:cNvPr id="9" name="Freeform 9"/>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TextBox 10"/>
          <p:cNvSpPr txBox="1"/>
          <p:nvPr/>
        </p:nvSpPr>
        <p:spPr>
          <a:xfrm>
            <a:off x="9139238" y="4962842"/>
            <a:ext cx="9525" cy="323215"/>
          </a:xfrm>
          <a:prstGeom prst="rect">
            <a:avLst/>
          </a:prstGeom>
        </p:spPr>
        <p:txBody>
          <a:bodyPr lIns="0" tIns="0" rIns="0" bIns="0" rtlCol="0" anchor="t">
            <a:spAutoFit/>
          </a:bodyPr>
          <a:lstStyle/>
          <a:p>
            <a:pPr algn="ctr">
              <a:lnSpc>
                <a:spcPts val="2659"/>
              </a:lnSpc>
              <a:spcBef>
                <a:spcPct val="0"/>
              </a:spcBef>
            </a:pPr>
            <a:endParaRPr/>
          </a:p>
        </p:txBody>
      </p:sp>
      <p:sp>
        <p:nvSpPr>
          <p:cNvPr id="11" name="Freeform 11"/>
          <p:cNvSpPr/>
          <p:nvPr/>
        </p:nvSpPr>
        <p:spPr>
          <a:xfrm>
            <a:off x="735344" y="723751"/>
            <a:ext cx="5757309" cy="7752416"/>
          </a:xfrm>
          <a:custGeom>
            <a:avLst/>
            <a:gdLst/>
            <a:ahLst/>
            <a:cxnLst/>
            <a:rect l="l" t="t" r="r" b="b"/>
            <a:pathLst>
              <a:path w="5757309" h="7752416">
                <a:moveTo>
                  <a:pt x="0" y="0"/>
                </a:moveTo>
                <a:lnTo>
                  <a:pt x="5757309" y="0"/>
                </a:lnTo>
                <a:lnTo>
                  <a:pt x="5757309" y="7752416"/>
                </a:lnTo>
                <a:lnTo>
                  <a:pt x="0" y="7752416"/>
                </a:lnTo>
                <a:lnTo>
                  <a:pt x="0" y="0"/>
                </a:lnTo>
                <a:close/>
              </a:path>
            </a:pathLst>
          </a:custGeom>
          <a:blipFill>
            <a:blip r:embed="rId9"/>
            <a:stretch>
              <a:fillRect/>
            </a:stretch>
          </a:blipFill>
        </p:spPr>
      </p:sp>
      <p:sp>
        <p:nvSpPr>
          <p:cNvPr id="12" name="Freeform 12"/>
          <p:cNvSpPr/>
          <p:nvPr/>
        </p:nvSpPr>
        <p:spPr>
          <a:xfrm>
            <a:off x="12177712" y="775853"/>
            <a:ext cx="5290492" cy="7648212"/>
          </a:xfrm>
          <a:custGeom>
            <a:avLst/>
            <a:gdLst/>
            <a:ahLst/>
            <a:cxnLst/>
            <a:rect l="l" t="t" r="r" b="b"/>
            <a:pathLst>
              <a:path w="5290492" h="7648212">
                <a:moveTo>
                  <a:pt x="0" y="0"/>
                </a:moveTo>
                <a:lnTo>
                  <a:pt x="5290493" y="0"/>
                </a:lnTo>
                <a:lnTo>
                  <a:pt x="5290493" y="7648212"/>
                </a:lnTo>
                <a:lnTo>
                  <a:pt x="0" y="7648212"/>
                </a:lnTo>
                <a:lnTo>
                  <a:pt x="0" y="0"/>
                </a:lnTo>
                <a:close/>
              </a:path>
            </a:pathLst>
          </a:custGeom>
          <a:blipFill>
            <a:blip r:embed="rId10"/>
            <a:stretch>
              <a:fillRect/>
            </a:stretch>
          </a:blipFill>
        </p:spPr>
      </p:sp>
      <p:sp>
        <p:nvSpPr>
          <p:cNvPr id="13" name="TextBox 13"/>
          <p:cNvSpPr txBox="1"/>
          <p:nvPr/>
        </p:nvSpPr>
        <p:spPr>
          <a:xfrm>
            <a:off x="6805778" y="4775998"/>
            <a:ext cx="5057609" cy="2592197"/>
          </a:xfrm>
          <a:prstGeom prst="rect">
            <a:avLst/>
          </a:prstGeom>
        </p:spPr>
        <p:txBody>
          <a:bodyPr lIns="0" tIns="0" rIns="0" bIns="0" rtlCol="0" anchor="t">
            <a:spAutoFit/>
          </a:bodyPr>
          <a:lstStyle/>
          <a:p>
            <a:pPr algn="ctr">
              <a:lnSpc>
                <a:spcPts val="3467"/>
              </a:lnSpc>
            </a:pPr>
            <a:r>
              <a:rPr lang="en-US" sz="2476">
                <a:solidFill>
                  <a:srgbClr val="000000"/>
                </a:solidFill>
                <a:latin typeface="Lora"/>
                <a:ea typeface="Lora"/>
                <a:cs typeface="Lora"/>
                <a:sym typeface="Lora"/>
              </a:rPr>
              <a:t>Зліва -кадастровий план Збаража, 1830, справа- сучасна  Google-карта.</a:t>
            </a:r>
          </a:p>
          <a:p>
            <a:pPr algn="ctr">
              <a:lnSpc>
                <a:spcPts val="3467"/>
              </a:lnSpc>
            </a:pPr>
            <a:r>
              <a:rPr lang="en-US" sz="2476">
                <a:solidFill>
                  <a:srgbClr val="000000"/>
                </a:solidFill>
                <a:latin typeface="Lora"/>
                <a:ea typeface="Lora"/>
                <a:cs typeface="Lora"/>
                <a:sym typeface="Lora"/>
              </a:rPr>
              <a:t>1- Єврейський “Кагал”</a:t>
            </a:r>
          </a:p>
          <a:p>
            <a:pPr algn="ctr">
              <a:lnSpc>
                <a:spcPts val="3467"/>
              </a:lnSpc>
            </a:pPr>
            <a:r>
              <a:rPr lang="en-US" sz="2476">
                <a:solidFill>
                  <a:srgbClr val="000000"/>
                </a:solidFill>
                <a:latin typeface="Lora"/>
                <a:ea typeface="Lora"/>
                <a:cs typeface="Lora"/>
                <a:sym typeface="Lora"/>
              </a:rPr>
              <a:t>2- “Ринок Вільсона”</a:t>
            </a:r>
          </a:p>
          <a:p>
            <a:pPr algn="ctr">
              <a:lnSpc>
                <a:spcPts val="3467"/>
              </a:lnSpc>
              <a:spcBef>
                <a:spcPct val="0"/>
              </a:spcBef>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754483" y="-1363553"/>
            <a:ext cx="6803544" cy="6147930"/>
          </a:xfrm>
          <a:custGeom>
            <a:avLst/>
            <a:gdLst/>
            <a:ahLst/>
            <a:cxnLst/>
            <a:rect l="l" t="t" r="r" b="b"/>
            <a:pathLst>
              <a:path w="6803544" h="6147930">
                <a:moveTo>
                  <a:pt x="0" y="0"/>
                </a:moveTo>
                <a:lnTo>
                  <a:pt x="6803544" y="0"/>
                </a:lnTo>
                <a:lnTo>
                  <a:pt x="6803544" y="6147930"/>
                </a:lnTo>
                <a:lnTo>
                  <a:pt x="0" y="6147930"/>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901293" y="951269"/>
            <a:ext cx="16603419" cy="8229600"/>
            <a:chOff x="0" y="0"/>
            <a:chExt cx="4372917" cy="2167467"/>
          </a:xfrm>
        </p:grpSpPr>
        <p:sp>
          <p:nvSpPr>
            <p:cNvPr id="7" name="Freeform 7"/>
            <p:cNvSpPr/>
            <p:nvPr/>
          </p:nvSpPr>
          <p:spPr>
            <a:xfrm>
              <a:off x="0" y="0"/>
              <a:ext cx="4372917" cy="2167467"/>
            </a:xfrm>
            <a:custGeom>
              <a:avLst/>
              <a:gdLst/>
              <a:ahLst/>
              <a:cxnLst/>
              <a:rect l="l" t="t" r="r" b="b"/>
              <a:pathLst>
                <a:path w="4372917" h="2167467">
                  <a:moveTo>
                    <a:pt x="0" y="0"/>
                  </a:moveTo>
                  <a:lnTo>
                    <a:pt x="4372917" y="0"/>
                  </a:lnTo>
                  <a:lnTo>
                    <a:pt x="4372917" y="2167467"/>
                  </a:lnTo>
                  <a:lnTo>
                    <a:pt x="0" y="2167467"/>
                  </a:lnTo>
                  <a:close/>
                </a:path>
              </a:pathLst>
            </a:custGeom>
            <a:solidFill>
              <a:srgbClr val="FAE2C5">
                <a:alpha val="72941"/>
              </a:srgbClr>
            </a:solidFill>
          </p:spPr>
        </p:sp>
        <p:sp>
          <p:nvSpPr>
            <p:cNvPr id="8" name="TextBox 8"/>
            <p:cNvSpPr txBox="1"/>
            <p:nvPr/>
          </p:nvSpPr>
          <p:spPr>
            <a:xfrm>
              <a:off x="0" y="-38100"/>
              <a:ext cx="4372917" cy="2205567"/>
            </a:xfrm>
            <a:prstGeom prst="rect">
              <a:avLst/>
            </a:prstGeom>
          </p:spPr>
          <p:txBody>
            <a:bodyPr lIns="50800" tIns="50800" rIns="50800" bIns="50800" rtlCol="0" anchor="ctr"/>
            <a:lstStyle/>
            <a:p>
              <a:pPr algn="just">
                <a:lnSpc>
                  <a:spcPts val="2659"/>
                </a:lnSpc>
                <a:spcBef>
                  <a:spcPct val="0"/>
                </a:spcBef>
              </a:pPr>
              <a:endParaRPr/>
            </a:p>
          </p:txBody>
        </p:sp>
      </p:grpSp>
      <p:sp>
        <p:nvSpPr>
          <p:cNvPr id="9" name="Freeform 9"/>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a:off x="433944" y="546371"/>
            <a:ext cx="5444162" cy="9194258"/>
          </a:xfrm>
          <a:custGeom>
            <a:avLst/>
            <a:gdLst/>
            <a:ahLst/>
            <a:cxnLst/>
            <a:rect l="l" t="t" r="r" b="b"/>
            <a:pathLst>
              <a:path w="5444162" h="9194258">
                <a:moveTo>
                  <a:pt x="0" y="0"/>
                </a:moveTo>
                <a:lnTo>
                  <a:pt x="5444162" y="0"/>
                </a:lnTo>
                <a:lnTo>
                  <a:pt x="5444162" y="9194258"/>
                </a:lnTo>
                <a:lnTo>
                  <a:pt x="0" y="919425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1" name="Freeform 11"/>
          <p:cNvSpPr/>
          <p:nvPr/>
        </p:nvSpPr>
        <p:spPr>
          <a:xfrm flipH="1">
            <a:off x="12428691" y="597103"/>
            <a:ext cx="5444162" cy="9194258"/>
          </a:xfrm>
          <a:custGeom>
            <a:avLst/>
            <a:gdLst/>
            <a:ahLst/>
            <a:cxnLst/>
            <a:rect l="l" t="t" r="r" b="b"/>
            <a:pathLst>
              <a:path w="5444162" h="9194258">
                <a:moveTo>
                  <a:pt x="5444162" y="0"/>
                </a:moveTo>
                <a:lnTo>
                  <a:pt x="0" y="0"/>
                </a:lnTo>
                <a:lnTo>
                  <a:pt x="0" y="9194258"/>
                </a:lnTo>
                <a:lnTo>
                  <a:pt x="5444162" y="9194258"/>
                </a:lnTo>
                <a:lnTo>
                  <a:pt x="5444162"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2" name="TextBox 12"/>
          <p:cNvSpPr txBox="1"/>
          <p:nvPr/>
        </p:nvSpPr>
        <p:spPr>
          <a:xfrm>
            <a:off x="9139238" y="4962842"/>
            <a:ext cx="9525" cy="323215"/>
          </a:xfrm>
          <a:prstGeom prst="rect">
            <a:avLst/>
          </a:prstGeom>
        </p:spPr>
        <p:txBody>
          <a:bodyPr lIns="0" tIns="0" rIns="0" bIns="0" rtlCol="0" anchor="t">
            <a:spAutoFit/>
          </a:bodyPr>
          <a:lstStyle/>
          <a:p>
            <a:pPr algn="ctr">
              <a:lnSpc>
                <a:spcPts val="2659"/>
              </a:lnSpc>
              <a:spcBef>
                <a:spcPct val="0"/>
              </a:spcBef>
            </a:pPr>
            <a:endParaRPr/>
          </a:p>
        </p:txBody>
      </p:sp>
      <p:sp>
        <p:nvSpPr>
          <p:cNvPr id="13" name="TextBox 13"/>
          <p:cNvSpPr txBox="1"/>
          <p:nvPr/>
        </p:nvSpPr>
        <p:spPr>
          <a:xfrm>
            <a:off x="6861288" y="931902"/>
            <a:ext cx="3249730" cy="778510"/>
          </a:xfrm>
          <a:prstGeom prst="rect">
            <a:avLst/>
          </a:prstGeom>
        </p:spPr>
        <p:txBody>
          <a:bodyPr lIns="0" tIns="0" rIns="0" bIns="0" rtlCol="0" anchor="t">
            <a:spAutoFit/>
          </a:bodyPr>
          <a:lstStyle/>
          <a:p>
            <a:pPr algn="ctr">
              <a:lnSpc>
                <a:spcPts val="6440"/>
              </a:lnSpc>
              <a:spcBef>
                <a:spcPct val="0"/>
              </a:spcBef>
            </a:pPr>
            <a:r>
              <a:rPr lang="en-US" sz="4600" b="1">
                <a:solidFill>
                  <a:srgbClr val="000000"/>
                </a:solidFill>
                <a:latin typeface="Lora Bold"/>
                <a:ea typeface="Lora Bold"/>
                <a:cs typeface="Lora Bold"/>
                <a:sym typeface="Lora Bold"/>
              </a:rPr>
              <a:t>Висновки</a:t>
            </a:r>
          </a:p>
        </p:txBody>
      </p:sp>
      <p:sp>
        <p:nvSpPr>
          <p:cNvPr id="14" name="TextBox 14"/>
          <p:cNvSpPr txBox="1"/>
          <p:nvPr/>
        </p:nvSpPr>
        <p:spPr>
          <a:xfrm>
            <a:off x="2765370" y="1662787"/>
            <a:ext cx="13095547" cy="7045098"/>
          </a:xfrm>
          <a:prstGeom prst="rect">
            <a:avLst/>
          </a:prstGeom>
        </p:spPr>
        <p:txBody>
          <a:bodyPr lIns="0" tIns="0" rIns="0" bIns="0" rtlCol="0" anchor="t">
            <a:spAutoFit/>
          </a:bodyPr>
          <a:lstStyle/>
          <a:p>
            <a:pPr algn="ctr">
              <a:lnSpc>
                <a:spcPts val="2812"/>
              </a:lnSpc>
              <a:spcBef>
                <a:spcPct val="0"/>
              </a:spcBef>
            </a:pPr>
            <a:endParaRPr/>
          </a:p>
          <a:p>
            <a:pPr algn="ctr">
              <a:lnSpc>
                <a:spcPts val="2812"/>
              </a:lnSpc>
              <a:spcBef>
                <a:spcPct val="0"/>
              </a:spcBef>
            </a:pPr>
            <a:r>
              <a:rPr lang="en-US" sz="2008">
                <a:solidFill>
                  <a:srgbClr val="000000"/>
                </a:solidFill>
                <a:latin typeface="Lora"/>
                <a:ea typeface="Lora"/>
                <a:cs typeface="Lora"/>
                <a:sym typeface="Lora"/>
              </a:rPr>
              <a:t>У результаті проведеного дослідження нами було сформульовано такі висновки:</a:t>
            </a:r>
          </a:p>
          <a:p>
            <a:pPr algn="ctr">
              <a:lnSpc>
                <a:spcPts val="2812"/>
              </a:lnSpc>
              <a:spcBef>
                <a:spcPct val="0"/>
              </a:spcBef>
            </a:pPr>
            <a:r>
              <a:rPr lang="en-US" sz="2008" b="1">
                <a:solidFill>
                  <a:srgbClr val="000000"/>
                </a:solidFill>
                <a:latin typeface="Lora Bold"/>
                <a:ea typeface="Lora Bold"/>
                <a:cs typeface="Lora Bold"/>
                <a:sym typeface="Lora Bold"/>
              </a:rPr>
              <a:t>1. Історико-економічне значення.</a:t>
            </a:r>
            <a:r>
              <a:rPr lang="en-US" sz="2008">
                <a:solidFill>
                  <a:srgbClr val="000000"/>
                </a:solidFill>
                <a:latin typeface="Lora"/>
                <a:ea typeface="Lora"/>
                <a:cs typeface="Lora"/>
                <a:sym typeface="Lora"/>
              </a:rPr>
              <a:t> Аналіз кадастрових планів та локацій підтвердив, що єврейська громада була зосереджена в історичному центрі Збаража. Площа Ринок виступала не лише географічним, а й ключовим економічним вузлом, де відбувався основний торговельний обмін та формувався капітал міста.</a:t>
            </a:r>
          </a:p>
          <a:p>
            <a:pPr algn="ctr">
              <a:lnSpc>
                <a:spcPts val="2812"/>
              </a:lnSpc>
              <a:spcBef>
                <a:spcPct val="0"/>
              </a:spcBef>
            </a:pPr>
            <a:r>
              <a:rPr lang="en-US" sz="2008" b="1">
                <a:solidFill>
                  <a:srgbClr val="000000"/>
                </a:solidFill>
                <a:latin typeface="Lora Bold"/>
                <a:ea typeface="Lora Bold"/>
                <a:cs typeface="Lora Bold"/>
                <a:sym typeface="Lora Bold"/>
              </a:rPr>
              <a:t>2. Архітектурна спадщина.</a:t>
            </a:r>
            <a:r>
              <a:rPr lang="en-US" sz="2008">
                <a:solidFill>
                  <a:srgbClr val="000000"/>
                </a:solidFill>
                <a:latin typeface="Lora"/>
                <a:ea typeface="Lora"/>
                <a:cs typeface="Lora"/>
                <a:sym typeface="Lora"/>
              </a:rPr>
              <a:t> Доведено, що значна частина будівель у центрі міста, які сьогодні сприймаються як звичайні споруди, насправді є пам’ятками єврейської підприємницької культури. Вони зберегли свою функціональність і дотепер використовуються жителями, хоча їхня первісна історія часто залишається невідомою для громади.</a:t>
            </a:r>
          </a:p>
          <a:p>
            <a:pPr algn="ctr">
              <a:lnSpc>
                <a:spcPts val="2812"/>
              </a:lnSpc>
              <a:spcBef>
                <a:spcPct val="0"/>
              </a:spcBef>
            </a:pPr>
            <a:r>
              <a:rPr lang="en-US" sz="2008" b="1">
                <a:solidFill>
                  <a:srgbClr val="000000"/>
                </a:solidFill>
                <a:latin typeface="Lora Bold"/>
                <a:ea typeface="Lora Bold"/>
                <a:cs typeface="Lora Bold"/>
                <a:sym typeface="Lora Bold"/>
              </a:rPr>
              <a:t>3. Особистий внесок.</a:t>
            </a:r>
            <a:r>
              <a:rPr lang="en-US" sz="2008">
                <a:solidFill>
                  <a:srgbClr val="000000"/>
                </a:solidFill>
                <a:latin typeface="Lora"/>
                <a:ea typeface="Lora"/>
                <a:cs typeface="Lora"/>
                <a:sym typeface="Lora"/>
              </a:rPr>
              <a:t> Автором було проведено порівняльний аналіз історичних карт 1830 року з сучасними даними Google-maps, здійснено фотофіксацію та візуальний огляд збережених об’єктів (зокрема будівлі Кагалу та Ринку Вільсона), що дозволило ідентифікувати межі впливу кагалу на розвиток Збаража.</a:t>
            </a:r>
          </a:p>
          <a:p>
            <a:pPr algn="ctr">
              <a:lnSpc>
                <a:spcPts val="2812"/>
              </a:lnSpc>
              <a:spcBef>
                <a:spcPct val="0"/>
              </a:spcBef>
            </a:pPr>
            <a:r>
              <a:rPr lang="en-US" sz="2008" b="1">
                <a:solidFill>
                  <a:srgbClr val="000000"/>
                </a:solidFill>
                <a:latin typeface="Lora Bold"/>
                <a:ea typeface="Lora Bold"/>
                <a:cs typeface="Lora Bold"/>
                <a:sym typeface="Lora Bold"/>
              </a:rPr>
              <a:t>4. Елементи новизни.</a:t>
            </a:r>
            <a:r>
              <a:rPr lang="en-US" sz="2008">
                <a:solidFill>
                  <a:srgbClr val="000000"/>
                </a:solidFill>
                <a:latin typeface="Lora"/>
                <a:ea typeface="Lora"/>
                <a:cs typeface="Lora"/>
                <a:sym typeface="Lora"/>
              </a:rPr>
              <a:t> Робота пропонує новий погляд на історію Збаража — не просто як на перелік подій, а як на результат успішної взаємодії різних культур у сфері підприємництва. Ми акцентували увагу на необхідності збереження цих маловідомих сторінок міської архітектури як частини туристичного потенціалу краю.</a:t>
            </a:r>
          </a:p>
          <a:p>
            <a:pPr algn="ctr">
              <a:lnSpc>
                <a:spcPts val="2812"/>
              </a:lnSpc>
              <a:spcBef>
                <a:spcPct val="0"/>
              </a:spcBef>
            </a:pPr>
            <a:r>
              <a:rPr lang="en-US" sz="2008" b="1">
                <a:solidFill>
                  <a:srgbClr val="000000"/>
                </a:solidFill>
                <a:latin typeface="Lora Bold"/>
                <a:ea typeface="Lora Bold"/>
                <a:cs typeface="Lora Bold"/>
                <a:sym typeface="Lora Bold"/>
              </a:rPr>
              <a:t>Практичне значення.</a:t>
            </a:r>
            <a:r>
              <a:rPr lang="en-US" sz="2008">
                <a:solidFill>
                  <a:srgbClr val="000000"/>
                </a:solidFill>
                <a:latin typeface="Lora"/>
                <a:ea typeface="Lora"/>
                <a:cs typeface="Lora"/>
                <a:sym typeface="Lora"/>
              </a:rPr>
              <a:t> Матеріали дослідження можуть бути використані на уроках історії, у позакласній роботі та при розробці нових екскурсійних маршрутів «Збараж багатокультурний».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111" b="-13111"/>
            </a:stretch>
          </a:blipFill>
        </p:spPr>
      </p:sp>
      <p:sp>
        <p:nvSpPr>
          <p:cNvPr id="3" name="Freeform 3"/>
          <p:cNvSpPr/>
          <p:nvPr/>
        </p:nvSpPr>
        <p:spPr>
          <a:xfrm>
            <a:off x="14161312" y="-702184"/>
            <a:ext cx="4372111" cy="3306906"/>
          </a:xfrm>
          <a:custGeom>
            <a:avLst/>
            <a:gdLst/>
            <a:ahLst/>
            <a:cxnLst/>
            <a:rect l="l" t="t" r="r" b="b"/>
            <a:pathLst>
              <a:path w="4372111" h="3306906">
                <a:moveTo>
                  <a:pt x="0" y="0"/>
                </a:moveTo>
                <a:lnTo>
                  <a:pt x="4372111" y="0"/>
                </a:lnTo>
                <a:lnTo>
                  <a:pt x="4372111" y="3306906"/>
                </a:lnTo>
                <a:lnTo>
                  <a:pt x="0" y="3306906"/>
                </a:lnTo>
                <a:lnTo>
                  <a:pt x="0" y="0"/>
                </a:lnTo>
                <a:close/>
              </a:path>
            </a:pathLst>
          </a:custGeom>
          <a:blipFill>
            <a:blip r:embed="rId3">
              <a:alphaModFix amt="42000"/>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1758097" y="5678057"/>
            <a:ext cx="7135220" cy="6330886"/>
          </a:xfrm>
          <a:custGeom>
            <a:avLst/>
            <a:gdLst/>
            <a:ahLst/>
            <a:cxnLst/>
            <a:rect l="l" t="t" r="r" b="b"/>
            <a:pathLst>
              <a:path w="7135220" h="6330886">
                <a:moveTo>
                  <a:pt x="0" y="0"/>
                </a:moveTo>
                <a:lnTo>
                  <a:pt x="7135220" y="0"/>
                </a:lnTo>
                <a:lnTo>
                  <a:pt x="7135220" y="6330887"/>
                </a:lnTo>
                <a:lnTo>
                  <a:pt x="0" y="6330887"/>
                </a:lnTo>
                <a:lnTo>
                  <a:pt x="0" y="0"/>
                </a:lnTo>
                <a:close/>
              </a:path>
            </a:pathLst>
          </a:custGeom>
          <a:blipFill>
            <a:blip r:embed="rId5">
              <a:alphaModFix amt="65999"/>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754483" y="-1363553"/>
            <a:ext cx="6803544" cy="6147930"/>
          </a:xfrm>
          <a:custGeom>
            <a:avLst/>
            <a:gdLst/>
            <a:ahLst/>
            <a:cxnLst/>
            <a:rect l="l" t="t" r="r" b="b"/>
            <a:pathLst>
              <a:path w="6803544" h="6147930">
                <a:moveTo>
                  <a:pt x="0" y="0"/>
                </a:moveTo>
                <a:lnTo>
                  <a:pt x="6803544" y="0"/>
                </a:lnTo>
                <a:lnTo>
                  <a:pt x="6803544" y="6147930"/>
                </a:lnTo>
                <a:lnTo>
                  <a:pt x="0" y="6147930"/>
                </a:lnTo>
                <a:lnTo>
                  <a:pt x="0" y="0"/>
                </a:lnTo>
                <a:close/>
              </a:path>
            </a:pathLst>
          </a:custGeom>
          <a:blipFill>
            <a:blip r:embed="rId7">
              <a:alphaModFix amt="58000"/>
              <a:extLst>
                <a:ext uri="{96DAC541-7B7A-43D3-8B79-37D633B846F1}">
                  <asvg:svgBlip xmlns:asvg="http://schemas.microsoft.com/office/drawing/2016/SVG/main" xmlns="" r:embed="rId8"/>
                </a:ext>
              </a:extLst>
            </a:blip>
            <a:stretch>
              <a:fillRect/>
            </a:stretch>
          </a:blipFill>
        </p:spPr>
      </p:sp>
      <p:grpSp>
        <p:nvGrpSpPr>
          <p:cNvPr id="6" name="Group 6"/>
          <p:cNvGrpSpPr/>
          <p:nvPr/>
        </p:nvGrpSpPr>
        <p:grpSpPr>
          <a:xfrm>
            <a:off x="-844703" y="951269"/>
            <a:ext cx="16603419" cy="8229600"/>
            <a:chOff x="0" y="0"/>
            <a:chExt cx="4372917" cy="2167467"/>
          </a:xfrm>
        </p:grpSpPr>
        <p:sp>
          <p:nvSpPr>
            <p:cNvPr id="7" name="Freeform 7"/>
            <p:cNvSpPr/>
            <p:nvPr/>
          </p:nvSpPr>
          <p:spPr>
            <a:xfrm>
              <a:off x="0" y="0"/>
              <a:ext cx="4372917" cy="2167467"/>
            </a:xfrm>
            <a:custGeom>
              <a:avLst/>
              <a:gdLst/>
              <a:ahLst/>
              <a:cxnLst/>
              <a:rect l="l" t="t" r="r" b="b"/>
              <a:pathLst>
                <a:path w="4372917" h="2167467">
                  <a:moveTo>
                    <a:pt x="0" y="0"/>
                  </a:moveTo>
                  <a:lnTo>
                    <a:pt x="4372917" y="0"/>
                  </a:lnTo>
                  <a:lnTo>
                    <a:pt x="4372917" y="2167467"/>
                  </a:lnTo>
                  <a:lnTo>
                    <a:pt x="0" y="2167467"/>
                  </a:lnTo>
                  <a:close/>
                </a:path>
              </a:pathLst>
            </a:custGeom>
            <a:solidFill>
              <a:srgbClr val="FAE2C5">
                <a:alpha val="72941"/>
              </a:srgbClr>
            </a:solidFill>
          </p:spPr>
        </p:sp>
        <p:sp>
          <p:nvSpPr>
            <p:cNvPr id="8" name="TextBox 8"/>
            <p:cNvSpPr txBox="1"/>
            <p:nvPr/>
          </p:nvSpPr>
          <p:spPr>
            <a:xfrm>
              <a:off x="0" y="-38100"/>
              <a:ext cx="4372917" cy="2205567"/>
            </a:xfrm>
            <a:prstGeom prst="rect">
              <a:avLst/>
            </a:prstGeom>
          </p:spPr>
          <p:txBody>
            <a:bodyPr lIns="50800" tIns="50800" rIns="50800" bIns="50800" rtlCol="0" anchor="ctr"/>
            <a:lstStyle/>
            <a:p>
              <a:pPr algn="just">
                <a:lnSpc>
                  <a:spcPts val="2659"/>
                </a:lnSpc>
                <a:spcBef>
                  <a:spcPct val="0"/>
                </a:spcBef>
              </a:pPr>
              <a:endParaRPr/>
            </a:p>
          </p:txBody>
        </p:sp>
      </p:grpSp>
      <p:sp>
        <p:nvSpPr>
          <p:cNvPr id="9" name="Freeform 9"/>
          <p:cNvSpPr/>
          <p:nvPr/>
        </p:nvSpPr>
        <p:spPr>
          <a:xfrm rot="953624" flipH="1" flipV="1">
            <a:off x="-592410" y="8494973"/>
            <a:ext cx="2987406" cy="2259565"/>
          </a:xfrm>
          <a:custGeom>
            <a:avLst/>
            <a:gdLst/>
            <a:ahLst/>
            <a:cxnLst/>
            <a:rect l="l" t="t" r="r" b="b"/>
            <a:pathLst>
              <a:path w="2987406" h="2259565">
                <a:moveTo>
                  <a:pt x="2987405" y="2259565"/>
                </a:moveTo>
                <a:lnTo>
                  <a:pt x="0" y="2259565"/>
                </a:lnTo>
                <a:lnTo>
                  <a:pt x="0" y="0"/>
                </a:lnTo>
                <a:lnTo>
                  <a:pt x="2987405" y="0"/>
                </a:lnTo>
                <a:lnTo>
                  <a:pt x="2987405" y="2259565"/>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TextBox 10"/>
          <p:cNvSpPr txBox="1"/>
          <p:nvPr/>
        </p:nvSpPr>
        <p:spPr>
          <a:xfrm>
            <a:off x="2112265" y="865544"/>
            <a:ext cx="12252181" cy="778510"/>
          </a:xfrm>
          <a:prstGeom prst="rect">
            <a:avLst/>
          </a:prstGeom>
        </p:spPr>
        <p:txBody>
          <a:bodyPr lIns="0" tIns="0" rIns="0" bIns="0" rtlCol="0" anchor="t">
            <a:spAutoFit/>
          </a:bodyPr>
          <a:lstStyle/>
          <a:p>
            <a:pPr algn="ctr">
              <a:lnSpc>
                <a:spcPts val="6439"/>
              </a:lnSpc>
              <a:spcBef>
                <a:spcPct val="0"/>
              </a:spcBef>
            </a:pPr>
            <a:r>
              <a:rPr lang="en-US" sz="4599" b="1">
                <a:solidFill>
                  <a:srgbClr val="000000"/>
                </a:solidFill>
                <a:latin typeface="Lora Bold"/>
                <a:ea typeface="Lora Bold"/>
                <a:cs typeface="Lora Bold"/>
                <a:sym typeface="Lora Bold"/>
              </a:rPr>
              <a:t>Список використаних джерел</a:t>
            </a:r>
          </a:p>
        </p:txBody>
      </p:sp>
      <p:sp>
        <p:nvSpPr>
          <p:cNvPr id="11" name="TextBox 11"/>
          <p:cNvSpPr txBox="1"/>
          <p:nvPr/>
        </p:nvSpPr>
        <p:spPr>
          <a:xfrm>
            <a:off x="2414517" y="1765579"/>
            <a:ext cx="11746795" cy="7248207"/>
          </a:xfrm>
          <a:prstGeom prst="rect">
            <a:avLst/>
          </a:prstGeom>
        </p:spPr>
        <p:txBody>
          <a:bodyPr lIns="0" tIns="0" rIns="0" bIns="0" rtlCol="0" anchor="t">
            <a:spAutoFit/>
          </a:bodyPr>
          <a:lstStyle/>
          <a:p>
            <a:pPr algn="ctr">
              <a:lnSpc>
                <a:spcPts val="2771"/>
              </a:lnSpc>
            </a:pPr>
            <a:r>
              <a:rPr lang="en-US" sz="1979">
                <a:solidFill>
                  <a:srgbClr val="000000"/>
                </a:solidFill>
                <a:latin typeface="Lora"/>
                <a:ea typeface="Lora"/>
                <a:cs typeface="Lora"/>
                <a:sym typeface="Lora"/>
              </a:rPr>
              <a:t>Архівні матеріали та мапи:</a:t>
            </a:r>
          </a:p>
          <a:p>
            <a:pPr algn="ctr">
              <a:lnSpc>
                <a:spcPts val="2771"/>
              </a:lnSpc>
            </a:pPr>
            <a:r>
              <a:rPr lang="en-US" sz="1979">
                <a:solidFill>
                  <a:srgbClr val="000000"/>
                </a:solidFill>
                <a:latin typeface="Lora"/>
                <a:ea typeface="Lora"/>
                <a:cs typeface="Lora"/>
                <a:sym typeface="Lora"/>
              </a:rPr>
              <a:t>1.     Stadt ZBARAZ in Galizien Narnopoler-Kreis, 1830. — Кадастровий план міста Збараж. Архівний відділ Збаразької РДА.</a:t>
            </a:r>
          </a:p>
          <a:p>
            <a:pPr algn="ctr">
              <a:lnSpc>
                <a:spcPts val="2771"/>
              </a:lnSpc>
            </a:pPr>
            <a:r>
              <a:rPr lang="en-US" sz="1979">
                <a:solidFill>
                  <a:srgbClr val="000000"/>
                </a:solidFill>
                <a:latin typeface="Lora"/>
                <a:ea typeface="Lora"/>
                <a:cs typeface="Lora"/>
                <a:sym typeface="Lora"/>
              </a:rPr>
              <a:t>2.     Карта Фрідріха фон Міга (1779–1783). — Історико-топографічний опис Галичини.</a:t>
            </a:r>
          </a:p>
          <a:p>
            <a:pPr algn="ctr">
              <a:lnSpc>
                <a:spcPts val="2771"/>
              </a:lnSpc>
            </a:pPr>
            <a:r>
              <a:rPr lang="en-US" sz="1979">
                <a:solidFill>
                  <a:srgbClr val="000000"/>
                </a:solidFill>
                <a:latin typeface="Lora"/>
                <a:ea typeface="Lora"/>
                <a:cs typeface="Lora"/>
                <a:sym typeface="Lora"/>
              </a:rPr>
              <a:t>Література та наукові публікації:</a:t>
            </a:r>
          </a:p>
          <a:p>
            <a:pPr algn="ctr">
              <a:lnSpc>
                <a:spcPts val="2771"/>
              </a:lnSpc>
            </a:pPr>
            <a:r>
              <a:rPr lang="en-US" sz="1979">
                <a:solidFill>
                  <a:srgbClr val="000000"/>
                </a:solidFill>
                <a:latin typeface="Lora"/>
                <a:ea typeface="Lora"/>
                <a:cs typeface="Lora"/>
                <a:sym typeface="Lora"/>
              </a:rPr>
              <a:t>3. Бабій П., Гаврилюк О. Збараж: Історико-краєзнавчий нарис. — Тернопіль, 2001.</a:t>
            </a:r>
          </a:p>
          <a:p>
            <a:pPr algn="ctr">
              <a:lnSpc>
                <a:spcPts val="2771"/>
              </a:lnSpc>
            </a:pPr>
            <a:r>
              <a:rPr lang="en-US" sz="1979">
                <a:solidFill>
                  <a:srgbClr val="000000"/>
                </a:solidFill>
                <a:latin typeface="Lora"/>
                <a:ea typeface="Lora"/>
                <a:cs typeface="Lora"/>
                <a:sym typeface="Lora"/>
              </a:rPr>
              <a:t>4. Гуцал П. З. Збараж // Енциклопедія сучасної України. — [Електронний ресурс: за матеріалами irp.te.ua].</a:t>
            </a:r>
          </a:p>
          <a:p>
            <a:pPr algn="ctr">
              <a:lnSpc>
                <a:spcPts val="2771"/>
              </a:lnSpc>
            </a:pPr>
            <a:r>
              <a:rPr lang="en-US" sz="1979">
                <a:solidFill>
                  <a:srgbClr val="000000"/>
                </a:solidFill>
                <a:latin typeface="Lora"/>
                <a:ea typeface="Lora"/>
                <a:cs typeface="Lora"/>
                <a:sym typeface="Lora"/>
              </a:rPr>
              <a:t>5. Нагірний В. Архітектура громадських будівель єврейських громад Галичини (кінець XIX — початок XX ст.).</a:t>
            </a:r>
          </a:p>
          <a:p>
            <a:pPr algn="ctr">
              <a:lnSpc>
                <a:spcPts val="2771"/>
              </a:lnSpc>
            </a:pPr>
            <a:r>
              <a:rPr lang="en-US" sz="1979">
                <a:solidFill>
                  <a:srgbClr val="000000"/>
                </a:solidFill>
                <a:latin typeface="Lora"/>
                <a:ea typeface="Lora"/>
                <a:cs typeface="Lora"/>
                <a:sym typeface="Lora"/>
              </a:rPr>
              <a:t>6. Юхневич О. Економічний розвиток міст Східної Галичини в австрійський період // Наукові записки Національного університету «Острозька академія». Серія «Історичні науки». — 2016. — Вип. 4. — С. 34. (це саме те джерело, яке у вас було довгим посиланням на irbis-nbuv.gov.ua).</a:t>
            </a:r>
          </a:p>
          <a:p>
            <a:pPr algn="ctr">
              <a:lnSpc>
                <a:spcPts val="2771"/>
              </a:lnSpc>
            </a:pPr>
            <a:r>
              <a:rPr lang="en-US" sz="1979">
                <a:solidFill>
                  <a:srgbClr val="000000"/>
                </a:solidFill>
                <a:latin typeface="Lora"/>
                <a:ea typeface="Lora"/>
                <a:cs typeface="Lora"/>
                <a:sym typeface="Lora"/>
              </a:rPr>
              <a:t>Електронні ресурси (оформлені за ДСТУ):</a:t>
            </a:r>
          </a:p>
          <a:p>
            <a:pPr algn="ctr">
              <a:lnSpc>
                <a:spcPts val="2771"/>
              </a:lnSpc>
            </a:pPr>
            <a:r>
              <a:rPr lang="en-US" sz="1979">
                <a:solidFill>
                  <a:srgbClr val="000000"/>
                </a:solidFill>
                <a:latin typeface="Lora"/>
                <a:ea typeface="Lora"/>
                <a:cs typeface="Lora"/>
                <a:sym typeface="Lora"/>
              </a:rPr>
              <a:t>7. Проєкт «Єврейські пам'ятки України». — Режим доступу: https://jewishstonesua.org/uk/zbarazh/ (Матеріали про історію кагалу та єврейське кладовище Збаража).</a:t>
            </a:r>
          </a:p>
          <a:p>
            <a:pPr algn="ctr">
              <a:lnSpc>
                <a:spcPts val="2771"/>
              </a:lnSpc>
            </a:pPr>
            <a:r>
              <a:rPr lang="en-US" sz="1979">
                <a:solidFill>
                  <a:srgbClr val="000000"/>
                </a:solidFill>
                <a:latin typeface="Lora"/>
                <a:ea typeface="Lora"/>
                <a:cs typeface="Lora"/>
                <a:sym typeface="Lora"/>
              </a:rPr>
              <a:t>8. Цифровий архів часописів Галичини. — Режим доступу: https://21.helsinki.org.ua/ (Аналіз тогочасної преси та рекламних оголошень).</a:t>
            </a:r>
          </a:p>
          <a:p>
            <a:pPr algn="ctr">
              <a:lnSpc>
                <a:spcPts val="1755"/>
              </a:lnSpc>
            </a:pPr>
            <a:endParaRPr/>
          </a:p>
          <a:p>
            <a:pPr algn="ctr">
              <a:lnSpc>
                <a:spcPts val="2771"/>
              </a:lnSpc>
              <a:spcBef>
                <a:spcPct val="0"/>
              </a:spcBef>
            </a:pP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1784</Words>
  <Application>Microsoft Office PowerPoint</Application>
  <PresentationFormat>Произвольный</PresentationFormat>
  <Paragraphs>91</Paragraphs>
  <Slides>14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Calibri</vt:lpstr>
      <vt:lpstr>Lora</vt:lpstr>
      <vt:lpstr>Lora Italics</vt:lpstr>
      <vt:lpstr>Lora Bold</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Текст абзацу</dc:title>
  <cp:lastModifiedBy>User</cp:lastModifiedBy>
  <cp:revision>2</cp:revision>
  <dcterms:created xsi:type="dcterms:W3CDTF">2006-08-16T00:00:00Z</dcterms:created>
  <dcterms:modified xsi:type="dcterms:W3CDTF">2026-04-13T18:27:27Z</dcterms:modified>
  <dc:identifier>DAHD0NOkso0</dc:identifier>
</cp:coreProperties>
</file>