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Lst>
  <p:notesMasterIdLst>
    <p:notesMasterId r:id="rId19"/>
  </p:notesMasterIdLst>
  <p:sldIdLst>
    <p:sldId id="277" r:id="rId3"/>
    <p:sldId id="267" r:id="rId4"/>
    <p:sldId id="257" r:id="rId5"/>
    <p:sldId id="281" r:id="rId6"/>
    <p:sldId id="292" r:id="rId7"/>
    <p:sldId id="282" r:id="rId8"/>
    <p:sldId id="289" r:id="rId9"/>
    <p:sldId id="266" r:id="rId10"/>
    <p:sldId id="293" r:id="rId11"/>
    <p:sldId id="295" r:id="rId12"/>
    <p:sldId id="294" r:id="rId13"/>
    <p:sldId id="296" r:id="rId14"/>
    <p:sldId id="263" r:id="rId15"/>
    <p:sldId id="278" r:id="rId16"/>
    <p:sldId id="297" r:id="rId17"/>
    <p:sldId id="299"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3C0C"/>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4" d="100"/>
          <a:sy n="74"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BD6F6-7A39-48E7-9B0B-49463CD58DAB}" type="datetimeFigureOut">
              <a:rPr lang="ru-RU" smtClean="0"/>
              <a:t>24.04.2026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D127D-586F-4581-B8BF-62C7359FF690}" type="slidenum">
              <a:rPr lang="ru-RU" smtClean="0"/>
              <a:t>‹№›</a:t>
            </a:fld>
            <a:endParaRPr lang="ru-RU"/>
          </a:p>
        </p:txBody>
      </p:sp>
    </p:spTree>
    <p:extLst>
      <p:ext uri="{BB962C8B-B14F-4D97-AF65-F5344CB8AC3E}">
        <p14:creationId xmlns:p14="http://schemas.microsoft.com/office/powerpoint/2010/main" val="4123300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41DD127D-586F-4581-B8BF-62C7359FF690}" type="slidenum">
              <a:rPr lang="ru-RU" smtClean="0"/>
              <a:t>10</a:t>
            </a:fld>
            <a:endParaRPr lang="ru-RU"/>
          </a:p>
        </p:txBody>
      </p:sp>
    </p:spTree>
    <p:extLst>
      <p:ext uri="{BB962C8B-B14F-4D97-AF65-F5344CB8AC3E}">
        <p14:creationId xmlns:p14="http://schemas.microsoft.com/office/powerpoint/2010/main" val="3952405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0F3B94-A9E9-D6A8-4F64-697EC538263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3140D01-1585-0F4F-409B-F652780D8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1CD06D3-7C0B-2FFA-41C1-2B2DACC81A52}"/>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0A3B795B-7828-3C24-F6EC-9863939ECB2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ABD41C8-A11E-F685-9B34-17138F94122F}"/>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993051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CAD287-6D9F-05A5-F746-00E782AF4B9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AA9A2C3-A960-8CDB-C3F9-E365F7B47D9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4D09A4-EC85-76F3-6DF3-2769BE0FB543}"/>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4125C049-59BA-59F5-0D67-413BE564A0F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E59BD25-BBD6-F102-C624-5AE3CB13297E}"/>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254550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C0B22C-EC84-4984-72A9-899EFE91235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32B950-DAA9-AAA2-6A13-693033366C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28562CD-C4A9-833E-E7AF-233596A7D349}"/>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D07724B4-7C75-B534-F12B-121A26D91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001746-969C-572B-785B-FCF1AFA58FB7}"/>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284794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18FD17-05D9-DA8F-9B2E-3CAC146FCDC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C6F6EE-4B11-9DEB-0232-5A23C65CF4A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AE3603B-4592-8407-21CB-BC1F4CC69DB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B2DBAFE-3E26-B6DF-F72F-DFB8140D324B}"/>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6" name="Нижний колонтитул 5">
            <a:extLst>
              <a:ext uri="{FF2B5EF4-FFF2-40B4-BE49-F238E27FC236}">
                <a16:creationId xmlns:a16="http://schemas.microsoft.com/office/drawing/2014/main" id="{65C64B5B-604F-9286-9E3B-9D5DFF731BB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5DA61DA-D4E7-D6B2-4616-7A0387E498F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4120887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A64936-81D2-EC5F-9CD0-48F035A30D4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B9272DF-B471-04CF-5B5E-1D05D0DD5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419F112-A930-1187-9D89-C688A32653E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0019E5C-93A4-E662-8F66-AD771193F4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BC49F03-B51D-8C58-ABD0-6FC83BEE428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C0C251D-A1D0-099E-C891-7CCBCF9A7D26}"/>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8" name="Нижний колонтитул 7">
            <a:extLst>
              <a:ext uri="{FF2B5EF4-FFF2-40B4-BE49-F238E27FC236}">
                <a16:creationId xmlns:a16="http://schemas.microsoft.com/office/drawing/2014/main" id="{1BB2C4BD-73CD-2A27-1F87-88FCCDDCA50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4310718-CC12-884A-C6BC-21140CB959C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34225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AEF999-9E39-1CDB-8FE8-CC2D273E0C2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AC1586D-E4C4-E7D8-A513-95568724BE0B}"/>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4" name="Нижний колонтитул 3">
            <a:extLst>
              <a:ext uri="{FF2B5EF4-FFF2-40B4-BE49-F238E27FC236}">
                <a16:creationId xmlns:a16="http://schemas.microsoft.com/office/drawing/2014/main" id="{04957246-CD0C-6A7D-75C8-F001308ADFA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C46C455-2B03-10AF-AEC5-ADBEAD025160}"/>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560826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8231FC4-D595-B107-7924-60D341D74433}"/>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3" name="Нижний колонтитул 2">
            <a:extLst>
              <a:ext uri="{FF2B5EF4-FFF2-40B4-BE49-F238E27FC236}">
                <a16:creationId xmlns:a16="http://schemas.microsoft.com/office/drawing/2014/main" id="{D6BFBE36-B572-DD3C-6D15-81B191CA44C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86F7B84-84F9-3867-6105-6F7E4B6C8A4F}"/>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32966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6D236D-5256-4017-8E45-B94A7B922B5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3574E9-A58B-479C-E0F5-5BEA5D3EFE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08360E9-3BA3-910E-EAA9-4B29D7334D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F649994-873E-9AF7-C888-91A2262CC9C0}"/>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6" name="Нижний колонтитул 5">
            <a:extLst>
              <a:ext uri="{FF2B5EF4-FFF2-40B4-BE49-F238E27FC236}">
                <a16:creationId xmlns:a16="http://schemas.microsoft.com/office/drawing/2014/main" id="{08B8FA5E-CC73-AFF1-63EC-C8226063214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AFF457C-A8A5-989B-BA91-14DDB20225F6}"/>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561242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B9DF5A-AB25-BC3F-0D1C-1D9DB3D2E83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A49410F-A345-38BC-B657-B231117C6A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3CCE8F43-7F98-D78A-2144-94F31933C9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B84A898-88CA-3C66-2B1D-26961E464065}"/>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6" name="Нижний колонтитул 5">
            <a:extLst>
              <a:ext uri="{FF2B5EF4-FFF2-40B4-BE49-F238E27FC236}">
                <a16:creationId xmlns:a16="http://schemas.microsoft.com/office/drawing/2014/main" id="{F5222CC9-EE43-BBE1-58DD-B174E433E45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A2DECDB-1C84-1740-78B3-9D4A634612FD}"/>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9342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F5EC5C-19CC-2A29-3F59-60556ED41C7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891F9A6-78D7-91CA-4D1D-050B74F224A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381EDF8-03C6-DCF7-871E-9A9F700898EB}"/>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C9E2D3CC-586C-C0F9-ADCD-1ED6887254C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7FD4B7B-78E8-51E1-15D4-6EBB34FDCB06}"/>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96659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829736C-1239-26C4-CCD4-8E46DC3D758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207E22B-9DAA-7307-119F-748F205E52D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419236-6503-657E-3103-5984DD2D3112}"/>
              </a:ext>
            </a:extLst>
          </p:cNvPr>
          <p:cNvSpPr>
            <a:spLocks noGrp="1"/>
          </p:cNvSpPr>
          <p:nvPr>
            <p:ph type="dt" sz="half" idx="10"/>
          </p:nvPr>
        </p:nvSpPr>
        <p:spPr/>
        <p:txBody>
          <a:body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4F7D036A-CE18-5349-4241-8BB4080D203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7330829-31F9-C82B-E2E8-4E8D04DB233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307361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94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134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3757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3616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0030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3189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3357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973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639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5725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096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9843D1-5A5A-233C-C1DD-571220D1F4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C04CC58-3D7A-8FC6-341A-CAD8432B6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2A7E51D-7E31-FE54-DEF4-2CBFD351B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77132-9359-4D37-AF5B-D99DF34A98BC}" type="datetimeFigureOut">
              <a:rPr lang="ru-RU" smtClean="0"/>
              <a:t>24.04.2026</a:t>
            </a:fld>
            <a:endParaRPr lang="ru-RU"/>
          </a:p>
        </p:txBody>
      </p:sp>
      <p:sp>
        <p:nvSpPr>
          <p:cNvPr id="5" name="Нижний колонтитул 4">
            <a:extLst>
              <a:ext uri="{FF2B5EF4-FFF2-40B4-BE49-F238E27FC236}">
                <a16:creationId xmlns:a16="http://schemas.microsoft.com/office/drawing/2014/main" id="{7C36C339-F740-5255-B3BE-56680D9F7C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CD483E8-6BF0-8D3D-E4D8-3293085722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1FD8C1-2A6A-4719-97DE-8465D0670709}" type="slidenum">
              <a:rPr lang="ru-RU" smtClean="0"/>
              <a:t>‹№›</a:t>
            </a:fld>
            <a:endParaRPr lang="ru-RU"/>
          </a:p>
        </p:txBody>
      </p:sp>
    </p:spTree>
    <p:extLst>
      <p:ext uri="{BB962C8B-B14F-4D97-AF65-F5344CB8AC3E}">
        <p14:creationId xmlns:p14="http://schemas.microsoft.com/office/powerpoint/2010/main" val="8316128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4/24/2026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30410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surl.li/omregz"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surl.li/omregz"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surl.li/omregz"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s://surl.li/omregz"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surl.li/jlavg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8000" y="1600200"/>
            <a:ext cx="11176000" cy="18288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br>
              <a:rPr lang="uk-UA" sz="4800" b="1" spc="67"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uk-UA" sz="4267" b="1" spc="67" dirty="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rPr>
              <a:t> </a:t>
            </a:r>
            <a:r>
              <a:rPr lang="uk-UA" sz="4267" b="1" spc="67" dirty="0">
                <a:ln w="11430"/>
                <a:solidFill>
                  <a:schemeClr val="accent2">
                    <a:lumMod val="75000"/>
                  </a:schemeClr>
                </a:solidFill>
                <a:effectLst>
                  <a:outerShdw blurRad="76200" dist="50800" dir="5400000" algn="tl" rotWithShape="0">
                    <a:srgbClr val="000000">
                      <a:alpha val="65000"/>
                    </a:srgbClr>
                  </a:outerShdw>
                </a:effectLst>
                <a:latin typeface="Arial" pitchFamily="34" charset="0"/>
                <a:cs typeface="Arial" pitchFamily="34" charset="0"/>
              </a:rPr>
              <a:t>Ассирійська громада Ніжина: культурний взаємовплив, господарська адаптація та спільна спадщина (кінець ХІХ – початок ХХІ ст</a:t>
            </a:r>
            <a:r>
              <a:rPr lang="uk-UA" sz="4267" b="1" spc="67" dirty="0">
                <a:ln w="11430"/>
                <a:solidFill>
                  <a:schemeClr val="accent6">
                    <a:lumMod val="50000"/>
                  </a:schemeClr>
                </a:solidFill>
                <a:effectLst>
                  <a:outerShdw blurRad="76200" dist="50800" dir="5400000" algn="tl" rotWithShape="0">
                    <a:srgbClr val="000000">
                      <a:alpha val="65000"/>
                    </a:srgbClr>
                  </a:outerShdw>
                </a:effectLst>
                <a:latin typeface="Arial" pitchFamily="34" charset="0"/>
                <a:cs typeface="Arial" pitchFamily="34" charset="0"/>
              </a:rPr>
              <a:t>.)</a:t>
            </a:r>
            <a:endParaRPr lang="ru-RU" sz="4267" b="1" spc="67" dirty="0">
              <a:ln w="11430"/>
              <a:solidFill>
                <a:schemeClr val="accent6">
                  <a:lumMod val="50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Подзаголовок 2"/>
          <p:cNvSpPr>
            <a:spLocks noGrp="1"/>
          </p:cNvSpPr>
          <p:nvPr>
            <p:ph type="subTitle" idx="1"/>
          </p:nvPr>
        </p:nvSpPr>
        <p:spPr>
          <a:xfrm>
            <a:off x="355600" y="4561609"/>
            <a:ext cx="11379200" cy="2133600"/>
          </a:xfrm>
        </p:spPr>
        <p:txBody>
          <a:bodyPr>
            <a:normAutofit/>
          </a:bodyPr>
          <a:lstStyle/>
          <a:p>
            <a:r>
              <a:rPr lang="uk-UA" b="1" dirty="0">
                <a:solidFill>
                  <a:schemeClr val="tx1"/>
                </a:solidFill>
                <a:latin typeface="Arial" pitchFamily="34" charset="0"/>
                <a:cs typeface="Arial" pitchFamily="34" charset="0"/>
              </a:rPr>
              <a:t>Авторка </a:t>
            </a:r>
            <a:r>
              <a:rPr lang="uk-UA" b="1" dirty="0" err="1">
                <a:solidFill>
                  <a:schemeClr val="tx1"/>
                </a:solidFill>
                <a:latin typeface="Arial" pitchFamily="34" charset="0"/>
                <a:cs typeface="Arial" pitchFamily="34" charset="0"/>
              </a:rPr>
              <a:t>проєкту</a:t>
            </a:r>
            <a:r>
              <a:rPr lang="uk-UA" b="1" dirty="0">
                <a:solidFill>
                  <a:schemeClr val="tx1"/>
                </a:solidFill>
                <a:latin typeface="Arial" pitchFamily="34" charset="0"/>
                <a:cs typeface="Arial" pitchFamily="34" charset="0"/>
              </a:rPr>
              <a:t>: </a:t>
            </a:r>
            <a:r>
              <a:rPr lang="uk-UA" b="1" dirty="0">
                <a:solidFill>
                  <a:schemeClr val="accent6">
                    <a:lumMod val="50000"/>
                  </a:schemeClr>
                </a:solidFill>
                <a:latin typeface="Arial" pitchFamily="34" charset="0"/>
                <a:cs typeface="Arial" pitchFamily="34" charset="0"/>
              </a:rPr>
              <a:t>Кравцова Поліна Дмитрівна</a:t>
            </a:r>
            <a:r>
              <a:rPr lang="uk-UA" b="1" dirty="0">
                <a:solidFill>
                  <a:schemeClr val="tx1"/>
                </a:solidFill>
                <a:latin typeface="Arial" pitchFamily="34" charset="0"/>
                <a:cs typeface="Arial" pitchFamily="34" charset="0"/>
              </a:rPr>
              <a:t>, </a:t>
            </a:r>
            <a:r>
              <a:rPr lang="uk-UA" dirty="0">
                <a:solidFill>
                  <a:schemeClr val="tx1"/>
                </a:solidFill>
                <a:latin typeface="Arial" pitchFamily="34" charset="0"/>
                <a:cs typeface="Arial" pitchFamily="34" charset="0"/>
              </a:rPr>
              <a:t>учениця 8-Б класу Ніжинської гімназії  №1 Ніжинської міської ради Чернігівської області</a:t>
            </a:r>
          </a:p>
          <a:p>
            <a:endParaRPr lang="ru-RU" dirty="0">
              <a:solidFill>
                <a:schemeClr val="tx1"/>
              </a:solidFill>
              <a:latin typeface="Arial" pitchFamily="34" charset="0"/>
              <a:cs typeface="Arial" pitchFamily="34" charset="0"/>
            </a:endParaRPr>
          </a:p>
          <a:p>
            <a:r>
              <a:rPr lang="uk-UA" b="1" dirty="0">
                <a:solidFill>
                  <a:schemeClr val="tx1"/>
                </a:solidFill>
                <a:latin typeface="Arial" pitchFamily="34" charset="0"/>
                <a:cs typeface="Arial" pitchFamily="34" charset="0"/>
              </a:rPr>
              <a:t>Керівник </a:t>
            </a:r>
            <a:r>
              <a:rPr lang="uk-UA" b="1" dirty="0" err="1">
                <a:solidFill>
                  <a:schemeClr val="tx1"/>
                </a:solidFill>
                <a:latin typeface="Arial" pitchFamily="34" charset="0"/>
                <a:cs typeface="Arial" pitchFamily="34" charset="0"/>
              </a:rPr>
              <a:t>проєкту</a:t>
            </a:r>
            <a:r>
              <a:rPr lang="uk-UA" b="1" dirty="0">
                <a:solidFill>
                  <a:schemeClr val="tx1"/>
                </a:solidFill>
                <a:latin typeface="Arial" pitchFamily="34" charset="0"/>
                <a:cs typeface="Arial" pitchFamily="34" charset="0"/>
              </a:rPr>
              <a:t>: </a:t>
            </a:r>
            <a:r>
              <a:rPr lang="uk-UA" b="1" dirty="0">
                <a:solidFill>
                  <a:schemeClr val="accent6">
                    <a:lumMod val="50000"/>
                  </a:schemeClr>
                </a:solidFill>
                <a:latin typeface="Arial" pitchFamily="34" charset="0"/>
                <a:cs typeface="Arial" pitchFamily="34" charset="0"/>
              </a:rPr>
              <a:t>Максимова Рімма Олександрівна</a:t>
            </a:r>
            <a:r>
              <a:rPr lang="uk-UA" b="1" dirty="0">
                <a:solidFill>
                  <a:schemeClr val="tx1"/>
                </a:solidFill>
                <a:latin typeface="Arial" pitchFamily="34" charset="0"/>
                <a:cs typeface="Arial" pitchFamily="34" charset="0"/>
              </a:rPr>
              <a:t>, </a:t>
            </a:r>
            <a:r>
              <a:rPr lang="uk-UA" dirty="0">
                <a:solidFill>
                  <a:schemeClr val="tx1"/>
                </a:solidFill>
                <a:latin typeface="Arial" pitchFamily="34" charset="0"/>
                <a:cs typeface="Arial" pitchFamily="34" charset="0"/>
              </a:rPr>
              <a:t>учитель історії та основ правознавства Ніжинської гімназії  №1 Ніжинської міської ради Чернігівської області</a:t>
            </a:r>
            <a:endParaRPr lang="ru-RU" dirty="0">
              <a:solidFill>
                <a:schemeClr val="tx1"/>
              </a:solidFill>
              <a:latin typeface="Arial" pitchFamily="34" charset="0"/>
              <a:cs typeface="Arial" pitchFamily="34" charset="0"/>
            </a:endParaRPr>
          </a:p>
        </p:txBody>
      </p:sp>
      <p:sp>
        <p:nvSpPr>
          <p:cNvPr id="4" name="Прямоугольник 3"/>
          <p:cNvSpPr/>
          <p:nvPr/>
        </p:nvSpPr>
        <p:spPr>
          <a:xfrm>
            <a:off x="355600" y="152400"/>
            <a:ext cx="11480800" cy="1734064"/>
          </a:xfrm>
          <a:prstGeom prst="rect">
            <a:avLst/>
          </a:prstGeom>
        </p:spPr>
        <p:txBody>
          <a:bodyPr wrap="square">
            <a:spAutoFit/>
          </a:bodyPr>
          <a:lstStyle/>
          <a:p>
            <a:pPr algn="ctr" defTabSz="609630"/>
            <a:r>
              <a:rPr lang="ru-RU" sz="2667" b="1" dirty="0" err="1">
                <a:solidFill>
                  <a:prstClr val="black"/>
                </a:solidFill>
                <a:latin typeface="Arial" pitchFamily="34" charset="0"/>
                <a:cs typeface="Arial" pitchFamily="34" charset="0"/>
              </a:rPr>
              <a:t>Всеукраїнський</a:t>
            </a:r>
            <a:r>
              <a:rPr lang="ru-RU" sz="2667" b="1" dirty="0">
                <a:solidFill>
                  <a:prstClr val="black"/>
                </a:solidFill>
                <a:latin typeface="Arial" pitchFamily="34" charset="0"/>
                <a:cs typeface="Arial" pitchFamily="34" charset="0"/>
              </a:rPr>
              <a:t> </a:t>
            </a:r>
            <a:r>
              <a:rPr lang="ru-RU" sz="2667" b="1" dirty="0" err="1">
                <a:solidFill>
                  <a:prstClr val="black"/>
                </a:solidFill>
                <a:latin typeface="Arial" pitchFamily="34" charset="0"/>
                <a:cs typeface="Arial" pitchFamily="34" charset="0"/>
              </a:rPr>
              <a:t>інтерактивний</a:t>
            </a:r>
            <a:r>
              <a:rPr lang="ru-RU" sz="2667" b="1" dirty="0">
                <a:solidFill>
                  <a:prstClr val="black"/>
                </a:solidFill>
                <a:latin typeface="Arial" pitchFamily="34" charset="0"/>
                <a:cs typeface="Arial" pitchFamily="34" charset="0"/>
              </a:rPr>
              <a:t> конкурс «</a:t>
            </a:r>
            <a:r>
              <a:rPr lang="ru-RU" sz="2667" b="1" dirty="0" err="1">
                <a:solidFill>
                  <a:prstClr val="black"/>
                </a:solidFill>
                <a:latin typeface="Arial" pitchFamily="34" charset="0"/>
                <a:cs typeface="Arial" pitchFamily="34" charset="0"/>
              </a:rPr>
              <a:t>МАН-Юніор</a:t>
            </a:r>
            <a:r>
              <a:rPr lang="ru-RU" sz="2667" b="1" dirty="0">
                <a:solidFill>
                  <a:prstClr val="black"/>
                </a:solidFill>
                <a:latin typeface="Arial" pitchFamily="34" charset="0"/>
                <a:cs typeface="Arial" pitchFamily="34" charset="0"/>
              </a:rPr>
              <a:t> Дослідник»</a:t>
            </a:r>
          </a:p>
          <a:p>
            <a:pPr algn="ctr" defTabSz="609630"/>
            <a:r>
              <a:rPr lang="uk-UA" sz="2667" b="1" dirty="0">
                <a:solidFill>
                  <a:prstClr val="black"/>
                </a:solidFill>
                <a:latin typeface="Arial" pitchFamily="34" charset="0"/>
                <a:cs typeface="Arial" pitchFamily="34" charset="0"/>
              </a:rPr>
              <a:t>Чернігівське територіальне відділення МАН</a:t>
            </a:r>
          </a:p>
          <a:p>
            <a:pPr algn="ctr" defTabSz="609630"/>
            <a:r>
              <a:rPr lang="uk-UA" sz="2667" b="1" dirty="0">
                <a:solidFill>
                  <a:prstClr val="black"/>
                </a:solidFill>
                <a:latin typeface="Arial" pitchFamily="34" charset="0"/>
                <a:cs typeface="Arial" pitchFamily="34" charset="0"/>
              </a:rPr>
              <a:t>Номінація «Історик-Юніор»</a:t>
            </a:r>
          </a:p>
          <a:p>
            <a:pPr algn="ctr" defTabSz="609630"/>
            <a:endParaRPr lang="ru-RU" sz="2667" b="1" dirty="0">
              <a:solidFill>
                <a:prstClr val="black"/>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3D9F9B09-6F07-45D1-9E65-1720588B5A76}"/>
              </a:ext>
            </a:extLst>
          </p:cNvPr>
          <p:cNvSpPr/>
          <p:nvPr/>
        </p:nvSpPr>
        <p:spPr>
          <a:xfrm>
            <a:off x="281940" y="198120"/>
            <a:ext cx="11628120" cy="6491521"/>
          </a:xfrm>
          <a:prstGeom prst="rect">
            <a:avLst/>
          </a:prstGeom>
        </p:spPr>
        <p:txBody>
          <a:bodyPr wrap="square">
            <a:spAutoFit/>
          </a:bodyPr>
          <a:lstStyle/>
          <a:p>
            <a:pPr indent="363538" algn="just">
              <a:spcAft>
                <a:spcPts val="0"/>
              </a:spcAft>
            </a:pPr>
            <a:r>
              <a:rPr lang="uk-UA" sz="1650" b="1" dirty="0">
                <a:solidFill>
                  <a:schemeClr val="accent2">
                    <a:lumMod val="50000"/>
                  </a:schemeClr>
                </a:solidFill>
                <a:latin typeface="Arial" panose="020B0604020202020204" pitchFamily="34" charset="0"/>
                <a:ea typeface="Arial" panose="020B0604020202020204" pitchFamily="34" charset="0"/>
              </a:rPr>
              <a:t>Мета дослідження: </a:t>
            </a:r>
            <a:r>
              <a:rPr lang="uk-UA" sz="1650" dirty="0">
                <a:solidFill>
                  <a:srgbClr val="1F1F1F"/>
                </a:solidFill>
                <a:latin typeface="Arial" panose="020B0604020202020204" pitchFamily="34" charset="0"/>
                <a:ea typeface="Arial" panose="020B0604020202020204" pitchFamily="34" charset="0"/>
              </a:rPr>
              <a:t>комплексно проаналізувати історичні етапи появи та розселення ассирійців у Ніжині, виявити особливості їхньої господарської адаптації та дослідити процеси взаємовпливу ассирійської та української культур у побутовій, духовній та соціальній сферах.</a:t>
            </a:r>
            <a:endParaRPr lang="uk-UA" sz="1650" dirty="0">
              <a:latin typeface="Arial" panose="020B0604020202020204" pitchFamily="34" charset="0"/>
              <a:ea typeface="Arial" panose="020B0604020202020204" pitchFamily="34" charset="0"/>
            </a:endParaRPr>
          </a:p>
          <a:p>
            <a:pPr indent="363538" algn="just">
              <a:spcAft>
                <a:spcPts val="0"/>
              </a:spcAft>
            </a:pPr>
            <a:r>
              <a:rPr lang="uk-UA" sz="1650" b="1" dirty="0">
                <a:solidFill>
                  <a:schemeClr val="accent2">
                    <a:lumMod val="50000"/>
                  </a:schemeClr>
                </a:solidFill>
                <a:latin typeface="Arial" panose="020B0604020202020204" pitchFamily="34" charset="0"/>
                <a:ea typeface="Arial" panose="020B0604020202020204" pitchFamily="34" charset="0"/>
              </a:rPr>
              <a:t>Завдання дослідження:</a:t>
            </a:r>
            <a:endParaRPr lang="uk-UA" sz="1650" dirty="0">
              <a:solidFill>
                <a:schemeClr val="accent2">
                  <a:lumMod val="50000"/>
                </a:schemeClr>
              </a:solidFill>
              <a:latin typeface="Arial" panose="020B0604020202020204" pitchFamily="34" charset="0"/>
              <a:ea typeface="Arial" panose="020B0604020202020204" pitchFamily="34" charset="0"/>
            </a:endParaRPr>
          </a:p>
          <a:p>
            <a:pPr lvl="0" algn="just" fontAlgn="base">
              <a:spcAft>
                <a:spcPts val="0"/>
              </a:spcAft>
              <a:buClr>
                <a:srgbClr val="000000"/>
              </a:buClr>
              <a:buSzPts val="1100"/>
            </a:pP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1.  З’ясувати історичні передумови появи ассирійської діаспори в Ніжині на межі ХІХ–ХХ століть.</a:t>
            </a:r>
            <a:endParaRPr lang="uk-UA" sz="1650"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2.  Охарактеризувати основні напрями господарської діяльності ассирійців (зокрема шевство та ремісництво) та їхню інтеграцію в економіку міста.</a:t>
            </a:r>
            <a:endParaRPr lang="uk-UA" sz="1650"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3.  Виявити спільні та відмінні риси у традиціях, побуті та релігійному житті українського та ассирійського населення.</a:t>
            </a:r>
            <a:endParaRPr lang="uk-UA" sz="1650"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4. Проаналізувати сучасний стан ассирійської громади в Ніжині та заходи щодо збереження її культурної ідентичності.</a:t>
            </a:r>
            <a:endParaRPr lang="uk-UA" sz="1650"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5.  Створити візуальну модель (карту або інфографіку) «ассирійських місць» міста.</a:t>
            </a:r>
            <a:endParaRPr lang="uk-UA" sz="1650" dirty="0">
              <a:latin typeface="Arial" panose="020B0604020202020204" pitchFamily="34" charset="0"/>
              <a:ea typeface="Arial" panose="020B0604020202020204" pitchFamily="34" charset="0"/>
              <a:cs typeface="Arial" panose="020B0604020202020204" pitchFamily="34" charset="0"/>
            </a:endParaRPr>
          </a:p>
          <a:p>
            <a:pPr indent="363538" algn="just">
              <a:spcAft>
                <a:spcPts val="0"/>
              </a:spcAft>
            </a:pPr>
            <a:r>
              <a:rPr lang="uk-UA" sz="1650" b="1" dirty="0">
                <a:solidFill>
                  <a:schemeClr val="accent2">
                    <a:lumMod val="50000"/>
                  </a:schemeClr>
                </a:solidFill>
                <a:latin typeface="Arial" panose="020B0604020202020204" pitchFamily="34" charset="0"/>
                <a:ea typeface="Arial" panose="020B0604020202020204" pitchFamily="34" charset="0"/>
              </a:rPr>
              <a:t>Об’єкт дослідження: </a:t>
            </a:r>
            <a:r>
              <a:rPr lang="uk-UA" sz="1650" dirty="0">
                <a:latin typeface="Arial" panose="020B0604020202020204" pitchFamily="34" charset="0"/>
                <a:ea typeface="Arial" panose="020B0604020202020204" pitchFamily="34" charset="0"/>
              </a:rPr>
              <a:t>процес</a:t>
            </a:r>
            <a:r>
              <a:rPr lang="uk-UA" sz="1650" dirty="0">
                <a:solidFill>
                  <a:srgbClr val="1F1F1F"/>
                </a:solidFill>
                <a:latin typeface="Arial" panose="020B0604020202020204" pitchFamily="34" charset="0"/>
                <a:ea typeface="Arial" panose="020B0604020202020204" pitchFamily="34" charset="0"/>
              </a:rPr>
              <a:t> історичного розвитку та соціокультурного побутування ассирійської національної меншини на території Ніжина в контексті міжкультурної взаємодії.</a:t>
            </a:r>
            <a:endParaRPr lang="uk-UA" sz="1650" dirty="0">
              <a:latin typeface="Arial" panose="020B0604020202020204" pitchFamily="34" charset="0"/>
              <a:ea typeface="Arial" panose="020B0604020202020204" pitchFamily="34" charset="0"/>
            </a:endParaRPr>
          </a:p>
          <a:p>
            <a:pPr indent="363538" algn="just">
              <a:spcAft>
                <a:spcPts val="0"/>
              </a:spcAft>
            </a:pPr>
            <a:r>
              <a:rPr lang="uk-UA" sz="1650" b="1" dirty="0">
                <a:solidFill>
                  <a:schemeClr val="accent2">
                    <a:lumMod val="50000"/>
                  </a:schemeClr>
                </a:solidFill>
                <a:latin typeface="Arial" panose="020B0604020202020204" pitchFamily="34" charset="0"/>
                <a:ea typeface="Arial" panose="020B0604020202020204" pitchFamily="34" charset="0"/>
              </a:rPr>
              <a:t>Предмет дослідження: </a:t>
            </a:r>
            <a:r>
              <a:rPr lang="uk-UA" sz="1650" dirty="0">
                <a:latin typeface="Arial" panose="020B0604020202020204" pitchFamily="34" charset="0"/>
                <a:ea typeface="Arial" panose="020B0604020202020204" pitchFamily="34" charset="0"/>
              </a:rPr>
              <a:t>т</a:t>
            </a:r>
            <a:r>
              <a:rPr lang="uk-UA" sz="1650" dirty="0">
                <a:solidFill>
                  <a:srgbClr val="1F1F1F"/>
                </a:solidFill>
                <a:latin typeface="Arial" panose="020B0604020202020204" pitchFamily="34" charset="0"/>
                <a:ea typeface="Arial" panose="020B0604020202020204" pitchFamily="34" charset="0"/>
              </a:rPr>
              <a:t>рансформація господарської зайнятості, побутових традицій та культурних практик ассирійців Ніжина під впливом взаємодії з місцевим українським населенням.</a:t>
            </a:r>
            <a:endParaRPr lang="uk-UA" sz="1650" dirty="0">
              <a:latin typeface="Arial" panose="020B0604020202020204" pitchFamily="34" charset="0"/>
              <a:ea typeface="Arial" panose="020B0604020202020204" pitchFamily="34" charset="0"/>
            </a:endParaRPr>
          </a:p>
          <a:p>
            <a:pPr indent="363538" algn="just">
              <a:spcAft>
                <a:spcPts val="0"/>
              </a:spcAft>
            </a:pPr>
            <a:r>
              <a:rPr lang="uk-UA" sz="1650" b="1" dirty="0">
                <a:solidFill>
                  <a:schemeClr val="accent2">
                    <a:lumMod val="50000"/>
                  </a:schemeClr>
                </a:solidFill>
                <a:latin typeface="Arial" panose="020B0604020202020204" pitchFamily="34" charset="0"/>
                <a:ea typeface="Arial" panose="020B0604020202020204" pitchFamily="34" charset="0"/>
              </a:rPr>
              <a:t>Методи дослідження:</a:t>
            </a:r>
            <a:r>
              <a:rPr lang="uk-UA" sz="1650" b="1" dirty="0">
                <a:solidFill>
                  <a:srgbClr val="1F1F1F"/>
                </a:solidFill>
                <a:latin typeface="Arial" panose="020B0604020202020204" pitchFamily="34" charset="0"/>
                <a:ea typeface="Arial" panose="020B0604020202020204" pitchFamily="34" charset="0"/>
                <a:cs typeface="Arial" panose="020B0604020202020204" pitchFamily="34" charset="0"/>
              </a:rPr>
              <a:t> </a:t>
            </a:r>
            <a:r>
              <a:rPr lang="uk-UA" sz="1650" dirty="0">
                <a:solidFill>
                  <a:srgbClr val="1F1F1F"/>
                </a:solidFill>
                <a:latin typeface="Arial" panose="020B0604020202020204" pitchFamily="34" charset="0"/>
                <a:ea typeface="Arial" panose="020B0604020202020204" pitchFamily="34" charset="0"/>
                <a:cs typeface="Arial" panose="020B0604020202020204" pitchFamily="34" charset="0"/>
              </a:rPr>
              <a:t>історико-архівний, описовий, картографічний, соціологічний, аналіз та синтез, використання цифрових технологій.</a:t>
            </a:r>
          </a:p>
          <a:p>
            <a:pPr indent="363538" algn="just"/>
            <a:r>
              <a:rPr lang="uk-UA" sz="1650" b="1" dirty="0">
                <a:solidFill>
                  <a:srgbClr val="843C0C"/>
                </a:solidFill>
                <a:latin typeface="Arial" panose="020B0604020202020204" pitchFamily="34" charset="0"/>
                <a:cs typeface="Arial" panose="020B0604020202020204" pitchFamily="34" charset="0"/>
              </a:rPr>
              <a:t>Особистий внесок: </a:t>
            </a:r>
            <a:r>
              <a:rPr lang="uk-UA" sz="1650" dirty="0">
                <a:latin typeface="Arial" panose="020B0604020202020204" pitchFamily="34" charset="0"/>
                <a:cs typeface="Arial" panose="020B0604020202020204" pitchFamily="34" charset="0"/>
              </a:rPr>
              <a:t>опрацьовано архівні матеріали та наукову літературу про ассирійську діаспору Ніжина, проведено серію інтерв'ю з представниками місцевих родин, що дозволило зафіксувати унікальні свідчення про їхній побут та традиції. Виявлено приклади культурного взаємовпливу, локалізовано історичні місця проживання громади на карті міста та обґрунтовано роль сімейної пам'яті у збереженні національної ідентичності.</a:t>
            </a:r>
          </a:p>
          <a:p>
            <a:pPr indent="363538" algn="just">
              <a:lnSpc>
                <a:spcPct val="107000"/>
              </a:lnSpc>
              <a:spcAft>
                <a:spcPts val="800"/>
              </a:spcAft>
            </a:pPr>
            <a:r>
              <a:rPr lang="uk-UA" sz="165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Практичне значення:</a:t>
            </a:r>
            <a:r>
              <a:rPr lang="uk-UA" sz="165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 </a:t>
            </a:r>
            <a:r>
              <a:rPr lang="uk-UA" sz="1650" dirty="0">
                <a:latin typeface="Arial" panose="020B0604020202020204" pitchFamily="34" charset="0"/>
                <a:ea typeface="Calibri" panose="020F0502020204030204" pitchFamily="34" charset="0"/>
                <a:cs typeface="Arial" panose="020B0604020202020204" pitchFamily="34" charset="0"/>
              </a:rPr>
              <a:t>результати дослідження можуть бути використані при розробці екскурсійних та туристичних маршрутів Ніжином, у науково-просвітницькій та краєзнавчій роботі музеїв, а також як додатковий матеріал на </a:t>
            </a:r>
            <a:r>
              <a:rPr lang="uk-UA" sz="1650" dirty="0" err="1">
                <a:latin typeface="Arial" panose="020B0604020202020204" pitchFamily="34" charset="0"/>
                <a:ea typeface="Calibri" panose="020F0502020204030204" pitchFamily="34" charset="0"/>
                <a:cs typeface="Arial" panose="020B0604020202020204" pitchFamily="34" charset="0"/>
              </a:rPr>
              <a:t>уроках</a:t>
            </a:r>
            <a:r>
              <a:rPr lang="uk-UA" sz="1650" dirty="0">
                <a:latin typeface="Arial" panose="020B0604020202020204" pitchFamily="34" charset="0"/>
                <a:ea typeface="Calibri" panose="020F0502020204030204" pitchFamily="34" charset="0"/>
                <a:cs typeface="Arial" panose="020B0604020202020204" pitchFamily="34" charset="0"/>
              </a:rPr>
              <a:t> історії рідного краю. Отримані дані сприятимуть зміцненню міжетнічного діалогу в громаді та можуть бути корисними для налагодження міжнародних культурних </a:t>
            </a:r>
            <a:r>
              <a:rPr lang="uk-UA" sz="1650" dirty="0" err="1">
                <a:latin typeface="Arial" panose="020B0604020202020204" pitchFamily="34" charset="0"/>
                <a:ea typeface="Calibri" panose="020F0502020204030204" pitchFamily="34" charset="0"/>
                <a:cs typeface="Arial" panose="020B0604020202020204" pitchFamily="34" charset="0"/>
              </a:rPr>
              <a:t>зв’язків</a:t>
            </a:r>
            <a:r>
              <a:rPr lang="uk-UA" sz="1650" dirty="0">
                <a:latin typeface="Arial" panose="020B0604020202020204" pitchFamily="34" charset="0"/>
                <a:ea typeface="Calibri" panose="020F0502020204030204" pitchFamily="34" charset="0"/>
                <a:cs typeface="Arial" panose="020B0604020202020204" pitchFamily="34" charset="0"/>
              </a:rPr>
              <a:t> з ассирійськими діаспорами світу.</a:t>
            </a:r>
          </a:p>
        </p:txBody>
      </p:sp>
    </p:spTree>
    <p:extLst>
      <p:ext uri="{BB962C8B-B14F-4D97-AF65-F5344CB8AC3E}">
        <p14:creationId xmlns:p14="http://schemas.microsoft.com/office/powerpoint/2010/main" val="1448204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48CF454B-4A71-8450-9266-40A55A867115}"/>
              </a:ext>
            </a:extLst>
          </p:cNvPr>
          <p:cNvPicPr>
            <a:picLocks noGrp="1" noChangeAspect="1"/>
          </p:cNvPicPr>
          <p:nvPr>
            <p:ph idx="1"/>
          </p:nvPr>
        </p:nvPicPr>
        <p:blipFill>
          <a:blip r:embed="rId2"/>
          <a:stretch>
            <a:fillRect/>
          </a:stretch>
        </p:blipFill>
        <p:spPr>
          <a:xfrm>
            <a:off x="683717" y="1020768"/>
            <a:ext cx="10925897" cy="5837232"/>
          </a:xfrm>
          <a:prstGeom prst="rect">
            <a:avLst/>
          </a:prstGeom>
        </p:spPr>
      </p:pic>
      <p:sp>
        <p:nvSpPr>
          <p:cNvPr id="2" name="Заголовок 1">
            <a:extLst>
              <a:ext uri="{FF2B5EF4-FFF2-40B4-BE49-F238E27FC236}">
                <a16:creationId xmlns:a16="http://schemas.microsoft.com/office/drawing/2014/main" id="{8E3EDB8F-E3AE-0C41-9697-330E87DA9267}"/>
              </a:ext>
            </a:extLst>
          </p:cNvPr>
          <p:cNvSpPr>
            <a:spLocks noGrp="1"/>
          </p:cNvSpPr>
          <p:nvPr>
            <p:ph type="title"/>
          </p:nvPr>
        </p:nvSpPr>
        <p:spPr>
          <a:xfrm>
            <a:off x="50665" y="-17444"/>
            <a:ext cx="12192000" cy="865734"/>
          </a:xfrm>
        </p:spPr>
        <p:txBody>
          <a:bodyPr>
            <a:normAutofit/>
          </a:bodyPr>
          <a:lstStyle/>
          <a:p>
            <a:pPr algn="ctr"/>
            <a:br>
              <a:rPr lang="ru-RU" sz="2800" b="1" dirty="0">
                <a:solidFill>
                  <a:schemeClr val="accent2">
                    <a:lumMod val="50000"/>
                  </a:schemeClr>
                </a:solidFill>
                <a:latin typeface="Arial" panose="020B0604020202020204" pitchFamily="34" charset="0"/>
                <a:cs typeface="Arial" panose="020B0604020202020204" pitchFamily="34" charset="0"/>
              </a:rPr>
            </a:br>
            <a:r>
              <a:rPr lang="ru-RU" sz="2800" b="1" dirty="0">
                <a:solidFill>
                  <a:schemeClr val="accent2">
                    <a:lumMod val="50000"/>
                  </a:schemeClr>
                </a:solidFill>
                <a:latin typeface="Arial" panose="020B0604020202020204" pitchFamily="34" charset="0"/>
                <a:cs typeface="Arial" panose="020B0604020202020204" pitchFamily="34" charset="0"/>
              </a:rPr>
              <a:t>Мапа </a:t>
            </a:r>
            <a:r>
              <a:rPr lang="ru-RU" sz="2800" b="1" dirty="0" err="1">
                <a:solidFill>
                  <a:schemeClr val="accent2">
                    <a:lumMod val="50000"/>
                  </a:schemeClr>
                </a:solidFill>
                <a:latin typeface="Arial" panose="020B0604020202020204" pitchFamily="34" charset="0"/>
                <a:cs typeface="Arial" panose="020B0604020202020204" pitchFamily="34" charset="0"/>
              </a:rPr>
              <a:t>локацій</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ассирійської</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діаспори</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Ніжина</a:t>
            </a:r>
            <a:endParaRPr lang="ru-RU" sz="2800" b="1" dirty="0">
              <a:solidFill>
                <a:schemeClr val="accent2">
                  <a:lumMod val="50000"/>
                </a:schemeClr>
              </a:solidFill>
              <a:latin typeface="Arial" panose="020B0604020202020204" pitchFamily="34" charset="0"/>
              <a:cs typeface="Arial" panose="020B0604020202020204" pitchFamily="34" charset="0"/>
            </a:endParaRPr>
          </a:p>
        </p:txBody>
      </p:sp>
      <p:sp>
        <p:nvSpPr>
          <p:cNvPr id="7" name="Freeform 14">
            <a:extLst>
              <a:ext uri="{FF2B5EF4-FFF2-40B4-BE49-F238E27FC236}">
                <a16:creationId xmlns:a16="http://schemas.microsoft.com/office/drawing/2014/main" id="{2433BF48-BFFB-5A79-BA9C-FB6BAD790B49}"/>
              </a:ext>
            </a:extLst>
          </p:cNvPr>
          <p:cNvSpPr/>
          <p:nvPr/>
        </p:nvSpPr>
        <p:spPr>
          <a:xfrm>
            <a:off x="6256902" y="2539672"/>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3" name="Freeform 14">
            <a:extLst>
              <a:ext uri="{FF2B5EF4-FFF2-40B4-BE49-F238E27FC236}">
                <a16:creationId xmlns:a16="http://schemas.microsoft.com/office/drawing/2014/main" id="{56F7D029-0841-981F-A42E-BC87922BC88A}"/>
              </a:ext>
            </a:extLst>
          </p:cNvPr>
          <p:cNvSpPr/>
          <p:nvPr/>
        </p:nvSpPr>
        <p:spPr>
          <a:xfrm>
            <a:off x="9071040" y="1308118"/>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4" name="Freeform 14">
            <a:extLst>
              <a:ext uri="{FF2B5EF4-FFF2-40B4-BE49-F238E27FC236}">
                <a16:creationId xmlns:a16="http://schemas.microsoft.com/office/drawing/2014/main" id="{6022A4BA-3486-D559-29A9-F3A103FF35B1}"/>
              </a:ext>
            </a:extLst>
          </p:cNvPr>
          <p:cNvSpPr/>
          <p:nvPr/>
        </p:nvSpPr>
        <p:spPr>
          <a:xfrm>
            <a:off x="5819701" y="2735230"/>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5" name="Freeform 14">
            <a:extLst>
              <a:ext uri="{FF2B5EF4-FFF2-40B4-BE49-F238E27FC236}">
                <a16:creationId xmlns:a16="http://schemas.microsoft.com/office/drawing/2014/main" id="{B9D960A6-DFE9-A839-D814-F1DC4DBA52C3}"/>
              </a:ext>
            </a:extLst>
          </p:cNvPr>
          <p:cNvSpPr/>
          <p:nvPr/>
        </p:nvSpPr>
        <p:spPr>
          <a:xfrm>
            <a:off x="7480553" y="1997664"/>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21" name="Прямоугольник 20">
            <a:extLst>
              <a:ext uri="{FF2B5EF4-FFF2-40B4-BE49-F238E27FC236}">
                <a16:creationId xmlns:a16="http://schemas.microsoft.com/office/drawing/2014/main" id="{67688281-9B22-88B6-B4DF-0F78AC10315E}"/>
              </a:ext>
            </a:extLst>
          </p:cNvPr>
          <p:cNvSpPr/>
          <p:nvPr/>
        </p:nvSpPr>
        <p:spPr>
          <a:xfrm>
            <a:off x="6552700" y="3308632"/>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Площа Івана Франка</a:t>
            </a:r>
            <a:endParaRPr lang="ru-RU" dirty="0"/>
          </a:p>
        </p:txBody>
      </p:sp>
      <p:sp>
        <p:nvSpPr>
          <p:cNvPr id="22" name="Прямоугольник 21">
            <a:extLst>
              <a:ext uri="{FF2B5EF4-FFF2-40B4-BE49-F238E27FC236}">
                <a16:creationId xmlns:a16="http://schemas.microsoft.com/office/drawing/2014/main" id="{1968BBF9-33DA-655B-0E61-D2456664F8D4}"/>
              </a:ext>
            </a:extLst>
          </p:cNvPr>
          <p:cNvSpPr/>
          <p:nvPr/>
        </p:nvSpPr>
        <p:spPr>
          <a:xfrm>
            <a:off x="3755817" y="3507594"/>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err="1"/>
              <a:t>Овдіїївська</a:t>
            </a:r>
            <a:r>
              <a:rPr lang="uk-UA" dirty="0"/>
              <a:t> вулиця</a:t>
            </a:r>
            <a:endParaRPr lang="ru-RU" dirty="0"/>
          </a:p>
        </p:txBody>
      </p:sp>
      <p:sp>
        <p:nvSpPr>
          <p:cNvPr id="23" name="Прямоугольник 22">
            <a:extLst>
              <a:ext uri="{FF2B5EF4-FFF2-40B4-BE49-F238E27FC236}">
                <a16:creationId xmlns:a16="http://schemas.microsoft.com/office/drawing/2014/main" id="{E06AF140-132B-7F72-9FAA-975245C54860}"/>
              </a:ext>
            </a:extLst>
          </p:cNvPr>
          <p:cNvSpPr/>
          <p:nvPr/>
        </p:nvSpPr>
        <p:spPr>
          <a:xfrm>
            <a:off x="7992180" y="2675173"/>
            <a:ext cx="2495588" cy="221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Вулиця Гоголя</a:t>
            </a:r>
            <a:endParaRPr lang="ru-RU" dirty="0"/>
          </a:p>
        </p:txBody>
      </p:sp>
      <p:sp>
        <p:nvSpPr>
          <p:cNvPr id="24" name="Прямоугольник 23">
            <a:extLst>
              <a:ext uri="{FF2B5EF4-FFF2-40B4-BE49-F238E27FC236}">
                <a16:creationId xmlns:a16="http://schemas.microsoft.com/office/drawing/2014/main" id="{33BA688F-CBAE-F1C1-FCC4-148339734ED3}"/>
              </a:ext>
            </a:extLst>
          </p:cNvPr>
          <p:cNvSpPr/>
          <p:nvPr/>
        </p:nvSpPr>
        <p:spPr>
          <a:xfrm>
            <a:off x="9570955" y="1972274"/>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Центральний ринок</a:t>
            </a:r>
            <a:endParaRPr lang="ru-RU" dirty="0"/>
          </a:p>
        </p:txBody>
      </p:sp>
    </p:spTree>
    <p:extLst>
      <p:ext uri="{BB962C8B-B14F-4D97-AF65-F5344CB8AC3E}">
        <p14:creationId xmlns:p14="http://schemas.microsoft.com/office/powerpoint/2010/main" val="196908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D53F15-15EF-4690-BC8C-B17F7AFA9A33}"/>
              </a:ext>
            </a:extLst>
          </p:cNvPr>
          <p:cNvSpPr>
            <a:spLocks noGrp="1"/>
          </p:cNvSpPr>
          <p:nvPr>
            <p:ph type="title"/>
          </p:nvPr>
        </p:nvSpPr>
        <p:spPr>
          <a:xfrm>
            <a:off x="4551219" y="32037"/>
            <a:ext cx="7419107" cy="1325563"/>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1. Історичні передумови появи ассирійської діаспори </a:t>
            </a:r>
            <a:br>
              <a:rPr lang="uk-UA" sz="2800" b="1" dirty="0">
                <a:solidFill>
                  <a:schemeClr val="accent2">
                    <a:lumMod val="50000"/>
                  </a:schemeClr>
                </a:solidFill>
                <a:latin typeface="Arial" panose="020B0604020202020204" pitchFamily="34" charset="0"/>
                <a:cs typeface="Arial" panose="020B0604020202020204" pitchFamily="34" charset="0"/>
              </a:rPr>
            </a:br>
            <a:r>
              <a:rPr lang="uk-UA" sz="2800" b="1" dirty="0">
                <a:solidFill>
                  <a:schemeClr val="accent2">
                    <a:lumMod val="50000"/>
                  </a:schemeClr>
                </a:solidFill>
                <a:latin typeface="Arial" panose="020B0604020202020204" pitchFamily="34" charset="0"/>
                <a:cs typeface="Arial" panose="020B0604020202020204" pitchFamily="34" charset="0"/>
              </a:rPr>
              <a:t>(межа ХІХ–ХХ ст. та початок ХХ ст.)</a:t>
            </a:r>
          </a:p>
        </p:txBody>
      </p:sp>
      <p:sp>
        <p:nvSpPr>
          <p:cNvPr id="4" name="Прямокутник 3">
            <a:extLst>
              <a:ext uri="{FF2B5EF4-FFF2-40B4-BE49-F238E27FC236}">
                <a16:creationId xmlns:a16="http://schemas.microsoft.com/office/drawing/2014/main" id="{7E3DBA2B-9C7B-43C7-9FDC-3DDF3B6DA878}"/>
              </a:ext>
            </a:extLst>
          </p:cNvPr>
          <p:cNvSpPr/>
          <p:nvPr/>
        </p:nvSpPr>
        <p:spPr>
          <a:xfrm>
            <a:off x="4551219" y="1343818"/>
            <a:ext cx="7512627" cy="5078313"/>
          </a:xfrm>
          <a:prstGeom prst="rect">
            <a:avLst/>
          </a:prstGeom>
        </p:spPr>
        <p:txBody>
          <a:bodyPr wrap="square">
            <a:spAutoFit/>
          </a:bodyPr>
          <a:lstStyle/>
          <a:p>
            <a:pPr algn="just"/>
            <a:r>
              <a:rPr lang="uk-UA" dirty="0">
                <a:latin typeface="Arial" panose="020B0604020202020204" pitchFamily="34" charset="0"/>
                <a:cs typeface="Arial" panose="020B0604020202020204" pitchFamily="34" charset="0"/>
              </a:rPr>
              <a:t>     Поява ассирійців на українських землях загалом та в Ніжині зокрема не була наслідком планової міграції чи економічних пошуків –  це була міграція порятунку. Головною передумовою стали трагічні події Першої світової війни на території Османської імперії. Ассирійці, які проживали переважно в гірських районах </a:t>
            </a:r>
            <a:r>
              <a:rPr lang="uk-UA" dirty="0" err="1">
                <a:latin typeface="Arial" panose="020B0604020202020204" pitchFamily="34" charset="0"/>
                <a:cs typeface="Arial" panose="020B0604020202020204" pitchFamily="34" charset="0"/>
              </a:rPr>
              <a:t>Хаккярі</a:t>
            </a:r>
            <a:r>
              <a:rPr lang="uk-UA" dirty="0">
                <a:latin typeface="Arial" panose="020B0604020202020204" pitchFamily="34" charset="0"/>
                <a:cs typeface="Arial" panose="020B0604020202020204" pitchFamily="34" charset="0"/>
              </a:rPr>
              <a:t> та на рівнині Урмія, зазнали масових переслідувань за етнічною та релігійною (християнською) ознаками, що увійшло в історію як геноцид ассирійців — </a:t>
            </a:r>
            <a:r>
              <a:rPr lang="uk-UA" b="1" dirty="0">
                <a:latin typeface="Arial" panose="020B0604020202020204" pitchFamily="34" charset="0"/>
                <a:cs typeface="Arial" panose="020B0604020202020204" pitchFamily="34" charset="0"/>
              </a:rPr>
              <a:t>«</a:t>
            </a:r>
            <a:r>
              <a:rPr lang="uk-UA" b="1" dirty="0" err="1">
                <a:latin typeface="Arial" panose="020B0604020202020204" pitchFamily="34" charset="0"/>
                <a:cs typeface="Arial" panose="020B0604020202020204" pitchFamily="34" charset="0"/>
              </a:rPr>
              <a:t>Сейфо</a:t>
            </a:r>
            <a:r>
              <a:rPr lang="uk-UA" b="1" dirty="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(Меч).</a:t>
            </a:r>
          </a:p>
          <a:p>
            <a:pPr algn="just"/>
            <a:r>
              <a:rPr lang="uk-UA" dirty="0">
                <a:latin typeface="Arial" panose="020B0604020202020204" pitchFamily="34" charset="0"/>
                <a:cs typeface="Arial" panose="020B0604020202020204" pitchFamily="34" charset="0"/>
              </a:rPr>
              <a:t>     Виступивши на боці Російської імперії, ассирійці після відступу російських військ були змушені тікати на північ, на територію Кавказу, рятуючись від фізичного знищення. У 1920-х роках, рятуючись від голоду та економічної розрухи на Кавказі, біженці почали просуватися вглиб колишньої імперії. </a:t>
            </a:r>
          </a:p>
          <a:p>
            <a:pPr algn="just"/>
            <a:r>
              <a:rPr lang="uk-UA" dirty="0">
                <a:latin typeface="Arial" panose="020B0604020202020204" pitchFamily="34" charset="0"/>
                <a:cs typeface="Arial" panose="020B0604020202020204" pitchFamily="34" charset="0"/>
              </a:rPr>
              <a:t>     Ніжин, маючи статус важливого залізничного вузла та історичні традиції торговельного міста, став одним із тих центрів, де ассирійські родини знайшли прихисток. Вони прибували сюди позбавлені майна, статусу та без знання місцевої мови, що визначило специфіку їхньої подальшої адаптації.</a:t>
            </a:r>
          </a:p>
        </p:txBody>
      </p:sp>
      <p:pic>
        <p:nvPicPr>
          <p:cNvPr id="5" name="Рисунок 4">
            <a:extLst>
              <a:ext uri="{FF2B5EF4-FFF2-40B4-BE49-F238E27FC236}">
                <a16:creationId xmlns:a16="http://schemas.microsoft.com/office/drawing/2014/main" id="{DB324EDC-FF52-40E7-97C0-9F82766BF263}"/>
              </a:ext>
            </a:extLst>
          </p:cNvPr>
          <p:cNvPicPr>
            <a:picLocks noChangeAspect="1"/>
          </p:cNvPicPr>
          <p:nvPr/>
        </p:nvPicPr>
        <p:blipFill rotWithShape="1">
          <a:blip r:embed="rId2">
            <a:extLst>
              <a:ext uri="{28A0092B-C50C-407E-A947-70E740481C1C}">
                <a14:useLocalDpi xmlns:a14="http://schemas.microsoft.com/office/drawing/2010/main" val="0"/>
              </a:ext>
            </a:extLst>
          </a:blip>
          <a:srcRect t="10296" b="7576"/>
          <a:stretch/>
        </p:blipFill>
        <p:spPr>
          <a:xfrm>
            <a:off x="131619" y="146336"/>
            <a:ext cx="4350327" cy="6565328"/>
          </a:xfrm>
          <a:prstGeom prst="rect">
            <a:avLst/>
          </a:prstGeom>
        </p:spPr>
      </p:pic>
    </p:spTree>
    <p:extLst>
      <p:ext uri="{BB962C8B-B14F-4D97-AF65-F5344CB8AC3E}">
        <p14:creationId xmlns:p14="http://schemas.microsoft.com/office/powerpoint/2010/main" val="3712511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AF9D10D8-2B0D-4D5B-B70E-87F62E96D3A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3762"/>
          <a:stretch/>
        </p:blipFill>
        <p:spPr>
          <a:xfrm>
            <a:off x="161491" y="3730336"/>
            <a:ext cx="5272954" cy="3127664"/>
          </a:xfrm>
        </p:spPr>
      </p:pic>
      <p:pic>
        <p:nvPicPr>
          <p:cNvPr id="6" name="Рисунок 5">
            <a:extLst>
              <a:ext uri="{FF2B5EF4-FFF2-40B4-BE49-F238E27FC236}">
                <a16:creationId xmlns:a16="http://schemas.microsoft.com/office/drawing/2014/main" id="{EA5A8741-C1B5-4C61-9343-C9CE736B5482}"/>
              </a:ext>
            </a:extLst>
          </p:cNvPr>
          <p:cNvPicPr>
            <a:picLocks noChangeAspect="1"/>
          </p:cNvPicPr>
          <p:nvPr/>
        </p:nvPicPr>
        <p:blipFill rotWithShape="1">
          <a:blip r:embed="rId3"/>
          <a:srcRect r="66463"/>
          <a:stretch/>
        </p:blipFill>
        <p:spPr>
          <a:xfrm>
            <a:off x="165391" y="825788"/>
            <a:ext cx="2630626" cy="2904548"/>
          </a:xfrm>
          <a:prstGeom prst="rect">
            <a:avLst/>
          </a:prstGeom>
        </p:spPr>
      </p:pic>
      <p:pic>
        <p:nvPicPr>
          <p:cNvPr id="7" name="Рисунок 6">
            <a:extLst>
              <a:ext uri="{FF2B5EF4-FFF2-40B4-BE49-F238E27FC236}">
                <a16:creationId xmlns:a16="http://schemas.microsoft.com/office/drawing/2014/main" id="{8D1E2DA2-E41B-4024-A78C-BE3457B3A643}"/>
              </a:ext>
            </a:extLst>
          </p:cNvPr>
          <p:cNvPicPr>
            <a:picLocks noChangeAspect="1"/>
          </p:cNvPicPr>
          <p:nvPr/>
        </p:nvPicPr>
        <p:blipFill>
          <a:blip r:embed="rId4"/>
          <a:stretch>
            <a:fillRect/>
          </a:stretch>
        </p:blipFill>
        <p:spPr>
          <a:xfrm>
            <a:off x="2796018" y="825787"/>
            <a:ext cx="3552827" cy="2904549"/>
          </a:xfrm>
          <a:prstGeom prst="rect">
            <a:avLst/>
          </a:prstGeom>
        </p:spPr>
      </p:pic>
      <p:sp>
        <p:nvSpPr>
          <p:cNvPr id="8" name="Прямокутник 7">
            <a:extLst>
              <a:ext uri="{FF2B5EF4-FFF2-40B4-BE49-F238E27FC236}">
                <a16:creationId xmlns:a16="http://schemas.microsoft.com/office/drawing/2014/main" id="{739624F6-FB93-4F5A-998F-C9EA52857879}"/>
              </a:ext>
            </a:extLst>
          </p:cNvPr>
          <p:cNvSpPr/>
          <p:nvPr/>
        </p:nvSpPr>
        <p:spPr>
          <a:xfrm>
            <a:off x="5787736" y="3718679"/>
            <a:ext cx="6209432" cy="31393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Ассирійці селилися близько одне до одного. Це дозволяло укладати шлюби "всередині" громади, зберігати </a:t>
            </a:r>
            <a:r>
              <a:rPr kumimoji="0" lang="uk-UA"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новоарамейську</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мову в побуті, продовжувати свої гастрономічні традиції та підтримувати сильні родинні зв'язки.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Швидко інтегрувавшись економічно, у другому та третьому поколіннях ніжинські ассирійці пішли вчитися. Вони вільно володіли українською та російською мовами, ставали викладачами (наприклад, у місцевих технічних училищах), інженерами, підприємцями, виходячи далеко за межі традиційної "взуттєвої" сфери.</a:t>
            </a:r>
          </a:p>
        </p:txBody>
      </p:sp>
      <p:sp>
        <p:nvSpPr>
          <p:cNvPr id="9" name="Заголовок 1">
            <a:extLst>
              <a:ext uri="{FF2B5EF4-FFF2-40B4-BE49-F238E27FC236}">
                <a16:creationId xmlns:a16="http://schemas.microsoft.com/office/drawing/2014/main" id="{738418F2-97A9-4D4E-BD18-986B38022C66}"/>
              </a:ext>
            </a:extLst>
          </p:cNvPr>
          <p:cNvSpPr>
            <a:spLocks noGrp="1"/>
          </p:cNvSpPr>
          <p:nvPr>
            <p:ph type="title"/>
          </p:nvPr>
        </p:nvSpPr>
        <p:spPr>
          <a:xfrm>
            <a:off x="0" y="0"/>
            <a:ext cx="12192000" cy="798657"/>
          </a:xfrm>
        </p:spPr>
        <p:txBody>
          <a:bodyPr>
            <a:noAutofit/>
          </a:bodyPr>
          <a:lstStyle/>
          <a:p>
            <a:pPr lvl="0" algn="ctr">
              <a:lnSpc>
                <a:spcPct val="100000"/>
              </a:lnSpc>
              <a:spcBef>
                <a:spcPts val="0"/>
              </a:spcBef>
            </a:pPr>
            <a:br>
              <a:rPr lang="en-US" sz="3200" b="1" dirty="0">
                <a:latin typeface="Arial" panose="020B0604020202020204" pitchFamily="34" charset="0"/>
                <a:cs typeface="Arial" panose="020B0604020202020204" pitchFamily="34" charset="0"/>
              </a:rPr>
            </a:br>
            <a:r>
              <a:rPr lang="uk-UA" sz="2600" b="1" dirty="0">
                <a:solidFill>
                  <a:schemeClr val="accent2">
                    <a:lumMod val="50000"/>
                  </a:schemeClr>
                </a:solidFill>
                <a:latin typeface="Arial" panose="020B0604020202020204" pitchFamily="34" charset="0"/>
                <a:ea typeface="+mn-ea"/>
                <a:cs typeface="Arial" panose="020B0604020202020204" pitchFamily="34" charset="0"/>
              </a:rPr>
              <a:t>Як місцеве населення прийняло біженців і як вони співіснували?</a:t>
            </a:r>
            <a:br>
              <a:rPr lang="uk-UA" sz="2600" b="1" dirty="0">
                <a:solidFill>
                  <a:prstClr val="black"/>
                </a:solidFill>
                <a:latin typeface="Arial" panose="020B0604020202020204" pitchFamily="34" charset="0"/>
                <a:ea typeface="+mn-ea"/>
                <a:cs typeface="Arial" panose="020B0604020202020204" pitchFamily="34" charset="0"/>
              </a:rPr>
            </a:br>
            <a:r>
              <a:rPr lang="ru-RU" sz="3200" b="1" dirty="0">
                <a:latin typeface="Arial" panose="020B0604020202020204" pitchFamily="34" charset="0"/>
                <a:cs typeface="Arial" panose="020B0604020202020204" pitchFamily="34" charset="0"/>
              </a:rPr>
              <a:t> </a:t>
            </a:r>
            <a:endParaRPr lang="uk-UA" sz="3200" b="1" dirty="0">
              <a:latin typeface="Arial" panose="020B0604020202020204" pitchFamily="34" charset="0"/>
              <a:cs typeface="Arial" panose="020B0604020202020204" pitchFamily="34" charset="0"/>
            </a:endParaRPr>
          </a:p>
        </p:txBody>
      </p:sp>
      <p:sp>
        <p:nvSpPr>
          <p:cNvPr id="10" name="Прямокутник 9">
            <a:extLst>
              <a:ext uri="{FF2B5EF4-FFF2-40B4-BE49-F238E27FC236}">
                <a16:creationId xmlns:a16="http://schemas.microsoft.com/office/drawing/2014/main" id="{82A831AB-FD55-49F1-B14D-E4C224B576F1}"/>
              </a:ext>
            </a:extLst>
          </p:cNvPr>
          <p:cNvSpPr/>
          <p:nvPr/>
        </p:nvSpPr>
        <p:spPr>
          <a:xfrm>
            <a:off x="6470936" y="985399"/>
            <a:ext cx="5526232" cy="25853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Ніжин мав потужний історичний бекграунд мультикультурного міста. Місцеві жителі століттями жили пліч-о-пліч з великою грецькою громадою, євреями та іншими меншинами. Поява ще однієї групи майстрів та торговців не викликала економічного чи культурного шоку. Ассирійці не конкурували з українцями за сільськогосподарські угіддя, а зайняли порожню нішу в міській сфері послуг.</a:t>
            </a:r>
          </a:p>
        </p:txBody>
      </p:sp>
      <p:sp>
        <p:nvSpPr>
          <p:cNvPr id="3" name="Прямокутник 28">
            <a:extLst>
              <a:ext uri="{FF2B5EF4-FFF2-40B4-BE49-F238E27FC236}">
                <a16:creationId xmlns:a16="http://schemas.microsoft.com/office/drawing/2014/main" id="{5969F5E7-3D68-A4BD-D545-551A434D76EF}"/>
              </a:ext>
            </a:extLst>
          </p:cNvPr>
          <p:cNvSpPr/>
          <p:nvPr/>
        </p:nvSpPr>
        <p:spPr>
          <a:xfrm>
            <a:off x="194832" y="6581001"/>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5"/>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10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7794FF-03FB-44FA-B556-8FEF6F2FB5DA}"/>
              </a:ext>
            </a:extLst>
          </p:cNvPr>
          <p:cNvSpPr>
            <a:spLocks noGrp="1"/>
          </p:cNvSpPr>
          <p:nvPr>
            <p:ph type="title"/>
          </p:nvPr>
        </p:nvSpPr>
        <p:spPr>
          <a:xfrm>
            <a:off x="4771634" y="173341"/>
            <a:ext cx="7420366" cy="1263802"/>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2. </a:t>
            </a:r>
            <a:br>
              <a:rPr lang="uk-UA" sz="2800" b="1" dirty="0">
                <a:solidFill>
                  <a:schemeClr val="accent2">
                    <a:lumMod val="50000"/>
                  </a:schemeClr>
                </a:solidFill>
                <a:latin typeface="Arial" panose="020B0604020202020204" pitchFamily="34" charset="0"/>
                <a:cs typeface="Arial" panose="020B0604020202020204" pitchFamily="34" charset="0"/>
              </a:rPr>
            </a:br>
            <a:r>
              <a:rPr lang="uk-UA" sz="2800" b="1" dirty="0">
                <a:solidFill>
                  <a:schemeClr val="accent2">
                    <a:lumMod val="50000"/>
                  </a:schemeClr>
                </a:solidFill>
                <a:latin typeface="Arial" panose="020B0604020202020204" pitchFamily="34" charset="0"/>
                <a:cs typeface="Arial" panose="020B0604020202020204" pitchFamily="34" charset="0"/>
              </a:rPr>
              <a:t>Господарська адаптація та економічна інтеграція в Ніжині</a:t>
            </a:r>
          </a:p>
        </p:txBody>
      </p:sp>
      <p:sp>
        <p:nvSpPr>
          <p:cNvPr id="4" name="Прямокутник 3">
            <a:extLst>
              <a:ext uri="{FF2B5EF4-FFF2-40B4-BE49-F238E27FC236}">
                <a16:creationId xmlns:a16="http://schemas.microsoft.com/office/drawing/2014/main" id="{B30B414F-A763-4483-9636-05E76CD6DA03}"/>
              </a:ext>
            </a:extLst>
          </p:cNvPr>
          <p:cNvSpPr/>
          <p:nvPr/>
        </p:nvSpPr>
        <p:spPr>
          <a:xfrm>
            <a:off x="4935682" y="1437143"/>
            <a:ext cx="7055541" cy="5355312"/>
          </a:xfrm>
          <a:prstGeom prst="rect">
            <a:avLst/>
          </a:prstGeom>
        </p:spPr>
        <p:txBody>
          <a:bodyPr wrap="square">
            <a:spAutoFit/>
          </a:bodyPr>
          <a:lstStyle/>
          <a:p>
            <a:pPr algn="just"/>
            <a:r>
              <a:rPr lang="uk-UA" dirty="0">
                <a:latin typeface="Arial" panose="020B0604020202020204" pitchFamily="34" charset="0"/>
                <a:cs typeface="Arial" panose="020B0604020202020204" pitchFamily="34" charset="0"/>
              </a:rPr>
              <a:t>     Втративши свої традиційні сільськогосподарські угіддя на батьківщині, ассирійці в Ніжині були змушені швидко шукати нові способи виживання у міському середовищі. </a:t>
            </a:r>
          </a:p>
          <a:p>
            <a:pPr algn="just"/>
            <a:r>
              <a:rPr lang="uk-UA" dirty="0">
                <a:latin typeface="Arial" panose="020B0604020202020204" pitchFamily="34" charset="0"/>
                <a:cs typeface="Arial" panose="020B0604020202020204" pitchFamily="34" charset="0"/>
              </a:rPr>
              <a:t>     Абсолютна більшість чоловіків монополізувала вузьку, але затребувану сферу — чищення та ремонт взуття. Ця професія мала низький поріг входу: вона не потребувала великого стартового капіталу (достатньо було щіток, гуталіну та саморобної дерев'яної будки) і дозволяла працювати без досконалого володіння українською чи російською мовами. Ассирійські майстри (яких тоді часто називали «айсори») розміщували свої робочі місця у точках найбільшого скупчення людей — біля вокзалу, на центральних вулицях міста та біля Ніжинського базару.</a:t>
            </a:r>
          </a:p>
          <a:p>
            <a:pPr algn="just"/>
            <a:r>
              <a:rPr lang="uk-UA" dirty="0">
                <a:latin typeface="Arial" panose="020B0604020202020204" pitchFamily="34" charset="0"/>
                <a:cs typeface="Arial" panose="020B0604020202020204" pitchFamily="34" charset="0"/>
              </a:rPr>
              <a:t>     Згодом, із встановленням радянської влади та початком колективізації, ассирійські кустарі почали об'єднуватися у спеціалізовані артілі. Це дозволило їм легалізувати свою діяльність в умовах планової економіки, колективно сплачувати податки та захищати свої трудові інтереси, ставши невіддільною частиною економічного ландшафту Ніжина.</a:t>
            </a:r>
          </a:p>
        </p:txBody>
      </p:sp>
      <p:pic>
        <p:nvPicPr>
          <p:cNvPr id="11" name="Рисунок 10">
            <a:extLst>
              <a:ext uri="{FF2B5EF4-FFF2-40B4-BE49-F238E27FC236}">
                <a16:creationId xmlns:a16="http://schemas.microsoft.com/office/drawing/2014/main" id="{7F30FE32-1133-40F1-96D9-DB001F1A0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777" y="0"/>
            <a:ext cx="4570857" cy="6858000"/>
          </a:xfrm>
          <a:prstGeom prst="rect">
            <a:avLst/>
          </a:prstGeom>
        </p:spPr>
      </p:pic>
      <p:sp>
        <p:nvSpPr>
          <p:cNvPr id="3" name="Прямокутник 28">
            <a:extLst>
              <a:ext uri="{FF2B5EF4-FFF2-40B4-BE49-F238E27FC236}">
                <a16:creationId xmlns:a16="http://schemas.microsoft.com/office/drawing/2014/main" id="{BF119DE9-37B1-359E-2F3E-51EF71C4D690}"/>
              </a:ext>
            </a:extLst>
          </p:cNvPr>
          <p:cNvSpPr/>
          <p:nvPr/>
        </p:nvSpPr>
        <p:spPr>
          <a:xfrm>
            <a:off x="3070527" y="6556591"/>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3"/>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481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CEBD6C-DA50-4C4A-BA86-56745310871C}"/>
              </a:ext>
            </a:extLst>
          </p:cNvPr>
          <p:cNvSpPr>
            <a:spLocks noGrp="1"/>
          </p:cNvSpPr>
          <p:nvPr>
            <p:ph type="title"/>
          </p:nvPr>
        </p:nvSpPr>
        <p:spPr>
          <a:xfrm>
            <a:off x="838200" y="1"/>
            <a:ext cx="10515600" cy="794368"/>
          </a:xfrm>
        </p:spPr>
        <p:txBody>
          <a:bodyPr>
            <a:normAutofit/>
          </a:bodyPr>
          <a:lstStyle/>
          <a:p>
            <a:pPr algn="ctr"/>
            <a:r>
              <a:rPr lang="ru-RU" sz="2600" b="1" dirty="0" err="1">
                <a:solidFill>
                  <a:schemeClr val="accent2">
                    <a:lumMod val="50000"/>
                  </a:schemeClr>
                </a:solidFill>
                <a:latin typeface="Arial" panose="020B0604020202020204" pitchFamily="34" charset="0"/>
                <a:cs typeface="Arial" panose="020B0604020202020204" pitchFamily="34" charset="0"/>
              </a:rPr>
              <a:t>Професійний</a:t>
            </a:r>
            <a:r>
              <a:rPr lang="ru-RU" sz="2600" b="1" dirty="0">
                <a:solidFill>
                  <a:schemeClr val="accent2">
                    <a:lumMod val="50000"/>
                  </a:schemeClr>
                </a:solidFill>
                <a:latin typeface="Arial" panose="020B0604020202020204" pitchFamily="34" charset="0"/>
                <a:cs typeface="Arial" panose="020B0604020202020204" pitchFamily="34" charset="0"/>
              </a:rPr>
              <a:t> код: </a:t>
            </a:r>
            <a:r>
              <a:rPr lang="ru-RU" sz="2600" b="1" dirty="0" err="1">
                <a:solidFill>
                  <a:schemeClr val="accent2">
                    <a:lumMod val="50000"/>
                  </a:schemeClr>
                </a:solidFill>
                <a:latin typeface="Arial" panose="020B0604020202020204" pitchFamily="34" charset="0"/>
                <a:cs typeface="Arial" panose="020B0604020202020204" pitchFamily="34" charset="0"/>
              </a:rPr>
              <a:t>майстри</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взуття</a:t>
            </a:r>
            <a:r>
              <a:rPr lang="ru-RU" sz="2600" b="1" dirty="0">
                <a:solidFill>
                  <a:schemeClr val="accent2">
                    <a:lumMod val="50000"/>
                  </a:schemeClr>
                </a:solidFill>
                <a:latin typeface="Arial" panose="020B0604020202020204" pitchFamily="34" charset="0"/>
                <a:cs typeface="Arial" panose="020B0604020202020204" pitchFamily="34" charset="0"/>
              </a:rPr>
              <a:t> та </a:t>
            </a:r>
            <a:r>
              <a:rPr lang="ru-RU" sz="2600" b="1" dirty="0" err="1">
                <a:solidFill>
                  <a:schemeClr val="accent2">
                    <a:lumMod val="50000"/>
                  </a:schemeClr>
                </a:solidFill>
                <a:latin typeface="Arial" panose="020B0604020202020204" pitchFamily="34" charset="0"/>
                <a:cs typeface="Arial" panose="020B0604020202020204" pitchFamily="34" charset="0"/>
              </a:rPr>
              <a:t>чистильники</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sp>
        <p:nvSpPr>
          <p:cNvPr id="7" name="Прямокутник 6">
            <a:extLst>
              <a:ext uri="{FF2B5EF4-FFF2-40B4-BE49-F238E27FC236}">
                <a16:creationId xmlns:a16="http://schemas.microsoft.com/office/drawing/2014/main" id="{081E2690-D02F-4A8B-8E77-A6A01AA47810}"/>
              </a:ext>
            </a:extLst>
          </p:cNvPr>
          <p:cNvSpPr/>
          <p:nvPr/>
        </p:nvSpPr>
        <p:spPr>
          <a:xfrm>
            <a:off x="4395355" y="607607"/>
            <a:ext cx="7512627" cy="458587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Ассирійські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майстри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прищепили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ніжинцям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культуру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доглянутого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їхньої</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масової</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появи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ідеально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начищене</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було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привілеєм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переважно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заможних</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верств</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які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мали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прислугу.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Ассирійці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зробили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цю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послугу</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доступною.</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Чищення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перетворилося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своєрідний</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ритуал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міського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жителя перед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важливою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зустріччю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побаченням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походом до театру.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Сяючі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черевики стали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ознакою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поваги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 себе та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оточуючих</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невіддільною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частиною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"культурного"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містянина</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Взуття, особливо в повоєнні та дефіцитні часи, берегли як зіницю ока. Його ремонт довіряли лише перевіреним майстрам.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Між ніжинськими родинами та конкретними ассирійськими майстрами формувалися десятиліття довірливих стосунків. Клієнти ходили до "свого" майстра роками, а потім приводили до нього своїх дітей. Це створювало тісні міжкультурні зв'язки всередині міської громади.</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Рисунок 7">
            <a:extLst>
              <a:ext uri="{FF2B5EF4-FFF2-40B4-BE49-F238E27FC236}">
                <a16:creationId xmlns:a16="http://schemas.microsoft.com/office/drawing/2014/main" id="{7398812B-9BFB-4485-AEA0-AA315F001E99}"/>
              </a:ext>
            </a:extLst>
          </p:cNvPr>
          <p:cNvPicPr>
            <a:picLocks noChangeAspect="1"/>
          </p:cNvPicPr>
          <p:nvPr/>
        </p:nvPicPr>
        <p:blipFill>
          <a:blip r:embed="rId2"/>
          <a:stretch>
            <a:fillRect/>
          </a:stretch>
        </p:blipFill>
        <p:spPr>
          <a:xfrm>
            <a:off x="170785" y="794368"/>
            <a:ext cx="4106829" cy="5927978"/>
          </a:xfrm>
          <a:prstGeom prst="rect">
            <a:avLst/>
          </a:prstGeom>
        </p:spPr>
      </p:pic>
      <p:pic>
        <p:nvPicPr>
          <p:cNvPr id="10" name="Рисунок 9">
            <a:extLst>
              <a:ext uri="{FF2B5EF4-FFF2-40B4-BE49-F238E27FC236}">
                <a16:creationId xmlns:a16="http://schemas.microsoft.com/office/drawing/2014/main" id="{97C29685-9887-43F4-AAA3-08919E244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734" y="5252245"/>
            <a:ext cx="1510793" cy="1510793"/>
          </a:xfrm>
          <a:prstGeom prst="rect">
            <a:avLst/>
          </a:prstGeom>
        </p:spPr>
      </p:pic>
      <p:sp>
        <p:nvSpPr>
          <p:cNvPr id="11" name="Прямокутник 10">
            <a:extLst>
              <a:ext uri="{FF2B5EF4-FFF2-40B4-BE49-F238E27FC236}">
                <a16:creationId xmlns:a16="http://schemas.microsoft.com/office/drawing/2014/main" id="{B0133B15-E7F8-46EC-BDF7-AA5DAFC83992}"/>
              </a:ext>
            </a:extLst>
          </p:cNvPr>
          <p:cNvSpPr/>
          <p:nvPr/>
        </p:nvSpPr>
        <p:spPr>
          <a:xfrm>
            <a:off x="9926066" y="5041738"/>
            <a:ext cx="1552283" cy="210507"/>
          </a:xfrm>
          <a:prstGeom prst="rect">
            <a:avLst/>
          </a:prstGeom>
        </p:spPr>
        <p:txBody>
          <a:bodyPr wrap="none">
            <a:spAutoFit/>
          </a:bodyPr>
          <a:lstStyle/>
          <a:p>
            <a:pPr marL="0" marR="0" lvl="0" indent="0" algn="ctr" defTabSz="914400" rtl="0" eaLnBrk="1" fontAlgn="auto" latinLnBrk="0" hangingPunct="1">
              <a:lnSpc>
                <a:spcPct val="60000"/>
              </a:lnSpc>
              <a:spcBef>
                <a:spcPts val="0"/>
              </a:spcBef>
              <a:spcAft>
                <a:spcPts val="800"/>
              </a:spcAft>
              <a:buClrTx/>
              <a:buSzTx/>
              <a:buFontTx/>
              <a:buNone/>
              <a:tabLst/>
              <a:defRPr/>
            </a:pPr>
            <a:r>
              <a:rPr kumimoji="0" lang="uk-UA" sz="1200" b="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Алхімія ремесла: </a:t>
            </a:r>
          </a:p>
        </p:txBody>
      </p:sp>
      <p:sp>
        <p:nvSpPr>
          <p:cNvPr id="12" name="Прямокутник 11">
            <a:extLst>
              <a:ext uri="{FF2B5EF4-FFF2-40B4-BE49-F238E27FC236}">
                <a16:creationId xmlns:a16="http://schemas.microsoft.com/office/drawing/2014/main" id="{9B2F6C0F-5DC4-4DC2-A807-F38378824C0A}"/>
              </a:ext>
            </a:extLst>
          </p:cNvPr>
          <p:cNvSpPr/>
          <p:nvPr/>
        </p:nvSpPr>
        <p:spPr>
          <a:xfrm rot="21600000">
            <a:off x="7946414" y="4976592"/>
            <a:ext cx="1539011" cy="275653"/>
          </a:xfrm>
          <a:prstGeom prst="rect">
            <a:avLst/>
          </a:prstGeom>
        </p:spPr>
        <p:txBody>
          <a:bodyPr wrap="non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uk-UA" sz="1200" b="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"Магія в деталях"</a:t>
            </a:r>
            <a:endParaRPr kumimoji="0" lang="uk-UA" sz="1200" b="0" u="none" strike="noStrike" kern="1200" cap="none" spc="0" normalizeH="0" baseline="0" noProof="0" dirty="0">
              <a:ln>
                <a:noFill/>
              </a:ln>
              <a:solidFill>
                <a:srgbClr val="ED7D31">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4" name="Рисунок 13">
            <a:extLst>
              <a:ext uri="{FF2B5EF4-FFF2-40B4-BE49-F238E27FC236}">
                <a16:creationId xmlns:a16="http://schemas.microsoft.com/office/drawing/2014/main" id="{812A89CC-3EFB-41CC-8338-7C6F3A932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7391" y="5252245"/>
            <a:ext cx="1677058" cy="1510793"/>
          </a:xfrm>
          <a:prstGeom prst="rect">
            <a:avLst/>
          </a:prstGeom>
        </p:spPr>
      </p:pic>
      <p:sp>
        <p:nvSpPr>
          <p:cNvPr id="15" name="Прямокутник 14">
            <a:extLst>
              <a:ext uri="{FF2B5EF4-FFF2-40B4-BE49-F238E27FC236}">
                <a16:creationId xmlns:a16="http://schemas.microsoft.com/office/drawing/2014/main" id="{ECD3A4AC-C9B8-4890-93F2-951BA6E272D2}"/>
              </a:ext>
            </a:extLst>
          </p:cNvPr>
          <p:cNvSpPr/>
          <p:nvPr/>
        </p:nvSpPr>
        <p:spPr>
          <a:xfrm rot="5400000">
            <a:off x="10778183" y="5851672"/>
            <a:ext cx="1409360" cy="210507"/>
          </a:xfrm>
          <a:prstGeom prst="rect">
            <a:avLst/>
          </a:prstGeom>
        </p:spPr>
        <p:txBody>
          <a:bodyPr wrap="none">
            <a:spAutoFit/>
          </a:bodyPr>
          <a:lstStyle/>
          <a:p>
            <a:pPr marL="0" marR="0" lvl="0" indent="0" algn="ctr" defTabSz="914400" rtl="0" eaLnBrk="1" fontAlgn="auto" latinLnBrk="0" hangingPunct="1">
              <a:lnSpc>
                <a:spcPct val="60000"/>
              </a:lnSpc>
              <a:spcBef>
                <a:spcPts val="0"/>
              </a:spcBef>
              <a:spcAft>
                <a:spcPts val="800"/>
              </a:spcAft>
              <a:buClrTx/>
              <a:buSzTx/>
              <a:buFontTx/>
              <a:buNone/>
              <a:tabLst/>
              <a:defRPr/>
            </a:pPr>
            <a:r>
              <a:rPr kumimoji="0" lang="uk-UA" sz="1200" b="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"Таємний крем"</a:t>
            </a:r>
            <a:endParaRPr kumimoji="0" lang="uk-UA" sz="1200" b="0" u="none" strike="noStrike" kern="1200" cap="none" spc="0" normalizeH="0" baseline="0" noProof="0" dirty="0">
              <a:ln>
                <a:noFill/>
              </a:ln>
              <a:solidFill>
                <a:srgbClr val="ED7D31">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973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443A822A-A429-4C41-971F-BE6B8ADCC328}"/>
              </a:ext>
            </a:extLst>
          </p:cNvPr>
          <p:cNvSpPr/>
          <p:nvPr/>
        </p:nvSpPr>
        <p:spPr>
          <a:xfrm>
            <a:off x="5195455" y="1362998"/>
            <a:ext cx="6764481" cy="3170099"/>
          </a:xfrm>
          <a:prstGeom prst="rect">
            <a:avLst/>
          </a:prstGeom>
        </p:spPr>
        <p:txBody>
          <a:bodyPr wrap="square">
            <a:spAutoFit/>
          </a:bodyPr>
          <a:lstStyle/>
          <a:p>
            <a:pPr algn="just"/>
            <a:r>
              <a:rPr lang="uk-UA" sz="2000" dirty="0">
                <a:latin typeface="Arial" panose="020B0604020202020204" pitchFamily="34" charset="0"/>
                <a:cs typeface="Arial" panose="020B0604020202020204" pitchFamily="34" charset="0"/>
              </a:rPr>
              <a:t>     </a:t>
            </a:r>
            <a:r>
              <a:rPr lang="uk-UA" dirty="0">
                <a:latin typeface="Arial" panose="020B0604020202020204" pitchFamily="34" charset="0"/>
                <a:cs typeface="Arial" panose="020B0604020202020204" pitchFamily="34" charset="0"/>
              </a:rPr>
              <a:t>Ці маленькі дерев'яні або металеві майстерні на перехрестях вулиць, біля ринків та вокзалів були не просто робочими місцями.</a:t>
            </a:r>
          </a:p>
          <a:p>
            <a:pPr algn="just"/>
            <a:r>
              <a:rPr lang="uk-UA" dirty="0">
                <a:latin typeface="Arial" panose="020B0604020202020204" pitchFamily="34" charset="0"/>
                <a:cs typeface="Arial" panose="020B0604020202020204" pitchFamily="34" charset="0"/>
              </a:rPr>
              <a:t>     Вони слугували своєрідними інформаційними центрами. Процес чищення займав час, протягом якого майстер і клієнт спілкувалися. Ассирійські чистильники знали всі міські новини, плітки та політичні настрої.</a:t>
            </a:r>
          </a:p>
          <a:p>
            <a:pPr algn="just"/>
            <a:r>
              <a:rPr lang="uk-UA" dirty="0">
                <a:latin typeface="Arial" panose="020B0604020202020204" pitchFamily="34" charset="0"/>
                <a:cs typeface="Arial" panose="020B0604020202020204" pitchFamily="34" charset="0"/>
              </a:rPr>
              <a:t>     Майстерні ставали невіддільною частиною ландшафту. Містяни часто призначали зустрічі "біля будки такого-то майстра" — це були такі ж важливі орієнтири, як і архітектурні пам'ятки.</a:t>
            </a:r>
          </a:p>
        </p:txBody>
      </p:sp>
      <p:pic>
        <p:nvPicPr>
          <p:cNvPr id="7" name="Рисунок 6">
            <a:extLst>
              <a:ext uri="{FF2B5EF4-FFF2-40B4-BE49-F238E27FC236}">
                <a16:creationId xmlns:a16="http://schemas.microsoft.com/office/drawing/2014/main" id="{0382B4C6-A541-446B-973D-1559D2ABFC6E}"/>
              </a:ext>
            </a:extLst>
          </p:cNvPr>
          <p:cNvPicPr>
            <a:picLocks noChangeAspect="1"/>
          </p:cNvPicPr>
          <p:nvPr/>
        </p:nvPicPr>
        <p:blipFill>
          <a:blip r:embed="rId2"/>
          <a:stretch>
            <a:fillRect/>
          </a:stretch>
        </p:blipFill>
        <p:spPr>
          <a:xfrm>
            <a:off x="9871920" y="5182066"/>
            <a:ext cx="1554615" cy="1548518"/>
          </a:xfrm>
          <a:prstGeom prst="rect">
            <a:avLst/>
          </a:prstGeom>
        </p:spPr>
      </p:pic>
      <p:sp>
        <p:nvSpPr>
          <p:cNvPr id="8" name="Прямокутник 7">
            <a:extLst>
              <a:ext uri="{FF2B5EF4-FFF2-40B4-BE49-F238E27FC236}">
                <a16:creationId xmlns:a16="http://schemas.microsoft.com/office/drawing/2014/main" id="{2952896E-0422-4152-8861-C0794F77A98F}"/>
              </a:ext>
            </a:extLst>
          </p:cNvPr>
          <p:cNvSpPr/>
          <p:nvPr/>
        </p:nvSpPr>
        <p:spPr>
          <a:xfrm>
            <a:off x="9754816" y="4862515"/>
            <a:ext cx="1788824" cy="275653"/>
          </a:xfrm>
          <a:prstGeom prst="rect">
            <a:avLst/>
          </a:prstGeom>
        </p:spPr>
        <p:txBody>
          <a:bodyPr wrap="none">
            <a:spAutoFit/>
          </a:bodyPr>
          <a:lstStyle/>
          <a:p>
            <a:pPr algn="ctr">
              <a:lnSpc>
                <a:spcPct val="107000"/>
              </a:lnSpc>
              <a:spcAft>
                <a:spcPts val="80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Специфічний  сленг </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9" name="Прямокутник 8">
            <a:extLst>
              <a:ext uri="{FF2B5EF4-FFF2-40B4-BE49-F238E27FC236}">
                <a16:creationId xmlns:a16="http://schemas.microsoft.com/office/drawing/2014/main" id="{889DD510-80D5-4CB7-840D-A2D626F17418}"/>
              </a:ext>
            </a:extLst>
          </p:cNvPr>
          <p:cNvSpPr/>
          <p:nvPr/>
        </p:nvSpPr>
        <p:spPr>
          <a:xfrm rot="5400000">
            <a:off x="11049862" y="5415262"/>
            <a:ext cx="1029000" cy="275653"/>
          </a:xfrm>
          <a:prstGeom prst="rect">
            <a:avLst/>
          </a:prstGeom>
        </p:spPr>
        <p:txBody>
          <a:bodyPr wrap="none">
            <a:spAutoFit/>
          </a:bodyPr>
          <a:lstStyle/>
          <a:p>
            <a:pPr algn="ctr">
              <a:lnSpc>
                <a:spcPct val="107000"/>
              </a:lnSpc>
              <a:spcAft>
                <a:spcPts val="80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та  терміни</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C9F5144F-E762-4713-B55C-EADCDFA1E63F}"/>
              </a:ext>
            </a:extLst>
          </p:cNvPr>
          <p:cNvPicPr>
            <a:picLocks noChangeAspect="1"/>
          </p:cNvPicPr>
          <p:nvPr/>
        </p:nvPicPr>
        <p:blipFill>
          <a:blip r:embed="rId3"/>
          <a:stretch>
            <a:fillRect/>
          </a:stretch>
        </p:blipFill>
        <p:spPr>
          <a:xfrm>
            <a:off x="0" y="42378"/>
            <a:ext cx="5069269" cy="6773243"/>
          </a:xfrm>
          <a:prstGeom prst="rect">
            <a:avLst/>
          </a:prstGeom>
        </p:spPr>
      </p:pic>
      <p:sp>
        <p:nvSpPr>
          <p:cNvPr id="17" name="Заголовок 1">
            <a:extLst>
              <a:ext uri="{FF2B5EF4-FFF2-40B4-BE49-F238E27FC236}">
                <a16:creationId xmlns:a16="http://schemas.microsoft.com/office/drawing/2014/main" id="{C74725DD-627D-4CBD-ABD9-93C8DDB8BDBD}"/>
              </a:ext>
            </a:extLst>
          </p:cNvPr>
          <p:cNvSpPr txBox="1">
            <a:spLocks/>
          </p:cNvSpPr>
          <p:nvPr/>
        </p:nvSpPr>
        <p:spPr>
          <a:xfrm>
            <a:off x="5371042" y="259811"/>
            <a:ext cx="6588894" cy="885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600" b="1" dirty="0">
                <a:solidFill>
                  <a:schemeClr val="accent2">
                    <a:lumMod val="50000"/>
                  </a:schemeClr>
                </a:solidFill>
                <a:latin typeface="Arial" panose="020B0604020202020204" pitchFamily="34" charset="0"/>
                <a:cs typeface="Arial" panose="020B0604020202020204" pitchFamily="34" charset="0"/>
              </a:rPr>
              <a:t>"Будочки" як </a:t>
            </a:r>
            <a:r>
              <a:rPr lang="ru-RU" sz="2600" b="1" dirty="0" err="1">
                <a:solidFill>
                  <a:schemeClr val="accent2">
                    <a:lumMod val="50000"/>
                  </a:schemeClr>
                </a:solidFill>
                <a:latin typeface="Arial" panose="020B0604020202020204" pitchFamily="34" charset="0"/>
                <a:cs typeface="Arial" panose="020B0604020202020204" pitchFamily="34" charset="0"/>
              </a:rPr>
              <a:t>соціальні</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хаби</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Ніжина</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cxnSp>
        <p:nvCxnSpPr>
          <p:cNvPr id="22" name="Пряма зі стрілкою 21">
            <a:extLst>
              <a:ext uri="{FF2B5EF4-FFF2-40B4-BE49-F238E27FC236}">
                <a16:creationId xmlns:a16="http://schemas.microsoft.com/office/drawing/2014/main" id="{F939BE52-3585-4CDB-9BD4-361C9B466524}"/>
              </a:ext>
            </a:extLst>
          </p:cNvPr>
          <p:cNvCxnSpPr>
            <a:cxnSpLocks/>
          </p:cNvCxnSpPr>
          <p:nvPr/>
        </p:nvCxnSpPr>
        <p:spPr>
          <a:xfrm flipH="1">
            <a:off x="1620982" y="5403273"/>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4" name="Пряма зі стрілкою 23">
            <a:extLst>
              <a:ext uri="{FF2B5EF4-FFF2-40B4-BE49-F238E27FC236}">
                <a16:creationId xmlns:a16="http://schemas.microsoft.com/office/drawing/2014/main" id="{2511AE54-6FCA-4393-B446-F0F6873B822F}"/>
              </a:ext>
            </a:extLst>
          </p:cNvPr>
          <p:cNvCxnSpPr>
            <a:cxnSpLocks/>
          </p:cNvCxnSpPr>
          <p:nvPr/>
        </p:nvCxnSpPr>
        <p:spPr>
          <a:xfrm rot="-5700000" flipH="1">
            <a:off x="3383975" y="2819185"/>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5" name="Пряма зі стрілкою 24">
            <a:extLst>
              <a:ext uri="{FF2B5EF4-FFF2-40B4-BE49-F238E27FC236}">
                <a16:creationId xmlns:a16="http://schemas.microsoft.com/office/drawing/2014/main" id="{C3B75854-F3AE-492D-9923-2F2B374207CA}"/>
              </a:ext>
            </a:extLst>
          </p:cNvPr>
          <p:cNvCxnSpPr>
            <a:cxnSpLocks/>
          </p:cNvCxnSpPr>
          <p:nvPr/>
        </p:nvCxnSpPr>
        <p:spPr>
          <a:xfrm rot="15900000" flipH="1">
            <a:off x="3216622" y="4881684"/>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6" name="Пряма зі стрілкою 25">
            <a:extLst>
              <a:ext uri="{FF2B5EF4-FFF2-40B4-BE49-F238E27FC236}">
                <a16:creationId xmlns:a16="http://schemas.microsoft.com/office/drawing/2014/main" id="{C0634E4A-D6B4-419A-8E9C-4F3E4A7B4D96}"/>
              </a:ext>
            </a:extLst>
          </p:cNvPr>
          <p:cNvCxnSpPr>
            <a:cxnSpLocks/>
          </p:cNvCxnSpPr>
          <p:nvPr/>
        </p:nvCxnSpPr>
        <p:spPr>
          <a:xfrm rot="15900000" flipH="1">
            <a:off x="913628" y="2661901"/>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sp>
        <p:nvSpPr>
          <p:cNvPr id="27" name="Місце для вмісту 2">
            <a:extLst>
              <a:ext uri="{FF2B5EF4-FFF2-40B4-BE49-F238E27FC236}">
                <a16:creationId xmlns:a16="http://schemas.microsoft.com/office/drawing/2014/main" id="{F9FAD341-C1BF-4D28-A65C-237D7A7ADE5A}"/>
              </a:ext>
            </a:extLst>
          </p:cNvPr>
          <p:cNvSpPr>
            <a:spLocks noGrp="1"/>
          </p:cNvSpPr>
          <p:nvPr>
            <p:ph idx="1"/>
          </p:nvPr>
        </p:nvSpPr>
        <p:spPr>
          <a:xfrm>
            <a:off x="5409330" y="5150893"/>
            <a:ext cx="2218150" cy="616062"/>
          </a:xfrm>
        </p:spPr>
        <p:txBody>
          <a:bodyPr>
            <a:noAutofit/>
          </a:bodyPr>
          <a:lstStyle/>
          <a:p>
            <a:pPr marL="0" indent="0" algn="ctr">
              <a:buNone/>
            </a:pPr>
            <a:r>
              <a:rPr lang="uk-UA" sz="1200" b="1" dirty="0">
                <a:solidFill>
                  <a:schemeClr val="accent2">
                    <a:lumMod val="50000"/>
                  </a:schemeClr>
                </a:solidFill>
                <a:latin typeface="Arial" panose="020B0604020202020204" pitchFamily="34" charset="0"/>
                <a:cs typeface="Arial" panose="020B0604020202020204" pitchFamily="34" charset="0"/>
              </a:rPr>
              <a:t>Стрілками показано розташування майстерень ассирійських </a:t>
            </a:r>
            <a:r>
              <a:rPr lang="uk-UA" sz="1200" b="1" dirty="0" err="1">
                <a:solidFill>
                  <a:schemeClr val="accent2">
                    <a:lumMod val="50000"/>
                  </a:schemeClr>
                </a:solidFill>
                <a:latin typeface="Arial" panose="020B0604020202020204" pitchFamily="34" charset="0"/>
                <a:cs typeface="Arial" panose="020B0604020202020204" pitchFamily="34" charset="0"/>
              </a:rPr>
              <a:t>взуттєвиків</a:t>
            </a:r>
            <a:endParaRPr lang="uk-UA" sz="1200" b="1" dirty="0">
              <a:solidFill>
                <a:schemeClr val="accent2">
                  <a:lumMod val="50000"/>
                </a:schemeClr>
              </a:solidFill>
              <a:latin typeface="Arial" panose="020B0604020202020204" pitchFamily="34" charset="0"/>
              <a:cs typeface="Arial" panose="020B0604020202020204" pitchFamily="34" charset="0"/>
            </a:endParaRPr>
          </a:p>
        </p:txBody>
      </p:sp>
      <p:sp>
        <p:nvSpPr>
          <p:cNvPr id="29" name="Прямокутник 28">
            <a:extLst>
              <a:ext uri="{FF2B5EF4-FFF2-40B4-BE49-F238E27FC236}">
                <a16:creationId xmlns:a16="http://schemas.microsoft.com/office/drawing/2014/main" id="{8554CD97-B13F-4580-94DA-FCC0DC0C8C2E}"/>
              </a:ext>
            </a:extLst>
          </p:cNvPr>
          <p:cNvSpPr/>
          <p:nvPr/>
        </p:nvSpPr>
        <p:spPr>
          <a:xfrm>
            <a:off x="5361990" y="6512923"/>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4"/>
              </a:rPr>
              <a:t>https://surl.li/omregz</a:t>
            </a:r>
            <a:endParaRPr lang="uk-UA" sz="1200" b="1" dirty="0">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A5FD532E-E944-416C-A65E-04146B7FC6AC}"/>
              </a:ext>
            </a:extLst>
          </p:cNvPr>
          <p:cNvSpPr/>
          <p:nvPr/>
        </p:nvSpPr>
        <p:spPr>
          <a:xfrm rot="5400000">
            <a:off x="8623240" y="5729582"/>
            <a:ext cx="1836921" cy="335156"/>
          </a:xfrm>
          <a:prstGeom prst="rect">
            <a:avLst/>
          </a:prstGeom>
        </p:spPr>
        <p:txBody>
          <a:bodyPr wrap="square">
            <a:spAutoFit/>
          </a:bodyPr>
          <a:lstStyle/>
          <a:p>
            <a:pPr algn="ctr">
              <a:lnSpc>
                <a:spcPct val="150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 або Світ майстра</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9" name="Прямокутник 18">
            <a:extLst>
              <a:ext uri="{FF2B5EF4-FFF2-40B4-BE49-F238E27FC236}">
                <a16:creationId xmlns:a16="http://schemas.microsoft.com/office/drawing/2014/main" id="{0FE021BA-246A-438B-AD33-4B5CCDA7C3AE}"/>
              </a:ext>
            </a:extLst>
          </p:cNvPr>
          <p:cNvSpPr/>
          <p:nvPr/>
        </p:nvSpPr>
        <p:spPr>
          <a:xfrm>
            <a:off x="7063097" y="4849343"/>
            <a:ext cx="2947994" cy="339773"/>
          </a:xfrm>
          <a:prstGeom prst="rect">
            <a:avLst/>
          </a:prstGeom>
        </p:spPr>
        <p:txBody>
          <a:bodyPr wrap="square">
            <a:spAutoFit/>
          </a:bodyPr>
          <a:lstStyle/>
          <a:p>
            <a:pPr algn="ctr">
              <a:lnSpc>
                <a:spcPct val="150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Внутрішній простір  </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8" name="Рисунок 17">
            <a:extLst>
              <a:ext uri="{FF2B5EF4-FFF2-40B4-BE49-F238E27FC236}">
                <a16:creationId xmlns:a16="http://schemas.microsoft.com/office/drawing/2014/main" id="{05379654-509D-45A3-9DA8-936F36F7CCD2}"/>
              </a:ext>
            </a:extLst>
          </p:cNvPr>
          <p:cNvPicPr>
            <a:picLocks noChangeAspect="1"/>
          </p:cNvPicPr>
          <p:nvPr/>
        </p:nvPicPr>
        <p:blipFill>
          <a:blip r:embed="rId5"/>
          <a:stretch>
            <a:fillRect/>
          </a:stretch>
        </p:blipFill>
        <p:spPr>
          <a:xfrm>
            <a:off x="7744585" y="5141803"/>
            <a:ext cx="1629538" cy="1629538"/>
          </a:xfrm>
          <a:prstGeom prst="rect">
            <a:avLst/>
          </a:prstGeom>
        </p:spPr>
      </p:pic>
    </p:spTree>
    <p:extLst>
      <p:ext uri="{BB962C8B-B14F-4D97-AF65-F5344CB8AC3E}">
        <p14:creationId xmlns:p14="http://schemas.microsoft.com/office/powerpoint/2010/main" val="244545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36C43E-2CA5-44BE-BB03-680A3FC86160}"/>
              </a:ext>
            </a:extLst>
          </p:cNvPr>
          <p:cNvSpPr>
            <a:spLocks noGrp="1"/>
          </p:cNvSpPr>
          <p:nvPr>
            <p:ph type="title"/>
          </p:nvPr>
        </p:nvSpPr>
        <p:spPr>
          <a:xfrm>
            <a:off x="4800600" y="183882"/>
            <a:ext cx="7391400" cy="1325563"/>
          </a:xfrm>
        </p:spPr>
        <p:txBody>
          <a:bodyPr>
            <a:normAutofit/>
          </a:bodyPr>
          <a:lstStyle/>
          <a:p>
            <a:pPr algn="ctr"/>
            <a:r>
              <a:rPr lang="ru-RU" sz="2800" b="1" dirty="0" err="1">
                <a:solidFill>
                  <a:schemeClr val="accent2">
                    <a:lumMod val="50000"/>
                  </a:schemeClr>
                </a:solidFill>
                <a:latin typeface="Arial" panose="020B0604020202020204" pitchFamily="34" charset="0"/>
                <a:cs typeface="Arial" panose="020B0604020202020204" pitchFamily="34" charset="0"/>
              </a:rPr>
              <a:t>Розділ</a:t>
            </a:r>
            <a:r>
              <a:rPr lang="ru-RU" sz="2800" b="1" dirty="0">
                <a:solidFill>
                  <a:schemeClr val="accent2">
                    <a:lumMod val="50000"/>
                  </a:schemeClr>
                </a:solidFill>
                <a:latin typeface="Arial" panose="020B0604020202020204" pitchFamily="34" charset="0"/>
                <a:cs typeface="Arial" panose="020B0604020202020204" pitchFamily="34" charset="0"/>
              </a:rPr>
              <a:t> 3. </a:t>
            </a:r>
            <a:r>
              <a:rPr lang="ru-RU" sz="2800" b="1" dirty="0" err="1">
                <a:solidFill>
                  <a:schemeClr val="accent2">
                    <a:lumMod val="50000"/>
                  </a:schemeClr>
                </a:solidFill>
                <a:latin typeface="Arial" panose="020B0604020202020204" pitchFamily="34" charset="0"/>
                <a:cs typeface="Arial" panose="020B0604020202020204" pitchFamily="34" charset="0"/>
              </a:rPr>
              <a:t>Соціокультурний</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взаємовплив</a:t>
            </a:r>
            <a:r>
              <a:rPr lang="ru-RU" sz="2800" b="1" dirty="0">
                <a:solidFill>
                  <a:schemeClr val="accent2">
                    <a:lumMod val="50000"/>
                  </a:schemeClr>
                </a:solidFill>
                <a:latin typeface="Arial" panose="020B0604020202020204" pitchFamily="34" charset="0"/>
                <a:cs typeface="Arial" panose="020B0604020202020204" pitchFamily="34" charset="0"/>
              </a:rPr>
              <a:t>: </a:t>
            </a:r>
            <a:br>
              <a:rPr lang="ru-RU" sz="2800" b="1" dirty="0">
                <a:solidFill>
                  <a:schemeClr val="accent2">
                    <a:lumMod val="50000"/>
                  </a:schemeClr>
                </a:solidFill>
                <a:latin typeface="Arial" panose="020B0604020202020204" pitchFamily="34" charset="0"/>
                <a:cs typeface="Arial" panose="020B0604020202020204" pitchFamily="34" charset="0"/>
              </a:rPr>
            </a:br>
            <a:r>
              <a:rPr lang="ru-RU" sz="2800" b="1" dirty="0" err="1">
                <a:solidFill>
                  <a:schemeClr val="accent2">
                    <a:lumMod val="50000"/>
                  </a:schemeClr>
                </a:solidFill>
                <a:latin typeface="Arial" panose="020B0604020202020204" pitchFamily="34" charset="0"/>
                <a:cs typeface="Arial" panose="020B0604020202020204" pitchFamily="34" charset="0"/>
              </a:rPr>
              <a:t>традиції</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побут</a:t>
            </a:r>
            <a:r>
              <a:rPr lang="ru-RU" sz="2800" b="1" dirty="0">
                <a:solidFill>
                  <a:schemeClr val="accent2">
                    <a:lumMod val="50000"/>
                  </a:schemeClr>
                </a:solidFill>
                <a:latin typeface="Arial" panose="020B0604020202020204" pitchFamily="34" charset="0"/>
                <a:cs typeface="Arial" panose="020B0604020202020204" pitchFamily="34" charset="0"/>
              </a:rPr>
              <a:t> та </a:t>
            </a:r>
            <a:r>
              <a:rPr lang="ru-RU" sz="2800" b="1" dirty="0" err="1">
                <a:solidFill>
                  <a:schemeClr val="accent2">
                    <a:lumMod val="50000"/>
                  </a:schemeClr>
                </a:solidFill>
                <a:latin typeface="Arial" panose="020B0604020202020204" pitchFamily="34" charset="0"/>
                <a:cs typeface="Arial" panose="020B0604020202020204" pitchFamily="34" charset="0"/>
              </a:rPr>
              <a:t>релігія</a:t>
            </a:r>
            <a:endParaRPr lang="uk-UA" sz="2800" b="1" dirty="0">
              <a:solidFill>
                <a:schemeClr val="accent2">
                  <a:lumMod val="50000"/>
                </a:schemeClr>
              </a:solidFill>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01FF2648-7914-498D-A577-920ABD289702}"/>
              </a:ext>
            </a:extLst>
          </p:cNvPr>
          <p:cNvSpPr/>
          <p:nvPr/>
        </p:nvSpPr>
        <p:spPr>
          <a:xfrm>
            <a:off x="5318947" y="1602387"/>
            <a:ext cx="6651380"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Процес інтеграції ассирійців у ніжинську громаду значно полегшувався спільною релігійною приналежністю. Як християни східного обряду (переважно парафіяни Ассирійської Церкви Сходу, а згодом — православні), вони легко інтегрувалися в місцеве релігійне середовище, відвідуючи ніжинські храми. Це знімало бар'єри відчуженості між біженцями та місцевим українським населенням.</a:t>
            </a:r>
          </a:p>
        </p:txBody>
      </p:sp>
      <p:pic>
        <p:nvPicPr>
          <p:cNvPr id="6" name="Рисунок 5">
            <a:extLst>
              <a:ext uri="{FF2B5EF4-FFF2-40B4-BE49-F238E27FC236}">
                <a16:creationId xmlns:a16="http://schemas.microsoft.com/office/drawing/2014/main" id="{E5E4BCCF-3295-4197-BF86-C7E852038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7" y="4187536"/>
            <a:ext cx="4337539" cy="2670464"/>
          </a:xfrm>
          <a:prstGeom prst="rect">
            <a:avLst/>
          </a:prstGeom>
        </p:spPr>
      </p:pic>
      <p:sp>
        <p:nvSpPr>
          <p:cNvPr id="8" name="Прямокутник 7">
            <a:extLst>
              <a:ext uri="{FF2B5EF4-FFF2-40B4-BE49-F238E27FC236}">
                <a16:creationId xmlns:a16="http://schemas.microsoft.com/office/drawing/2014/main" id="{1F9755F8-CEF4-452F-82D8-9A37B5177BA2}"/>
              </a:ext>
            </a:extLst>
          </p:cNvPr>
          <p:cNvSpPr/>
          <p:nvPr/>
        </p:nvSpPr>
        <p:spPr>
          <a:xfrm>
            <a:off x="9971427" y="4225238"/>
            <a:ext cx="1506695" cy="286682"/>
          </a:xfrm>
          <a:prstGeom prst="rect">
            <a:avLst/>
          </a:prstGeom>
        </p:spPr>
        <p:txBody>
          <a:bodyPr wrap="none">
            <a:spAutoFit/>
          </a:bodyPr>
          <a:lstStyle/>
          <a:p>
            <a:pPr algn="ctr">
              <a:lnSpc>
                <a:spcPct val="115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Весільні традиції</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9" name="Прямокутник 8">
            <a:extLst>
              <a:ext uri="{FF2B5EF4-FFF2-40B4-BE49-F238E27FC236}">
                <a16:creationId xmlns:a16="http://schemas.microsoft.com/office/drawing/2014/main" id="{A4F2014B-1966-4458-9EA6-6B0B72EC255E}"/>
              </a:ext>
            </a:extLst>
          </p:cNvPr>
          <p:cNvSpPr/>
          <p:nvPr/>
        </p:nvSpPr>
        <p:spPr>
          <a:xfrm rot="5400000">
            <a:off x="10598648" y="5261772"/>
            <a:ext cx="1911101" cy="286682"/>
          </a:xfrm>
          <a:prstGeom prst="rect">
            <a:avLst/>
          </a:prstGeom>
        </p:spPr>
        <p:txBody>
          <a:bodyPr wrap="none">
            <a:spAutoFit/>
          </a:bodyPr>
          <a:lstStyle/>
          <a:p>
            <a:pPr algn="ctr">
              <a:lnSpc>
                <a:spcPct val="115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ніжинських ассирійців</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65F7E38E-A9BC-4654-8106-7C38F39498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3104" y="4511920"/>
            <a:ext cx="1755801" cy="1755801"/>
          </a:xfrm>
          <a:prstGeom prst="rect">
            <a:avLst/>
          </a:prstGeom>
        </p:spPr>
      </p:pic>
      <p:pic>
        <p:nvPicPr>
          <p:cNvPr id="11" name="Рисунок 10">
            <a:extLst>
              <a:ext uri="{FF2B5EF4-FFF2-40B4-BE49-F238E27FC236}">
                <a16:creationId xmlns:a16="http://schemas.microsoft.com/office/drawing/2014/main" id="{3E07E86B-0E92-4FFE-AC95-B63AF5DDC755}"/>
              </a:ext>
            </a:extLst>
          </p:cNvPr>
          <p:cNvPicPr>
            <a:picLocks noChangeAspect="1"/>
          </p:cNvPicPr>
          <p:nvPr/>
        </p:nvPicPr>
        <p:blipFill>
          <a:blip r:embed="rId4"/>
          <a:stretch>
            <a:fillRect/>
          </a:stretch>
        </p:blipFill>
        <p:spPr>
          <a:xfrm>
            <a:off x="119791" y="0"/>
            <a:ext cx="5035296" cy="6858000"/>
          </a:xfrm>
          <a:prstGeom prst="rect">
            <a:avLst/>
          </a:prstGeom>
        </p:spPr>
      </p:pic>
      <p:sp>
        <p:nvSpPr>
          <p:cNvPr id="12" name="Прямокутник 11">
            <a:extLst>
              <a:ext uri="{FF2B5EF4-FFF2-40B4-BE49-F238E27FC236}">
                <a16:creationId xmlns:a16="http://schemas.microsoft.com/office/drawing/2014/main" id="{CAFB4D21-7786-4457-82AF-A12D2191995F}"/>
              </a:ext>
            </a:extLst>
          </p:cNvPr>
          <p:cNvSpPr/>
          <p:nvPr/>
        </p:nvSpPr>
        <p:spPr>
          <a:xfrm>
            <a:off x="9709751" y="6453605"/>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5"/>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698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CCC32B-3BD7-4BF0-A474-AB472E7F7113}"/>
              </a:ext>
            </a:extLst>
          </p:cNvPr>
          <p:cNvSpPr>
            <a:spLocks noGrp="1"/>
          </p:cNvSpPr>
          <p:nvPr>
            <p:ph type="title"/>
          </p:nvPr>
        </p:nvSpPr>
        <p:spPr>
          <a:xfrm>
            <a:off x="5195455" y="0"/>
            <a:ext cx="6913419" cy="1325563"/>
          </a:xfrm>
        </p:spPr>
        <p:txBody>
          <a:bodyPr>
            <a:normAutofit/>
          </a:bodyPr>
          <a:lstStyle/>
          <a:p>
            <a:pPr algn="ctr">
              <a:lnSpc>
                <a:spcPct val="100000"/>
              </a:lnSpc>
            </a:pPr>
            <a:r>
              <a:rPr lang="ru-RU" sz="2600" b="1" dirty="0">
                <a:solidFill>
                  <a:schemeClr val="accent2">
                    <a:lumMod val="50000"/>
                  </a:schemeClr>
                </a:solidFill>
                <a:latin typeface="Arial" panose="020B0604020202020204" pitchFamily="34" charset="0"/>
                <a:cs typeface="Arial" panose="020B0604020202020204" pitchFamily="34" charset="0"/>
              </a:rPr>
              <a:t>Свята та </a:t>
            </a:r>
            <a:r>
              <a:rPr lang="ru-RU" sz="2600" b="1" dirty="0" err="1">
                <a:solidFill>
                  <a:schemeClr val="accent2">
                    <a:lumMod val="50000"/>
                  </a:schemeClr>
                </a:solidFill>
                <a:latin typeface="Arial" panose="020B0604020202020204" pitchFamily="34" charset="0"/>
                <a:cs typeface="Arial" panose="020B0604020202020204" pitchFamily="34" charset="0"/>
              </a:rPr>
              <a:t>дозвілля</a:t>
            </a:r>
            <a:r>
              <a:rPr lang="ru-RU" sz="2600" b="1" dirty="0">
                <a:solidFill>
                  <a:schemeClr val="accent2">
                    <a:lumMod val="50000"/>
                  </a:schemeClr>
                </a:solidFill>
                <a:latin typeface="Arial" panose="020B0604020202020204" pitchFamily="34" charset="0"/>
                <a:cs typeface="Arial" panose="020B0604020202020204" pitchFamily="34" charset="0"/>
              </a:rPr>
              <a:t>: </a:t>
            </a:r>
            <a:br>
              <a:rPr lang="ru-RU" sz="2600" b="1" dirty="0">
                <a:solidFill>
                  <a:schemeClr val="accent2">
                    <a:lumMod val="50000"/>
                  </a:schemeClr>
                </a:solidFill>
                <a:latin typeface="Arial" panose="020B0604020202020204" pitchFamily="34" charset="0"/>
                <a:cs typeface="Arial" panose="020B0604020202020204" pitchFamily="34" charset="0"/>
              </a:rPr>
            </a:br>
            <a:r>
              <a:rPr lang="ru-RU" sz="2600" b="1" dirty="0" err="1">
                <a:solidFill>
                  <a:schemeClr val="accent2">
                    <a:lumMod val="50000"/>
                  </a:schemeClr>
                </a:solidFill>
                <a:latin typeface="Arial" panose="020B0604020202020204" pitchFamily="34" charset="0"/>
                <a:cs typeface="Arial" panose="020B0604020202020204" pitchFamily="34" charset="0"/>
              </a:rPr>
              <a:t>простір</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збереження</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традиції</a:t>
            </a:r>
            <a:r>
              <a:rPr lang="ru-RU" sz="2600" b="1" dirty="0">
                <a:solidFill>
                  <a:schemeClr val="accent2">
                    <a:lumMod val="50000"/>
                  </a:schemeClr>
                </a:solidFill>
                <a:latin typeface="Arial" panose="020B0604020202020204" pitchFamily="34" charset="0"/>
                <a:cs typeface="Arial" panose="020B0604020202020204" pitchFamily="34" charset="0"/>
              </a:rPr>
              <a:t> та </a:t>
            </a:r>
            <a:r>
              <a:rPr lang="ru-RU" sz="2600" b="1" dirty="0" err="1">
                <a:solidFill>
                  <a:schemeClr val="accent2">
                    <a:lumMod val="50000"/>
                  </a:schemeClr>
                </a:solidFill>
                <a:latin typeface="Arial" panose="020B0604020202020204" pitchFamily="34" charset="0"/>
                <a:cs typeface="Arial" panose="020B0604020202020204" pitchFamily="34" charset="0"/>
              </a:rPr>
              <a:t>міжкультурного</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діалогу</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pic>
        <p:nvPicPr>
          <p:cNvPr id="5" name="Місце для вмісту 4">
            <a:extLst>
              <a:ext uri="{FF2B5EF4-FFF2-40B4-BE49-F238E27FC236}">
                <a16:creationId xmlns:a16="http://schemas.microsoft.com/office/drawing/2014/main" id="{A7943364-4F47-400D-ACD1-441CE008AF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126" y="0"/>
            <a:ext cx="5569529" cy="6858000"/>
          </a:xfrm>
        </p:spPr>
      </p:pic>
      <p:sp>
        <p:nvSpPr>
          <p:cNvPr id="8" name="Прямокутник 7">
            <a:extLst>
              <a:ext uri="{FF2B5EF4-FFF2-40B4-BE49-F238E27FC236}">
                <a16:creationId xmlns:a16="http://schemas.microsoft.com/office/drawing/2014/main" id="{570A30BB-D559-4208-9238-EE9A11D8665F}"/>
              </a:ext>
            </a:extLst>
          </p:cNvPr>
          <p:cNvSpPr/>
          <p:nvPr/>
        </p:nvSpPr>
        <p:spPr>
          <a:xfrm>
            <a:off x="5618019" y="1325563"/>
            <a:ext cx="6393872" cy="5324535"/>
          </a:xfrm>
          <a:prstGeom prst="rect">
            <a:avLst/>
          </a:prstGeom>
        </p:spPr>
        <p:txBody>
          <a:bodyPr wrap="square">
            <a:spAutoFit/>
          </a:bodyPr>
          <a:lstStyle/>
          <a:p>
            <a:pPr algn="just">
              <a:spcAft>
                <a:spcPts val="0"/>
              </a:spcAft>
            </a:pPr>
            <a:r>
              <a:rPr lang="ru-RU" sz="16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Свята в </a:t>
            </a:r>
            <a:r>
              <a:rPr lang="ru-RU" sz="1700" dirty="0" err="1">
                <a:latin typeface="Arial" panose="020B0604020202020204" pitchFamily="34" charset="0"/>
                <a:cs typeface="Arial" panose="020B0604020202020204" pitchFamily="34" charset="0"/>
              </a:rPr>
              <a:t>ассирійській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громаді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Ніжина</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завжди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були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чимось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більшим</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ніж</a:t>
            </a:r>
            <a:r>
              <a:rPr lang="ru-RU" sz="1700" dirty="0">
                <a:latin typeface="Arial" panose="020B0604020202020204" pitchFamily="34" charset="0"/>
                <a:cs typeface="Arial" panose="020B0604020202020204" pitchFamily="34" charset="0"/>
              </a:rPr>
              <a:t> просто </a:t>
            </a:r>
            <a:r>
              <a:rPr lang="ru-RU" sz="1700" dirty="0" err="1">
                <a:latin typeface="Arial" panose="020B0604020202020204" pitchFamily="34" charset="0"/>
                <a:cs typeface="Arial" panose="020B0604020202020204" pitchFamily="34" charset="0"/>
              </a:rPr>
              <a:t>вихідним</a:t>
            </a:r>
            <a:r>
              <a:rPr lang="ru-RU" sz="1700" dirty="0">
                <a:latin typeface="Arial" panose="020B0604020202020204" pitchFamily="34" charset="0"/>
                <a:cs typeface="Arial" panose="020B0604020202020204" pitchFamily="34" charset="0"/>
              </a:rPr>
              <a:t> днем.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був</a:t>
            </a:r>
            <a:r>
              <a:rPr lang="ru-RU" sz="1700" dirty="0">
                <a:latin typeface="Arial" panose="020B0604020202020204" pitchFamily="34" charset="0"/>
                <a:cs typeface="Arial" panose="020B0604020202020204" pitchFamily="34" charset="0"/>
              </a:rPr>
              <a:t> час, коли </a:t>
            </a:r>
            <a:r>
              <a:rPr lang="ru-RU" sz="1700" dirty="0" err="1">
                <a:latin typeface="Arial" panose="020B0604020202020204" pitchFamily="34" charset="0"/>
                <a:cs typeface="Arial" panose="020B0604020202020204" pitchFamily="34" charset="0"/>
              </a:rPr>
              <a:t>кожен</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відчував</a:t>
            </a:r>
            <a:r>
              <a:rPr lang="ru-RU" sz="1700" dirty="0">
                <a:latin typeface="Arial" panose="020B0604020202020204" pitchFamily="34" charset="0"/>
                <a:cs typeface="Arial" panose="020B0604020202020204" pitchFamily="34" charset="0"/>
              </a:rPr>
              <a:t> себе </a:t>
            </a:r>
            <a:r>
              <a:rPr lang="ru-RU" sz="1700" dirty="0" err="1">
                <a:latin typeface="Arial" panose="020B0604020202020204" pitchFamily="34" charset="0"/>
                <a:cs typeface="Arial" panose="020B0604020202020204" pitchFamily="34" charset="0"/>
              </a:rPr>
              <a:t>частиною</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великої</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міцної</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родини</a:t>
            </a:r>
            <a:r>
              <a:rPr lang="ru-RU" sz="1700" dirty="0">
                <a:latin typeface="Arial" panose="020B0604020202020204" pitchFamily="34" charset="0"/>
                <a:cs typeface="Arial" panose="020B0604020202020204" pitchFamily="34" charset="0"/>
              </a:rPr>
              <a:t>.</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ea typeface="Calibri" panose="020F0502020204030204" pitchFamily="34" charset="0"/>
                <a:cs typeface="Arial" panose="020B0604020202020204" pitchFamily="34" charset="0"/>
              </a:rPr>
              <a:t>     Центральне місце в календарному циклі посідає </a:t>
            </a:r>
            <a:r>
              <a:rPr lang="uk-UA" sz="1700" b="1" dirty="0">
                <a:latin typeface="Arial" panose="020B0604020202020204" pitchFamily="34" charset="0"/>
                <a:ea typeface="Calibri" panose="020F0502020204030204" pitchFamily="34" charset="0"/>
                <a:cs typeface="Arial" panose="020B0604020202020204" pitchFamily="34" charset="0"/>
              </a:rPr>
              <a:t>Шара</a:t>
            </a:r>
            <a:r>
              <a:rPr lang="uk-UA" sz="1700" dirty="0">
                <a:latin typeface="Arial" panose="020B0604020202020204" pitchFamily="34" charset="0"/>
                <a:ea typeface="Calibri" panose="020F0502020204030204" pitchFamily="34" charset="0"/>
                <a:cs typeface="Arial" panose="020B0604020202020204" pitchFamily="34" charset="0"/>
              </a:rPr>
              <a:t> — вшанування пам'яті святих (найчастіше Мар-</a:t>
            </a:r>
            <a:r>
              <a:rPr lang="uk-UA" sz="1700" dirty="0" err="1">
                <a:latin typeface="Arial" panose="020B0604020202020204" pitchFamily="34" charset="0"/>
                <a:ea typeface="Calibri" panose="020F0502020204030204" pitchFamily="34" charset="0"/>
                <a:cs typeface="Arial" panose="020B0604020202020204" pitchFamily="34" charset="0"/>
              </a:rPr>
              <a:t>Гіваргіса</a:t>
            </a:r>
            <a:r>
              <a:rPr lang="uk-UA" sz="1700" dirty="0">
                <a:latin typeface="Arial" panose="020B0604020202020204" pitchFamily="34" charset="0"/>
                <a:ea typeface="Calibri" panose="020F0502020204030204" pitchFamily="34" charset="0"/>
                <a:cs typeface="Arial" panose="020B0604020202020204" pitchFamily="34" charset="0"/>
              </a:rPr>
              <a:t> або Мар-</a:t>
            </a:r>
            <a:r>
              <a:rPr lang="uk-UA" sz="1700" dirty="0" err="1">
                <a:latin typeface="Arial" panose="020B0604020202020204" pitchFamily="34" charset="0"/>
                <a:ea typeface="Calibri" panose="020F0502020204030204" pitchFamily="34" charset="0"/>
                <a:cs typeface="Arial" panose="020B0604020202020204" pitchFamily="34" charset="0"/>
              </a:rPr>
              <a:t>Шаліта</a:t>
            </a:r>
            <a:r>
              <a:rPr lang="uk-UA" sz="1700" dirty="0">
                <a:latin typeface="Arial" panose="020B0604020202020204" pitchFamily="34" charset="0"/>
                <a:ea typeface="Calibri" panose="020F050202020403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Люди </a:t>
            </a:r>
            <a:r>
              <a:rPr lang="ru-RU" sz="1700" dirty="0" err="1">
                <a:latin typeface="Arial" panose="020B0604020202020204" pitchFamily="34" charset="0"/>
                <a:cs typeface="Arial" panose="020B0604020202020204" pitchFamily="34" charset="0"/>
              </a:rPr>
              <a:t>збиралися</a:t>
            </a:r>
            <a:r>
              <a:rPr lang="ru-RU" sz="1700" dirty="0">
                <a:latin typeface="Arial" panose="020B0604020202020204" pitchFamily="34" charset="0"/>
                <a:cs typeface="Arial" panose="020B0604020202020204" pitchFamily="34" charset="0"/>
              </a:rPr>
              <a:t> разом, </a:t>
            </a:r>
            <a:r>
              <a:rPr lang="ru-RU" sz="1700" dirty="0" err="1">
                <a:latin typeface="Arial" panose="020B0604020202020204" pitchFamily="34" charset="0"/>
                <a:cs typeface="Arial" panose="020B0604020202020204" pitchFamily="34" charset="0"/>
              </a:rPr>
              <a:t>молилися</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готували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спільний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обід</a:t>
            </a:r>
            <a:r>
              <a:rPr lang="ru-RU" sz="1700" dirty="0">
                <a:latin typeface="Arial" panose="020B0604020202020204" pitchFamily="34" charset="0"/>
                <a:cs typeface="Arial" panose="020B0604020202020204" pitchFamily="34" charset="0"/>
              </a:rPr>
              <a:t> у великих казанах.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показувало</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що</a:t>
            </a:r>
            <a:r>
              <a:rPr lang="ru-RU" sz="1700" dirty="0">
                <a:latin typeface="Arial" panose="020B0604020202020204" pitchFamily="34" charset="0"/>
                <a:cs typeface="Arial" panose="020B0604020202020204" pitchFamily="34" charset="0"/>
              </a:rPr>
              <a:t> в </a:t>
            </a:r>
            <a:r>
              <a:rPr lang="ru-RU" sz="1700" dirty="0" err="1">
                <a:latin typeface="Arial" panose="020B0604020202020204" pitchFamily="34" charset="0"/>
                <a:cs typeface="Arial" panose="020B0604020202020204" pitchFamily="34" charset="0"/>
              </a:rPr>
              <a:t>громаді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немає</a:t>
            </a:r>
            <a:r>
              <a:rPr lang="ru-RU" sz="1700" dirty="0">
                <a:latin typeface="Arial" panose="020B0604020202020204" pitchFamily="34" charset="0"/>
                <a:cs typeface="Arial" panose="020B0604020202020204" pitchFamily="34" charset="0"/>
              </a:rPr>
              <a:t> чужих — </a:t>
            </a:r>
            <a:r>
              <a:rPr lang="ru-RU" sz="1700" dirty="0" err="1">
                <a:latin typeface="Arial" panose="020B0604020202020204" pitchFamily="34" charset="0"/>
                <a:cs typeface="Arial" panose="020B0604020202020204" pitchFamily="34" charset="0"/>
              </a:rPr>
              <a:t>усі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рівні</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всі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допомагають</a:t>
            </a:r>
            <a:r>
              <a:rPr lang="ru-RU" sz="1700" dirty="0">
                <a:latin typeface="Arial" panose="020B0604020202020204" pitchFamily="34" charset="0"/>
                <a:cs typeface="Arial" panose="020B0604020202020204" pitchFamily="34" charset="0"/>
              </a:rPr>
              <a:t> один одному.</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ea typeface="Calibri" panose="020F0502020204030204" pitchFamily="34" charset="0"/>
                <a:cs typeface="Arial" panose="020B0604020202020204" pitchFamily="34" charset="0"/>
              </a:rPr>
              <a:t>      Особливим елементом дозвілля є традиційні танці, зокрема </a:t>
            </a:r>
            <a:r>
              <a:rPr lang="uk-UA" sz="1700" b="1" dirty="0" err="1">
                <a:latin typeface="Arial" panose="020B0604020202020204" pitchFamily="34" charset="0"/>
                <a:ea typeface="Calibri" panose="020F0502020204030204" pitchFamily="34" charset="0"/>
                <a:cs typeface="Arial" panose="020B0604020202020204" pitchFamily="34" charset="0"/>
              </a:rPr>
              <a:t>Шейхані</a:t>
            </a:r>
            <a:r>
              <a:rPr lang="uk-UA" sz="1700" dirty="0">
                <a:latin typeface="Arial" panose="020B0604020202020204" pitchFamily="34" charset="0"/>
                <a:ea typeface="Calibri" panose="020F0502020204030204" pitchFamily="34" charset="0"/>
                <a:cs typeface="Arial" panose="020B0604020202020204" pitchFamily="34" charset="0"/>
              </a:rPr>
              <a:t>. Це круговий танець, який виконується під ритмічний супровід з обов'язковим триманням за руки </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символ того, </a:t>
            </a:r>
            <a:r>
              <a:rPr lang="ru-RU" sz="1700" dirty="0" err="1">
                <a:latin typeface="Arial" panose="020B0604020202020204" pitchFamily="34" charset="0"/>
                <a:cs typeface="Arial" panose="020B0604020202020204" pitchFamily="34" charset="0"/>
              </a:rPr>
              <a:t>що</a:t>
            </a:r>
            <a:r>
              <a:rPr lang="ru-RU" sz="1700" dirty="0">
                <a:latin typeface="Arial" panose="020B0604020202020204" pitchFamily="34" charset="0"/>
                <a:cs typeface="Arial" panose="020B0604020202020204" pitchFamily="34" charset="0"/>
              </a:rPr>
              <a:t> громада </a:t>
            </a:r>
            <a:r>
              <a:rPr lang="ru-RU" sz="1700" dirty="0" err="1">
                <a:latin typeface="Arial" panose="020B0604020202020204" pitchFamily="34" charset="0"/>
                <a:cs typeface="Arial" panose="020B0604020202020204" pitchFamily="34" charset="0"/>
              </a:rPr>
              <a:t>нерозривна</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Навіть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якщо</a:t>
            </a:r>
            <a:r>
              <a:rPr lang="ru-RU" sz="1700" dirty="0">
                <a:latin typeface="Arial" panose="020B0604020202020204" pitchFamily="34" charset="0"/>
                <a:cs typeface="Arial" panose="020B0604020202020204" pitchFamily="34" charset="0"/>
              </a:rPr>
              <a:t> молодь уже не </a:t>
            </a:r>
            <a:r>
              <a:rPr lang="ru-RU" sz="1700" dirty="0" err="1">
                <a:latin typeface="Arial" panose="020B0604020202020204" pitchFamily="34" charset="0"/>
                <a:cs typeface="Arial" panose="020B0604020202020204" pitchFamily="34" charset="0"/>
              </a:rPr>
              <a:t>знає</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всіх</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стародавніх</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слів</a:t>
            </a:r>
            <a:r>
              <a:rPr lang="ru-RU" sz="1700" dirty="0">
                <a:latin typeface="Arial" panose="020B0604020202020204" pitchFamily="34" charset="0"/>
                <a:cs typeface="Arial" panose="020B0604020202020204" pitchFamily="34" charset="0"/>
              </a:rPr>
              <a:t>, через </a:t>
            </a:r>
            <a:r>
              <a:rPr lang="ru-RU" sz="1700" dirty="0" err="1">
                <a:latin typeface="Arial" panose="020B0604020202020204" pitchFamily="34" charset="0"/>
                <a:cs typeface="Arial" panose="020B0604020202020204" pitchFamily="34" charset="0"/>
              </a:rPr>
              <a:t>танець</a:t>
            </a:r>
            <a:r>
              <a:rPr lang="ru-RU" sz="1700" dirty="0">
                <a:latin typeface="Arial" panose="020B0604020202020204" pitchFamily="34" charset="0"/>
                <a:cs typeface="Arial" panose="020B0604020202020204" pitchFamily="34" charset="0"/>
              </a:rPr>
              <a:t> і </a:t>
            </a:r>
            <a:r>
              <a:rPr lang="ru-RU" sz="1700" dirty="0" err="1">
                <a:latin typeface="Arial" panose="020B0604020202020204" pitchFamily="34" charset="0"/>
                <a:cs typeface="Arial" panose="020B0604020202020204" pitchFamily="34" charset="0"/>
              </a:rPr>
              <a:t>музику</a:t>
            </a:r>
            <a:r>
              <a:rPr lang="ru-RU" sz="1700" dirty="0">
                <a:latin typeface="Arial" panose="020B0604020202020204" pitchFamily="34" charset="0"/>
                <a:cs typeface="Arial" panose="020B0604020202020204" pitchFamily="34" charset="0"/>
              </a:rPr>
              <a:t> вони </a:t>
            </a:r>
            <a:r>
              <a:rPr lang="ru-RU" sz="1700" dirty="0" err="1">
                <a:latin typeface="Arial" panose="020B0604020202020204" pitchFamily="34" charset="0"/>
                <a:cs typeface="Arial" panose="020B0604020202020204" pitchFamily="34" charset="0"/>
              </a:rPr>
              <a:t>відчувають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свій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зв’язок</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із</a:t>
            </a:r>
            <a:r>
              <a:rPr lang="ru-RU" sz="1700" dirty="0">
                <a:latin typeface="Arial" panose="020B0604020202020204" pitchFamily="34" charset="0"/>
                <a:cs typeface="Arial" panose="020B0604020202020204" pitchFamily="34" charset="0"/>
              </a:rPr>
              <a:t> предками.</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cs typeface="Arial" panose="020B0604020202020204" pitchFamily="34" charset="0"/>
              </a:rPr>
              <a:t>     Ассирійці Ніжина славилися своєю гостинністю. Весілля чи іменини ніколи не були закритими подіями — на них завжди були раді бачити українських друзів. Саме через спільні свята та звичайне сусідське чаювання ассирійці стали «своїми» в Ніжині, зберігши при цьому власну неповторність.</a:t>
            </a:r>
            <a:endParaRPr lang="uk-UA" sz="1700" dirty="0">
              <a:latin typeface="Arial" panose="020B0604020202020204" pitchFamily="34" charset="0"/>
              <a:ea typeface="Calibri" panose="020F0502020204030204" pitchFamily="34" charset="0"/>
              <a:cs typeface="Arial" panose="020B0604020202020204" pitchFamily="34" charset="0"/>
            </a:endParaRPr>
          </a:p>
        </p:txBody>
      </p:sp>
      <p:sp>
        <p:nvSpPr>
          <p:cNvPr id="9" name="Прямокутник 8">
            <a:extLst>
              <a:ext uri="{FF2B5EF4-FFF2-40B4-BE49-F238E27FC236}">
                <a16:creationId xmlns:a16="http://schemas.microsoft.com/office/drawing/2014/main" id="{990CB683-AED2-479E-B73C-5CED0F6DE301}"/>
              </a:ext>
            </a:extLst>
          </p:cNvPr>
          <p:cNvSpPr/>
          <p:nvPr/>
        </p:nvSpPr>
        <p:spPr>
          <a:xfrm>
            <a:off x="4062155" y="6476844"/>
            <a:ext cx="1590500" cy="276999"/>
          </a:xfrm>
          <a:prstGeom prst="rect">
            <a:avLst/>
          </a:prstGeom>
        </p:spPr>
        <p:txBody>
          <a:bodyPr wrap="none">
            <a:spAutoFit/>
          </a:bodyPr>
          <a:lstStyle/>
          <a:p>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https://surl.li/jlavgx</a:t>
            </a:r>
            <a:endParaRPr lang="uk-UA"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0CD499B3-4FF6-4C51-AAF2-4DB615264D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270163" y="3636817"/>
            <a:ext cx="1308911" cy="1308911"/>
          </a:xfrm>
          <a:prstGeom prst="rect">
            <a:avLst/>
          </a:prstGeom>
        </p:spPr>
      </p:pic>
      <p:sp>
        <p:nvSpPr>
          <p:cNvPr id="7" name="Прямокутник 6">
            <a:extLst>
              <a:ext uri="{FF2B5EF4-FFF2-40B4-BE49-F238E27FC236}">
                <a16:creationId xmlns:a16="http://schemas.microsoft.com/office/drawing/2014/main" id="{AF9F4F2D-0809-482B-B0BC-B507E068ED81}"/>
              </a:ext>
            </a:extLst>
          </p:cNvPr>
          <p:cNvSpPr/>
          <p:nvPr/>
        </p:nvSpPr>
        <p:spPr>
          <a:xfrm>
            <a:off x="270163" y="3361164"/>
            <a:ext cx="1372299" cy="275653"/>
          </a:xfrm>
          <a:prstGeom prst="rect">
            <a:avLst/>
          </a:prstGeom>
        </p:spPr>
        <p:txBody>
          <a:bodyPr wrap="none">
            <a:spAutoFit/>
          </a:bodyPr>
          <a:lstStyle/>
          <a:p>
            <a:pPr algn="just">
              <a:lnSpc>
                <a:spcPct val="107000"/>
              </a:lnSpc>
              <a:spcAft>
                <a:spcPts val="800"/>
              </a:spcAft>
            </a:pPr>
            <a:r>
              <a:rPr lang="uk-UA" sz="12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Храмове свято </a:t>
            </a:r>
            <a:endParaRPr lang="uk-UA"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10" name="Прямокутник 9">
            <a:extLst>
              <a:ext uri="{FF2B5EF4-FFF2-40B4-BE49-F238E27FC236}">
                <a16:creationId xmlns:a16="http://schemas.microsoft.com/office/drawing/2014/main" id="{295AC1E1-87ED-4235-9E14-4E0A8C098BDF}"/>
              </a:ext>
            </a:extLst>
          </p:cNvPr>
          <p:cNvSpPr/>
          <p:nvPr/>
        </p:nvSpPr>
        <p:spPr>
          <a:xfrm rot="5400000">
            <a:off x="735403" y="4241210"/>
            <a:ext cx="1911101" cy="286682"/>
          </a:xfrm>
          <a:prstGeom prst="rect">
            <a:avLst/>
          </a:prstGeom>
        </p:spPr>
        <p:txBody>
          <a:bodyPr wrap="none">
            <a:spAutoFit/>
          </a:bodyPr>
          <a:lstStyle/>
          <a:p>
            <a:pPr algn="ctr">
              <a:lnSpc>
                <a:spcPct val="115000"/>
              </a:lnSpc>
              <a:spcAft>
                <a:spcPts val="0"/>
              </a:spcAft>
            </a:pPr>
            <a:r>
              <a:rPr lang="uk-UA" sz="12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ніжинських ассирійців</a:t>
            </a:r>
            <a:endParaRPr lang="uk-UA" sz="12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2235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FA7F29DE-CE06-4319-B5E0-8FB80F368B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430" y="153482"/>
            <a:ext cx="5947570" cy="6551036"/>
          </a:xfrm>
        </p:spPr>
      </p:pic>
      <p:sp>
        <p:nvSpPr>
          <p:cNvPr id="7" name="Прямокутник 6">
            <a:extLst>
              <a:ext uri="{FF2B5EF4-FFF2-40B4-BE49-F238E27FC236}">
                <a16:creationId xmlns:a16="http://schemas.microsoft.com/office/drawing/2014/main" id="{594C016E-1FA0-4322-9B57-F6089ECEB5FF}"/>
              </a:ext>
            </a:extLst>
          </p:cNvPr>
          <p:cNvSpPr/>
          <p:nvPr/>
        </p:nvSpPr>
        <p:spPr>
          <a:xfrm>
            <a:off x="4448820" y="2387758"/>
            <a:ext cx="1009828"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Хариса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Прямокутник 2">
            <a:extLst>
              <a:ext uri="{FF2B5EF4-FFF2-40B4-BE49-F238E27FC236}">
                <a16:creationId xmlns:a16="http://schemas.microsoft.com/office/drawing/2014/main" id="{32F266FE-D3E3-41AC-A5DF-FBD476869D39}"/>
              </a:ext>
            </a:extLst>
          </p:cNvPr>
          <p:cNvSpPr/>
          <p:nvPr/>
        </p:nvSpPr>
        <p:spPr>
          <a:xfrm>
            <a:off x="4253511" y="4730234"/>
            <a:ext cx="867545"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Кубба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30DCA3E0-B9B6-4112-A955-013D0131CC5A}"/>
              </a:ext>
            </a:extLst>
          </p:cNvPr>
          <p:cNvSpPr/>
          <p:nvPr/>
        </p:nvSpPr>
        <p:spPr>
          <a:xfrm>
            <a:off x="5121056" y="236924"/>
            <a:ext cx="771365"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Кіпте</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Прямокутник 7">
            <a:extLst>
              <a:ext uri="{FF2B5EF4-FFF2-40B4-BE49-F238E27FC236}">
                <a16:creationId xmlns:a16="http://schemas.microsoft.com/office/drawing/2014/main" id="{E61C7A74-E171-4B3F-B30F-B9710B6B2ABE}"/>
              </a:ext>
            </a:extLst>
          </p:cNvPr>
          <p:cNvSpPr/>
          <p:nvPr/>
        </p:nvSpPr>
        <p:spPr>
          <a:xfrm>
            <a:off x="3006608" y="233436"/>
            <a:ext cx="989358" cy="369332"/>
          </a:xfrm>
          <a:prstGeom prst="rect">
            <a:avLst/>
          </a:prstGeom>
        </p:spPr>
        <p:txBody>
          <a:bodyPr wrap="squar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Долма</a:t>
            </a:r>
            <a:r>
              <a:rPr lang="uk-UA"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
        <p:nvSpPr>
          <p:cNvPr id="9" name="Прямокутник 8">
            <a:extLst>
              <a:ext uri="{FF2B5EF4-FFF2-40B4-BE49-F238E27FC236}">
                <a16:creationId xmlns:a16="http://schemas.microsoft.com/office/drawing/2014/main" id="{DB324A24-BC46-48B6-8E59-83729A9E6C13}"/>
              </a:ext>
            </a:extLst>
          </p:cNvPr>
          <p:cNvSpPr/>
          <p:nvPr/>
        </p:nvSpPr>
        <p:spPr>
          <a:xfrm>
            <a:off x="170371" y="2365859"/>
            <a:ext cx="989358" cy="369332"/>
          </a:xfrm>
          <a:prstGeom prst="rect">
            <a:avLst/>
          </a:prstGeom>
        </p:spPr>
        <p:txBody>
          <a:bodyPr wrap="squar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Долма</a:t>
            </a:r>
            <a:r>
              <a:rPr lang="uk-UA"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
        <p:nvSpPr>
          <p:cNvPr id="10" name="Прямокутник 9">
            <a:extLst>
              <a:ext uri="{FF2B5EF4-FFF2-40B4-BE49-F238E27FC236}">
                <a16:creationId xmlns:a16="http://schemas.microsoft.com/office/drawing/2014/main" id="{A85156FE-BF42-4080-9C3D-76DD48B35A00}"/>
              </a:ext>
            </a:extLst>
          </p:cNvPr>
          <p:cNvSpPr/>
          <p:nvPr/>
        </p:nvSpPr>
        <p:spPr>
          <a:xfrm>
            <a:off x="901059" y="233436"/>
            <a:ext cx="1009828"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Хариса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Прямокутник 10">
            <a:extLst>
              <a:ext uri="{FF2B5EF4-FFF2-40B4-BE49-F238E27FC236}">
                <a16:creationId xmlns:a16="http://schemas.microsoft.com/office/drawing/2014/main" id="{5D9E1CE5-5F24-42DE-91EF-9B06F5A78520}"/>
              </a:ext>
            </a:extLst>
          </p:cNvPr>
          <p:cNvSpPr/>
          <p:nvPr/>
        </p:nvSpPr>
        <p:spPr>
          <a:xfrm>
            <a:off x="2512379" y="4626325"/>
            <a:ext cx="730906"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Када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Прямокутник 11">
            <a:extLst>
              <a:ext uri="{FF2B5EF4-FFF2-40B4-BE49-F238E27FC236}">
                <a16:creationId xmlns:a16="http://schemas.microsoft.com/office/drawing/2014/main" id="{49D9A6D0-2899-4539-A674-48A4209857AC}"/>
              </a:ext>
            </a:extLst>
          </p:cNvPr>
          <p:cNvSpPr/>
          <p:nvPr/>
        </p:nvSpPr>
        <p:spPr>
          <a:xfrm>
            <a:off x="277372" y="4730234"/>
            <a:ext cx="882357"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Мурта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Прямокутник 12">
            <a:extLst>
              <a:ext uri="{FF2B5EF4-FFF2-40B4-BE49-F238E27FC236}">
                <a16:creationId xmlns:a16="http://schemas.microsoft.com/office/drawing/2014/main" id="{268F1805-8D40-4E68-B4FA-47129C5CA67D}"/>
              </a:ext>
            </a:extLst>
          </p:cNvPr>
          <p:cNvSpPr/>
          <p:nvPr/>
        </p:nvSpPr>
        <p:spPr>
          <a:xfrm>
            <a:off x="6224942" y="859883"/>
            <a:ext cx="5818628" cy="5998117"/>
          </a:xfrm>
          <a:prstGeom prst="rect">
            <a:avLst/>
          </a:prstGeom>
        </p:spPr>
        <p:txBody>
          <a:bodyPr wrap="square">
            <a:spAutoFit/>
          </a:bodyPr>
          <a:lstStyle/>
          <a:p>
            <a:pPr algn="just">
              <a:lnSpc>
                <a:spcPct val="107000"/>
              </a:lnSpc>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Кулінарні традиції ассирійської громади Ніжина є не просто набором рецептів, а живим архівом пам'яті, який дозволив народу зберегти свою ідентичність далеко від історичної батьківщини. </a:t>
            </a:r>
            <a:endParaRPr lang="uk-UA"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Для ніжинських ассирійців приготування традиційних страв, таких як </a:t>
            </a:r>
            <a:r>
              <a:rPr lang="uk-UA" dirty="0" err="1">
                <a:latin typeface="Arial" panose="020B0604020202020204" pitchFamily="34" charset="0"/>
                <a:ea typeface="Times New Roman" panose="02020603050405020304" pitchFamily="18" charset="0"/>
                <a:cs typeface="Arial" panose="020B0604020202020204" pitchFamily="34" charset="0"/>
              </a:rPr>
              <a:t>хариса</a:t>
            </a:r>
            <a:r>
              <a:rPr lang="uk-UA" dirty="0">
                <a:latin typeface="Arial" panose="020B0604020202020204" pitchFamily="34" charset="0"/>
                <a:ea typeface="Times New Roman" panose="02020603050405020304" pitchFamily="18" charset="0"/>
                <a:cs typeface="Arial" panose="020B0604020202020204" pitchFamily="34" charset="0"/>
              </a:rPr>
              <a:t> або </a:t>
            </a:r>
            <a:r>
              <a:rPr lang="uk-UA" dirty="0" err="1">
                <a:latin typeface="Arial" panose="020B0604020202020204" pitchFamily="34" charset="0"/>
                <a:ea typeface="Times New Roman" panose="02020603050405020304" pitchFamily="18" charset="0"/>
                <a:cs typeface="Arial" panose="020B0604020202020204" pitchFamily="34" charset="0"/>
              </a:rPr>
              <a:t>кубба</a:t>
            </a:r>
            <a:r>
              <a:rPr lang="uk-UA" dirty="0">
                <a:latin typeface="Arial" panose="020B0604020202020204" pitchFamily="34" charset="0"/>
                <a:ea typeface="Times New Roman" panose="02020603050405020304" pitchFamily="18" charset="0"/>
                <a:cs typeface="Arial" panose="020B0604020202020204" pitchFamily="34" charset="0"/>
              </a:rPr>
              <a:t>, завжди було актом ствердження свого коріння. Гастрономія тут виконує роль мови, якою покоління спілкуються між собою, передаючи не лише смаки, а й етичні норми та ритуали.</a:t>
            </a:r>
            <a:endParaRPr lang="uk-UA"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Дослідження показує, що більшість ассирійських страв мають глибокий сакральний підтекст. Спільне приготування </a:t>
            </a:r>
            <a:r>
              <a:rPr lang="uk-UA" dirty="0" err="1">
                <a:latin typeface="Arial" panose="020B0604020202020204" pitchFamily="34" charset="0"/>
                <a:ea typeface="Times New Roman" panose="02020603050405020304" pitchFamily="18" charset="0"/>
                <a:cs typeface="Arial" panose="020B0604020202020204" pitchFamily="34" charset="0"/>
              </a:rPr>
              <a:t>хариси</a:t>
            </a:r>
            <a:r>
              <a:rPr lang="uk-UA" dirty="0">
                <a:latin typeface="Arial" panose="020B0604020202020204" pitchFamily="34" charset="0"/>
                <a:ea typeface="Times New Roman" panose="02020603050405020304" pitchFamily="18" charset="0"/>
                <a:cs typeface="Arial" panose="020B0604020202020204" pitchFamily="34" charset="0"/>
              </a:rPr>
              <a:t> у великих казанах під час релігійних свят (Шара) виступало потужним соціальним клеєм. Це процес, що вимагає колективної праці та тривалого часу, що символізує єдність громади та спільну долю. </a:t>
            </a: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Таким чином, кухня ставала простором для згуртування, де обговорювалися справи громади та виховувалася молодь.</a:t>
            </a:r>
            <a:endParaRPr lang="uk-UA" dirty="0">
              <a:latin typeface="Arial" panose="020B0604020202020204" pitchFamily="34" charset="0"/>
              <a:ea typeface="Calibri" panose="020F0502020204030204" pitchFamily="34" charset="0"/>
              <a:cs typeface="Arial" panose="020B0604020202020204" pitchFamily="34" charset="0"/>
            </a:endParaRPr>
          </a:p>
        </p:txBody>
      </p:sp>
      <p:sp>
        <p:nvSpPr>
          <p:cNvPr id="14" name="Прямокутник 13">
            <a:extLst>
              <a:ext uri="{FF2B5EF4-FFF2-40B4-BE49-F238E27FC236}">
                <a16:creationId xmlns:a16="http://schemas.microsoft.com/office/drawing/2014/main" id="{F32B9400-C50F-4E38-9E24-36D81D6AA73B}"/>
              </a:ext>
            </a:extLst>
          </p:cNvPr>
          <p:cNvSpPr/>
          <p:nvPr/>
        </p:nvSpPr>
        <p:spPr>
          <a:xfrm>
            <a:off x="6331639" y="233436"/>
            <a:ext cx="5541902" cy="489365"/>
          </a:xfrm>
          <a:prstGeom prst="rect">
            <a:avLst/>
          </a:prstGeom>
        </p:spPr>
        <p:txBody>
          <a:bodyPr wrap="none">
            <a:spAutoFit/>
          </a:bodyPr>
          <a:lstStyle/>
          <a:p>
            <a:pPr>
              <a:lnSpc>
                <a:spcPct val="107000"/>
              </a:lnSpc>
              <a:spcAft>
                <a:spcPts val="800"/>
              </a:spcAft>
            </a:pPr>
            <a:r>
              <a:rPr lang="uk-UA" sz="26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Кухня як генетичний код народу</a:t>
            </a:r>
            <a:endParaRPr lang="uk-UA" sz="26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5" name="Прямокутник 14">
            <a:extLst>
              <a:ext uri="{FF2B5EF4-FFF2-40B4-BE49-F238E27FC236}">
                <a16:creationId xmlns:a16="http://schemas.microsoft.com/office/drawing/2014/main" id="{38059BE3-E9F6-44E4-AFA6-155B1FDFF766}"/>
              </a:ext>
            </a:extLst>
          </p:cNvPr>
          <p:cNvSpPr/>
          <p:nvPr/>
        </p:nvSpPr>
        <p:spPr>
          <a:xfrm rot="-660000">
            <a:off x="2931884" y="2337305"/>
            <a:ext cx="739305" cy="275653"/>
          </a:xfrm>
          <a:prstGeom prst="rect">
            <a:avLst/>
          </a:prstGeom>
        </p:spPr>
        <p:txBody>
          <a:bodyPr wrap="none">
            <a:spAutoFit/>
          </a:bodyPr>
          <a:lstStyle/>
          <a:p>
            <a:pPr algn="ctr">
              <a:lnSpc>
                <a:spcPct val="107000"/>
              </a:lnSpc>
              <a:spcAft>
                <a:spcPts val="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Страви</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6" name="Прямокутник 15">
            <a:extLst>
              <a:ext uri="{FF2B5EF4-FFF2-40B4-BE49-F238E27FC236}">
                <a16:creationId xmlns:a16="http://schemas.microsoft.com/office/drawing/2014/main" id="{7B10CA3D-74A4-4B28-A2F0-8218C26C8B5F}"/>
              </a:ext>
            </a:extLst>
          </p:cNvPr>
          <p:cNvSpPr/>
          <p:nvPr/>
        </p:nvSpPr>
        <p:spPr>
          <a:xfrm rot="4680000">
            <a:off x="2915111" y="3057172"/>
            <a:ext cx="1911101" cy="275653"/>
          </a:xfrm>
          <a:prstGeom prst="rect">
            <a:avLst/>
          </a:prstGeom>
        </p:spPr>
        <p:txBody>
          <a:bodyPr wrap="none">
            <a:spAutoFit/>
          </a:bodyPr>
          <a:lstStyle/>
          <a:p>
            <a:pPr algn="ctr">
              <a:lnSpc>
                <a:spcPct val="107000"/>
              </a:lnSpc>
              <a:spcAft>
                <a:spcPts val="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ніжинських ассирійців</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7" name="Рисунок 16">
            <a:extLst>
              <a:ext uri="{FF2B5EF4-FFF2-40B4-BE49-F238E27FC236}">
                <a16:creationId xmlns:a16="http://schemas.microsoft.com/office/drawing/2014/main" id="{B0B18CFD-E1C5-81A3-6352-6A44AFE6C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3166">
            <a:off x="2228356" y="2658694"/>
            <a:ext cx="1556504" cy="1556504"/>
          </a:xfrm>
          <a:prstGeom prst="rect">
            <a:avLst/>
          </a:prstGeom>
        </p:spPr>
      </p:pic>
    </p:spTree>
    <p:extLst>
      <p:ext uri="{BB962C8B-B14F-4D97-AF65-F5344CB8AC3E}">
        <p14:creationId xmlns:p14="http://schemas.microsoft.com/office/powerpoint/2010/main" val="35706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42DCA8-FAA4-467C-89A7-022FDACE28D3}"/>
              </a:ext>
            </a:extLst>
          </p:cNvPr>
          <p:cNvSpPr>
            <a:spLocks noGrp="1"/>
          </p:cNvSpPr>
          <p:nvPr>
            <p:ph type="title"/>
          </p:nvPr>
        </p:nvSpPr>
        <p:spPr>
          <a:xfrm>
            <a:off x="242455" y="119309"/>
            <a:ext cx="11949545" cy="944129"/>
          </a:xfrm>
        </p:spPr>
        <p:txBody>
          <a:bodyPr>
            <a:normAutofit fontScale="90000"/>
          </a:bodyPr>
          <a:lstStyle/>
          <a:p>
            <a:pPr algn="ctr">
              <a:lnSpc>
                <a:spcPct val="107000"/>
              </a:lnSpc>
              <a:spcAft>
                <a:spcPts val="800"/>
              </a:spcAft>
            </a:pPr>
            <a:b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b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Між арамейською та українською: </a:t>
            </a:r>
            <a:r>
              <a:rPr lang="uk-UA" sz="27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як</a:t>
            </a: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 мова об'єднує </a:t>
            </a:r>
            <a:b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b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та зберігає коріння</a:t>
            </a:r>
            <a:br>
              <a:rPr lang="uk-UA" sz="2800" dirty="0">
                <a:latin typeface="Calibri" panose="020F0502020204030204" pitchFamily="34" charset="0"/>
                <a:ea typeface="Calibri" panose="020F0502020204030204" pitchFamily="34" charset="0"/>
                <a:cs typeface="Times New Roman" panose="02020603050405020304" pitchFamily="18" charset="0"/>
              </a:rPr>
            </a:br>
            <a:endParaRPr lang="uk-UA" dirty="0"/>
          </a:p>
        </p:txBody>
      </p:sp>
      <p:pic>
        <p:nvPicPr>
          <p:cNvPr id="5" name="Місце для вмісту 4">
            <a:extLst>
              <a:ext uri="{FF2B5EF4-FFF2-40B4-BE49-F238E27FC236}">
                <a16:creationId xmlns:a16="http://schemas.microsoft.com/office/drawing/2014/main" id="{2C3A60DD-49A5-452A-862C-1807166431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03597"/>
            <a:ext cx="6754090" cy="5735094"/>
          </a:xfrm>
        </p:spPr>
      </p:pic>
      <p:sp>
        <p:nvSpPr>
          <p:cNvPr id="6" name="Прямокутник 5">
            <a:extLst>
              <a:ext uri="{FF2B5EF4-FFF2-40B4-BE49-F238E27FC236}">
                <a16:creationId xmlns:a16="http://schemas.microsoft.com/office/drawing/2014/main" id="{9684A053-0BE8-4C01-802C-CE663F71AD6D}"/>
              </a:ext>
            </a:extLst>
          </p:cNvPr>
          <p:cNvSpPr/>
          <p:nvPr/>
        </p:nvSpPr>
        <p:spPr>
          <a:xfrm>
            <a:off x="6754091" y="1077394"/>
            <a:ext cx="5247410" cy="5606022"/>
          </a:xfrm>
          <a:prstGeom prst="rect">
            <a:avLst/>
          </a:prstGeom>
        </p:spPr>
        <p:txBody>
          <a:bodyPr wrap="square">
            <a:spAutoFit/>
          </a:bodyPr>
          <a:lstStyle/>
          <a:p>
            <a:pPr algn="just">
              <a:lnSpc>
                <a:spcPct val="107000"/>
              </a:lnSpc>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Мова для ассирійців Ніжина завжди була чимось більшим, ніж просто засобом спілкування.. За зачиненими дверима, на кухні чи у вітальні, вони розмовляли своєю рідною </a:t>
            </a:r>
            <a:r>
              <a:rPr lang="uk-UA" sz="1600" dirty="0" err="1">
                <a:latin typeface="Arial" panose="020B0604020202020204" pitchFamily="34" charset="0"/>
                <a:ea typeface="Times New Roman" panose="02020603050405020304" pitchFamily="18" charset="0"/>
                <a:cs typeface="Arial" panose="020B0604020202020204" pitchFamily="34" charset="0"/>
              </a:rPr>
              <a:t>новоарамейською</a:t>
            </a:r>
            <a:r>
              <a:rPr lang="uk-UA" sz="1600" dirty="0">
                <a:latin typeface="Arial" panose="020B0604020202020204" pitchFamily="34" charset="0"/>
                <a:ea typeface="Times New Roman" panose="02020603050405020304" pitchFamily="18" charset="0"/>
                <a:cs typeface="Arial" panose="020B0604020202020204" pitchFamily="34" charset="0"/>
              </a:rPr>
              <a:t> мовою. Це була їхня таємна сила, яка дозволяла залишатися ассирійцями навіть за тисячі кілометрів від Месопотамії. Але щойно вони виходили на вулицю, до майстерні чи на ринок — вони майстерно переходили на українську. Це зробило їх унікальними: вони не відмовилися від свого, але й не закрилися від інших.</a:t>
            </a:r>
            <a:endParaRPr lang="uk-UA" sz="16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Найбільшу роль у зближенні культур відіграла школа. Ассирійські діти навчалися разом із українськими однолітками, разом бігали на перервах та готувалися до уроків. Саме тут </a:t>
            </a:r>
            <a:r>
              <a:rPr lang="uk-UA" sz="1600" dirty="0" err="1">
                <a:latin typeface="Arial" panose="020B0604020202020204" pitchFamily="34" charset="0"/>
                <a:ea typeface="Times New Roman" panose="02020603050405020304" pitchFamily="18" charset="0"/>
                <a:cs typeface="Arial" panose="020B0604020202020204" pitchFamily="34" charset="0"/>
              </a:rPr>
              <a:t>мовні</a:t>
            </a:r>
            <a:r>
              <a:rPr lang="uk-UA" sz="1600" dirty="0">
                <a:latin typeface="Arial" panose="020B0604020202020204" pitchFamily="34" charset="0"/>
                <a:ea typeface="Times New Roman" panose="02020603050405020304" pitchFamily="18" charset="0"/>
                <a:cs typeface="Arial" panose="020B0604020202020204" pitchFamily="34" charset="0"/>
              </a:rPr>
              <a:t> бар'єри зникали найшвидше. Через спільне навчання та дитячу дружбу ассирійці стали не «чужинцями», а повноправними громадянами міста. Вже друге та третє покоління ассирійців у Ніжині стали повністю двомовними, однаково вільно почуваючись у обох культурах.</a:t>
            </a:r>
            <a:endParaRPr lang="uk-UA" sz="1600" dirty="0">
              <a:latin typeface="Arial" panose="020B0604020202020204" pitchFamily="34" charset="0"/>
              <a:ea typeface="Calibri" panose="020F0502020204030204" pitchFamily="34" charset="0"/>
              <a:cs typeface="Arial" panose="020B0604020202020204" pitchFamily="34" charset="0"/>
            </a:endParaRPr>
          </a:p>
        </p:txBody>
      </p:sp>
      <p:sp>
        <p:nvSpPr>
          <p:cNvPr id="8" name="Прямокутник 7">
            <a:extLst>
              <a:ext uri="{FF2B5EF4-FFF2-40B4-BE49-F238E27FC236}">
                <a16:creationId xmlns:a16="http://schemas.microsoft.com/office/drawing/2014/main" id="{E5229BFB-15EB-4C50-A975-B1B0452AC874}"/>
              </a:ext>
            </a:extLst>
          </p:cNvPr>
          <p:cNvSpPr/>
          <p:nvPr/>
        </p:nvSpPr>
        <p:spPr>
          <a:xfrm>
            <a:off x="2242297" y="2583919"/>
            <a:ext cx="2304990" cy="276999"/>
          </a:xfrm>
          <a:prstGeom prst="rect">
            <a:avLst/>
          </a:prstGeom>
        </p:spPr>
        <p:txBody>
          <a:bodyPr wrap="none">
            <a:spAutoFit/>
          </a:bodyPr>
          <a:lstStyle/>
          <a:p>
            <a:r>
              <a:rPr lang="uk-UA" sz="1200" b="1" dirty="0">
                <a:solidFill>
                  <a:schemeClr val="bg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Борис Михайлович </a:t>
            </a:r>
            <a:r>
              <a:rPr lang="uk-UA" sz="1200" b="1" dirty="0" err="1">
                <a:solidFill>
                  <a:schemeClr val="bg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Іонанов</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Місце для вмісту 4">
            <a:extLst>
              <a:ext uri="{FF2B5EF4-FFF2-40B4-BE49-F238E27FC236}">
                <a16:creationId xmlns:a16="http://schemas.microsoft.com/office/drawing/2014/main" id="{94CB17B8-F541-4B8A-94ED-5202C216C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5069" y="2979087"/>
            <a:ext cx="1843954" cy="1843954"/>
          </a:xfrm>
          <a:prstGeom prst="rect">
            <a:avLst/>
          </a:prstGeom>
        </p:spPr>
      </p:pic>
      <p:sp>
        <p:nvSpPr>
          <p:cNvPr id="3" name="Прямокутник 2">
            <a:extLst>
              <a:ext uri="{FF2B5EF4-FFF2-40B4-BE49-F238E27FC236}">
                <a16:creationId xmlns:a16="http://schemas.microsoft.com/office/drawing/2014/main" id="{8A0DA533-ECDE-412B-8FC9-F60E7F337284}"/>
              </a:ext>
            </a:extLst>
          </p:cNvPr>
          <p:cNvSpPr/>
          <p:nvPr/>
        </p:nvSpPr>
        <p:spPr>
          <a:xfrm>
            <a:off x="2601834" y="2840587"/>
            <a:ext cx="1550424" cy="276999"/>
          </a:xfrm>
          <a:prstGeom prst="rect">
            <a:avLst/>
          </a:prstGeom>
        </p:spPr>
        <p:txBody>
          <a:bodyPr wrap="none">
            <a:spAutoFit/>
          </a:bodyPr>
          <a:lstStyle/>
          <a:p>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Вічна книга життя</a:t>
            </a:r>
            <a:endParaRPr lang="uk-UA" sz="1200" dirty="0">
              <a:solidFill>
                <a:schemeClr val="accent2">
                  <a:lumMod val="5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48E45A6-765E-1976-3D9F-EE103CB87FAD}"/>
              </a:ext>
            </a:extLst>
          </p:cNvPr>
          <p:cNvSpPr txBox="1"/>
          <p:nvPr/>
        </p:nvSpPr>
        <p:spPr>
          <a:xfrm>
            <a:off x="121227" y="858133"/>
            <a:ext cx="6096000" cy="276999"/>
          </a:xfrm>
          <a:prstGeom prst="rect">
            <a:avLst/>
          </a:prstGeom>
          <a:noFill/>
        </p:spPr>
        <p:txBody>
          <a:bodyPr wrap="square">
            <a:spAutoFit/>
          </a:bodyPr>
          <a:lstStyle/>
          <a:p>
            <a:r>
              <a:rPr lang="ru-RU" sz="1200" b="1" dirty="0">
                <a:solidFill>
                  <a:schemeClr val="accent5">
                    <a:lumMod val="75000"/>
                  </a:schemeClr>
                </a:solidFill>
                <a:latin typeface="Arial" panose="020B0604020202020204" pitchFamily="34" charset="0"/>
                <a:cs typeface="Arial" panose="020B0604020202020204" pitchFamily="34" charset="0"/>
              </a:rPr>
              <a:t>https://surl.li/apedml</a:t>
            </a:r>
          </a:p>
        </p:txBody>
      </p:sp>
    </p:spTree>
    <p:extLst>
      <p:ext uri="{BB962C8B-B14F-4D97-AF65-F5344CB8AC3E}">
        <p14:creationId xmlns:p14="http://schemas.microsoft.com/office/powerpoint/2010/main" val="4080205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84BED80-1193-410C-8ECB-F2AC10BED32A}"/>
              </a:ext>
            </a:extLst>
          </p:cNvPr>
          <p:cNvPicPr>
            <a:picLocks noChangeAspect="1"/>
          </p:cNvPicPr>
          <p:nvPr/>
        </p:nvPicPr>
        <p:blipFill>
          <a:blip r:embed="rId2"/>
          <a:stretch>
            <a:fillRect/>
          </a:stretch>
        </p:blipFill>
        <p:spPr>
          <a:xfrm>
            <a:off x="183574" y="4545239"/>
            <a:ext cx="4128653" cy="2253716"/>
          </a:xfrm>
          <a:prstGeom prst="rect">
            <a:avLst/>
          </a:prstGeom>
        </p:spPr>
      </p:pic>
      <p:pic>
        <p:nvPicPr>
          <p:cNvPr id="5" name="Рисунок 4">
            <a:extLst>
              <a:ext uri="{FF2B5EF4-FFF2-40B4-BE49-F238E27FC236}">
                <a16:creationId xmlns:a16="http://schemas.microsoft.com/office/drawing/2014/main" id="{EF56DB61-8517-4D3B-8229-8A6A9F3AAD62}"/>
              </a:ext>
            </a:extLst>
          </p:cNvPr>
          <p:cNvPicPr>
            <a:picLocks noChangeAspect="1"/>
          </p:cNvPicPr>
          <p:nvPr/>
        </p:nvPicPr>
        <p:blipFill>
          <a:blip r:embed="rId3"/>
          <a:stretch>
            <a:fillRect/>
          </a:stretch>
        </p:blipFill>
        <p:spPr>
          <a:xfrm>
            <a:off x="183574" y="2272620"/>
            <a:ext cx="4163288" cy="2272619"/>
          </a:xfrm>
          <a:prstGeom prst="rect">
            <a:avLst/>
          </a:prstGeom>
        </p:spPr>
      </p:pic>
      <p:pic>
        <p:nvPicPr>
          <p:cNvPr id="6" name="Рисунок 5">
            <a:extLst>
              <a:ext uri="{FF2B5EF4-FFF2-40B4-BE49-F238E27FC236}">
                <a16:creationId xmlns:a16="http://schemas.microsoft.com/office/drawing/2014/main" id="{8C834849-6D73-49FF-A89A-2223957B51DD}"/>
              </a:ext>
            </a:extLst>
          </p:cNvPr>
          <p:cNvPicPr>
            <a:picLocks noChangeAspect="1"/>
          </p:cNvPicPr>
          <p:nvPr/>
        </p:nvPicPr>
        <p:blipFill>
          <a:blip r:embed="rId4"/>
          <a:stretch>
            <a:fillRect/>
          </a:stretch>
        </p:blipFill>
        <p:spPr>
          <a:xfrm>
            <a:off x="183574" y="0"/>
            <a:ext cx="4163288" cy="2272620"/>
          </a:xfrm>
          <a:prstGeom prst="rect">
            <a:avLst/>
          </a:prstGeom>
        </p:spPr>
      </p:pic>
      <p:sp>
        <p:nvSpPr>
          <p:cNvPr id="10" name="Заголовок 1">
            <a:extLst>
              <a:ext uri="{FF2B5EF4-FFF2-40B4-BE49-F238E27FC236}">
                <a16:creationId xmlns:a16="http://schemas.microsoft.com/office/drawing/2014/main" id="{96C03A94-37FE-44CA-822B-ADC93E01CB6B}"/>
              </a:ext>
            </a:extLst>
          </p:cNvPr>
          <p:cNvSpPr>
            <a:spLocks noGrp="1"/>
          </p:cNvSpPr>
          <p:nvPr>
            <p:ph type="title"/>
          </p:nvPr>
        </p:nvSpPr>
        <p:spPr>
          <a:xfrm>
            <a:off x="4655126" y="0"/>
            <a:ext cx="6698673" cy="1325563"/>
          </a:xfrm>
        </p:spPr>
        <p:txBody>
          <a:bodyPr>
            <a:normAutofit/>
          </a:bodyPr>
          <a:lstStyle/>
          <a:p>
            <a:pPr algn="ctr"/>
            <a:r>
              <a:rPr lang="ru-RU" sz="2800" b="1" dirty="0" err="1">
                <a:solidFill>
                  <a:schemeClr val="accent2">
                    <a:lumMod val="50000"/>
                  </a:schemeClr>
                </a:solidFill>
                <a:latin typeface="Arial" panose="020B0604020202020204" pitchFamily="34" charset="0"/>
                <a:cs typeface="Arial" panose="020B0604020202020204" pitchFamily="34" charset="0"/>
              </a:rPr>
              <a:t>Розділ</a:t>
            </a:r>
            <a:r>
              <a:rPr lang="ru-RU" sz="2800" b="1" dirty="0">
                <a:solidFill>
                  <a:schemeClr val="accent2">
                    <a:lumMod val="50000"/>
                  </a:schemeClr>
                </a:solidFill>
                <a:latin typeface="Arial" panose="020B0604020202020204" pitchFamily="34" charset="0"/>
                <a:cs typeface="Arial" panose="020B0604020202020204" pitchFamily="34" charset="0"/>
              </a:rPr>
              <a:t> 4. </a:t>
            </a:r>
            <a:r>
              <a:rPr lang="ru-RU" sz="2800" b="1" dirty="0" err="1">
                <a:solidFill>
                  <a:schemeClr val="accent2">
                    <a:lumMod val="50000"/>
                  </a:schemeClr>
                </a:solidFill>
                <a:latin typeface="Arial" panose="020B0604020202020204" pitchFamily="34" charset="0"/>
                <a:cs typeface="Arial" panose="020B0604020202020204" pitchFamily="34" charset="0"/>
              </a:rPr>
              <a:t>Сучасний</a:t>
            </a:r>
            <a:r>
              <a:rPr lang="ru-RU" sz="2800" b="1" dirty="0">
                <a:solidFill>
                  <a:schemeClr val="accent2">
                    <a:lumMod val="50000"/>
                  </a:schemeClr>
                </a:solidFill>
                <a:latin typeface="Arial" panose="020B0604020202020204" pitchFamily="34" charset="0"/>
                <a:cs typeface="Arial" panose="020B0604020202020204" pitchFamily="34" charset="0"/>
              </a:rPr>
              <a:t> стан </a:t>
            </a:r>
            <a:r>
              <a:rPr lang="ru-RU" sz="2800" b="1" dirty="0" err="1">
                <a:solidFill>
                  <a:schemeClr val="accent2">
                    <a:lumMod val="50000"/>
                  </a:schemeClr>
                </a:solidFill>
                <a:latin typeface="Arial" panose="020B0604020202020204" pitchFamily="34" charset="0"/>
                <a:cs typeface="Arial" panose="020B0604020202020204" pitchFamily="34" charset="0"/>
              </a:rPr>
              <a:t>громади</a:t>
            </a:r>
            <a:r>
              <a:rPr lang="ru-RU" sz="2800" b="1" dirty="0">
                <a:solidFill>
                  <a:schemeClr val="accent2">
                    <a:lumMod val="50000"/>
                  </a:schemeClr>
                </a:solidFill>
                <a:latin typeface="Arial" panose="020B0604020202020204" pitchFamily="34" charset="0"/>
                <a:cs typeface="Arial" panose="020B0604020202020204" pitchFamily="34" charset="0"/>
              </a:rPr>
              <a:t> та </a:t>
            </a:r>
            <a:r>
              <a:rPr lang="ru-RU" sz="2800" b="1" dirty="0" err="1">
                <a:solidFill>
                  <a:schemeClr val="accent2">
                    <a:lumMod val="50000"/>
                  </a:schemeClr>
                </a:solidFill>
                <a:latin typeface="Arial" panose="020B0604020202020204" pitchFamily="34" charset="0"/>
                <a:cs typeface="Arial" panose="020B0604020202020204" pitchFamily="34" charset="0"/>
              </a:rPr>
              <a:t>збереження</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ідентичності</a:t>
            </a:r>
            <a:endParaRPr lang="uk-UA" sz="2800" b="1" dirty="0">
              <a:solidFill>
                <a:schemeClr val="accent2">
                  <a:lumMod val="50000"/>
                </a:schemeClr>
              </a:solidFill>
              <a:latin typeface="Arial" panose="020B0604020202020204" pitchFamily="34" charset="0"/>
              <a:cs typeface="Arial" panose="020B0604020202020204" pitchFamily="34" charset="0"/>
            </a:endParaRPr>
          </a:p>
        </p:txBody>
      </p:sp>
      <p:sp>
        <p:nvSpPr>
          <p:cNvPr id="12" name="Прямокутник 11">
            <a:extLst>
              <a:ext uri="{FF2B5EF4-FFF2-40B4-BE49-F238E27FC236}">
                <a16:creationId xmlns:a16="http://schemas.microsoft.com/office/drawing/2014/main" id="{B9C0D584-1E00-488E-A3B3-49E451FDF21C}"/>
              </a:ext>
            </a:extLst>
          </p:cNvPr>
          <p:cNvSpPr/>
          <p:nvPr/>
        </p:nvSpPr>
        <p:spPr>
          <a:xfrm>
            <a:off x="4475016" y="1174885"/>
            <a:ext cx="7533410" cy="5586145"/>
          </a:xfrm>
          <a:prstGeom prst="rect">
            <a:avLst/>
          </a:prstGeom>
        </p:spPr>
        <p:txBody>
          <a:bodyPr wrap="square">
            <a:spAutoFit/>
          </a:bodyPr>
          <a:lstStyle/>
          <a:p>
            <a:pPr algn="just">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a:t>
            </a:r>
            <a:r>
              <a:rPr lang="uk-UA" sz="1700" dirty="0">
                <a:latin typeface="Arial" panose="020B0604020202020204" pitchFamily="34" charset="0"/>
                <a:ea typeface="Times New Roman" panose="02020603050405020304" pitchFamily="18" charset="0"/>
                <a:cs typeface="Arial" panose="020B0604020202020204" pitchFamily="34" charset="0"/>
              </a:rPr>
              <a:t>Сьогодні в Ніжині живуть уже третє та четверте покоління ассирійців — нащадки тих перших переселенців, які колись обрали наше місто своїм домом. Життя громади значно змінилося: сучасні ассирійці давно вийшли за межі традиційного шевського ремесла предків. Тепер вони успішно працюють лікарями, вчителями, юристами, інженерами та підприємцями, роблячи вагомий внесок у розвиток Ніжина.</a:t>
            </a:r>
          </a:p>
          <a:p>
            <a:pPr algn="just">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Головним викликом сьогодення є збереження власної ідентичності. Оскільки в місті немає окремих національних центрів чи шкіл, пам'ять про коріння тримається виключно на зусиллях родин. Саме в сім'ях зберігається «таємна сила» народу: тут продовжують готувати традиційні страви, святкують Шара — дні вшанування святих покровителів роду — та розповідають дітям історію їхнього давнього походження.</a:t>
            </a:r>
          </a:p>
          <a:p>
            <a:pPr algn="just">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Сучасна ассирійська молодь Ніжина повністю інтегрована в українське суспільство. Вони вільно володіють українською мовою, але при цьому відчувають невидимий зв’язок зі своїм народом, підтримуючи контакти з ассирійськими громадами інших міст. Це приклад гармонійного поєднання: бути успішним громадянином України, дбайливо зберігаючи в серці вогник стародавньої культури Месопотамії. На прикладі цієї громади ми бачимо, як Ніжин став спільним домом, де різні народи збагачують один одного та живуть у мирі та повазі.</a:t>
            </a:r>
          </a:p>
        </p:txBody>
      </p:sp>
    </p:spTree>
    <p:extLst>
      <p:ext uri="{BB962C8B-B14F-4D97-AF65-F5344CB8AC3E}">
        <p14:creationId xmlns:p14="http://schemas.microsoft.com/office/powerpoint/2010/main" val="1615954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1DAC2B-949F-4AC4-B268-9814E916E9BA}"/>
              </a:ext>
            </a:extLst>
          </p:cNvPr>
          <p:cNvSpPr>
            <a:spLocks noGrp="1"/>
          </p:cNvSpPr>
          <p:nvPr>
            <p:ph type="title"/>
          </p:nvPr>
        </p:nvSpPr>
        <p:spPr>
          <a:xfrm>
            <a:off x="0" y="0"/>
            <a:ext cx="12192000" cy="852055"/>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5. Концепція візуальної моделі «Ассирійські місця Ніжина»</a:t>
            </a:r>
          </a:p>
        </p:txBody>
      </p:sp>
      <p:pic>
        <p:nvPicPr>
          <p:cNvPr id="5" name="Місце для вмісту 4">
            <a:extLst>
              <a:ext uri="{FF2B5EF4-FFF2-40B4-BE49-F238E27FC236}">
                <a16:creationId xmlns:a16="http://schemas.microsoft.com/office/drawing/2014/main" id="{E07062E5-6365-4B4E-878D-0564832E0E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2118" y="737755"/>
            <a:ext cx="11523518" cy="6016336"/>
          </a:xfrm>
        </p:spPr>
      </p:pic>
    </p:spTree>
    <p:extLst>
      <p:ext uri="{BB962C8B-B14F-4D97-AF65-F5344CB8AC3E}">
        <p14:creationId xmlns:p14="http://schemas.microsoft.com/office/powerpoint/2010/main" val="956447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1AA8AF-BAA3-488C-B15F-EDECEDC9DF12}"/>
              </a:ext>
            </a:extLst>
          </p:cNvPr>
          <p:cNvSpPr>
            <a:spLocks noGrp="1"/>
          </p:cNvSpPr>
          <p:nvPr>
            <p:ph type="title"/>
          </p:nvPr>
        </p:nvSpPr>
        <p:spPr>
          <a:xfrm>
            <a:off x="4714009" y="111270"/>
            <a:ext cx="2486891" cy="771957"/>
          </a:xfrm>
        </p:spPr>
        <p:txBody>
          <a:bodyPr>
            <a:normAutofit/>
          </a:bodyPr>
          <a:lstStyle/>
          <a:p>
            <a:r>
              <a:rPr lang="uk-UA" sz="2800" b="1" dirty="0">
                <a:solidFill>
                  <a:schemeClr val="accent2">
                    <a:lumMod val="50000"/>
                  </a:schemeClr>
                </a:solidFill>
                <a:latin typeface="Arial" panose="020B0604020202020204" pitchFamily="34" charset="0"/>
                <a:cs typeface="Arial" panose="020B0604020202020204" pitchFamily="34" charset="0"/>
              </a:rPr>
              <a:t>Висновки</a:t>
            </a:r>
          </a:p>
        </p:txBody>
      </p:sp>
      <p:sp>
        <p:nvSpPr>
          <p:cNvPr id="9" name="Прямокутник 8">
            <a:extLst>
              <a:ext uri="{FF2B5EF4-FFF2-40B4-BE49-F238E27FC236}">
                <a16:creationId xmlns:a16="http://schemas.microsoft.com/office/drawing/2014/main" id="{F3A68E99-2D55-4610-BC5A-DD4DD1AA4DC9}"/>
              </a:ext>
            </a:extLst>
          </p:cNvPr>
          <p:cNvSpPr/>
          <p:nvPr/>
        </p:nvSpPr>
        <p:spPr>
          <a:xfrm>
            <a:off x="567170" y="1017893"/>
            <a:ext cx="11223914" cy="5355312"/>
          </a:xfrm>
          <a:prstGeom prst="rect">
            <a:avLst/>
          </a:prstGeom>
        </p:spPr>
        <p:txBody>
          <a:bodyPr wrap="square">
            <a:spAutoFit/>
          </a:bodyPr>
          <a:lstStyle/>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Поява ассирійської діаспори в Ніжині на межі XIX–XX століть стала результатом складних міграційних процесів. Попри статус біженців, громада змогла не просто вижити, а стати органічною частиною міста, зберігши свою унікальність протягом століття.</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Ассирійці зробили вагомий внесок в економіку Ніжина, пройшовши шлях від майстрів-шевців до фахівців у медицині, освіті та бізнесі. Традиційне ремісництво стало фундаментом для успішної інтеграції їхніх нащадків у сучасне життя міста.</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Узагальнення традицій показало, що ассирійська культура в Ніжині не </a:t>
            </a:r>
            <a:r>
              <a:rPr lang="uk-UA" dirty="0" err="1">
                <a:latin typeface="Arial" panose="020B0604020202020204" pitchFamily="34" charset="0"/>
                <a:ea typeface="Times New Roman" panose="02020603050405020304" pitchFamily="18" charset="0"/>
                <a:cs typeface="Arial" panose="020B0604020202020204" pitchFamily="34" charset="0"/>
              </a:rPr>
              <a:t>ізолювалася</a:t>
            </a:r>
            <a:r>
              <a:rPr lang="uk-UA" dirty="0">
                <a:latin typeface="Arial" panose="020B0604020202020204" pitchFamily="34" charset="0"/>
                <a:ea typeface="Times New Roman" panose="02020603050405020304" pitchFamily="18" charset="0"/>
                <a:cs typeface="Arial" panose="020B0604020202020204" pitchFamily="34" charset="0"/>
              </a:rPr>
              <a:t>. Відбувся «лагідний» обмін: у побуті з’явилися спільні кулінарні вподобання та </a:t>
            </a:r>
            <a:r>
              <a:rPr lang="uk-UA" dirty="0" err="1">
                <a:latin typeface="Arial" panose="020B0604020202020204" pitchFamily="34" charset="0"/>
                <a:ea typeface="Times New Roman" panose="02020603050405020304" pitchFamily="18" charset="0"/>
                <a:cs typeface="Arial" panose="020B0604020202020204" pitchFamily="34" charset="0"/>
              </a:rPr>
              <a:t>мовні</a:t>
            </a:r>
            <a:r>
              <a:rPr lang="uk-UA" dirty="0">
                <a:latin typeface="Arial" panose="020B0604020202020204" pitchFamily="34" charset="0"/>
                <a:ea typeface="Times New Roman" panose="02020603050405020304" pitchFamily="18" charset="0"/>
                <a:cs typeface="Arial" panose="020B0604020202020204" pitchFamily="34" charset="0"/>
              </a:rPr>
              <a:t> запозичення. Спільна віра (християнство) стала ключовим фактором, який зняв бар’єри між переселенцями та місцевим населенням.</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Оскільки в Ніжині немає окремих культурних центрів, головним «охоронцем» ассирійської спадщини стала сім'я. Саме в родинному колі зберігаються стародавні свята (Шара), рецепти національних страв та пам'ять про арамейське коріння.</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Сьогоднішня ассирійська громада — це патріоти Ніжина, які є повністю двомовними та активними в соціумі. Вони доводять, що можна бути частиною української нації, дбайливо зберігаючи при цьому вогник своєї древньої культури.</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Створена модель «ассирійських місць» доводить, що громада була фізично вплетена в інфраструктуру міста (вокзал, ринок, храми), що робить їхню історію невід'ємною частиною туристичного та краєзнавчого потенціалу Ніжина.</a:t>
            </a:r>
          </a:p>
        </p:txBody>
      </p:sp>
    </p:spTree>
    <p:extLst>
      <p:ext uri="{BB962C8B-B14F-4D97-AF65-F5344CB8AC3E}">
        <p14:creationId xmlns:p14="http://schemas.microsoft.com/office/powerpoint/2010/main" val="1445472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99E78598-D5F5-4780-AF76-D3D15907911B}"/>
              </a:ext>
            </a:extLst>
          </p:cNvPr>
          <p:cNvSpPr/>
          <p:nvPr/>
        </p:nvSpPr>
        <p:spPr>
          <a:xfrm>
            <a:off x="363679" y="771957"/>
            <a:ext cx="11565083" cy="6021905"/>
          </a:xfrm>
          <a:prstGeom prst="rect">
            <a:avLst/>
          </a:prstGeom>
        </p:spPr>
        <p:txBody>
          <a:bodyPr wrap="square">
            <a:spAutoFit/>
          </a:bodyPr>
          <a:lstStyle/>
          <a:p>
            <a:pPr marL="342900" indent="-342900">
              <a:lnSpc>
                <a:spcPct val="114000"/>
              </a:lnSpc>
              <a:spcAft>
                <a:spcPts val="0"/>
              </a:spcAft>
              <a:buAutoNum type="arabicPeriod"/>
            </a:pPr>
            <a:r>
              <a:rPr lang="uk-UA" sz="1600" dirty="0" err="1">
                <a:latin typeface="Arial" panose="020B0604020202020204" pitchFamily="34" charset="0"/>
                <a:ea typeface="Arial" panose="020B0604020202020204" pitchFamily="34" charset="0"/>
                <a:cs typeface="Arial" panose="020B0604020202020204" pitchFamily="34" charset="0"/>
              </a:rPr>
              <a:t>Арвахи</a:t>
            </a:r>
            <a:r>
              <a:rPr lang="uk-UA" sz="1600" dirty="0">
                <a:latin typeface="Arial" panose="020B0604020202020204" pitchFamily="34" charset="0"/>
                <a:ea typeface="Arial" panose="020B0604020202020204" pitchFamily="34" charset="0"/>
                <a:cs typeface="Arial" panose="020B0604020202020204" pitchFamily="34" charset="0"/>
              </a:rPr>
              <a:t> В. </a:t>
            </a:r>
            <a:r>
              <a:rPr lang="uk-UA" sz="1600" dirty="0" err="1">
                <a:latin typeface="Arial" panose="020B0604020202020204" pitchFamily="34" charset="0"/>
                <a:ea typeface="Arial" panose="020B0604020202020204" pitchFamily="34" charset="0"/>
                <a:cs typeface="Arial" panose="020B0604020202020204" pitchFamily="34" charset="0"/>
              </a:rPr>
              <a:t>Ассирийский</a:t>
            </a:r>
            <a:r>
              <a:rPr lang="uk-UA" sz="1600" dirty="0">
                <a:latin typeface="Arial" panose="020B0604020202020204" pitchFamily="34" charset="0"/>
                <a:ea typeface="Arial" panose="020B0604020202020204" pitchFamily="34" charset="0"/>
                <a:cs typeface="Arial" panose="020B0604020202020204" pitchFamily="34" charset="0"/>
              </a:rPr>
              <a:t> народ и его </a:t>
            </a:r>
            <a:r>
              <a:rPr lang="uk-UA" sz="1600" dirty="0" err="1">
                <a:latin typeface="Arial" panose="020B0604020202020204" pitchFamily="34" charset="0"/>
                <a:ea typeface="Arial" panose="020B0604020202020204" pitchFamily="34" charset="0"/>
                <a:cs typeface="Arial" panose="020B0604020202020204" pitchFamily="34" charset="0"/>
              </a:rPr>
              <a:t>история</a:t>
            </a:r>
            <a:r>
              <a:rPr lang="uk-UA" sz="1600" dirty="0">
                <a:latin typeface="Arial" panose="020B0604020202020204" pitchFamily="34" charset="0"/>
                <a:ea typeface="Arial" panose="020B0604020202020204" pitchFamily="34" charset="0"/>
                <a:cs typeface="Arial" panose="020B0604020202020204" pitchFamily="34" charset="0"/>
              </a:rPr>
              <a:t> // Ніжинський вісник.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1997.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17 вересня, 11 жовтня, 15 жовтня, </a:t>
            </a:r>
          </a:p>
          <a:p>
            <a:pPr>
              <a:lnSpc>
                <a:spcPct val="114000"/>
              </a:lnSpc>
              <a:spcAft>
                <a:spcPts val="0"/>
              </a:spcAft>
            </a:pPr>
            <a:r>
              <a:rPr lang="uk-UA" sz="1600" dirty="0">
                <a:latin typeface="Arial" panose="020B0604020202020204" pitchFamily="34" charset="0"/>
                <a:ea typeface="Arial" panose="020B0604020202020204" pitchFamily="34" charset="0"/>
                <a:cs typeface="Arial" panose="020B0604020202020204" pitchFamily="34" charset="0"/>
              </a:rPr>
              <a:t>      25 жовтня.</a:t>
            </a:r>
          </a:p>
          <a:p>
            <a:pPr>
              <a:spcAft>
                <a:spcPts val="800"/>
              </a:spcAft>
            </a:pPr>
            <a:r>
              <a:rPr lang="uk-UA" sz="1600" dirty="0">
                <a:latin typeface="Arial" panose="020B0604020202020204" pitchFamily="34" charset="0"/>
                <a:ea typeface="Calibri" panose="020F0502020204030204" pitchFamily="34" charset="0"/>
                <a:cs typeface="Arial" panose="020B0604020202020204" pitchFamily="34" charset="0"/>
              </a:rPr>
              <a:t>2.   Васильєва Ю. В. Полікультурний простір міст Лівобережної України XVIII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XIX ст. (на прикладі Ніжина)/ </a:t>
            </a:r>
          </a:p>
          <a:p>
            <a:pPr>
              <a:lnSpc>
                <a:spcPct val="114000"/>
              </a:lnSpc>
              <a:spcAft>
                <a:spcPts val="800"/>
              </a:spcAft>
            </a:pPr>
            <a:r>
              <a:rPr lang="uk-UA" sz="1600" dirty="0">
                <a:latin typeface="Arial" panose="020B0604020202020204" pitchFamily="34" charset="0"/>
                <a:ea typeface="Calibri" panose="020F0502020204030204" pitchFamily="34" charset="0"/>
                <a:cs typeface="Arial" panose="020B0604020202020204" pitchFamily="34" charset="0"/>
              </a:rPr>
              <a:t>      Ю. В. Васильєва // Український історичний журнал.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 2018.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 № 4.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С. 45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58.</a:t>
            </a:r>
          </a:p>
          <a:p>
            <a:pPr>
              <a:lnSpc>
                <a:spcPct val="135000"/>
              </a:lnSpc>
              <a:spcAft>
                <a:spcPts val="0"/>
              </a:spcAft>
            </a:pPr>
            <a:r>
              <a:rPr lang="uk-UA" sz="1600" dirty="0">
                <a:latin typeface="Arial" panose="020B0604020202020204" pitchFamily="34" charset="0"/>
                <a:ea typeface="Arial" panose="020B0604020202020204" pitchFamily="34" charset="0"/>
                <a:cs typeface="Arial" panose="020B0604020202020204" pitchFamily="34" charset="0"/>
              </a:rPr>
              <a:t>3.   </a:t>
            </a:r>
            <a:r>
              <a:rPr lang="uk-UA" sz="1600" dirty="0" err="1">
                <a:latin typeface="Arial" panose="020B0604020202020204" pitchFamily="34" charset="0"/>
                <a:ea typeface="Arial" panose="020B0604020202020204" pitchFamily="34" charset="0"/>
                <a:cs typeface="Arial" panose="020B0604020202020204" pitchFamily="34" charset="0"/>
              </a:rPr>
              <a:t>Головатенко</a:t>
            </a:r>
            <a:r>
              <a:rPr lang="uk-UA" sz="1600" dirty="0">
                <a:latin typeface="Arial" panose="020B0604020202020204" pitchFamily="34" charset="0"/>
                <a:ea typeface="Arial" panose="020B0604020202020204" pitchFamily="34" charset="0"/>
                <a:cs typeface="Arial" panose="020B0604020202020204" pitchFamily="34" charset="0"/>
              </a:rPr>
              <a:t> О. Ассирійці усього світу з'їхалися до Ніжина [традиції] // Чернігівщина.</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2012.</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 серп. (№31).</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С. 8.</a:t>
            </a:r>
            <a:br>
              <a:rPr lang="uk-UA" sz="1600" dirty="0">
                <a:latin typeface="Arial" panose="020B0604020202020204" pitchFamily="34" charset="0"/>
                <a:ea typeface="Arial" panose="020B0604020202020204" pitchFamily="34" charset="0"/>
                <a:cs typeface="Arial" panose="020B0604020202020204" pitchFamily="34" charset="0"/>
              </a:rPr>
            </a:br>
            <a:r>
              <a:rPr lang="uk-UA" sz="1600" dirty="0">
                <a:latin typeface="Arial" panose="020B0604020202020204" pitchFamily="34" charset="0"/>
                <a:ea typeface="Arial" panose="020B0604020202020204" pitchFamily="34" charset="0"/>
                <a:cs typeface="Arial" panose="020B0604020202020204" pitchFamily="34" charset="0"/>
              </a:rPr>
              <a:t>4.   </a:t>
            </a:r>
            <a:r>
              <a:rPr lang="uk-UA" sz="1600" dirty="0" err="1">
                <a:latin typeface="Arial" panose="020B0604020202020204" pitchFamily="34" charset="0"/>
                <a:ea typeface="Arial" panose="020B0604020202020204" pitchFamily="34" charset="0"/>
                <a:cs typeface="Arial" panose="020B0604020202020204" pitchFamily="34" charset="0"/>
              </a:rPr>
              <a:t>Желєзко</a:t>
            </a:r>
            <a:r>
              <a:rPr lang="uk-UA" sz="1600" dirty="0">
                <a:latin typeface="Arial" panose="020B0604020202020204" pitchFamily="34" charset="0"/>
                <a:ea typeface="Arial" panose="020B0604020202020204" pitchFamily="34" charset="0"/>
                <a:cs typeface="Arial" panose="020B0604020202020204" pitchFamily="34" charset="0"/>
              </a:rPr>
              <a:t> Р. Унікальний словник ассирійців // Ніжинський вісник. </a:t>
            </a:r>
            <a:r>
              <a:rPr lang="ru-RU" sz="1600" dirty="0">
                <a:solidFill>
                  <a:prstClr val="black"/>
                </a:solidFill>
                <a:latin typeface="Arial" panose="020B0604020202020204" pitchFamily="34" charset="0"/>
                <a:cs typeface="Arial" panose="020B0604020202020204" pitchFamily="34" charset="0"/>
              </a:rPr>
              <a:t>—</a:t>
            </a:r>
            <a:r>
              <a:rPr lang="uk-UA" sz="1600" dirty="0">
                <a:latin typeface="Arial" panose="020B0604020202020204" pitchFamily="34" charset="0"/>
                <a:ea typeface="Arial" panose="020B0604020202020204" pitchFamily="34" charset="0"/>
                <a:cs typeface="Arial" panose="020B0604020202020204" pitchFamily="34" charset="0"/>
              </a:rPr>
              <a:t> 2018.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19 січня.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С. 1.</a:t>
            </a:r>
            <a:br>
              <a:rPr lang="uk-UA" sz="1600" dirty="0">
                <a:latin typeface="Arial" panose="020B0604020202020204" pitchFamily="34" charset="0"/>
                <a:ea typeface="Arial" panose="020B0604020202020204" pitchFamily="34" charset="0"/>
                <a:cs typeface="Arial" panose="020B0604020202020204" pitchFamily="34" charset="0"/>
              </a:rPr>
            </a:br>
            <a:r>
              <a:rPr lang="uk-UA" sz="1600" dirty="0">
                <a:latin typeface="Arial" panose="020B0604020202020204" pitchFamily="34" charset="0"/>
                <a:ea typeface="Arial" panose="020B0604020202020204" pitchFamily="34" charset="0"/>
                <a:cs typeface="Arial" panose="020B0604020202020204" pitchFamily="34" charset="0"/>
              </a:rPr>
              <a:t>5.   Кавунник О. Вшанування духовних традицій Ассирії // Вісті.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2010.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13 серпня. (№32). </a:t>
            </a:r>
            <a:r>
              <a:rPr lang="ru-RU" sz="1600" dirty="0">
                <a:solidFill>
                  <a:prstClr val="black"/>
                </a:solidFill>
                <a:latin typeface="Arial" panose="020B0604020202020204" pitchFamily="34" charset="0"/>
                <a:cs typeface="Arial" panose="020B0604020202020204" pitchFamily="34" charset="0"/>
              </a:rPr>
              <a:t>—</a:t>
            </a:r>
            <a:r>
              <a:rPr lang="uk-UA" sz="1600" dirty="0">
                <a:latin typeface="Arial" panose="020B0604020202020204" pitchFamily="34" charset="0"/>
                <a:ea typeface="Arial" panose="020B0604020202020204" pitchFamily="34" charset="0"/>
                <a:cs typeface="Arial" panose="020B0604020202020204" pitchFamily="34" charset="0"/>
              </a:rPr>
              <a:t> С. 7.</a:t>
            </a:r>
            <a:br>
              <a:rPr lang="uk-UA" sz="1600" dirty="0">
                <a:latin typeface="Arial" panose="020B0604020202020204" pitchFamily="34" charset="0"/>
                <a:ea typeface="Arial" panose="020B0604020202020204" pitchFamily="34" charset="0"/>
                <a:cs typeface="Arial" panose="020B0604020202020204" pitchFamily="34" charset="0"/>
              </a:rPr>
            </a:br>
            <a:r>
              <a:rPr lang="uk-UA" sz="1600" dirty="0">
                <a:latin typeface="Arial" panose="020B0604020202020204" pitchFamily="34" charset="0"/>
                <a:ea typeface="Arial" panose="020B0604020202020204" pitchFamily="34" charset="0"/>
                <a:cs typeface="Arial" panose="020B0604020202020204" pitchFamily="34" charset="0"/>
              </a:rPr>
              <a:t>6.   </a:t>
            </a:r>
            <a:r>
              <a:rPr lang="uk-UA" sz="1600" dirty="0" err="1">
                <a:latin typeface="Arial" panose="020B0604020202020204" pitchFamily="34" charset="0"/>
                <a:ea typeface="Arial" panose="020B0604020202020204" pitchFamily="34" charset="0"/>
                <a:cs typeface="Arial" panose="020B0604020202020204" pitchFamily="34" charset="0"/>
              </a:rPr>
              <a:t>Кожухівська</a:t>
            </a:r>
            <a:r>
              <a:rPr lang="uk-UA" sz="1600" dirty="0">
                <a:latin typeface="Arial" panose="020B0604020202020204" pitchFamily="34" charset="0"/>
                <a:ea typeface="Arial" panose="020B0604020202020204" pitchFamily="34" charset="0"/>
                <a:cs typeface="Arial" panose="020B0604020202020204" pitchFamily="34" charset="0"/>
              </a:rPr>
              <a:t> Ю. З Ассирією в серці // Ніжин-</a:t>
            </a:r>
            <a:r>
              <a:rPr lang="uk-UA" sz="1600" dirty="0" err="1">
                <a:latin typeface="Arial" panose="020B0604020202020204" pitchFamily="34" charset="0"/>
                <a:ea typeface="Arial" panose="020B0604020202020204" pitchFamily="34" charset="0"/>
                <a:cs typeface="Arial" panose="020B0604020202020204" pitchFamily="34" charset="0"/>
              </a:rPr>
              <a:t>інфо</a:t>
            </a:r>
            <a:r>
              <a:rPr lang="uk-UA" sz="1600" dirty="0">
                <a:latin typeface="Arial" panose="020B0604020202020204" pitchFamily="34" charset="0"/>
                <a:ea typeface="Arial" panose="020B0604020202020204" pitchFamily="34" charset="0"/>
                <a:cs typeface="Arial" panose="020B0604020202020204" pitchFamily="34" charset="0"/>
              </a:rPr>
              <a:t>.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2010.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29 лип. (№31).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С. 1.</a:t>
            </a:r>
          </a:p>
          <a:p>
            <a:pPr marL="342900" indent="-342900">
              <a:lnSpc>
                <a:spcPct val="135000"/>
              </a:lnSpc>
              <a:spcAft>
                <a:spcPts val="0"/>
              </a:spcAft>
              <a:buAutoNum type="arabicPeriod" startAt="7"/>
            </a:pPr>
            <a:r>
              <a:rPr lang="uk-UA" sz="1600" dirty="0">
                <a:latin typeface="Arial" panose="020B0604020202020204" pitchFamily="34" charset="0"/>
                <a:ea typeface="Arial" panose="020B0604020202020204" pitchFamily="34" charset="0"/>
                <a:cs typeface="Arial" panose="020B0604020202020204" pitchFamily="34" charset="0"/>
              </a:rPr>
              <a:t>Костенко І., Симоненко В. Ассирійці в Ніжині. Звідки вони? // Деснянська правда.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1988.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8 лютого.</a:t>
            </a:r>
          </a:p>
          <a:p>
            <a:pPr marL="342900" indent="-342900">
              <a:lnSpc>
                <a:spcPct val="135000"/>
              </a:lnSpc>
              <a:spcAft>
                <a:spcPts val="0"/>
              </a:spcAft>
              <a:buAutoNum type="arabicPeriod" startAt="8"/>
            </a:pPr>
            <a:r>
              <a:rPr lang="uk-UA" sz="1600" dirty="0">
                <a:latin typeface="Arial" panose="020B0604020202020204" pitchFamily="34" charset="0"/>
                <a:ea typeface="Times New Roman" panose="02020603050405020304" pitchFamily="18" charset="0"/>
                <a:cs typeface="Arial" panose="020B0604020202020204" pitchFamily="34" charset="0"/>
              </a:rPr>
              <a:t>Михайленко К. Вічна книга життя: шлях хранителя </a:t>
            </a:r>
            <a:r>
              <a:rPr lang="uk-UA" sz="1600" dirty="0" err="1">
                <a:latin typeface="Arial" panose="020B0604020202020204" pitchFamily="34" charset="0"/>
                <a:ea typeface="Times New Roman" panose="02020603050405020304" pitchFamily="18" charset="0"/>
                <a:cs typeface="Arial" panose="020B0604020202020204" pitchFamily="34" charset="0"/>
              </a:rPr>
              <a:t>мовних</a:t>
            </a:r>
            <a:r>
              <a:rPr lang="uk-UA" sz="1600" dirty="0">
                <a:latin typeface="Arial" panose="020B0604020202020204" pitchFamily="34" charset="0"/>
                <a:ea typeface="Times New Roman" panose="02020603050405020304" pitchFamily="18" charset="0"/>
                <a:cs typeface="Arial" panose="020B0604020202020204" pitchFamily="34" charset="0"/>
              </a:rPr>
              <a:t> традицій древньої Ассирії</a:t>
            </a:r>
            <a:r>
              <a:rPr lang="uk-UA" sz="1600" dirty="0">
                <a:latin typeface="Arial" panose="020B0604020202020204" pitchFamily="34" charset="0"/>
                <a:ea typeface="Arial" panose="020B0604020202020204" pitchFamily="34" charset="0"/>
                <a:cs typeface="Arial" panose="020B0604020202020204" pitchFamily="34" charset="0"/>
              </a:rPr>
              <a:t>// Ніжинський вісник.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2026.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12 лютого.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 С. 2.</a:t>
            </a:r>
          </a:p>
          <a:p>
            <a:pPr marL="342900" indent="-342900">
              <a:lnSpc>
                <a:spcPct val="135000"/>
              </a:lnSpc>
              <a:spcAft>
                <a:spcPts val="0"/>
              </a:spcAft>
              <a:buAutoNum type="arabicPeriod" startAt="8"/>
            </a:pPr>
            <a:r>
              <a:rPr lang="uk-UA" sz="1600" dirty="0">
                <a:latin typeface="Arial" panose="020B0604020202020204" pitchFamily="34" charset="0"/>
                <a:ea typeface="Arial" panose="020B0604020202020204" pitchFamily="34" charset="0"/>
                <a:cs typeface="Arial" panose="020B0604020202020204" pitchFamily="34" charset="0"/>
              </a:rPr>
              <a:t> Пильник В. Ассирійське свято в Ніжині // Ніжин-</a:t>
            </a:r>
            <a:r>
              <a:rPr lang="uk-UA" sz="1600" dirty="0" err="1">
                <a:latin typeface="Arial" panose="020B0604020202020204" pitchFamily="34" charset="0"/>
                <a:ea typeface="Arial" panose="020B0604020202020204" pitchFamily="34" charset="0"/>
                <a:cs typeface="Arial" panose="020B0604020202020204" pitchFamily="34" charset="0"/>
              </a:rPr>
              <a:t>інфо</a:t>
            </a:r>
            <a:r>
              <a:rPr lang="uk-UA" sz="1600" dirty="0">
                <a:latin typeface="Arial" panose="020B0604020202020204" pitchFamily="34" charset="0"/>
                <a:ea typeface="Arial" panose="020B0604020202020204" pitchFamily="34" charset="0"/>
                <a:cs typeface="Arial" panose="020B0604020202020204" pitchFamily="34" charset="0"/>
              </a:rPr>
              <a:t>.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2013.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 серпня. (№31). - С. 6.</a:t>
            </a:r>
          </a:p>
          <a:p>
            <a:pPr>
              <a:lnSpc>
                <a:spcPct val="135000"/>
              </a:lnSpc>
              <a:spcAft>
                <a:spcPts val="0"/>
              </a:spcAft>
            </a:pPr>
            <a:r>
              <a:rPr lang="ru-RU" sz="1600" dirty="0">
                <a:latin typeface="Arial" panose="020B0604020202020204" pitchFamily="34" charset="0"/>
                <a:cs typeface="Arial" panose="020B0604020202020204" pitchFamily="34" charset="0"/>
              </a:rPr>
              <a:t>10.  Самойленко Г. В., Самойленко О. Г. </a:t>
            </a:r>
            <a:r>
              <a:rPr lang="ru-RU" sz="1600" dirty="0" err="1">
                <a:latin typeface="Arial" panose="020B0604020202020204" pitchFamily="34" charset="0"/>
                <a:cs typeface="Arial" panose="020B0604020202020204" pitchFamily="34" charset="0"/>
              </a:rPr>
              <a:t>Ніжин</a:t>
            </a:r>
            <a:r>
              <a:rPr lang="ru-RU" sz="1600" dirty="0">
                <a:latin typeface="Arial" panose="020B0604020202020204" pitchFamily="34" charset="0"/>
                <a:cs typeface="Arial" panose="020B0604020202020204" pitchFamily="34" charset="0"/>
              </a:rPr>
              <a:t> — </a:t>
            </a:r>
            <a:r>
              <a:rPr lang="ru-RU" sz="1600" dirty="0" err="1">
                <a:latin typeface="Arial" panose="020B0604020202020204" pitchFamily="34" charset="0"/>
                <a:cs typeface="Arial" panose="020B0604020202020204" pitchFamily="34" charset="0"/>
              </a:rPr>
              <a:t>європейське</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місто</a:t>
            </a:r>
            <a:r>
              <a:rPr lang="ru-RU" sz="1600" dirty="0">
                <a:latin typeface="Arial" panose="020B0604020202020204" pitchFamily="34" charset="0"/>
                <a:cs typeface="Arial" panose="020B0604020202020204" pitchFamily="34" charset="0"/>
              </a:rPr>
              <a:t>/</a:t>
            </a:r>
            <a:r>
              <a:rPr lang="ru-RU" sz="1600" dirty="0" err="1">
                <a:latin typeface="Arial" panose="020B0604020202020204" pitchFamily="34" charset="0"/>
                <a:cs typeface="Arial" panose="020B0604020202020204" pitchFamily="34" charset="0"/>
              </a:rPr>
              <a:t>Сіверський</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інститут</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регіональних</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досліджень</a:t>
            </a:r>
            <a:r>
              <a:rPr lang="ru-RU" sz="1600" dirty="0">
                <a:latin typeface="Arial" panose="020B0604020202020204" pitchFamily="34" charset="0"/>
                <a:cs typeface="Arial" panose="020B0604020202020204" pitchFamily="34" charset="0"/>
              </a:rPr>
              <a:t>; </a:t>
            </a:r>
          </a:p>
          <a:p>
            <a:pPr>
              <a:lnSpc>
                <a:spcPct val="135000"/>
              </a:lnSpc>
              <a:spcAft>
                <a:spcPts val="0"/>
              </a:spcAft>
            </a:pPr>
            <a:r>
              <a:rPr lang="ru-RU" sz="1600" dirty="0">
                <a:latin typeface="Arial" panose="020B0604020202020204" pitchFamily="34" charset="0"/>
                <a:cs typeface="Arial" panose="020B0604020202020204" pitchFamily="34" charset="0"/>
              </a:rPr>
              <a:t>       Ред.: В. М. Бойко, Л. А. Чабак. — </a:t>
            </a:r>
            <a:r>
              <a:rPr lang="ru-RU" sz="1600" dirty="0" err="1">
                <a:latin typeface="Arial" panose="020B0604020202020204" pitchFamily="34" charset="0"/>
                <a:cs typeface="Arial" panose="020B0604020202020204" pitchFamily="34" charset="0"/>
              </a:rPr>
              <a:t>Чернігів</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Видавець</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Лозовий</a:t>
            </a:r>
            <a:r>
              <a:rPr lang="ru-RU" sz="1600" dirty="0">
                <a:latin typeface="Arial" panose="020B0604020202020204" pitchFamily="34" charset="0"/>
                <a:cs typeface="Arial" panose="020B0604020202020204" pitchFamily="34" charset="0"/>
              </a:rPr>
              <a:t> В. М., 2010. — 72с.</a:t>
            </a:r>
          </a:p>
          <a:p>
            <a:pPr>
              <a:lnSpc>
                <a:spcPct val="134000"/>
              </a:lnSpc>
              <a:spcAft>
                <a:spcPts val="800"/>
              </a:spcAft>
            </a:pPr>
            <a:r>
              <a:rPr lang="uk-UA" sz="1600" dirty="0">
                <a:latin typeface="Arial" panose="020B0604020202020204" pitchFamily="34" charset="0"/>
                <a:ea typeface="Calibri" panose="020F0502020204030204" pitchFamily="34" charset="0"/>
                <a:cs typeface="Arial" panose="020B0604020202020204" pitchFamily="34" charset="0"/>
              </a:rPr>
              <a:t>11.  </a:t>
            </a:r>
            <a:r>
              <a:rPr lang="uk-UA" sz="1600" dirty="0" err="1">
                <a:latin typeface="Arial" panose="020B0604020202020204" pitchFamily="34" charset="0"/>
                <a:ea typeface="Calibri" panose="020F0502020204030204" pitchFamily="34" charset="0"/>
                <a:cs typeface="Arial" panose="020B0604020202020204" pitchFamily="34" charset="0"/>
              </a:rPr>
              <a:t>Турченко</a:t>
            </a:r>
            <a:r>
              <a:rPr lang="uk-UA" sz="1600" dirty="0">
                <a:latin typeface="Arial" panose="020B0604020202020204" pitchFamily="34" charset="0"/>
                <a:ea typeface="Calibri" panose="020F0502020204030204" pitchFamily="34" charset="0"/>
                <a:cs typeface="Arial" panose="020B0604020202020204" pitchFamily="34" charset="0"/>
              </a:rPr>
              <a:t> М. В. </a:t>
            </a:r>
            <a:r>
              <a:rPr lang="uk-UA" sz="1600" dirty="0" err="1">
                <a:latin typeface="Arial" panose="020B0604020202020204" pitchFamily="34" charset="0"/>
                <a:ea typeface="Calibri" panose="020F0502020204030204" pitchFamily="34" charset="0"/>
                <a:cs typeface="Arial" panose="020B0604020202020204" pitchFamily="34" charset="0"/>
              </a:rPr>
              <a:t>Асирійська</a:t>
            </a:r>
            <a:r>
              <a:rPr lang="uk-UA" sz="1600" dirty="0">
                <a:latin typeface="Arial" panose="020B0604020202020204" pitchFamily="34" charset="0"/>
                <a:ea typeface="Calibri" panose="020F0502020204030204" pitchFamily="34" charset="0"/>
                <a:cs typeface="Arial" panose="020B0604020202020204" pitchFamily="34" charset="0"/>
              </a:rPr>
              <a:t> діаспора в містах України у міжвоєнний період / М. В. </a:t>
            </a:r>
            <a:r>
              <a:rPr lang="uk-UA" sz="1600" dirty="0" err="1">
                <a:latin typeface="Arial" panose="020B0604020202020204" pitchFamily="34" charset="0"/>
                <a:ea typeface="Calibri" panose="020F0502020204030204" pitchFamily="34" charset="0"/>
                <a:cs typeface="Arial" panose="020B0604020202020204" pitchFamily="34" charset="0"/>
              </a:rPr>
              <a:t>Турченко</a:t>
            </a:r>
            <a:r>
              <a:rPr lang="uk-UA" sz="1600" dirty="0">
                <a:latin typeface="Arial" panose="020B0604020202020204" pitchFamily="34" charset="0"/>
                <a:ea typeface="Calibri" panose="020F0502020204030204" pitchFamily="34" charset="0"/>
                <a:cs typeface="Arial" panose="020B0604020202020204" pitchFamily="34" charset="0"/>
              </a:rPr>
              <a:t> // Вісник Харківського  </a:t>
            </a:r>
          </a:p>
          <a:p>
            <a:pPr>
              <a:lnSpc>
                <a:spcPct val="114000"/>
              </a:lnSpc>
              <a:spcAft>
                <a:spcPts val="800"/>
              </a:spcAft>
            </a:pPr>
            <a:r>
              <a:rPr lang="uk-UA" sz="1600" dirty="0">
                <a:latin typeface="Arial" panose="020B0604020202020204" pitchFamily="34" charset="0"/>
                <a:ea typeface="Calibri" panose="020F0502020204030204" pitchFamily="34" charset="0"/>
                <a:cs typeface="Arial" panose="020B0604020202020204" pitchFamily="34" charset="0"/>
              </a:rPr>
              <a:t>       національного університету.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2010.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 890.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С. 102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Calibri" panose="020F0502020204030204" pitchFamily="34" charset="0"/>
                <a:cs typeface="Arial" panose="020B0604020202020204" pitchFamily="34" charset="0"/>
              </a:rPr>
              <a:t>109.</a:t>
            </a:r>
            <a:br>
              <a:rPr lang="uk-UA" sz="1600" dirty="0">
                <a:latin typeface="Arial" panose="020B0604020202020204" pitchFamily="34" charset="0"/>
                <a:ea typeface="Arial" panose="020B0604020202020204" pitchFamily="34" charset="0"/>
                <a:cs typeface="Arial" panose="020B0604020202020204" pitchFamily="34" charset="0"/>
              </a:rPr>
            </a:br>
            <a:r>
              <a:rPr lang="uk-UA" sz="1600" dirty="0">
                <a:latin typeface="Arial" panose="020B0604020202020204" pitchFamily="34" charset="0"/>
                <a:ea typeface="Arial" panose="020B0604020202020204" pitchFamily="34" charset="0"/>
                <a:cs typeface="Arial" panose="020B0604020202020204" pitchFamily="34" charset="0"/>
              </a:rPr>
              <a:t>12.  Ясенчук О. "Алла </a:t>
            </a:r>
            <a:r>
              <a:rPr lang="uk-UA" sz="1600" dirty="0" err="1">
                <a:latin typeface="Arial" panose="020B0604020202020204" pitchFamily="34" charset="0"/>
                <a:ea typeface="Arial" panose="020B0604020202020204" pitchFamily="34" charset="0"/>
                <a:cs typeface="Arial" panose="020B0604020202020204" pitchFamily="34" charset="0"/>
              </a:rPr>
              <a:t>явиллях</a:t>
            </a:r>
            <a:r>
              <a:rPr lang="uk-UA" sz="1600" dirty="0">
                <a:latin typeface="Arial" panose="020B0604020202020204" pitchFamily="34" charset="0"/>
                <a:ea typeface="Arial" panose="020B0604020202020204" pitchFamily="34" charset="0"/>
                <a:cs typeface="Arial" panose="020B0604020202020204" pitchFamily="34" charset="0"/>
              </a:rPr>
              <a:t>"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так вітає читачів ассирієць Арсен Сімонов // Сіверщина.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2007. </a:t>
            </a:r>
            <a:r>
              <a:rPr lang="ru-RU" sz="1600" dirty="0">
                <a:solidFill>
                  <a:prstClr val="black"/>
                </a:solidFill>
                <a:latin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19 січня. (№3). </a:t>
            </a:r>
            <a:r>
              <a:rPr lang="ru-RU" sz="1600" dirty="0">
                <a:solidFill>
                  <a:prstClr val="black"/>
                </a:solidFill>
                <a:latin typeface="Arial" panose="020B0604020202020204" pitchFamily="34" charset="0"/>
                <a:cs typeface="Arial" panose="020B0604020202020204" pitchFamily="34" charset="0"/>
              </a:rPr>
              <a:t>—  </a:t>
            </a:r>
          </a:p>
          <a:p>
            <a:pPr>
              <a:lnSpc>
                <a:spcPct val="114000"/>
              </a:lnSpc>
              <a:spcAft>
                <a:spcPts val="800"/>
              </a:spcAft>
            </a:pPr>
            <a:r>
              <a:rPr lang="ru-RU" sz="1600" dirty="0">
                <a:solidFill>
                  <a:prstClr val="black"/>
                </a:solidFill>
                <a:latin typeface="Arial" panose="020B0604020202020204" pitchFamily="34" charset="0"/>
                <a:ea typeface="Arial" panose="020B0604020202020204" pitchFamily="34" charset="0"/>
                <a:cs typeface="Arial" panose="020B0604020202020204" pitchFamily="34" charset="0"/>
              </a:rPr>
              <a:t>       </a:t>
            </a:r>
            <a:r>
              <a:rPr lang="uk-UA" sz="1600" dirty="0">
                <a:latin typeface="Arial" panose="020B0604020202020204" pitchFamily="34" charset="0"/>
                <a:ea typeface="Arial" panose="020B0604020202020204" pitchFamily="34" charset="0"/>
                <a:cs typeface="Arial" panose="020B0604020202020204" pitchFamily="34" charset="0"/>
              </a:rPr>
              <a:t>С. 6.</a:t>
            </a:r>
          </a:p>
        </p:txBody>
      </p:sp>
      <p:sp>
        <p:nvSpPr>
          <p:cNvPr id="5" name="Заголовок 1">
            <a:extLst>
              <a:ext uri="{FF2B5EF4-FFF2-40B4-BE49-F238E27FC236}">
                <a16:creationId xmlns:a16="http://schemas.microsoft.com/office/drawing/2014/main" id="{AD3A26E5-735F-4261-9621-973280FF8D20}"/>
              </a:ext>
            </a:extLst>
          </p:cNvPr>
          <p:cNvSpPr>
            <a:spLocks noGrp="1"/>
          </p:cNvSpPr>
          <p:nvPr>
            <p:ph type="title"/>
          </p:nvPr>
        </p:nvSpPr>
        <p:spPr>
          <a:xfrm>
            <a:off x="3106880" y="64138"/>
            <a:ext cx="6078682" cy="771957"/>
          </a:xfrm>
        </p:spPr>
        <p:txBody>
          <a:bodyPr>
            <a:noAutofit/>
          </a:bodyPr>
          <a:lstStyle/>
          <a:p>
            <a:r>
              <a:rPr lang="uk-UA" sz="2800" b="1" dirty="0">
                <a:solidFill>
                  <a:schemeClr val="accent2">
                    <a:lumMod val="50000"/>
                  </a:schemeClr>
                </a:solidFill>
                <a:latin typeface="Arial" panose="020B0604020202020204" pitchFamily="34" charset="0"/>
                <a:cs typeface="Arial" panose="020B0604020202020204" pitchFamily="34" charset="0"/>
              </a:rPr>
              <a:t>Список використаних джерел</a:t>
            </a:r>
          </a:p>
        </p:txBody>
      </p:sp>
    </p:spTree>
    <p:extLst>
      <p:ext uri="{BB962C8B-B14F-4D97-AF65-F5344CB8AC3E}">
        <p14:creationId xmlns:p14="http://schemas.microsoft.com/office/powerpoint/2010/main" val="19888010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6246</TotalTime>
  <Words>2642</Words>
  <Application>Microsoft Office PowerPoint</Application>
  <PresentationFormat>Широкий екран</PresentationFormat>
  <Paragraphs>116</Paragraphs>
  <Slides>16</Slides>
  <Notes>1</Notes>
  <HiddenSlides>0</HiddenSlides>
  <MMClips>0</MMClips>
  <ScaleCrop>false</ScaleCrop>
  <HeadingPairs>
    <vt:vector size="6" baseType="variant">
      <vt:variant>
        <vt:lpstr>Використані шрифти</vt:lpstr>
      </vt:variant>
      <vt:variant>
        <vt:i4>3</vt:i4>
      </vt:variant>
      <vt:variant>
        <vt:lpstr>Тема</vt:lpstr>
      </vt:variant>
      <vt:variant>
        <vt:i4>2</vt:i4>
      </vt:variant>
      <vt:variant>
        <vt:lpstr>Заголовки слайдів</vt:lpstr>
      </vt:variant>
      <vt:variant>
        <vt:i4>16</vt:i4>
      </vt:variant>
    </vt:vector>
  </HeadingPairs>
  <TitlesOfParts>
    <vt:vector size="21" baseType="lpstr">
      <vt:lpstr>Arial</vt:lpstr>
      <vt:lpstr>Calibri</vt:lpstr>
      <vt:lpstr>Calibri Light</vt:lpstr>
      <vt:lpstr>Тема Office</vt:lpstr>
      <vt:lpstr>Office Theme</vt:lpstr>
      <vt:lpstr>  Ассирійська громада Ніжина: культурний взаємовплив, господарська адаптація та спільна спадщина (кінець ХІХ – початок ХХІ ст.)</vt:lpstr>
      <vt:lpstr>Презентація PowerPoint</vt:lpstr>
      <vt:lpstr> Мапа локацій ассирійської діаспори Ніжина</vt:lpstr>
      <vt:lpstr>Розділ 1. Історичні передумови появи ассирійської діаспори  (межа ХІХ–ХХ ст. та початок ХХ ст.)</vt:lpstr>
      <vt:lpstr> Як місцеве населення прийняло біженців і як вони співіснували?  </vt:lpstr>
      <vt:lpstr>Розділ 2.  Господарська адаптація та економічна інтеграція в Ніжині</vt:lpstr>
      <vt:lpstr>Професійний код: майстри взуття та чистильники</vt:lpstr>
      <vt:lpstr>Презентація PowerPoint</vt:lpstr>
      <vt:lpstr>Розділ 3. Соціокультурний взаємовплив:  традиції, побут та релігія</vt:lpstr>
      <vt:lpstr>Свята та дозвілля:  простір збереження традиції та міжкультурного діалогу</vt:lpstr>
      <vt:lpstr>Презентація PowerPoint</vt:lpstr>
      <vt:lpstr> Між арамейською та українською: як мова об'єднує  та зберігає коріння </vt:lpstr>
      <vt:lpstr>Розділ 4. Сучасний стан громади та збереження ідентичності</vt:lpstr>
      <vt:lpstr>Розділ 5. Концепція візуальної моделі «Ассирійські місця Ніжина»</vt:lpstr>
      <vt:lpstr>Висновки</vt:lpstr>
      <vt:lpstr>Список використаних джерел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Всеукраїнський інтерактивний конкурс «МАН-Юніор Дослідник» Чернігівське територіальне відділення МАН Номінація «Історик-Юніор»</dc:title>
  <dc:creator>Пользователь</dc:creator>
  <cp:lastModifiedBy>TPCUser</cp:lastModifiedBy>
  <cp:revision>50</cp:revision>
  <dcterms:created xsi:type="dcterms:W3CDTF">2026-03-29T20:12:22Z</dcterms:created>
  <dcterms:modified xsi:type="dcterms:W3CDTF">2026-04-24T11:57:40Z</dcterms:modified>
</cp:coreProperties>
</file>