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89" r:id="rId2"/>
  </p:sldMasterIdLst>
  <p:notesMasterIdLst>
    <p:notesMasterId r:id="rId19"/>
  </p:notesMasterIdLst>
  <p:sldIdLst>
    <p:sldId id="277" r:id="rId3"/>
    <p:sldId id="267" r:id="rId4"/>
    <p:sldId id="257" r:id="rId5"/>
    <p:sldId id="281" r:id="rId6"/>
    <p:sldId id="292" r:id="rId7"/>
    <p:sldId id="282" r:id="rId8"/>
    <p:sldId id="289" r:id="rId9"/>
    <p:sldId id="266" r:id="rId10"/>
    <p:sldId id="293" r:id="rId11"/>
    <p:sldId id="295" r:id="rId12"/>
    <p:sldId id="294" r:id="rId13"/>
    <p:sldId id="296" r:id="rId14"/>
    <p:sldId id="263" r:id="rId15"/>
    <p:sldId id="278" r:id="rId16"/>
    <p:sldId id="297" r:id="rId17"/>
    <p:sldId id="299"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3C0C"/>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3" d="100"/>
          <a:sy n="63" d="100"/>
        </p:scale>
        <p:origin x="102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9BD6F6-7A39-48E7-9B0B-49463CD58DAB}" type="datetimeFigureOut">
              <a:rPr lang="ru-RU" smtClean="0"/>
              <a:t>23.04.2026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DD127D-586F-4581-B8BF-62C7359FF690}" type="slidenum">
              <a:rPr lang="ru-RU" smtClean="0"/>
              <a:t>‹#›</a:t>
            </a:fld>
            <a:endParaRPr lang="ru-RU"/>
          </a:p>
        </p:txBody>
      </p:sp>
    </p:spTree>
    <p:extLst>
      <p:ext uri="{BB962C8B-B14F-4D97-AF65-F5344CB8AC3E}">
        <p14:creationId xmlns:p14="http://schemas.microsoft.com/office/powerpoint/2010/main" val="4123300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41DD127D-586F-4581-B8BF-62C7359FF690}" type="slidenum">
              <a:rPr lang="ru-RU" smtClean="0"/>
              <a:t>10</a:t>
            </a:fld>
            <a:endParaRPr lang="ru-RU"/>
          </a:p>
        </p:txBody>
      </p:sp>
    </p:spTree>
    <p:extLst>
      <p:ext uri="{BB962C8B-B14F-4D97-AF65-F5344CB8AC3E}">
        <p14:creationId xmlns:p14="http://schemas.microsoft.com/office/powerpoint/2010/main" val="3952405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0F3B94-A9E9-D6A8-4F64-697EC538263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B3140D01-1585-0F4F-409B-F652780D8B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E1CD06D3-7C0B-2FFA-41C1-2B2DACC81A52}"/>
              </a:ext>
            </a:extLst>
          </p:cNvPr>
          <p:cNvSpPr>
            <a:spLocks noGrp="1"/>
          </p:cNvSpPr>
          <p:nvPr>
            <p:ph type="dt" sz="half" idx="10"/>
          </p:nvPr>
        </p:nvSpPr>
        <p:spPr/>
        <p:txBody>
          <a:bodyPr/>
          <a:lstStyle/>
          <a:p>
            <a:fld id="{23977132-9359-4D37-AF5B-D99DF34A98BC}" type="datetimeFigureOut">
              <a:rPr lang="ru-RU" smtClean="0"/>
              <a:t>23.04.2026</a:t>
            </a:fld>
            <a:endParaRPr lang="ru-RU"/>
          </a:p>
        </p:txBody>
      </p:sp>
      <p:sp>
        <p:nvSpPr>
          <p:cNvPr id="5" name="Нижний колонтитул 4">
            <a:extLst>
              <a:ext uri="{FF2B5EF4-FFF2-40B4-BE49-F238E27FC236}">
                <a16:creationId xmlns:a16="http://schemas.microsoft.com/office/drawing/2014/main" id="{0A3B795B-7828-3C24-F6EC-9863939ECB2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ABD41C8-A11E-F685-9B34-17138F94122F}"/>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993051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CAD287-6D9F-05A5-F746-00E782AF4B9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AA9A2C3-A960-8CDB-C3F9-E365F7B47D9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44D09A4-EC85-76F3-6DF3-2769BE0FB543}"/>
              </a:ext>
            </a:extLst>
          </p:cNvPr>
          <p:cNvSpPr>
            <a:spLocks noGrp="1"/>
          </p:cNvSpPr>
          <p:nvPr>
            <p:ph type="dt" sz="half" idx="10"/>
          </p:nvPr>
        </p:nvSpPr>
        <p:spPr/>
        <p:txBody>
          <a:bodyPr/>
          <a:lstStyle/>
          <a:p>
            <a:fld id="{23977132-9359-4D37-AF5B-D99DF34A98BC}" type="datetimeFigureOut">
              <a:rPr lang="ru-RU" smtClean="0"/>
              <a:t>23.04.2026</a:t>
            </a:fld>
            <a:endParaRPr lang="ru-RU"/>
          </a:p>
        </p:txBody>
      </p:sp>
      <p:sp>
        <p:nvSpPr>
          <p:cNvPr id="5" name="Нижний колонтитул 4">
            <a:extLst>
              <a:ext uri="{FF2B5EF4-FFF2-40B4-BE49-F238E27FC236}">
                <a16:creationId xmlns:a16="http://schemas.microsoft.com/office/drawing/2014/main" id="{4125C049-59BA-59F5-0D67-413BE564A0F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E59BD25-BBD6-F102-C624-5AE3CB13297E}"/>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2545501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C0B22C-EC84-4984-72A9-899EFE912354}"/>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C32B950-DAA9-AAA2-6A13-693033366C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28562CD-C4A9-833E-E7AF-233596A7D349}"/>
              </a:ext>
            </a:extLst>
          </p:cNvPr>
          <p:cNvSpPr>
            <a:spLocks noGrp="1"/>
          </p:cNvSpPr>
          <p:nvPr>
            <p:ph type="dt" sz="half" idx="10"/>
          </p:nvPr>
        </p:nvSpPr>
        <p:spPr/>
        <p:txBody>
          <a:bodyPr/>
          <a:lstStyle/>
          <a:p>
            <a:fld id="{23977132-9359-4D37-AF5B-D99DF34A98BC}" type="datetimeFigureOut">
              <a:rPr lang="ru-RU" smtClean="0"/>
              <a:t>23.04.2026</a:t>
            </a:fld>
            <a:endParaRPr lang="ru-RU"/>
          </a:p>
        </p:txBody>
      </p:sp>
      <p:sp>
        <p:nvSpPr>
          <p:cNvPr id="5" name="Нижний колонтитул 4">
            <a:extLst>
              <a:ext uri="{FF2B5EF4-FFF2-40B4-BE49-F238E27FC236}">
                <a16:creationId xmlns:a16="http://schemas.microsoft.com/office/drawing/2014/main" id="{D07724B4-7C75-B534-F12B-121A26D91FC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9001746-969C-572B-785B-FCF1AFA58FB7}"/>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2847941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18FD17-05D9-DA8F-9B2E-3CAC146FCDC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3C6F6EE-4B11-9DEB-0232-5A23C65CF4A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8AE3603B-4592-8407-21CB-BC1F4CC69DB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8B2DBAFE-3E26-B6DF-F72F-DFB8140D324B}"/>
              </a:ext>
            </a:extLst>
          </p:cNvPr>
          <p:cNvSpPr>
            <a:spLocks noGrp="1"/>
          </p:cNvSpPr>
          <p:nvPr>
            <p:ph type="dt" sz="half" idx="10"/>
          </p:nvPr>
        </p:nvSpPr>
        <p:spPr/>
        <p:txBody>
          <a:bodyPr/>
          <a:lstStyle/>
          <a:p>
            <a:fld id="{23977132-9359-4D37-AF5B-D99DF34A98BC}" type="datetimeFigureOut">
              <a:rPr lang="ru-RU" smtClean="0"/>
              <a:t>23.04.2026</a:t>
            </a:fld>
            <a:endParaRPr lang="ru-RU"/>
          </a:p>
        </p:txBody>
      </p:sp>
      <p:sp>
        <p:nvSpPr>
          <p:cNvPr id="6" name="Нижний колонтитул 5">
            <a:extLst>
              <a:ext uri="{FF2B5EF4-FFF2-40B4-BE49-F238E27FC236}">
                <a16:creationId xmlns:a16="http://schemas.microsoft.com/office/drawing/2014/main" id="{65C64B5B-604F-9286-9E3B-9D5DFF731BB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5DA61DA-D4E7-D6B2-4616-7A0387E498FC}"/>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4120887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A64936-81D2-EC5F-9CD0-48F035A30D42}"/>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CB9272DF-B471-04CF-5B5E-1D05D0DD56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419F112-A930-1187-9D89-C688A32653E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E0019E5C-93A4-E662-8F66-AD771193F4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BC49F03-B51D-8C58-ABD0-6FC83BEE428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2C0C251D-A1D0-099E-C891-7CCBCF9A7D26}"/>
              </a:ext>
            </a:extLst>
          </p:cNvPr>
          <p:cNvSpPr>
            <a:spLocks noGrp="1"/>
          </p:cNvSpPr>
          <p:nvPr>
            <p:ph type="dt" sz="half" idx="10"/>
          </p:nvPr>
        </p:nvSpPr>
        <p:spPr/>
        <p:txBody>
          <a:bodyPr/>
          <a:lstStyle/>
          <a:p>
            <a:fld id="{23977132-9359-4D37-AF5B-D99DF34A98BC}" type="datetimeFigureOut">
              <a:rPr lang="ru-RU" smtClean="0"/>
              <a:t>23.04.2026</a:t>
            </a:fld>
            <a:endParaRPr lang="ru-RU"/>
          </a:p>
        </p:txBody>
      </p:sp>
      <p:sp>
        <p:nvSpPr>
          <p:cNvPr id="8" name="Нижний колонтитул 7">
            <a:extLst>
              <a:ext uri="{FF2B5EF4-FFF2-40B4-BE49-F238E27FC236}">
                <a16:creationId xmlns:a16="http://schemas.microsoft.com/office/drawing/2014/main" id="{1BB2C4BD-73CD-2A27-1F87-88FCCDDCA50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4310718-CC12-884A-C6BC-21140CB959CC}"/>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3342256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AEF999-9E39-1CDB-8FE8-CC2D273E0C29}"/>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7AC1586D-E4C4-E7D8-A513-95568724BE0B}"/>
              </a:ext>
            </a:extLst>
          </p:cNvPr>
          <p:cNvSpPr>
            <a:spLocks noGrp="1"/>
          </p:cNvSpPr>
          <p:nvPr>
            <p:ph type="dt" sz="half" idx="10"/>
          </p:nvPr>
        </p:nvSpPr>
        <p:spPr/>
        <p:txBody>
          <a:bodyPr/>
          <a:lstStyle/>
          <a:p>
            <a:fld id="{23977132-9359-4D37-AF5B-D99DF34A98BC}" type="datetimeFigureOut">
              <a:rPr lang="ru-RU" smtClean="0"/>
              <a:t>23.04.2026</a:t>
            </a:fld>
            <a:endParaRPr lang="ru-RU"/>
          </a:p>
        </p:txBody>
      </p:sp>
      <p:sp>
        <p:nvSpPr>
          <p:cNvPr id="4" name="Нижний колонтитул 3">
            <a:extLst>
              <a:ext uri="{FF2B5EF4-FFF2-40B4-BE49-F238E27FC236}">
                <a16:creationId xmlns:a16="http://schemas.microsoft.com/office/drawing/2014/main" id="{04957246-CD0C-6A7D-75C8-F001308ADFA3}"/>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7C46C455-2B03-10AF-AEC5-ADBEAD025160}"/>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3560826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48231FC4-D595-B107-7924-60D341D74433}"/>
              </a:ext>
            </a:extLst>
          </p:cNvPr>
          <p:cNvSpPr>
            <a:spLocks noGrp="1"/>
          </p:cNvSpPr>
          <p:nvPr>
            <p:ph type="dt" sz="half" idx="10"/>
          </p:nvPr>
        </p:nvSpPr>
        <p:spPr/>
        <p:txBody>
          <a:bodyPr/>
          <a:lstStyle/>
          <a:p>
            <a:fld id="{23977132-9359-4D37-AF5B-D99DF34A98BC}" type="datetimeFigureOut">
              <a:rPr lang="ru-RU" smtClean="0"/>
              <a:t>23.04.2026</a:t>
            </a:fld>
            <a:endParaRPr lang="ru-RU"/>
          </a:p>
        </p:txBody>
      </p:sp>
      <p:sp>
        <p:nvSpPr>
          <p:cNvPr id="3" name="Нижний колонтитул 2">
            <a:extLst>
              <a:ext uri="{FF2B5EF4-FFF2-40B4-BE49-F238E27FC236}">
                <a16:creationId xmlns:a16="http://schemas.microsoft.com/office/drawing/2014/main" id="{D6BFBE36-B572-DD3C-6D15-81B191CA44C9}"/>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686F7B84-84F9-3867-6105-6F7E4B6C8A4F}"/>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3329668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6D236D-5256-4017-8E45-B94A7B922B5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EC3574E9-A58B-479C-E0F5-5BEA5D3EFE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C08360E9-3BA3-910E-EAA9-4B29D7334D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F649994-873E-9AF7-C888-91A2262CC9C0}"/>
              </a:ext>
            </a:extLst>
          </p:cNvPr>
          <p:cNvSpPr>
            <a:spLocks noGrp="1"/>
          </p:cNvSpPr>
          <p:nvPr>
            <p:ph type="dt" sz="half" idx="10"/>
          </p:nvPr>
        </p:nvSpPr>
        <p:spPr/>
        <p:txBody>
          <a:bodyPr/>
          <a:lstStyle/>
          <a:p>
            <a:fld id="{23977132-9359-4D37-AF5B-D99DF34A98BC}" type="datetimeFigureOut">
              <a:rPr lang="ru-RU" smtClean="0"/>
              <a:t>23.04.2026</a:t>
            </a:fld>
            <a:endParaRPr lang="ru-RU"/>
          </a:p>
        </p:txBody>
      </p:sp>
      <p:sp>
        <p:nvSpPr>
          <p:cNvPr id="6" name="Нижний колонтитул 5">
            <a:extLst>
              <a:ext uri="{FF2B5EF4-FFF2-40B4-BE49-F238E27FC236}">
                <a16:creationId xmlns:a16="http://schemas.microsoft.com/office/drawing/2014/main" id="{08B8FA5E-CC73-AFF1-63EC-C8226063214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AFF457C-A8A5-989B-BA91-14DDB20225F6}"/>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561242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B9DF5A-AB25-BC3F-0D1C-1D9DB3D2E83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2A49410F-A345-38BC-B657-B231117C6A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3CCE8F43-7F98-D78A-2144-94F31933C9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B84A898-88CA-3C66-2B1D-26961E464065}"/>
              </a:ext>
            </a:extLst>
          </p:cNvPr>
          <p:cNvSpPr>
            <a:spLocks noGrp="1"/>
          </p:cNvSpPr>
          <p:nvPr>
            <p:ph type="dt" sz="half" idx="10"/>
          </p:nvPr>
        </p:nvSpPr>
        <p:spPr/>
        <p:txBody>
          <a:bodyPr/>
          <a:lstStyle/>
          <a:p>
            <a:fld id="{23977132-9359-4D37-AF5B-D99DF34A98BC}" type="datetimeFigureOut">
              <a:rPr lang="ru-RU" smtClean="0"/>
              <a:t>23.04.2026</a:t>
            </a:fld>
            <a:endParaRPr lang="ru-RU"/>
          </a:p>
        </p:txBody>
      </p:sp>
      <p:sp>
        <p:nvSpPr>
          <p:cNvPr id="6" name="Нижний колонтитул 5">
            <a:extLst>
              <a:ext uri="{FF2B5EF4-FFF2-40B4-BE49-F238E27FC236}">
                <a16:creationId xmlns:a16="http://schemas.microsoft.com/office/drawing/2014/main" id="{F5222CC9-EE43-BBE1-58DD-B174E433E45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A2DECDB-1C84-1740-78B3-9D4A634612FD}"/>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193422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F5EC5C-19CC-2A29-3F59-60556ED41C76}"/>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C891F9A6-78D7-91CA-4D1D-050B74F224A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381EDF8-03C6-DCF7-871E-9A9F700898EB}"/>
              </a:ext>
            </a:extLst>
          </p:cNvPr>
          <p:cNvSpPr>
            <a:spLocks noGrp="1"/>
          </p:cNvSpPr>
          <p:nvPr>
            <p:ph type="dt" sz="half" idx="10"/>
          </p:nvPr>
        </p:nvSpPr>
        <p:spPr/>
        <p:txBody>
          <a:bodyPr/>
          <a:lstStyle/>
          <a:p>
            <a:fld id="{23977132-9359-4D37-AF5B-D99DF34A98BC}" type="datetimeFigureOut">
              <a:rPr lang="ru-RU" smtClean="0"/>
              <a:t>23.04.2026</a:t>
            </a:fld>
            <a:endParaRPr lang="ru-RU"/>
          </a:p>
        </p:txBody>
      </p:sp>
      <p:sp>
        <p:nvSpPr>
          <p:cNvPr id="5" name="Нижний колонтитул 4">
            <a:extLst>
              <a:ext uri="{FF2B5EF4-FFF2-40B4-BE49-F238E27FC236}">
                <a16:creationId xmlns:a16="http://schemas.microsoft.com/office/drawing/2014/main" id="{C9E2D3CC-586C-C0F9-ADCD-1ED6887254C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7FD4B7B-78E8-51E1-15D4-6EBB34FDCB06}"/>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1966590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D829736C-1239-26C4-CCD4-8E46DC3D758D}"/>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C207E22B-9DAA-7307-119F-748F205E52D3}"/>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0419236-6503-657E-3103-5984DD2D3112}"/>
              </a:ext>
            </a:extLst>
          </p:cNvPr>
          <p:cNvSpPr>
            <a:spLocks noGrp="1"/>
          </p:cNvSpPr>
          <p:nvPr>
            <p:ph type="dt" sz="half" idx="10"/>
          </p:nvPr>
        </p:nvSpPr>
        <p:spPr/>
        <p:txBody>
          <a:bodyPr/>
          <a:lstStyle/>
          <a:p>
            <a:fld id="{23977132-9359-4D37-AF5B-D99DF34A98BC}" type="datetimeFigureOut">
              <a:rPr lang="ru-RU" smtClean="0"/>
              <a:t>23.04.2026</a:t>
            </a:fld>
            <a:endParaRPr lang="ru-RU"/>
          </a:p>
        </p:txBody>
      </p:sp>
      <p:sp>
        <p:nvSpPr>
          <p:cNvPr id="5" name="Нижний колонтитул 4">
            <a:extLst>
              <a:ext uri="{FF2B5EF4-FFF2-40B4-BE49-F238E27FC236}">
                <a16:creationId xmlns:a16="http://schemas.microsoft.com/office/drawing/2014/main" id="{4F7D036A-CE18-5349-4241-8BB4080D203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7330829-31F9-C82B-E2E8-4E8D04DB233C}"/>
              </a:ext>
            </a:extLst>
          </p:cNvPr>
          <p:cNvSpPr>
            <a:spLocks noGrp="1"/>
          </p:cNvSpPr>
          <p:nvPr>
            <p:ph type="sldNum" sz="quarter" idx="12"/>
          </p:nvPr>
        </p:nvSpPr>
        <p:spPr/>
        <p:txBody>
          <a:bodyPr/>
          <a:lstStyle/>
          <a:p>
            <a:fld id="{1B1FD8C1-2A6A-4719-97DE-8465D0670709}" type="slidenum">
              <a:rPr lang="ru-RU" smtClean="0"/>
              <a:t>‹#›</a:t>
            </a:fld>
            <a:endParaRPr lang="ru-RU"/>
          </a:p>
        </p:txBody>
      </p:sp>
    </p:spTree>
    <p:extLst>
      <p:ext uri="{BB962C8B-B14F-4D97-AF65-F5344CB8AC3E}">
        <p14:creationId xmlns:p14="http://schemas.microsoft.com/office/powerpoint/2010/main" val="1307361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94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6134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23757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43616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00305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31895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33570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09733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26391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45725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20961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9843D1-5A5A-233C-C1DD-571220D1F4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C04CC58-3D7A-8FC6-341A-CAD8432B6C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2A7E51D-7E31-FE54-DEF4-2CBFD351B8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77132-9359-4D37-AF5B-D99DF34A98BC}" type="datetimeFigureOut">
              <a:rPr lang="ru-RU" smtClean="0"/>
              <a:t>23.04.2026</a:t>
            </a:fld>
            <a:endParaRPr lang="ru-RU"/>
          </a:p>
        </p:txBody>
      </p:sp>
      <p:sp>
        <p:nvSpPr>
          <p:cNvPr id="5" name="Нижний колонтитул 4">
            <a:extLst>
              <a:ext uri="{FF2B5EF4-FFF2-40B4-BE49-F238E27FC236}">
                <a16:creationId xmlns:a16="http://schemas.microsoft.com/office/drawing/2014/main" id="{7C36C339-F740-5255-B3BE-56680D9F7C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6CD483E8-6BF0-8D3D-E4D8-3293085722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1FD8C1-2A6A-4719-97DE-8465D0670709}" type="slidenum">
              <a:rPr lang="ru-RU" smtClean="0"/>
              <a:t>‹#›</a:t>
            </a:fld>
            <a:endParaRPr lang="ru-RU"/>
          </a:p>
        </p:txBody>
      </p:sp>
    </p:spTree>
    <p:extLst>
      <p:ext uri="{BB962C8B-B14F-4D97-AF65-F5344CB8AC3E}">
        <p14:creationId xmlns:p14="http://schemas.microsoft.com/office/powerpoint/2010/main" val="83161286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4/23/2026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4730410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hyperlink" Target="https://surl.li/omregz" TargetMode="Externa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surl.li/omregz"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surl.li/omregz"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hyperlink" Target="https://surl.li/omregz" TargetMode="Externa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surl.li/jlavgx" TargetMode="Externa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8000" y="1600200"/>
            <a:ext cx="11176000" cy="1828800"/>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br>
              <a:rPr lang="uk-UA" sz="4800" b="1" spc="67"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br>
            <a:r>
              <a:rPr lang="uk-UA" sz="4267" b="1" spc="67" dirty="0">
                <a:ln w="11430"/>
                <a:solidFill>
                  <a:srgbClr val="7030A0"/>
                </a:solidFill>
                <a:effectLst>
                  <a:outerShdw blurRad="76200" dist="50800" dir="5400000" algn="tl" rotWithShape="0">
                    <a:srgbClr val="000000">
                      <a:alpha val="65000"/>
                    </a:srgbClr>
                  </a:outerShdw>
                </a:effectLst>
                <a:latin typeface="Arial" pitchFamily="34" charset="0"/>
                <a:cs typeface="Arial" pitchFamily="34" charset="0"/>
              </a:rPr>
              <a:t> </a:t>
            </a:r>
            <a:r>
              <a:rPr lang="uk-UA" sz="4267" b="1" spc="67" dirty="0">
                <a:ln w="11430"/>
                <a:solidFill>
                  <a:schemeClr val="accent2">
                    <a:lumMod val="75000"/>
                  </a:schemeClr>
                </a:solidFill>
                <a:effectLst>
                  <a:outerShdw blurRad="76200" dist="50800" dir="5400000" algn="tl" rotWithShape="0">
                    <a:srgbClr val="000000">
                      <a:alpha val="65000"/>
                    </a:srgbClr>
                  </a:outerShdw>
                </a:effectLst>
                <a:latin typeface="Arial" pitchFamily="34" charset="0"/>
                <a:cs typeface="Arial" pitchFamily="34" charset="0"/>
              </a:rPr>
              <a:t>Ассирійська громада Ніжина: культурний взаємовплив, господарська адаптація та спільна спадщина (кінець ХІХ – початок ХХІ ст</a:t>
            </a:r>
            <a:r>
              <a:rPr lang="uk-UA" sz="4267" b="1" spc="67" dirty="0">
                <a:ln w="11430"/>
                <a:solidFill>
                  <a:schemeClr val="accent6">
                    <a:lumMod val="50000"/>
                  </a:schemeClr>
                </a:solidFill>
                <a:effectLst>
                  <a:outerShdw blurRad="76200" dist="50800" dir="5400000" algn="tl" rotWithShape="0">
                    <a:srgbClr val="000000">
                      <a:alpha val="65000"/>
                    </a:srgbClr>
                  </a:outerShdw>
                </a:effectLst>
                <a:latin typeface="Arial" pitchFamily="34" charset="0"/>
                <a:cs typeface="Arial" pitchFamily="34" charset="0"/>
              </a:rPr>
              <a:t>.</a:t>
            </a:r>
            <a:endParaRPr lang="ru-RU" sz="4267" b="1" spc="67" dirty="0">
              <a:ln w="11430"/>
              <a:solidFill>
                <a:schemeClr val="accent6">
                  <a:lumMod val="50000"/>
                </a:schemeClr>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Подзаголовок 2"/>
          <p:cNvSpPr>
            <a:spLocks noGrp="1"/>
          </p:cNvSpPr>
          <p:nvPr>
            <p:ph type="subTitle" idx="1"/>
          </p:nvPr>
        </p:nvSpPr>
        <p:spPr>
          <a:xfrm>
            <a:off x="355600" y="4561609"/>
            <a:ext cx="11379200" cy="2133600"/>
          </a:xfrm>
        </p:spPr>
        <p:txBody>
          <a:bodyPr>
            <a:normAutofit/>
          </a:bodyPr>
          <a:lstStyle/>
          <a:p>
            <a:r>
              <a:rPr lang="uk-UA" b="1" dirty="0">
                <a:solidFill>
                  <a:schemeClr val="tx1"/>
                </a:solidFill>
                <a:latin typeface="Arial" pitchFamily="34" charset="0"/>
                <a:cs typeface="Arial" pitchFamily="34" charset="0"/>
              </a:rPr>
              <a:t>Авторка </a:t>
            </a:r>
            <a:r>
              <a:rPr lang="uk-UA" b="1" dirty="0" err="1">
                <a:solidFill>
                  <a:schemeClr val="tx1"/>
                </a:solidFill>
                <a:latin typeface="Arial" pitchFamily="34" charset="0"/>
                <a:cs typeface="Arial" pitchFamily="34" charset="0"/>
              </a:rPr>
              <a:t>проєкту</a:t>
            </a:r>
            <a:r>
              <a:rPr lang="uk-UA" b="1" dirty="0">
                <a:solidFill>
                  <a:schemeClr val="tx1"/>
                </a:solidFill>
                <a:latin typeface="Arial" pitchFamily="34" charset="0"/>
                <a:cs typeface="Arial" pitchFamily="34" charset="0"/>
              </a:rPr>
              <a:t>: </a:t>
            </a:r>
            <a:r>
              <a:rPr lang="uk-UA" b="1" dirty="0">
                <a:solidFill>
                  <a:schemeClr val="accent6">
                    <a:lumMod val="50000"/>
                  </a:schemeClr>
                </a:solidFill>
                <a:latin typeface="Arial" pitchFamily="34" charset="0"/>
                <a:cs typeface="Arial" pitchFamily="34" charset="0"/>
              </a:rPr>
              <a:t>Кравцова Поліна Дмитрівна</a:t>
            </a:r>
            <a:r>
              <a:rPr lang="uk-UA" b="1" dirty="0">
                <a:solidFill>
                  <a:schemeClr val="tx1"/>
                </a:solidFill>
                <a:latin typeface="Arial" pitchFamily="34" charset="0"/>
                <a:cs typeface="Arial" pitchFamily="34" charset="0"/>
              </a:rPr>
              <a:t>, </a:t>
            </a:r>
            <a:r>
              <a:rPr lang="uk-UA" dirty="0">
                <a:solidFill>
                  <a:schemeClr val="tx1"/>
                </a:solidFill>
                <a:latin typeface="Arial" pitchFamily="34" charset="0"/>
                <a:cs typeface="Arial" pitchFamily="34" charset="0"/>
              </a:rPr>
              <a:t>учениця 8-Б класу Ніжинської гімназії  №1 Ніжинської міської ради Чернігівської області</a:t>
            </a:r>
          </a:p>
          <a:p>
            <a:endParaRPr lang="ru-RU" dirty="0">
              <a:solidFill>
                <a:schemeClr val="tx1"/>
              </a:solidFill>
              <a:latin typeface="Arial" pitchFamily="34" charset="0"/>
              <a:cs typeface="Arial" pitchFamily="34" charset="0"/>
            </a:endParaRPr>
          </a:p>
          <a:p>
            <a:r>
              <a:rPr lang="uk-UA" b="1" dirty="0">
                <a:solidFill>
                  <a:schemeClr val="tx1"/>
                </a:solidFill>
                <a:latin typeface="Arial" pitchFamily="34" charset="0"/>
                <a:cs typeface="Arial" pitchFamily="34" charset="0"/>
              </a:rPr>
              <a:t>Керівник </a:t>
            </a:r>
            <a:r>
              <a:rPr lang="uk-UA" b="1" dirty="0" err="1">
                <a:solidFill>
                  <a:schemeClr val="tx1"/>
                </a:solidFill>
                <a:latin typeface="Arial" pitchFamily="34" charset="0"/>
                <a:cs typeface="Arial" pitchFamily="34" charset="0"/>
              </a:rPr>
              <a:t>проєкту</a:t>
            </a:r>
            <a:r>
              <a:rPr lang="uk-UA" b="1" dirty="0">
                <a:solidFill>
                  <a:schemeClr val="tx1"/>
                </a:solidFill>
                <a:latin typeface="Arial" pitchFamily="34" charset="0"/>
                <a:cs typeface="Arial" pitchFamily="34" charset="0"/>
              </a:rPr>
              <a:t>: </a:t>
            </a:r>
            <a:r>
              <a:rPr lang="uk-UA" b="1" dirty="0">
                <a:solidFill>
                  <a:schemeClr val="accent6">
                    <a:lumMod val="50000"/>
                  </a:schemeClr>
                </a:solidFill>
                <a:latin typeface="Arial" pitchFamily="34" charset="0"/>
                <a:cs typeface="Arial" pitchFamily="34" charset="0"/>
              </a:rPr>
              <a:t>Максимова Рімма Олександрівна</a:t>
            </a:r>
            <a:r>
              <a:rPr lang="uk-UA" b="1" dirty="0">
                <a:solidFill>
                  <a:schemeClr val="tx1"/>
                </a:solidFill>
                <a:latin typeface="Arial" pitchFamily="34" charset="0"/>
                <a:cs typeface="Arial" pitchFamily="34" charset="0"/>
              </a:rPr>
              <a:t>, </a:t>
            </a:r>
            <a:r>
              <a:rPr lang="uk-UA" dirty="0">
                <a:solidFill>
                  <a:schemeClr val="tx1"/>
                </a:solidFill>
                <a:latin typeface="Arial" pitchFamily="34" charset="0"/>
                <a:cs typeface="Arial" pitchFamily="34" charset="0"/>
              </a:rPr>
              <a:t>учитель історії та основ правознавства Ніжинської гімназії  №1 Ніжинської міської ради Чернігівської області</a:t>
            </a:r>
            <a:endParaRPr lang="ru-RU" dirty="0">
              <a:solidFill>
                <a:schemeClr val="tx1"/>
              </a:solidFill>
              <a:latin typeface="Arial" pitchFamily="34" charset="0"/>
              <a:cs typeface="Arial" pitchFamily="34" charset="0"/>
            </a:endParaRPr>
          </a:p>
        </p:txBody>
      </p:sp>
      <p:sp>
        <p:nvSpPr>
          <p:cNvPr id="4" name="Прямоугольник 3"/>
          <p:cNvSpPr/>
          <p:nvPr/>
        </p:nvSpPr>
        <p:spPr>
          <a:xfrm>
            <a:off x="355600" y="152400"/>
            <a:ext cx="11480800" cy="1734064"/>
          </a:xfrm>
          <a:prstGeom prst="rect">
            <a:avLst/>
          </a:prstGeom>
        </p:spPr>
        <p:txBody>
          <a:bodyPr wrap="square">
            <a:spAutoFit/>
          </a:bodyPr>
          <a:lstStyle/>
          <a:p>
            <a:pPr algn="ctr" defTabSz="609630"/>
            <a:r>
              <a:rPr lang="ru-RU" sz="2667" b="1" dirty="0" err="1">
                <a:solidFill>
                  <a:prstClr val="black"/>
                </a:solidFill>
                <a:latin typeface="Arial" pitchFamily="34" charset="0"/>
                <a:cs typeface="Arial" pitchFamily="34" charset="0"/>
              </a:rPr>
              <a:t>Всеукраїнський</a:t>
            </a:r>
            <a:r>
              <a:rPr lang="ru-RU" sz="2667" b="1" dirty="0">
                <a:solidFill>
                  <a:prstClr val="black"/>
                </a:solidFill>
                <a:latin typeface="Arial" pitchFamily="34" charset="0"/>
                <a:cs typeface="Arial" pitchFamily="34" charset="0"/>
              </a:rPr>
              <a:t> </a:t>
            </a:r>
            <a:r>
              <a:rPr lang="ru-RU" sz="2667" b="1" dirty="0" err="1">
                <a:solidFill>
                  <a:prstClr val="black"/>
                </a:solidFill>
                <a:latin typeface="Arial" pitchFamily="34" charset="0"/>
                <a:cs typeface="Arial" pitchFamily="34" charset="0"/>
              </a:rPr>
              <a:t>інтерактивний</a:t>
            </a:r>
            <a:r>
              <a:rPr lang="ru-RU" sz="2667" b="1" dirty="0">
                <a:solidFill>
                  <a:prstClr val="black"/>
                </a:solidFill>
                <a:latin typeface="Arial" pitchFamily="34" charset="0"/>
                <a:cs typeface="Arial" pitchFamily="34" charset="0"/>
              </a:rPr>
              <a:t> конкурс «</a:t>
            </a:r>
            <a:r>
              <a:rPr lang="ru-RU" sz="2667" b="1" dirty="0" err="1">
                <a:solidFill>
                  <a:prstClr val="black"/>
                </a:solidFill>
                <a:latin typeface="Arial" pitchFamily="34" charset="0"/>
                <a:cs typeface="Arial" pitchFamily="34" charset="0"/>
              </a:rPr>
              <a:t>МАН-Юніор</a:t>
            </a:r>
            <a:r>
              <a:rPr lang="ru-RU" sz="2667" b="1" dirty="0">
                <a:solidFill>
                  <a:prstClr val="black"/>
                </a:solidFill>
                <a:latin typeface="Arial" pitchFamily="34" charset="0"/>
                <a:cs typeface="Arial" pitchFamily="34" charset="0"/>
              </a:rPr>
              <a:t> Дослідник»</a:t>
            </a:r>
          </a:p>
          <a:p>
            <a:pPr algn="ctr" defTabSz="609630"/>
            <a:r>
              <a:rPr lang="uk-UA" sz="2667" b="1" dirty="0">
                <a:solidFill>
                  <a:prstClr val="black"/>
                </a:solidFill>
                <a:latin typeface="Arial" pitchFamily="34" charset="0"/>
                <a:cs typeface="Arial" pitchFamily="34" charset="0"/>
              </a:rPr>
              <a:t>Чернігівське територіальне відділення МАН</a:t>
            </a:r>
          </a:p>
          <a:p>
            <a:pPr algn="ctr" defTabSz="609630"/>
            <a:r>
              <a:rPr lang="uk-UA" sz="2667" b="1" dirty="0">
                <a:solidFill>
                  <a:prstClr val="black"/>
                </a:solidFill>
                <a:latin typeface="Arial" pitchFamily="34" charset="0"/>
                <a:cs typeface="Arial" pitchFamily="34" charset="0"/>
              </a:rPr>
              <a:t>Номінація «Історик-Юніор»</a:t>
            </a:r>
          </a:p>
          <a:p>
            <a:pPr algn="ctr" defTabSz="609630"/>
            <a:endParaRPr lang="ru-RU" sz="2667" b="1" dirty="0">
              <a:solidFill>
                <a:prstClr val="black"/>
              </a:solidFill>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a:extLst>
              <a:ext uri="{FF2B5EF4-FFF2-40B4-BE49-F238E27FC236}">
                <a16:creationId xmlns:a16="http://schemas.microsoft.com/office/drawing/2014/main" id="{3D9F9B09-6F07-45D1-9E65-1720588B5A76}"/>
              </a:ext>
            </a:extLst>
          </p:cNvPr>
          <p:cNvSpPr/>
          <p:nvPr/>
        </p:nvSpPr>
        <p:spPr>
          <a:xfrm>
            <a:off x="281940" y="198120"/>
            <a:ext cx="11628120" cy="6986528"/>
          </a:xfrm>
          <a:prstGeom prst="rect">
            <a:avLst/>
          </a:prstGeom>
        </p:spPr>
        <p:txBody>
          <a:bodyPr wrap="square">
            <a:spAutoFit/>
          </a:bodyPr>
          <a:lstStyle/>
          <a:p>
            <a:pPr algn="just">
              <a:spcAft>
                <a:spcPts val="0"/>
              </a:spcAft>
            </a:pPr>
            <a:r>
              <a:rPr lang="uk-UA" b="1" dirty="0">
                <a:solidFill>
                  <a:schemeClr val="accent2">
                    <a:lumMod val="50000"/>
                  </a:schemeClr>
                </a:solidFill>
                <a:latin typeface="Arial" panose="020B0604020202020204" pitchFamily="34" charset="0"/>
                <a:ea typeface="Arial" panose="020B0604020202020204" pitchFamily="34" charset="0"/>
              </a:rPr>
              <a:t>Мета дослідження: </a:t>
            </a:r>
            <a:r>
              <a:rPr lang="uk-UA" dirty="0">
                <a:solidFill>
                  <a:srgbClr val="1F1F1F"/>
                </a:solidFill>
                <a:latin typeface="Arial" panose="020B0604020202020204" pitchFamily="34" charset="0"/>
                <a:ea typeface="Arial" panose="020B0604020202020204" pitchFamily="34" charset="0"/>
              </a:rPr>
              <a:t>комплексно проаналізувати історичні етапи появи та розселення ассирійців у Ніжині, виявити особливості їхньої господарської адаптації та дослідити процеси взаємовпливу ассирійської та української культур у побутовій, духовній та соціальній сферах.</a:t>
            </a:r>
            <a:endParaRPr lang="uk-UA" dirty="0">
              <a:latin typeface="Arial" panose="020B0604020202020204" pitchFamily="34" charset="0"/>
              <a:ea typeface="Arial" panose="020B0604020202020204" pitchFamily="34" charset="0"/>
            </a:endParaRPr>
          </a:p>
          <a:p>
            <a:pPr algn="just">
              <a:spcAft>
                <a:spcPts val="0"/>
              </a:spcAft>
            </a:pPr>
            <a:r>
              <a:rPr lang="uk-UA" b="1" dirty="0">
                <a:solidFill>
                  <a:schemeClr val="accent2">
                    <a:lumMod val="50000"/>
                  </a:schemeClr>
                </a:solidFill>
                <a:latin typeface="Arial" panose="020B0604020202020204" pitchFamily="34" charset="0"/>
                <a:ea typeface="Arial" panose="020B0604020202020204" pitchFamily="34" charset="0"/>
              </a:rPr>
              <a:t>Завдання дослідження:</a:t>
            </a:r>
            <a:endParaRPr lang="uk-UA" dirty="0">
              <a:solidFill>
                <a:schemeClr val="accent2">
                  <a:lumMod val="50000"/>
                </a:schemeClr>
              </a:solidFill>
              <a:latin typeface="Arial" panose="020B0604020202020204" pitchFamily="34" charset="0"/>
              <a:ea typeface="Arial" panose="020B0604020202020204" pitchFamily="34" charset="0"/>
            </a:endParaRPr>
          </a:p>
          <a:p>
            <a:pPr lvl="0" algn="just" fontAlgn="base">
              <a:spcAft>
                <a:spcPts val="0"/>
              </a:spcAft>
              <a:buClr>
                <a:srgbClr val="000000"/>
              </a:buClr>
              <a:buSzPts val="1100"/>
            </a:pPr>
            <a:r>
              <a:rPr lang="uk-UA" dirty="0">
                <a:solidFill>
                  <a:srgbClr val="1F1F1F"/>
                </a:solidFill>
                <a:latin typeface="Arial" panose="020B0604020202020204" pitchFamily="34" charset="0"/>
                <a:ea typeface="Arial" panose="020B0604020202020204" pitchFamily="34" charset="0"/>
                <a:cs typeface="Arial" panose="020B0604020202020204" pitchFamily="34" charset="0"/>
              </a:rPr>
              <a:t>1. З’ясувати історичні передумови появи ассирійської діаспори в Ніжині на межі ХІХ–ХХ століть.</a:t>
            </a:r>
            <a:endParaRPr lang="uk-UA" dirty="0">
              <a:latin typeface="Arial" panose="020B0604020202020204" pitchFamily="34" charset="0"/>
              <a:ea typeface="Arial" panose="020B0604020202020204" pitchFamily="34" charset="0"/>
              <a:cs typeface="Arial" panose="020B0604020202020204" pitchFamily="34" charset="0"/>
            </a:endParaRPr>
          </a:p>
          <a:p>
            <a:pPr lvl="0" algn="just" fontAlgn="base">
              <a:spcAft>
                <a:spcPts val="0"/>
              </a:spcAft>
              <a:buClr>
                <a:srgbClr val="000000"/>
              </a:buClr>
              <a:buSzPts val="1100"/>
            </a:pPr>
            <a:r>
              <a:rPr lang="uk-UA" dirty="0">
                <a:solidFill>
                  <a:srgbClr val="1F1F1F"/>
                </a:solidFill>
                <a:latin typeface="Arial" panose="020B0604020202020204" pitchFamily="34" charset="0"/>
                <a:ea typeface="Arial" panose="020B0604020202020204" pitchFamily="34" charset="0"/>
                <a:cs typeface="Arial" panose="020B0604020202020204" pitchFamily="34" charset="0"/>
              </a:rPr>
              <a:t>2. Охарактеризувати основні напрями господарської діяльності ассирійців (зокрема шевство та ремісництво) та їхню інтеграцію в економіку міста.</a:t>
            </a:r>
            <a:endParaRPr lang="uk-UA" dirty="0">
              <a:latin typeface="Arial" panose="020B0604020202020204" pitchFamily="34" charset="0"/>
              <a:ea typeface="Arial" panose="020B0604020202020204" pitchFamily="34" charset="0"/>
              <a:cs typeface="Arial" panose="020B0604020202020204" pitchFamily="34" charset="0"/>
            </a:endParaRPr>
          </a:p>
          <a:p>
            <a:pPr lvl="0" algn="just" fontAlgn="base">
              <a:spcAft>
                <a:spcPts val="0"/>
              </a:spcAft>
              <a:buClr>
                <a:srgbClr val="000000"/>
              </a:buClr>
              <a:buSzPts val="1100"/>
            </a:pPr>
            <a:r>
              <a:rPr lang="uk-UA" dirty="0">
                <a:solidFill>
                  <a:srgbClr val="1F1F1F"/>
                </a:solidFill>
                <a:latin typeface="Arial" panose="020B0604020202020204" pitchFamily="34" charset="0"/>
                <a:ea typeface="Arial" panose="020B0604020202020204" pitchFamily="34" charset="0"/>
                <a:cs typeface="Arial" panose="020B0604020202020204" pitchFamily="34" charset="0"/>
              </a:rPr>
              <a:t>3. Виявити спільні та відмінні риси у традиціях, побуті та релігійному житті українського та ассирійського населення.</a:t>
            </a:r>
            <a:endParaRPr lang="uk-UA" dirty="0">
              <a:latin typeface="Arial" panose="020B0604020202020204" pitchFamily="34" charset="0"/>
              <a:ea typeface="Arial" panose="020B0604020202020204" pitchFamily="34" charset="0"/>
              <a:cs typeface="Arial" panose="020B0604020202020204" pitchFamily="34" charset="0"/>
            </a:endParaRPr>
          </a:p>
          <a:p>
            <a:pPr lvl="0" algn="just" fontAlgn="base">
              <a:spcAft>
                <a:spcPts val="0"/>
              </a:spcAft>
              <a:buClr>
                <a:srgbClr val="000000"/>
              </a:buClr>
              <a:buSzPts val="1100"/>
            </a:pPr>
            <a:r>
              <a:rPr lang="uk-UA" dirty="0">
                <a:solidFill>
                  <a:srgbClr val="1F1F1F"/>
                </a:solidFill>
                <a:latin typeface="Arial" panose="020B0604020202020204" pitchFamily="34" charset="0"/>
                <a:ea typeface="Arial" panose="020B0604020202020204" pitchFamily="34" charset="0"/>
                <a:cs typeface="Arial" panose="020B0604020202020204" pitchFamily="34" charset="0"/>
              </a:rPr>
              <a:t>4. Проаналізувати сучасний стан ассирійської громади в Ніжині та заходи щодо збереження її культурної ідентичності.</a:t>
            </a:r>
            <a:endParaRPr lang="uk-UA" dirty="0">
              <a:latin typeface="Arial" panose="020B0604020202020204" pitchFamily="34" charset="0"/>
              <a:ea typeface="Arial" panose="020B0604020202020204" pitchFamily="34" charset="0"/>
              <a:cs typeface="Arial" panose="020B0604020202020204" pitchFamily="34" charset="0"/>
            </a:endParaRPr>
          </a:p>
          <a:p>
            <a:pPr lvl="0" algn="just" fontAlgn="base">
              <a:spcAft>
                <a:spcPts val="0"/>
              </a:spcAft>
              <a:buClr>
                <a:srgbClr val="000000"/>
              </a:buClr>
              <a:buSzPts val="1100"/>
            </a:pPr>
            <a:r>
              <a:rPr lang="uk-UA" dirty="0">
                <a:solidFill>
                  <a:srgbClr val="1F1F1F"/>
                </a:solidFill>
                <a:latin typeface="Arial" panose="020B0604020202020204" pitchFamily="34" charset="0"/>
                <a:ea typeface="Arial" panose="020B0604020202020204" pitchFamily="34" charset="0"/>
                <a:cs typeface="Arial" panose="020B0604020202020204" pitchFamily="34" charset="0"/>
              </a:rPr>
              <a:t>5. Створити візуальну модель (карту або інфографіку) «ассирійських місць» міста.</a:t>
            </a:r>
            <a:endParaRPr lang="uk-UA" dirty="0">
              <a:latin typeface="Arial" panose="020B0604020202020204" pitchFamily="34" charset="0"/>
              <a:ea typeface="Arial" panose="020B0604020202020204" pitchFamily="34" charset="0"/>
              <a:cs typeface="Arial" panose="020B0604020202020204" pitchFamily="34" charset="0"/>
            </a:endParaRPr>
          </a:p>
          <a:p>
            <a:pPr algn="just">
              <a:spcAft>
                <a:spcPts val="0"/>
              </a:spcAft>
            </a:pPr>
            <a:r>
              <a:rPr lang="uk-UA" b="1" dirty="0">
                <a:solidFill>
                  <a:schemeClr val="accent2">
                    <a:lumMod val="50000"/>
                  </a:schemeClr>
                </a:solidFill>
                <a:latin typeface="Arial" panose="020B0604020202020204" pitchFamily="34" charset="0"/>
                <a:ea typeface="Arial" panose="020B0604020202020204" pitchFamily="34" charset="0"/>
              </a:rPr>
              <a:t>Об’єкт дослідження: </a:t>
            </a:r>
            <a:r>
              <a:rPr lang="uk-UA" dirty="0">
                <a:latin typeface="Arial" panose="020B0604020202020204" pitchFamily="34" charset="0"/>
                <a:ea typeface="Arial" panose="020B0604020202020204" pitchFamily="34" charset="0"/>
              </a:rPr>
              <a:t>процес</a:t>
            </a:r>
            <a:r>
              <a:rPr lang="uk-UA" dirty="0">
                <a:solidFill>
                  <a:srgbClr val="1F1F1F"/>
                </a:solidFill>
                <a:latin typeface="Arial" panose="020B0604020202020204" pitchFamily="34" charset="0"/>
                <a:ea typeface="Arial" panose="020B0604020202020204" pitchFamily="34" charset="0"/>
              </a:rPr>
              <a:t> історичного розвитку та соціокультурного побутування ассирійської національної меншини на території Ніжина в контексті міжкультурної взаємодії.</a:t>
            </a:r>
            <a:endParaRPr lang="uk-UA" dirty="0">
              <a:latin typeface="Arial" panose="020B0604020202020204" pitchFamily="34" charset="0"/>
              <a:ea typeface="Arial" panose="020B0604020202020204" pitchFamily="34" charset="0"/>
            </a:endParaRPr>
          </a:p>
          <a:p>
            <a:pPr algn="just">
              <a:spcAft>
                <a:spcPts val="0"/>
              </a:spcAft>
            </a:pPr>
            <a:r>
              <a:rPr lang="uk-UA" b="1" dirty="0">
                <a:solidFill>
                  <a:schemeClr val="accent2">
                    <a:lumMod val="50000"/>
                  </a:schemeClr>
                </a:solidFill>
                <a:latin typeface="Arial" panose="020B0604020202020204" pitchFamily="34" charset="0"/>
                <a:ea typeface="Arial" panose="020B0604020202020204" pitchFamily="34" charset="0"/>
              </a:rPr>
              <a:t>Предмет дослідження: </a:t>
            </a:r>
            <a:r>
              <a:rPr lang="uk-UA" dirty="0">
                <a:latin typeface="Arial" panose="020B0604020202020204" pitchFamily="34" charset="0"/>
                <a:ea typeface="Arial" panose="020B0604020202020204" pitchFamily="34" charset="0"/>
              </a:rPr>
              <a:t>т</a:t>
            </a:r>
            <a:r>
              <a:rPr lang="uk-UA" dirty="0">
                <a:solidFill>
                  <a:srgbClr val="1F1F1F"/>
                </a:solidFill>
                <a:latin typeface="Arial" panose="020B0604020202020204" pitchFamily="34" charset="0"/>
                <a:ea typeface="Arial" panose="020B0604020202020204" pitchFamily="34" charset="0"/>
              </a:rPr>
              <a:t>рансформація господарської зайнятості, побутових традицій та культурних практик ассирійців Ніжина під впливом взаємодії з місцевим українським населенням.</a:t>
            </a:r>
            <a:endParaRPr lang="uk-UA" dirty="0">
              <a:latin typeface="Arial" panose="020B0604020202020204" pitchFamily="34" charset="0"/>
              <a:ea typeface="Arial" panose="020B0604020202020204" pitchFamily="34" charset="0"/>
            </a:endParaRPr>
          </a:p>
          <a:p>
            <a:pPr algn="just">
              <a:spcAft>
                <a:spcPts val="0"/>
              </a:spcAft>
            </a:pPr>
            <a:r>
              <a:rPr lang="uk-UA" b="1" dirty="0">
                <a:solidFill>
                  <a:schemeClr val="accent2">
                    <a:lumMod val="50000"/>
                  </a:schemeClr>
                </a:solidFill>
                <a:latin typeface="Arial" panose="020B0604020202020204" pitchFamily="34" charset="0"/>
                <a:ea typeface="Arial" panose="020B0604020202020204" pitchFamily="34" charset="0"/>
              </a:rPr>
              <a:t>Методи дослідження:</a:t>
            </a:r>
            <a:r>
              <a:rPr lang="uk-UA" b="1" dirty="0">
                <a:solidFill>
                  <a:srgbClr val="1F1F1F"/>
                </a:solidFill>
                <a:latin typeface="Arial" panose="020B0604020202020204" pitchFamily="34" charset="0"/>
                <a:ea typeface="Arial" panose="020B0604020202020204" pitchFamily="34" charset="0"/>
                <a:cs typeface="Arial" panose="020B0604020202020204" pitchFamily="34" charset="0"/>
              </a:rPr>
              <a:t> </a:t>
            </a:r>
            <a:r>
              <a:rPr lang="uk-UA" dirty="0">
                <a:solidFill>
                  <a:srgbClr val="1F1F1F"/>
                </a:solidFill>
                <a:latin typeface="Arial" panose="020B0604020202020204" pitchFamily="34" charset="0"/>
                <a:ea typeface="Arial" panose="020B0604020202020204" pitchFamily="34" charset="0"/>
                <a:cs typeface="Arial" panose="020B0604020202020204" pitchFamily="34" charset="0"/>
              </a:rPr>
              <a:t>історико-архівний, описовий, картографічний, соціологічний, аналіз і синтез, використання цифрових технологій</a:t>
            </a:r>
          </a:p>
          <a:p>
            <a:pPr algn="just"/>
            <a:r>
              <a:rPr lang="uk-UA" b="1" dirty="0">
                <a:solidFill>
                  <a:srgbClr val="843C0C"/>
                </a:solidFill>
                <a:latin typeface="Arial" panose="020B0604020202020204" pitchFamily="34" charset="0"/>
                <a:cs typeface="Arial" panose="020B0604020202020204" pitchFamily="34" charset="0"/>
              </a:rPr>
              <a:t>Особистий внесок: </a:t>
            </a:r>
            <a:r>
              <a:rPr lang="uk-UA" dirty="0">
                <a:latin typeface="Arial" panose="020B0604020202020204" pitchFamily="34" charset="0"/>
                <a:cs typeface="Arial" panose="020B0604020202020204" pitchFamily="34" charset="0"/>
              </a:rPr>
              <a:t>опрацьовано архівні матеріали та наукову літературу про ассирійську діаспору Ніжина, проведено серію інтерв'ю з представниками місцевих родин, що дозволило зафіксувати унікальні свідчення про їхній побут та традиції. Виявлено приклади культурного взаємовпливу, локалізовано історичні місця проживання громади на карті міста та обґрунтовано роль сімейної пам'яті у збереженні національної ідентичності.</a:t>
            </a:r>
          </a:p>
          <a:p>
            <a:pPr algn="just">
              <a:spcAft>
                <a:spcPts val="0"/>
              </a:spcAft>
            </a:pPr>
            <a:endParaRPr lang="uk-UA" sz="1600" b="1" dirty="0">
              <a:solidFill>
                <a:srgbClr val="1F1F1F"/>
              </a:solidFill>
              <a:latin typeface="Arial" panose="020B0604020202020204" pitchFamily="34" charset="0"/>
              <a:ea typeface="Arial" panose="020B0604020202020204" pitchFamily="34" charset="0"/>
              <a:cs typeface="Arial" panose="020B0604020202020204" pitchFamily="34" charset="0"/>
            </a:endParaRPr>
          </a:p>
          <a:p>
            <a:pPr algn="just">
              <a:spcAft>
                <a:spcPts val="0"/>
              </a:spcAft>
            </a:pPr>
            <a:endParaRPr lang="uk-UA" dirty="0">
              <a:solidFill>
                <a:schemeClr val="accent2">
                  <a:lumMod val="50000"/>
                </a:schemeClr>
              </a:solidFill>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448204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Объект 5">
            <a:extLst>
              <a:ext uri="{FF2B5EF4-FFF2-40B4-BE49-F238E27FC236}">
                <a16:creationId xmlns:a16="http://schemas.microsoft.com/office/drawing/2014/main" id="{48CF454B-4A71-8450-9266-40A55A867115}"/>
              </a:ext>
            </a:extLst>
          </p:cNvPr>
          <p:cNvPicPr>
            <a:picLocks noGrp="1" noChangeAspect="1"/>
          </p:cNvPicPr>
          <p:nvPr>
            <p:ph idx="1"/>
          </p:nvPr>
        </p:nvPicPr>
        <p:blipFill>
          <a:blip r:embed="rId2"/>
          <a:stretch>
            <a:fillRect/>
          </a:stretch>
        </p:blipFill>
        <p:spPr>
          <a:xfrm>
            <a:off x="683717" y="1020768"/>
            <a:ext cx="10925897" cy="5837232"/>
          </a:xfrm>
          <a:prstGeom prst="rect">
            <a:avLst/>
          </a:prstGeom>
        </p:spPr>
      </p:pic>
      <p:sp>
        <p:nvSpPr>
          <p:cNvPr id="2" name="Заголовок 1">
            <a:extLst>
              <a:ext uri="{FF2B5EF4-FFF2-40B4-BE49-F238E27FC236}">
                <a16:creationId xmlns:a16="http://schemas.microsoft.com/office/drawing/2014/main" id="{8E3EDB8F-E3AE-0C41-9697-330E87DA9267}"/>
              </a:ext>
            </a:extLst>
          </p:cNvPr>
          <p:cNvSpPr>
            <a:spLocks noGrp="1"/>
          </p:cNvSpPr>
          <p:nvPr>
            <p:ph type="title"/>
          </p:nvPr>
        </p:nvSpPr>
        <p:spPr>
          <a:xfrm>
            <a:off x="50665" y="-17444"/>
            <a:ext cx="12192000" cy="865734"/>
          </a:xfrm>
        </p:spPr>
        <p:txBody>
          <a:bodyPr>
            <a:normAutofit/>
          </a:bodyPr>
          <a:lstStyle/>
          <a:p>
            <a:pPr algn="ctr"/>
            <a:br>
              <a:rPr lang="ru-RU" sz="2800" b="1" dirty="0">
                <a:solidFill>
                  <a:schemeClr val="accent2">
                    <a:lumMod val="50000"/>
                  </a:schemeClr>
                </a:solidFill>
                <a:latin typeface="Arial" panose="020B0604020202020204" pitchFamily="34" charset="0"/>
                <a:cs typeface="Arial" panose="020B0604020202020204" pitchFamily="34" charset="0"/>
              </a:rPr>
            </a:br>
            <a:r>
              <a:rPr lang="ru-RU" sz="2800" b="1" dirty="0">
                <a:solidFill>
                  <a:schemeClr val="accent2">
                    <a:lumMod val="50000"/>
                  </a:schemeClr>
                </a:solidFill>
                <a:latin typeface="Arial" panose="020B0604020202020204" pitchFamily="34" charset="0"/>
                <a:cs typeface="Arial" panose="020B0604020202020204" pitchFamily="34" charset="0"/>
              </a:rPr>
              <a:t>Мапа </a:t>
            </a:r>
            <a:r>
              <a:rPr lang="ru-RU" sz="2800" b="1" dirty="0" err="1">
                <a:solidFill>
                  <a:schemeClr val="accent2">
                    <a:lumMod val="50000"/>
                  </a:schemeClr>
                </a:solidFill>
                <a:latin typeface="Arial" panose="020B0604020202020204" pitchFamily="34" charset="0"/>
                <a:cs typeface="Arial" panose="020B0604020202020204" pitchFamily="34" charset="0"/>
              </a:rPr>
              <a:t>локацій</a:t>
            </a:r>
            <a:r>
              <a:rPr lang="ru-RU" sz="2800" b="1" dirty="0">
                <a:solidFill>
                  <a:schemeClr val="accent2">
                    <a:lumMod val="50000"/>
                  </a:schemeClr>
                </a:solidFill>
                <a:latin typeface="Arial" panose="020B0604020202020204" pitchFamily="34" charset="0"/>
                <a:cs typeface="Arial" panose="020B0604020202020204" pitchFamily="34" charset="0"/>
              </a:rPr>
              <a:t> </a:t>
            </a:r>
            <a:r>
              <a:rPr lang="ru-RU" sz="2800" b="1" dirty="0" err="1">
                <a:solidFill>
                  <a:schemeClr val="accent2">
                    <a:lumMod val="50000"/>
                  </a:schemeClr>
                </a:solidFill>
                <a:latin typeface="Arial" panose="020B0604020202020204" pitchFamily="34" charset="0"/>
                <a:cs typeface="Arial" panose="020B0604020202020204" pitchFamily="34" charset="0"/>
              </a:rPr>
              <a:t>ассирійської</a:t>
            </a:r>
            <a:r>
              <a:rPr lang="ru-RU" sz="2800" b="1" dirty="0">
                <a:solidFill>
                  <a:schemeClr val="accent2">
                    <a:lumMod val="50000"/>
                  </a:schemeClr>
                </a:solidFill>
                <a:latin typeface="Arial" panose="020B0604020202020204" pitchFamily="34" charset="0"/>
                <a:cs typeface="Arial" panose="020B0604020202020204" pitchFamily="34" charset="0"/>
              </a:rPr>
              <a:t> </a:t>
            </a:r>
            <a:r>
              <a:rPr lang="ru-RU" sz="2800" b="1" dirty="0" err="1">
                <a:solidFill>
                  <a:schemeClr val="accent2">
                    <a:lumMod val="50000"/>
                  </a:schemeClr>
                </a:solidFill>
                <a:latin typeface="Arial" panose="020B0604020202020204" pitchFamily="34" charset="0"/>
                <a:cs typeface="Arial" panose="020B0604020202020204" pitchFamily="34" charset="0"/>
              </a:rPr>
              <a:t>діаспори</a:t>
            </a:r>
            <a:r>
              <a:rPr lang="ru-RU" sz="2800" b="1" dirty="0">
                <a:solidFill>
                  <a:schemeClr val="accent2">
                    <a:lumMod val="50000"/>
                  </a:schemeClr>
                </a:solidFill>
                <a:latin typeface="Arial" panose="020B0604020202020204" pitchFamily="34" charset="0"/>
                <a:cs typeface="Arial" panose="020B0604020202020204" pitchFamily="34" charset="0"/>
              </a:rPr>
              <a:t> </a:t>
            </a:r>
            <a:r>
              <a:rPr lang="ru-RU" sz="2800" b="1" dirty="0" err="1">
                <a:solidFill>
                  <a:schemeClr val="accent2">
                    <a:lumMod val="50000"/>
                  </a:schemeClr>
                </a:solidFill>
                <a:latin typeface="Arial" panose="020B0604020202020204" pitchFamily="34" charset="0"/>
                <a:cs typeface="Arial" panose="020B0604020202020204" pitchFamily="34" charset="0"/>
              </a:rPr>
              <a:t>Ніжина</a:t>
            </a:r>
            <a:endParaRPr lang="ru-RU" sz="2800" b="1" dirty="0">
              <a:solidFill>
                <a:schemeClr val="accent2">
                  <a:lumMod val="50000"/>
                </a:schemeClr>
              </a:solidFill>
              <a:latin typeface="Arial" panose="020B0604020202020204" pitchFamily="34" charset="0"/>
              <a:cs typeface="Arial" panose="020B0604020202020204" pitchFamily="34" charset="0"/>
            </a:endParaRPr>
          </a:p>
        </p:txBody>
      </p:sp>
      <p:sp>
        <p:nvSpPr>
          <p:cNvPr id="7" name="Freeform 14">
            <a:extLst>
              <a:ext uri="{FF2B5EF4-FFF2-40B4-BE49-F238E27FC236}">
                <a16:creationId xmlns:a16="http://schemas.microsoft.com/office/drawing/2014/main" id="{2433BF48-BFFB-5A79-BA9C-FB6BAD790B49}"/>
              </a:ext>
            </a:extLst>
          </p:cNvPr>
          <p:cNvSpPr/>
          <p:nvPr/>
        </p:nvSpPr>
        <p:spPr>
          <a:xfrm>
            <a:off x="6256902" y="2539672"/>
            <a:ext cx="511627" cy="819876"/>
          </a:xfrm>
          <a:custGeom>
            <a:avLst/>
            <a:gdLst/>
            <a:ahLst/>
            <a:cxnLst/>
            <a:rect l="l" t="t" r="r" b="b"/>
            <a:pathLst>
              <a:path w="586629" h="902506">
                <a:moveTo>
                  <a:pt x="0" y="0"/>
                </a:moveTo>
                <a:lnTo>
                  <a:pt x="586629" y="0"/>
                </a:lnTo>
                <a:lnTo>
                  <a:pt x="586629" y="902506"/>
                </a:lnTo>
                <a:lnTo>
                  <a:pt x="0" y="902506"/>
                </a:lnTo>
                <a:lnTo>
                  <a:pt x="0" y="0"/>
                </a:lnTo>
                <a:close/>
              </a:path>
            </a:pathLst>
          </a:custGeom>
          <a:blipFill>
            <a:blip r:embed="rId3" cstate="print"/>
            <a:stretch>
              <a:fillRect/>
            </a:stretch>
          </a:blipFill>
        </p:spPr>
      </p:sp>
      <p:sp>
        <p:nvSpPr>
          <p:cNvPr id="13" name="Freeform 14">
            <a:extLst>
              <a:ext uri="{FF2B5EF4-FFF2-40B4-BE49-F238E27FC236}">
                <a16:creationId xmlns:a16="http://schemas.microsoft.com/office/drawing/2014/main" id="{56F7D029-0841-981F-A42E-BC87922BC88A}"/>
              </a:ext>
            </a:extLst>
          </p:cNvPr>
          <p:cNvSpPr/>
          <p:nvPr/>
        </p:nvSpPr>
        <p:spPr>
          <a:xfrm>
            <a:off x="9071040" y="1308118"/>
            <a:ext cx="511627" cy="819876"/>
          </a:xfrm>
          <a:custGeom>
            <a:avLst/>
            <a:gdLst/>
            <a:ahLst/>
            <a:cxnLst/>
            <a:rect l="l" t="t" r="r" b="b"/>
            <a:pathLst>
              <a:path w="586629" h="902506">
                <a:moveTo>
                  <a:pt x="0" y="0"/>
                </a:moveTo>
                <a:lnTo>
                  <a:pt x="586629" y="0"/>
                </a:lnTo>
                <a:lnTo>
                  <a:pt x="586629" y="902506"/>
                </a:lnTo>
                <a:lnTo>
                  <a:pt x="0" y="902506"/>
                </a:lnTo>
                <a:lnTo>
                  <a:pt x="0" y="0"/>
                </a:lnTo>
                <a:close/>
              </a:path>
            </a:pathLst>
          </a:custGeom>
          <a:blipFill>
            <a:blip r:embed="rId3" cstate="print"/>
            <a:stretch>
              <a:fillRect/>
            </a:stretch>
          </a:blipFill>
        </p:spPr>
      </p:sp>
      <p:sp>
        <p:nvSpPr>
          <p:cNvPr id="14" name="Freeform 14">
            <a:extLst>
              <a:ext uri="{FF2B5EF4-FFF2-40B4-BE49-F238E27FC236}">
                <a16:creationId xmlns:a16="http://schemas.microsoft.com/office/drawing/2014/main" id="{6022A4BA-3486-D559-29A9-F3A103FF35B1}"/>
              </a:ext>
            </a:extLst>
          </p:cNvPr>
          <p:cNvSpPr/>
          <p:nvPr/>
        </p:nvSpPr>
        <p:spPr>
          <a:xfrm>
            <a:off x="5819701" y="2735230"/>
            <a:ext cx="511627" cy="819876"/>
          </a:xfrm>
          <a:custGeom>
            <a:avLst/>
            <a:gdLst/>
            <a:ahLst/>
            <a:cxnLst/>
            <a:rect l="l" t="t" r="r" b="b"/>
            <a:pathLst>
              <a:path w="586629" h="902506">
                <a:moveTo>
                  <a:pt x="0" y="0"/>
                </a:moveTo>
                <a:lnTo>
                  <a:pt x="586629" y="0"/>
                </a:lnTo>
                <a:lnTo>
                  <a:pt x="586629" y="902506"/>
                </a:lnTo>
                <a:lnTo>
                  <a:pt x="0" y="902506"/>
                </a:lnTo>
                <a:lnTo>
                  <a:pt x="0" y="0"/>
                </a:lnTo>
                <a:close/>
              </a:path>
            </a:pathLst>
          </a:custGeom>
          <a:blipFill>
            <a:blip r:embed="rId3" cstate="print"/>
            <a:stretch>
              <a:fillRect/>
            </a:stretch>
          </a:blipFill>
        </p:spPr>
      </p:sp>
      <p:sp>
        <p:nvSpPr>
          <p:cNvPr id="15" name="Freeform 14">
            <a:extLst>
              <a:ext uri="{FF2B5EF4-FFF2-40B4-BE49-F238E27FC236}">
                <a16:creationId xmlns:a16="http://schemas.microsoft.com/office/drawing/2014/main" id="{B9D960A6-DFE9-A839-D814-F1DC4DBA52C3}"/>
              </a:ext>
            </a:extLst>
          </p:cNvPr>
          <p:cNvSpPr/>
          <p:nvPr/>
        </p:nvSpPr>
        <p:spPr>
          <a:xfrm>
            <a:off x="7480553" y="1997664"/>
            <a:ext cx="511627" cy="819876"/>
          </a:xfrm>
          <a:custGeom>
            <a:avLst/>
            <a:gdLst/>
            <a:ahLst/>
            <a:cxnLst/>
            <a:rect l="l" t="t" r="r" b="b"/>
            <a:pathLst>
              <a:path w="586629" h="902506">
                <a:moveTo>
                  <a:pt x="0" y="0"/>
                </a:moveTo>
                <a:lnTo>
                  <a:pt x="586629" y="0"/>
                </a:lnTo>
                <a:lnTo>
                  <a:pt x="586629" y="902506"/>
                </a:lnTo>
                <a:lnTo>
                  <a:pt x="0" y="902506"/>
                </a:lnTo>
                <a:lnTo>
                  <a:pt x="0" y="0"/>
                </a:lnTo>
                <a:close/>
              </a:path>
            </a:pathLst>
          </a:custGeom>
          <a:blipFill>
            <a:blip r:embed="rId3" cstate="print"/>
            <a:stretch>
              <a:fillRect/>
            </a:stretch>
          </a:blipFill>
        </p:spPr>
      </p:sp>
      <p:sp>
        <p:nvSpPr>
          <p:cNvPr id="21" name="Прямоугольник 20">
            <a:extLst>
              <a:ext uri="{FF2B5EF4-FFF2-40B4-BE49-F238E27FC236}">
                <a16:creationId xmlns:a16="http://schemas.microsoft.com/office/drawing/2014/main" id="{67688281-9B22-88B6-B4DF-0F78AC10315E}"/>
              </a:ext>
            </a:extLst>
          </p:cNvPr>
          <p:cNvSpPr/>
          <p:nvPr/>
        </p:nvSpPr>
        <p:spPr>
          <a:xfrm>
            <a:off x="6552700" y="3308632"/>
            <a:ext cx="2260031" cy="24307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a:t>Площа Івана Франка</a:t>
            </a:r>
            <a:endParaRPr lang="ru-RU" dirty="0"/>
          </a:p>
        </p:txBody>
      </p:sp>
      <p:sp>
        <p:nvSpPr>
          <p:cNvPr id="22" name="Прямоугольник 21">
            <a:extLst>
              <a:ext uri="{FF2B5EF4-FFF2-40B4-BE49-F238E27FC236}">
                <a16:creationId xmlns:a16="http://schemas.microsoft.com/office/drawing/2014/main" id="{1968BBF9-33DA-655B-0E61-D2456664F8D4}"/>
              </a:ext>
            </a:extLst>
          </p:cNvPr>
          <p:cNvSpPr/>
          <p:nvPr/>
        </p:nvSpPr>
        <p:spPr>
          <a:xfrm>
            <a:off x="3755817" y="3507594"/>
            <a:ext cx="2260031" cy="24307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err="1"/>
              <a:t>Овдіїївська</a:t>
            </a:r>
            <a:r>
              <a:rPr lang="uk-UA" dirty="0"/>
              <a:t> вулиця</a:t>
            </a:r>
            <a:endParaRPr lang="ru-RU" dirty="0"/>
          </a:p>
        </p:txBody>
      </p:sp>
      <p:sp>
        <p:nvSpPr>
          <p:cNvPr id="23" name="Прямоугольник 22">
            <a:extLst>
              <a:ext uri="{FF2B5EF4-FFF2-40B4-BE49-F238E27FC236}">
                <a16:creationId xmlns:a16="http://schemas.microsoft.com/office/drawing/2014/main" id="{E06AF140-132B-7F72-9FAA-975245C54860}"/>
              </a:ext>
            </a:extLst>
          </p:cNvPr>
          <p:cNvSpPr/>
          <p:nvPr/>
        </p:nvSpPr>
        <p:spPr>
          <a:xfrm>
            <a:off x="7992180" y="2675173"/>
            <a:ext cx="2495588" cy="22178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a:t>Вулиця Гоголя</a:t>
            </a:r>
            <a:endParaRPr lang="ru-RU" dirty="0"/>
          </a:p>
        </p:txBody>
      </p:sp>
      <p:sp>
        <p:nvSpPr>
          <p:cNvPr id="24" name="Прямоугольник 23">
            <a:extLst>
              <a:ext uri="{FF2B5EF4-FFF2-40B4-BE49-F238E27FC236}">
                <a16:creationId xmlns:a16="http://schemas.microsoft.com/office/drawing/2014/main" id="{33BA688F-CBAE-F1C1-FCC4-148339734ED3}"/>
              </a:ext>
            </a:extLst>
          </p:cNvPr>
          <p:cNvSpPr/>
          <p:nvPr/>
        </p:nvSpPr>
        <p:spPr>
          <a:xfrm>
            <a:off x="9570955" y="1972274"/>
            <a:ext cx="2260031" cy="24307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uk-UA" dirty="0"/>
              <a:t>Центральний ринок</a:t>
            </a:r>
            <a:endParaRPr lang="ru-RU" dirty="0"/>
          </a:p>
        </p:txBody>
      </p:sp>
    </p:spTree>
    <p:extLst>
      <p:ext uri="{BB962C8B-B14F-4D97-AF65-F5344CB8AC3E}">
        <p14:creationId xmlns:p14="http://schemas.microsoft.com/office/powerpoint/2010/main" val="196908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D53F15-15EF-4690-BC8C-B17F7AFA9A33}"/>
              </a:ext>
            </a:extLst>
          </p:cNvPr>
          <p:cNvSpPr>
            <a:spLocks noGrp="1"/>
          </p:cNvSpPr>
          <p:nvPr>
            <p:ph type="title"/>
          </p:nvPr>
        </p:nvSpPr>
        <p:spPr>
          <a:xfrm>
            <a:off x="4551219" y="32037"/>
            <a:ext cx="7419107" cy="1325563"/>
          </a:xfrm>
        </p:spPr>
        <p:txBody>
          <a:bodyPr>
            <a:normAutofit/>
          </a:bodyPr>
          <a:lstStyle/>
          <a:p>
            <a:pPr algn="ctr"/>
            <a:r>
              <a:rPr lang="uk-UA" sz="2800" b="1" dirty="0">
                <a:solidFill>
                  <a:schemeClr val="accent2">
                    <a:lumMod val="50000"/>
                  </a:schemeClr>
                </a:solidFill>
                <a:latin typeface="Arial" panose="020B0604020202020204" pitchFamily="34" charset="0"/>
                <a:cs typeface="Arial" panose="020B0604020202020204" pitchFamily="34" charset="0"/>
              </a:rPr>
              <a:t>Розділ 1. Історичні передумови появи ассирійської діаспори </a:t>
            </a:r>
            <a:br>
              <a:rPr lang="uk-UA" sz="2800" b="1" dirty="0">
                <a:solidFill>
                  <a:schemeClr val="accent2">
                    <a:lumMod val="50000"/>
                  </a:schemeClr>
                </a:solidFill>
                <a:latin typeface="Arial" panose="020B0604020202020204" pitchFamily="34" charset="0"/>
                <a:cs typeface="Arial" panose="020B0604020202020204" pitchFamily="34" charset="0"/>
              </a:rPr>
            </a:br>
            <a:r>
              <a:rPr lang="uk-UA" sz="2800" b="1" dirty="0">
                <a:solidFill>
                  <a:schemeClr val="accent2">
                    <a:lumMod val="50000"/>
                  </a:schemeClr>
                </a:solidFill>
                <a:latin typeface="Arial" panose="020B0604020202020204" pitchFamily="34" charset="0"/>
                <a:cs typeface="Arial" panose="020B0604020202020204" pitchFamily="34" charset="0"/>
              </a:rPr>
              <a:t>(межа ХІХ–ХХ ст. та початок ХХ ст.)</a:t>
            </a:r>
          </a:p>
        </p:txBody>
      </p:sp>
      <p:sp>
        <p:nvSpPr>
          <p:cNvPr id="4" name="Прямокутник 3">
            <a:extLst>
              <a:ext uri="{FF2B5EF4-FFF2-40B4-BE49-F238E27FC236}">
                <a16:creationId xmlns:a16="http://schemas.microsoft.com/office/drawing/2014/main" id="{7E3DBA2B-9C7B-43C7-9FDC-3DDF3B6DA878}"/>
              </a:ext>
            </a:extLst>
          </p:cNvPr>
          <p:cNvSpPr/>
          <p:nvPr/>
        </p:nvSpPr>
        <p:spPr>
          <a:xfrm>
            <a:off x="4551219" y="1343818"/>
            <a:ext cx="7512627" cy="5078313"/>
          </a:xfrm>
          <a:prstGeom prst="rect">
            <a:avLst/>
          </a:prstGeom>
        </p:spPr>
        <p:txBody>
          <a:bodyPr wrap="square">
            <a:spAutoFit/>
          </a:bodyPr>
          <a:lstStyle/>
          <a:p>
            <a:pPr algn="just"/>
            <a:r>
              <a:rPr lang="uk-UA" dirty="0">
                <a:latin typeface="Arial" panose="020B0604020202020204" pitchFamily="34" charset="0"/>
                <a:cs typeface="Arial" panose="020B0604020202020204" pitchFamily="34" charset="0"/>
              </a:rPr>
              <a:t>     Поява ассирійців на українських землях загалом та в Ніжині зокрема не була наслідком планової міграції чи економічних пошуків –  це була міграція порятунку. Головною передумовою стали трагічні події Першої світової війни на території Османської імперії. Ассирійці, які проживали переважно в гірських районах </a:t>
            </a:r>
            <a:r>
              <a:rPr lang="uk-UA" dirty="0" err="1">
                <a:latin typeface="Arial" panose="020B0604020202020204" pitchFamily="34" charset="0"/>
                <a:cs typeface="Arial" panose="020B0604020202020204" pitchFamily="34" charset="0"/>
              </a:rPr>
              <a:t>Хаккярі</a:t>
            </a:r>
            <a:r>
              <a:rPr lang="uk-UA" dirty="0">
                <a:latin typeface="Arial" panose="020B0604020202020204" pitchFamily="34" charset="0"/>
                <a:cs typeface="Arial" panose="020B0604020202020204" pitchFamily="34" charset="0"/>
              </a:rPr>
              <a:t> та на рівнині Урмія, зазнали масових переслідувань за етнічною та релігійною (християнською) ознаками, що увійшло в історію як геноцид ассирійців — </a:t>
            </a:r>
            <a:r>
              <a:rPr lang="uk-UA" b="1" dirty="0">
                <a:latin typeface="Arial" panose="020B0604020202020204" pitchFamily="34" charset="0"/>
                <a:cs typeface="Arial" panose="020B0604020202020204" pitchFamily="34" charset="0"/>
              </a:rPr>
              <a:t>«</a:t>
            </a:r>
            <a:r>
              <a:rPr lang="uk-UA" b="1" dirty="0" err="1">
                <a:latin typeface="Arial" panose="020B0604020202020204" pitchFamily="34" charset="0"/>
                <a:cs typeface="Arial" panose="020B0604020202020204" pitchFamily="34" charset="0"/>
              </a:rPr>
              <a:t>Сейфо</a:t>
            </a:r>
            <a:r>
              <a:rPr lang="uk-UA" b="1" dirty="0">
                <a:latin typeface="Arial" panose="020B0604020202020204" pitchFamily="34" charset="0"/>
                <a:cs typeface="Arial" panose="020B0604020202020204" pitchFamily="34" charset="0"/>
              </a:rPr>
              <a:t>»</a:t>
            </a:r>
            <a:r>
              <a:rPr lang="uk-UA" dirty="0">
                <a:latin typeface="Arial" panose="020B0604020202020204" pitchFamily="34" charset="0"/>
                <a:cs typeface="Arial" panose="020B0604020202020204" pitchFamily="34" charset="0"/>
              </a:rPr>
              <a:t> (Меч).</a:t>
            </a:r>
          </a:p>
          <a:p>
            <a:pPr algn="just"/>
            <a:r>
              <a:rPr lang="uk-UA" dirty="0">
                <a:latin typeface="Arial" panose="020B0604020202020204" pitchFamily="34" charset="0"/>
                <a:cs typeface="Arial" panose="020B0604020202020204" pitchFamily="34" charset="0"/>
              </a:rPr>
              <a:t>     Виступивши на боці Російської імперії, ассирійці після відступу російських військ були змушені тікати на північ, на територію Кавказу, рятуючись від фізичного знищення. У 1920-х роках, рятуючись від голоду та економічної розрухи на Кавказі, біженці почали просуватися вглиб колишньої імперії. </a:t>
            </a:r>
          </a:p>
          <a:p>
            <a:pPr algn="just"/>
            <a:r>
              <a:rPr lang="uk-UA" dirty="0">
                <a:latin typeface="Arial" panose="020B0604020202020204" pitchFamily="34" charset="0"/>
                <a:cs typeface="Arial" panose="020B0604020202020204" pitchFamily="34" charset="0"/>
              </a:rPr>
              <a:t>     Ніжин, маючи статус важливого залізничного вузла та історичні традиції торговельного міста, став одним із тих центрів, де ассирійські родини знайшли прихисток. Вони прибували сюди позбавлені майна, статусу та без знання місцевої мови, що визначило специфіку їхньої подальшої адаптації.</a:t>
            </a:r>
          </a:p>
        </p:txBody>
      </p:sp>
      <p:pic>
        <p:nvPicPr>
          <p:cNvPr id="5" name="Рисунок 4">
            <a:extLst>
              <a:ext uri="{FF2B5EF4-FFF2-40B4-BE49-F238E27FC236}">
                <a16:creationId xmlns:a16="http://schemas.microsoft.com/office/drawing/2014/main" id="{DB324EDC-FF52-40E7-97C0-9F82766BF263}"/>
              </a:ext>
            </a:extLst>
          </p:cNvPr>
          <p:cNvPicPr>
            <a:picLocks noChangeAspect="1"/>
          </p:cNvPicPr>
          <p:nvPr/>
        </p:nvPicPr>
        <p:blipFill rotWithShape="1">
          <a:blip r:embed="rId2">
            <a:extLst>
              <a:ext uri="{28A0092B-C50C-407E-A947-70E740481C1C}">
                <a14:useLocalDpi xmlns:a14="http://schemas.microsoft.com/office/drawing/2010/main" val="0"/>
              </a:ext>
            </a:extLst>
          </a:blip>
          <a:srcRect t="10296" b="7576"/>
          <a:stretch/>
        </p:blipFill>
        <p:spPr>
          <a:xfrm>
            <a:off x="131619" y="146336"/>
            <a:ext cx="4350327" cy="6565328"/>
          </a:xfrm>
          <a:prstGeom prst="rect">
            <a:avLst/>
          </a:prstGeom>
        </p:spPr>
      </p:pic>
    </p:spTree>
    <p:extLst>
      <p:ext uri="{BB962C8B-B14F-4D97-AF65-F5344CB8AC3E}">
        <p14:creationId xmlns:p14="http://schemas.microsoft.com/office/powerpoint/2010/main" val="3712511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Місце для вмісту 4">
            <a:extLst>
              <a:ext uri="{FF2B5EF4-FFF2-40B4-BE49-F238E27FC236}">
                <a16:creationId xmlns:a16="http://schemas.microsoft.com/office/drawing/2014/main" id="{AF9D10D8-2B0D-4D5B-B70E-87F62E96D3A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3762"/>
          <a:stretch/>
        </p:blipFill>
        <p:spPr>
          <a:xfrm>
            <a:off x="161491" y="3730336"/>
            <a:ext cx="5272954" cy="3127664"/>
          </a:xfrm>
        </p:spPr>
      </p:pic>
      <p:pic>
        <p:nvPicPr>
          <p:cNvPr id="6" name="Рисунок 5">
            <a:extLst>
              <a:ext uri="{FF2B5EF4-FFF2-40B4-BE49-F238E27FC236}">
                <a16:creationId xmlns:a16="http://schemas.microsoft.com/office/drawing/2014/main" id="{EA5A8741-C1B5-4C61-9343-C9CE736B5482}"/>
              </a:ext>
            </a:extLst>
          </p:cNvPr>
          <p:cNvPicPr>
            <a:picLocks noChangeAspect="1"/>
          </p:cNvPicPr>
          <p:nvPr/>
        </p:nvPicPr>
        <p:blipFill rotWithShape="1">
          <a:blip r:embed="rId3"/>
          <a:srcRect r="66463"/>
          <a:stretch/>
        </p:blipFill>
        <p:spPr>
          <a:xfrm>
            <a:off x="165391" y="825788"/>
            <a:ext cx="2630626" cy="2904548"/>
          </a:xfrm>
          <a:prstGeom prst="rect">
            <a:avLst/>
          </a:prstGeom>
        </p:spPr>
      </p:pic>
      <p:pic>
        <p:nvPicPr>
          <p:cNvPr id="7" name="Рисунок 6">
            <a:extLst>
              <a:ext uri="{FF2B5EF4-FFF2-40B4-BE49-F238E27FC236}">
                <a16:creationId xmlns:a16="http://schemas.microsoft.com/office/drawing/2014/main" id="{8D1E2DA2-E41B-4024-A78C-BE3457B3A643}"/>
              </a:ext>
            </a:extLst>
          </p:cNvPr>
          <p:cNvPicPr>
            <a:picLocks noChangeAspect="1"/>
          </p:cNvPicPr>
          <p:nvPr/>
        </p:nvPicPr>
        <p:blipFill>
          <a:blip r:embed="rId4"/>
          <a:stretch>
            <a:fillRect/>
          </a:stretch>
        </p:blipFill>
        <p:spPr>
          <a:xfrm>
            <a:off x="2796018" y="825787"/>
            <a:ext cx="3552827" cy="2904549"/>
          </a:xfrm>
          <a:prstGeom prst="rect">
            <a:avLst/>
          </a:prstGeom>
        </p:spPr>
      </p:pic>
      <p:sp>
        <p:nvSpPr>
          <p:cNvPr id="8" name="Прямокутник 7">
            <a:extLst>
              <a:ext uri="{FF2B5EF4-FFF2-40B4-BE49-F238E27FC236}">
                <a16:creationId xmlns:a16="http://schemas.microsoft.com/office/drawing/2014/main" id="{739624F6-FB93-4F5A-998F-C9EA52857879}"/>
              </a:ext>
            </a:extLst>
          </p:cNvPr>
          <p:cNvSpPr/>
          <p:nvPr/>
        </p:nvSpPr>
        <p:spPr>
          <a:xfrm>
            <a:off x="5787736" y="3718679"/>
            <a:ext cx="6209432" cy="313932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Ассирійці селилися близько одне до одного. Це дозволяло укладати шлюби "всередині" громади, зберігати </a:t>
            </a:r>
            <a:r>
              <a:rPr kumimoji="0" lang="uk-UA"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новоарамейську</a:t>
            </a: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мову в побуті, продовжувати свої гастрономічні традиції та підтримувати сильні родинні зв'язки.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Швидко інтегрувавшись економічно, у другому та третьому поколіннях ніжинські ассирійці пішли вчитися. Вони вільно володіли українською та російською мовами, ставали викладачами (наприклад, у місцевих технічних училищах), інженерами, підприємцями, виходячи далеко за межі традиційної "взуттєвої" сфери.</a:t>
            </a:r>
          </a:p>
        </p:txBody>
      </p:sp>
      <p:sp>
        <p:nvSpPr>
          <p:cNvPr id="9" name="Заголовок 1">
            <a:extLst>
              <a:ext uri="{FF2B5EF4-FFF2-40B4-BE49-F238E27FC236}">
                <a16:creationId xmlns:a16="http://schemas.microsoft.com/office/drawing/2014/main" id="{738418F2-97A9-4D4E-BD18-986B38022C66}"/>
              </a:ext>
            </a:extLst>
          </p:cNvPr>
          <p:cNvSpPr>
            <a:spLocks noGrp="1"/>
          </p:cNvSpPr>
          <p:nvPr>
            <p:ph type="title"/>
          </p:nvPr>
        </p:nvSpPr>
        <p:spPr>
          <a:xfrm>
            <a:off x="0" y="0"/>
            <a:ext cx="12192000" cy="798657"/>
          </a:xfrm>
        </p:spPr>
        <p:txBody>
          <a:bodyPr>
            <a:noAutofit/>
          </a:bodyPr>
          <a:lstStyle/>
          <a:p>
            <a:pPr lvl="0" algn="ctr">
              <a:lnSpc>
                <a:spcPct val="100000"/>
              </a:lnSpc>
              <a:spcBef>
                <a:spcPts val="0"/>
              </a:spcBef>
            </a:pPr>
            <a:br>
              <a:rPr lang="en-US" sz="3200" b="1" dirty="0">
                <a:latin typeface="Arial" panose="020B0604020202020204" pitchFamily="34" charset="0"/>
                <a:cs typeface="Arial" panose="020B0604020202020204" pitchFamily="34" charset="0"/>
              </a:rPr>
            </a:br>
            <a:r>
              <a:rPr lang="uk-UA" sz="2600" b="1" dirty="0">
                <a:solidFill>
                  <a:schemeClr val="accent2">
                    <a:lumMod val="50000"/>
                  </a:schemeClr>
                </a:solidFill>
                <a:latin typeface="Arial" panose="020B0604020202020204" pitchFamily="34" charset="0"/>
                <a:ea typeface="+mn-ea"/>
                <a:cs typeface="Arial" panose="020B0604020202020204" pitchFamily="34" charset="0"/>
              </a:rPr>
              <a:t>Як місцеве населення прийняло біженців і як вони співіснували?</a:t>
            </a:r>
            <a:br>
              <a:rPr lang="uk-UA" sz="2600" b="1" dirty="0">
                <a:solidFill>
                  <a:prstClr val="black"/>
                </a:solidFill>
                <a:latin typeface="Arial" panose="020B0604020202020204" pitchFamily="34" charset="0"/>
                <a:ea typeface="+mn-ea"/>
                <a:cs typeface="Arial" panose="020B0604020202020204" pitchFamily="34" charset="0"/>
              </a:rPr>
            </a:br>
            <a:r>
              <a:rPr lang="ru-RU" sz="3200" b="1" dirty="0">
                <a:latin typeface="Arial" panose="020B0604020202020204" pitchFamily="34" charset="0"/>
                <a:cs typeface="Arial" panose="020B0604020202020204" pitchFamily="34" charset="0"/>
              </a:rPr>
              <a:t> </a:t>
            </a:r>
            <a:endParaRPr lang="uk-UA" sz="3200" b="1" dirty="0">
              <a:latin typeface="Arial" panose="020B0604020202020204" pitchFamily="34" charset="0"/>
              <a:cs typeface="Arial" panose="020B0604020202020204" pitchFamily="34" charset="0"/>
            </a:endParaRPr>
          </a:p>
        </p:txBody>
      </p:sp>
      <p:sp>
        <p:nvSpPr>
          <p:cNvPr id="10" name="Прямокутник 9">
            <a:extLst>
              <a:ext uri="{FF2B5EF4-FFF2-40B4-BE49-F238E27FC236}">
                <a16:creationId xmlns:a16="http://schemas.microsoft.com/office/drawing/2014/main" id="{82A831AB-FD55-49F1-B14D-E4C224B576F1}"/>
              </a:ext>
            </a:extLst>
          </p:cNvPr>
          <p:cNvSpPr/>
          <p:nvPr/>
        </p:nvSpPr>
        <p:spPr>
          <a:xfrm>
            <a:off x="6470936" y="985399"/>
            <a:ext cx="5526232" cy="25853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Ніжин мав потужний історичний бекграунд мультикультурного міста. Місцеві жителі століттями жили пліч-о-пліч з великою грецькою громадою, євреями та іншими меншинами. Поява ще однієї групи майстрів та торговців не викликала економічного чи культурного шоку. Ассирійці не конкурували з українцями за сільськогосподарські угіддя, а зайняли порожню нішу в міській сфері послуг.</a:t>
            </a:r>
          </a:p>
        </p:txBody>
      </p:sp>
      <p:sp>
        <p:nvSpPr>
          <p:cNvPr id="3" name="Прямокутник 28">
            <a:extLst>
              <a:ext uri="{FF2B5EF4-FFF2-40B4-BE49-F238E27FC236}">
                <a16:creationId xmlns:a16="http://schemas.microsoft.com/office/drawing/2014/main" id="{5969F5E7-3D68-A4BD-D545-551A434D76EF}"/>
              </a:ext>
            </a:extLst>
          </p:cNvPr>
          <p:cNvSpPr/>
          <p:nvPr/>
        </p:nvSpPr>
        <p:spPr>
          <a:xfrm>
            <a:off x="194832" y="6581001"/>
            <a:ext cx="1701107" cy="276999"/>
          </a:xfrm>
          <a:prstGeom prst="rect">
            <a:avLst/>
          </a:prstGeom>
        </p:spPr>
        <p:txBody>
          <a:bodyPr wrap="none">
            <a:spAutoFit/>
          </a:bodyPr>
          <a:lstStyle/>
          <a:p>
            <a:r>
              <a:rPr lang="en-US" sz="1200" b="1" dirty="0">
                <a:latin typeface="Arial" panose="020B0604020202020204" pitchFamily="34" charset="0"/>
                <a:cs typeface="Arial" panose="020B0604020202020204" pitchFamily="34" charset="0"/>
                <a:hlinkClick r:id="rId5"/>
              </a:rPr>
              <a:t>https://surl.li/omregz</a:t>
            </a:r>
            <a:endParaRPr lang="uk-UA"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6100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7794FF-03FB-44FA-B556-8FEF6F2FB5DA}"/>
              </a:ext>
            </a:extLst>
          </p:cNvPr>
          <p:cNvSpPr>
            <a:spLocks noGrp="1"/>
          </p:cNvSpPr>
          <p:nvPr>
            <p:ph type="title"/>
          </p:nvPr>
        </p:nvSpPr>
        <p:spPr>
          <a:xfrm>
            <a:off x="4771634" y="173341"/>
            <a:ext cx="7420366" cy="1263802"/>
          </a:xfrm>
        </p:spPr>
        <p:txBody>
          <a:bodyPr>
            <a:normAutofit/>
          </a:bodyPr>
          <a:lstStyle/>
          <a:p>
            <a:pPr algn="ctr"/>
            <a:r>
              <a:rPr lang="uk-UA" sz="2800" b="1" dirty="0">
                <a:solidFill>
                  <a:schemeClr val="accent2">
                    <a:lumMod val="50000"/>
                  </a:schemeClr>
                </a:solidFill>
                <a:latin typeface="Arial" panose="020B0604020202020204" pitchFamily="34" charset="0"/>
                <a:cs typeface="Arial" panose="020B0604020202020204" pitchFamily="34" charset="0"/>
              </a:rPr>
              <a:t>Розділ 2. </a:t>
            </a:r>
            <a:br>
              <a:rPr lang="uk-UA" sz="2800" b="1" dirty="0">
                <a:solidFill>
                  <a:schemeClr val="accent2">
                    <a:lumMod val="50000"/>
                  </a:schemeClr>
                </a:solidFill>
                <a:latin typeface="Arial" panose="020B0604020202020204" pitchFamily="34" charset="0"/>
                <a:cs typeface="Arial" panose="020B0604020202020204" pitchFamily="34" charset="0"/>
              </a:rPr>
            </a:br>
            <a:r>
              <a:rPr lang="uk-UA" sz="2800" b="1" dirty="0">
                <a:solidFill>
                  <a:schemeClr val="accent2">
                    <a:lumMod val="50000"/>
                  </a:schemeClr>
                </a:solidFill>
                <a:latin typeface="Arial" panose="020B0604020202020204" pitchFamily="34" charset="0"/>
                <a:cs typeface="Arial" panose="020B0604020202020204" pitchFamily="34" charset="0"/>
              </a:rPr>
              <a:t>Господарська адаптація та економічна інтеграція в Ніжині</a:t>
            </a:r>
          </a:p>
        </p:txBody>
      </p:sp>
      <p:sp>
        <p:nvSpPr>
          <p:cNvPr id="4" name="Прямокутник 3">
            <a:extLst>
              <a:ext uri="{FF2B5EF4-FFF2-40B4-BE49-F238E27FC236}">
                <a16:creationId xmlns:a16="http://schemas.microsoft.com/office/drawing/2014/main" id="{B30B414F-A763-4483-9636-05E76CD6DA03}"/>
              </a:ext>
            </a:extLst>
          </p:cNvPr>
          <p:cNvSpPr/>
          <p:nvPr/>
        </p:nvSpPr>
        <p:spPr>
          <a:xfrm>
            <a:off x="4935682" y="1437143"/>
            <a:ext cx="7055541" cy="5355312"/>
          </a:xfrm>
          <a:prstGeom prst="rect">
            <a:avLst/>
          </a:prstGeom>
        </p:spPr>
        <p:txBody>
          <a:bodyPr wrap="square">
            <a:spAutoFit/>
          </a:bodyPr>
          <a:lstStyle/>
          <a:p>
            <a:pPr algn="just"/>
            <a:r>
              <a:rPr lang="uk-UA" dirty="0">
                <a:latin typeface="Arial" panose="020B0604020202020204" pitchFamily="34" charset="0"/>
                <a:cs typeface="Arial" panose="020B0604020202020204" pitchFamily="34" charset="0"/>
              </a:rPr>
              <a:t>     Втративши свої традиційні сільськогосподарські угіддя на батьківщині, ассирійці в Ніжині були змушені швидко шукати нові способи виживання у міському середовищі. </a:t>
            </a:r>
          </a:p>
          <a:p>
            <a:pPr algn="just"/>
            <a:r>
              <a:rPr lang="uk-UA" dirty="0">
                <a:latin typeface="Arial" panose="020B0604020202020204" pitchFamily="34" charset="0"/>
                <a:cs typeface="Arial" panose="020B0604020202020204" pitchFamily="34" charset="0"/>
              </a:rPr>
              <a:t>     Абсолютна більшість чоловіків монополізувала вузьку, але затребувану сферу — чищення та ремонт взуття. Ця професія мала низький поріг входу: вона не потребувала великого стартового капіталу (достатньо було щіток, гуталіну та саморобної дерев'яної будки) і дозволяла працювати без досконалого володіння українською чи російською мовами. Ассирійські майстри (яких тоді часто називали «айсори») розміщували свої робочі місця у точках найбільшого скупчення людей — біля вокзалу, на центральних вулицях міста та біля Ніжинського базару.</a:t>
            </a:r>
          </a:p>
          <a:p>
            <a:pPr algn="just"/>
            <a:r>
              <a:rPr lang="uk-UA" dirty="0">
                <a:latin typeface="Arial" panose="020B0604020202020204" pitchFamily="34" charset="0"/>
                <a:cs typeface="Arial" panose="020B0604020202020204" pitchFamily="34" charset="0"/>
              </a:rPr>
              <a:t>     Згодом, із встановленням радянської влади та початком колективізації, ассирійські кустарі почали об'єднуватися у спеціалізовані артілі. Це дозволило їм легалізувати свою діяльність в умовах планової економіки, колективно сплачувати податки та захищати свої трудові інтереси, ставши невіддільною частиною економічного ландшафту Ніжина.</a:t>
            </a:r>
          </a:p>
        </p:txBody>
      </p:sp>
      <p:pic>
        <p:nvPicPr>
          <p:cNvPr id="11" name="Рисунок 10">
            <a:extLst>
              <a:ext uri="{FF2B5EF4-FFF2-40B4-BE49-F238E27FC236}">
                <a16:creationId xmlns:a16="http://schemas.microsoft.com/office/drawing/2014/main" id="{7F30FE32-1133-40F1-96D9-DB001F1A08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777" y="0"/>
            <a:ext cx="4570857" cy="6858000"/>
          </a:xfrm>
          <a:prstGeom prst="rect">
            <a:avLst/>
          </a:prstGeom>
        </p:spPr>
      </p:pic>
      <p:sp>
        <p:nvSpPr>
          <p:cNvPr id="3" name="Прямокутник 28">
            <a:extLst>
              <a:ext uri="{FF2B5EF4-FFF2-40B4-BE49-F238E27FC236}">
                <a16:creationId xmlns:a16="http://schemas.microsoft.com/office/drawing/2014/main" id="{BF119DE9-37B1-359E-2F3E-51EF71C4D690}"/>
              </a:ext>
            </a:extLst>
          </p:cNvPr>
          <p:cNvSpPr/>
          <p:nvPr/>
        </p:nvSpPr>
        <p:spPr>
          <a:xfrm>
            <a:off x="3070527" y="6556591"/>
            <a:ext cx="1701107" cy="276999"/>
          </a:xfrm>
          <a:prstGeom prst="rect">
            <a:avLst/>
          </a:prstGeom>
        </p:spPr>
        <p:txBody>
          <a:bodyPr wrap="none">
            <a:spAutoFit/>
          </a:bodyPr>
          <a:lstStyle/>
          <a:p>
            <a:r>
              <a:rPr lang="en-US" sz="1200" b="1" dirty="0">
                <a:latin typeface="Arial" panose="020B0604020202020204" pitchFamily="34" charset="0"/>
                <a:cs typeface="Arial" panose="020B0604020202020204" pitchFamily="34" charset="0"/>
                <a:hlinkClick r:id="rId3"/>
              </a:rPr>
              <a:t>https://surl.li/omregz</a:t>
            </a:r>
            <a:endParaRPr lang="uk-UA"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4816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CEBD6C-DA50-4C4A-BA86-56745310871C}"/>
              </a:ext>
            </a:extLst>
          </p:cNvPr>
          <p:cNvSpPr>
            <a:spLocks noGrp="1"/>
          </p:cNvSpPr>
          <p:nvPr>
            <p:ph type="title"/>
          </p:nvPr>
        </p:nvSpPr>
        <p:spPr>
          <a:xfrm>
            <a:off x="838200" y="1"/>
            <a:ext cx="10515600" cy="794368"/>
          </a:xfrm>
        </p:spPr>
        <p:txBody>
          <a:bodyPr>
            <a:normAutofit/>
          </a:bodyPr>
          <a:lstStyle/>
          <a:p>
            <a:pPr algn="ctr"/>
            <a:r>
              <a:rPr lang="ru-RU" sz="2600" b="1" dirty="0" err="1">
                <a:solidFill>
                  <a:schemeClr val="accent2">
                    <a:lumMod val="50000"/>
                  </a:schemeClr>
                </a:solidFill>
                <a:latin typeface="Arial" panose="020B0604020202020204" pitchFamily="34" charset="0"/>
                <a:cs typeface="Arial" panose="020B0604020202020204" pitchFamily="34" charset="0"/>
              </a:rPr>
              <a:t>Професійний</a:t>
            </a:r>
            <a:r>
              <a:rPr lang="ru-RU" sz="2600" b="1" dirty="0">
                <a:solidFill>
                  <a:schemeClr val="accent2">
                    <a:lumMod val="50000"/>
                  </a:schemeClr>
                </a:solidFill>
                <a:latin typeface="Arial" panose="020B0604020202020204" pitchFamily="34" charset="0"/>
                <a:cs typeface="Arial" panose="020B0604020202020204" pitchFamily="34" charset="0"/>
              </a:rPr>
              <a:t> код: </a:t>
            </a:r>
            <a:r>
              <a:rPr lang="ru-RU" sz="2600" b="1" dirty="0" err="1">
                <a:solidFill>
                  <a:schemeClr val="accent2">
                    <a:lumMod val="50000"/>
                  </a:schemeClr>
                </a:solidFill>
                <a:latin typeface="Arial" panose="020B0604020202020204" pitchFamily="34" charset="0"/>
                <a:cs typeface="Arial" panose="020B0604020202020204" pitchFamily="34" charset="0"/>
              </a:rPr>
              <a:t>майстри</a:t>
            </a:r>
            <a:r>
              <a:rPr lang="ru-RU" sz="2600" b="1" dirty="0">
                <a:solidFill>
                  <a:schemeClr val="accent2">
                    <a:lumMod val="50000"/>
                  </a:schemeClr>
                </a:solidFill>
                <a:latin typeface="Arial" panose="020B0604020202020204" pitchFamily="34" charset="0"/>
                <a:cs typeface="Arial" panose="020B0604020202020204" pitchFamily="34" charset="0"/>
              </a:rPr>
              <a:t> </a:t>
            </a:r>
            <a:r>
              <a:rPr lang="ru-RU" sz="2600" b="1" dirty="0" err="1">
                <a:solidFill>
                  <a:schemeClr val="accent2">
                    <a:lumMod val="50000"/>
                  </a:schemeClr>
                </a:solidFill>
                <a:latin typeface="Arial" panose="020B0604020202020204" pitchFamily="34" charset="0"/>
                <a:cs typeface="Arial" panose="020B0604020202020204" pitchFamily="34" charset="0"/>
              </a:rPr>
              <a:t>взуття</a:t>
            </a:r>
            <a:r>
              <a:rPr lang="ru-RU" sz="2600" b="1" dirty="0">
                <a:solidFill>
                  <a:schemeClr val="accent2">
                    <a:lumMod val="50000"/>
                  </a:schemeClr>
                </a:solidFill>
                <a:latin typeface="Arial" panose="020B0604020202020204" pitchFamily="34" charset="0"/>
                <a:cs typeface="Arial" panose="020B0604020202020204" pitchFamily="34" charset="0"/>
              </a:rPr>
              <a:t> та </a:t>
            </a:r>
            <a:r>
              <a:rPr lang="ru-RU" sz="2600" b="1" dirty="0" err="1">
                <a:solidFill>
                  <a:schemeClr val="accent2">
                    <a:lumMod val="50000"/>
                  </a:schemeClr>
                </a:solidFill>
                <a:latin typeface="Arial" panose="020B0604020202020204" pitchFamily="34" charset="0"/>
                <a:cs typeface="Arial" panose="020B0604020202020204" pitchFamily="34" charset="0"/>
              </a:rPr>
              <a:t>чистильники</a:t>
            </a:r>
            <a:endParaRPr lang="uk-UA" sz="2600" b="1" dirty="0">
              <a:solidFill>
                <a:schemeClr val="accent2">
                  <a:lumMod val="50000"/>
                </a:schemeClr>
              </a:solidFill>
              <a:latin typeface="Arial" panose="020B0604020202020204" pitchFamily="34" charset="0"/>
              <a:cs typeface="Arial" panose="020B0604020202020204" pitchFamily="34" charset="0"/>
            </a:endParaRPr>
          </a:p>
        </p:txBody>
      </p:sp>
      <p:sp>
        <p:nvSpPr>
          <p:cNvPr id="7" name="Прямокутник 6">
            <a:extLst>
              <a:ext uri="{FF2B5EF4-FFF2-40B4-BE49-F238E27FC236}">
                <a16:creationId xmlns:a16="http://schemas.microsoft.com/office/drawing/2014/main" id="{081E2690-D02F-4A8B-8E77-A6A01AA47810}"/>
              </a:ext>
            </a:extLst>
          </p:cNvPr>
          <p:cNvSpPr/>
          <p:nvPr/>
        </p:nvSpPr>
        <p:spPr>
          <a:xfrm>
            <a:off x="4395355" y="607607"/>
            <a:ext cx="7512627" cy="458587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Ассирійські</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майстри</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прищепили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ніжинцям</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культуру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доглянутого</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взуття</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До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їхньої</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масової</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появи</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ідеально</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начищене</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взуття</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було</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привілеєм</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переважно</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заможних</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верств</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які</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мали</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прислугу.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Ассирійці</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зробили</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цю</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послугу</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доступною.</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Чищення</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взуття</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перетворилося</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на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своєрідний</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ритуал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міського</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жителя перед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важливою</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зустріччю</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побаченням</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чи</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походом до театру.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Сяючі</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черевики стали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ознакою</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поваги</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до себе та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оточуючих</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невіддільною</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частиною</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"культурного"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містянина</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Взуття, особливо в повоєнні та дефіцитні часи, берегли як зіницю ока. Його ремонт довіряли лише перевіреним майстрам.</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Між ніжинськими родинами та конкретними ассирійськими майстрами формувалися десятиліття довірливих стосунків. Клієнти ходили до "свого" майстра роками, а потім приводили до нього своїх дітей. Це створювало тісні міжкультурні зв'язки всередині міської громади.</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 name="Рисунок 7">
            <a:extLst>
              <a:ext uri="{FF2B5EF4-FFF2-40B4-BE49-F238E27FC236}">
                <a16:creationId xmlns:a16="http://schemas.microsoft.com/office/drawing/2014/main" id="{7398812B-9BFB-4485-AEA0-AA315F001E99}"/>
              </a:ext>
            </a:extLst>
          </p:cNvPr>
          <p:cNvPicPr>
            <a:picLocks noChangeAspect="1"/>
          </p:cNvPicPr>
          <p:nvPr/>
        </p:nvPicPr>
        <p:blipFill>
          <a:blip r:embed="rId2"/>
          <a:stretch>
            <a:fillRect/>
          </a:stretch>
        </p:blipFill>
        <p:spPr>
          <a:xfrm>
            <a:off x="170785" y="794368"/>
            <a:ext cx="4106829" cy="5927978"/>
          </a:xfrm>
          <a:prstGeom prst="rect">
            <a:avLst/>
          </a:prstGeom>
        </p:spPr>
      </p:pic>
      <p:pic>
        <p:nvPicPr>
          <p:cNvPr id="10" name="Рисунок 9">
            <a:extLst>
              <a:ext uri="{FF2B5EF4-FFF2-40B4-BE49-F238E27FC236}">
                <a16:creationId xmlns:a16="http://schemas.microsoft.com/office/drawing/2014/main" id="{97C29685-9887-43F4-AAA3-08919E2448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4734" y="5252245"/>
            <a:ext cx="1510793" cy="1510793"/>
          </a:xfrm>
          <a:prstGeom prst="rect">
            <a:avLst/>
          </a:prstGeom>
        </p:spPr>
      </p:pic>
      <p:sp>
        <p:nvSpPr>
          <p:cNvPr id="11" name="Прямокутник 10">
            <a:extLst>
              <a:ext uri="{FF2B5EF4-FFF2-40B4-BE49-F238E27FC236}">
                <a16:creationId xmlns:a16="http://schemas.microsoft.com/office/drawing/2014/main" id="{B0133B15-E7F8-46EC-BDF7-AA5DAFC83992}"/>
              </a:ext>
            </a:extLst>
          </p:cNvPr>
          <p:cNvSpPr/>
          <p:nvPr/>
        </p:nvSpPr>
        <p:spPr>
          <a:xfrm>
            <a:off x="9813695" y="5041738"/>
            <a:ext cx="1777025" cy="230128"/>
          </a:xfrm>
          <a:prstGeom prst="rect">
            <a:avLst/>
          </a:prstGeom>
        </p:spPr>
        <p:txBody>
          <a:bodyPr wrap="none">
            <a:spAutoFit/>
          </a:bodyPr>
          <a:lstStyle/>
          <a:p>
            <a:pPr marL="0" marR="0" lvl="0" indent="0" algn="ctr" defTabSz="914400" rtl="0" eaLnBrk="1" fontAlgn="auto" latinLnBrk="0" hangingPunct="1">
              <a:lnSpc>
                <a:spcPct val="60000"/>
              </a:lnSpc>
              <a:spcBef>
                <a:spcPts val="0"/>
              </a:spcBef>
              <a:spcAft>
                <a:spcPts val="800"/>
              </a:spcAft>
              <a:buClrTx/>
              <a:buSzTx/>
              <a:buFontTx/>
              <a:buNone/>
              <a:tabLst/>
              <a:defRPr/>
            </a:pPr>
            <a:r>
              <a:rPr kumimoji="0" lang="uk-UA" sz="1400" b="1" i="1" u="none" strike="noStrike" kern="1200" cap="none" spc="0" normalizeH="0" baseline="0" noProof="0" dirty="0">
                <a:ln>
                  <a:noFill/>
                </a:ln>
                <a:solidFill>
                  <a:srgbClr val="ED7D31">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Алхімія ремесла: </a:t>
            </a:r>
          </a:p>
        </p:txBody>
      </p:sp>
      <p:sp>
        <p:nvSpPr>
          <p:cNvPr id="12" name="Прямокутник 11">
            <a:extLst>
              <a:ext uri="{FF2B5EF4-FFF2-40B4-BE49-F238E27FC236}">
                <a16:creationId xmlns:a16="http://schemas.microsoft.com/office/drawing/2014/main" id="{9B2F6C0F-5DC4-4DC2-A807-F38378824C0A}"/>
              </a:ext>
            </a:extLst>
          </p:cNvPr>
          <p:cNvSpPr/>
          <p:nvPr/>
        </p:nvSpPr>
        <p:spPr>
          <a:xfrm rot="21600000">
            <a:off x="7711124" y="4946136"/>
            <a:ext cx="1843325" cy="306109"/>
          </a:xfrm>
          <a:prstGeom prst="rect">
            <a:avLst/>
          </a:prstGeom>
        </p:spPr>
        <p:txBody>
          <a:bodyPr wrap="non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uk-UA" sz="1400" b="1" i="1" u="none" strike="noStrike" kern="1200" cap="none" spc="0" normalizeH="0" baseline="0" noProof="0" dirty="0">
                <a:ln>
                  <a:noFill/>
                </a:ln>
                <a:solidFill>
                  <a:srgbClr val="ED7D31">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"Магія в деталях</a:t>
            </a:r>
            <a:r>
              <a:rPr kumimoji="0" lang="uk-UA" sz="1200" b="1" i="1" u="none" strike="noStrike" kern="1200" cap="none" spc="0" normalizeH="0" baseline="0" noProof="0" dirty="0">
                <a:ln>
                  <a:noFill/>
                </a:ln>
                <a:solidFill>
                  <a:srgbClr val="ED7D31">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uk-UA" sz="1200" b="0" i="1" u="none" strike="noStrike" kern="1200" cap="none" spc="0" normalizeH="0" baseline="0" noProof="0" dirty="0">
              <a:ln>
                <a:noFill/>
              </a:ln>
              <a:solidFill>
                <a:srgbClr val="ED7D31">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14" name="Рисунок 13">
            <a:extLst>
              <a:ext uri="{FF2B5EF4-FFF2-40B4-BE49-F238E27FC236}">
                <a16:creationId xmlns:a16="http://schemas.microsoft.com/office/drawing/2014/main" id="{812A89CC-3EFB-41CC-8338-7C6F3A932F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7391" y="5252245"/>
            <a:ext cx="1677058" cy="1510793"/>
          </a:xfrm>
          <a:prstGeom prst="rect">
            <a:avLst/>
          </a:prstGeom>
        </p:spPr>
      </p:pic>
      <p:sp>
        <p:nvSpPr>
          <p:cNvPr id="15" name="Прямокутник 14">
            <a:extLst>
              <a:ext uri="{FF2B5EF4-FFF2-40B4-BE49-F238E27FC236}">
                <a16:creationId xmlns:a16="http://schemas.microsoft.com/office/drawing/2014/main" id="{ECD3A4AC-C9B8-4890-93F2-951BA6E272D2}"/>
              </a:ext>
            </a:extLst>
          </p:cNvPr>
          <p:cNvSpPr/>
          <p:nvPr/>
        </p:nvSpPr>
        <p:spPr>
          <a:xfrm rot="5400000">
            <a:off x="10685209" y="5841862"/>
            <a:ext cx="1595309" cy="230128"/>
          </a:xfrm>
          <a:prstGeom prst="rect">
            <a:avLst/>
          </a:prstGeom>
        </p:spPr>
        <p:txBody>
          <a:bodyPr wrap="none">
            <a:spAutoFit/>
          </a:bodyPr>
          <a:lstStyle/>
          <a:p>
            <a:pPr marL="0" marR="0" lvl="0" indent="0" algn="ctr" defTabSz="914400" rtl="0" eaLnBrk="1" fontAlgn="auto" latinLnBrk="0" hangingPunct="1">
              <a:lnSpc>
                <a:spcPct val="60000"/>
              </a:lnSpc>
              <a:spcBef>
                <a:spcPts val="0"/>
              </a:spcBef>
              <a:spcAft>
                <a:spcPts val="800"/>
              </a:spcAft>
              <a:buClrTx/>
              <a:buSzTx/>
              <a:buFontTx/>
              <a:buNone/>
              <a:tabLst/>
              <a:defRPr/>
            </a:pPr>
            <a:r>
              <a:rPr kumimoji="0" lang="uk-UA" sz="1200" b="1" i="1" u="none" strike="noStrike" kern="1200" cap="none" spc="0" normalizeH="0" baseline="0" noProof="0" dirty="0">
                <a:ln>
                  <a:noFill/>
                </a:ln>
                <a:solidFill>
                  <a:srgbClr val="ED7D31">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a:t>
            </a:r>
            <a:r>
              <a:rPr kumimoji="0" lang="uk-UA" sz="1400" b="1" i="1" u="none" strike="noStrike" kern="1200" cap="none" spc="0" normalizeH="0" baseline="0" noProof="0" dirty="0">
                <a:ln>
                  <a:noFill/>
                </a:ln>
                <a:solidFill>
                  <a:srgbClr val="ED7D31">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Таємний крем"</a:t>
            </a:r>
            <a:endParaRPr kumimoji="0" lang="uk-UA" sz="1400" b="0" i="1" u="none" strike="noStrike" kern="1200" cap="none" spc="0" normalizeH="0" baseline="0" noProof="0" dirty="0">
              <a:ln>
                <a:noFill/>
              </a:ln>
              <a:solidFill>
                <a:srgbClr val="ED7D31">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49733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a:extLst>
              <a:ext uri="{FF2B5EF4-FFF2-40B4-BE49-F238E27FC236}">
                <a16:creationId xmlns:a16="http://schemas.microsoft.com/office/drawing/2014/main" id="{443A822A-A429-4C41-971F-BE6B8ADCC328}"/>
              </a:ext>
            </a:extLst>
          </p:cNvPr>
          <p:cNvSpPr/>
          <p:nvPr/>
        </p:nvSpPr>
        <p:spPr>
          <a:xfrm>
            <a:off x="5195455" y="1362998"/>
            <a:ext cx="6764481" cy="3170099"/>
          </a:xfrm>
          <a:prstGeom prst="rect">
            <a:avLst/>
          </a:prstGeom>
        </p:spPr>
        <p:txBody>
          <a:bodyPr wrap="square">
            <a:spAutoFit/>
          </a:bodyPr>
          <a:lstStyle/>
          <a:p>
            <a:pPr algn="just"/>
            <a:r>
              <a:rPr lang="uk-UA" sz="2000" dirty="0">
                <a:latin typeface="Arial" panose="020B0604020202020204" pitchFamily="34" charset="0"/>
                <a:cs typeface="Arial" panose="020B0604020202020204" pitchFamily="34" charset="0"/>
              </a:rPr>
              <a:t>     </a:t>
            </a:r>
            <a:r>
              <a:rPr lang="uk-UA" dirty="0">
                <a:latin typeface="Arial" panose="020B0604020202020204" pitchFamily="34" charset="0"/>
                <a:cs typeface="Arial" panose="020B0604020202020204" pitchFamily="34" charset="0"/>
              </a:rPr>
              <a:t>Ці маленькі дерев'яні або металеві майстерні на перехрестях вулиць, біля ринків та вокзалів були не просто робочими місцями.</a:t>
            </a:r>
          </a:p>
          <a:p>
            <a:pPr algn="just"/>
            <a:r>
              <a:rPr lang="uk-UA" dirty="0">
                <a:latin typeface="Arial" panose="020B0604020202020204" pitchFamily="34" charset="0"/>
                <a:cs typeface="Arial" panose="020B0604020202020204" pitchFamily="34" charset="0"/>
              </a:rPr>
              <a:t>     Вони слугували своєрідними інформаційними центрами. Процес чищення займав час, протягом якого майстер і клієнт спілкувалися. Ассирійські чистильники знали всі міські новини, плітки та політичні настрої.</a:t>
            </a:r>
          </a:p>
          <a:p>
            <a:pPr algn="just"/>
            <a:r>
              <a:rPr lang="uk-UA" dirty="0">
                <a:latin typeface="Arial" panose="020B0604020202020204" pitchFamily="34" charset="0"/>
                <a:cs typeface="Arial" panose="020B0604020202020204" pitchFamily="34" charset="0"/>
              </a:rPr>
              <a:t>     Майстерні ставали невіддільною частиною ландшафту. Містяни часто призначали зустрічі "біля будки такого-то майстра" — це були такі ж важливі орієнтири, як і архітектурні пам'ятки.</a:t>
            </a:r>
          </a:p>
        </p:txBody>
      </p:sp>
      <p:pic>
        <p:nvPicPr>
          <p:cNvPr id="7" name="Рисунок 6">
            <a:extLst>
              <a:ext uri="{FF2B5EF4-FFF2-40B4-BE49-F238E27FC236}">
                <a16:creationId xmlns:a16="http://schemas.microsoft.com/office/drawing/2014/main" id="{0382B4C6-A541-446B-973D-1559D2ABFC6E}"/>
              </a:ext>
            </a:extLst>
          </p:cNvPr>
          <p:cNvPicPr>
            <a:picLocks noChangeAspect="1"/>
          </p:cNvPicPr>
          <p:nvPr/>
        </p:nvPicPr>
        <p:blipFill>
          <a:blip r:embed="rId2"/>
          <a:stretch>
            <a:fillRect/>
          </a:stretch>
        </p:blipFill>
        <p:spPr>
          <a:xfrm>
            <a:off x="9871920" y="5182066"/>
            <a:ext cx="1554615" cy="1548518"/>
          </a:xfrm>
          <a:prstGeom prst="rect">
            <a:avLst/>
          </a:prstGeom>
        </p:spPr>
      </p:pic>
      <p:sp>
        <p:nvSpPr>
          <p:cNvPr id="8" name="Прямокутник 7">
            <a:extLst>
              <a:ext uri="{FF2B5EF4-FFF2-40B4-BE49-F238E27FC236}">
                <a16:creationId xmlns:a16="http://schemas.microsoft.com/office/drawing/2014/main" id="{2952896E-0422-4152-8861-C0794F77A98F}"/>
              </a:ext>
            </a:extLst>
          </p:cNvPr>
          <p:cNvSpPr/>
          <p:nvPr/>
        </p:nvSpPr>
        <p:spPr>
          <a:xfrm>
            <a:off x="9754816" y="4862515"/>
            <a:ext cx="1788824" cy="275653"/>
          </a:xfrm>
          <a:prstGeom prst="rect">
            <a:avLst/>
          </a:prstGeom>
        </p:spPr>
        <p:txBody>
          <a:bodyPr wrap="none">
            <a:spAutoFit/>
          </a:bodyPr>
          <a:lstStyle/>
          <a:p>
            <a:pPr algn="ctr">
              <a:lnSpc>
                <a:spcPct val="107000"/>
              </a:lnSpc>
              <a:spcAft>
                <a:spcPts val="800"/>
              </a:spcAft>
            </a:pPr>
            <a:r>
              <a:rPr lang="uk-UA" sz="1200" b="1" i="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Специфічний  сленг </a:t>
            </a:r>
            <a:endParaRPr lang="uk-UA" sz="1200" i="1"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9" name="Прямокутник 8">
            <a:extLst>
              <a:ext uri="{FF2B5EF4-FFF2-40B4-BE49-F238E27FC236}">
                <a16:creationId xmlns:a16="http://schemas.microsoft.com/office/drawing/2014/main" id="{889DD510-80D5-4CB7-840D-A2D626F17418}"/>
              </a:ext>
            </a:extLst>
          </p:cNvPr>
          <p:cNvSpPr/>
          <p:nvPr/>
        </p:nvSpPr>
        <p:spPr>
          <a:xfrm rot="5400000">
            <a:off x="10989974" y="5415262"/>
            <a:ext cx="1148777" cy="275653"/>
          </a:xfrm>
          <a:prstGeom prst="rect">
            <a:avLst/>
          </a:prstGeom>
        </p:spPr>
        <p:txBody>
          <a:bodyPr wrap="none">
            <a:spAutoFit/>
          </a:bodyPr>
          <a:lstStyle/>
          <a:p>
            <a:pPr algn="ctr">
              <a:lnSpc>
                <a:spcPct val="107000"/>
              </a:lnSpc>
              <a:spcAft>
                <a:spcPts val="800"/>
              </a:spcAft>
            </a:pPr>
            <a:r>
              <a:rPr lang="uk-UA" sz="1200" b="1" i="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та  терміни</a:t>
            </a:r>
            <a:endParaRPr lang="uk-UA" sz="1200" i="1"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pic>
        <p:nvPicPr>
          <p:cNvPr id="13" name="Рисунок 12">
            <a:extLst>
              <a:ext uri="{FF2B5EF4-FFF2-40B4-BE49-F238E27FC236}">
                <a16:creationId xmlns:a16="http://schemas.microsoft.com/office/drawing/2014/main" id="{C9F5144F-E762-4713-B55C-EADCDFA1E63F}"/>
              </a:ext>
            </a:extLst>
          </p:cNvPr>
          <p:cNvPicPr>
            <a:picLocks noChangeAspect="1"/>
          </p:cNvPicPr>
          <p:nvPr/>
        </p:nvPicPr>
        <p:blipFill>
          <a:blip r:embed="rId3"/>
          <a:stretch>
            <a:fillRect/>
          </a:stretch>
        </p:blipFill>
        <p:spPr>
          <a:xfrm>
            <a:off x="0" y="42378"/>
            <a:ext cx="5069269" cy="6773243"/>
          </a:xfrm>
          <a:prstGeom prst="rect">
            <a:avLst/>
          </a:prstGeom>
        </p:spPr>
      </p:pic>
      <p:sp>
        <p:nvSpPr>
          <p:cNvPr id="17" name="Заголовок 1">
            <a:extLst>
              <a:ext uri="{FF2B5EF4-FFF2-40B4-BE49-F238E27FC236}">
                <a16:creationId xmlns:a16="http://schemas.microsoft.com/office/drawing/2014/main" id="{C74725DD-627D-4CBD-ABD9-93C8DDB8BDBD}"/>
              </a:ext>
            </a:extLst>
          </p:cNvPr>
          <p:cNvSpPr txBox="1">
            <a:spLocks/>
          </p:cNvSpPr>
          <p:nvPr/>
        </p:nvSpPr>
        <p:spPr>
          <a:xfrm>
            <a:off x="5371042" y="259811"/>
            <a:ext cx="6588894" cy="8857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600" b="1" dirty="0">
                <a:solidFill>
                  <a:schemeClr val="accent2">
                    <a:lumMod val="50000"/>
                  </a:schemeClr>
                </a:solidFill>
                <a:latin typeface="Arial" panose="020B0604020202020204" pitchFamily="34" charset="0"/>
                <a:cs typeface="Arial" panose="020B0604020202020204" pitchFamily="34" charset="0"/>
              </a:rPr>
              <a:t>"Будочки" як </a:t>
            </a:r>
            <a:r>
              <a:rPr lang="ru-RU" sz="2600" b="1" dirty="0" err="1">
                <a:solidFill>
                  <a:schemeClr val="accent2">
                    <a:lumMod val="50000"/>
                  </a:schemeClr>
                </a:solidFill>
                <a:latin typeface="Arial" panose="020B0604020202020204" pitchFamily="34" charset="0"/>
                <a:cs typeface="Arial" panose="020B0604020202020204" pitchFamily="34" charset="0"/>
              </a:rPr>
              <a:t>соціальні</a:t>
            </a:r>
            <a:r>
              <a:rPr lang="ru-RU" sz="2600" b="1" dirty="0">
                <a:solidFill>
                  <a:schemeClr val="accent2">
                    <a:lumMod val="50000"/>
                  </a:schemeClr>
                </a:solidFill>
                <a:latin typeface="Arial" panose="020B0604020202020204" pitchFamily="34" charset="0"/>
                <a:cs typeface="Arial" panose="020B0604020202020204" pitchFamily="34" charset="0"/>
              </a:rPr>
              <a:t> </a:t>
            </a:r>
            <a:r>
              <a:rPr lang="ru-RU" sz="2600" b="1" dirty="0" err="1">
                <a:solidFill>
                  <a:schemeClr val="accent2">
                    <a:lumMod val="50000"/>
                  </a:schemeClr>
                </a:solidFill>
                <a:latin typeface="Arial" panose="020B0604020202020204" pitchFamily="34" charset="0"/>
                <a:cs typeface="Arial" panose="020B0604020202020204" pitchFamily="34" charset="0"/>
              </a:rPr>
              <a:t>хаби</a:t>
            </a:r>
            <a:r>
              <a:rPr lang="ru-RU" sz="2600" b="1" dirty="0">
                <a:solidFill>
                  <a:schemeClr val="accent2">
                    <a:lumMod val="50000"/>
                  </a:schemeClr>
                </a:solidFill>
                <a:latin typeface="Arial" panose="020B0604020202020204" pitchFamily="34" charset="0"/>
                <a:cs typeface="Arial" panose="020B0604020202020204" pitchFamily="34" charset="0"/>
              </a:rPr>
              <a:t> </a:t>
            </a:r>
            <a:r>
              <a:rPr lang="ru-RU" sz="2600" b="1" dirty="0" err="1">
                <a:solidFill>
                  <a:schemeClr val="accent2">
                    <a:lumMod val="50000"/>
                  </a:schemeClr>
                </a:solidFill>
                <a:latin typeface="Arial" panose="020B0604020202020204" pitchFamily="34" charset="0"/>
                <a:cs typeface="Arial" panose="020B0604020202020204" pitchFamily="34" charset="0"/>
              </a:rPr>
              <a:t>Ніжина</a:t>
            </a:r>
            <a:endParaRPr lang="uk-UA" sz="2600" b="1" dirty="0">
              <a:solidFill>
                <a:schemeClr val="accent2">
                  <a:lumMod val="50000"/>
                </a:schemeClr>
              </a:solidFill>
              <a:latin typeface="Arial" panose="020B0604020202020204" pitchFamily="34" charset="0"/>
              <a:cs typeface="Arial" panose="020B0604020202020204" pitchFamily="34" charset="0"/>
            </a:endParaRPr>
          </a:p>
        </p:txBody>
      </p:sp>
      <p:cxnSp>
        <p:nvCxnSpPr>
          <p:cNvPr id="22" name="Пряма зі стрілкою 21">
            <a:extLst>
              <a:ext uri="{FF2B5EF4-FFF2-40B4-BE49-F238E27FC236}">
                <a16:creationId xmlns:a16="http://schemas.microsoft.com/office/drawing/2014/main" id="{F939BE52-3585-4CDB-9BD4-361C9B466524}"/>
              </a:ext>
            </a:extLst>
          </p:cNvPr>
          <p:cNvCxnSpPr>
            <a:cxnSpLocks/>
          </p:cNvCxnSpPr>
          <p:nvPr/>
        </p:nvCxnSpPr>
        <p:spPr>
          <a:xfrm flipH="1">
            <a:off x="1620982" y="5403273"/>
            <a:ext cx="1064539" cy="880067"/>
          </a:xfrm>
          <a:prstGeom prst="straightConnector1">
            <a:avLst/>
          </a:prstGeom>
          <a:ln w="57150">
            <a:solidFill>
              <a:schemeClr val="accent2">
                <a:lumMod val="75000"/>
              </a:schemeClr>
            </a:solidFill>
            <a:tailEnd type="triangle"/>
          </a:ln>
        </p:spPr>
        <p:style>
          <a:lnRef idx="3">
            <a:schemeClr val="accent2"/>
          </a:lnRef>
          <a:fillRef idx="0">
            <a:schemeClr val="accent2"/>
          </a:fillRef>
          <a:effectRef idx="2">
            <a:schemeClr val="accent2"/>
          </a:effectRef>
          <a:fontRef idx="minor">
            <a:schemeClr val="tx1"/>
          </a:fontRef>
        </p:style>
      </p:cxnSp>
      <p:cxnSp>
        <p:nvCxnSpPr>
          <p:cNvPr id="24" name="Пряма зі стрілкою 23">
            <a:extLst>
              <a:ext uri="{FF2B5EF4-FFF2-40B4-BE49-F238E27FC236}">
                <a16:creationId xmlns:a16="http://schemas.microsoft.com/office/drawing/2014/main" id="{2511AE54-6FCA-4393-B446-F0F6873B822F}"/>
              </a:ext>
            </a:extLst>
          </p:cNvPr>
          <p:cNvCxnSpPr>
            <a:cxnSpLocks/>
          </p:cNvCxnSpPr>
          <p:nvPr/>
        </p:nvCxnSpPr>
        <p:spPr>
          <a:xfrm rot="-5700000" flipH="1">
            <a:off x="3383975" y="2819185"/>
            <a:ext cx="1064539" cy="880067"/>
          </a:xfrm>
          <a:prstGeom prst="straightConnector1">
            <a:avLst/>
          </a:prstGeom>
          <a:ln w="57150">
            <a:solidFill>
              <a:schemeClr val="accent2">
                <a:lumMod val="75000"/>
              </a:schemeClr>
            </a:solidFill>
            <a:tailEnd type="triangle"/>
          </a:ln>
        </p:spPr>
        <p:style>
          <a:lnRef idx="3">
            <a:schemeClr val="accent2"/>
          </a:lnRef>
          <a:fillRef idx="0">
            <a:schemeClr val="accent2"/>
          </a:fillRef>
          <a:effectRef idx="2">
            <a:schemeClr val="accent2"/>
          </a:effectRef>
          <a:fontRef idx="minor">
            <a:schemeClr val="tx1"/>
          </a:fontRef>
        </p:style>
      </p:cxnSp>
      <p:cxnSp>
        <p:nvCxnSpPr>
          <p:cNvPr id="25" name="Пряма зі стрілкою 24">
            <a:extLst>
              <a:ext uri="{FF2B5EF4-FFF2-40B4-BE49-F238E27FC236}">
                <a16:creationId xmlns:a16="http://schemas.microsoft.com/office/drawing/2014/main" id="{C3B75854-F3AE-492D-9923-2F2B374207CA}"/>
              </a:ext>
            </a:extLst>
          </p:cNvPr>
          <p:cNvCxnSpPr>
            <a:cxnSpLocks/>
          </p:cNvCxnSpPr>
          <p:nvPr/>
        </p:nvCxnSpPr>
        <p:spPr>
          <a:xfrm rot="15900000" flipH="1">
            <a:off x="3216622" y="4881684"/>
            <a:ext cx="1064539" cy="880067"/>
          </a:xfrm>
          <a:prstGeom prst="straightConnector1">
            <a:avLst/>
          </a:prstGeom>
          <a:ln w="57150">
            <a:solidFill>
              <a:schemeClr val="accent2">
                <a:lumMod val="75000"/>
              </a:schemeClr>
            </a:solidFill>
            <a:tailEnd type="triangle"/>
          </a:ln>
        </p:spPr>
        <p:style>
          <a:lnRef idx="3">
            <a:schemeClr val="accent2"/>
          </a:lnRef>
          <a:fillRef idx="0">
            <a:schemeClr val="accent2"/>
          </a:fillRef>
          <a:effectRef idx="2">
            <a:schemeClr val="accent2"/>
          </a:effectRef>
          <a:fontRef idx="minor">
            <a:schemeClr val="tx1"/>
          </a:fontRef>
        </p:style>
      </p:cxnSp>
      <p:cxnSp>
        <p:nvCxnSpPr>
          <p:cNvPr id="26" name="Пряма зі стрілкою 25">
            <a:extLst>
              <a:ext uri="{FF2B5EF4-FFF2-40B4-BE49-F238E27FC236}">
                <a16:creationId xmlns:a16="http://schemas.microsoft.com/office/drawing/2014/main" id="{C0634E4A-D6B4-419A-8E9C-4F3E4A7B4D96}"/>
              </a:ext>
            </a:extLst>
          </p:cNvPr>
          <p:cNvCxnSpPr>
            <a:cxnSpLocks/>
          </p:cNvCxnSpPr>
          <p:nvPr/>
        </p:nvCxnSpPr>
        <p:spPr>
          <a:xfrm rot="15900000" flipH="1">
            <a:off x="913628" y="2661901"/>
            <a:ext cx="1064539" cy="880067"/>
          </a:xfrm>
          <a:prstGeom prst="straightConnector1">
            <a:avLst/>
          </a:prstGeom>
          <a:ln w="57150">
            <a:solidFill>
              <a:schemeClr val="accent2">
                <a:lumMod val="75000"/>
              </a:schemeClr>
            </a:solidFill>
            <a:tailEnd type="triangle"/>
          </a:ln>
        </p:spPr>
        <p:style>
          <a:lnRef idx="3">
            <a:schemeClr val="accent2"/>
          </a:lnRef>
          <a:fillRef idx="0">
            <a:schemeClr val="accent2"/>
          </a:fillRef>
          <a:effectRef idx="2">
            <a:schemeClr val="accent2"/>
          </a:effectRef>
          <a:fontRef idx="minor">
            <a:schemeClr val="tx1"/>
          </a:fontRef>
        </p:style>
      </p:cxnSp>
      <p:sp>
        <p:nvSpPr>
          <p:cNvPr id="27" name="Місце для вмісту 2">
            <a:extLst>
              <a:ext uri="{FF2B5EF4-FFF2-40B4-BE49-F238E27FC236}">
                <a16:creationId xmlns:a16="http://schemas.microsoft.com/office/drawing/2014/main" id="{F9FAD341-C1BF-4D28-A65C-237D7A7ADE5A}"/>
              </a:ext>
            </a:extLst>
          </p:cNvPr>
          <p:cNvSpPr>
            <a:spLocks noGrp="1"/>
          </p:cNvSpPr>
          <p:nvPr>
            <p:ph idx="1"/>
          </p:nvPr>
        </p:nvSpPr>
        <p:spPr>
          <a:xfrm>
            <a:off x="5409330" y="5150893"/>
            <a:ext cx="2218150" cy="616062"/>
          </a:xfrm>
        </p:spPr>
        <p:txBody>
          <a:bodyPr>
            <a:noAutofit/>
          </a:bodyPr>
          <a:lstStyle/>
          <a:p>
            <a:pPr marL="0" indent="0" algn="ctr">
              <a:buNone/>
            </a:pPr>
            <a:r>
              <a:rPr lang="uk-UA" sz="1200" b="1" dirty="0">
                <a:solidFill>
                  <a:schemeClr val="accent2">
                    <a:lumMod val="50000"/>
                  </a:schemeClr>
                </a:solidFill>
                <a:latin typeface="Arial" panose="020B0604020202020204" pitchFamily="34" charset="0"/>
                <a:cs typeface="Arial" panose="020B0604020202020204" pitchFamily="34" charset="0"/>
              </a:rPr>
              <a:t>Стрілками показано розташування майстерень ассирійських </a:t>
            </a:r>
            <a:r>
              <a:rPr lang="uk-UA" sz="1200" b="1" dirty="0" err="1">
                <a:solidFill>
                  <a:schemeClr val="accent2">
                    <a:lumMod val="50000"/>
                  </a:schemeClr>
                </a:solidFill>
                <a:latin typeface="Arial" panose="020B0604020202020204" pitchFamily="34" charset="0"/>
                <a:cs typeface="Arial" panose="020B0604020202020204" pitchFamily="34" charset="0"/>
              </a:rPr>
              <a:t>взуттєвиків</a:t>
            </a:r>
            <a:endParaRPr lang="uk-UA" sz="1200" b="1" dirty="0">
              <a:solidFill>
                <a:schemeClr val="accent2">
                  <a:lumMod val="50000"/>
                </a:schemeClr>
              </a:solidFill>
              <a:latin typeface="Arial" panose="020B0604020202020204" pitchFamily="34" charset="0"/>
              <a:cs typeface="Arial" panose="020B0604020202020204" pitchFamily="34" charset="0"/>
            </a:endParaRPr>
          </a:p>
        </p:txBody>
      </p:sp>
      <p:sp>
        <p:nvSpPr>
          <p:cNvPr id="29" name="Прямокутник 28">
            <a:extLst>
              <a:ext uri="{FF2B5EF4-FFF2-40B4-BE49-F238E27FC236}">
                <a16:creationId xmlns:a16="http://schemas.microsoft.com/office/drawing/2014/main" id="{8554CD97-B13F-4580-94DA-FCC0DC0C8C2E}"/>
              </a:ext>
            </a:extLst>
          </p:cNvPr>
          <p:cNvSpPr/>
          <p:nvPr/>
        </p:nvSpPr>
        <p:spPr>
          <a:xfrm>
            <a:off x="5361990" y="6512923"/>
            <a:ext cx="1701107" cy="276999"/>
          </a:xfrm>
          <a:prstGeom prst="rect">
            <a:avLst/>
          </a:prstGeom>
        </p:spPr>
        <p:txBody>
          <a:bodyPr wrap="none">
            <a:spAutoFit/>
          </a:bodyPr>
          <a:lstStyle/>
          <a:p>
            <a:r>
              <a:rPr lang="en-US" sz="1200" b="1" dirty="0">
                <a:latin typeface="Arial" panose="020B0604020202020204" pitchFamily="34" charset="0"/>
                <a:cs typeface="Arial" panose="020B0604020202020204" pitchFamily="34" charset="0"/>
                <a:hlinkClick r:id="rId4"/>
              </a:rPr>
              <a:t>https://surl.li/omregz</a:t>
            </a:r>
            <a:endParaRPr lang="uk-UA" sz="1200" b="1" dirty="0">
              <a:latin typeface="Arial" panose="020B0604020202020204" pitchFamily="34" charset="0"/>
              <a:cs typeface="Arial" panose="020B0604020202020204" pitchFamily="34" charset="0"/>
            </a:endParaRPr>
          </a:p>
        </p:txBody>
      </p:sp>
      <p:sp>
        <p:nvSpPr>
          <p:cNvPr id="4" name="Прямокутник 3">
            <a:extLst>
              <a:ext uri="{FF2B5EF4-FFF2-40B4-BE49-F238E27FC236}">
                <a16:creationId xmlns:a16="http://schemas.microsoft.com/office/drawing/2014/main" id="{A5FD532E-E944-416C-A65E-04146B7FC6AC}"/>
              </a:ext>
            </a:extLst>
          </p:cNvPr>
          <p:cNvSpPr/>
          <p:nvPr/>
        </p:nvSpPr>
        <p:spPr>
          <a:xfrm rot="5400000">
            <a:off x="8623240" y="5729582"/>
            <a:ext cx="1836921" cy="335156"/>
          </a:xfrm>
          <a:prstGeom prst="rect">
            <a:avLst/>
          </a:prstGeom>
        </p:spPr>
        <p:txBody>
          <a:bodyPr wrap="square">
            <a:spAutoFit/>
          </a:bodyPr>
          <a:lstStyle/>
          <a:p>
            <a:pPr algn="ctr">
              <a:lnSpc>
                <a:spcPct val="150000"/>
              </a:lnSpc>
              <a:spcAft>
                <a:spcPts val="0"/>
              </a:spcAft>
            </a:pPr>
            <a:r>
              <a:rPr lang="uk-UA" sz="1200" b="1"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rPr>
              <a:t> або Світ майстра</a:t>
            </a:r>
            <a:endParaRPr lang="uk-UA" sz="12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19" name="Прямокутник 18">
            <a:extLst>
              <a:ext uri="{FF2B5EF4-FFF2-40B4-BE49-F238E27FC236}">
                <a16:creationId xmlns:a16="http://schemas.microsoft.com/office/drawing/2014/main" id="{0FE021BA-246A-438B-AD33-4B5CCDA7C3AE}"/>
              </a:ext>
            </a:extLst>
          </p:cNvPr>
          <p:cNvSpPr/>
          <p:nvPr/>
        </p:nvSpPr>
        <p:spPr>
          <a:xfrm>
            <a:off x="7063097" y="4849343"/>
            <a:ext cx="2947994" cy="339773"/>
          </a:xfrm>
          <a:prstGeom prst="rect">
            <a:avLst/>
          </a:prstGeom>
        </p:spPr>
        <p:txBody>
          <a:bodyPr wrap="square">
            <a:spAutoFit/>
          </a:bodyPr>
          <a:lstStyle/>
          <a:p>
            <a:pPr algn="ctr">
              <a:lnSpc>
                <a:spcPct val="150000"/>
              </a:lnSpc>
              <a:spcAft>
                <a:spcPts val="0"/>
              </a:spcAft>
            </a:pPr>
            <a:r>
              <a:rPr lang="uk-UA" sz="1200" b="1"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rPr>
              <a:t>Внутрішній простір  </a:t>
            </a:r>
            <a:endParaRPr lang="uk-UA" sz="12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pic>
        <p:nvPicPr>
          <p:cNvPr id="18" name="Рисунок 17">
            <a:extLst>
              <a:ext uri="{FF2B5EF4-FFF2-40B4-BE49-F238E27FC236}">
                <a16:creationId xmlns:a16="http://schemas.microsoft.com/office/drawing/2014/main" id="{05379654-509D-45A3-9DA8-936F36F7CCD2}"/>
              </a:ext>
            </a:extLst>
          </p:cNvPr>
          <p:cNvPicPr>
            <a:picLocks noChangeAspect="1"/>
          </p:cNvPicPr>
          <p:nvPr/>
        </p:nvPicPr>
        <p:blipFill>
          <a:blip r:embed="rId5"/>
          <a:stretch>
            <a:fillRect/>
          </a:stretch>
        </p:blipFill>
        <p:spPr>
          <a:xfrm>
            <a:off x="7744585" y="5141803"/>
            <a:ext cx="1629538" cy="1629538"/>
          </a:xfrm>
          <a:prstGeom prst="rect">
            <a:avLst/>
          </a:prstGeom>
        </p:spPr>
      </p:pic>
    </p:spTree>
    <p:extLst>
      <p:ext uri="{BB962C8B-B14F-4D97-AF65-F5344CB8AC3E}">
        <p14:creationId xmlns:p14="http://schemas.microsoft.com/office/powerpoint/2010/main" val="2445456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36C43E-2CA5-44BE-BB03-680A3FC86160}"/>
              </a:ext>
            </a:extLst>
          </p:cNvPr>
          <p:cNvSpPr>
            <a:spLocks noGrp="1"/>
          </p:cNvSpPr>
          <p:nvPr>
            <p:ph type="title"/>
          </p:nvPr>
        </p:nvSpPr>
        <p:spPr>
          <a:xfrm>
            <a:off x="4800600" y="183882"/>
            <a:ext cx="7391400" cy="1325563"/>
          </a:xfrm>
        </p:spPr>
        <p:txBody>
          <a:bodyPr>
            <a:normAutofit/>
          </a:bodyPr>
          <a:lstStyle/>
          <a:p>
            <a:pPr algn="ctr"/>
            <a:r>
              <a:rPr lang="ru-RU" sz="2800" b="1" dirty="0" err="1">
                <a:solidFill>
                  <a:schemeClr val="accent2">
                    <a:lumMod val="50000"/>
                  </a:schemeClr>
                </a:solidFill>
                <a:latin typeface="Arial" panose="020B0604020202020204" pitchFamily="34" charset="0"/>
                <a:cs typeface="Arial" panose="020B0604020202020204" pitchFamily="34" charset="0"/>
              </a:rPr>
              <a:t>Розділ</a:t>
            </a:r>
            <a:r>
              <a:rPr lang="ru-RU" sz="2800" b="1" dirty="0">
                <a:solidFill>
                  <a:schemeClr val="accent2">
                    <a:lumMod val="50000"/>
                  </a:schemeClr>
                </a:solidFill>
                <a:latin typeface="Arial" panose="020B0604020202020204" pitchFamily="34" charset="0"/>
                <a:cs typeface="Arial" panose="020B0604020202020204" pitchFamily="34" charset="0"/>
              </a:rPr>
              <a:t> 3. </a:t>
            </a:r>
            <a:r>
              <a:rPr lang="ru-RU" sz="2800" b="1" dirty="0" err="1">
                <a:solidFill>
                  <a:schemeClr val="accent2">
                    <a:lumMod val="50000"/>
                  </a:schemeClr>
                </a:solidFill>
                <a:latin typeface="Arial" panose="020B0604020202020204" pitchFamily="34" charset="0"/>
                <a:cs typeface="Arial" panose="020B0604020202020204" pitchFamily="34" charset="0"/>
              </a:rPr>
              <a:t>Соціокультурний</a:t>
            </a:r>
            <a:r>
              <a:rPr lang="ru-RU" sz="2800" b="1" dirty="0">
                <a:solidFill>
                  <a:schemeClr val="accent2">
                    <a:lumMod val="50000"/>
                  </a:schemeClr>
                </a:solidFill>
                <a:latin typeface="Arial" panose="020B0604020202020204" pitchFamily="34" charset="0"/>
                <a:cs typeface="Arial" panose="020B0604020202020204" pitchFamily="34" charset="0"/>
              </a:rPr>
              <a:t> </a:t>
            </a:r>
            <a:r>
              <a:rPr lang="ru-RU" sz="2800" b="1" dirty="0" err="1">
                <a:solidFill>
                  <a:schemeClr val="accent2">
                    <a:lumMod val="50000"/>
                  </a:schemeClr>
                </a:solidFill>
                <a:latin typeface="Arial" panose="020B0604020202020204" pitchFamily="34" charset="0"/>
                <a:cs typeface="Arial" panose="020B0604020202020204" pitchFamily="34" charset="0"/>
              </a:rPr>
              <a:t>взаємовплив</a:t>
            </a:r>
            <a:r>
              <a:rPr lang="ru-RU" sz="2800" b="1" dirty="0">
                <a:solidFill>
                  <a:schemeClr val="accent2">
                    <a:lumMod val="50000"/>
                  </a:schemeClr>
                </a:solidFill>
                <a:latin typeface="Arial" panose="020B0604020202020204" pitchFamily="34" charset="0"/>
                <a:cs typeface="Arial" panose="020B0604020202020204" pitchFamily="34" charset="0"/>
              </a:rPr>
              <a:t>: </a:t>
            </a:r>
            <a:br>
              <a:rPr lang="ru-RU" sz="2800" b="1" dirty="0">
                <a:solidFill>
                  <a:schemeClr val="accent2">
                    <a:lumMod val="50000"/>
                  </a:schemeClr>
                </a:solidFill>
                <a:latin typeface="Arial" panose="020B0604020202020204" pitchFamily="34" charset="0"/>
                <a:cs typeface="Arial" panose="020B0604020202020204" pitchFamily="34" charset="0"/>
              </a:rPr>
            </a:br>
            <a:r>
              <a:rPr lang="ru-RU" sz="2800" b="1" dirty="0" err="1">
                <a:solidFill>
                  <a:schemeClr val="accent2">
                    <a:lumMod val="50000"/>
                  </a:schemeClr>
                </a:solidFill>
                <a:latin typeface="Arial" panose="020B0604020202020204" pitchFamily="34" charset="0"/>
                <a:cs typeface="Arial" panose="020B0604020202020204" pitchFamily="34" charset="0"/>
              </a:rPr>
              <a:t>традиції</a:t>
            </a:r>
            <a:r>
              <a:rPr lang="ru-RU" sz="2800" b="1" dirty="0">
                <a:solidFill>
                  <a:schemeClr val="accent2">
                    <a:lumMod val="50000"/>
                  </a:schemeClr>
                </a:solidFill>
                <a:latin typeface="Arial" panose="020B0604020202020204" pitchFamily="34" charset="0"/>
                <a:cs typeface="Arial" panose="020B0604020202020204" pitchFamily="34" charset="0"/>
              </a:rPr>
              <a:t>, </a:t>
            </a:r>
            <a:r>
              <a:rPr lang="ru-RU" sz="2800" b="1" dirty="0" err="1">
                <a:solidFill>
                  <a:schemeClr val="accent2">
                    <a:lumMod val="50000"/>
                  </a:schemeClr>
                </a:solidFill>
                <a:latin typeface="Arial" panose="020B0604020202020204" pitchFamily="34" charset="0"/>
                <a:cs typeface="Arial" panose="020B0604020202020204" pitchFamily="34" charset="0"/>
              </a:rPr>
              <a:t>побут</a:t>
            </a:r>
            <a:r>
              <a:rPr lang="ru-RU" sz="2800" b="1" dirty="0">
                <a:solidFill>
                  <a:schemeClr val="accent2">
                    <a:lumMod val="50000"/>
                  </a:schemeClr>
                </a:solidFill>
                <a:latin typeface="Arial" panose="020B0604020202020204" pitchFamily="34" charset="0"/>
                <a:cs typeface="Arial" panose="020B0604020202020204" pitchFamily="34" charset="0"/>
              </a:rPr>
              <a:t> та </a:t>
            </a:r>
            <a:r>
              <a:rPr lang="ru-RU" sz="2800" b="1" dirty="0" err="1">
                <a:solidFill>
                  <a:schemeClr val="accent2">
                    <a:lumMod val="50000"/>
                  </a:schemeClr>
                </a:solidFill>
                <a:latin typeface="Arial" panose="020B0604020202020204" pitchFamily="34" charset="0"/>
                <a:cs typeface="Arial" panose="020B0604020202020204" pitchFamily="34" charset="0"/>
              </a:rPr>
              <a:t>релігія</a:t>
            </a:r>
            <a:endParaRPr lang="uk-UA" sz="2800" b="1" dirty="0">
              <a:solidFill>
                <a:schemeClr val="accent2">
                  <a:lumMod val="50000"/>
                </a:schemeClr>
              </a:solidFill>
              <a:latin typeface="Arial" panose="020B0604020202020204" pitchFamily="34" charset="0"/>
              <a:cs typeface="Arial" panose="020B0604020202020204" pitchFamily="34" charset="0"/>
            </a:endParaRPr>
          </a:p>
        </p:txBody>
      </p:sp>
      <p:sp>
        <p:nvSpPr>
          <p:cNvPr id="4" name="Прямокутник 3">
            <a:extLst>
              <a:ext uri="{FF2B5EF4-FFF2-40B4-BE49-F238E27FC236}">
                <a16:creationId xmlns:a16="http://schemas.microsoft.com/office/drawing/2014/main" id="{01FF2648-7914-498D-A577-920ABD289702}"/>
              </a:ext>
            </a:extLst>
          </p:cNvPr>
          <p:cNvSpPr/>
          <p:nvPr/>
        </p:nvSpPr>
        <p:spPr>
          <a:xfrm>
            <a:off x="5318947" y="1602387"/>
            <a:ext cx="6651380" cy="230832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uk-U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Процес інтеграції ассирійців у ніжинську громаду значно полегшувався спільною релігійною приналежністю. Як християни східного обряду (переважно парафіяни Ассирійської Церкви Сходу, а згодом — православні), вони легко інтегрувалися в місцеве релігійне середовище, відвідуючи ніжинські храми. Це знімало бар'єри відчуженості між біженцями та місцевим українським населенням.</a:t>
            </a:r>
          </a:p>
        </p:txBody>
      </p:sp>
      <p:pic>
        <p:nvPicPr>
          <p:cNvPr id="6" name="Рисунок 5">
            <a:extLst>
              <a:ext uri="{FF2B5EF4-FFF2-40B4-BE49-F238E27FC236}">
                <a16:creationId xmlns:a16="http://schemas.microsoft.com/office/drawing/2014/main" id="{E5E4BCCF-3295-4197-BF86-C7E852038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5087" y="4187536"/>
            <a:ext cx="4337539" cy="2670464"/>
          </a:xfrm>
          <a:prstGeom prst="rect">
            <a:avLst/>
          </a:prstGeom>
        </p:spPr>
      </p:pic>
      <p:sp>
        <p:nvSpPr>
          <p:cNvPr id="8" name="Прямокутник 7">
            <a:extLst>
              <a:ext uri="{FF2B5EF4-FFF2-40B4-BE49-F238E27FC236}">
                <a16:creationId xmlns:a16="http://schemas.microsoft.com/office/drawing/2014/main" id="{1F9755F8-CEF4-452F-82D8-9A37B5177BA2}"/>
              </a:ext>
            </a:extLst>
          </p:cNvPr>
          <p:cNvSpPr/>
          <p:nvPr/>
        </p:nvSpPr>
        <p:spPr>
          <a:xfrm>
            <a:off x="9798418" y="4187536"/>
            <a:ext cx="1590051" cy="324384"/>
          </a:xfrm>
          <a:prstGeom prst="rect">
            <a:avLst/>
          </a:prstGeom>
        </p:spPr>
        <p:txBody>
          <a:bodyPr wrap="none">
            <a:spAutoFit/>
          </a:bodyPr>
          <a:lstStyle/>
          <a:p>
            <a:pPr algn="ctr">
              <a:lnSpc>
                <a:spcPct val="115000"/>
              </a:lnSpc>
              <a:spcAft>
                <a:spcPts val="0"/>
              </a:spcAft>
            </a:pPr>
            <a:r>
              <a:rPr lang="uk-UA"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Весільні традиції</a:t>
            </a:r>
            <a:endParaRPr lang="uk-UA" sz="1100"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Прямокутник 8">
            <a:extLst>
              <a:ext uri="{FF2B5EF4-FFF2-40B4-BE49-F238E27FC236}">
                <a16:creationId xmlns:a16="http://schemas.microsoft.com/office/drawing/2014/main" id="{A4F2014B-1966-4458-9EA6-6B0B72EC255E}"/>
              </a:ext>
            </a:extLst>
          </p:cNvPr>
          <p:cNvSpPr/>
          <p:nvPr/>
        </p:nvSpPr>
        <p:spPr>
          <a:xfrm rot="5400000">
            <a:off x="10614598" y="5227628"/>
            <a:ext cx="2052164" cy="324384"/>
          </a:xfrm>
          <a:prstGeom prst="rect">
            <a:avLst/>
          </a:prstGeom>
        </p:spPr>
        <p:txBody>
          <a:bodyPr wrap="none">
            <a:spAutoFit/>
          </a:bodyPr>
          <a:lstStyle/>
          <a:p>
            <a:pPr algn="ctr">
              <a:lnSpc>
                <a:spcPct val="115000"/>
              </a:lnSpc>
              <a:spcAft>
                <a:spcPts val="0"/>
              </a:spcAft>
            </a:pPr>
            <a:r>
              <a:rPr lang="uk-UA"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ніжинських ассирійців</a:t>
            </a:r>
            <a:endParaRPr lang="uk-UA" sz="1100"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0" name="Рисунок 9">
            <a:extLst>
              <a:ext uri="{FF2B5EF4-FFF2-40B4-BE49-F238E27FC236}">
                <a16:creationId xmlns:a16="http://schemas.microsoft.com/office/drawing/2014/main" id="{65F7E38E-A9BC-4654-8106-7C38F39498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3104" y="4511920"/>
            <a:ext cx="1755801" cy="1755801"/>
          </a:xfrm>
          <a:prstGeom prst="rect">
            <a:avLst/>
          </a:prstGeom>
        </p:spPr>
      </p:pic>
      <p:pic>
        <p:nvPicPr>
          <p:cNvPr id="11" name="Рисунок 10">
            <a:extLst>
              <a:ext uri="{FF2B5EF4-FFF2-40B4-BE49-F238E27FC236}">
                <a16:creationId xmlns:a16="http://schemas.microsoft.com/office/drawing/2014/main" id="{3E07E86B-0E92-4FFE-AC95-B63AF5DDC755}"/>
              </a:ext>
            </a:extLst>
          </p:cNvPr>
          <p:cNvPicPr>
            <a:picLocks noChangeAspect="1"/>
          </p:cNvPicPr>
          <p:nvPr/>
        </p:nvPicPr>
        <p:blipFill>
          <a:blip r:embed="rId4"/>
          <a:stretch>
            <a:fillRect/>
          </a:stretch>
        </p:blipFill>
        <p:spPr>
          <a:xfrm>
            <a:off x="119791" y="0"/>
            <a:ext cx="5035296" cy="6858000"/>
          </a:xfrm>
          <a:prstGeom prst="rect">
            <a:avLst/>
          </a:prstGeom>
        </p:spPr>
      </p:pic>
      <p:sp>
        <p:nvSpPr>
          <p:cNvPr id="12" name="Прямокутник 11">
            <a:extLst>
              <a:ext uri="{FF2B5EF4-FFF2-40B4-BE49-F238E27FC236}">
                <a16:creationId xmlns:a16="http://schemas.microsoft.com/office/drawing/2014/main" id="{CAFB4D21-7786-4457-82AF-A12D2191995F}"/>
              </a:ext>
            </a:extLst>
          </p:cNvPr>
          <p:cNvSpPr/>
          <p:nvPr/>
        </p:nvSpPr>
        <p:spPr>
          <a:xfrm>
            <a:off x="9709751" y="6453605"/>
            <a:ext cx="1701107" cy="276999"/>
          </a:xfrm>
          <a:prstGeom prst="rect">
            <a:avLst/>
          </a:prstGeom>
        </p:spPr>
        <p:txBody>
          <a:bodyPr wrap="none">
            <a:spAutoFit/>
          </a:bodyPr>
          <a:lstStyle/>
          <a:p>
            <a:r>
              <a:rPr lang="en-US" sz="1200" b="1" dirty="0">
                <a:latin typeface="Arial" panose="020B0604020202020204" pitchFamily="34" charset="0"/>
                <a:cs typeface="Arial" panose="020B0604020202020204" pitchFamily="34" charset="0"/>
                <a:hlinkClick r:id="rId5"/>
              </a:rPr>
              <a:t>https://surl.li/omregz</a:t>
            </a:r>
            <a:endParaRPr lang="uk-UA"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1698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CCC32B-3BD7-4BF0-A474-AB472E7F7113}"/>
              </a:ext>
            </a:extLst>
          </p:cNvPr>
          <p:cNvSpPr>
            <a:spLocks noGrp="1"/>
          </p:cNvSpPr>
          <p:nvPr>
            <p:ph type="title"/>
          </p:nvPr>
        </p:nvSpPr>
        <p:spPr>
          <a:xfrm>
            <a:off x="5195455" y="0"/>
            <a:ext cx="6913419" cy="1325563"/>
          </a:xfrm>
        </p:spPr>
        <p:txBody>
          <a:bodyPr>
            <a:normAutofit/>
          </a:bodyPr>
          <a:lstStyle/>
          <a:p>
            <a:pPr algn="ctr">
              <a:lnSpc>
                <a:spcPct val="100000"/>
              </a:lnSpc>
            </a:pPr>
            <a:r>
              <a:rPr lang="ru-RU" sz="2600" b="1" dirty="0">
                <a:solidFill>
                  <a:schemeClr val="accent2">
                    <a:lumMod val="50000"/>
                  </a:schemeClr>
                </a:solidFill>
                <a:latin typeface="Arial" panose="020B0604020202020204" pitchFamily="34" charset="0"/>
                <a:cs typeface="Arial" panose="020B0604020202020204" pitchFamily="34" charset="0"/>
              </a:rPr>
              <a:t>Свята та </a:t>
            </a:r>
            <a:r>
              <a:rPr lang="ru-RU" sz="2600" b="1" dirty="0" err="1">
                <a:solidFill>
                  <a:schemeClr val="accent2">
                    <a:lumMod val="50000"/>
                  </a:schemeClr>
                </a:solidFill>
                <a:latin typeface="Arial" panose="020B0604020202020204" pitchFamily="34" charset="0"/>
                <a:cs typeface="Arial" panose="020B0604020202020204" pitchFamily="34" charset="0"/>
              </a:rPr>
              <a:t>дозвілля</a:t>
            </a:r>
            <a:r>
              <a:rPr lang="ru-RU" sz="2600" b="1" dirty="0">
                <a:solidFill>
                  <a:schemeClr val="accent2">
                    <a:lumMod val="50000"/>
                  </a:schemeClr>
                </a:solidFill>
                <a:latin typeface="Arial" panose="020B0604020202020204" pitchFamily="34" charset="0"/>
                <a:cs typeface="Arial" panose="020B0604020202020204" pitchFamily="34" charset="0"/>
              </a:rPr>
              <a:t>: </a:t>
            </a:r>
            <a:br>
              <a:rPr lang="ru-RU" sz="2600" b="1" dirty="0">
                <a:solidFill>
                  <a:schemeClr val="accent2">
                    <a:lumMod val="50000"/>
                  </a:schemeClr>
                </a:solidFill>
                <a:latin typeface="Arial" panose="020B0604020202020204" pitchFamily="34" charset="0"/>
                <a:cs typeface="Arial" panose="020B0604020202020204" pitchFamily="34" charset="0"/>
              </a:rPr>
            </a:br>
            <a:r>
              <a:rPr lang="ru-RU" sz="2600" b="1" dirty="0" err="1">
                <a:solidFill>
                  <a:schemeClr val="accent2">
                    <a:lumMod val="50000"/>
                  </a:schemeClr>
                </a:solidFill>
                <a:latin typeface="Arial" panose="020B0604020202020204" pitchFamily="34" charset="0"/>
                <a:cs typeface="Arial" panose="020B0604020202020204" pitchFamily="34" charset="0"/>
              </a:rPr>
              <a:t>простір</a:t>
            </a:r>
            <a:r>
              <a:rPr lang="ru-RU" sz="2600" b="1" dirty="0">
                <a:solidFill>
                  <a:schemeClr val="accent2">
                    <a:lumMod val="50000"/>
                  </a:schemeClr>
                </a:solidFill>
                <a:latin typeface="Arial" panose="020B0604020202020204" pitchFamily="34" charset="0"/>
                <a:cs typeface="Arial" panose="020B0604020202020204" pitchFamily="34" charset="0"/>
              </a:rPr>
              <a:t> </a:t>
            </a:r>
            <a:r>
              <a:rPr lang="ru-RU" sz="2600" b="1" dirty="0" err="1">
                <a:solidFill>
                  <a:schemeClr val="accent2">
                    <a:lumMod val="50000"/>
                  </a:schemeClr>
                </a:solidFill>
                <a:latin typeface="Arial" panose="020B0604020202020204" pitchFamily="34" charset="0"/>
                <a:cs typeface="Arial" panose="020B0604020202020204" pitchFamily="34" charset="0"/>
              </a:rPr>
              <a:t>збереження</a:t>
            </a:r>
            <a:r>
              <a:rPr lang="ru-RU" sz="2600" b="1" dirty="0">
                <a:solidFill>
                  <a:schemeClr val="accent2">
                    <a:lumMod val="50000"/>
                  </a:schemeClr>
                </a:solidFill>
                <a:latin typeface="Arial" panose="020B0604020202020204" pitchFamily="34" charset="0"/>
                <a:cs typeface="Arial" panose="020B0604020202020204" pitchFamily="34" charset="0"/>
              </a:rPr>
              <a:t> </a:t>
            </a:r>
            <a:r>
              <a:rPr lang="ru-RU" sz="2600" b="1" dirty="0" err="1">
                <a:solidFill>
                  <a:schemeClr val="accent2">
                    <a:lumMod val="50000"/>
                  </a:schemeClr>
                </a:solidFill>
                <a:latin typeface="Arial" panose="020B0604020202020204" pitchFamily="34" charset="0"/>
                <a:cs typeface="Arial" panose="020B0604020202020204" pitchFamily="34" charset="0"/>
              </a:rPr>
              <a:t>традиції</a:t>
            </a:r>
            <a:r>
              <a:rPr lang="ru-RU" sz="2600" b="1" dirty="0">
                <a:solidFill>
                  <a:schemeClr val="accent2">
                    <a:lumMod val="50000"/>
                  </a:schemeClr>
                </a:solidFill>
                <a:latin typeface="Arial" panose="020B0604020202020204" pitchFamily="34" charset="0"/>
                <a:cs typeface="Arial" panose="020B0604020202020204" pitchFamily="34" charset="0"/>
              </a:rPr>
              <a:t> та </a:t>
            </a:r>
            <a:r>
              <a:rPr lang="ru-RU" sz="2600" b="1" dirty="0" err="1">
                <a:solidFill>
                  <a:schemeClr val="accent2">
                    <a:lumMod val="50000"/>
                  </a:schemeClr>
                </a:solidFill>
                <a:latin typeface="Arial" panose="020B0604020202020204" pitchFamily="34" charset="0"/>
                <a:cs typeface="Arial" panose="020B0604020202020204" pitchFamily="34" charset="0"/>
              </a:rPr>
              <a:t>міжкультурного</a:t>
            </a:r>
            <a:r>
              <a:rPr lang="ru-RU" sz="2600" b="1" dirty="0">
                <a:solidFill>
                  <a:schemeClr val="accent2">
                    <a:lumMod val="50000"/>
                  </a:schemeClr>
                </a:solidFill>
                <a:latin typeface="Arial" panose="020B0604020202020204" pitchFamily="34" charset="0"/>
                <a:cs typeface="Arial" panose="020B0604020202020204" pitchFamily="34" charset="0"/>
              </a:rPr>
              <a:t> </a:t>
            </a:r>
            <a:r>
              <a:rPr lang="ru-RU" sz="2600" b="1" dirty="0" err="1">
                <a:solidFill>
                  <a:schemeClr val="accent2">
                    <a:lumMod val="50000"/>
                  </a:schemeClr>
                </a:solidFill>
                <a:latin typeface="Arial" panose="020B0604020202020204" pitchFamily="34" charset="0"/>
                <a:cs typeface="Arial" panose="020B0604020202020204" pitchFamily="34" charset="0"/>
              </a:rPr>
              <a:t>діалогу</a:t>
            </a:r>
            <a:endParaRPr lang="uk-UA" sz="2600" b="1" dirty="0">
              <a:solidFill>
                <a:schemeClr val="accent2">
                  <a:lumMod val="50000"/>
                </a:schemeClr>
              </a:solidFill>
              <a:latin typeface="Arial" panose="020B0604020202020204" pitchFamily="34" charset="0"/>
              <a:cs typeface="Arial" panose="020B0604020202020204" pitchFamily="34" charset="0"/>
            </a:endParaRPr>
          </a:p>
        </p:txBody>
      </p:sp>
      <p:pic>
        <p:nvPicPr>
          <p:cNvPr id="5" name="Місце для вмісту 4">
            <a:extLst>
              <a:ext uri="{FF2B5EF4-FFF2-40B4-BE49-F238E27FC236}">
                <a16:creationId xmlns:a16="http://schemas.microsoft.com/office/drawing/2014/main" id="{A7943364-4F47-400D-ACD1-441CE008AFC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126" y="0"/>
            <a:ext cx="5569529" cy="6858000"/>
          </a:xfrm>
        </p:spPr>
      </p:pic>
      <p:pic>
        <p:nvPicPr>
          <p:cNvPr id="7" name="Рисунок 6">
            <a:extLst>
              <a:ext uri="{FF2B5EF4-FFF2-40B4-BE49-F238E27FC236}">
                <a16:creationId xmlns:a16="http://schemas.microsoft.com/office/drawing/2014/main" id="{D06B7907-8F62-45C6-AF4E-70555C0F88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8128" y="3647208"/>
            <a:ext cx="1350819" cy="1350819"/>
          </a:xfrm>
          <a:prstGeom prst="rect">
            <a:avLst/>
          </a:prstGeom>
        </p:spPr>
      </p:pic>
      <p:sp>
        <p:nvSpPr>
          <p:cNvPr id="8" name="Прямокутник 7">
            <a:extLst>
              <a:ext uri="{FF2B5EF4-FFF2-40B4-BE49-F238E27FC236}">
                <a16:creationId xmlns:a16="http://schemas.microsoft.com/office/drawing/2014/main" id="{570A30BB-D559-4208-9238-EE9A11D8665F}"/>
              </a:ext>
            </a:extLst>
          </p:cNvPr>
          <p:cNvSpPr/>
          <p:nvPr/>
        </p:nvSpPr>
        <p:spPr>
          <a:xfrm>
            <a:off x="5618019" y="1325563"/>
            <a:ext cx="6393872" cy="5324535"/>
          </a:xfrm>
          <a:prstGeom prst="rect">
            <a:avLst/>
          </a:prstGeom>
        </p:spPr>
        <p:txBody>
          <a:bodyPr wrap="square">
            <a:spAutoFit/>
          </a:bodyPr>
          <a:lstStyle/>
          <a:p>
            <a:pPr algn="just">
              <a:spcAft>
                <a:spcPts val="0"/>
              </a:spcAft>
            </a:pPr>
            <a:r>
              <a:rPr lang="ru-RU" sz="16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Свята в </a:t>
            </a:r>
            <a:r>
              <a:rPr lang="ru-RU" sz="1700" dirty="0" err="1">
                <a:latin typeface="Arial" panose="020B0604020202020204" pitchFamily="34" charset="0"/>
                <a:cs typeface="Arial" panose="020B0604020202020204" pitchFamily="34" charset="0"/>
              </a:rPr>
              <a:t>ассирійській</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громаді</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Ніжина</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завжди</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були</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чимось</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більшим</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ніж</a:t>
            </a:r>
            <a:r>
              <a:rPr lang="ru-RU" sz="1700" dirty="0">
                <a:latin typeface="Arial" panose="020B0604020202020204" pitchFamily="34" charset="0"/>
                <a:cs typeface="Arial" panose="020B0604020202020204" pitchFamily="34" charset="0"/>
              </a:rPr>
              <a:t> просто </a:t>
            </a:r>
            <a:r>
              <a:rPr lang="ru-RU" sz="1700" dirty="0" err="1">
                <a:latin typeface="Arial" panose="020B0604020202020204" pitchFamily="34" charset="0"/>
                <a:cs typeface="Arial" panose="020B0604020202020204" pitchFamily="34" charset="0"/>
              </a:rPr>
              <a:t>вихідним</a:t>
            </a:r>
            <a:r>
              <a:rPr lang="ru-RU" sz="1700" dirty="0">
                <a:latin typeface="Arial" panose="020B0604020202020204" pitchFamily="34" charset="0"/>
                <a:cs typeface="Arial" panose="020B0604020202020204" pitchFamily="34" charset="0"/>
              </a:rPr>
              <a:t> днем. </a:t>
            </a:r>
            <a:r>
              <a:rPr lang="ru-RU" sz="1700" dirty="0" err="1">
                <a:latin typeface="Arial" panose="020B0604020202020204" pitchFamily="34" charset="0"/>
                <a:cs typeface="Arial" panose="020B0604020202020204" pitchFamily="34" charset="0"/>
              </a:rPr>
              <a:t>Це</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був</a:t>
            </a:r>
            <a:r>
              <a:rPr lang="ru-RU" sz="1700" dirty="0">
                <a:latin typeface="Arial" panose="020B0604020202020204" pitchFamily="34" charset="0"/>
                <a:cs typeface="Arial" panose="020B0604020202020204" pitchFamily="34" charset="0"/>
              </a:rPr>
              <a:t> час, коли </a:t>
            </a:r>
            <a:r>
              <a:rPr lang="ru-RU" sz="1700" dirty="0" err="1">
                <a:latin typeface="Arial" panose="020B0604020202020204" pitchFamily="34" charset="0"/>
                <a:cs typeface="Arial" panose="020B0604020202020204" pitchFamily="34" charset="0"/>
              </a:rPr>
              <a:t>кожен</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відчував</a:t>
            </a:r>
            <a:r>
              <a:rPr lang="ru-RU" sz="1700" dirty="0">
                <a:latin typeface="Arial" panose="020B0604020202020204" pitchFamily="34" charset="0"/>
                <a:cs typeface="Arial" panose="020B0604020202020204" pitchFamily="34" charset="0"/>
              </a:rPr>
              <a:t> себе </a:t>
            </a:r>
            <a:r>
              <a:rPr lang="ru-RU" sz="1700" dirty="0" err="1">
                <a:latin typeface="Arial" panose="020B0604020202020204" pitchFamily="34" charset="0"/>
                <a:cs typeface="Arial" panose="020B0604020202020204" pitchFamily="34" charset="0"/>
              </a:rPr>
              <a:t>частиною</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великої</a:t>
            </a:r>
            <a:r>
              <a:rPr lang="ru-RU" sz="1700" dirty="0">
                <a:latin typeface="Arial" panose="020B0604020202020204" pitchFamily="34" charset="0"/>
                <a:cs typeface="Arial" panose="020B0604020202020204" pitchFamily="34" charset="0"/>
              </a:rPr>
              <a:t> та </a:t>
            </a:r>
            <a:r>
              <a:rPr lang="ru-RU" sz="1700" dirty="0" err="1">
                <a:latin typeface="Arial" panose="020B0604020202020204" pitchFamily="34" charset="0"/>
                <a:cs typeface="Arial" panose="020B0604020202020204" pitchFamily="34" charset="0"/>
              </a:rPr>
              <a:t>міцної</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родини</a:t>
            </a:r>
            <a:r>
              <a:rPr lang="ru-RU" sz="1700" dirty="0">
                <a:latin typeface="Arial" panose="020B0604020202020204" pitchFamily="34" charset="0"/>
                <a:cs typeface="Arial" panose="020B0604020202020204" pitchFamily="34" charset="0"/>
              </a:rPr>
              <a:t>.</a:t>
            </a:r>
            <a:endParaRPr lang="uk-UA" sz="17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uk-UA" sz="1700" dirty="0">
                <a:latin typeface="Arial" panose="020B0604020202020204" pitchFamily="34" charset="0"/>
                <a:ea typeface="Calibri" panose="020F0502020204030204" pitchFamily="34" charset="0"/>
                <a:cs typeface="Arial" panose="020B0604020202020204" pitchFamily="34" charset="0"/>
              </a:rPr>
              <a:t>     Центральне місце в календарному циклі посідає </a:t>
            </a:r>
            <a:r>
              <a:rPr lang="uk-UA" sz="1700" b="1" dirty="0">
                <a:latin typeface="Arial" panose="020B0604020202020204" pitchFamily="34" charset="0"/>
                <a:ea typeface="Calibri" panose="020F0502020204030204" pitchFamily="34" charset="0"/>
                <a:cs typeface="Arial" panose="020B0604020202020204" pitchFamily="34" charset="0"/>
              </a:rPr>
              <a:t>Шара</a:t>
            </a:r>
            <a:r>
              <a:rPr lang="uk-UA" sz="1700" dirty="0">
                <a:latin typeface="Arial" panose="020B0604020202020204" pitchFamily="34" charset="0"/>
                <a:ea typeface="Calibri" panose="020F0502020204030204" pitchFamily="34" charset="0"/>
                <a:cs typeface="Arial" panose="020B0604020202020204" pitchFamily="34" charset="0"/>
              </a:rPr>
              <a:t> — вшанування пам'яті святих (найчастіше Мар-</a:t>
            </a:r>
            <a:r>
              <a:rPr lang="uk-UA" sz="1700" dirty="0" err="1">
                <a:latin typeface="Arial" panose="020B0604020202020204" pitchFamily="34" charset="0"/>
                <a:ea typeface="Calibri" panose="020F0502020204030204" pitchFamily="34" charset="0"/>
                <a:cs typeface="Arial" panose="020B0604020202020204" pitchFamily="34" charset="0"/>
              </a:rPr>
              <a:t>Гіваргіса</a:t>
            </a:r>
            <a:r>
              <a:rPr lang="uk-UA" sz="1700" dirty="0">
                <a:latin typeface="Arial" panose="020B0604020202020204" pitchFamily="34" charset="0"/>
                <a:ea typeface="Calibri" panose="020F0502020204030204" pitchFamily="34" charset="0"/>
                <a:cs typeface="Arial" panose="020B0604020202020204" pitchFamily="34" charset="0"/>
              </a:rPr>
              <a:t> або Мар-</a:t>
            </a:r>
            <a:r>
              <a:rPr lang="uk-UA" sz="1700" dirty="0" err="1">
                <a:latin typeface="Arial" panose="020B0604020202020204" pitchFamily="34" charset="0"/>
                <a:ea typeface="Calibri" panose="020F0502020204030204" pitchFamily="34" charset="0"/>
                <a:cs typeface="Arial" panose="020B0604020202020204" pitchFamily="34" charset="0"/>
              </a:rPr>
              <a:t>Шаліта</a:t>
            </a:r>
            <a:r>
              <a:rPr lang="uk-UA" sz="1700" dirty="0">
                <a:latin typeface="Arial" panose="020B0604020202020204" pitchFamily="34" charset="0"/>
                <a:ea typeface="Calibri" panose="020F050202020403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Люди </a:t>
            </a:r>
            <a:r>
              <a:rPr lang="ru-RU" sz="1700" dirty="0" err="1">
                <a:latin typeface="Arial" panose="020B0604020202020204" pitchFamily="34" charset="0"/>
                <a:cs typeface="Arial" panose="020B0604020202020204" pitchFamily="34" charset="0"/>
              </a:rPr>
              <a:t>збиралися</a:t>
            </a:r>
            <a:r>
              <a:rPr lang="ru-RU" sz="1700" dirty="0">
                <a:latin typeface="Arial" panose="020B0604020202020204" pitchFamily="34" charset="0"/>
                <a:cs typeface="Arial" panose="020B0604020202020204" pitchFamily="34" charset="0"/>
              </a:rPr>
              <a:t> разом, </a:t>
            </a:r>
            <a:r>
              <a:rPr lang="ru-RU" sz="1700" dirty="0" err="1">
                <a:latin typeface="Arial" panose="020B0604020202020204" pitchFamily="34" charset="0"/>
                <a:cs typeface="Arial" panose="020B0604020202020204" pitchFamily="34" charset="0"/>
              </a:rPr>
              <a:t>молилися</a:t>
            </a:r>
            <a:r>
              <a:rPr lang="ru-RU" sz="1700" dirty="0">
                <a:latin typeface="Arial" panose="020B0604020202020204" pitchFamily="34" charset="0"/>
                <a:cs typeface="Arial" panose="020B0604020202020204" pitchFamily="34" charset="0"/>
              </a:rPr>
              <a:t> та </a:t>
            </a:r>
            <a:r>
              <a:rPr lang="ru-RU" sz="1700" dirty="0" err="1">
                <a:latin typeface="Arial" panose="020B0604020202020204" pitchFamily="34" charset="0"/>
                <a:cs typeface="Arial" panose="020B0604020202020204" pitchFamily="34" charset="0"/>
              </a:rPr>
              <a:t>готували</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спільний</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обід</a:t>
            </a:r>
            <a:r>
              <a:rPr lang="ru-RU" sz="1700" dirty="0">
                <a:latin typeface="Arial" panose="020B0604020202020204" pitchFamily="34" charset="0"/>
                <a:cs typeface="Arial" panose="020B0604020202020204" pitchFamily="34" charset="0"/>
              </a:rPr>
              <a:t> у великих казанах. </a:t>
            </a:r>
            <a:r>
              <a:rPr lang="ru-RU" sz="1700" dirty="0" err="1">
                <a:latin typeface="Arial" panose="020B0604020202020204" pitchFamily="34" charset="0"/>
                <a:cs typeface="Arial" panose="020B0604020202020204" pitchFamily="34" charset="0"/>
              </a:rPr>
              <a:t>Це</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показувало</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що</a:t>
            </a:r>
            <a:r>
              <a:rPr lang="ru-RU" sz="1700" dirty="0">
                <a:latin typeface="Arial" panose="020B0604020202020204" pitchFamily="34" charset="0"/>
                <a:cs typeface="Arial" panose="020B0604020202020204" pitchFamily="34" charset="0"/>
              </a:rPr>
              <a:t> в </a:t>
            </a:r>
            <a:r>
              <a:rPr lang="ru-RU" sz="1700" dirty="0" err="1">
                <a:latin typeface="Arial" panose="020B0604020202020204" pitchFamily="34" charset="0"/>
                <a:cs typeface="Arial" panose="020B0604020202020204" pitchFamily="34" charset="0"/>
              </a:rPr>
              <a:t>громаді</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немає</a:t>
            </a:r>
            <a:r>
              <a:rPr lang="ru-RU" sz="1700" dirty="0">
                <a:latin typeface="Arial" panose="020B0604020202020204" pitchFamily="34" charset="0"/>
                <a:cs typeface="Arial" panose="020B0604020202020204" pitchFamily="34" charset="0"/>
              </a:rPr>
              <a:t> чужих — </a:t>
            </a:r>
            <a:r>
              <a:rPr lang="ru-RU" sz="1700" dirty="0" err="1">
                <a:latin typeface="Arial" panose="020B0604020202020204" pitchFamily="34" charset="0"/>
                <a:cs typeface="Arial" panose="020B0604020202020204" pitchFamily="34" charset="0"/>
              </a:rPr>
              <a:t>усі</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рівні</a:t>
            </a:r>
            <a:r>
              <a:rPr lang="ru-RU" sz="1700" dirty="0">
                <a:latin typeface="Arial" panose="020B0604020202020204" pitchFamily="34" charset="0"/>
                <a:cs typeface="Arial" panose="020B0604020202020204" pitchFamily="34" charset="0"/>
              </a:rPr>
              <a:t> та </a:t>
            </a:r>
            <a:r>
              <a:rPr lang="ru-RU" sz="1700" dirty="0" err="1">
                <a:latin typeface="Arial" panose="020B0604020202020204" pitchFamily="34" charset="0"/>
                <a:cs typeface="Arial" panose="020B0604020202020204" pitchFamily="34" charset="0"/>
              </a:rPr>
              <a:t>всі</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допомагають</a:t>
            </a:r>
            <a:r>
              <a:rPr lang="ru-RU" sz="1700" dirty="0">
                <a:latin typeface="Arial" panose="020B0604020202020204" pitchFamily="34" charset="0"/>
                <a:cs typeface="Arial" panose="020B0604020202020204" pitchFamily="34" charset="0"/>
              </a:rPr>
              <a:t> один одному.</a:t>
            </a:r>
            <a:endParaRPr lang="uk-UA" sz="17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uk-UA" sz="1700" dirty="0">
                <a:latin typeface="Arial" panose="020B0604020202020204" pitchFamily="34" charset="0"/>
                <a:ea typeface="Calibri" panose="020F0502020204030204" pitchFamily="34" charset="0"/>
                <a:cs typeface="Arial" panose="020B0604020202020204" pitchFamily="34" charset="0"/>
              </a:rPr>
              <a:t>      Особливим елементом дозвілля є традиційні танці, зокрема </a:t>
            </a:r>
            <a:r>
              <a:rPr lang="uk-UA" sz="1700" b="1" dirty="0" err="1">
                <a:latin typeface="Arial" panose="020B0604020202020204" pitchFamily="34" charset="0"/>
                <a:ea typeface="Calibri" panose="020F0502020204030204" pitchFamily="34" charset="0"/>
                <a:cs typeface="Arial" panose="020B0604020202020204" pitchFamily="34" charset="0"/>
              </a:rPr>
              <a:t>Шейхані</a:t>
            </a:r>
            <a:r>
              <a:rPr lang="uk-UA" sz="1700" dirty="0">
                <a:latin typeface="Arial" panose="020B0604020202020204" pitchFamily="34" charset="0"/>
                <a:ea typeface="Calibri" panose="020F0502020204030204" pitchFamily="34" charset="0"/>
                <a:cs typeface="Arial" panose="020B0604020202020204" pitchFamily="34" charset="0"/>
              </a:rPr>
              <a:t>. Це круговий танець, який виконується під ритмічний супровід з обов'язковим триманням за руки </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це</a:t>
            </a:r>
            <a:r>
              <a:rPr lang="ru-RU" sz="1700" dirty="0">
                <a:latin typeface="Arial" panose="020B0604020202020204" pitchFamily="34" charset="0"/>
                <a:cs typeface="Arial" panose="020B0604020202020204" pitchFamily="34" charset="0"/>
              </a:rPr>
              <a:t> символ того, </a:t>
            </a:r>
            <a:r>
              <a:rPr lang="ru-RU" sz="1700" dirty="0" err="1">
                <a:latin typeface="Arial" panose="020B0604020202020204" pitchFamily="34" charset="0"/>
                <a:cs typeface="Arial" panose="020B0604020202020204" pitchFamily="34" charset="0"/>
              </a:rPr>
              <a:t>що</a:t>
            </a:r>
            <a:r>
              <a:rPr lang="ru-RU" sz="1700" dirty="0">
                <a:latin typeface="Arial" panose="020B0604020202020204" pitchFamily="34" charset="0"/>
                <a:cs typeface="Arial" panose="020B0604020202020204" pitchFamily="34" charset="0"/>
              </a:rPr>
              <a:t> громада </a:t>
            </a:r>
            <a:r>
              <a:rPr lang="ru-RU" sz="1700" dirty="0" err="1">
                <a:latin typeface="Arial" panose="020B0604020202020204" pitchFamily="34" charset="0"/>
                <a:cs typeface="Arial" panose="020B0604020202020204" pitchFamily="34" charset="0"/>
              </a:rPr>
              <a:t>нерозривна</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Навіть</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якщо</a:t>
            </a:r>
            <a:r>
              <a:rPr lang="ru-RU" sz="1700" dirty="0">
                <a:latin typeface="Arial" panose="020B0604020202020204" pitchFamily="34" charset="0"/>
                <a:cs typeface="Arial" panose="020B0604020202020204" pitchFamily="34" charset="0"/>
              </a:rPr>
              <a:t> молодь уже не </a:t>
            </a:r>
            <a:r>
              <a:rPr lang="ru-RU" sz="1700" dirty="0" err="1">
                <a:latin typeface="Arial" panose="020B0604020202020204" pitchFamily="34" charset="0"/>
                <a:cs typeface="Arial" panose="020B0604020202020204" pitchFamily="34" charset="0"/>
              </a:rPr>
              <a:t>знає</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всіх</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стародавніх</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слів</a:t>
            </a:r>
            <a:r>
              <a:rPr lang="ru-RU" sz="1700" dirty="0">
                <a:latin typeface="Arial" panose="020B0604020202020204" pitchFamily="34" charset="0"/>
                <a:cs typeface="Arial" panose="020B0604020202020204" pitchFamily="34" charset="0"/>
              </a:rPr>
              <a:t>, через </a:t>
            </a:r>
            <a:r>
              <a:rPr lang="ru-RU" sz="1700" dirty="0" err="1">
                <a:latin typeface="Arial" panose="020B0604020202020204" pitchFamily="34" charset="0"/>
                <a:cs typeface="Arial" panose="020B0604020202020204" pitchFamily="34" charset="0"/>
              </a:rPr>
              <a:t>танець</a:t>
            </a:r>
            <a:r>
              <a:rPr lang="ru-RU" sz="1700" dirty="0">
                <a:latin typeface="Arial" panose="020B0604020202020204" pitchFamily="34" charset="0"/>
                <a:cs typeface="Arial" panose="020B0604020202020204" pitchFamily="34" charset="0"/>
              </a:rPr>
              <a:t> і </a:t>
            </a:r>
            <a:r>
              <a:rPr lang="ru-RU" sz="1700" dirty="0" err="1">
                <a:latin typeface="Arial" panose="020B0604020202020204" pitchFamily="34" charset="0"/>
                <a:cs typeface="Arial" panose="020B0604020202020204" pitchFamily="34" charset="0"/>
              </a:rPr>
              <a:t>музику</a:t>
            </a:r>
            <a:r>
              <a:rPr lang="ru-RU" sz="1700" dirty="0">
                <a:latin typeface="Arial" panose="020B0604020202020204" pitchFamily="34" charset="0"/>
                <a:cs typeface="Arial" panose="020B0604020202020204" pitchFamily="34" charset="0"/>
              </a:rPr>
              <a:t> вони </a:t>
            </a:r>
            <a:r>
              <a:rPr lang="ru-RU" sz="1700" dirty="0" err="1">
                <a:latin typeface="Arial" panose="020B0604020202020204" pitchFamily="34" charset="0"/>
                <a:cs typeface="Arial" panose="020B0604020202020204" pitchFamily="34" charset="0"/>
              </a:rPr>
              <a:t>відчувають</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свій</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зв’язок</a:t>
            </a:r>
            <a:r>
              <a:rPr lang="ru-RU" sz="1700" dirty="0">
                <a:latin typeface="Arial" panose="020B0604020202020204" pitchFamily="34" charset="0"/>
                <a:cs typeface="Arial" panose="020B0604020202020204" pitchFamily="34" charset="0"/>
              </a:rPr>
              <a:t> </a:t>
            </a:r>
            <a:r>
              <a:rPr lang="ru-RU" sz="1700" dirty="0" err="1">
                <a:latin typeface="Arial" panose="020B0604020202020204" pitchFamily="34" charset="0"/>
                <a:cs typeface="Arial" panose="020B0604020202020204" pitchFamily="34" charset="0"/>
              </a:rPr>
              <a:t>із</a:t>
            </a:r>
            <a:r>
              <a:rPr lang="ru-RU" sz="1700" dirty="0">
                <a:latin typeface="Arial" panose="020B0604020202020204" pitchFamily="34" charset="0"/>
                <a:cs typeface="Arial" panose="020B0604020202020204" pitchFamily="34" charset="0"/>
              </a:rPr>
              <a:t> предками.</a:t>
            </a:r>
            <a:endParaRPr lang="uk-UA" sz="17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uk-UA" sz="1700" dirty="0">
                <a:latin typeface="Arial" panose="020B0604020202020204" pitchFamily="34" charset="0"/>
                <a:cs typeface="Arial" panose="020B0604020202020204" pitchFamily="34" charset="0"/>
              </a:rPr>
              <a:t>     Ассирійці Ніжина славилися своєю гостинністю. Весілля чи іменини ніколи не були закритими подіями — на них завжди були раді бачити українських друзів. Саме через спільні свята та звичайне сусідське чаювання ассирійці стали «своїми» в Ніжині, зберігши при цьому власну неповторність.</a:t>
            </a:r>
            <a:endParaRPr lang="uk-UA" sz="1700" dirty="0">
              <a:latin typeface="Arial" panose="020B0604020202020204" pitchFamily="34" charset="0"/>
              <a:ea typeface="Calibri" panose="020F0502020204030204" pitchFamily="34" charset="0"/>
              <a:cs typeface="Arial" panose="020B0604020202020204" pitchFamily="34" charset="0"/>
            </a:endParaRPr>
          </a:p>
        </p:txBody>
      </p:sp>
      <p:sp>
        <p:nvSpPr>
          <p:cNvPr id="9" name="Прямокутник 8">
            <a:extLst>
              <a:ext uri="{FF2B5EF4-FFF2-40B4-BE49-F238E27FC236}">
                <a16:creationId xmlns:a16="http://schemas.microsoft.com/office/drawing/2014/main" id="{990CB683-AED2-479E-B73C-5CED0F6DE301}"/>
              </a:ext>
            </a:extLst>
          </p:cNvPr>
          <p:cNvSpPr/>
          <p:nvPr/>
        </p:nvSpPr>
        <p:spPr>
          <a:xfrm>
            <a:off x="4062155" y="6476844"/>
            <a:ext cx="1590500" cy="276999"/>
          </a:xfrm>
          <a:prstGeom prst="rect">
            <a:avLst/>
          </a:prstGeom>
        </p:spPr>
        <p:txBody>
          <a:bodyPr wrap="none">
            <a:spAutoFit/>
          </a:bodyPr>
          <a:lstStyle/>
          <a:p>
            <a:r>
              <a:rPr lang="en-US" sz="1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https://surl.li/jlavgx</a:t>
            </a:r>
            <a:endParaRPr lang="uk-UA" sz="1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2352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Місце для вмісту 4">
            <a:extLst>
              <a:ext uri="{FF2B5EF4-FFF2-40B4-BE49-F238E27FC236}">
                <a16:creationId xmlns:a16="http://schemas.microsoft.com/office/drawing/2014/main" id="{FA7F29DE-CE06-4319-B5E0-8FB80F368B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430" y="153482"/>
            <a:ext cx="5947570" cy="6551036"/>
          </a:xfrm>
        </p:spPr>
      </p:pic>
      <p:pic>
        <p:nvPicPr>
          <p:cNvPr id="6" name="Рисунок 5">
            <a:extLst>
              <a:ext uri="{FF2B5EF4-FFF2-40B4-BE49-F238E27FC236}">
                <a16:creationId xmlns:a16="http://schemas.microsoft.com/office/drawing/2014/main" id="{70273D91-FA50-4B86-89D0-95FB386792AE}"/>
              </a:ext>
            </a:extLst>
          </p:cNvPr>
          <p:cNvPicPr>
            <a:picLocks noChangeAspect="1"/>
          </p:cNvPicPr>
          <p:nvPr/>
        </p:nvPicPr>
        <p:blipFill>
          <a:blip r:embed="rId3"/>
          <a:stretch>
            <a:fillRect/>
          </a:stretch>
        </p:blipFill>
        <p:spPr>
          <a:xfrm rot="-720000">
            <a:off x="2246333" y="2668725"/>
            <a:ext cx="1520548" cy="1520548"/>
          </a:xfrm>
          <a:prstGeom prst="rect">
            <a:avLst/>
          </a:prstGeom>
        </p:spPr>
      </p:pic>
      <p:sp>
        <p:nvSpPr>
          <p:cNvPr id="7" name="Прямокутник 6">
            <a:extLst>
              <a:ext uri="{FF2B5EF4-FFF2-40B4-BE49-F238E27FC236}">
                <a16:creationId xmlns:a16="http://schemas.microsoft.com/office/drawing/2014/main" id="{594C016E-1FA0-4322-9B57-F6089ECEB5FF}"/>
              </a:ext>
            </a:extLst>
          </p:cNvPr>
          <p:cNvSpPr/>
          <p:nvPr/>
        </p:nvSpPr>
        <p:spPr>
          <a:xfrm>
            <a:off x="4448820" y="2387758"/>
            <a:ext cx="1009828" cy="369332"/>
          </a:xfrm>
          <a:prstGeom prst="rect">
            <a:avLst/>
          </a:prstGeom>
        </p:spPr>
        <p:txBody>
          <a:bodyPr wrap="non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Хариса</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Прямокутник 2">
            <a:extLst>
              <a:ext uri="{FF2B5EF4-FFF2-40B4-BE49-F238E27FC236}">
                <a16:creationId xmlns:a16="http://schemas.microsoft.com/office/drawing/2014/main" id="{32F266FE-D3E3-41AC-A5DF-FBD476869D39}"/>
              </a:ext>
            </a:extLst>
          </p:cNvPr>
          <p:cNvSpPr/>
          <p:nvPr/>
        </p:nvSpPr>
        <p:spPr>
          <a:xfrm>
            <a:off x="4253511" y="4730234"/>
            <a:ext cx="867545" cy="369332"/>
          </a:xfrm>
          <a:prstGeom prst="rect">
            <a:avLst/>
          </a:prstGeom>
        </p:spPr>
        <p:txBody>
          <a:bodyPr wrap="non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Кубба</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Прямокутник 3">
            <a:extLst>
              <a:ext uri="{FF2B5EF4-FFF2-40B4-BE49-F238E27FC236}">
                <a16:creationId xmlns:a16="http://schemas.microsoft.com/office/drawing/2014/main" id="{30DCA3E0-B9B6-4112-A955-013D0131CC5A}"/>
              </a:ext>
            </a:extLst>
          </p:cNvPr>
          <p:cNvSpPr/>
          <p:nvPr/>
        </p:nvSpPr>
        <p:spPr>
          <a:xfrm>
            <a:off x="5121056" y="236924"/>
            <a:ext cx="771365" cy="369332"/>
          </a:xfrm>
          <a:prstGeom prst="rect">
            <a:avLst/>
          </a:prstGeom>
        </p:spPr>
        <p:txBody>
          <a:bodyPr wrap="non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Кіпте</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Прямокутник 7">
            <a:extLst>
              <a:ext uri="{FF2B5EF4-FFF2-40B4-BE49-F238E27FC236}">
                <a16:creationId xmlns:a16="http://schemas.microsoft.com/office/drawing/2014/main" id="{E61C7A74-E171-4B3F-B30F-B9710B6B2ABE}"/>
              </a:ext>
            </a:extLst>
          </p:cNvPr>
          <p:cNvSpPr/>
          <p:nvPr/>
        </p:nvSpPr>
        <p:spPr>
          <a:xfrm>
            <a:off x="3006608" y="233436"/>
            <a:ext cx="989358" cy="369332"/>
          </a:xfrm>
          <a:prstGeom prst="rect">
            <a:avLst/>
          </a:prstGeom>
        </p:spPr>
        <p:txBody>
          <a:bodyPr wrap="squar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Долма</a:t>
            </a:r>
            <a:r>
              <a:rPr lang="uk-UA"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p:txBody>
      </p:sp>
      <p:sp>
        <p:nvSpPr>
          <p:cNvPr id="9" name="Прямокутник 8">
            <a:extLst>
              <a:ext uri="{FF2B5EF4-FFF2-40B4-BE49-F238E27FC236}">
                <a16:creationId xmlns:a16="http://schemas.microsoft.com/office/drawing/2014/main" id="{DB324A24-BC46-48B6-8E59-83729A9E6C13}"/>
              </a:ext>
            </a:extLst>
          </p:cNvPr>
          <p:cNvSpPr/>
          <p:nvPr/>
        </p:nvSpPr>
        <p:spPr>
          <a:xfrm>
            <a:off x="170371" y="2365859"/>
            <a:ext cx="989358" cy="369332"/>
          </a:xfrm>
          <a:prstGeom prst="rect">
            <a:avLst/>
          </a:prstGeom>
        </p:spPr>
        <p:txBody>
          <a:bodyPr wrap="squar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Долма</a:t>
            </a:r>
            <a:r>
              <a:rPr lang="uk-UA"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p:txBody>
      </p:sp>
      <p:sp>
        <p:nvSpPr>
          <p:cNvPr id="10" name="Прямокутник 9">
            <a:extLst>
              <a:ext uri="{FF2B5EF4-FFF2-40B4-BE49-F238E27FC236}">
                <a16:creationId xmlns:a16="http://schemas.microsoft.com/office/drawing/2014/main" id="{A85156FE-BF42-4080-9C3D-76DD48B35A00}"/>
              </a:ext>
            </a:extLst>
          </p:cNvPr>
          <p:cNvSpPr/>
          <p:nvPr/>
        </p:nvSpPr>
        <p:spPr>
          <a:xfrm>
            <a:off x="901059" y="233436"/>
            <a:ext cx="1009828" cy="369332"/>
          </a:xfrm>
          <a:prstGeom prst="rect">
            <a:avLst/>
          </a:prstGeom>
        </p:spPr>
        <p:txBody>
          <a:bodyPr wrap="non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Хариса</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Прямокутник 10">
            <a:extLst>
              <a:ext uri="{FF2B5EF4-FFF2-40B4-BE49-F238E27FC236}">
                <a16:creationId xmlns:a16="http://schemas.microsoft.com/office/drawing/2014/main" id="{5D9E1CE5-5F24-42DE-91EF-9B06F5A78520}"/>
              </a:ext>
            </a:extLst>
          </p:cNvPr>
          <p:cNvSpPr/>
          <p:nvPr/>
        </p:nvSpPr>
        <p:spPr>
          <a:xfrm>
            <a:off x="2512379" y="4626325"/>
            <a:ext cx="730906" cy="369332"/>
          </a:xfrm>
          <a:prstGeom prst="rect">
            <a:avLst/>
          </a:prstGeom>
        </p:spPr>
        <p:txBody>
          <a:bodyPr wrap="non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Када</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Прямокутник 11">
            <a:extLst>
              <a:ext uri="{FF2B5EF4-FFF2-40B4-BE49-F238E27FC236}">
                <a16:creationId xmlns:a16="http://schemas.microsoft.com/office/drawing/2014/main" id="{49D9A6D0-2899-4539-A674-48A4209857AC}"/>
              </a:ext>
            </a:extLst>
          </p:cNvPr>
          <p:cNvSpPr/>
          <p:nvPr/>
        </p:nvSpPr>
        <p:spPr>
          <a:xfrm>
            <a:off x="277372" y="4730234"/>
            <a:ext cx="882357" cy="369332"/>
          </a:xfrm>
          <a:prstGeom prst="rect">
            <a:avLst/>
          </a:prstGeom>
        </p:spPr>
        <p:txBody>
          <a:bodyPr wrap="none">
            <a:spAutoFit/>
          </a:bodyPr>
          <a:lstStyle/>
          <a:p>
            <a:r>
              <a:rPr lang="uk-UA"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Мурта</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3" name="Прямокутник 12">
            <a:extLst>
              <a:ext uri="{FF2B5EF4-FFF2-40B4-BE49-F238E27FC236}">
                <a16:creationId xmlns:a16="http://schemas.microsoft.com/office/drawing/2014/main" id="{268F1805-8D40-4E68-B4FA-47129C5CA67D}"/>
              </a:ext>
            </a:extLst>
          </p:cNvPr>
          <p:cNvSpPr/>
          <p:nvPr/>
        </p:nvSpPr>
        <p:spPr>
          <a:xfrm>
            <a:off x="6224942" y="859883"/>
            <a:ext cx="5818628" cy="5998117"/>
          </a:xfrm>
          <a:prstGeom prst="rect">
            <a:avLst/>
          </a:prstGeom>
        </p:spPr>
        <p:txBody>
          <a:bodyPr wrap="square">
            <a:spAutoFit/>
          </a:bodyPr>
          <a:lstStyle/>
          <a:p>
            <a:pPr algn="just">
              <a:lnSpc>
                <a:spcPct val="107000"/>
              </a:lnSpc>
              <a:spcAft>
                <a:spcPts val="0"/>
              </a:spcAft>
            </a:pPr>
            <a:r>
              <a:rPr lang="uk-UA" sz="1700" dirty="0">
                <a:latin typeface="Arial" panose="020B0604020202020204" pitchFamily="34" charset="0"/>
                <a:ea typeface="Times New Roman" panose="02020603050405020304" pitchFamily="18" charset="0"/>
                <a:cs typeface="Arial" panose="020B0604020202020204" pitchFamily="34" charset="0"/>
              </a:rPr>
              <a:t>     </a:t>
            </a:r>
            <a:r>
              <a:rPr lang="uk-UA" dirty="0">
                <a:latin typeface="Arial" panose="020B0604020202020204" pitchFamily="34" charset="0"/>
                <a:ea typeface="Times New Roman" panose="02020603050405020304" pitchFamily="18" charset="0"/>
                <a:cs typeface="Arial" panose="020B0604020202020204" pitchFamily="34" charset="0"/>
              </a:rPr>
              <a:t>Кулінарні традиції ассирійської громади Ніжина є не просто набором рецептів, а живим архівом пам'яті, який дозволив народу зберегти свою ідентичність далеко від історичної батьківщини. </a:t>
            </a:r>
            <a:endParaRPr lang="uk-UA"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Для ніжинських ассирійців приготування традиційних страв, таких як </a:t>
            </a:r>
            <a:r>
              <a:rPr lang="uk-UA" dirty="0" err="1">
                <a:latin typeface="Arial" panose="020B0604020202020204" pitchFamily="34" charset="0"/>
                <a:ea typeface="Times New Roman" panose="02020603050405020304" pitchFamily="18" charset="0"/>
                <a:cs typeface="Arial" panose="020B0604020202020204" pitchFamily="34" charset="0"/>
              </a:rPr>
              <a:t>хариса</a:t>
            </a:r>
            <a:r>
              <a:rPr lang="uk-UA" dirty="0">
                <a:latin typeface="Arial" panose="020B0604020202020204" pitchFamily="34" charset="0"/>
                <a:ea typeface="Times New Roman" panose="02020603050405020304" pitchFamily="18" charset="0"/>
                <a:cs typeface="Arial" panose="020B0604020202020204" pitchFamily="34" charset="0"/>
              </a:rPr>
              <a:t> або </a:t>
            </a:r>
            <a:r>
              <a:rPr lang="uk-UA" dirty="0" err="1">
                <a:latin typeface="Arial" panose="020B0604020202020204" pitchFamily="34" charset="0"/>
                <a:ea typeface="Times New Roman" panose="02020603050405020304" pitchFamily="18" charset="0"/>
                <a:cs typeface="Arial" panose="020B0604020202020204" pitchFamily="34" charset="0"/>
              </a:rPr>
              <a:t>кубба</a:t>
            </a:r>
            <a:r>
              <a:rPr lang="uk-UA" dirty="0">
                <a:latin typeface="Arial" panose="020B0604020202020204" pitchFamily="34" charset="0"/>
                <a:ea typeface="Times New Roman" panose="02020603050405020304" pitchFamily="18" charset="0"/>
                <a:cs typeface="Arial" panose="020B0604020202020204" pitchFamily="34" charset="0"/>
              </a:rPr>
              <a:t>, завжди було актом ствердження свого коріння. Гастрономія тут виконує роль мови, якою покоління спілкуються між собою, передаючи не лише смаки, а й етичні норми та ритуали.</a:t>
            </a:r>
            <a:endParaRPr lang="uk-UA"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Дослідження показує, що більшість ассирійських страв мають глибокий сакральний підтекст. Спільне приготування </a:t>
            </a:r>
            <a:r>
              <a:rPr lang="uk-UA" dirty="0" err="1">
                <a:latin typeface="Arial" panose="020B0604020202020204" pitchFamily="34" charset="0"/>
                <a:ea typeface="Times New Roman" panose="02020603050405020304" pitchFamily="18" charset="0"/>
                <a:cs typeface="Arial" panose="020B0604020202020204" pitchFamily="34" charset="0"/>
              </a:rPr>
              <a:t>хариси</a:t>
            </a:r>
            <a:r>
              <a:rPr lang="uk-UA" dirty="0">
                <a:latin typeface="Arial" panose="020B0604020202020204" pitchFamily="34" charset="0"/>
                <a:ea typeface="Times New Roman" panose="02020603050405020304" pitchFamily="18" charset="0"/>
                <a:cs typeface="Arial" panose="020B0604020202020204" pitchFamily="34" charset="0"/>
              </a:rPr>
              <a:t> у великих казанах під час релігійних свят (Шара) виступало потужним соціальним клеєм. Це процес, що вимагає колективної праці та тривалого часу, що символізує єдність громади та спільну долю. </a:t>
            </a:r>
          </a:p>
          <a:p>
            <a:pPr algn="just">
              <a:lnSpc>
                <a:spcPct val="107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Таким чином, кухня ставала простором для згуртування, де обговорювалися справи громади та виховувалася молодь.</a:t>
            </a:r>
            <a:endParaRPr lang="uk-UA" dirty="0">
              <a:latin typeface="Arial" panose="020B0604020202020204" pitchFamily="34" charset="0"/>
              <a:ea typeface="Calibri" panose="020F0502020204030204" pitchFamily="34" charset="0"/>
              <a:cs typeface="Arial" panose="020B0604020202020204" pitchFamily="34" charset="0"/>
            </a:endParaRPr>
          </a:p>
        </p:txBody>
      </p:sp>
      <p:sp>
        <p:nvSpPr>
          <p:cNvPr id="14" name="Прямокутник 13">
            <a:extLst>
              <a:ext uri="{FF2B5EF4-FFF2-40B4-BE49-F238E27FC236}">
                <a16:creationId xmlns:a16="http://schemas.microsoft.com/office/drawing/2014/main" id="{F32B9400-C50F-4E38-9E24-36D81D6AA73B}"/>
              </a:ext>
            </a:extLst>
          </p:cNvPr>
          <p:cNvSpPr/>
          <p:nvPr/>
        </p:nvSpPr>
        <p:spPr>
          <a:xfrm>
            <a:off x="6331639" y="233436"/>
            <a:ext cx="5541902" cy="489365"/>
          </a:xfrm>
          <a:prstGeom prst="rect">
            <a:avLst/>
          </a:prstGeom>
        </p:spPr>
        <p:txBody>
          <a:bodyPr wrap="none">
            <a:spAutoFit/>
          </a:bodyPr>
          <a:lstStyle/>
          <a:p>
            <a:pPr>
              <a:lnSpc>
                <a:spcPct val="107000"/>
              </a:lnSpc>
              <a:spcAft>
                <a:spcPts val="800"/>
              </a:spcAft>
            </a:pPr>
            <a:r>
              <a:rPr lang="uk-UA" sz="26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Кухня як генетичний код народу</a:t>
            </a:r>
            <a:endParaRPr lang="uk-UA" sz="26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15" name="Прямокутник 14">
            <a:extLst>
              <a:ext uri="{FF2B5EF4-FFF2-40B4-BE49-F238E27FC236}">
                <a16:creationId xmlns:a16="http://schemas.microsoft.com/office/drawing/2014/main" id="{38059BE3-E9F6-44E4-AFA6-155B1FDFF766}"/>
              </a:ext>
            </a:extLst>
          </p:cNvPr>
          <p:cNvSpPr/>
          <p:nvPr/>
        </p:nvSpPr>
        <p:spPr>
          <a:xfrm rot="-660000">
            <a:off x="2931884" y="2337305"/>
            <a:ext cx="739305" cy="275653"/>
          </a:xfrm>
          <a:prstGeom prst="rect">
            <a:avLst/>
          </a:prstGeom>
        </p:spPr>
        <p:txBody>
          <a:bodyPr wrap="none">
            <a:spAutoFit/>
          </a:bodyPr>
          <a:lstStyle/>
          <a:p>
            <a:pPr algn="ctr">
              <a:lnSpc>
                <a:spcPct val="107000"/>
              </a:lnSpc>
              <a:spcAft>
                <a:spcPts val="0"/>
              </a:spcAft>
            </a:pPr>
            <a:r>
              <a:rPr lang="uk-UA" sz="12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Страви</a:t>
            </a:r>
            <a:endParaRPr lang="uk-UA" sz="12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16" name="Прямокутник 15">
            <a:extLst>
              <a:ext uri="{FF2B5EF4-FFF2-40B4-BE49-F238E27FC236}">
                <a16:creationId xmlns:a16="http://schemas.microsoft.com/office/drawing/2014/main" id="{7B10CA3D-74A4-4B28-A2F0-8218C26C8B5F}"/>
              </a:ext>
            </a:extLst>
          </p:cNvPr>
          <p:cNvSpPr/>
          <p:nvPr/>
        </p:nvSpPr>
        <p:spPr>
          <a:xfrm rot="4680000">
            <a:off x="2915111" y="3057172"/>
            <a:ext cx="1911101" cy="275653"/>
          </a:xfrm>
          <a:prstGeom prst="rect">
            <a:avLst/>
          </a:prstGeom>
        </p:spPr>
        <p:txBody>
          <a:bodyPr wrap="none">
            <a:spAutoFit/>
          </a:bodyPr>
          <a:lstStyle/>
          <a:p>
            <a:pPr algn="ctr">
              <a:lnSpc>
                <a:spcPct val="107000"/>
              </a:lnSpc>
              <a:spcAft>
                <a:spcPts val="0"/>
              </a:spcAft>
            </a:pPr>
            <a:r>
              <a:rPr lang="uk-UA" sz="12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ніжинських ассирійців</a:t>
            </a:r>
            <a:endParaRPr lang="uk-UA" sz="1200" dirty="0">
              <a:solidFill>
                <a:schemeClr val="accent2">
                  <a:lumMod val="50000"/>
                </a:schemeClr>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70626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42DCA8-FAA4-467C-89A7-022FDACE28D3}"/>
              </a:ext>
            </a:extLst>
          </p:cNvPr>
          <p:cNvSpPr>
            <a:spLocks noGrp="1"/>
          </p:cNvSpPr>
          <p:nvPr>
            <p:ph type="title"/>
          </p:nvPr>
        </p:nvSpPr>
        <p:spPr>
          <a:xfrm>
            <a:off x="242455" y="119309"/>
            <a:ext cx="11949545" cy="944129"/>
          </a:xfrm>
        </p:spPr>
        <p:txBody>
          <a:bodyPr>
            <a:normAutofit fontScale="90000"/>
          </a:bodyPr>
          <a:lstStyle/>
          <a:p>
            <a:pPr algn="ctr">
              <a:lnSpc>
                <a:spcPct val="107000"/>
              </a:lnSpc>
              <a:spcAft>
                <a:spcPts val="800"/>
              </a:spcAft>
            </a:pPr>
            <a:br>
              <a:rPr lang="uk-UA" sz="29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br>
            <a:r>
              <a:rPr lang="uk-UA" sz="29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Між арамейською та українською: </a:t>
            </a:r>
            <a:r>
              <a:rPr lang="uk-UA" sz="27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як</a:t>
            </a:r>
            <a:r>
              <a:rPr lang="uk-UA" sz="29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 мова об'єднує </a:t>
            </a:r>
            <a:br>
              <a:rPr lang="uk-UA" sz="29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br>
            <a:r>
              <a:rPr lang="uk-UA" sz="29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та зберігає коріння</a:t>
            </a:r>
            <a:br>
              <a:rPr lang="uk-UA" sz="2800" dirty="0">
                <a:latin typeface="Calibri" panose="020F0502020204030204" pitchFamily="34" charset="0"/>
                <a:ea typeface="Calibri" panose="020F0502020204030204" pitchFamily="34" charset="0"/>
                <a:cs typeface="Times New Roman" panose="02020603050405020304" pitchFamily="18" charset="0"/>
              </a:rPr>
            </a:br>
            <a:endParaRPr lang="uk-UA" dirty="0"/>
          </a:p>
        </p:txBody>
      </p:sp>
      <p:pic>
        <p:nvPicPr>
          <p:cNvPr id="5" name="Місце для вмісту 4">
            <a:extLst>
              <a:ext uri="{FF2B5EF4-FFF2-40B4-BE49-F238E27FC236}">
                <a16:creationId xmlns:a16="http://schemas.microsoft.com/office/drawing/2014/main" id="{2C3A60DD-49A5-452A-862C-1807166431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003597"/>
            <a:ext cx="6754090" cy="5735094"/>
          </a:xfrm>
        </p:spPr>
      </p:pic>
      <p:sp>
        <p:nvSpPr>
          <p:cNvPr id="6" name="Прямокутник 5">
            <a:extLst>
              <a:ext uri="{FF2B5EF4-FFF2-40B4-BE49-F238E27FC236}">
                <a16:creationId xmlns:a16="http://schemas.microsoft.com/office/drawing/2014/main" id="{9684A053-0BE8-4C01-802C-CE663F71AD6D}"/>
              </a:ext>
            </a:extLst>
          </p:cNvPr>
          <p:cNvSpPr/>
          <p:nvPr/>
        </p:nvSpPr>
        <p:spPr>
          <a:xfrm>
            <a:off x="6754091" y="1077394"/>
            <a:ext cx="5247410" cy="5606022"/>
          </a:xfrm>
          <a:prstGeom prst="rect">
            <a:avLst/>
          </a:prstGeom>
        </p:spPr>
        <p:txBody>
          <a:bodyPr wrap="square">
            <a:spAutoFit/>
          </a:bodyPr>
          <a:lstStyle/>
          <a:p>
            <a:pPr algn="just">
              <a:lnSpc>
                <a:spcPct val="107000"/>
              </a:lnSpc>
              <a:spcAft>
                <a:spcPts val="0"/>
              </a:spcAft>
            </a:pPr>
            <a:r>
              <a:rPr lang="uk-UA" sz="1600" dirty="0">
                <a:latin typeface="Arial" panose="020B0604020202020204" pitchFamily="34" charset="0"/>
                <a:ea typeface="Times New Roman" panose="02020603050405020304" pitchFamily="18" charset="0"/>
                <a:cs typeface="Arial" panose="020B0604020202020204" pitchFamily="34" charset="0"/>
              </a:rPr>
              <a:t>    Мова для ассирійців Ніжина завжди була чимось більшим, ніж просто засобом спілкування.. За зачиненими дверима, на кухні чи у вітальні, вони розмовляли своєю рідною </a:t>
            </a:r>
            <a:r>
              <a:rPr lang="uk-UA" sz="1600" dirty="0" err="1">
                <a:latin typeface="Arial" panose="020B0604020202020204" pitchFamily="34" charset="0"/>
                <a:ea typeface="Times New Roman" panose="02020603050405020304" pitchFamily="18" charset="0"/>
                <a:cs typeface="Arial" panose="020B0604020202020204" pitchFamily="34" charset="0"/>
              </a:rPr>
              <a:t>новоарамейською</a:t>
            </a:r>
            <a:r>
              <a:rPr lang="uk-UA" sz="1600" dirty="0">
                <a:latin typeface="Arial" panose="020B0604020202020204" pitchFamily="34" charset="0"/>
                <a:ea typeface="Times New Roman" panose="02020603050405020304" pitchFamily="18" charset="0"/>
                <a:cs typeface="Arial" panose="020B0604020202020204" pitchFamily="34" charset="0"/>
              </a:rPr>
              <a:t> мовою. Це була їхня таємна сила, яка дозволяла залишатися ассирійцями навіть за тисячі кілометрів від Месопотамії. Але щойно вони виходили на вулицю, до майстерні чи на ринок — вони майстерно переходили на українську. Це зробило їх унікальними: вони не відмовилися від свого, але й не закрилися від інших.</a:t>
            </a:r>
            <a:endParaRPr lang="uk-UA" sz="16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uk-UA" sz="1600" dirty="0">
                <a:latin typeface="Arial" panose="020B0604020202020204" pitchFamily="34" charset="0"/>
                <a:ea typeface="Times New Roman" panose="02020603050405020304" pitchFamily="18" charset="0"/>
                <a:cs typeface="Arial" panose="020B0604020202020204" pitchFamily="34" charset="0"/>
              </a:rPr>
              <a:t>     Найбільшу роль у зближенні культур відіграла школа. Ассирійські діти навчалися разом із українськими однолітками, разом бігали на перервах та готувалися до уроків. Саме тут </a:t>
            </a:r>
            <a:r>
              <a:rPr lang="uk-UA" sz="1600" dirty="0" err="1">
                <a:latin typeface="Arial" panose="020B0604020202020204" pitchFamily="34" charset="0"/>
                <a:ea typeface="Times New Roman" panose="02020603050405020304" pitchFamily="18" charset="0"/>
                <a:cs typeface="Arial" panose="020B0604020202020204" pitchFamily="34" charset="0"/>
              </a:rPr>
              <a:t>мовні</a:t>
            </a:r>
            <a:r>
              <a:rPr lang="uk-UA" sz="1600" dirty="0">
                <a:latin typeface="Arial" panose="020B0604020202020204" pitchFamily="34" charset="0"/>
                <a:ea typeface="Times New Roman" panose="02020603050405020304" pitchFamily="18" charset="0"/>
                <a:cs typeface="Arial" panose="020B0604020202020204" pitchFamily="34" charset="0"/>
              </a:rPr>
              <a:t> бар'єри зникали найшвидше. Через спільне навчання та дитячу дружбу ассирійці стали не «чужинцями», а повноправними громадянами міста. Вже друге та третє покоління ассирійців у Ніжині стали повністю двомовними, однаково вільно почуваючись у обох культурах.</a:t>
            </a:r>
            <a:endParaRPr lang="uk-UA" sz="1600" dirty="0">
              <a:latin typeface="Arial" panose="020B0604020202020204" pitchFamily="34" charset="0"/>
              <a:ea typeface="Calibri" panose="020F0502020204030204" pitchFamily="34" charset="0"/>
              <a:cs typeface="Arial" panose="020B0604020202020204" pitchFamily="34" charset="0"/>
            </a:endParaRPr>
          </a:p>
        </p:txBody>
      </p:sp>
      <p:sp>
        <p:nvSpPr>
          <p:cNvPr id="8" name="Прямокутник 7">
            <a:extLst>
              <a:ext uri="{FF2B5EF4-FFF2-40B4-BE49-F238E27FC236}">
                <a16:creationId xmlns:a16="http://schemas.microsoft.com/office/drawing/2014/main" id="{E5229BFB-15EB-4C50-A975-B1B0452AC874}"/>
              </a:ext>
            </a:extLst>
          </p:cNvPr>
          <p:cNvSpPr/>
          <p:nvPr/>
        </p:nvSpPr>
        <p:spPr>
          <a:xfrm>
            <a:off x="2242297" y="2583919"/>
            <a:ext cx="2304990" cy="276999"/>
          </a:xfrm>
          <a:prstGeom prst="rect">
            <a:avLst/>
          </a:prstGeom>
        </p:spPr>
        <p:txBody>
          <a:bodyPr wrap="none">
            <a:spAutoFit/>
          </a:bodyPr>
          <a:lstStyle/>
          <a:p>
            <a:r>
              <a:rPr lang="uk-UA" sz="1200" b="1" dirty="0">
                <a:solidFill>
                  <a:schemeClr val="bg1"/>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Борис Михайлович </a:t>
            </a:r>
            <a:r>
              <a:rPr lang="uk-UA" sz="1200" b="1" dirty="0" err="1">
                <a:solidFill>
                  <a:schemeClr val="bg1"/>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Іонанов</a:t>
            </a:r>
            <a:endParaRPr lang="uk-U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7" name="Місце для вмісту 4">
            <a:extLst>
              <a:ext uri="{FF2B5EF4-FFF2-40B4-BE49-F238E27FC236}">
                <a16:creationId xmlns:a16="http://schemas.microsoft.com/office/drawing/2014/main" id="{94CB17B8-F541-4B8A-94ED-5202C216CF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5069" y="2979087"/>
            <a:ext cx="1843954" cy="1843954"/>
          </a:xfrm>
          <a:prstGeom prst="rect">
            <a:avLst/>
          </a:prstGeom>
        </p:spPr>
      </p:pic>
      <p:sp>
        <p:nvSpPr>
          <p:cNvPr id="3" name="Прямокутник 2">
            <a:extLst>
              <a:ext uri="{FF2B5EF4-FFF2-40B4-BE49-F238E27FC236}">
                <a16:creationId xmlns:a16="http://schemas.microsoft.com/office/drawing/2014/main" id="{8A0DA533-ECDE-412B-8FC9-F60E7F337284}"/>
              </a:ext>
            </a:extLst>
          </p:cNvPr>
          <p:cNvSpPr/>
          <p:nvPr/>
        </p:nvSpPr>
        <p:spPr>
          <a:xfrm>
            <a:off x="2601834" y="2840587"/>
            <a:ext cx="1550424" cy="276999"/>
          </a:xfrm>
          <a:prstGeom prst="rect">
            <a:avLst/>
          </a:prstGeom>
        </p:spPr>
        <p:txBody>
          <a:bodyPr wrap="none">
            <a:spAutoFit/>
          </a:bodyPr>
          <a:lstStyle/>
          <a:p>
            <a:r>
              <a:rPr lang="uk-UA" sz="1200" b="1"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Вічна книга життя</a:t>
            </a:r>
            <a:endParaRPr lang="uk-UA" sz="1200" dirty="0">
              <a:solidFill>
                <a:schemeClr val="accent2">
                  <a:lumMod val="5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C48E45A6-765E-1976-3D9F-EE103CB87FAD}"/>
              </a:ext>
            </a:extLst>
          </p:cNvPr>
          <p:cNvSpPr txBox="1"/>
          <p:nvPr/>
        </p:nvSpPr>
        <p:spPr>
          <a:xfrm>
            <a:off x="121227" y="858133"/>
            <a:ext cx="6096000" cy="276999"/>
          </a:xfrm>
          <a:prstGeom prst="rect">
            <a:avLst/>
          </a:prstGeom>
          <a:noFill/>
        </p:spPr>
        <p:txBody>
          <a:bodyPr wrap="square">
            <a:spAutoFit/>
          </a:bodyPr>
          <a:lstStyle/>
          <a:p>
            <a:r>
              <a:rPr lang="ru-RU" sz="1200" b="1" dirty="0">
                <a:solidFill>
                  <a:schemeClr val="accent5">
                    <a:lumMod val="75000"/>
                  </a:schemeClr>
                </a:solidFill>
                <a:latin typeface="Arial" panose="020B0604020202020204" pitchFamily="34" charset="0"/>
                <a:cs typeface="Arial" panose="020B0604020202020204" pitchFamily="34" charset="0"/>
              </a:rPr>
              <a:t>https://surl.li/apedml</a:t>
            </a:r>
          </a:p>
        </p:txBody>
      </p:sp>
    </p:spTree>
    <p:extLst>
      <p:ext uri="{BB962C8B-B14F-4D97-AF65-F5344CB8AC3E}">
        <p14:creationId xmlns:p14="http://schemas.microsoft.com/office/powerpoint/2010/main" val="4080205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84BED80-1193-410C-8ECB-F2AC10BED32A}"/>
              </a:ext>
            </a:extLst>
          </p:cNvPr>
          <p:cNvPicPr>
            <a:picLocks noChangeAspect="1"/>
          </p:cNvPicPr>
          <p:nvPr/>
        </p:nvPicPr>
        <p:blipFill>
          <a:blip r:embed="rId2"/>
          <a:stretch>
            <a:fillRect/>
          </a:stretch>
        </p:blipFill>
        <p:spPr>
          <a:xfrm>
            <a:off x="183574" y="4545239"/>
            <a:ext cx="4128653" cy="2253716"/>
          </a:xfrm>
          <a:prstGeom prst="rect">
            <a:avLst/>
          </a:prstGeom>
        </p:spPr>
      </p:pic>
      <p:pic>
        <p:nvPicPr>
          <p:cNvPr id="5" name="Рисунок 4">
            <a:extLst>
              <a:ext uri="{FF2B5EF4-FFF2-40B4-BE49-F238E27FC236}">
                <a16:creationId xmlns:a16="http://schemas.microsoft.com/office/drawing/2014/main" id="{EF56DB61-8517-4D3B-8229-8A6A9F3AAD62}"/>
              </a:ext>
            </a:extLst>
          </p:cNvPr>
          <p:cNvPicPr>
            <a:picLocks noChangeAspect="1"/>
          </p:cNvPicPr>
          <p:nvPr/>
        </p:nvPicPr>
        <p:blipFill>
          <a:blip r:embed="rId3"/>
          <a:stretch>
            <a:fillRect/>
          </a:stretch>
        </p:blipFill>
        <p:spPr>
          <a:xfrm>
            <a:off x="183574" y="2272620"/>
            <a:ext cx="4163288" cy="2272619"/>
          </a:xfrm>
          <a:prstGeom prst="rect">
            <a:avLst/>
          </a:prstGeom>
        </p:spPr>
      </p:pic>
      <p:pic>
        <p:nvPicPr>
          <p:cNvPr id="6" name="Рисунок 5">
            <a:extLst>
              <a:ext uri="{FF2B5EF4-FFF2-40B4-BE49-F238E27FC236}">
                <a16:creationId xmlns:a16="http://schemas.microsoft.com/office/drawing/2014/main" id="{8C834849-6D73-49FF-A89A-2223957B51DD}"/>
              </a:ext>
            </a:extLst>
          </p:cNvPr>
          <p:cNvPicPr>
            <a:picLocks noChangeAspect="1"/>
          </p:cNvPicPr>
          <p:nvPr/>
        </p:nvPicPr>
        <p:blipFill>
          <a:blip r:embed="rId4"/>
          <a:stretch>
            <a:fillRect/>
          </a:stretch>
        </p:blipFill>
        <p:spPr>
          <a:xfrm>
            <a:off x="183574" y="0"/>
            <a:ext cx="4163288" cy="2272620"/>
          </a:xfrm>
          <a:prstGeom prst="rect">
            <a:avLst/>
          </a:prstGeom>
        </p:spPr>
      </p:pic>
      <p:sp>
        <p:nvSpPr>
          <p:cNvPr id="10" name="Заголовок 1">
            <a:extLst>
              <a:ext uri="{FF2B5EF4-FFF2-40B4-BE49-F238E27FC236}">
                <a16:creationId xmlns:a16="http://schemas.microsoft.com/office/drawing/2014/main" id="{96C03A94-37FE-44CA-822B-ADC93E01CB6B}"/>
              </a:ext>
            </a:extLst>
          </p:cNvPr>
          <p:cNvSpPr>
            <a:spLocks noGrp="1"/>
          </p:cNvSpPr>
          <p:nvPr>
            <p:ph type="title"/>
          </p:nvPr>
        </p:nvSpPr>
        <p:spPr>
          <a:xfrm>
            <a:off x="4655126" y="0"/>
            <a:ext cx="6698673" cy="1325563"/>
          </a:xfrm>
        </p:spPr>
        <p:txBody>
          <a:bodyPr>
            <a:normAutofit/>
          </a:bodyPr>
          <a:lstStyle/>
          <a:p>
            <a:pPr algn="ctr"/>
            <a:r>
              <a:rPr lang="ru-RU" sz="2800" b="1" dirty="0" err="1">
                <a:solidFill>
                  <a:schemeClr val="accent2">
                    <a:lumMod val="50000"/>
                  </a:schemeClr>
                </a:solidFill>
                <a:latin typeface="Arial" panose="020B0604020202020204" pitchFamily="34" charset="0"/>
                <a:cs typeface="Arial" panose="020B0604020202020204" pitchFamily="34" charset="0"/>
              </a:rPr>
              <a:t>Розділ</a:t>
            </a:r>
            <a:r>
              <a:rPr lang="ru-RU" sz="2800" b="1" dirty="0">
                <a:solidFill>
                  <a:schemeClr val="accent2">
                    <a:lumMod val="50000"/>
                  </a:schemeClr>
                </a:solidFill>
                <a:latin typeface="Arial" panose="020B0604020202020204" pitchFamily="34" charset="0"/>
                <a:cs typeface="Arial" panose="020B0604020202020204" pitchFamily="34" charset="0"/>
              </a:rPr>
              <a:t> 4. </a:t>
            </a:r>
            <a:r>
              <a:rPr lang="ru-RU" sz="2800" b="1" dirty="0" err="1">
                <a:solidFill>
                  <a:schemeClr val="accent2">
                    <a:lumMod val="50000"/>
                  </a:schemeClr>
                </a:solidFill>
                <a:latin typeface="Arial" panose="020B0604020202020204" pitchFamily="34" charset="0"/>
                <a:cs typeface="Arial" panose="020B0604020202020204" pitchFamily="34" charset="0"/>
              </a:rPr>
              <a:t>Сучасний</a:t>
            </a:r>
            <a:r>
              <a:rPr lang="ru-RU" sz="2800" b="1" dirty="0">
                <a:solidFill>
                  <a:schemeClr val="accent2">
                    <a:lumMod val="50000"/>
                  </a:schemeClr>
                </a:solidFill>
                <a:latin typeface="Arial" panose="020B0604020202020204" pitchFamily="34" charset="0"/>
                <a:cs typeface="Arial" panose="020B0604020202020204" pitchFamily="34" charset="0"/>
              </a:rPr>
              <a:t> стан </a:t>
            </a:r>
            <a:r>
              <a:rPr lang="ru-RU" sz="2800" b="1" dirty="0" err="1">
                <a:solidFill>
                  <a:schemeClr val="accent2">
                    <a:lumMod val="50000"/>
                  </a:schemeClr>
                </a:solidFill>
                <a:latin typeface="Arial" panose="020B0604020202020204" pitchFamily="34" charset="0"/>
                <a:cs typeface="Arial" panose="020B0604020202020204" pitchFamily="34" charset="0"/>
              </a:rPr>
              <a:t>громади</a:t>
            </a:r>
            <a:r>
              <a:rPr lang="ru-RU" sz="2800" b="1" dirty="0">
                <a:solidFill>
                  <a:schemeClr val="accent2">
                    <a:lumMod val="50000"/>
                  </a:schemeClr>
                </a:solidFill>
                <a:latin typeface="Arial" panose="020B0604020202020204" pitchFamily="34" charset="0"/>
                <a:cs typeface="Arial" panose="020B0604020202020204" pitchFamily="34" charset="0"/>
              </a:rPr>
              <a:t> та </a:t>
            </a:r>
            <a:r>
              <a:rPr lang="ru-RU" sz="2800" b="1" dirty="0" err="1">
                <a:solidFill>
                  <a:schemeClr val="accent2">
                    <a:lumMod val="50000"/>
                  </a:schemeClr>
                </a:solidFill>
                <a:latin typeface="Arial" panose="020B0604020202020204" pitchFamily="34" charset="0"/>
                <a:cs typeface="Arial" panose="020B0604020202020204" pitchFamily="34" charset="0"/>
              </a:rPr>
              <a:t>збереження</a:t>
            </a:r>
            <a:r>
              <a:rPr lang="ru-RU" sz="2800" b="1" dirty="0">
                <a:solidFill>
                  <a:schemeClr val="accent2">
                    <a:lumMod val="50000"/>
                  </a:schemeClr>
                </a:solidFill>
                <a:latin typeface="Arial" panose="020B0604020202020204" pitchFamily="34" charset="0"/>
                <a:cs typeface="Arial" panose="020B0604020202020204" pitchFamily="34" charset="0"/>
              </a:rPr>
              <a:t> </a:t>
            </a:r>
            <a:r>
              <a:rPr lang="ru-RU" sz="2800" b="1" dirty="0" err="1">
                <a:solidFill>
                  <a:schemeClr val="accent2">
                    <a:lumMod val="50000"/>
                  </a:schemeClr>
                </a:solidFill>
                <a:latin typeface="Arial" panose="020B0604020202020204" pitchFamily="34" charset="0"/>
                <a:cs typeface="Arial" panose="020B0604020202020204" pitchFamily="34" charset="0"/>
              </a:rPr>
              <a:t>ідентичності</a:t>
            </a:r>
            <a:endParaRPr lang="uk-UA" sz="2800" b="1" dirty="0">
              <a:solidFill>
                <a:schemeClr val="accent2">
                  <a:lumMod val="50000"/>
                </a:schemeClr>
              </a:solidFill>
              <a:latin typeface="Arial" panose="020B0604020202020204" pitchFamily="34" charset="0"/>
              <a:cs typeface="Arial" panose="020B0604020202020204" pitchFamily="34" charset="0"/>
            </a:endParaRPr>
          </a:p>
        </p:txBody>
      </p:sp>
      <p:sp>
        <p:nvSpPr>
          <p:cNvPr id="12" name="Прямокутник 11">
            <a:extLst>
              <a:ext uri="{FF2B5EF4-FFF2-40B4-BE49-F238E27FC236}">
                <a16:creationId xmlns:a16="http://schemas.microsoft.com/office/drawing/2014/main" id="{B9C0D584-1E00-488E-A3B3-49E451FDF21C}"/>
              </a:ext>
            </a:extLst>
          </p:cNvPr>
          <p:cNvSpPr/>
          <p:nvPr/>
        </p:nvSpPr>
        <p:spPr>
          <a:xfrm>
            <a:off x="4475016" y="1174885"/>
            <a:ext cx="7533410" cy="5586145"/>
          </a:xfrm>
          <a:prstGeom prst="rect">
            <a:avLst/>
          </a:prstGeom>
        </p:spPr>
        <p:txBody>
          <a:bodyPr wrap="square">
            <a:spAutoFit/>
          </a:bodyPr>
          <a:lstStyle/>
          <a:p>
            <a:pPr algn="just">
              <a:spcAft>
                <a:spcPts val="0"/>
              </a:spcAft>
            </a:pPr>
            <a:r>
              <a:rPr lang="uk-UA" sz="1600" dirty="0">
                <a:latin typeface="Arial" panose="020B0604020202020204" pitchFamily="34" charset="0"/>
                <a:ea typeface="Times New Roman" panose="02020603050405020304" pitchFamily="18" charset="0"/>
                <a:cs typeface="Arial" panose="020B0604020202020204" pitchFamily="34" charset="0"/>
              </a:rPr>
              <a:t>     </a:t>
            </a:r>
            <a:r>
              <a:rPr lang="uk-UA" sz="1700" dirty="0">
                <a:latin typeface="Arial" panose="020B0604020202020204" pitchFamily="34" charset="0"/>
                <a:ea typeface="Times New Roman" panose="02020603050405020304" pitchFamily="18" charset="0"/>
                <a:cs typeface="Arial" panose="020B0604020202020204" pitchFamily="34" charset="0"/>
              </a:rPr>
              <a:t>Сьогодні в Ніжині живуть уже третє та четверте покоління ассирійців — нащадки тих перших переселенців, які колись обрали наше місто своїм домом. Життя громади значно змінилося: сучасні ассирійці давно вийшли за межі традиційного шевського ремесла предків. Тепер вони успішно працюють лікарями, вчителями, юристами, інженерами та підприємцями, роблячи вагомий внесок у розвиток Ніжина.</a:t>
            </a:r>
          </a:p>
          <a:p>
            <a:pPr algn="just">
              <a:spcAft>
                <a:spcPts val="0"/>
              </a:spcAft>
            </a:pPr>
            <a:r>
              <a:rPr lang="uk-UA" sz="1700" dirty="0">
                <a:latin typeface="Arial" panose="020B0604020202020204" pitchFamily="34" charset="0"/>
                <a:ea typeface="Times New Roman" panose="02020603050405020304" pitchFamily="18" charset="0"/>
                <a:cs typeface="Arial" panose="020B0604020202020204" pitchFamily="34" charset="0"/>
              </a:rPr>
              <a:t>     Головним викликом сьогодення є збереження власної ідентичності. Оскільки в місті немає окремих національних центрів чи шкіл, пам'ять про коріння тримається виключно на зусиллях родин. Саме в сім'ях зберігається «таємна сила» народу: тут продовжують готувати традиційні страви, святкують Шара — дні вшанування святих покровителів роду — та розповідають дітям історію їхнього давнього походження.</a:t>
            </a:r>
          </a:p>
          <a:p>
            <a:pPr algn="just">
              <a:spcAft>
                <a:spcPts val="0"/>
              </a:spcAft>
            </a:pPr>
            <a:r>
              <a:rPr lang="uk-UA" sz="1700" dirty="0">
                <a:latin typeface="Arial" panose="020B0604020202020204" pitchFamily="34" charset="0"/>
                <a:ea typeface="Times New Roman" panose="02020603050405020304" pitchFamily="18" charset="0"/>
                <a:cs typeface="Arial" panose="020B0604020202020204" pitchFamily="34" charset="0"/>
              </a:rPr>
              <a:t>      Сучасна ассирійська молодь Ніжина повністю інтегрована в українське суспільство. Вони вільно володіють українською мовою, але при цьому відчувають невидимий зв’язок зі своїм народом, підтримуючи контакти з ассирійськими громадами інших міст. Це приклад гармонійного поєднання: бути успішним громадянином України, дбайливо зберігаючи в серці вогник стародавньої культури Месопотамії. На прикладі цієї громади ми бачимо, як Ніжин став спільним домом, де різні народи збагачують один одного та живуть у мирі та повазі.</a:t>
            </a:r>
          </a:p>
        </p:txBody>
      </p:sp>
    </p:spTree>
    <p:extLst>
      <p:ext uri="{BB962C8B-B14F-4D97-AF65-F5344CB8AC3E}">
        <p14:creationId xmlns:p14="http://schemas.microsoft.com/office/powerpoint/2010/main" val="1615954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1DAC2B-949F-4AC4-B268-9814E916E9BA}"/>
              </a:ext>
            </a:extLst>
          </p:cNvPr>
          <p:cNvSpPr>
            <a:spLocks noGrp="1"/>
          </p:cNvSpPr>
          <p:nvPr>
            <p:ph type="title"/>
          </p:nvPr>
        </p:nvSpPr>
        <p:spPr>
          <a:xfrm>
            <a:off x="0" y="0"/>
            <a:ext cx="12192000" cy="852055"/>
          </a:xfrm>
        </p:spPr>
        <p:txBody>
          <a:bodyPr>
            <a:normAutofit/>
          </a:bodyPr>
          <a:lstStyle/>
          <a:p>
            <a:pPr algn="ctr"/>
            <a:r>
              <a:rPr lang="uk-UA" sz="2800" b="1" dirty="0">
                <a:solidFill>
                  <a:schemeClr val="accent2">
                    <a:lumMod val="50000"/>
                  </a:schemeClr>
                </a:solidFill>
                <a:latin typeface="Arial" panose="020B0604020202020204" pitchFamily="34" charset="0"/>
                <a:cs typeface="Arial" panose="020B0604020202020204" pitchFamily="34" charset="0"/>
              </a:rPr>
              <a:t>Розділ 5. Концепція візуальної моделі «Ассирійські місця Ніжина»</a:t>
            </a:r>
          </a:p>
        </p:txBody>
      </p:sp>
      <p:pic>
        <p:nvPicPr>
          <p:cNvPr id="5" name="Місце для вмісту 4">
            <a:extLst>
              <a:ext uri="{FF2B5EF4-FFF2-40B4-BE49-F238E27FC236}">
                <a16:creationId xmlns:a16="http://schemas.microsoft.com/office/drawing/2014/main" id="{E07062E5-6365-4B4E-878D-0564832E0EB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2118" y="737755"/>
            <a:ext cx="11523518" cy="6016336"/>
          </a:xfrm>
        </p:spPr>
      </p:pic>
    </p:spTree>
    <p:extLst>
      <p:ext uri="{BB962C8B-B14F-4D97-AF65-F5344CB8AC3E}">
        <p14:creationId xmlns:p14="http://schemas.microsoft.com/office/powerpoint/2010/main" val="956447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1AA8AF-BAA3-488C-B15F-EDECEDC9DF12}"/>
              </a:ext>
            </a:extLst>
          </p:cNvPr>
          <p:cNvSpPr>
            <a:spLocks noGrp="1"/>
          </p:cNvSpPr>
          <p:nvPr>
            <p:ph type="title"/>
          </p:nvPr>
        </p:nvSpPr>
        <p:spPr>
          <a:xfrm>
            <a:off x="4714009" y="111270"/>
            <a:ext cx="2486891" cy="771957"/>
          </a:xfrm>
        </p:spPr>
        <p:txBody>
          <a:bodyPr>
            <a:normAutofit/>
          </a:bodyPr>
          <a:lstStyle/>
          <a:p>
            <a:r>
              <a:rPr lang="uk-UA" sz="2800" b="1" dirty="0">
                <a:solidFill>
                  <a:schemeClr val="accent2">
                    <a:lumMod val="50000"/>
                  </a:schemeClr>
                </a:solidFill>
                <a:latin typeface="Arial" panose="020B0604020202020204" pitchFamily="34" charset="0"/>
                <a:cs typeface="Arial" panose="020B0604020202020204" pitchFamily="34" charset="0"/>
              </a:rPr>
              <a:t>Висновки</a:t>
            </a:r>
          </a:p>
        </p:txBody>
      </p:sp>
      <p:sp>
        <p:nvSpPr>
          <p:cNvPr id="9" name="Прямокутник 8">
            <a:extLst>
              <a:ext uri="{FF2B5EF4-FFF2-40B4-BE49-F238E27FC236}">
                <a16:creationId xmlns:a16="http://schemas.microsoft.com/office/drawing/2014/main" id="{F3A68E99-2D55-4610-BC5A-DD4DD1AA4DC9}"/>
              </a:ext>
            </a:extLst>
          </p:cNvPr>
          <p:cNvSpPr/>
          <p:nvPr/>
        </p:nvSpPr>
        <p:spPr>
          <a:xfrm>
            <a:off x="484043" y="768512"/>
            <a:ext cx="11223914" cy="6089488"/>
          </a:xfrm>
          <a:prstGeom prst="rect">
            <a:avLst/>
          </a:prstGeom>
        </p:spPr>
        <p:txBody>
          <a:bodyPr wrap="square">
            <a:spAutoFit/>
          </a:bodyPr>
          <a:lstStyle/>
          <a:p>
            <a:pPr>
              <a:lnSpc>
                <a:spcPct val="114000"/>
              </a:lnSpc>
              <a:spcAft>
                <a:spcPts val="750"/>
              </a:spcAft>
            </a:pPr>
            <a:r>
              <a:rPr lang="uk-UA" dirty="0">
                <a:latin typeface="Arial" panose="020B0604020202020204" pitchFamily="34" charset="0"/>
                <a:ea typeface="Google Sans"/>
                <a:cs typeface="Arial" panose="020B0604020202020204" pitchFamily="34" charset="0"/>
              </a:rPr>
              <a:t>У ході проведення дослідження «Ассирійська громада Ніжина: культурний взаємовплив, господарська адаптація та спільна спадщина (кінець ХІХ – початок ХХІ ст.)» було зроблено такі висновки:</a:t>
            </a:r>
            <a:endParaRPr lang="uk-UA" dirty="0">
              <a:latin typeface="Arial" panose="020B0604020202020204" pitchFamily="34" charset="0"/>
              <a:ea typeface="Arial" panose="020B0604020202020204" pitchFamily="34" charset="0"/>
              <a:cs typeface="Arial" panose="020B0604020202020204" pitchFamily="34" charset="0"/>
            </a:endParaRPr>
          </a:p>
          <a:p>
            <a:pPr marL="342900" lvl="0" indent="-342900" algn="just">
              <a:spcAft>
                <a:spcPts val="0"/>
              </a:spcAft>
              <a:buFont typeface="+mj-lt"/>
              <a:buAutoNum type="arabicPeriod"/>
            </a:pPr>
            <a:r>
              <a:rPr lang="uk-UA" dirty="0">
                <a:latin typeface="Arial" panose="020B0604020202020204" pitchFamily="34" charset="0"/>
                <a:ea typeface="Times New Roman" panose="02020603050405020304" pitchFamily="18" charset="0"/>
                <a:cs typeface="Arial" panose="020B0604020202020204" pitchFamily="34" charset="0"/>
              </a:rPr>
              <a:t>Поява ассирійської діаспори в Ніжині на межі XIX–XX століть стала результатом складних міграційних процесів. Попри статус біженців, громада змогла не просто вижити, а стати органічною частиною міста, зберігши свою унікальність протягом століття.</a:t>
            </a:r>
          </a:p>
          <a:p>
            <a:pPr marL="342900" lvl="0" indent="-342900" algn="just">
              <a:spcAft>
                <a:spcPts val="0"/>
              </a:spcAft>
              <a:buFont typeface="+mj-lt"/>
              <a:buAutoNum type="arabicPeriod"/>
            </a:pPr>
            <a:r>
              <a:rPr lang="uk-UA" dirty="0">
                <a:latin typeface="Arial" panose="020B0604020202020204" pitchFamily="34" charset="0"/>
                <a:ea typeface="Times New Roman" panose="02020603050405020304" pitchFamily="18" charset="0"/>
                <a:cs typeface="Arial" panose="020B0604020202020204" pitchFamily="34" charset="0"/>
              </a:rPr>
              <a:t>Ассирійці зробили вагомий внесок в економіку Ніжина, пройшовши шлях від майстрів-шевців до фахівців у медицині, освіті та бізнесі. Традиційне ремісництво стало фундаментом для успішної інтеграції їхніх нащадків у сучасне життя міста.</a:t>
            </a:r>
          </a:p>
          <a:p>
            <a:pPr marL="342900" lvl="0" indent="-342900" algn="just">
              <a:spcAft>
                <a:spcPts val="0"/>
              </a:spcAft>
              <a:buFont typeface="+mj-lt"/>
              <a:buAutoNum type="arabicPeriod"/>
            </a:pPr>
            <a:r>
              <a:rPr lang="uk-UA" dirty="0">
                <a:latin typeface="Arial" panose="020B0604020202020204" pitchFamily="34" charset="0"/>
                <a:ea typeface="Times New Roman" panose="02020603050405020304" pitchFamily="18" charset="0"/>
                <a:cs typeface="Arial" panose="020B0604020202020204" pitchFamily="34" charset="0"/>
              </a:rPr>
              <a:t>Узагальнення традицій показало, що ассирійська культура в Ніжині не </a:t>
            </a:r>
            <a:r>
              <a:rPr lang="uk-UA" dirty="0" err="1">
                <a:latin typeface="Arial" panose="020B0604020202020204" pitchFamily="34" charset="0"/>
                <a:ea typeface="Times New Roman" panose="02020603050405020304" pitchFamily="18" charset="0"/>
                <a:cs typeface="Arial" panose="020B0604020202020204" pitchFamily="34" charset="0"/>
              </a:rPr>
              <a:t>ізолювалася</a:t>
            </a:r>
            <a:r>
              <a:rPr lang="uk-UA" dirty="0">
                <a:latin typeface="Arial" panose="020B0604020202020204" pitchFamily="34" charset="0"/>
                <a:ea typeface="Times New Roman" panose="02020603050405020304" pitchFamily="18" charset="0"/>
                <a:cs typeface="Arial" panose="020B0604020202020204" pitchFamily="34" charset="0"/>
              </a:rPr>
              <a:t>. Відбувся «лагідний» обмін: у побуті з’явилися спільні кулінарні вподобання та </a:t>
            </a:r>
            <a:r>
              <a:rPr lang="uk-UA" dirty="0" err="1">
                <a:latin typeface="Arial" panose="020B0604020202020204" pitchFamily="34" charset="0"/>
                <a:ea typeface="Times New Roman" panose="02020603050405020304" pitchFamily="18" charset="0"/>
                <a:cs typeface="Arial" panose="020B0604020202020204" pitchFamily="34" charset="0"/>
              </a:rPr>
              <a:t>мовні</a:t>
            </a:r>
            <a:r>
              <a:rPr lang="uk-UA" dirty="0">
                <a:latin typeface="Arial" panose="020B0604020202020204" pitchFamily="34" charset="0"/>
                <a:ea typeface="Times New Roman" panose="02020603050405020304" pitchFamily="18" charset="0"/>
                <a:cs typeface="Arial" panose="020B0604020202020204" pitchFamily="34" charset="0"/>
              </a:rPr>
              <a:t> запозичення. Спільна віра (християнство) стала ключовим фактором, який зняв бар’єри між переселенцями та місцевим населенням.</a:t>
            </a:r>
          </a:p>
          <a:p>
            <a:pPr marL="342900" lvl="0" indent="-342900" algn="just">
              <a:spcAft>
                <a:spcPts val="0"/>
              </a:spcAft>
              <a:buFont typeface="+mj-lt"/>
              <a:buAutoNum type="arabicPeriod"/>
            </a:pPr>
            <a:r>
              <a:rPr lang="uk-UA" dirty="0">
                <a:latin typeface="Arial" panose="020B0604020202020204" pitchFamily="34" charset="0"/>
                <a:ea typeface="Times New Roman" panose="02020603050405020304" pitchFamily="18" charset="0"/>
                <a:cs typeface="Arial" panose="020B0604020202020204" pitchFamily="34" charset="0"/>
              </a:rPr>
              <a:t>Оскільки в Ніжині немає окремих культурних центрів, головним «охоронцем» ассирійської спадщини стала сім'я. Саме в родинному колі зберігаються стародавні свята (Шара), рецепти національних страв та пам'ять про арамейське коріння.</a:t>
            </a:r>
          </a:p>
          <a:p>
            <a:pPr marL="342900" lvl="0" indent="-342900" algn="just">
              <a:spcAft>
                <a:spcPts val="0"/>
              </a:spcAft>
              <a:buFont typeface="+mj-lt"/>
              <a:buAutoNum type="arabicPeriod"/>
            </a:pPr>
            <a:r>
              <a:rPr lang="uk-UA" dirty="0">
                <a:latin typeface="Arial" panose="020B0604020202020204" pitchFamily="34" charset="0"/>
                <a:ea typeface="Times New Roman" panose="02020603050405020304" pitchFamily="18" charset="0"/>
                <a:cs typeface="Arial" panose="020B0604020202020204" pitchFamily="34" charset="0"/>
              </a:rPr>
              <a:t>Сьогоднішня ассирійська громада — це патріоти Ніжина, які є повністю двомовними та активними в соціумі. Вони доводять, що можна бути частиною української нації, дбайливо зберігаючи при цьому вогник своєї древньої культури.</a:t>
            </a:r>
          </a:p>
          <a:p>
            <a:pPr marL="342900" lvl="0" indent="-342900" algn="just">
              <a:spcAft>
                <a:spcPts val="0"/>
              </a:spcAft>
              <a:buFont typeface="+mj-lt"/>
              <a:buAutoNum type="arabicPeriod"/>
            </a:pPr>
            <a:r>
              <a:rPr lang="uk-UA" dirty="0">
                <a:latin typeface="Arial" panose="020B0604020202020204" pitchFamily="34" charset="0"/>
                <a:ea typeface="Times New Roman" panose="02020603050405020304" pitchFamily="18" charset="0"/>
                <a:cs typeface="Arial" panose="020B0604020202020204" pitchFamily="34" charset="0"/>
              </a:rPr>
              <a:t>Створена модель «ассирійських місць» доводить, що громада була фізично вплетена в інфраструктуру міста (вокзал, ринок, храми), що робить їхню історію невід'ємною частиною туристичного та краєзнавчого потенціалу Ніжина.</a:t>
            </a:r>
          </a:p>
        </p:txBody>
      </p:sp>
    </p:spTree>
    <p:extLst>
      <p:ext uri="{BB962C8B-B14F-4D97-AF65-F5344CB8AC3E}">
        <p14:creationId xmlns:p14="http://schemas.microsoft.com/office/powerpoint/2010/main" val="1445472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a:extLst>
              <a:ext uri="{FF2B5EF4-FFF2-40B4-BE49-F238E27FC236}">
                <a16:creationId xmlns:a16="http://schemas.microsoft.com/office/drawing/2014/main" id="{99E78598-D5F5-4780-AF76-D3D15907911B}"/>
              </a:ext>
            </a:extLst>
          </p:cNvPr>
          <p:cNvSpPr/>
          <p:nvPr/>
        </p:nvSpPr>
        <p:spPr>
          <a:xfrm>
            <a:off x="644236" y="1362295"/>
            <a:ext cx="11159837" cy="4801314"/>
          </a:xfrm>
          <a:prstGeom prst="rect">
            <a:avLst/>
          </a:prstGeom>
        </p:spPr>
        <p:txBody>
          <a:bodyPr wrap="square">
            <a:spAutoFit/>
          </a:bodyPr>
          <a:lstStyle/>
          <a:p>
            <a:pPr>
              <a:spcAft>
                <a:spcPts val="0"/>
              </a:spcAft>
            </a:pP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1.  </a:t>
            </a:r>
            <a:r>
              <a:rPr lang="uk-UA" dirty="0" err="1">
                <a:solidFill>
                  <a:srgbClr val="222222"/>
                </a:solidFill>
                <a:latin typeface="Arial" panose="020B0604020202020204" pitchFamily="34" charset="0"/>
                <a:ea typeface="Arial" panose="020B0604020202020204" pitchFamily="34" charset="0"/>
                <a:cs typeface="Arial" panose="020B0604020202020204" pitchFamily="34" charset="0"/>
              </a:rPr>
              <a:t>Арвахи</a:t>
            </a: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 В. </a:t>
            </a:r>
            <a:r>
              <a:rPr lang="uk-UA" dirty="0" err="1">
                <a:solidFill>
                  <a:srgbClr val="222222"/>
                </a:solidFill>
                <a:latin typeface="Arial" panose="020B0604020202020204" pitchFamily="34" charset="0"/>
                <a:ea typeface="Arial" panose="020B0604020202020204" pitchFamily="34" charset="0"/>
                <a:cs typeface="Arial" panose="020B0604020202020204" pitchFamily="34" charset="0"/>
              </a:rPr>
              <a:t>Ассирийский</a:t>
            </a: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 народ и его </a:t>
            </a:r>
            <a:r>
              <a:rPr lang="uk-UA" dirty="0" err="1">
                <a:solidFill>
                  <a:srgbClr val="222222"/>
                </a:solidFill>
                <a:latin typeface="Arial" panose="020B0604020202020204" pitchFamily="34" charset="0"/>
                <a:ea typeface="Arial" panose="020B0604020202020204" pitchFamily="34" charset="0"/>
                <a:cs typeface="Arial" panose="020B0604020202020204" pitchFamily="34" charset="0"/>
              </a:rPr>
              <a:t>история</a:t>
            </a: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 // Ніжинський вісник. - 1997. - 17 верес., 11 </a:t>
            </a:r>
            <a:r>
              <a:rPr lang="uk-UA" dirty="0" err="1">
                <a:solidFill>
                  <a:srgbClr val="222222"/>
                </a:solidFill>
                <a:latin typeface="Arial" panose="020B0604020202020204" pitchFamily="34" charset="0"/>
                <a:ea typeface="Arial" panose="020B0604020202020204" pitchFamily="34" charset="0"/>
                <a:cs typeface="Arial" panose="020B0604020202020204" pitchFamily="34" charset="0"/>
              </a:rPr>
              <a:t>жовт</a:t>
            </a: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 15 </a:t>
            </a:r>
            <a:r>
              <a:rPr lang="uk-UA" dirty="0" err="1">
                <a:solidFill>
                  <a:srgbClr val="222222"/>
                </a:solidFill>
                <a:latin typeface="Arial" panose="020B0604020202020204" pitchFamily="34" charset="0"/>
                <a:ea typeface="Arial" panose="020B0604020202020204" pitchFamily="34" charset="0"/>
                <a:cs typeface="Arial" panose="020B0604020202020204" pitchFamily="34" charset="0"/>
              </a:rPr>
              <a:t>жовт</a:t>
            </a: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 25 </a:t>
            </a:r>
            <a:r>
              <a:rPr lang="uk-UA" dirty="0" err="1">
                <a:solidFill>
                  <a:srgbClr val="222222"/>
                </a:solidFill>
                <a:latin typeface="Arial" panose="020B0604020202020204" pitchFamily="34" charset="0"/>
                <a:ea typeface="Arial" panose="020B0604020202020204" pitchFamily="34" charset="0"/>
                <a:cs typeface="Arial" panose="020B0604020202020204" pitchFamily="34" charset="0"/>
              </a:rPr>
              <a:t>жовт</a:t>
            </a: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a:t>
            </a:r>
            <a:br>
              <a:rPr lang="uk-UA" dirty="0">
                <a:solidFill>
                  <a:srgbClr val="222222"/>
                </a:solidFill>
                <a:latin typeface="Arial" panose="020B0604020202020204" pitchFamily="34" charset="0"/>
                <a:ea typeface="Arial" panose="020B0604020202020204" pitchFamily="34" charset="0"/>
                <a:cs typeface="Arial" panose="020B0604020202020204" pitchFamily="34" charset="0"/>
              </a:rPr>
            </a:b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2.  </a:t>
            </a:r>
            <a:r>
              <a:rPr lang="uk-UA" dirty="0" err="1">
                <a:solidFill>
                  <a:srgbClr val="222222"/>
                </a:solidFill>
                <a:latin typeface="Arial" panose="020B0604020202020204" pitchFamily="34" charset="0"/>
                <a:ea typeface="Arial" panose="020B0604020202020204" pitchFamily="34" charset="0"/>
                <a:cs typeface="Arial" panose="020B0604020202020204" pitchFamily="34" charset="0"/>
              </a:rPr>
              <a:t>Головатенко</a:t>
            </a: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 О. Ассирійці усього світу з'їхалися до Ніжина [традиції] // Чернігівщина. - 2012. - 2 серп. (№31). - С. 8.</a:t>
            </a:r>
            <a:br>
              <a:rPr lang="uk-UA" dirty="0">
                <a:latin typeface="Arial" panose="020B0604020202020204" pitchFamily="34" charset="0"/>
                <a:ea typeface="Arial" panose="020B0604020202020204" pitchFamily="34" charset="0"/>
                <a:cs typeface="Arial" panose="020B0604020202020204" pitchFamily="34" charset="0"/>
              </a:rPr>
            </a:br>
            <a:r>
              <a:rPr lang="uk-UA" dirty="0">
                <a:latin typeface="Arial" panose="020B0604020202020204" pitchFamily="34" charset="0"/>
                <a:ea typeface="Arial" panose="020B0604020202020204" pitchFamily="34" charset="0"/>
                <a:cs typeface="Arial" panose="020B0604020202020204" pitchFamily="34" charset="0"/>
              </a:rPr>
              <a:t>3.  </a:t>
            </a:r>
            <a:r>
              <a:rPr lang="uk-UA" dirty="0" err="1">
                <a:latin typeface="Arial" panose="020B0604020202020204" pitchFamily="34" charset="0"/>
                <a:ea typeface="Arial" panose="020B0604020202020204" pitchFamily="34" charset="0"/>
                <a:cs typeface="Arial" panose="020B0604020202020204" pitchFamily="34" charset="0"/>
              </a:rPr>
              <a:t>Желєзко</a:t>
            </a:r>
            <a:r>
              <a:rPr lang="uk-UA" dirty="0">
                <a:latin typeface="Arial" panose="020B0604020202020204" pitchFamily="34" charset="0"/>
                <a:ea typeface="Arial" panose="020B0604020202020204" pitchFamily="34" charset="0"/>
                <a:cs typeface="Arial" panose="020B0604020202020204" pitchFamily="34" charset="0"/>
              </a:rPr>
              <a:t> Р. Унікальний словник ассирійців // Ніжинський вісник. - 2018. - 19 січня. - С. 1.</a:t>
            </a:r>
            <a:br>
              <a:rPr lang="uk-UA" dirty="0">
                <a:latin typeface="Arial" panose="020B0604020202020204" pitchFamily="34" charset="0"/>
                <a:ea typeface="Arial" panose="020B0604020202020204" pitchFamily="34" charset="0"/>
                <a:cs typeface="Arial" panose="020B0604020202020204" pitchFamily="34" charset="0"/>
              </a:rPr>
            </a:br>
            <a:r>
              <a:rPr lang="uk-UA" dirty="0">
                <a:latin typeface="Arial" panose="020B0604020202020204" pitchFamily="34" charset="0"/>
                <a:ea typeface="Arial" panose="020B0604020202020204" pitchFamily="34" charset="0"/>
                <a:cs typeface="Arial" panose="020B0604020202020204" pitchFamily="34" charset="0"/>
              </a:rPr>
              <a:t>4.  Кавунник О. Вшанування духовних традицій Ассирії // Вісті. - 2010. - 13 серп. (№32). - С. 7.</a:t>
            </a:r>
            <a:br>
              <a:rPr lang="uk-UA" dirty="0">
                <a:latin typeface="Arial" panose="020B0604020202020204" pitchFamily="34" charset="0"/>
                <a:ea typeface="Arial" panose="020B0604020202020204" pitchFamily="34" charset="0"/>
                <a:cs typeface="Arial" panose="020B0604020202020204" pitchFamily="34" charset="0"/>
              </a:rPr>
            </a:br>
            <a:r>
              <a:rPr lang="uk-UA" dirty="0">
                <a:latin typeface="Arial" panose="020B0604020202020204" pitchFamily="34" charset="0"/>
                <a:ea typeface="Arial" panose="020B0604020202020204" pitchFamily="34" charset="0"/>
                <a:cs typeface="Arial" panose="020B0604020202020204" pitchFamily="34" charset="0"/>
              </a:rPr>
              <a:t>5.  </a:t>
            </a:r>
            <a:r>
              <a:rPr lang="uk-UA" dirty="0" err="1">
                <a:latin typeface="Arial" panose="020B0604020202020204" pitchFamily="34" charset="0"/>
                <a:ea typeface="Arial" panose="020B0604020202020204" pitchFamily="34" charset="0"/>
                <a:cs typeface="Arial" panose="020B0604020202020204" pitchFamily="34" charset="0"/>
              </a:rPr>
              <a:t>Кожухівська</a:t>
            </a:r>
            <a:r>
              <a:rPr lang="uk-UA" dirty="0">
                <a:latin typeface="Arial" panose="020B0604020202020204" pitchFamily="34" charset="0"/>
                <a:ea typeface="Arial" panose="020B0604020202020204" pitchFamily="34" charset="0"/>
                <a:cs typeface="Arial" panose="020B0604020202020204" pitchFamily="34" charset="0"/>
              </a:rPr>
              <a:t> Ю. З Ассирією в серці // Ніжин-</a:t>
            </a:r>
            <a:r>
              <a:rPr lang="uk-UA" dirty="0" err="1">
                <a:latin typeface="Arial" panose="020B0604020202020204" pitchFamily="34" charset="0"/>
                <a:ea typeface="Arial" panose="020B0604020202020204" pitchFamily="34" charset="0"/>
                <a:cs typeface="Arial" panose="020B0604020202020204" pitchFamily="34" charset="0"/>
              </a:rPr>
              <a:t>інфо</a:t>
            </a:r>
            <a:r>
              <a:rPr lang="uk-UA" dirty="0">
                <a:latin typeface="Arial" panose="020B0604020202020204" pitchFamily="34" charset="0"/>
                <a:ea typeface="Arial" panose="020B0604020202020204" pitchFamily="34" charset="0"/>
                <a:cs typeface="Arial" panose="020B0604020202020204" pitchFamily="34" charset="0"/>
              </a:rPr>
              <a:t>. - 2010. - 29 лип. (№31). - С. 1.</a:t>
            </a:r>
          </a:p>
          <a:p>
            <a:pPr>
              <a:spcAft>
                <a:spcPts val="0"/>
              </a:spcAft>
            </a:pP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6.  Костенко І., Симоненко В. Ассирійці в Ніжині. Звідки вони? // Деснянська правда. - 1988. - 8 </a:t>
            </a:r>
            <a:r>
              <a:rPr lang="uk-UA" dirty="0" err="1">
                <a:solidFill>
                  <a:srgbClr val="222222"/>
                </a:solidFill>
                <a:latin typeface="Arial" panose="020B0604020202020204" pitchFamily="34" charset="0"/>
                <a:ea typeface="Arial" panose="020B0604020202020204" pitchFamily="34" charset="0"/>
                <a:cs typeface="Arial" panose="020B0604020202020204" pitchFamily="34" charset="0"/>
              </a:rPr>
              <a:t>лют</a:t>
            </a: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 (також зазначено Під прапором Леніна, 1987, 12 </a:t>
            </a:r>
            <a:r>
              <a:rPr lang="uk-UA" dirty="0" err="1">
                <a:solidFill>
                  <a:srgbClr val="222222"/>
                </a:solidFill>
                <a:latin typeface="Arial" panose="020B0604020202020204" pitchFamily="34" charset="0"/>
                <a:ea typeface="Arial" panose="020B0604020202020204" pitchFamily="34" charset="0"/>
                <a:cs typeface="Arial" panose="020B0604020202020204" pitchFamily="34" charset="0"/>
              </a:rPr>
              <a:t>листоп</a:t>
            </a: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a:t>
            </a:r>
            <a:r>
              <a:rPr lang="uk-UA" dirty="0">
                <a:latin typeface="Arial" panose="020B0604020202020204" pitchFamily="34" charset="0"/>
                <a:ea typeface="Arial" panose="020B0604020202020204" pitchFamily="34" charset="0"/>
                <a:cs typeface="Arial" panose="020B0604020202020204" pitchFamily="34" charset="0"/>
              </a:rPr>
              <a:t>.</a:t>
            </a:r>
          </a:p>
          <a:p>
            <a:pPr>
              <a:spcAft>
                <a:spcPts val="0"/>
              </a:spcAft>
            </a:pP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7.  </a:t>
            </a:r>
            <a:r>
              <a:rPr lang="uk-UA" dirty="0">
                <a:latin typeface="Arial" panose="020B0604020202020204" pitchFamily="34" charset="0"/>
                <a:ea typeface="Times New Roman" panose="02020603050405020304" pitchFamily="18" charset="0"/>
                <a:cs typeface="Arial" panose="020B0604020202020204" pitchFamily="34" charset="0"/>
              </a:rPr>
              <a:t>Михайленко К. Вічна книга життя: шлях хранителя </a:t>
            </a:r>
            <a:r>
              <a:rPr lang="uk-UA" dirty="0" err="1">
                <a:latin typeface="Arial" panose="020B0604020202020204" pitchFamily="34" charset="0"/>
                <a:ea typeface="Times New Roman" panose="02020603050405020304" pitchFamily="18" charset="0"/>
                <a:cs typeface="Arial" panose="020B0604020202020204" pitchFamily="34" charset="0"/>
              </a:rPr>
              <a:t>мовних</a:t>
            </a:r>
            <a:r>
              <a:rPr lang="uk-UA" dirty="0">
                <a:latin typeface="Arial" panose="020B0604020202020204" pitchFamily="34" charset="0"/>
                <a:ea typeface="Times New Roman" panose="02020603050405020304" pitchFamily="18" charset="0"/>
                <a:cs typeface="Arial" panose="020B0604020202020204" pitchFamily="34" charset="0"/>
              </a:rPr>
              <a:t> традицій древньої Ассирії</a:t>
            </a: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 Ніжинський вісник. - 2026.- 12 лютого. – С. 2.</a:t>
            </a:r>
            <a:br>
              <a:rPr lang="uk-UA" dirty="0">
                <a:solidFill>
                  <a:srgbClr val="222222"/>
                </a:solidFill>
                <a:latin typeface="Arial" panose="020B0604020202020204" pitchFamily="34" charset="0"/>
                <a:ea typeface="Arial" panose="020B0604020202020204" pitchFamily="34" charset="0"/>
                <a:cs typeface="Arial" panose="020B0604020202020204" pitchFamily="34" charset="0"/>
              </a:rPr>
            </a:b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8.  Пильник В. Ассирійське свято в Ніжині // Ніжин-</a:t>
            </a:r>
            <a:r>
              <a:rPr lang="uk-UA" dirty="0" err="1">
                <a:solidFill>
                  <a:srgbClr val="222222"/>
                </a:solidFill>
                <a:latin typeface="Arial" panose="020B0604020202020204" pitchFamily="34" charset="0"/>
                <a:ea typeface="Arial" panose="020B0604020202020204" pitchFamily="34" charset="0"/>
                <a:cs typeface="Arial" panose="020B0604020202020204" pitchFamily="34" charset="0"/>
              </a:rPr>
              <a:t>інфо</a:t>
            </a: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 - 2013. - 2 серп. (№31). - С. 6.</a:t>
            </a:r>
            <a:endParaRPr lang="uk-UA" dirty="0">
              <a:latin typeface="Arial" panose="020B0604020202020204" pitchFamily="34" charset="0"/>
              <a:ea typeface="Arial" panose="020B0604020202020204" pitchFamily="34" charset="0"/>
              <a:cs typeface="Arial" panose="020B0604020202020204" pitchFamily="34" charset="0"/>
            </a:endParaRPr>
          </a:p>
          <a:p>
            <a:pPr>
              <a:spcAft>
                <a:spcPts val="0"/>
              </a:spcAft>
            </a:pP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9.  </a:t>
            </a:r>
            <a:r>
              <a:rPr lang="ru-RU" dirty="0">
                <a:solidFill>
                  <a:srgbClr val="000000"/>
                </a:solidFill>
                <a:latin typeface="Arial" panose="020B0604020202020204" pitchFamily="34" charset="0"/>
                <a:cs typeface="Arial" panose="020B0604020202020204" pitchFamily="34" charset="0"/>
              </a:rPr>
              <a:t>Самойленко Г. В., Самойленко О. Г. </a:t>
            </a:r>
            <a:r>
              <a:rPr lang="ru-RU" dirty="0" err="1">
                <a:solidFill>
                  <a:srgbClr val="000000"/>
                </a:solidFill>
                <a:latin typeface="Arial" panose="020B0604020202020204" pitchFamily="34" charset="0"/>
                <a:cs typeface="Arial" panose="020B0604020202020204" pitchFamily="34" charset="0"/>
              </a:rPr>
              <a:t>Ніжин</a:t>
            </a:r>
            <a:r>
              <a:rPr lang="ru-RU" dirty="0">
                <a:solidFill>
                  <a:srgbClr val="000000"/>
                </a:solidFill>
                <a:latin typeface="Arial" panose="020B0604020202020204" pitchFamily="34" charset="0"/>
                <a:cs typeface="Arial" panose="020B0604020202020204" pitchFamily="34" charset="0"/>
              </a:rPr>
              <a:t> — </a:t>
            </a:r>
            <a:r>
              <a:rPr lang="ru-RU" dirty="0" err="1">
                <a:solidFill>
                  <a:srgbClr val="000000"/>
                </a:solidFill>
                <a:latin typeface="Arial" panose="020B0604020202020204" pitchFamily="34" charset="0"/>
                <a:cs typeface="Arial" panose="020B0604020202020204" pitchFamily="34" charset="0"/>
              </a:rPr>
              <a:t>європейське</a:t>
            </a:r>
            <a:r>
              <a:rPr lang="ru-RU" dirty="0">
                <a:solidFill>
                  <a:srgbClr val="000000"/>
                </a:solidFill>
                <a:latin typeface="Arial" panose="020B0604020202020204" pitchFamily="34" charset="0"/>
                <a:cs typeface="Arial" panose="020B0604020202020204" pitchFamily="34" charset="0"/>
              </a:rPr>
              <a:t> </a:t>
            </a:r>
            <a:r>
              <a:rPr lang="ru-RU" dirty="0" err="1">
                <a:solidFill>
                  <a:srgbClr val="000000"/>
                </a:solidFill>
                <a:latin typeface="Arial" panose="020B0604020202020204" pitchFamily="34" charset="0"/>
                <a:cs typeface="Arial" panose="020B0604020202020204" pitchFamily="34" charset="0"/>
              </a:rPr>
              <a:t>місто</a:t>
            </a:r>
            <a:r>
              <a:rPr lang="ru-RU" dirty="0">
                <a:solidFill>
                  <a:srgbClr val="000000"/>
                </a:solidFill>
                <a:latin typeface="Arial" panose="020B0604020202020204" pitchFamily="34" charset="0"/>
                <a:cs typeface="Arial" panose="020B0604020202020204" pitchFamily="34" charset="0"/>
              </a:rPr>
              <a:t>/</a:t>
            </a:r>
            <a:r>
              <a:rPr lang="ru-RU" dirty="0" err="1">
                <a:solidFill>
                  <a:srgbClr val="000000"/>
                </a:solidFill>
                <a:latin typeface="Arial" panose="020B0604020202020204" pitchFamily="34" charset="0"/>
                <a:cs typeface="Arial" panose="020B0604020202020204" pitchFamily="34" charset="0"/>
              </a:rPr>
              <a:t>Сіверський</a:t>
            </a:r>
            <a:r>
              <a:rPr lang="ru-RU" dirty="0">
                <a:solidFill>
                  <a:srgbClr val="000000"/>
                </a:solidFill>
                <a:latin typeface="Arial" panose="020B0604020202020204" pitchFamily="34" charset="0"/>
                <a:cs typeface="Arial" panose="020B0604020202020204" pitchFamily="34" charset="0"/>
              </a:rPr>
              <a:t> </a:t>
            </a:r>
            <a:r>
              <a:rPr lang="ru-RU" dirty="0" err="1">
                <a:solidFill>
                  <a:srgbClr val="000000"/>
                </a:solidFill>
                <a:latin typeface="Arial" panose="020B0604020202020204" pitchFamily="34" charset="0"/>
                <a:cs typeface="Arial" panose="020B0604020202020204" pitchFamily="34" charset="0"/>
              </a:rPr>
              <a:t>інститут</a:t>
            </a:r>
            <a:r>
              <a:rPr lang="ru-RU" dirty="0">
                <a:solidFill>
                  <a:srgbClr val="000000"/>
                </a:solidFill>
                <a:latin typeface="Arial" panose="020B0604020202020204" pitchFamily="34" charset="0"/>
                <a:cs typeface="Arial" panose="020B0604020202020204" pitchFamily="34" charset="0"/>
              </a:rPr>
              <a:t> </a:t>
            </a:r>
            <a:r>
              <a:rPr lang="ru-RU" dirty="0" err="1">
                <a:solidFill>
                  <a:srgbClr val="000000"/>
                </a:solidFill>
                <a:latin typeface="Arial" panose="020B0604020202020204" pitchFamily="34" charset="0"/>
                <a:cs typeface="Arial" panose="020B0604020202020204" pitchFamily="34" charset="0"/>
              </a:rPr>
              <a:t>регіональних</a:t>
            </a:r>
            <a:r>
              <a:rPr lang="ru-RU" dirty="0">
                <a:solidFill>
                  <a:srgbClr val="000000"/>
                </a:solidFill>
                <a:latin typeface="Arial" panose="020B0604020202020204" pitchFamily="34" charset="0"/>
                <a:cs typeface="Arial" panose="020B0604020202020204" pitchFamily="34" charset="0"/>
              </a:rPr>
              <a:t> </a:t>
            </a:r>
            <a:r>
              <a:rPr lang="ru-RU" dirty="0" err="1">
                <a:solidFill>
                  <a:srgbClr val="000000"/>
                </a:solidFill>
                <a:latin typeface="Arial" panose="020B0604020202020204" pitchFamily="34" charset="0"/>
                <a:cs typeface="Arial" panose="020B0604020202020204" pitchFamily="34" charset="0"/>
              </a:rPr>
              <a:t>досліджень</a:t>
            </a:r>
            <a:r>
              <a:rPr lang="ru-RU" dirty="0">
                <a:solidFill>
                  <a:srgbClr val="000000"/>
                </a:solidFill>
                <a:latin typeface="Arial" panose="020B0604020202020204" pitchFamily="34" charset="0"/>
                <a:cs typeface="Arial" panose="020B0604020202020204" pitchFamily="34" charset="0"/>
              </a:rPr>
              <a:t>; Ред.: В. М. Бойко, Л. А. Чабак. — </a:t>
            </a:r>
            <a:r>
              <a:rPr lang="ru-RU" dirty="0" err="1">
                <a:solidFill>
                  <a:srgbClr val="000000"/>
                </a:solidFill>
                <a:latin typeface="Arial" panose="020B0604020202020204" pitchFamily="34" charset="0"/>
                <a:cs typeface="Arial" panose="020B0604020202020204" pitchFamily="34" charset="0"/>
              </a:rPr>
              <a:t>Чернігів</a:t>
            </a:r>
            <a:r>
              <a:rPr lang="ru-RU" dirty="0">
                <a:solidFill>
                  <a:srgbClr val="000000"/>
                </a:solidFill>
                <a:latin typeface="Arial" panose="020B0604020202020204" pitchFamily="34" charset="0"/>
                <a:cs typeface="Arial" panose="020B0604020202020204" pitchFamily="34" charset="0"/>
              </a:rPr>
              <a:t> : </a:t>
            </a:r>
            <a:r>
              <a:rPr lang="ru-RU" dirty="0" err="1">
                <a:solidFill>
                  <a:srgbClr val="000000"/>
                </a:solidFill>
                <a:latin typeface="Arial" panose="020B0604020202020204" pitchFamily="34" charset="0"/>
                <a:cs typeface="Arial" panose="020B0604020202020204" pitchFamily="34" charset="0"/>
              </a:rPr>
              <a:t>Видавець</a:t>
            </a:r>
            <a:r>
              <a:rPr lang="ru-RU" dirty="0">
                <a:solidFill>
                  <a:srgbClr val="000000"/>
                </a:solidFill>
                <a:latin typeface="Arial" panose="020B0604020202020204" pitchFamily="34" charset="0"/>
                <a:cs typeface="Arial" panose="020B0604020202020204" pitchFamily="34" charset="0"/>
              </a:rPr>
              <a:t> </a:t>
            </a:r>
            <a:r>
              <a:rPr lang="ru-RU" dirty="0" err="1">
                <a:solidFill>
                  <a:srgbClr val="000000"/>
                </a:solidFill>
                <a:latin typeface="Arial" panose="020B0604020202020204" pitchFamily="34" charset="0"/>
                <a:cs typeface="Arial" panose="020B0604020202020204" pitchFamily="34" charset="0"/>
              </a:rPr>
              <a:t>Лозовий</a:t>
            </a:r>
            <a:r>
              <a:rPr lang="ru-RU" dirty="0">
                <a:solidFill>
                  <a:srgbClr val="000000"/>
                </a:solidFill>
                <a:latin typeface="Arial" panose="020B0604020202020204" pitchFamily="34" charset="0"/>
                <a:cs typeface="Arial" panose="020B0604020202020204" pitchFamily="34" charset="0"/>
              </a:rPr>
              <a:t> В. М., 2010. — 72с.</a:t>
            </a:r>
            <a:br>
              <a:rPr lang="uk-UA" dirty="0">
                <a:solidFill>
                  <a:srgbClr val="222222"/>
                </a:solidFill>
                <a:latin typeface="Arial" panose="020B0604020202020204" pitchFamily="34" charset="0"/>
                <a:ea typeface="Arial" panose="020B0604020202020204" pitchFamily="34" charset="0"/>
                <a:cs typeface="Arial" panose="020B0604020202020204" pitchFamily="34" charset="0"/>
              </a:rPr>
            </a:b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10. Ясенчук О. "Алла </a:t>
            </a:r>
            <a:r>
              <a:rPr lang="uk-UA" dirty="0" err="1">
                <a:solidFill>
                  <a:srgbClr val="222222"/>
                </a:solidFill>
                <a:latin typeface="Arial" panose="020B0604020202020204" pitchFamily="34" charset="0"/>
                <a:ea typeface="Arial" panose="020B0604020202020204" pitchFamily="34" charset="0"/>
                <a:cs typeface="Arial" panose="020B0604020202020204" pitchFamily="34" charset="0"/>
              </a:rPr>
              <a:t>явиллях</a:t>
            </a:r>
            <a:r>
              <a:rPr lang="uk-UA" dirty="0">
                <a:solidFill>
                  <a:srgbClr val="222222"/>
                </a:solidFill>
                <a:latin typeface="Arial" panose="020B0604020202020204" pitchFamily="34" charset="0"/>
                <a:ea typeface="Arial" panose="020B0604020202020204" pitchFamily="34" charset="0"/>
                <a:cs typeface="Arial" panose="020B0604020202020204" pitchFamily="34" charset="0"/>
              </a:rPr>
              <a:t>" - так вітає читачів ассирієць Арсен Сімонов // Сіверщина. - 2007. - 19 січ. (№3). - С. 6.</a:t>
            </a:r>
          </a:p>
          <a:p>
            <a:pPr>
              <a:spcAft>
                <a:spcPts val="0"/>
              </a:spcAft>
            </a:pPr>
            <a:endParaRPr lang="uk-UA" dirty="0">
              <a:latin typeface="Arial" panose="020B0604020202020204" pitchFamily="34" charset="0"/>
              <a:ea typeface="Arial" panose="020B0604020202020204" pitchFamily="34" charset="0"/>
              <a:cs typeface="Arial" panose="020B0604020202020204" pitchFamily="34" charset="0"/>
            </a:endParaRPr>
          </a:p>
        </p:txBody>
      </p:sp>
      <p:sp>
        <p:nvSpPr>
          <p:cNvPr id="5" name="Заголовок 1">
            <a:extLst>
              <a:ext uri="{FF2B5EF4-FFF2-40B4-BE49-F238E27FC236}">
                <a16:creationId xmlns:a16="http://schemas.microsoft.com/office/drawing/2014/main" id="{AD3A26E5-735F-4261-9621-973280FF8D20}"/>
              </a:ext>
            </a:extLst>
          </p:cNvPr>
          <p:cNvSpPr>
            <a:spLocks noGrp="1"/>
          </p:cNvSpPr>
          <p:nvPr>
            <p:ph type="title"/>
          </p:nvPr>
        </p:nvSpPr>
        <p:spPr>
          <a:xfrm>
            <a:off x="3643745" y="173616"/>
            <a:ext cx="5385955" cy="771957"/>
          </a:xfrm>
        </p:spPr>
        <p:txBody>
          <a:bodyPr>
            <a:normAutofit fontScale="90000"/>
          </a:bodyPr>
          <a:lstStyle/>
          <a:p>
            <a:r>
              <a:rPr lang="uk-UA" sz="2800" b="1" dirty="0">
                <a:solidFill>
                  <a:schemeClr val="accent2">
                    <a:lumMod val="50000"/>
                  </a:schemeClr>
                </a:solidFill>
                <a:latin typeface="Arial" panose="020B0604020202020204" pitchFamily="34" charset="0"/>
                <a:cs typeface="Arial" panose="020B0604020202020204" pitchFamily="34" charset="0"/>
              </a:rPr>
              <a:t>Список використаних джерел</a:t>
            </a:r>
          </a:p>
        </p:txBody>
      </p:sp>
    </p:spTree>
    <p:extLst>
      <p:ext uri="{BB962C8B-B14F-4D97-AF65-F5344CB8AC3E}">
        <p14:creationId xmlns:p14="http://schemas.microsoft.com/office/powerpoint/2010/main" val="198880102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6174</TotalTime>
  <Words>2539</Words>
  <Application>Microsoft Office PowerPoint</Application>
  <PresentationFormat>Широкоэкранный</PresentationFormat>
  <Paragraphs>105</Paragraphs>
  <Slides>16</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16</vt:i4>
      </vt:variant>
    </vt:vector>
  </HeadingPairs>
  <TitlesOfParts>
    <vt:vector size="22" baseType="lpstr">
      <vt:lpstr>Arial</vt:lpstr>
      <vt:lpstr>Calibri</vt:lpstr>
      <vt:lpstr>Calibri Light</vt:lpstr>
      <vt:lpstr>Times New Roman</vt:lpstr>
      <vt:lpstr>Тема Office</vt:lpstr>
      <vt:lpstr>Office Theme</vt:lpstr>
      <vt:lpstr>  Ассирійська громада Ніжина: культурний взаємовплив, господарська адаптація та спільна спадщина (кінець ХІХ – початок ХХІ ст.</vt:lpstr>
      <vt:lpstr>Презентация PowerPoint</vt:lpstr>
      <vt:lpstr> Мапа локацій ассирійської діаспори Ніжина</vt:lpstr>
      <vt:lpstr>Розділ 1. Історичні передумови появи ассирійської діаспори  (межа ХІХ–ХХ ст. та початок ХХ ст.)</vt:lpstr>
      <vt:lpstr> Як місцеве населення прийняло біженців і як вони співіснували?  </vt:lpstr>
      <vt:lpstr>Розділ 2.  Господарська адаптація та економічна інтеграція в Ніжині</vt:lpstr>
      <vt:lpstr>Професійний код: майстри взуття та чистильники</vt:lpstr>
      <vt:lpstr>Презентация PowerPoint</vt:lpstr>
      <vt:lpstr>Розділ 3. Соціокультурний взаємовплив:  традиції, побут та релігія</vt:lpstr>
      <vt:lpstr>Свята та дозвілля:  простір збереження традиції та міжкультурного діалогу</vt:lpstr>
      <vt:lpstr>Презентация PowerPoint</vt:lpstr>
      <vt:lpstr> Між арамейською та українською: як мова об'єднує  та зберігає коріння </vt:lpstr>
      <vt:lpstr>Розділ 4. Сучасний стан громади та збереження ідентичності</vt:lpstr>
      <vt:lpstr>Розділ 5. Концепція візуальної моделі «Ассирійські місця Ніжина»</vt:lpstr>
      <vt:lpstr>Висновки</vt:lpstr>
      <vt:lpstr>Список використаних джерел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Всеукраїнський інтерактивний конкурс «МАН-Юніор Дослідник» Чернігівське територіальне відділення МАН Номінація «Історик-Юніор»</dc:title>
  <dc:creator>Пользователь</dc:creator>
  <cp:lastModifiedBy>Пользователь</cp:lastModifiedBy>
  <cp:revision>39</cp:revision>
  <dcterms:created xsi:type="dcterms:W3CDTF">2026-03-29T20:12:22Z</dcterms:created>
  <dcterms:modified xsi:type="dcterms:W3CDTF">2026-04-22T21:40:18Z</dcterms:modified>
</cp:coreProperties>
</file>