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3"/>
    <p:sldId id="256" r:id="rId4"/>
    <p:sldId id="277" r:id="rId5"/>
    <p:sldId id="280" r:id="rId6"/>
    <p:sldId id="278" r:id="rId7"/>
    <p:sldId id="276" r:id="rId8"/>
    <p:sldId id="279" r:id="rId9"/>
    <p:sldId id="282" r:id="rId10"/>
    <p:sldId id="283" r:id="rId11"/>
    <p:sldId id="281" r:id="rId12"/>
    <p:sldId id="284" r:id="rId13"/>
    <p:sldId id="285" r:id="rId14"/>
    <p:sldId id="289" r:id="rId15"/>
    <p:sldId id="286" r:id="rId16"/>
    <p:sldId id="288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CE5B"/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1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jpe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br>
              <a:rPr lang="uk-UA" sz="140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uk-UA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uk-UA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КОНКУРС «МАН- ЮНІОР ДОСЛІДНИК-2026» ЗА НОМІНАЦІЄЮ «ІСТОРІЯ»</a:t>
            </a:r>
            <a:br>
              <a:rPr lang="uk-UA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uk-UA" sz="1400" b="1" dirty="0"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</a:br>
            <a:r>
              <a:rPr lang="uk-UA" altLang="ru-RU" sz="178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Одеське</a:t>
            </a:r>
            <a: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8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територіальне</a:t>
            </a:r>
            <a: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8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відділення</a:t>
            </a:r>
            <a: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8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Малої</a:t>
            </a:r>
            <a: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8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академії</a:t>
            </a:r>
            <a: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наук </a:t>
            </a:r>
            <a:r>
              <a:rPr lang="ru-RU" sz="178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України</a:t>
            </a:r>
            <a:br>
              <a:rPr 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17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altLang="ru-RU" sz="178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Староцаричанська гімназія з дошкільним відділенням Старокозацької сільської ради</a:t>
            </a:r>
            <a:br>
              <a:rPr lang="uk-UA" altLang="ru-RU" sz="178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</a:br>
            <a:r>
              <a:rPr lang="uk-UA" altLang="ru-RU" sz="178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Білгород-Дністровського району Одеської області</a:t>
            </a:r>
            <a:endParaRPr lang="ru-RU" altLang="en-US" sz="1780"/>
          </a:p>
        </p:txBody>
      </p:sp>
      <p:pic>
        <p:nvPicPr>
          <p:cNvPr id="4" name="Замещающее содержимое 3" descr="зображення_viber_2026-04-19_23-58-21-645"/>
          <p:cNvPicPr>
            <a:picLocks noChangeAspect="1"/>
          </p:cNvPicPr>
          <p:nvPr>
            <p:ph sz="half" idx="1"/>
          </p:nvPr>
        </p:nvPicPr>
        <p:blipFill>
          <a:blip r:embed="rId2"/>
          <a:srcRect t="18506" b="18506"/>
          <a:stretch>
            <a:fillRect/>
          </a:stretch>
        </p:blipFill>
        <p:spPr>
          <a:xfrm>
            <a:off x="7691120" y="1941195"/>
            <a:ext cx="3964940" cy="3225800"/>
          </a:xfrm>
        </p:spPr>
      </p:pic>
      <p:sp>
        <p:nvSpPr>
          <p:cNvPr id="5" name="Текстовое поле 4"/>
          <p:cNvSpPr txBox="1"/>
          <p:nvPr/>
        </p:nvSpPr>
        <p:spPr>
          <a:xfrm>
            <a:off x="1009650" y="1827530"/>
            <a:ext cx="6753860" cy="1800225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>
              <a:spcAft>
                <a:spcPct val="0"/>
              </a:spcAft>
            </a:pPr>
            <a:r>
              <a:rPr lang="en-US" altLang="zh-CN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Українсько-</a:t>
            </a:r>
            <a:r>
              <a:rPr lang="uk-UA" altLang="en-US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б</a:t>
            </a:r>
            <a:r>
              <a:rPr lang="en-US" altLang="zh-CN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олгарські </a:t>
            </a:r>
            <a:r>
              <a:rPr lang="uk-UA" altLang="en-US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м</a:t>
            </a:r>
            <a:r>
              <a:rPr lang="en-US" altLang="zh-CN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отиви на </a:t>
            </a:r>
            <a:r>
              <a:rPr lang="uk-UA" altLang="en-US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т</a:t>
            </a:r>
            <a:r>
              <a:rPr lang="en-US" altLang="zh-CN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ериторії Білгород-Дністровського </a:t>
            </a:r>
            <a:r>
              <a:rPr lang="uk-UA" altLang="en-US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р</a:t>
            </a:r>
            <a:r>
              <a:rPr lang="en-US" altLang="zh-CN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айону</a:t>
            </a:r>
            <a:r>
              <a:rPr lang="uk-UA" altLang="en-US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 : </a:t>
            </a:r>
            <a:r>
              <a:rPr lang="uk-UA" sz="3200" b="1" u="sng">
                <a:solidFill>
                  <a:srgbClr val="00B050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переплетення</a:t>
            </a:r>
            <a:r>
              <a:rPr lang="en-US" sz="3200" b="1" u="sng" dirty="0">
                <a:solidFill>
                  <a:srgbClr val="00B050"/>
                </a:solidFill>
                <a:effectLst/>
                <a:latin typeface="Monotype Corsiva" panose="03010101010201010101" charset="0"/>
                <a:ea typeface="Playfair Display Semi Bold" pitchFamily="34" charset="-122"/>
                <a:cs typeface="Monotype Corsiva" panose="03010101010201010101" charset="0"/>
                <a:sym typeface="+mn-ea"/>
              </a:rPr>
              <a:t> </a:t>
            </a:r>
            <a:r>
              <a:rPr lang="uk-UA" altLang="en-US" sz="3200" b="1" u="sng" dirty="0">
                <a:solidFill>
                  <a:srgbClr val="00B050"/>
                </a:solidFill>
                <a:effectLst/>
                <a:latin typeface="Monotype Corsiva" panose="03010101010201010101" charset="0"/>
                <a:ea typeface="Playfair Display Semi Bold" pitchFamily="34" charset="-122"/>
                <a:cs typeface="Monotype Corsiva" panose="03010101010201010101" charset="0"/>
                <a:sym typeface="+mn-ea"/>
              </a:rPr>
              <a:t>сусідніх</a:t>
            </a:r>
            <a:r>
              <a:rPr lang="en-US" sz="3200" b="1" u="sng" dirty="0">
                <a:solidFill>
                  <a:srgbClr val="00B050"/>
                </a:solidFill>
                <a:effectLst/>
                <a:latin typeface="Monotype Corsiva" panose="03010101010201010101" charset="0"/>
                <a:ea typeface="Playfair Display Semi Bold" pitchFamily="34" charset="-122"/>
                <a:cs typeface="Monotype Corsiva" panose="03010101010201010101" charset="0"/>
                <a:sym typeface="+mn-ea"/>
              </a:rPr>
              <a:t> культур </a:t>
            </a:r>
            <a:r>
              <a:rPr lang="uk-UA" altLang="en-US" sz="3200" b="1" u="sng" dirty="0">
                <a:solidFill>
                  <a:srgbClr val="00B050"/>
                </a:solidFill>
                <a:effectLst/>
                <a:latin typeface="Monotype Corsiva" panose="03010101010201010101" charset="0"/>
                <a:ea typeface="Playfair Display Semi Bold" pitchFamily="34" charset="-122"/>
                <a:cs typeface="Monotype Corsiva" panose="03010101010201010101" charset="0"/>
                <a:sym typeface="+mn-ea"/>
              </a:rPr>
              <a:t> </a:t>
            </a:r>
            <a:endParaRPr lang="uk-UA" altLang="en-US" sz="3200" b="1" u="sng" dirty="0">
              <a:solidFill>
                <a:srgbClr val="00B050"/>
              </a:solidFill>
              <a:effectLst/>
              <a:latin typeface="Monotype Corsiva" panose="03010101010201010101" charset="0"/>
              <a:ea typeface="Playfair Display Semi Bold" pitchFamily="34" charset="-122"/>
              <a:cs typeface="Monotype Corsiva" panose="03010101010201010101" charset="0"/>
              <a:sym typeface="+mn-ea"/>
            </a:endParaRPr>
          </a:p>
          <a:p>
            <a:pPr algn="ctr">
              <a:spcAft>
                <a:spcPct val="0"/>
              </a:spcAft>
            </a:pPr>
            <a:r>
              <a:rPr lang="uk-UA" altLang="en-US" sz="3200" b="1" u="sng" dirty="0">
                <a:solidFill>
                  <a:srgbClr val="00B050"/>
                </a:solidFill>
                <a:effectLst/>
                <a:latin typeface="Monotype Corsiva" panose="03010101010201010101" charset="0"/>
                <a:ea typeface="Playfair Display Semi Bold" pitchFamily="34" charset="-122"/>
                <a:cs typeface="Monotype Corsiva" panose="03010101010201010101" charset="0"/>
                <a:sym typeface="+mn-ea"/>
              </a:rPr>
              <a:t>у  сучасному побуті</a:t>
            </a:r>
            <a:endParaRPr lang="uk-UA" altLang="en-US" sz="3200" b="1" u="sng" dirty="0">
              <a:solidFill>
                <a:srgbClr val="00B050"/>
              </a:solidFill>
              <a:effectLst/>
              <a:latin typeface="Monotype Corsiva" panose="03010101010201010101" charset="0"/>
              <a:ea typeface="Playfair Display Semi Bold" pitchFamily="34" charset="-122"/>
              <a:cs typeface="Monotype Corsiva" panose="03010101010201010101" charset="0"/>
              <a:sym typeface="+mn-ea"/>
            </a:endParaRPr>
          </a:p>
        </p:txBody>
      </p:sp>
      <p:pic>
        <p:nvPicPr>
          <p:cNvPr id="10" name="Замещающее содержимое 9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6095" y="3903980"/>
            <a:ext cx="1876425" cy="250317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1739900" y="4284345"/>
            <a:ext cx="6096000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07135" lvl="4" indent="0" algn="ctr">
              <a:buNone/>
            </a:pPr>
            <a:r>
              <a:rPr lang="uk-UA" altLang="ru-RU" sz="2200" b="1">
                <a:solidFill>
                  <a:srgbClr val="0070C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Виконав: КОЧМАН Віталій</a:t>
            </a:r>
            <a:endParaRPr lang="uk-UA" altLang="ru-RU" sz="2200" b="1">
              <a:solidFill>
                <a:srgbClr val="0070C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marL="1207135" lvl="4" indent="0" algn="ctr">
              <a:buNone/>
            </a:pPr>
            <a:r>
              <a:rPr lang="uk-UA" altLang="ru-RU" sz="2200" b="1">
                <a:solidFill>
                  <a:srgbClr val="0070C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учень 7 класу </a:t>
            </a:r>
            <a:endParaRPr lang="uk-UA" altLang="ru-RU" sz="2200" b="1">
              <a:solidFill>
                <a:srgbClr val="0070C0"/>
              </a:solidFill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  <a:p>
            <a:pPr marL="1207135" lvl="4" indent="0" algn="ctr">
              <a:buNone/>
            </a:pPr>
            <a:r>
              <a:rPr lang="uk-UA" altLang="ru-RU" sz="2200" b="1">
                <a:solidFill>
                  <a:srgbClr val="0070C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Староцаричанської гімназії з дошкільним відділенням Старокозацької сільської ради Білгород-Дністровського району Одеської області</a:t>
            </a:r>
            <a:endParaRPr lang="uk-UA" altLang="ru-RU" sz="2200" b="1">
              <a:solidFill>
                <a:srgbClr val="0070C0"/>
              </a:solidFill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Скругленный прямоугольник 3"/>
          <p:cNvSpPr/>
          <p:nvPr/>
        </p:nvSpPr>
        <p:spPr>
          <a:xfrm>
            <a:off x="546100" y="226695"/>
            <a:ext cx="5295900" cy="10960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b="1" u="sng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50" y="3238500"/>
            <a:ext cx="5930900" cy="314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b="1" u="sng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багатонаціональним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взаємовпливів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16650" y="226695"/>
            <a:ext cx="5670550" cy="17030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b="1" u="sng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84010" y="2177415"/>
            <a:ext cx="5207635" cy="4273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дослідження.</a:t>
            </a:r>
            <a:endParaRPr lang="uk-UA" altLang="en-US" b="1" u="sng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ясувати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6100" y="1492885"/>
            <a:ext cx="5296535" cy="13830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b="1" u="sng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b="1" u="sng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" y="822960"/>
            <a:ext cx="4820285" cy="459422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242560" y="401955"/>
            <a:ext cx="6779260" cy="5696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унікальним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співжиття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сформувалося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переплітаються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взаємовпливу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святкових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обрядах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сімейних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традиціях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збагачує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взаєморозуміння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людьми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4380" y="5504180"/>
            <a:ext cx="3604895" cy="5162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видання “</a:t>
            </a:r>
            <a:r>
              <a:rPr lang="en-US" altLang="uk-UA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economist</a:t>
            </a:r>
            <a:r>
              <a:rPr lang="uk-UA" altLang="uk-UA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”</a:t>
            </a:r>
            <a:endParaRPr lang="uk-UA" altLang="uk-UA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https://surl.li/wckyvi</a:t>
            </a:r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Текстовое поле 3"/>
          <p:cNvSpPr txBox="1"/>
          <p:nvPr/>
        </p:nvSpPr>
        <p:spPr>
          <a:xfrm>
            <a:off x="483870" y="128905"/>
            <a:ext cx="11613515" cy="1685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ctr">
              <a:lnSpc>
                <a:spcPct val="100000"/>
              </a:lnSpc>
              <a:buNone/>
            </a:pP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Болгарська спільнота в Білгород-Дністровському районі: збереження ідентичності</a:t>
            </a:r>
            <a:endParaRPr lang="en-US" altLang="en-US" sz="2800" b="1" i="1" dirty="0">
              <a:solidFill>
                <a:srgbClr val="0070C0"/>
              </a:solidFill>
              <a:latin typeface="Times New Roman" panose="02020603050405020304" pitchFamily="18" charset="0"/>
              <a:ea typeface="Playfair Display Semi Bold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Изображение 4" descr="Знімок екрана (1639)"/>
          <p:cNvPicPr>
            <a:picLocks noChangeAspect="1"/>
          </p:cNvPicPr>
          <p:nvPr/>
        </p:nvPicPr>
        <p:blipFill>
          <a:blip r:embed="rId2"/>
          <a:srcRect l="23344" t="33269" r="28234" b="19593"/>
          <a:stretch>
            <a:fillRect/>
          </a:stretch>
        </p:blipFill>
        <p:spPr>
          <a:xfrm>
            <a:off x="644525" y="894080"/>
            <a:ext cx="4227195" cy="231521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102870" y="5853430"/>
            <a:ext cx="5022850" cy="9220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Зорянський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народний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етнографічний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музей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Голямата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къща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uk-UA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 у селі Камчик Білгород-Дністровського райнну Одеської області</a:t>
            </a:r>
            <a:endParaRPr lang="uk-UA" altLang="en-US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784225" y="3429000"/>
            <a:ext cx="3659505" cy="2516505"/>
          </a:xfrm>
          <a:prstGeom prst="rect">
            <a:avLst/>
          </a:prstGeom>
        </p:spPr>
      </p:pic>
      <p:pic>
        <p:nvPicPr>
          <p:cNvPr id="8" name="Изображение 7" descr="53189668922968697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280" y="1336040"/>
            <a:ext cx="3284220" cy="437896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6778625" y="5043805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endParaRPr lang="en-US" altLang="zh-CN" sz="1600" b="0" i="0">
              <a:solidFill>
                <a:srgbClr val="080809"/>
              </a:solidFill>
              <a:latin typeface="Segoe UI Historic" panose="020B0502040204020203"/>
              <a:ea typeface="Segoe UI Historic" panose="020B0502040204020203"/>
            </a:endParaRPr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7138670" y="5386070"/>
            <a:ext cx="4958715" cy="1350010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/>
            <a:r>
              <a:rPr lang="uk-UA" altLang="en-US" sz="1400">
                <a:solidFill>
                  <a:srgbClr val="080809"/>
                </a:solidFill>
                <a:latin typeface="Times New Roman" panose="02020603050405020304" pitchFamily="18" charset="0"/>
                <a:ea typeface="Segoe UI Historic" panose="020B0502040204020203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sz="1400" i="1">
                <a:solidFill>
                  <a:srgbClr val="080809"/>
                </a:solidFill>
                <a:latin typeface="Times New Roman" panose="02020603050405020304" pitchFamily="18" charset="0"/>
                <a:ea typeface="Segoe UI Historic" panose="020B0502040204020203"/>
                <a:cs typeface="Times New Roman" panose="02020603050405020304" pitchFamily="18" charset="0"/>
                <a:sym typeface="+mn-ea"/>
              </a:rPr>
              <a:t>Музей Будинку культури села Кулевча - т</a:t>
            </a:r>
            <a:r>
              <a:rPr lang="en-US" altLang="zh-CN" sz="1400" i="1">
                <a:solidFill>
                  <a:srgbClr val="080809"/>
                </a:solidFill>
                <a:latin typeface="Times New Roman" panose="02020603050405020304" pitchFamily="18" charset="0"/>
                <a:ea typeface="Segoe UI Historic" panose="020B0502040204020203"/>
                <a:cs typeface="Times New Roman" panose="02020603050405020304" pitchFamily="18" charset="0"/>
                <a:sym typeface="+mn-ea"/>
              </a:rPr>
              <a:t>ут можна побачити відновлену традиційну болгарську хату з глиняною піччю, ткацьким верстатом, дерев’яними меблями та предметами побуту, які колись прикрашали кожну оселю. </a:t>
            </a:r>
            <a:endParaRPr lang="ru-RU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751830" y="3719830"/>
            <a:ext cx="2202180" cy="789940"/>
          </a:xfrm>
          <a:prstGeom prst="wedgeRoundRectCallout">
            <a:avLst>
              <a:gd name="adj1" fmla="val -26866"/>
              <a:gd name="adj2" fmla="val -83773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1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en-US" altLang="uk-UA" sz="1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 </a:t>
            </a:r>
            <a:r>
              <a:rPr lang="uk-UA" altLang="ru-RU" sz="1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детальної інформації- переглянь цікавезне відео!</a:t>
            </a:r>
            <a:endParaRPr lang="uk-UA" altLang="ru-RU" sz="1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qrcode_336713616_58bcf6691b3d418f39f898afd540cafc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535" y="775970"/>
            <a:ext cx="2943860" cy="2943860"/>
          </a:xfrm>
          <a:prstGeom prst="rect">
            <a:avLst/>
          </a:prstGeom>
        </p:spPr>
      </p:pic>
      <p:sp>
        <p:nvSpPr>
          <p:cNvPr id="17" name="Штриховая стрелка вправо 16"/>
          <p:cNvSpPr/>
          <p:nvPr/>
        </p:nvSpPr>
        <p:spPr>
          <a:xfrm rot="10800000">
            <a:off x="4522470" y="2674620"/>
            <a:ext cx="723265" cy="340360"/>
          </a:xfrm>
          <a:prstGeom prst="striped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rcRect t="10001" r="7917" b="3015"/>
          <a:stretch>
            <a:fillRect/>
          </a:stretch>
        </p:blipFill>
        <p:spPr>
          <a:xfrm>
            <a:off x="191770" y="705485"/>
            <a:ext cx="3510915" cy="500888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931920" y="239395"/>
            <a:ext cx="3429000" cy="61042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олгарський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етнографічній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носія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(nosiya).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костюм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шевиці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шевиці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Вишивки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одязі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візерунками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давніми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передавались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155" y="239395"/>
            <a:ext cx="4067175" cy="5216525"/>
          </a:xfrm>
          <a:prstGeom prst="rect">
            <a:avLst/>
          </a:prstGeom>
        </p:spPr>
      </p:pic>
      <p:sp>
        <p:nvSpPr>
          <p:cNvPr id="8" name="Выноска со стрелкой вверх 7"/>
          <p:cNvSpPr/>
          <p:nvPr/>
        </p:nvSpPr>
        <p:spPr>
          <a:xfrm>
            <a:off x="7247255" y="5372735"/>
            <a:ext cx="4765675" cy="1096010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16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особистого архіву з експонатами музею с.Кулевча, Білгород-Дністровського  району</a:t>
            </a:r>
            <a:endParaRPr lang="uk-UA" altLang="ru-RU" sz="1600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87985" y="5723890"/>
            <a:ext cx="3253105" cy="9302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б</a:t>
            </a:r>
            <a:r>
              <a:rPr lang="en-US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олгарськ</a:t>
            </a:r>
            <a:r>
              <a:rPr lang="uk-UA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 </a:t>
            </a:r>
            <a:r>
              <a:rPr lang="en-US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</a:t>
            </a:r>
            <a:r>
              <a:rPr lang="uk-UA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 </a:t>
            </a:r>
            <a:r>
              <a:rPr lang="en-US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uk-UA" altLang="en-US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https://surl.li/gaovtw</a:t>
            </a:r>
            <a:endParaRPr lang="en-US" altLang="ru-RU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90" y="220345"/>
            <a:ext cx="5512435" cy="38011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52425" y="4549140"/>
            <a:ext cx="5950585" cy="20326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вашої уваги болгарський к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ептар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кептур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безрукавка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овечої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шкури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ять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погоду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міжсезоння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Хутро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вівці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утеплення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орнаментами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оберегами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інкрустацією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аплікацією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бісеру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ниток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вишивкою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220345"/>
            <a:ext cx="4420235" cy="3314700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7319645" y="3778250"/>
            <a:ext cx="47478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 sz="1600">
                <a:highlight>
                  <a:srgbClr val="C0C0C0"/>
                </a:highlight>
                <a:latin typeface="Monotype Corsiva" panose="03010101010201010101" charset="0"/>
                <a:cs typeface="Monotype Corsiva" panose="03010101010201010101" charset="0"/>
              </a:rPr>
              <a:t>Фото українського кептара</a:t>
            </a:r>
            <a:endParaRPr lang="uk-UA" altLang="en-US" sz="1600">
              <a:highlight>
                <a:srgbClr val="C0C0C0"/>
              </a:highlight>
              <a:latin typeface="Monotype Corsiva" panose="03010101010201010101" charset="0"/>
              <a:cs typeface="Monotype Corsiva" panose="03010101010201010101" charset="0"/>
            </a:endParaRPr>
          </a:p>
          <a:p>
            <a:pPr algn="ctr"/>
            <a:r>
              <a:rPr lang="uk-UA" altLang="en-US" sz="1600">
                <a:highlight>
                  <a:srgbClr val="C0C0C0"/>
                </a:highlight>
                <a:latin typeface="Monotype Corsiva" panose="03010101010201010101" charset="0"/>
                <a:cs typeface="Monotype Corsiva" panose="03010101010201010101" charset="0"/>
              </a:rPr>
              <a:t>  </a:t>
            </a:r>
            <a:r>
              <a:rPr lang="en-US" altLang="ru-RU" sz="1600">
                <a:highlight>
                  <a:srgbClr val="C0C0C0"/>
                </a:highlight>
                <a:latin typeface="Monotype Corsiva" panose="03010101010201010101" charset="0"/>
                <a:cs typeface="Monotype Corsiva" panose="03010101010201010101" charset="0"/>
              </a:rPr>
              <a:t>https://surl.li/qxuioh</a:t>
            </a:r>
            <a:endParaRPr lang="en-US" altLang="ru-RU" sz="1600">
              <a:highlight>
                <a:srgbClr val="C0C0C0"/>
              </a:highlight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78320" y="4456430"/>
            <a:ext cx="5255895" cy="21253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порівнянні - український кептар мав теж саме призначення, але д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екор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був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ший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вишивк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також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шкіряні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аплікації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шнури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прикраси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 дуже поширений серед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Карпат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Прикарпаття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Розбіжності бачимо у кроєві, кольоровому оформленні та композиції вишивки.</a:t>
            </a:r>
            <a:endParaRPr lang="uk-UA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52425" y="396557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Кочмана Віталія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 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rcRect r="20212" b="2934"/>
          <a:stretch>
            <a:fillRect/>
          </a:stretch>
        </p:blipFill>
        <p:spPr>
          <a:xfrm>
            <a:off x="685800" y="1104265"/>
            <a:ext cx="3547110" cy="52451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4492625" y="1264285"/>
            <a:ext cx="6998970" cy="1249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p>
            <a:pPr marL="0" indent="0" algn="just">
              <a:lnSpc>
                <a:spcPts val="1800"/>
              </a:lnSpc>
              <a:spcBef>
                <a:spcPct val="1000"/>
              </a:spcBef>
              <a:spcAft>
                <a:spcPct val="1000"/>
              </a:spcAft>
            </a:pPr>
            <a:r>
              <a:rPr lang="uk-UA" altLang="zh-CN" b="0" i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uk-UA" altLang="zh-CN" b="0" i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1800"/>
              </a:lnSpc>
              <a:spcBef>
                <a:spcPct val="1000"/>
              </a:spcBef>
              <a:spcAft>
                <a:spcPct val="1000"/>
              </a:spcAft>
            </a:pPr>
            <a:r>
              <a:rPr lang="uk-UA" altLang="zh-CN" b="0" i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b="0" i="0">
                <a:solidFill>
                  <a:srgbClr val="1F1F1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Бан</a:t>
            </a:r>
            <a:r>
              <a:rPr lang="uk-UA" altLang="zh-CN" b="0" i="0">
                <a:solidFill>
                  <a:srgbClr val="1F1F1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zh-CN" b="0" i="0">
                <a:solidFill>
                  <a:srgbClr val="1F1F1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altLang="zh-CN" b="0" i="0">
                <a:solidFill>
                  <a:srgbClr val="1F1F1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zh-CN" b="0" i="0">
                <a:solidFill>
                  <a:srgbClr val="1F1F1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b="0" i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(banitsa) - традиційне болгарське виріб з тіста з начинкою із солоного сиру. Це один із символів болгарської кухні, який подається як на повсякденний стіл, так і на свята. Баниця вважається стравою, що поєднує простоту домашньої випічки та святкове значення.</a:t>
            </a:r>
            <a:endParaRPr lang="zh-CN" altLang="en-US" b="0" i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340" y="247650"/>
            <a:ext cx="11551920" cy="64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3200" i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 болгарські страви в нашій сім’ї</a:t>
            </a:r>
            <a:endParaRPr lang="uk-UA" altLang="ru-RU" sz="3200" i="1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0385" y="2651125"/>
            <a:ext cx="6332855" cy="15538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Щоб приготувати -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змащу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ємо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аємо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сумішшю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Згорнутий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рулет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запіка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золотистої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скоринки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ще можливі 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гарбузом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шпинатом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ясом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Изображение 8" descr="Вкусна_домашна_баниц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430" y="4120515"/>
            <a:ext cx="2872105" cy="2153920"/>
          </a:xfrm>
          <a:prstGeom prst="rect">
            <a:avLst/>
          </a:prstGeom>
        </p:spPr>
      </p:pic>
      <p:pic>
        <p:nvPicPr>
          <p:cNvPr id="2" name="Изображение 1" descr="qrcode_336714654_e65a4e064ccb243bfb724d731a049c9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765" y="3716655"/>
            <a:ext cx="2489200" cy="2489200"/>
          </a:xfrm>
          <a:prstGeom prst="rect">
            <a:avLst/>
          </a:prstGeom>
        </p:spPr>
      </p:pic>
      <p:sp>
        <p:nvSpPr>
          <p:cNvPr id="8" name="Горизонтальная прокрутка 7"/>
          <p:cNvSpPr/>
          <p:nvPr/>
        </p:nvSpPr>
        <p:spPr>
          <a:xfrm>
            <a:off x="8533765" y="5713095"/>
            <a:ext cx="2613660" cy="1144905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 баніци з півдня Одещини</a:t>
            </a:r>
            <a:endParaRPr lang="uk-UA" altLang="ru-RU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-732155" y="627443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Кочмана Віталія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 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4350385" y="627443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uk-UA" altLang="en-US" b="1">
                <a:solidFill>
                  <a:srgbClr val="002060"/>
                </a:solidFill>
                <a:latin typeface="Monotype Corsiva" panose="03010101010201010101" charset="0"/>
                <a:cs typeface="Monotype Corsiva" panose="03010101010201010101" charset="0"/>
              </a:rPr>
              <a:t>                           фото баніци</a:t>
            </a:r>
            <a:endParaRPr lang="uk-UA" altLang="en-US" b="1">
              <a:solidFill>
                <a:srgbClr val="00206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l"/>
            <a:r>
              <a:rPr lang="uk-UA" altLang="en-US" b="1">
                <a:solidFill>
                  <a:srgbClr val="002060"/>
                </a:solidFill>
                <a:latin typeface="Monotype Corsiva" panose="03010101010201010101" charset="0"/>
                <a:cs typeface="Monotype Corsiva" panose="03010101010201010101" charset="0"/>
              </a:rPr>
              <a:t>          </a:t>
            </a:r>
            <a:r>
              <a:rPr lang="en-US" altLang="ru-RU" b="1">
                <a:solidFill>
                  <a:srgbClr val="002060"/>
                </a:solidFill>
                <a:latin typeface="Monotype Corsiva" panose="03010101010201010101" charset="0"/>
                <a:cs typeface="Monotype Corsiva" panose="03010101010201010101" charset="0"/>
              </a:rPr>
              <a:t>https://en.wikipedia.org/wiki/Banitsa</a:t>
            </a:r>
            <a:endParaRPr lang="en-US" altLang="ru-RU" b="1">
              <a:solidFill>
                <a:srgbClr val="002060"/>
              </a:solidFill>
              <a:latin typeface="Monotype Corsiva" panose="03010101010201010101" charset="0"/>
              <a:cs typeface="Monotype Corsiva" panose="03010101010201010101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Изображение 4" descr="617022362_2065280750974680_1480126384805328453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465" y="842010"/>
            <a:ext cx="3349625" cy="4747895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02285" y="1108710"/>
            <a:ext cx="7827010" cy="50152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Баниця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баніцу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Різдво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Старий Новий рік)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баниці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касметі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талісмани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гілочки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кизилу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символізують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довголіття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Гілочки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ховають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баниці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баніцу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випікають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переконавшись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шматочок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шматочок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кизилу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вирізають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Діви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захисницею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гілкою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язане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побажання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бруньок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гілці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розпізнати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Побажання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кохання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баніцу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шматочок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Талісмани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015" y="251460"/>
            <a:ext cx="7918450" cy="6629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800" b="1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Частування баніцею для друзів!</a:t>
            </a:r>
            <a:endParaRPr lang="uk-UA" altLang="ru-RU" sz="2800" b="1" i="1" u="sng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932930" y="554037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Кочмана Віталія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 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Изображение 3" descr="615412961_897531652862154_643361098936603175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915" y="1119505"/>
            <a:ext cx="4146550" cy="3110230"/>
          </a:xfrm>
          <a:prstGeom prst="rect">
            <a:avLst/>
          </a:prstGeom>
        </p:spPr>
      </p:pic>
      <p:pic>
        <p:nvPicPr>
          <p:cNvPr id="5" name="Изображение 4" descr="616358922_2065280764308012_1417851906291529834_n"/>
          <p:cNvPicPr>
            <a:picLocks noChangeAspect="1"/>
          </p:cNvPicPr>
          <p:nvPr/>
        </p:nvPicPr>
        <p:blipFill>
          <a:blip r:embed="rId3"/>
          <a:srcRect t="5198" r="3809"/>
          <a:stretch>
            <a:fillRect/>
          </a:stretch>
        </p:blipFill>
        <p:spPr>
          <a:xfrm>
            <a:off x="323850" y="3173730"/>
            <a:ext cx="4566285" cy="33756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08025" y="285750"/>
            <a:ext cx="11049635" cy="5372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en-US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обажан</a:t>
            </a:r>
            <a:r>
              <a:rPr lang="uk-UA" altLang="en-US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</a:t>
            </a:r>
            <a:r>
              <a:rPr lang="en-US" altLang="ru-RU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късмети</a:t>
            </a:r>
            <a:r>
              <a:rPr lang="en-US" altLang="ru-RU" sz="40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4000" i="1" u="sng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72770" y="12166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ru-RU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Здраве</a:t>
            </a:r>
            <a:r>
              <a:rPr lang="en-US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дълъг</a:t>
            </a:r>
            <a:r>
              <a:rPr lang="en-US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</a:t>
            </a:r>
            <a:r>
              <a:rPr lang="en-US" altLang="ru-RU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altLang="ru-RU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370965" y="2071370"/>
            <a:ext cx="550291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 i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altLang="zh-CN" sz="2400" b="1" i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Късмет и успех през цялата година“</a:t>
            </a:r>
            <a:endParaRPr lang="en-US" altLang="zh-CN" sz="2400" b="1" i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767840" y="272605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ru-RU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en-US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разбирателство</a:t>
            </a:r>
            <a:r>
              <a:rPr lang="en-US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en-US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altLang="ru-RU" sz="24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5110480" y="3428683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000" b="1" i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„Пари и благополучие“</a:t>
            </a:r>
            <a:endParaRPr lang="en-US" altLang="zh-CN" sz="2000" b="1" i="1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647690" y="4525963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400" b="1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„Пътувания и нови приключения“</a:t>
            </a:r>
            <a:endParaRPr lang="en-US" altLang="zh-CN" sz="2400" b="1" i="1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6231255" y="5538470"/>
            <a:ext cx="561721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 b="1" i="1" u="sng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„Успех във всичко, което започнеш“</a:t>
            </a:r>
            <a:endParaRPr lang="en-US" altLang="zh-CN" sz="2400" b="1" i="1" u="sng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Скругленный прямоугольник 3"/>
          <p:cNvSpPr/>
          <p:nvPr/>
        </p:nvSpPr>
        <p:spPr>
          <a:xfrm>
            <a:off x="1268095" y="514985"/>
            <a:ext cx="10535285" cy="5600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3600" i="1" u="sng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Болгарський хліб</a:t>
            </a:r>
            <a:endParaRPr lang="uk-UA" altLang="ru-RU" sz="3600" i="1" u="sng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 descr="зображення_viber_2026-04-20_00-20-30-617"/>
          <p:cNvPicPr>
            <a:picLocks noChangeAspect="1"/>
          </p:cNvPicPr>
          <p:nvPr/>
        </p:nvPicPr>
        <p:blipFill>
          <a:blip r:embed="rId2"/>
          <a:srcRect r="21365" b="7142"/>
          <a:stretch>
            <a:fillRect/>
          </a:stretch>
        </p:blipFill>
        <p:spPr>
          <a:xfrm>
            <a:off x="9045575" y="1484630"/>
            <a:ext cx="2757805" cy="434276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47650" y="1155065"/>
            <a:ext cx="8303260" cy="8458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Болгарський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звичного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endParaRPr lang="en-US" altLang="ru-RU" i="1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справа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культурі</a:t>
            </a:r>
            <a:r>
              <a:rPr lang="en-US" altLang="ru-RU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uk-UA" altLang="en-US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altLang="en-US" i="1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080895"/>
            <a:ext cx="8797925" cy="30403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uk-UA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житньо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пшеничного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Паляниця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повсякденним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посідає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Коровай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прикрашений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весільних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символізує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єдність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пшеничного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світлішим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випікання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хрусткої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скоринки</a:t>
            </a:r>
            <a:r>
              <a:rPr lang="uk-UA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іншої форми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Погача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Піта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асоціюється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затишком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обрядове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7960" y="5323205"/>
            <a:ext cx="7202805" cy="14300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>
              <a:lnSpc>
                <a:spcPct val="100000"/>
              </a:lnSpc>
            </a:pP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Обрядовість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хліба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обох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культурах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дуже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сильна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Україні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він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невід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’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ємною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частиною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традицій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ним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зустрічають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гостей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благословляють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молодят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освячують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великі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свята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зокрема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Великдень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Болгарії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хліб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також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відіграє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важливу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роль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святкових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обрядах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його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готують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Різдво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інколи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додають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символічні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«сюрпризи»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мають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принести</a:t>
            </a:r>
            <a:r>
              <a:rPr lang="en-US" altLang="ru-RU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удачу</a:t>
            </a:r>
            <a:r>
              <a:rPr lang="uk-UA" altLang="en-US" sz="1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endParaRPr lang="uk-UA" altLang="en-US" sz="16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Изображение 1" descr="qrcode_336699024_e76b70198c2a584dcd8f56bcce9729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015" y="4893945"/>
            <a:ext cx="2387600" cy="2036445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0048875" y="5828030"/>
            <a:ext cx="2056765" cy="73215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</a:t>
            </a:r>
            <a:endParaRPr lang="uk-UA" altLang="ru-RU" sz="16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 </a:t>
            </a:r>
            <a:endParaRPr lang="ru-RU" altLang="en-US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Изображение 2" descr="Знімок екрана (164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5" y="354965"/>
            <a:ext cx="2273935" cy="3109595"/>
          </a:xfrm>
          <a:prstGeom prst="rect">
            <a:avLst/>
          </a:prstGeom>
        </p:spPr>
      </p:pic>
      <p:pic>
        <p:nvPicPr>
          <p:cNvPr id="4" name="Изображение 3" descr="Знімок екрана (1645)"/>
          <p:cNvPicPr>
            <a:picLocks noChangeAspect="1"/>
          </p:cNvPicPr>
          <p:nvPr/>
        </p:nvPicPr>
        <p:blipFill>
          <a:blip r:embed="rId3"/>
          <a:srcRect t="7907"/>
          <a:stretch>
            <a:fillRect/>
          </a:stretch>
        </p:blipFill>
        <p:spPr>
          <a:xfrm>
            <a:off x="8685530" y="354965"/>
            <a:ext cx="3193415" cy="4248150"/>
          </a:xfrm>
          <a:prstGeom prst="rect">
            <a:avLst/>
          </a:prstGeom>
        </p:spPr>
      </p:pic>
      <p:pic>
        <p:nvPicPr>
          <p:cNvPr id="5" name="Изображение 4" descr="зображення_viber_2026-04-21_21-42-24-2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30" y="3693795"/>
            <a:ext cx="2235835" cy="2981325"/>
          </a:xfrm>
          <a:prstGeom prst="rect">
            <a:avLst/>
          </a:prstGeom>
        </p:spPr>
      </p:pic>
      <p:sp>
        <p:nvSpPr>
          <p:cNvPr id="7" name="Горизонтальная прокрутка 6"/>
          <p:cNvSpPr/>
          <p:nvPr/>
        </p:nvSpPr>
        <p:spPr>
          <a:xfrm>
            <a:off x="3123565" y="114300"/>
            <a:ext cx="5244465" cy="153670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“Сушян бут”</a:t>
            </a:r>
            <a:endParaRPr lang="uk-UA" altLang="ru-RU" sz="3600" b="1" i="1" u="sng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(Єленський бут)</a:t>
            </a:r>
            <a:endParaRPr lang="uk-UA" altLang="ru-RU" sz="3600" b="1" i="1" u="sng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2757805" y="1651000"/>
            <a:ext cx="5610225" cy="1245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>
              <a:lnSpc>
                <a:spcPts val="1800"/>
              </a:lnSpc>
              <a:spcBef>
                <a:spcPct val="1000"/>
              </a:spcBef>
              <a:spcAft>
                <a:spcPct val="1000"/>
              </a:spcAft>
            </a:pPr>
            <a:r>
              <a:rPr lang="uk-UA" altLang="zh-CN" b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altLang="zh-CN" b="0">
                <a:solidFill>
                  <a:srgbClr val="1F1F1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zh-CN" b="0">
                <a:solidFill>
                  <a:srgbClr val="1F1F1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ленський бут</a:t>
            </a:r>
            <a:r>
              <a:rPr lang="zh-CN" b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це традиційний болгарський сиров'ялений окіст, що походить з міста Олена в горах Стара-Планіна. Продукт цінується за насичений смак, аромат та щільну текстуру, що вважається символом болгарського ремісничого м'ясного виробництва.</a:t>
            </a:r>
            <a:endParaRPr lang="zh-CN" altLang="en-US" b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20340" y="2977515"/>
            <a:ext cx="5588635" cy="2521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just">
              <a:lnSpc>
                <a:spcPts val="1800"/>
              </a:lnSpc>
              <a:spcBef>
                <a:spcPct val="1000"/>
              </a:spcBef>
              <a:spcAft>
                <a:spcPct val="1000"/>
              </a:spcAft>
            </a:pPr>
            <a:r>
              <a:rPr lang="uk-UA" altLang="zh-CN" i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i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Його подають тонко нарізаним як закуску, із сиром, вином або свіжим хлібом, а також використовують у салатах та традиційних болгарських стравах.
Продукт вважається символом гастронома регіону Олена і часто фігурує на фестивалях традиційної кухні. Єленський бут служить прикладом того, як місцевий клімат та народні знання формують унікальні смакові традиції Болгарії.</a:t>
            </a:r>
            <a:endParaRPr lang="ru-RU" altLang="en-US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Горизонтальная прокрутка 11"/>
          <p:cNvSpPr/>
          <p:nvPr/>
        </p:nvSpPr>
        <p:spPr>
          <a:xfrm>
            <a:off x="2595245" y="5580380"/>
            <a:ext cx="9203690" cy="1383665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40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</a:rPr>
              <a:t>Але найкраще у світі цю страву готує </a:t>
            </a:r>
            <a:r>
              <a:rPr lang="uk-UA" altLang="ru-RU" sz="2400">
                <a:solidFill>
                  <a:srgbClr val="7030A0"/>
                </a:solidFill>
                <a:highlight>
                  <a:srgbClr val="FFFF00"/>
                </a:highlight>
                <a:latin typeface="Monotype Corsiva" panose="03010101010201010101" charset="0"/>
                <a:cs typeface="Monotype Corsiva" panose="03010101010201010101" charset="0"/>
              </a:rPr>
              <a:t>мій батько</a:t>
            </a:r>
            <a:r>
              <a:rPr lang="uk-UA" altLang="ru-RU" sz="240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</a:rPr>
              <a:t>! Він знає усі тонкощі приготування, які йому передав наш дідусь. До нас і блогери приїжджають скуштувати цей делікатес! </a:t>
            </a:r>
            <a:endParaRPr lang="uk-UA" altLang="ru-RU" sz="240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7127240" y="460311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ru-RU" sz="16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Кочмана Віталія</a:t>
            </a:r>
            <a:endParaRPr lang="uk-UA" altLang="ru-RU" sz="1600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6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 </a:t>
            </a:r>
            <a:endParaRPr lang="uk-UA" altLang="ru-RU" sz="1600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Изображение 1" descr="зображення_viber_2026-04-21_21-43-32-8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300" y="3251200"/>
            <a:ext cx="4148455" cy="3111500"/>
          </a:xfrm>
          <a:prstGeom prst="rect">
            <a:avLst/>
          </a:prstGeom>
        </p:spPr>
      </p:pic>
      <p:sp>
        <p:nvSpPr>
          <p:cNvPr id="7" name="Горизонтальная прокрутка 6"/>
          <p:cNvSpPr/>
          <p:nvPr/>
        </p:nvSpPr>
        <p:spPr>
          <a:xfrm>
            <a:off x="4495800" y="0"/>
            <a:ext cx="5636895" cy="91567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US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Гайда</a:t>
            </a:r>
            <a:r>
              <a:rPr lang="en-US" altLang="ru-RU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дяду</a:t>
            </a:r>
            <a:r>
              <a:rPr lang="en-US" altLang="ru-RU" sz="3600" b="1" i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3600" b="1" i="1" u="sng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Знімок екрана (164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85" y="127635"/>
            <a:ext cx="2136775" cy="3123565"/>
          </a:xfrm>
          <a:prstGeom prst="rect">
            <a:avLst/>
          </a:prstGeom>
        </p:spPr>
      </p:pic>
      <p:pic>
        <p:nvPicPr>
          <p:cNvPr id="4" name="Изображение 3" descr="Знімок екрана (1646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" y="3834765"/>
            <a:ext cx="2185670" cy="2949575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734945" y="915670"/>
            <a:ext cx="9232265" cy="17449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дяду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явилась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жартівливий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народний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вислів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sz="20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</a:t>
            </a:r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селах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звично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звертатися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старших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підбадьорювати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хайде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— 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  <a:endParaRPr lang="en-US" altLang="ru-RU" sz="20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виходила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ситною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смачною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могли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щось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кшталт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Хайде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дядо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яж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(“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дідусю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!”)</a:t>
            </a:r>
            <a:endParaRPr lang="en-US" altLang="ru-RU" sz="20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часом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закріпилась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страви</a:t>
            </a:r>
            <a:r>
              <a:rPr lang="en-US" altLang="ru-RU" sz="20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26055" y="2768600"/>
            <a:ext cx="4983480" cy="24498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Гайда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готується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домашньому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обсмажують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свинини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цибулею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яності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солодкий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перець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спецій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усе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запікання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збивають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змішують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натертим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сумішшю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заливають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ясну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духовку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запікають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золотистої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скоринки</a:t>
            </a:r>
            <a:r>
              <a:rPr lang="en-US" altLang="ru-RU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ситна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запіканка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дусі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сільської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en-US" altLang="ru-RU" sz="1600" i="1" u="sng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600" i="1" u="sng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Изображение 7" descr="qrcode_336724917_6ffc026aeb6a3bf3bd0409dba4bfc39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635" y="4978400"/>
            <a:ext cx="1828165" cy="1879600"/>
          </a:xfrm>
          <a:prstGeom prst="rect">
            <a:avLst/>
          </a:prstGeom>
        </p:spPr>
      </p:pic>
      <p:sp>
        <p:nvSpPr>
          <p:cNvPr id="9" name="Пятиугольник 8"/>
          <p:cNvSpPr/>
          <p:nvPr/>
        </p:nvSpPr>
        <p:spPr>
          <a:xfrm flipH="1">
            <a:off x="4589145" y="5880735"/>
            <a:ext cx="2119630" cy="687705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1600" i="1">
                <a:solidFill>
                  <a:srgbClr val="7030A0"/>
                </a:solidFill>
              </a:rPr>
              <a:t>ось мій тато ділиться рецептом!</a:t>
            </a:r>
            <a:endParaRPr lang="uk-UA" altLang="ru-RU" sz="1600" i="1">
              <a:solidFill>
                <a:srgbClr val="7030A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0210" y="3331210"/>
            <a:ext cx="2106930" cy="4229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14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Кочмана Віталія</a:t>
            </a:r>
            <a:endParaRPr lang="uk-UA" altLang="ru-RU" sz="1400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14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 особистого архіву</a:t>
            </a:r>
            <a:r>
              <a:rPr lang="uk-UA" altLang="ru-RU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Скругленный прямоугольник 3"/>
          <p:cNvSpPr/>
          <p:nvPr/>
        </p:nvSpPr>
        <p:spPr>
          <a:xfrm>
            <a:off x="605155" y="194945"/>
            <a:ext cx="11232515" cy="9829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ts val="4400"/>
              </a:lnSpc>
              <a:buNone/>
            </a:pPr>
            <a:r>
              <a:rPr lang="en-US" sz="24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І</a:t>
            </a:r>
            <a:r>
              <a:rPr lang="en-US" sz="28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нтеграція</a:t>
            </a:r>
            <a:r>
              <a:rPr lang="uk-UA" altLang="en-US" sz="28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 болгарської культури</a:t>
            </a:r>
            <a:r>
              <a:rPr lang="en-US" sz="28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 в сучасне </a:t>
            </a:r>
            <a:r>
              <a:rPr lang="uk-UA" altLang="en-US" sz="28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українське </a:t>
            </a:r>
            <a:r>
              <a:rPr lang="en-US" sz="2800" b="1" i="1" u="sng" dirty="0">
                <a:solidFill>
                  <a:srgbClr val="4B6981"/>
                </a:solidFill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суспільство: освіта, ЗМІ, громадські організації</a:t>
            </a:r>
            <a:endParaRPr lang="ru-RU" altLang="en-US" sz="2800" b="1" i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1"/>
          <p:cNvSpPr/>
          <p:nvPr>
            <p:custDataLst>
              <p:tags r:id="rId2"/>
            </p:custDataLst>
          </p:nvPr>
        </p:nvSpPr>
        <p:spPr>
          <a:xfrm>
            <a:off x="180975" y="3083560"/>
            <a:ext cx="2705735" cy="3533775"/>
          </a:xfrm>
          <a:prstGeom prst="roundRect">
            <a:avLst>
              <a:gd name="adj" fmla="val 2868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E1C2C2"/>
            </a:solidFill>
            <a:prstDash val="solid"/>
          </a:ln>
          <a:effectLst>
            <a:outerShdw dist="16510" dir="2700000" algn="bl" rotWithShape="0">
              <a:srgbClr val="E1C2C2">
                <a:alpha val="100000"/>
              </a:srgbClr>
            </a:outerShdw>
          </a:effectLst>
        </p:spPr>
        <p:txBody>
          <a:bodyPr/>
          <a:p>
            <a:pPr marL="0" indent="0" algn="l">
              <a:lnSpc>
                <a:spcPts val="2250"/>
              </a:lnSpc>
              <a:buNone/>
            </a:pPr>
            <a:r>
              <a:rPr lang="uk-UA" altLang="en-US" sz="1600" b="1" u="sng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Культурні заходи: </a:t>
            </a: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Спільні культурні заходи, фестивалі та святкування, де українські та болгарські колективи виступають разом, є яскравим свідченням успішної інтеграції та взаємоповаги.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1"/>
          <p:cNvSpPr/>
          <p:nvPr>
            <p:custDataLst>
              <p:tags r:id="rId3"/>
            </p:custDataLst>
          </p:nvPr>
        </p:nvSpPr>
        <p:spPr>
          <a:xfrm>
            <a:off x="3128645" y="3083560"/>
            <a:ext cx="2775585" cy="3533140"/>
          </a:xfrm>
          <a:prstGeom prst="roundRect">
            <a:avLst>
              <a:gd name="adj" fmla="val 2868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E1C2C2"/>
            </a:solidFill>
            <a:prstDash val="solid"/>
          </a:ln>
          <a:effectLst>
            <a:outerShdw dist="16510" dir="2700000" algn="bl" rotWithShape="0">
              <a:srgbClr val="E1C2C2">
                <a:alpha val="100000"/>
              </a:srgbClr>
            </a:outerShdw>
          </a:effectLst>
        </p:spPr>
        <p:txBody>
          <a:bodyPr/>
          <a:p>
            <a:pPr marL="0" indent="0" algn="l">
              <a:lnSpc>
                <a:spcPts val="2250"/>
              </a:lnSpc>
              <a:buNone/>
            </a:pPr>
            <a:r>
              <a:rPr lang="uk-UA" altLang="en-US" sz="1600" b="1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Громадські організації:</a:t>
            </a:r>
            <a:endParaRPr lang="uk-UA" altLang="en-US" sz="1600" b="1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Численні болгарські громадські організації активно працюють над збереженням та популяризацією культури, організовуючи фестивалі, концерти та освітні заходи. Вони є містком між двома культурами, сприяючи взаєморозумінню та інтеграції.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"/>
          <p:cNvSpPr/>
          <p:nvPr>
            <p:custDataLst>
              <p:tags r:id="rId4"/>
            </p:custDataLst>
          </p:nvPr>
        </p:nvSpPr>
        <p:spPr>
          <a:xfrm>
            <a:off x="6146165" y="3083560"/>
            <a:ext cx="2775585" cy="3533775"/>
          </a:xfrm>
          <a:prstGeom prst="roundRect">
            <a:avLst>
              <a:gd name="adj" fmla="val 2868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E1C2C2"/>
            </a:solidFill>
            <a:prstDash val="solid"/>
          </a:ln>
          <a:effectLst>
            <a:outerShdw dist="16510" dir="2700000" algn="bl" rotWithShape="0">
              <a:srgbClr val="E1C2C2">
                <a:alpha val="100000"/>
              </a:srgbClr>
            </a:outerShdw>
          </a:effectLst>
        </p:spPr>
        <p:txBody>
          <a:bodyPr/>
          <a:p>
            <a:pPr marL="0" indent="0" algn="l">
              <a:lnSpc>
                <a:spcPts val="2250"/>
              </a:lnSpc>
              <a:buNone/>
            </a:pPr>
            <a:r>
              <a:rPr lang="uk-UA" altLang="en-US" sz="1600" b="1" u="sng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ЗМІ</a:t>
            </a: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Місцеві ЗМІ, включаючи радіо та газети, публікують матеріали болгарською мовою, висвітлюючи життя болгарської спільноти та її культурні події. Це сприяє збереженню мови та інформуванню населення.</a:t>
            </a:r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"/>
          <p:cNvSpPr/>
          <p:nvPr>
            <p:custDataLst>
              <p:tags r:id="rId5"/>
            </p:custDataLst>
          </p:nvPr>
        </p:nvSpPr>
        <p:spPr>
          <a:xfrm>
            <a:off x="9290685" y="3083560"/>
            <a:ext cx="2775585" cy="3533775"/>
          </a:xfrm>
          <a:prstGeom prst="roundRect">
            <a:avLst>
              <a:gd name="adj" fmla="val 2868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E1C2C2"/>
            </a:solidFill>
            <a:prstDash val="solid"/>
          </a:ln>
          <a:effectLst>
            <a:outerShdw dist="16510" dir="2700000" algn="bl" rotWithShape="0">
              <a:srgbClr val="E1C2C2">
                <a:alpha val="100000"/>
              </a:srgbClr>
            </a:outerShdw>
          </a:effectLst>
        </p:spPr>
        <p:txBody>
          <a:bodyPr/>
          <a:p>
            <a:pPr marL="0" indent="0" algn="l">
              <a:lnSpc>
                <a:spcPts val="2250"/>
              </a:lnSpc>
              <a:buNone/>
            </a:pPr>
            <a:r>
              <a:rPr lang="uk-UA" altLang="en-US" sz="1600" b="1" u="sng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Освіта:</a:t>
            </a: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endParaRPr lang="uk-UA" altLang="en-US" sz="1600" b="1" u="sng" dirty="0">
              <a:solidFill>
                <a:srgbClr val="000000"/>
              </a:solidFill>
              <a:highlight>
                <a:srgbClr val="00FFFF"/>
              </a:highlight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В Одеській області діють школи з викладанням болгарської мови, що дозволяє молодому поколінню зберігати свою ідентичність. Заохочується вивчення як української, так і болгарської мов</a:t>
            </a:r>
            <a:r>
              <a:rPr lang="uk-UA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Public Sans" pitchFamily="34" charset="-122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1600" dirty="0">
              <a:solidFill>
                <a:srgbClr val="000000"/>
              </a:solidFill>
              <a:latin typeface="Times New Roman" panose="02020603050405020304" pitchFamily="18" charset="0"/>
              <a:ea typeface="Public Sans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25245" y="1691005"/>
            <a:ext cx="9643745" cy="11658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uk-UA" altLang="ru-RU" sz="2000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результаті спостереження та узагальнючого аналізу взаємозв’язку культур у сучасному побуті було визначено основні чинники впливу</a:t>
            </a:r>
            <a:r>
              <a:rPr lang="en-US" sz="2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sz="2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layfair Display Semi Bold" pitchFamily="34" charset="-122"/>
                <a:cs typeface="Times New Roman" panose="02020603050405020304" pitchFamily="18" charset="0"/>
                <a:sym typeface="+mn-ea"/>
              </a:rPr>
              <a:t>,  а саме:</a:t>
            </a:r>
            <a:endParaRPr lang="uk-UA" altLang="en-US" sz="2000" u="sng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Playfair Display Semi Bold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03225" y="14986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None/>
            </a:pPr>
            <a:r>
              <a:rPr lang="uk-UA" altLang="ru-RU" sz="3200">
                <a:solidFill>
                  <a:srgbClr val="C00000"/>
                </a:solidFill>
                <a:sym typeface="+mn-ea"/>
              </a:rPr>
              <a:t>                                   </a:t>
            </a:r>
            <a:r>
              <a:rPr lang="uk-UA" altLang="ru-RU" sz="3200" b="1" i="1" u="sng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Висновок:</a:t>
            </a:r>
            <a:endParaRPr lang="uk-UA" altLang="ru-RU" sz="3200" b="1" i="1" u="sng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6205" y="858520"/>
            <a:ext cx="11812270" cy="5438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</a:t>
            </a:r>
            <a:r>
              <a:rPr lang="en-US" altLang="ru-RU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Дністровського</a:t>
            </a:r>
            <a:r>
              <a:rPr lang="en-US" altLang="ru-RU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сформувалося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en-US" altLang="ru-RU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en-US" altLang="ru-RU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en-US" altLang="ru-RU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повсякденного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одязі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звичках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ясовано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ідентичність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uk-UA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переймаючи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болгарських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взаємному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культурному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alt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переплетення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самобутності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en-US" altLang="ru-RU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en-US" altLang="ru-RU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гармонійну</a:t>
            </a:r>
            <a:r>
              <a:rPr lang="en-US" altLang="ru-RU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</a:t>
            </a:r>
            <a:r>
              <a:rPr lang="en-US" altLang="ru-RU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співіснування</a:t>
            </a:r>
            <a:r>
              <a:rPr lang="en-US" altLang="ru-RU" sz="2000" i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прикладом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Текстовое поле 5"/>
          <p:cNvSpPr txBox="1"/>
          <p:nvPr/>
        </p:nvSpPr>
        <p:spPr>
          <a:xfrm>
            <a:off x="621030" y="154940"/>
            <a:ext cx="108572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>
                <a:srgbClr val="F14124">
                  <a:lumMod val="75000"/>
                </a:srgbClr>
              </a:buClr>
              <a:buSzPct val="128000"/>
              <a:buFont typeface="Georgia" panose="02040502050405020303" pitchFamily="18" charset="0"/>
              <a:buNone/>
            </a:pPr>
            <a:r>
              <a:rPr lang="uk-UA" sz="3600" b="1" dirty="0" smtClean="0">
                <a:gradFill>
                  <a:gsLst>
                    <a:gs pos="0">
                      <a:sysClr val="windowText" lastClr="000000"/>
                    </a:gs>
                    <a:gs pos="40000">
                      <a:sysClr val="windowText" lastClr="000000">
                        <a:lumMod val="75000"/>
                        <a:lumOff val="25000"/>
                      </a:sys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 panose="020B0603020202020204" charset="0"/>
                <a:ea typeface="+mn-ea"/>
                <a:cs typeface="+mn-ea"/>
                <a:sym typeface="+mn-ea"/>
              </a:rPr>
              <a:t>Список використаної літератури:</a:t>
            </a:r>
            <a:endParaRPr lang="uk-UA" altLang="en-US" sz="3600" b="1" dirty="0" smtClean="0">
              <a:gradFill>
                <a:gsLst>
                  <a:gs pos="0">
                    <a:sysClr val="windowText" lastClr="000000"/>
                  </a:gs>
                  <a:gs pos="4000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rebuchet MS" panose="020B0603020202020204" charset="0"/>
              <a:ea typeface="+mn-ea"/>
              <a:cs typeface="+mn-ea"/>
              <a:sym typeface="+mn-ea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3375" y="878205"/>
            <a:ext cx="11525250" cy="5803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  Інформація про болгарський національний одяг від 13.03.2017 року, автор ПРЕС-ЦЕНТР , розділ “Культура”: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https://archive.spilka-radaspilnot.org/bolgarskij-nacionalnij-kostyum/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https://surl.li/ykonua</a:t>
            </a:r>
            <a:endParaRPr lang="en-US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Фото в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иставков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ої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вітрин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«Автентичний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одяг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–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північна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северняшка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носия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Південна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Болгарія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Родопска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носия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етнографічн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ого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музе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«Голямата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къща»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Зорянського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Будинку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культури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села Камчик, Білгород-Дністровського району, Одеської області.</a:t>
            </a:r>
            <a:endParaRPr lang="en-US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Фото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зменшен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ої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копі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будинку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болгарських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переселенців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внутрішнім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устроєм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етнографічн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ого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музе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«Голямата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къща»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Зорянського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Будинку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культури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села Камчик, Білгород-Дністровського району, Одеської області.</a:t>
            </a:r>
            <a:endParaRPr lang="en-US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Фото в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иставков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ої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вітрин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“Історія села Кюлевча” села Кулевча, Білгород-Дністровського району, Одеської області.</a:t>
            </a:r>
            <a:endParaRPr lang="en-US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 Відеосюжет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знімальн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ої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груп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програми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"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Сніданок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"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телеканалу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1+1</a:t>
            </a: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від 30 червня 2022 р.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.https://www.facebook.com/watch/?v=488749352652002&amp;ref=sharing</a:t>
            </a:r>
            <a:endParaRPr lang="en-US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6.Електронне видання </a:t>
            </a:r>
            <a:r>
              <a:rPr lang="uk-UA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uk-UA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economist</a:t>
            </a:r>
            <a:r>
              <a:rPr lang="uk-UA" altLang="uk-UA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” від 30 грудня 2014 року, розділ 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Європа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|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Українська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Бессарабія</a:t>
            </a:r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uk-UA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https://surl.li/wckyvi</a:t>
            </a:r>
            <a:endParaRPr lang="en-US" alt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7. Ілюстрація </a:t>
            </a:r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українського кептара       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https://surl.li/qxuioh</a:t>
            </a:r>
            <a:endParaRPr lang="en-US" alt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Ілюстрація баніци   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https://en.wikipedia.org/wiki/Banitsa</a:t>
            </a:r>
            <a:endParaRPr lang="en-US" alt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Відеосюжет приготування баніци :     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https://www.youtube.com/watch?v=svGWLR94szU</a:t>
            </a:r>
            <a:endParaRPr lang="en-US" alt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Інформація про кептар : </a:t>
            </a:r>
            <a:r>
              <a:rPr lang="en-US" alt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https://uk.wikipedia.org/wiki/%D0%9A%D0%B5%D0%BF%D1%82%D0%B0%D1%80</a:t>
            </a:r>
            <a:r>
              <a:rPr lang="uk-UA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</a:t>
            </a:r>
            <a:endParaRPr lang="en-US" alt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uk-UA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11. Фото та відео із сімейного архіву Кочмана Віталія.</a:t>
            </a:r>
            <a:endParaRPr lang="uk-UA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30.28440944881885,&quot;left&quot;:62.512519685039365,&quot;top&quot;:167.45622047244095,&quot;width&quot;:1026.9749606299215}"/>
</p:tagLst>
</file>

<file path=ppt/tags/tag2.xml><?xml version="1.0" encoding="utf-8"?>
<p:tagLst xmlns:p="http://schemas.openxmlformats.org/presentationml/2006/main">
  <p:tag name="KSO_WM_DIAGRAM_VIRTUALLY_FRAME" val="{&quot;height&quot;:430.28440944881885,&quot;left&quot;:62.512519685039365,&quot;top&quot;:167.45622047244095,&quot;width&quot;:1026.9749606299215}"/>
</p:tagLst>
</file>

<file path=ppt/tags/tag3.xml><?xml version="1.0" encoding="utf-8"?>
<p:tagLst xmlns:p="http://schemas.openxmlformats.org/presentationml/2006/main">
  <p:tag name="KSO_WM_DIAGRAM_VIRTUALLY_FRAME" val="{&quot;height&quot;:430.28440944881885,&quot;left&quot;:62.512519685039365,&quot;top&quot;:167.45622047244095,&quot;width&quot;:1026.9749606299215}"/>
</p:tagLst>
</file>

<file path=ppt/tags/tag4.xml><?xml version="1.0" encoding="utf-8"?>
<p:tagLst xmlns:p="http://schemas.openxmlformats.org/presentationml/2006/main">
  <p:tag name="KSO_WM_DIAGRAM_VIRTUALLY_FRAME" val="{&quot;height&quot;:430.28440944881885,&quot;left&quot;:62.512519685039365,&quot;top&quot;:167.45622047244095,&quot;width&quot;:1026.974960629921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13018</Words>
  <Application>WPS Presentation</Application>
  <PresentationFormat>宽屏</PresentationFormat>
  <Paragraphs>187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SimSun</vt:lpstr>
      <vt:lpstr>Wingdings</vt:lpstr>
      <vt:lpstr>Calibri Light</vt:lpstr>
      <vt:lpstr>Times New Roman</vt:lpstr>
      <vt:lpstr>Calibri</vt:lpstr>
      <vt:lpstr>Monotype Corsiva</vt:lpstr>
      <vt:lpstr>Playfair Display Semi Bold</vt:lpstr>
      <vt:lpstr>Segoe UI Historic</vt:lpstr>
      <vt:lpstr>Public Sans</vt:lpstr>
      <vt:lpstr>Georgia</vt:lpstr>
      <vt:lpstr>Trebuchet MS</vt:lpstr>
      <vt:lpstr>Microsoft YaHei</vt:lpstr>
      <vt:lpstr>Arial Unicode MS</vt:lpstr>
      <vt:lpstr>Office Theme</vt:lpstr>
      <vt:lpstr>                        КОНКУРС «МАН- ЮНІОР ДОСЛІДНИК-2026» ЗА НОМІНАЦІЄЮ «ІСТОРІЯ»  Одеське територіальне відділення Малої академії наук України     Староцаричанська гімназія з дошкільним відділенням Старокозацької сільської ради  Білгород-Дністровського району Одеської області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10</cp:revision>
  <dcterms:created xsi:type="dcterms:W3CDTF">2025-07-23T00:59:00Z</dcterms:created>
  <dcterms:modified xsi:type="dcterms:W3CDTF">2026-04-22T14:46:15Z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1049-12.2.0.22530</vt:lpwstr>
  </property>
  <property fmtid="{D5CDD505-2E9C-101B-9397-08002B2CF9AE}" pid="3" name="ICV">
    <vt:lpwstr>E9570D2E314C4FE9B5D2497FAA2293AB_13</vt:lpwstr>
  </property>
</Properties>
</file>