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mp4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  <p:sldId id="262" r:id="rId5"/>
    <p:sldId id="257" r:id="rId6"/>
    <p:sldId id="259" r:id="rId7"/>
    <p:sldId id="264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754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20AB2-5A46-42B6-98A5-9CC840FEB3EB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DB6F895-FA36-4EB9-A066-8141AF26BD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38034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20AB2-5A46-42B6-98A5-9CC840FEB3EB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6F895-FA36-4EB9-A066-8141AF26BD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7053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20AB2-5A46-42B6-98A5-9CC840FEB3EB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DB6F895-FA36-4EB9-A066-8141AF26BD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5877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20AB2-5A46-42B6-98A5-9CC840FEB3EB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DB6F895-FA36-4EB9-A066-8141AF26BD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8124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20AB2-5A46-42B6-98A5-9CC840FEB3EB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DB6F895-FA36-4EB9-A066-8141AF26BD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5997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20AB2-5A46-42B6-98A5-9CC840FEB3EB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6F895-FA36-4EB9-A066-8141AF26BD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86810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20AB2-5A46-42B6-98A5-9CC840FEB3EB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6F895-FA36-4EB9-A066-8141AF26BD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93066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20AB2-5A46-42B6-98A5-9CC840FEB3EB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6F895-FA36-4EB9-A066-8141AF26BD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52775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20AB2-5A46-42B6-98A5-9CC840FEB3EB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DB6F895-FA36-4EB9-A066-8141AF26BD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6857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20AB2-5A46-42B6-98A5-9CC840FEB3EB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DB6F895-FA36-4EB9-A066-8141AF26BD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6904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20AB2-5A46-42B6-98A5-9CC840FEB3EB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DB6F895-FA36-4EB9-A066-8141AF26BD4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5792257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20AB2-5A46-42B6-98A5-9CC840FEB3EB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DB6F895-FA36-4EB9-A066-8141AF26BD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36913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20AB2-5A46-42B6-98A5-9CC840FEB3EB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DB6F895-FA36-4EB9-A066-8141AF26BD4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127854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20AB2-5A46-42B6-98A5-9CC840FEB3EB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DB6F895-FA36-4EB9-A066-8141AF26BD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537129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20AB2-5A46-42B6-98A5-9CC840FEB3EB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6F895-FA36-4EB9-A066-8141AF26BD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49185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20AB2-5A46-42B6-98A5-9CC840FEB3EB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6F895-FA36-4EB9-A066-8141AF26BD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96313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20AB2-5A46-42B6-98A5-9CC840FEB3EB}" type="datetimeFigureOut">
              <a:rPr lang="ru-RU" smtClean="0"/>
              <a:pPr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DB6F895-FA36-4EB9-A066-8141AF26BD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2313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1.mp4"/><Relationship Id="rId6" Type="http://schemas.openxmlformats.org/officeDocument/2006/relationships/image" Target="../media/image17.png"/><Relationship Id="rId5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ce.nasa.gov/earth/explore/earth-indicators/carbon-dioxide/" TargetMode="External"/><Relationship Id="rId2" Type="http://schemas.openxmlformats.org/officeDocument/2006/relationships/hyperlink" Target="https://science.nasa.gov/venus/facts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if.ufrgs.br/ast/solar/data.htm" TargetMode="External"/><Relationship Id="rId4" Type="http://schemas.openxmlformats.org/officeDocument/2006/relationships/hyperlink" Target="https://science.nasa.gov/mars/fact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65EC7638-0B0A-401C-8093-CDC0B421E8B4}"/>
              </a:ext>
            </a:extLst>
          </p:cNvPr>
          <p:cNvSpPr/>
          <p:nvPr/>
        </p:nvSpPr>
        <p:spPr>
          <a:xfrm>
            <a:off x="824087" y="0"/>
            <a:ext cx="10543823" cy="1456266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>
                <a:latin typeface="Arial Black" panose="020B0A04020102020204" pitchFamily="34" charset="0"/>
              </a:rPr>
              <a:t>Порівняльний аналіз парникового ефекту на планетах </a:t>
            </a:r>
            <a:r>
              <a:rPr lang="uk-UA" sz="3600" dirty="0" smtClean="0">
                <a:latin typeface="Arial Black" panose="020B0A04020102020204" pitchFamily="34" charset="0"/>
              </a:rPr>
              <a:t>Сонячної </a:t>
            </a:r>
            <a:r>
              <a:rPr lang="uk-UA" sz="3600" dirty="0">
                <a:latin typeface="Arial Black" panose="020B0A04020102020204" pitchFamily="34" charset="0"/>
              </a:rPr>
              <a:t>С</a:t>
            </a:r>
            <a:r>
              <a:rPr lang="uk-UA" sz="3600" dirty="0" smtClean="0">
                <a:latin typeface="Arial Black" panose="020B0A04020102020204" pitchFamily="34" charset="0"/>
              </a:rPr>
              <a:t>истеми 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B4A46C19-52AD-4A00-ADB1-072AF20096D0}"/>
              </a:ext>
            </a:extLst>
          </p:cNvPr>
          <p:cNvSpPr/>
          <p:nvPr/>
        </p:nvSpPr>
        <p:spPr>
          <a:xfrm>
            <a:off x="643465" y="1614310"/>
            <a:ext cx="5881511" cy="24877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>
                <a:latin typeface="Arial Black" panose="020B0A04020102020204" pitchFamily="34" charset="0"/>
              </a:rPr>
              <a:t>Роботу виконав</a:t>
            </a:r>
            <a:r>
              <a:rPr lang="ru-RU" sz="2000" dirty="0">
                <a:latin typeface="Arial Black" panose="020B0A04020102020204" pitchFamily="34" charset="0"/>
              </a:rPr>
              <a:t>: </a:t>
            </a:r>
            <a:r>
              <a:rPr lang="ru-RU" sz="2000" dirty="0" err="1">
                <a:latin typeface="Arial Black" panose="020B0A04020102020204" pitchFamily="34" charset="0"/>
              </a:rPr>
              <a:t>Косушкін</a:t>
            </a:r>
            <a:r>
              <a:rPr lang="ru-RU" sz="2000" dirty="0">
                <a:latin typeface="Arial Black" panose="020B0A04020102020204" pitchFamily="34" charset="0"/>
              </a:rPr>
              <a:t> </a:t>
            </a:r>
            <a:r>
              <a:rPr lang="ru-RU" sz="2000" dirty="0" err="1">
                <a:latin typeface="Arial Black" panose="020B0A04020102020204" pitchFamily="34" charset="0"/>
              </a:rPr>
              <a:t>Пилип</a:t>
            </a:r>
            <a:r>
              <a:rPr lang="ru-RU" sz="2000" dirty="0">
                <a:latin typeface="Arial Black" panose="020B0A04020102020204" pitchFamily="34" charset="0"/>
              </a:rPr>
              <a:t> </a:t>
            </a:r>
            <a:r>
              <a:rPr lang="ru-RU" sz="2000" dirty="0" err="1">
                <a:latin typeface="Arial Black" panose="020B0A04020102020204" pitchFamily="34" charset="0"/>
              </a:rPr>
              <a:t>Сергійович</a:t>
            </a:r>
            <a:r>
              <a:rPr lang="ru-RU" sz="2000" dirty="0">
                <a:latin typeface="Arial Black" panose="020B0A04020102020204" pitchFamily="34" charset="0"/>
              </a:rPr>
              <a:t>, </a:t>
            </a:r>
            <a:r>
              <a:rPr lang="ru-RU" sz="2000" dirty="0" err="1">
                <a:latin typeface="Arial Black" panose="020B0A04020102020204" pitchFamily="34" charset="0"/>
              </a:rPr>
              <a:t>учень</a:t>
            </a:r>
            <a:r>
              <a:rPr lang="ru-RU" sz="2000" dirty="0">
                <a:latin typeface="Arial Black" panose="020B0A04020102020204" pitchFamily="34" charset="0"/>
              </a:rPr>
              <a:t> 9-А </a:t>
            </a:r>
            <a:r>
              <a:rPr lang="ru-RU" sz="2000" dirty="0" err="1">
                <a:latin typeface="Arial Black" panose="020B0A04020102020204" pitchFamily="34" charset="0"/>
              </a:rPr>
              <a:t>класу</a:t>
            </a:r>
            <a:r>
              <a:rPr lang="ru-RU" sz="2000" dirty="0">
                <a:latin typeface="Arial Black" panose="020B0A04020102020204" pitchFamily="34" charset="0"/>
              </a:rPr>
              <a:t>, </a:t>
            </a:r>
            <a:r>
              <a:rPr lang="uk-UA" sz="2000" i="1" dirty="0"/>
              <a:t>Комунального закладу «Ліцей №29» </a:t>
            </a:r>
            <a:r>
              <a:rPr lang="uk-UA" sz="2000" i="1" dirty="0" err="1"/>
              <a:t>Кам’янської</a:t>
            </a:r>
            <a:r>
              <a:rPr lang="uk-UA" sz="2000" i="1" dirty="0"/>
              <a:t> міської ради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uk-UA" sz="2000" i="1" dirty="0"/>
              <a:t>м. </a:t>
            </a:r>
            <a:r>
              <a:rPr lang="uk-UA" sz="2000" i="1" dirty="0" err="1"/>
              <a:t>Кам’янське</a:t>
            </a:r>
            <a:r>
              <a:rPr lang="uk-UA" sz="2000" i="1" dirty="0"/>
              <a:t> (Дніпропетровська область)</a:t>
            </a:r>
            <a:br>
              <a:rPr lang="uk-UA" sz="2000" i="1" dirty="0"/>
            </a:br>
            <a:r>
              <a:rPr lang="uk-UA" sz="2000" i="1" dirty="0"/>
              <a:t> Дніпропетровське обласне відділення МАНУ 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xmlns="" id="{6824A28F-0663-420F-BBDB-2A43CCF583F3}"/>
              </a:ext>
            </a:extLst>
          </p:cNvPr>
          <p:cNvSpPr/>
          <p:nvPr/>
        </p:nvSpPr>
        <p:spPr>
          <a:xfrm rot="16200000">
            <a:off x="7828844" y="1326444"/>
            <a:ext cx="3217334" cy="4854222"/>
          </a:xfrm>
          <a:prstGeom prst="round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xmlns="" id="{A3E68A74-4084-426D-BD79-81EFE394B8AF}"/>
              </a:ext>
            </a:extLst>
          </p:cNvPr>
          <p:cNvSpPr/>
          <p:nvPr/>
        </p:nvSpPr>
        <p:spPr>
          <a:xfrm>
            <a:off x="869242" y="5164666"/>
            <a:ext cx="5655734" cy="16481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/>
              <a:t>Науковий</a:t>
            </a:r>
            <a:r>
              <a:rPr lang="ru-RU" b="1" dirty="0"/>
              <a:t> </a:t>
            </a:r>
            <a:r>
              <a:rPr lang="ru-RU" b="1" dirty="0" err="1"/>
              <a:t>кер</a:t>
            </a:r>
            <a:r>
              <a:rPr lang="uk-UA" b="1" dirty="0" err="1"/>
              <a:t>івник</a:t>
            </a:r>
            <a:r>
              <a:rPr lang="uk-UA" b="1" dirty="0"/>
              <a:t>:</a:t>
            </a:r>
          </a:p>
          <a:p>
            <a:pPr algn="ctr"/>
            <a:r>
              <a:rPr lang="uk-UA" b="1" dirty="0"/>
              <a:t>Ткаченко Еліна Едуардівна, вчитель Хімії  </a:t>
            </a:r>
            <a:r>
              <a:rPr lang="uk-UA" dirty="0"/>
              <a:t>Комунального закладу «Ліцей №29» </a:t>
            </a:r>
            <a:r>
              <a:rPr lang="uk-UA" dirty="0" err="1"/>
              <a:t>Кам’янської</a:t>
            </a:r>
            <a:r>
              <a:rPr lang="uk-UA" dirty="0"/>
              <a:t> міської ради </a:t>
            </a:r>
            <a:endParaRPr lang="uk-UA" dirty="0" smtClean="0"/>
          </a:p>
          <a:p>
            <a:pPr algn="ctr"/>
            <a:r>
              <a:rPr lang="uk-UA" dirty="0" smtClean="0"/>
              <a:t>м</a:t>
            </a:r>
            <a:r>
              <a:rPr lang="uk-UA" dirty="0"/>
              <a:t>. </a:t>
            </a:r>
            <a:r>
              <a:rPr lang="uk-UA" dirty="0" err="1" smtClean="0"/>
              <a:t>Кам’янське</a:t>
            </a:r>
            <a:r>
              <a:rPr lang="uk-UA" dirty="0" smtClean="0"/>
              <a:t> (</a:t>
            </a:r>
            <a:r>
              <a:rPr lang="uk-UA" dirty="0"/>
              <a:t>Дніпропетровська </a:t>
            </a:r>
            <a:r>
              <a:rPr lang="uk-UA" dirty="0" smtClean="0"/>
              <a:t>область)</a:t>
            </a:r>
            <a:endParaRPr lang="uk-UA" dirty="0"/>
          </a:p>
          <a:p>
            <a:pPr algn="ctr"/>
            <a:r>
              <a:rPr lang="uk-UA" i="1" dirty="0"/>
              <a:t>Дніпропетровське обласне відділення МАНУ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217713" y="159657"/>
            <a:ext cx="8708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b="1" dirty="0">
                <a:latin typeface="Arial Black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xmlns="" val="793764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2B6BD33A-077A-4D12-8850-F663724F3017}"/>
              </a:ext>
            </a:extLst>
          </p:cNvPr>
          <p:cNvSpPr/>
          <p:nvPr/>
        </p:nvSpPr>
        <p:spPr>
          <a:xfrm>
            <a:off x="1761067" y="124176"/>
            <a:ext cx="8669866" cy="66604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latin typeface="Arial Black" panose="020B0A04020102020204" pitchFamily="34" charset="0"/>
              </a:rPr>
              <a:t>Актуальність теми</a:t>
            </a:r>
            <a:endParaRPr lang="ru-RU" sz="3200" b="1" dirty="0">
              <a:latin typeface="Arial Black" panose="020B0A04020102020204" pitchFamily="34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856094" y="1258037"/>
            <a:ext cx="7074153" cy="37157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latin typeface="Arial Black" pitchFamily="34" charset="0"/>
              </a:rPr>
              <a:t>Актуальність</a:t>
            </a:r>
            <a:r>
              <a:rPr lang="ru-RU" b="1" dirty="0">
                <a:latin typeface="Arial Black" pitchFamily="34" charset="0"/>
              </a:rPr>
              <a:t> теми </a:t>
            </a:r>
            <a:r>
              <a:rPr lang="ru-RU" b="1" dirty="0" err="1">
                <a:latin typeface="Arial Black" pitchFamily="34" charset="0"/>
              </a:rPr>
              <a:t>зумовлена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тим</a:t>
            </a:r>
            <a:r>
              <a:rPr lang="ru-RU" b="1" dirty="0">
                <a:latin typeface="Arial Black" pitchFamily="34" charset="0"/>
              </a:rPr>
              <a:t>, </a:t>
            </a:r>
            <a:r>
              <a:rPr lang="ru-RU" b="1" dirty="0" err="1">
                <a:latin typeface="Arial Black" pitchFamily="34" charset="0"/>
              </a:rPr>
              <a:t>що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парниковий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ефект</a:t>
            </a:r>
            <a:r>
              <a:rPr lang="ru-RU" b="1" dirty="0">
                <a:latin typeface="Arial Black" pitchFamily="34" charset="0"/>
              </a:rPr>
              <a:t> є </a:t>
            </a:r>
            <a:r>
              <a:rPr lang="ru-RU" b="1" dirty="0" err="1">
                <a:latin typeface="Arial Black" pitchFamily="34" charset="0"/>
              </a:rPr>
              <a:t>ключовим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чинником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формування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температури</a:t>
            </a:r>
            <a:r>
              <a:rPr lang="ru-RU" b="1" dirty="0">
                <a:latin typeface="Arial Black" pitchFamily="34" charset="0"/>
              </a:rPr>
              <a:t> планет і </a:t>
            </a:r>
            <a:r>
              <a:rPr lang="ru-RU" b="1" dirty="0" err="1">
                <a:latin typeface="Arial Black" pitchFamily="34" charset="0"/>
              </a:rPr>
              <a:t>має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безпосереднє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значення</a:t>
            </a:r>
            <a:r>
              <a:rPr lang="ru-RU" b="1" dirty="0">
                <a:latin typeface="Arial Black" pitchFamily="34" charset="0"/>
              </a:rPr>
              <a:t> для </a:t>
            </a:r>
            <a:r>
              <a:rPr lang="ru-RU" b="1" dirty="0" err="1">
                <a:latin typeface="Arial Black" pitchFamily="34" charset="0"/>
              </a:rPr>
              <a:t>розуміння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кліматичних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змін</a:t>
            </a:r>
            <a:r>
              <a:rPr lang="ru-RU" b="1" dirty="0">
                <a:latin typeface="Arial Black" pitchFamily="34" charset="0"/>
              </a:rPr>
              <a:t> на </a:t>
            </a:r>
            <a:r>
              <a:rPr lang="ru-RU" b="1" dirty="0" err="1">
                <a:latin typeface="Arial Black" pitchFamily="34" charset="0"/>
              </a:rPr>
              <a:t>Землі</a:t>
            </a:r>
            <a:r>
              <a:rPr lang="ru-RU" b="1" dirty="0">
                <a:latin typeface="Arial Black" pitchFamily="34" charset="0"/>
              </a:rPr>
              <a:t>. </a:t>
            </a:r>
            <a:r>
              <a:rPr lang="ru-RU" b="1" dirty="0" err="1">
                <a:latin typeface="Arial Black" pitchFamily="34" charset="0"/>
              </a:rPr>
              <a:t>Порівняння</a:t>
            </a:r>
            <a:r>
              <a:rPr lang="ru-RU" b="1" dirty="0">
                <a:latin typeface="Arial Black" pitchFamily="34" charset="0"/>
              </a:rPr>
              <a:t> планет </a:t>
            </a:r>
            <a:r>
              <a:rPr lang="ru-RU" b="1" dirty="0" err="1">
                <a:latin typeface="Arial Black" pitchFamily="34" charset="0"/>
              </a:rPr>
              <a:t>Сонячної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системи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дозволяє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встановити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залежність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між</a:t>
            </a:r>
            <a:r>
              <a:rPr lang="ru-RU" b="1" dirty="0">
                <a:latin typeface="Arial Black" pitchFamily="34" charset="0"/>
              </a:rPr>
              <a:t> складом </a:t>
            </a:r>
            <a:r>
              <a:rPr lang="ru-RU" b="1" dirty="0" err="1">
                <a:latin typeface="Arial Black" pitchFamily="34" charset="0"/>
              </a:rPr>
              <a:t>атмосфери</a:t>
            </a:r>
            <a:r>
              <a:rPr lang="ru-RU" b="1" dirty="0">
                <a:latin typeface="Arial Black" pitchFamily="34" charset="0"/>
              </a:rPr>
              <a:t> та </a:t>
            </a:r>
            <a:r>
              <a:rPr lang="ru-RU" b="1" dirty="0" err="1">
                <a:latin typeface="Arial Black" pitchFamily="34" charset="0"/>
              </a:rPr>
              <a:t>інтенсивністю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цього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явища</a:t>
            </a:r>
            <a:r>
              <a:rPr lang="ru-RU" b="1" dirty="0">
                <a:latin typeface="Arial Black" pitchFamily="34" charset="0"/>
              </a:rPr>
              <a:t>. </a:t>
            </a:r>
            <a:r>
              <a:rPr lang="ru-RU" b="1" dirty="0" err="1">
                <a:latin typeface="Arial Black" pitchFamily="34" charset="0"/>
              </a:rPr>
              <a:t>Дослідження</a:t>
            </a:r>
            <a:r>
              <a:rPr lang="ru-RU" b="1" dirty="0">
                <a:latin typeface="Arial Black" pitchFamily="34" charset="0"/>
              </a:rPr>
              <a:t> є </a:t>
            </a:r>
            <a:r>
              <a:rPr lang="ru-RU" b="1" dirty="0" err="1">
                <a:latin typeface="Arial Black" pitchFamily="34" charset="0"/>
              </a:rPr>
              <a:t>важливим</a:t>
            </a:r>
            <a:r>
              <a:rPr lang="ru-RU" b="1" dirty="0">
                <a:latin typeface="Arial Black" pitchFamily="34" charset="0"/>
              </a:rPr>
              <a:t> як для </a:t>
            </a:r>
            <a:r>
              <a:rPr lang="ru-RU" b="1" dirty="0" err="1">
                <a:latin typeface="Arial Black" pitchFamily="34" charset="0"/>
              </a:rPr>
              <a:t>фундаментальної</a:t>
            </a:r>
            <a:r>
              <a:rPr lang="ru-RU" b="1" dirty="0">
                <a:latin typeface="Arial Black" pitchFamily="34" charset="0"/>
              </a:rPr>
              <a:t> науки, так і для </a:t>
            </a:r>
            <a:r>
              <a:rPr lang="ru-RU" b="1" dirty="0" err="1">
                <a:latin typeface="Arial Black" pitchFamily="34" charset="0"/>
              </a:rPr>
              <a:t>прогнозування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змін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клімату</a:t>
            </a:r>
            <a:r>
              <a:rPr lang="ru-RU" b="1" dirty="0">
                <a:latin typeface="Arial Black" pitchFamily="34" charset="0"/>
              </a:rPr>
              <a:t> та </a:t>
            </a:r>
            <a:r>
              <a:rPr lang="ru-RU" b="1" dirty="0" err="1">
                <a:latin typeface="Arial Black" pitchFamily="34" charset="0"/>
              </a:rPr>
              <a:t>оцінки</a:t>
            </a:r>
            <a:r>
              <a:rPr lang="ru-RU" b="1" dirty="0">
                <a:latin typeface="Arial Black" pitchFamily="34" charset="0"/>
              </a:rPr>
              <a:t> умов </a:t>
            </a:r>
            <a:r>
              <a:rPr lang="ru-RU" b="1" dirty="0" err="1">
                <a:latin typeface="Arial Black" pitchFamily="34" charset="0"/>
              </a:rPr>
              <a:t>існування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життя</a:t>
            </a:r>
            <a:r>
              <a:rPr lang="ru-RU" b="1" dirty="0">
                <a:latin typeface="Arial Black" pitchFamily="34" charset="0"/>
              </a:rPr>
              <a:t>.</a:t>
            </a:r>
          </a:p>
          <a:p>
            <a:pPr algn="ctr"/>
            <a:endParaRPr lang="ru-RU" sz="1700" b="1" dirty="0">
              <a:latin typeface="Arial Black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9310" y="0"/>
            <a:ext cx="8708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b="1" dirty="0">
                <a:latin typeface="Arial Black" pitchFamily="34" charset="0"/>
              </a:rPr>
              <a:t>2</a:t>
            </a:r>
          </a:p>
        </p:txBody>
      </p:sp>
      <p:pic>
        <p:nvPicPr>
          <p:cNvPr id="1026" name="Picture 2" descr="Фотографии на тему «Актуальность» — скачивайте бесплатные ...">
            <a:extLst>
              <a:ext uri="{FF2B5EF4-FFF2-40B4-BE49-F238E27FC236}">
                <a16:creationId xmlns:a16="http://schemas.microsoft.com/office/drawing/2014/main" xmlns="" id="{36B9EF78-75DC-430C-9300-AD2F69CB1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68347" y="1153503"/>
            <a:ext cx="4096143" cy="2728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7857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490D26CB-46B4-4AEE-B2A0-25FF9C57507F}"/>
              </a:ext>
            </a:extLst>
          </p:cNvPr>
          <p:cNvSpPr/>
          <p:nvPr/>
        </p:nvSpPr>
        <p:spPr>
          <a:xfrm>
            <a:off x="1998135" y="101600"/>
            <a:ext cx="8669866" cy="66604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latin typeface="Arial Black" panose="020B0A04020102020204" pitchFamily="34" charset="0"/>
              </a:rPr>
              <a:t>Мета та завдання дослідження</a:t>
            </a:r>
            <a:endParaRPr lang="ru-RU" sz="3200" b="1" dirty="0">
              <a:latin typeface="Arial Black" panose="020B0A04020102020204" pitchFamily="34" charset="0"/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5268686" y="922782"/>
            <a:ext cx="5836089" cy="5118344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b="1" i="1" dirty="0" err="1"/>
              <a:t>Завдання</a:t>
            </a:r>
            <a:r>
              <a:rPr lang="ru-RU" sz="1700" b="1" i="1" dirty="0"/>
              <a:t> </a:t>
            </a:r>
            <a:r>
              <a:rPr lang="ru-RU" sz="1700" b="1" i="1" dirty="0" err="1"/>
              <a:t>досліджен</a:t>
            </a:r>
            <a:r>
              <a:rPr lang="uk-UA" sz="1700" b="1" i="1" dirty="0"/>
              <a:t>н</a:t>
            </a:r>
            <a:r>
              <a:rPr lang="ru-RU" sz="1700" b="1" i="1" dirty="0"/>
              <a:t>я:</a:t>
            </a:r>
            <a:endParaRPr lang="ru-RU" sz="1700" b="1" dirty="0"/>
          </a:p>
          <a:p>
            <a:pPr lvl="0"/>
            <a:r>
              <a:rPr lang="uk-UA" sz="1700" b="1" dirty="0"/>
              <a:t>	Проаналізувати фізико-хімічні механізми парникового ефекту. </a:t>
            </a:r>
            <a:endParaRPr lang="ru-RU" sz="1700" b="1" dirty="0"/>
          </a:p>
          <a:p>
            <a:pPr lvl="0"/>
            <a:r>
              <a:rPr lang="ru-RU" sz="1700" b="1" dirty="0"/>
              <a:t>	</a:t>
            </a:r>
            <a:r>
              <a:rPr lang="ru-RU" sz="1700" b="1" dirty="0" err="1"/>
              <a:t>Дослідити</a:t>
            </a:r>
            <a:r>
              <a:rPr lang="ru-RU" sz="1700" b="1" dirty="0"/>
              <a:t> склад атмосфер планет </a:t>
            </a:r>
            <a:r>
              <a:rPr lang="ru-RU" sz="1700" b="1" dirty="0" err="1"/>
              <a:t>земної</a:t>
            </a:r>
            <a:r>
              <a:rPr lang="ru-RU" sz="1700" b="1" dirty="0"/>
              <a:t> </a:t>
            </a:r>
            <a:r>
              <a:rPr lang="ru-RU" sz="1700" b="1" dirty="0" err="1"/>
              <a:t>групи</a:t>
            </a:r>
            <a:r>
              <a:rPr lang="ru-RU" sz="1700" b="1" dirty="0"/>
              <a:t>. </a:t>
            </a:r>
          </a:p>
          <a:p>
            <a:pPr lvl="0"/>
            <a:r>
              <a:rPr lang="ru-RU" sz="1700" b="1" dirty="0"/>
              <a:t>	</a:t>
            </a:r>
            <a:r>
              <a:rPr lang="ru-RU" sz="1700" b="1" dirty="0" err="1"/>
              <a:t>Оцінити</a:t>
            </a:r>
            <a:r>
              <a:rPr lang="ru-RU" sz="1700" b="1" dirty="0"/>
              <a:t> </a:t>
            </a:r>
            <a:r>
              <a:rPr lang="ru-RU" sz="1700" b="1" dirty="0" err="1"/>
              <a:t>вплив</a:t>
            </a:r>
            <a:r>
              <a:rPr lang="ru-RU" sz="1700" b="1" dirty="0"/>
              <a:t> </a:t>
            </a:r>
            <a:r>
              <a:rPr lang="ru-RU" sz="1700" b="1" dirty="0" err="1"/>
              <a:t>основних</a:t>
            </a:r>
            <a:r>
              <a:rPr lang="ru-RU" sz="1700" b="1" dirty="0"/>
              <a:t> </a:t>
            </a:r>
            <a:r>
              <a:rPr lang="ru-RU" sz="1700" b="1" dirty="0" err="1"/>
              <a:t>парникових</a:t>
            </a:r>
            <a:r>
              <a:rPr lang="ru-RU" sz="1700" b="1" dirty="0"/>
              <a:t> </a:t>
            </a:r>
            <a:r>
              <a:rPr lang="ru-RU" sz="1700" b="1" dirty="0" err="1"/>
              <a:t>газів</a:t>
            </a:r>
            <a:r>
              <a:rPr lang="ru-RU" sz="1700" b="1" dirty="0"/>
              <a:t> на </a:t>
            </a:r>
            <a:r>
              <a:rPr lang="ru-RU" sz="1700" b="1" dirty="0" err="1"/>
              <a:t>тепловий</a:t>
            </a:r>
            <a:r>
              <a:rPr lang="ru-RU" sz="1700" b="1" dirty="0"/>
              <a:t> баланс. </a:t>
            </a:r>
          </a:p>
          <a:p>
            <a:pPr lvl="0"/>
            <a:r>
              <a:rPr lang="ru-RU" sz="1700" b="1" dirty="0"/>
              <a:t>	</a:t>
            </a:r>
            <a:r>
              <a:rPr lang="ru-RU" sz="1700" b="1" dirty="0" err="1"/>
              <a:t>Побудувати</a:t>
            </a:r>
            <a:r>
              <a:rPr lang="ru-RU" sz="1700" b="1" dirty="0"/>
              <a:t> модель </a:t>
            </a:r>
            <a:r>
              <a:rPr lang="ru-RU" sz="1700" b="1" dirty="0" err="1"/>
              <a:t>ефективної</a:t>
            </a:r>
            <a:r>
              <a:rPr lang="ru-RU" sz="1700" b="1" dirty="0"/>
              <a:t> </a:t>
            </a:r>
            <a:r>
              <a:rPr lang="ru-RU" sz="1700" b="1" dirty="0" err="1"/>
              <a:t>температури</a:t>
            </a:r>
            <a:r>
              <a:rPr lang="ru-RU" sz="1700" b="1" dirty="0"/>
              <a:t> планет. </a:t>
            </a:r>
          </a:p>
          <a:p>
            <a:pPr lvl="0"/>
            <a:r>
              <a:rPr lang="ru-RU" sz="1700" b="1" dirty="0"/>
              <a:t>	Провести </a:t>
            </a:r>
            <a:r>
              <a:rPr lang="ru-RU" sz="1700" b="1" dirty="0" err="1"/>
              <a:t>лабораторне</a:t>
            </a:r>
            <a:r>
              <a:rPr lang="ru-RU" sz="1700" b="1" dirty="0"/>
              <a:t> </a:t>
            </a:r>
            <a:r>
              <a:rPr lang="ru-RU" sz="1700" b="1" dirty="0" err="1"/>
              <a:t>моделювання</a:t>
            </a:r>
            <a:r>
              <a:rPr lang="ru-RU" sz="1700" b="1" dirty="0"/>
              <a:t> парникового </a:t>
            </a:r>
            <a:r>
              <a:rPr lang="ru-RU" sz="1700" b="1" dirty="0" err="1"/>
              <a:t>ефекту</a:t>
            </a:r>
            <a:r>
              <a:rPr lang="ru-RU" sz="1700" b="1" dirty="0"/>
              <a:t> при </a:t>
            </a:r>
            <a:r>
              <a:rPr lang="ru-RU" sz="1700" b="1" dirty="0" err="1"/>
              <a:t>різному</a:t>
            </a:r>
            <a:r>
              <a:rPr lang="ru-RU" sz="1700" b="1" dirty="0"/>
              <a:t> </a:t>
            </a:r>
            <a:r>
              <a:rPr lang="ru-RU" sz="1700" b="1" dirty="0" err="1"/>
              <a:t>складі</a:t>
            </a:r>
            <a:r>
              <a:rPr lang="ru-RU" sz="1700" b="1" dirty="0"/>
              <a:t> </a:t>
            </a:r>
            <a:r>
              <a:rPr lang="ru-RU" sz="1700" b="1" dirty="0" err="1"/>
              <a:t>газів</a:t>
            </a:r>
            <a:r>
              <a:rPr lang="ru-RU" sz="1700" b="1" dirty="0"/>
              <a:t>. </a:t>
            </a:r>
          </a:p>
          <a:p>
            <a:pPr lvl="0"/>
            <a:r>
              <a:rPr lang="ru-RU" sz="1700" b="1" dirty="0"/>
              <a:t>	</a:t>
            </a:r>
            <a:r>
              <a:rPr lang="ru-RU" sz="1700" b="1" dirty="0" err="1"/>
              <a:t>Порівняти</a:t>
            </a:r>
            <a:r>
              <a:rPr lang="ru-RU" sz="1700" b="1" dirty="0"/>
              <a:t> </a:t>
            </a:r>
            <a:r>
              <a:rPr lang="ru-RU" sz="1700" b="1" dirty="0" err="1" smtClean="0"/>
              <a:t>отримані</a:t>
            </a:r>
            <a:r>
              <a:rPr lang="ru-RU" sz="1700" b="1" dirty="0" smtClean="0"/>
              <a:t> </a:t>
            </a:r>
            <a:r>
              <a:rPr lang="ru-RU" sz="1700" b="1" dirty="0" err="1"/>
              <a:t>результати</a:t>
            </a:r>
            <a:r>
              <a:rPr lang="ru-RU" sz="1700" b="1" dirty="0"/>
              <a:t> з </a:t>
            </a:r>
            <a:r>
              <a:rPr lang="uk-UA" sz="1700" b="1" dirty="0"/>
              <a:t>теоретичними</a:t>
            </a:r>
            <a:r>
              <a:rPr lang="ru-RU" sz="1700" b="1" dirty="0"/>
              <a:t> </a:t>
            </a:r>
            <a:r>
              <a:rPr lang="ru-RU" sz="1700" b="1" dirty="0" err="1"/>
              <a:t>даними</a:t>
            </a:r>
            <a:r>
              <a:rPr lang="ru-RU" sz="1700" b="1" dirty="0"/>
              <a:t>. </a:t>
            </a:r>
          </a:p>
          <a:p>
            <a:pPr lvl="0"/>
            <a:r>
              <a:rPr lang="ru-RU" sz="1700" b="1" dirty="0"/>
              <a:t>	</a:t>
            </a:r>
            <a:r>
              <a:rPr lang="ru-RU" sz="1700" b="1" dirty="0" err="1"/>
              <a:t>Встановити</a:t>
            </a:r>
            <a:r>
              <a:rPr lang="ru-RU" sz="1700" b="1" dirty="0"/>
              <a:t> </a:t>
            </a:r>
            <a:r>
              <a:rPr lang="ru-RU" sz="1700" b="1" dirty="0" err="1"/>
              <a:t>фактори</a:t>
            </a:r>
            <a:r>
              <a:rPr lang="ru-RU" sz="1700" b="1" dirty="0"/>
              <a:t> </a:t>
            </a:r>
            <a:r>
              <a:rPr lang="ru-RU" sz="1700" b="1" dirty="0" err="1"/>
              <a:t>формування</a:t>
            </a:r>
            <a:r>
              <a:rPr lang="ru-RU" sz="1700" b="1" dirty="0"/>
              <a:t> </a:t>
            </a:r>
            <a:r>
              <a:rPr lang="ru-RU" sz="1700" b="1" dirty="0" err="1"/>
              <a:t>температурних</a:t>
            </a:r>
            <a:r>
              <a:rPr lang="ru-RU" sz="1700" b="1" dirty="0"/>
              <a:t> умов планет. </a:t>
            </a:r>
          </a:p>
        </p:txBody>
      </p:sp>
      <p:sp>
        <p:nvSpPr>
          <p:cNvPr id="10" name="Горизонтальный свиток 9"/>
          <p:cNvSpPr/>
          <p:nvPr/>
        </p:nvSpPr>
        <p:spPr>
          <a:xfrm>
            <a:off x="875697" y="1409793"/>
            <a:ext cx="4392989" cy="4033617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dirty="0"/>
              <a:t>Мета</a:t>
            </a:r>
            <a:r>
              <a:rPr lang="uk-UA" b="1" i="1" dirty="0"/>
              <a:t>:</a:t>
            </a:r>
            <a:r>
              <a:rPr lang="uk-UA" b="1" dirty="0"/>
              <a:t> в</a:t>
            </a:r>
            <a:r>
              <a:rPr lang="ru-RU" b="1" dirty="0" err="1"/>
              <a:t>становити</a:t>
            </a:r>
            <a:r>
              <a:rPr lang="ru-RU" b="1" dirty="0"/>
              <a:t> </a:t>
            </a:r>
            <a:r>
              <a:rPr lang="ru-RU" b="1" dirty="0" err="1"/>
              <a:t>залежність</a:t>
            </a:r>
            <a:r>
              <a:rPr lang="ru-RU" b="1" dirty="0"/>
              <a:t> </a:t>
            </a:r>
            <a:r>
              <a:rPr lang="ru-RU" b="1" dirty="0" err="1"/>
              <a:t>між</a:t>
            </a:r>
            <a:r>
              <a:rPr lang="ru-RU" b="1" dirty="0"/>
              <a:t> </a:t>
            </a:r>
            <a:r>
              <a:rPr lang="ru-RU" b="1" dirty="0" err="1"/>
              <a:t>хімічним</a:t>
            </a:r>
            <a:r>
              <a:rPr lang="ru-RU" b="1" dirty="0"/>
              <a:t> складом атмосфер планет та </a:t>
            </a:r>
            <a:r>
              <a:rPr lang="ru-RU" b="1" dirty="0" err="1"/>
              <a:t>інтенсивністю</a:t>
            </a:r>
            <a:r>
              <a:rPr lang="ru-RU" b="1" dirty="0"/>
              <a:t> парникового </a:t>
            </a:r>
            <a:r>
              <a:rPr lang="ru-RU" b="1" dirty="0" err="1"/>
              <a:t>ефекту</a:t>
            </a:r>
            <a:r>
              <a:rPr lang="ru-RU" b="1" dirty="0"/>
              <a:t> шляхом </a:t>
            </a:r>
            <a:r>
              <a:rPr lang="ru-RU" b="1" dirty="0" err="1"/>
              <a:t>поєднання</a:t>
            </a:r>
            <a:r>
              <a:rPr lang="ru-RU" b="1" dirty="0"/>
              <a:t> теоретичного </a:t>
            </a:r>
            <a:r>
              <a:rPr lang="ru-RU" b="1" dirty="0" err="1"/>
              <a:t>аналізу</a:t>
            </a:r>
            <a:r>
              <a:rPr lang="ru-RU" b="1" dirty="0"/>
              <a:t>, </a:t>
            </a:r>
            <a:r>
              <a:rPr lang="ru-RU" b="1" dirty="0" err="1"/>
              <a:t>математичного</a:t>
            </a:r>
            <a:r>
              <a:rPr lang="ru-RU" b="1" dirty="0"/>
              <a:t> </a:t>
            </a:r>
            <a:r>
              <a:rPr lang="ru-RU" b="1" dirty="0" err="1"/>
              <a:t>моделювання</a:t>
            </a:r>
            <a:r>
              <a:rPr lang="ru-RU" b="1" dirty="0"/>
              <a:t> та лабораторного </a:t>
            </a:r>
            <a:r>
              <a:rPr lang="ru-RU" b="1" dirty="0" err="1"/>
              <a:t>експерименту</a:t>
            </a:r>
            <a:r>
              <a:rPr lang="ru-RU" b="1" dirty="0"/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3522" y="-831544"/>
            <a:ext cx="8708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sz="5400" b="1" dirty="0">
              <a:solidFill>
                <a:schemeClr val="bg1"/>
              </a:solidFill>
              <a:latin typeface="Arial Black" pitchFamily="34" charset="0"/>
            </a:endParaRPr>
          </a:p>
          <a:p>
            <a:r>
              <a:rPr lang="uk-UA" sz="5400" b="1" dirty="0">
                <a:latin typeface="Arial Black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xmlns="" val="363246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20424173-E58E-4C94-9047-5C180305A29D}"/>
              </a:ext>
            </a:extLst>
          </p:cNvPr>
          <p:cNvSpPr/>
          <p:nvPr/>
        </p:nvSpPr>
        <p:spPr>
          <a:xfrm>
            <a:off x="1998135" y="101600"/>
            <a:ext cx="8669866" cy="66604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latin typeface="Arial Black" panose="020B0A04020102020204" pitchFamily="34" charset="0"/>
              </a:rPr>
              <a:t>Парниковий ефект, що це таке?</a:t>
            </a:r>
            <a:endParaRPr lang="ru-RU" sz="3200" b="1" dirty="0"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95466" y="871667"/>
            <a:ext cx="6096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>
                <a:latin typeface="Arial Black" pitchFamily="34" charset="0"/>
              </a:rPr>
              <a:t>Парниковий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ефект</a:t>
            </a:r>
            <a:r>
              <a:rPr lang="ru-RU" dirty="0">
                <a:latin typeface="Arial Black" pitchFamily="34" charset="0"/>
              </a:rPr>
              <a:t> — </a:t>
            </a:r>
            <a:r>
              <a:rPr lang="ru-RU" dirty="0" err="1">
                <a:latin typeface="Arial Black" pitchFamily="34" charset="0"/>
              </a:rPr>
              <a:t>це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фізичне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явище</a:t>
            </a:r>
            <a:r>
              <a:rPr lang="ru-RU" dirty="0">
                <a:latin typeface="Arial Black" pitchFamily="34" charset="0"/>
              </a:rPr>
              <a:t>, за </a:t>
            </a:r>
            <a:r>
              <a:rPr lang="ru-RU" dirty="0" err="1">
                <a:latin typeface="Arial Black" pitchFamily="34" charset="0"/>
              </a:rPr>
              <a:t>якого</a:t>
            </a:r>
            <a:r>
              <a:rPr lang="ru-RU" dirty="0">
                <a:latin typeface="Arial Black" pitchFamily="34" charset="0"/>
              </a:rPr>
              <a:t> атмосфера </a:t>
            </a:r>
            <a:r>
              <a:rPr lang="ru-RU" dirty="0" err="1">
                <a:latin typeface="Arial Black" pitchFamily="34" charset="0"/>
              </a:rPr>
              <a:t>планети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пропускає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короткохвильове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сонячне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випромінювання</a:t>
            </a:r>
            <a:r>
              <a:rPr lang="ru-RU" dirty="0">
                <a:latin typeface="Arial Black" pitchFamily="34" charset="0"/>
              </a:rPr>
              <a:t>, але </a:t>
            </a:r>
            <a:r>
              <a:rPr lang="ru-RU" dirty="0" err="1">
                <a:latin typeface="Arial Black" pitchFamily="34" charset="0"/>
              </a:rPr>
              <a:t>частково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затримує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довгохвильове</a:t>
            </a:r>
            <a:r>
              <a:rPr lang="ru-RU" dirty="0">
                <a:latin typeface="Arial Black" pitchFamily="34" charset="0"/>
              </a:rPr>
              <a:t> (</a:t>
            </a:r>
            <a:r>
              <a:rPr lang="ru-RU" dirty="0" err="1">
                <a:latin typeface="Arial Black" pitchFamily="34" charset="0"/>
              </a:rPr>
              <a:t>інфрачервоне</a:t>
            </a:r>
            <a:r>
              <a:rPr lang="ru-RU" dirty="0">
                <a:latin typeface="Arial Black" pitchFamily="34" charset="0"/>
              </a:rPr>
              <a:t>) </a:t>
            </a:r>
            <a:r>
              <a:rPr lang="ru-RU" dirty="0" err="1">
                <a:latin typeface="Arial Black" pitchFamily="34" charset="0"/>
              </a:rPr>
              <a:t>теплове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випромінювання</a:t>
            </a:r>
            <a:r>
              <a:rPr lang="ru-RU" dirty="0">
                <a:latin typeface="Arial Black" pitchFamily="34" charset="0"/>
              </a:rPr>
              <a:t>, </a:t>
            </a:r>
            <a:r>
              <a:rPr lang="ru-RU" dirty="0" err="1">
                <a:latin typeface="Arial Black" pitchFamily="34" charset="0"/>
              </a:rPr>
              <a:t>що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випромінюється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її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поверхнею</a:t>
            </a:r>
            <a:r>
              <a:rPr lang="ru-RU" dirty="0">
                <a:latin typeface="Arial Black" pitchFamily="34" charset="0"/>
              </a:rPr>
              <a:t>. </a:t>
            </a:r>
            <a:r>
              <a:rPr lang="ru-RU" dirty="0" err="1">
                <a:latin typeface="Arial Black" pitchFamily="34" charset="0"/>
              </a:rPr>
              <a:t>Унаслідок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цього</a:t>
            </a:r>
            <a:r>
              <a:rPr lang="ru-RU" dirty="0">
                <a:latin typeface="Arial Black" pitchFamily="34" charset="0"/>
              </a:rPr>
              <a:t> тепло </a:t>
            </a:r>
            <a:r>
              <a:rPr lang="ru-RU" dirty="0" err="1">
                <a:latin typeface="Arial Black" pitchFamily="34" charset="0"/>
              </a:rPr>
              <a:t>накопичується</a:t>
            </a:r>
            <a:r>
              <a:rPr lang="ru-RU" dirty="0">
                <a:latin typeface="Arial Black" pitchFamily="34" charset="0"/>
              </a:rPr>
              <a:t>, і температура </a:t>
            </a:r>
            <a:r>
              <a:rPr lang="ru-RU" dirty="0" err="1">
                <a:latin typeface="Arial Black" pitchFamily="34" charset="0"/>
              </a:rPr>
              <a:t>поверхні</a:t>
            </a:r>
            <a:r>
              <a:rPr lang="ru-RU" dirty="0">
                <a:latin typeface="Arial Black" pitchFamily="34" charset="0"/>
              </a:rPr>
              <a:t> та </a:t>
            </a:r>
            <a:r>
              <a:rPr lang="ru-RU" dirty="0" err="1">
                <a:latin typeface="Arial Black" pitchFamily="34" charset="0"/>
              </a:rPr>
              <a:t>нижніх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шарів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атмосфери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підвищується</a:t>
            </a:r>
            <a:r>
              <a:rPr lang="ru-RU" dirty="0">
                <a:latin typeface="Arial Black" pitchFamily="34" charset="0"/>
              </a:rPr>
              <a:t>.</a:t>
            </a:r>
          </a:p>
          <a:p>
            <a:r>
              <a:rPr lang="uk-UA" dirty="0">
                <a:latin typeface="Arial Black" pitchFamily="34" charset="0"/>
              </a:rPr>
              <a:t>Парниковий ефект є головним джерелом тепла на планетах, без нього наша рідна планета Земля мала би температуру близьку до -20</a:t>
            </a:r>
            <a:r>
              <a:rPr lang="en-US" sz="2000" b="1" dirty="0" smtClean="0">
                <a:solidFill>
                  <a:schemeClr val="dk1"/>
                </a:solidFill>
                <a:latin typeface="Arial Black" pitchFamily="34" charset="0"/>
              </a:rPr>
              <a:t>°</a:t>
            </a:r>
            <a:r>
              <a:rPr lang="en-US" sz="2000" dirty="0" smtClean="0">
                <a:solidFill>
                  <a:schemeClr val="dk1"/>
                </a:solidFill>
                <a:latin typeface="Arial Black" pitchFamily="34" charset="0"/>
              </a:rPr>
              <a:t>C</a:t>
            </a:r>
            <a:r>
              <a:rPr lang="uk-UA" sz="2000" dirty="0" smtClean="0">
                <a:solidFill>
                  <a:schemeClr val="dk1"/>
                </a:solidFill>
                <a:latin typeface="Arial Black" pitchFamily="34" charset="0"/>
              </a:rPr>
              <a:t>.</a:t>
            </a:r>
            <a:endParaRPr lang="ru-RU" sz="2000" dirty="0">
              <a:latin typeface="Arial Black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649029" y="916194"/>
            <a:ext cx="4093027" cy="2931887"/>
          </a:xfrm>
          <a:prstGeom prst="round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720398" y="4560631"/>
            <a:ext cx="1352093" cy="4001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Arial Black" pitchFamily="34" charset="0"/>
              </a:rPr>
              <a:t>Земля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013698" y="4560631"/>
            <a:ext cx="1738785" cy="400110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Arial Black" pitchFamily="34" charset="0"/>
              </a:rPr>
              <a:t>Венера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084304" y="4553765"/>
            <a:ext cx="1307923" cy="40011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2700000" scaled="1"/>
            <a:tileRect/>
          </a:gradFill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 Black" pitchFamily="34" charset="0"/>
              </a:rPr>
              <a:t>Марс</a:t>
            </a:r>
            <a:endParaRPr lang="ru-RU" sz="2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91691" y="5005419"/>
            <a:ext cx="3879851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 err="1">
                <a:latin typeface="Arial Black" pitchFamily="34" charset="0"/>
              </a:rPr>
              <a:t>надзвичайно</a:t>
            </a:r>
            <a:r>
              <a:rPr lang="ru-RU" sz="1700" dirty="0">
                <a:latin typeface="Arial Black" pitchFamily="34" charset="0"/>
              </a:rPr>
              <a:t> </a:t>
            </a:r>
            <a:r>
              <a:rPr lang="ru-RU" sz="1700" dirty="0" err="1">
                <a:latin typeface="Arial Black" pitchFamily="34" charset="0"/>
              </a:rPr>
              <a:t>сильний</a:t>
            </a:r>
            <a:r>
              <a:rPr lang="ru-RU" sz="1700" dirty="0">
                <a:latin typeface="Arial Black" pitchFamily="34" charset="0"/>
              </a:rPr>
              <a:t> </a:t>
            </a:r>
            <a:r>
              <a:rPr lang="ru-RU" sz="1700" dirty="0" err="1">
                <a:latin typeface="Arial Black" pitchFamily="34" charset="0"/>
              </a:rPr>
              <a:t>парниковий</a:t>
            </a:r>
            <a:r>
              <a:rPr lang="ru-RU" sz="1700" dirty="0">
                <a:latin typeface="Arial Black" pitchFamily="34" charset="0"/>
              </a:rPr>
              <a:t> </a:t>
            </a:r>
            <a:r>
              <a:rPr lang="ru-RU" sz="1700" dirty="0" err="1">
                <a:latin typeface="Arial Black" pitchFamily="34" charset="0"/>
              </a:rPr>
              <a:t>ефект</a:t>
            </a:r>
            <a:r>
              <a:rPr lang="ru-RU" sz="1700" dirty="0">
                <a:latin typeface="Arial Black" pitchFamily="34" charset="0"/>
              </a:rPr>
              <a:t> через </a:t>
            </a:r>
            <a:r>
              <a:rPr lang="ru-RU" sz="1700" dirty="0" err="1">
                <a:latin typeface="Arial Black" pitchFamily="34" charset="0"/>
              </a:rPr>
              <a:t>густу</a:t>
            </a:r>
            <a:r>
              <a:rPr lang="ru-RU" sz="1700" dirty="0">
                <a:latin typeface="Arial Black" pitchFamily="34" charset="0"/>
              </a:rPr>
              <a:t> атмосферу з CO₂; температура </a:t>
            </a:r>
            <a:r>
              <a:rPr lang="ru-RU" sz="1700" dirty="0" err="1">
                <a:latin typeface="Arial Black" pitchFamily="34" charset="0"/>
              </a:rPr>
              <a:t>поверхні</a:t>
            </a:r>
            <a:r>
              <a:rPr lang="ru-RU" sz="1700" dirty="0">
                <a:latin typeface="Arial Black" pitchFamily="34" charset="0"/>
              </a:rPr>
              <a:t> </a:t>
            </a:r>
            <a:r>
              <a:rPr lang="ru-RU" sz="1700" dirty="0" err="1">
                <a:latin typeface="Arial Black" pitchFamily="34" charset="0"/>
              </a:rPr>
              <a:t>дуже</a:t>
            </a:r>
            <a:r>
              <a:rPr lang="ru-RU" sz="1700" dirty="0">
                <a:latin typeface="Arial Black" pitchFamily="34" charset="0"/>
              </a:rPr>
              <a:t> </a:t>
            </a:r>
            <a:r>
              <a:rPr lang="ru-RU" sz="1700" dirty="0" err="1">
                <a:latin typeface="Arial Black" pitchFamily="34" charset="0"/>
              </a:rPr>
              <a:t>висока</a:t>
            </a:r>
            <a:r>
              <a:rPr lang="ru-RU" sz="1700" dirty="0">
                <a:latin typeface="Arial Black" pitchFamily="34" charset="0"/>
              </a:rPr>
              <a:t> (</a:t>
            </a:r>
            <a:r>
              <a:rPr lang="ru-RU" sz="1700" dirty="0" err="1">
                <a:latin typeface="Arial Black" pitchFamily="34" charset="0"/>
              </a:rPr>
              <a:t>понад</a:t>
            </a:r>
            <a:r>
              <a:rPr lang="ru-RU" sz="1700" dirty="0">
                <a:latin typeface="Arial Black" pitchFamily="34" charset="0"/>
              </a:rPr>
              <a:t> 450 °C)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127390" y="5005420"/>
            <a:ext cx="2931887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 err="1">
                <a:latin typeface="Arial Black" pitchFamily="34" charset="0"/>
              </a:rPr>
              <a:t>помірний</a:t>
            </a:r>
            <a:r>
              <a:rPr lang="ru-RU" sz="1700" dirty="0">
                <a:latin typeface="Arial Black" pitchFamily="34" charset="0"/>
              </a:rPr>
              <a:t> </a:t>
            </a:r>
            <a:r>
              <a:rPr lang="ru-RU" sz="1700" dirty="0" err="1">
                <a:latin typeface="Arial Black" pitchFamily="34" charset="0"/>
              </a:rPr>
              <a:t>парниковий</a:t>
            </a:r>
            <a:r>
              <a:rPr lang="ru-RU" sz="1700" dirty="0">
                <a:latin typeface="Arial Black" pitchFamily="34" charset="0"/>
              </a:rPr>
              <a:t> </a:t>
            </a:r>
            <a:r>
              <a:rPr lang="ru-RU" sz="1700" dirty="0" err="1">
                <a:latin typeface="Arial Black" pitchFamily="34" charset="0"/>
              </a:rPr>
              <a:t>ефект</a:t>
            </a:r>
            <a:r>
              <a:rPr lang="ru-RU" sz="1700" dirty="0">
                <a:latin typeface="Arial Black" pitchFamily="34" charset="0"/>
              </a:rPr>
              <a:t>, </a:t>
            </a:r>
            <a:r>
              <a:rPr lang="ru-RU" sz="1700" dirty="0" err="1">
                <a:latin typeface="Arial Black" pitchFamily="34" charset="0"/>
              </a:rPr>
              <a:t>який</a:t>
            </a:r>
            <a:r>
              <a:rPr lang="ru-RU" sz="1700" dirty="0">
                <a:latin typeface="Arial Black" pitchFamily="34" charset="0"/>
              </a:rPr>
              <a:t> </a:t>
            </a:r>
            <a:r>
              <a:rPr lang="ru-RU" sz="1700" dirty="0" err="1">
                <a:latin typeface="Arial Black" pitchFamily="34" charset="0"/>
              </a:rPr>
              <a:t>забезпечує</a:t>
            </a:r>
            <a:r>
              <a:rPr lang="ru-RU" sz="1700" dirty="0">
                <a:latin typeface="Arial Black" pitchFamily="34" charset="0"/>
              </a:rPr>
              <a:t> </a:t>
            </a:r>
            <a:r>
              <a:rPr lang="ru-RU" sz="1700" dirty="0" err="1">
                <a:latin typeface="Arial Black" pitchFamily="34" charset="0"/>
              </a:rPr>
              <a:t>придатні</a:t>
            </a:r>
            <a:r>
              <a:rPr lang="ru-RU" sz="1700" dirty="0">
                <a:latin typeface="Arial Black" pitchFamily="34" charset="0"/>
              </a:rPr>
              <a:t> для </a:t>
            </a:r>
            <a:r>
              <a:rPr lang="ru-RU" sz="1700" dirty="0" err="1">
                <a:latin typeface="Arial Black" pitchFamily="34" charset="0"/>
              </a:rPr>
              <a:t>життя</a:t>
            </a:r>
            <a:r>
              <a:rPr lang="ru-RU" sz="1700" dirty="0">
                <a:latin typeface="Arial Black" pitchFamily="34" charset="0"/>
              </a:rPr>
              <a:t> </a:t>
            </a:r>
            <a:r>
              <a:rPr lang="ru-RU" sz="1700" dirty="0" err="1">
                <a:latin typeface="Arial Black" pitchFamily="34" charset="0"/>
              </a:rPr>
              <a:t>температурні</a:t>
            </a:r>
            <a:r>
              <a:rPr lang="ru-RU" sz="1700" dirty="0">
                <a:latin typeface="Arial Black" pitchFamily="34" charset="0"/>
              </a:rPr>
              <a:t> </a:t>
            </a:r>
            <a:r>
              <a:rPr lang="ru-RU" sz="1700" dirty="0" err="1">
                <a:latin typeface="Arial Black" pitchFamily="34" charset="0"/>
              </a:rPr>
              <a:t>умови</a:t>
            </a:r>
            <a:r>
              <a:rPr lang="ru-RU" sz="1700" dirty="0">
                <a:latin typeface="Arial Black" pitchFamily="34" charset="0"/>
              </a:rPr>
              <a:t>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345714" y="5045615"/>
            <a:ext cx="304800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 err="1">
                <a:latin typeface="Arial Black" pitchFamily="34" charset="0"/>
              </a:rPr>
              <a:t>слабкий</a:t>
            </a:r>
            <a:r>
              <a:rPr lang="ru-RU" sz="1700" dirty="0">
                <a:latin typeface="Arial Black" pitchFamily="34" charset="0"/>
              </a:rPr>
              <a:t> </a:t>
            </a:r>
            <a:r>
              <a:rPr lang="ru-RU" sz="1700" dirty="0" err="1">
                <a:latin typeface="Arial Black" pitchFamily="34" charset="0"/>
              </a:rPr>
              <a:t>парниковий</a:t>
            </a:r>
            <a:r>
              <a:rPr lang="ru-RU" sz="1700" dirty="0">
                <a:latin typeface="Arial Black" pitchFamily="34" charset="0"/>
              </a:rPr>
              <a:t> </a:t>
            </a:r>
            <a:r>
              <a:rPr lang="ru-RU" sz="1700" dirty="0" err="1">
                <a:latin typeface="Arial Black" pitchFamily="34" charset="0"/>
              </a:rPr>
              <a:t>ефект</a:t>
            </a:r>
            <a:r>
              <a:rPr lang="ru-RU" sz="1700" dirty="0">
                <a:latin typeface="Arial Black" pitchFamily="34" charset="0"/>
              </a:rPr>
              <a:t> через </a:t>
            </a:r>
            <a:r>
              <a:rPr lang="ru-RU" sz="1700" dirty="0" err="1">
                <a:latin typeface="Arial Black" pitchFamily="34" charset="0"/>
              </a:rPr>
              <a:t>розріджену</a:t>
            </a:r>
            <a:r>
              <a:rPr lang="ru-RU" sz="1700" dirty="0">
                <a:latin typeface="Arial Black" pitchFamily="34" charset="0"/>
              </a:rPr>
              <a:t> атмосферу; температура </a:t>
            </a:r>
            <a:r>
              <a:rPr lang="ru-RU" sz="1700" dirty="0" err="1">
                <a:latin typeface="Arial Black" pitchFamily="34" charset="0"/>
              </a:rPr>
              <a:t>низька</a:t>
            </a:r>
            <a:r>
              <a:rPr lang="ru-RU" sz="1700" dirty="0">
                <a:latin typeface="Arial Black" pitchFamily="34" charset="0"/>
              </a:rPr>
              <a:t> і </a:t>
            </a:r>
            <a:r>
              <a:rPr lang="ru-RU" sz="1700" dirty="0" err="1">
                <a:latin typeface="Arial Black" pitchFamily="34" charset="0"/>
              </a:rPr>
              <a:t>нестабільна</a:t>
            </a:r>
            <a:r>
              <a:rPr lang="ru-RU" sz="1700" dirty="0">
                <a:latin typeface="Arial Black" pitchFamily="34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0629" y="0"/>
            <a:ext cx="8708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b="1" dirty="0">
                <a:latin typeface="Arial Black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xmlns="" val="937841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FF53CAF7-A658-42A1-994C-F79D67410980}"/>
              </a:ext>
            </a:extLst>
          </p:cNvPr>
          <p:cNvSpPr/>
          <p:nvPr/>
        </p:nvSpPr>
        <p:spPr>
          <a:xfrm>
            <a:off x="1399823" y="124176"/>
            <a:ext cx="5667021" cy="66604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latin typeface="Arial Black" panose="020B0A04020102020204" pitchFamily="34" charset="0"/>
              </a:rPr>
              <a:t>Венера: друга планета від Сонця</a:t>
            </a:r>
            <a:endParaRPr lang="ru-RU" sz="2400" b="1" dirty="0">
              <a:latin typeface="Arial Black" panose="020B0A040201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C21EF8F0-AD61-4BC3-8D82-B47470880A68}"/>
              </a:ext>
            </a:extLst>
          </p:cNvPr>
          <p:cNvSpPr/>
          <p:nvPr/>
        </p:nvSpPr>
        <p:spPr>
          <a:xfrm>
            <a:off x="1088315" y="1163443"/>
            <a:ext cx="6096000" cy="51158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Атмосфера Венери – одна з крайнощів. Венера – найгарячіша планета Сонячної системи, її атмосфера </a:t>
            </a:r>
            <a:r>
              <a:rPr lang="uk-UA" dirty="0" err="1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гарячіша</a:t>
            </a:r>
            <a:r>
              <a:rPr lang="uk-UA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навіть за атмосферу внутрішньої планети - </a:t>
            </a:r>
            <a:r>
              <a:rPr lang="uk-UA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Меркурію. </a:t>
            </a:r>
            <a:r>
              <a:rPr lang="uk-UA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Атмосфера в основному складається з вуглекислого газу - того ж газу, що викликає парниковий ефект на Землі - з хмарами, що складаються із сірчаної кислоти. А на поверхні гарячий вуглекислий газ під високим тиском поводиться </a:t>
            </a:r>
            <a:r>
              <a:rPr lang="uk-UA" dirty="0" err="1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корозійно</a:t>
            </a:r>
            <a:r>
              <a:rPr lang="uk-UA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Але вище в атмосфері температура та тиск починають знижуватися.</a:t>
            </a:r>
            <a:r>
              <a:rPr lang="uk-UA" sz="1600" dirty="0"/>
              <a:t> </a:t>
            </a:r>
            <a:r>
              <a:rPr lang="uk-UA" dirty="0">
                <a:latin typeface="Arial Black" panose="020B0A04020102020204" pitchFamily="34" charset="0"/>
              </a:rPr>
              <a:t>Через високу концентрацію CO₂ діє сильний парниковий ефект, що піднімає температуру поверхні до ~470°C.</a:t>
            </a:r>
            <a:endParaRPr lang="ru-RU" dirty="0">
              <a:latin typeface="Arial Black" panose="020B0A04020102020204" pitchFamily="34" charset="0"/>
            </a:endParaRPr>
          </a:p>
          <a:p>
            <a:r>
              <a:rPr lang="uk-UA" dirty="0">
                <a:latin typeface="Arial Black" panose="020B0A04020102020204" pitchFamily="34" charset="0"/>
              </a:rPr>
              <a:t>Атмосфера дуже щільна і створює тиск приблизно в 92 рази більший, ніж на Землі. </a:t>
            </a:r>
            <a:endParaRPr lang="ru-RU" dirty="0">
              <a:latin typeface="Arial Black" panose="020B0A040201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2000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53C3C9E-A1DF-4A60-B12B-CE3FFCE79FA8}"/>
              </a:ext>
            </a:extLst>
          </p:cNvPr>
          <p:cNvSpPr txBox="1"/>
          <p:nvPr/>
        </p:nvSpPr>
        <p:spPr>
          <a:xfrm>
            <a:off x="7521358" y="3735280"/>
            <a:ext cx="3826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>
                <a:latin typeface="Arial Black" panose="020B0A04020102020204" pitchFamily="34" charset="0"/>
              </a:rPr>
              <a:t>Склад атмосфери: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78032FD4-2995-4EFB-8219-C9AFA2C948E6}"/>
              </a:ext>
            </a:extLst>
          </p:cNvPr>
          <p:cNvSpPr/>
          <p:nvPr/>
        </p:nvSpPr>
        <p:spPr>
          <a:xfrm>
            <a:off x="7594741" y="4226493"/>
            <a:ext cx="4422288" cy="1171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Вуглекислий газ (CO₂) ≈96,5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Азот (N₂) ≈3,5%</a:t>
            </a:r>
            <a:endParaRPr lang="ru-RU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Левая фигурная скобка 18">
            <a:extLst>
              <a:ext uri="{FF2B5EF4-FFF2-40B4-BE49-F238E27FC236}">
                <a16:creationId xmlns:a16="http://schemas.microsoft.com/office/drawing/2014/main" xmlns="" id="{3981333D-AF43-4F4A-A4CB-232FA2A2316F}"/>
              </a:ext>
            </a:extLst>
          </p:cNvPr>
          <p:cNvSpPr/>
          <p:nvPr/>
        </p:nvSpPr>
        <p:spPr>
          <a:xfrm>
            <a:off x="6939985" y="4302602"/>
            <a:ext cx="654756" cy="1067467"/>
          </a:xfrm>
          <a:prstGeom prst="leftBrace">
            <a:avLst>
              <a:gd name="adj1" fmla="val 55044"/>
              <a:gd name="adj2" fmla="val 50000"/>
            </a:avLst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699C4628-42BD-4C09-896C-52DCC6DC80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11693" y="-48487"/>
            <a:ext cx="3845984" cy="384598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2D4A68D7-58C9-4302-BC13-D5C37EA292C6}"/>
              </a:ext>
            </a:extLst>
          </p:cNvPr>
          <p:cNvSpPr txBox="1"/>
          <p:nvPr/>
        </p:nvSpPr>
        <p:spPr>
          <a:xfrm>
            <a:off x="10591517" y="3136612"/>
            <a:ext cx="1600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rial Black" panose="020B0A04020102020204" pitchFamily="34" charset="0"/>
              </a:rPr>
              <a:t>Venus</a:t>
            </a:r>
            <a:endParaRPr lang="ru-RU" sz="3200" b="1" dirty="0">
              <a:latin typeface="Arial Black" panose="020B0A04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1598" y="-2491580"/>
            <a:ext cx="870857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sz="5400" b="1" dirty="0">
              <a:solidFill>
                <a:schemeClr val="bg1"/>
              </a:solidFill>
              <a:latin typeface="Arial Black" pitchFamily="34" charset="0"/>
            </a:endParaRPr>
          </a:p>
          <a:p>
            <a:endParaRPr lang="uk-UA" sz="5400" b="1" dirty="0">
              <a:solidFill>
                <a:schemeClr val="bg1"/>
              </a:solidFill>
              <a:latin typeface="Arial Black" pitchFamily="34" charset="0"/>
            </a:endParaRPr>
          </a:p>
          <a:p>
            <a:endParaRPr lang="uk-UA" sz="5400" b="1" dirty="0">
              <a:solidFill>
                <a:schemeClr val="bg1"/>
              </a:solidFill>
              <a:latin typeface="Arial Black" pitchFamily="34" charset="0"/>
            </a:endParaRPr>
          </a:p>
          <a:p>
            <a:r>
              <a:rPr lang="uk-UA" sz="5400" b="1" dirty="0">
                <a:latin typeface="Arial Black" pitchFamily="34" charset="0"/>
              </a:rPr>
              <a:t>5</a:t>
            </a:r>
          </a:p>
          <a:p>
            <a:endParaRPr lang="uk-UA" sz="5400" b="1" dirty="0">
              <a:solidFill>
                <a:schemeClr val="bg1"/>
              </a:solidFill>
              <a:latin typeface="Arial Black" pitchFamily="34" charset="0"/>
            </a:endParaRPr>
          </a:p>
          <a:p>
            <a:endParaRPr lang="uk-UA" sz="5400" b="1" dirty="0">
              <a:solidFill>
                <a:schemeClr val="bg1"/>
              </a:solidFill>
              <a:latin typeface="Arial Black" pitchFamily="34" charset="0"/>
            </a:endParaRPr>
          </a:p>
          <a:p>
            <a:endParaRPr lang="uk-UA" sz="5400" b="1" dirty="0">
              <a:solidFill>
                <a:schemeClr val="bg1"/>
              </a:solidFill>
              <a:latin typeface="Arial Black" pitchFamily="34" charset="0"/>
            </a:endParaRPr>
          </a:p>
          <a:p>
            <a:endParaRPr lang="uk-UA" sz="5400" b="1" dirty="0">
              <a:solidFill>
                <a:schemeClr val="bg1"/>
              </a:solidFill>
              <a:latin typeface="Arial Black" pitchFamily="34" charset="0"/>
            </a:endParaRPr>
          </a:p>
          <a:p>
            <a:endParaRPr lang="uk-UA" sz="54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8227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C8D3D587-3060-4FA8-9023-7B6845788E75}"/>
              </a:ext>
            </a:extLst>
          </p:cNvPr>
          <p:cNvSpPr/>
          <p:nvPr/>
        </p:nvSpPr>
        <p:spPr>
          <a:xfrm>
            <a:off x="1399823" y="124176"/>
            <a:ext cx="5667021" cy="66604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latin typeface="Arial Black" panose="020B0A04020102020204" pitchFamily="34" charset="0"/>
              </a:rPr>
              <a:t>Земля: третя планета від Сонця. Наш дім</a:t>
            </a:r>
            <a:endParaRPr lang="ru-RU" sz="2400" b="1" dirty="0">
              <a:latin typeface="Arial Black" panose="020B0A04020102020204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B309B50C-37D5-4EEF-BEE6-CBBBB1BDDE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65873" y="124176"/>
            <a:ext cx="4166482" cy="422253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794CCE8-75C1-4B97-9214-31A791D56D77}"/>
              </a:ext>
            </a:extLst>
          </p:cNvPr>
          <p:cNvSpPr txBox="1"/>
          <p:nvPr/>
        </p:nvSpPr>
        <p:spPr>
          <a:xfrm>
            <a:off x="10780889" y="3761934"/>
            <a:ext cx="15231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rial Black" panose="020B0A04020102020204" pitchFamily="34" charset="0"/>
              </a:rPr>
              <a:t>Earth</a:t>
            </a:r>
            <a:endParaRPr lang="ru-RU" sz="3200" b="1" dirty="0">
              <a:latin typeface="Arial Black" panose="020B0A04020102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90ACC3D5-9803-42CA-A729-9CB0DEBBB94E}"/>
              </a:ext>
            </a:extLst>
          </p:cNvPr>
          <p:cNvSpPr/>
          <p:nvPr/>
        </p:nvSpPr>
        <p:spPr>
          <a:xfrm>
            <a:off x="970844" y="1315283"/>
            <a:ext cx="6096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latin typeface="Arial Black" panose="020B0A04020102020204" pitchFamily="34" charset="0"/>
              </a:rPr>
              <a:t>Атмосфера  </a:t>
            </a:r>
            <a:r>
              <a:rPr lang="ru-RU" sz="2000" b="1" dirty="0" err="1">
                <a:latin typeface="Arial Black" panose="020B0A04020102020204" pitchFamily="34" charset="0"/>
              </a:rPr>
              <a:t>Землі</a:t>
            </a:r>
            <a:r>
              <a:rPr lang="ru-RU" sz="2000" b="1" dirty="0">
                <a:latin typeface="Arial Black" panose="020B0A04020102020204" pitchFamily="34" charset="0"/>
              </a:rPr>
              <a:t>  </a:t>
            </a:r>
            <a:r>
              <a:rPr lang="ru-RU" sz="2000" dirty="0">
                <a:latin typeface="Arial Black" panose="020B0A04020102020204" pitchFamily="34" charset="0"/>
              </a:rPr>
              <a:t>— </a:t>
            </a:r>
            <a:r>
              <a:rPr lang="ru-RU" sz="2000" dirty="0" err="1">
                <a:latin typeface="Arial Black" panose="020B0A04020102020204" pitchFamily="34" charset="0"/>
              </a:rPr>
              <a:t>це</a:t>
            </a:r>
            <a:r>
              <a:rPr lang="ru-RU" sz="2000" dirty="0">
                <a:latin typeface="Arial Black" panose="020B0A04020102020204" pitchFamily="34" charset="0"/>
              </a:rPr>
              <a:t> </a:t>
            </a:r>
            <a:r>
              <a:rPr lang="ru-RU" sz="2000" dirty="0" err="1">
                <a:latin typeface="Arial Black" panose="020B0A04020102020204" pitchFamily="34" charset="0"/>
              </a:rPr>
              <a:t>газова</a:t>
            </a:r>
            <a:r>
              <a:rPr lang="ru-RU" sz="2000" dirty="0">
                <a:latin typeface="Arial Black" panose="020B0A04020102020204" pitchFamily="34" charset="0"/>
              </a:rPr>
              <a:t> </a:t>
            </a:r>
            <a:r>
              <a:rPr lang="ru-RU" sz="2000" dirty="0" err="1">
                <a:latin typeface="Arial Black" panose="020B0A04020102020204" pitchFamily="34" charset="0"/>
              </a:rPr>
              <a:t>оболонка</a:t>
            </a:r>
            <a:r>
              <a:rPr lang="ru-RU" sz="2000" dirty="0">
                <a:latin typeface="Arial Black" panose="020B0A04020102020204" pitchFamily="34" charset="0"/>
              </a:rPr>
              <a:t>, </a:t>
            </a:r>
            <a:r>
              <a:rPr lang="ru-RU" sz="2000" dirty="0" err="1">
                <a:latin typeface="Arial Black" panose="020B0A04020102020204" pitchFamily="34" charset="0"/>
              </a:rPr>
              <a:t>що</a:t>
            </a:r>
            <a:r>
              <a:rPr lang="ru-RU" sz="2000" dirty="0">
                <a:latin typeface="Arial Black" panose="020B0A04020102020204" pitchFamily="34" charset="0"/>
              </a:rPr>
              <a:t> </a:t>
            </a:r>
            <a:r>
              <a:rPr lang="ru-RU" sz="2000" dirty="0" err="1">
                <a:latin typeface="Arial Black" panose="020B0A04020102020204" pitchFamily="34" charset="0"/>
              </a:rPr>
              <a:t>складається</a:t>
            </a:r>
            <a:r>
              <a:rPr lang="ru-RU" sz="2000" dirty="0">
                <a:latin typeface="Arial Black" panose="020B0A04020102020204" pitchFamily="34" charset="0"/>
              </a:rPr>
              <a:t> </a:t>
            </a:r>
            <a:r>
              <a:rPr lang="ru-RU" sz="2000" dirty="0" err="1">
                <a:latin typeface="Arial Black" panose="020B0A04020102020204" pitchFamily="34" charset="0"/>
              </a:rPr>
              <a:t>переважно</a:t>
            </a:r>
            <a:r>
              <a:rPr lang="ru-RU" sz="2000" dirty="0">
                <a:latin typeface="Arial Black" panose="020B0A04020102020204" pitchFamily="34" charset="0"/>
              </a:rPr>
              <a:t> з азоту й </a:t>
            </a:r>
            <a:r>
              <a:rPr lang="ru-RU" sz="2000" dirty="0" err="1">
                <a:latin typeface="Arial Black" panose="020B0A04020102020204" pitchFamily="34" charset="0"/>
              </a:rPr>
              <a:t>кисню</a:t>
            </a:r>
            <a:r>
              <a:rPr lang="ru-RU" sz="2000" dirty="0">
                <a:latin typeface="Arial Black" panose="020B0A04020102020204" pitchFamily="34" charset="0"/>
              </a:rPr>
              <a:t> та </a:t>
            </a:r>
            <a:r>
              <a:rPr lang="ru-RU" sz="2000" dirty="0" err="1">
                <a:latin typeface="Arial Black" panose="020B0A04020102020204" pitchFamily="34" charset="0"/>
              </a:rPr>
              <a:t>забезпечує</a:t>
            </a:r>
            <a:r>
              <a:rPr lang="ru-RU" sz="2000" dirty="0">
                <a:latin typeface="Arial Black" panose="020B0A04020102020204" pitchFamily="34" charset="0"/>
              </a:rPr>
              <a:t> </a:t>
            </a:r>
            <a:r>
              <a:rPr lang="ru-RU" sz="2000" dirty="0" err="1">
                <a:latin typeface="Arial Black" panose="020B0A04020102020204" pitchFamily="34" charset="0"/>
              </a:rPr>
              <a:t>умови</a:t>
            </a:r>
            <a:r>
              <a:rPr lang="ru-RU" sz="2000" dirty="0">
                <a:latin typeface="Arial Black" panose="020B0A04020102020204" pitchFamily="34" charset="0"/>
              </a:rPr>
              <a:t> для </a:t>
            </a:r>
            <a:r>
              <a:rPr lang="ru-RU" sz="2000" dirty="0" err="1">
                <a:latin typeface="Arial Black" panose="020B0A04020102020204" pitchFamily="34" charset="0"/>
              </a:rPr>
              <a:t>життя</a:t>
            </a:r>
            <a:r>
              <a:rPr lang="ru-RU" sz="2000" dirty="0">
                <a:latin typeface="Arial Black" panose="020B0A04020102020204" pitchFamily="34" charset="0"/>
              </a:rPr>
              <a:t>, </a:t>
            </a:r>
            <a:r>
              <a:rPr lang="ru-RU" sz="2000" dirty="0" err="1">
                <a:latin typeface="Arial Black" panose="020B0A04020102020204" pitchFamily="34" charset="0"/>
              </a:rPr>
              <a:t>захищаючи</a:t>
            </a:r>
            <a:r>
              <a:rPr lang="ru-RU" sz="2000" dirty="0">
                <a:latin typeface="Arial Black" panose="020B0A04020102020204" pitchFamily="34" charset="0"/>
              </a:rPr>
              <a:t> планету </a:t>
            </a:r>
            <a:r>
              <a:rPr lang="ru-RU" sz="2000" dirty="0" err="1">
                <a:latin typeface="Arial Black" panose="020B0A04020102020204" pitchFamily="34" charset="0"/>
              </a:rPr>
              <a:t>від</a:t>
            </a:r>
            <a:r>
              <a:rPr lang="ru-RU" sz="2000" dirty="0">
                <a:latin typeface="Arial Black" panose="020B0A04020102020204" pitchFamily="34" charset="0"/>
              </a:rPr>
              <a:t> </a:t>
            </a:r>
            <a:r>
              <a:rPr lang="ru-RU" sz="2000" dirty="0" err="1">
                <a:latin typeface="Arial Black" panose="020B0A04020102020204" pitchFamily="34" charset="0"/>
              </a:rPr>
              <a:t>випромінювання</a:t>
            </a:r>
            <a:r>
              <a:rPr lang="ru-RU" sz="2000" dirty="0">
                <a:latin typeface="Arial Black" panose="020B0A04020102020204" pitchFamily="34" charset="0"/>
              </a:rPr>
              <a:t> і </a:t>
            </a:r>
            <a:r>
              <a:rPr lang="ru-RU" sz="2000" dirty="0" err="1">
                <a:latin typeface="Arial Black" panose="020B0A04020102020204" pitchFamily="34" charset="0"/>
              </a:rPr>
              <a:t>різких</a:t>
            </a:r>
            <a:r>
              <a:rPr lang="ru-RU" sz="2000" dirty="0">
                <a:latin typeface="Arial Black" panose="020B0A04020102020204" pitchFamily="34" charset="0"/>
              </a:rPr>
              <a:t> </a:t>
            </a:r>
            <a:r>
              <a:rPr lang="ru-RU" sz="2000" dirty="0" err="1">
                <a:latin typeface="Arial Black" panose="020B0A04020102020204" pitchFamily="34" charset="0"/>
              </a:rPr>
              <a:t>температурних</a:t>
            </a:r>
            <a:r>
              <a:rPr lang="ru-RU" sz="2000" dirty="0">
                <a:latin typeface="Arial Black" panose="020B0A04020102020204" pitchFamily="34" charset="0"/>
              </a:rPr>
              <a:t> </a:t>
            </a:r>
            <a:r>
              <a:rPr lang="ru-RU" sz="2000" dirty="0" err="1">
                <a:latin typeface="Arial Black" panose="020B0A04020102020204" pitchFamily="34" charset="0"/>
              </a:rPr>
              <a:t>змін</a:t>
            </a:r>
            <a:r>
              <a:rPr lang="ru-RU" sz="2000" dirty="0">
                <a:latin typeface="Arial Black" panose="020B0A04020102020204" pitchFamily="34" charset="0"/>
              </a:rPr>
              <a:t>. Вона </a:t>
            </a:r>
            <a:r>
              <a:rPr lang="ru-RU" sz="2000" dirty="0" err="1">
                <a:latin typeface="Arial Black" panose="020B0A04020102020204" pitchFamily="34" charset="0"/>
              </a:rPr>
              <a:t>бере</a:t>
            </a:r>
            <a:r>
              <a:rPr lang="ru-RU" sz="2000" dirty="0">
                <a:latin typeface="Arial Black" panose="020B0A04020102020204" pitchFamily="34" charset="0"/>
              </a:rPr>
              <a:t> участь у </a:t>
            </a:r>
            <a:r>
              <a:rPr lang="ru-RU" sz="2000" dirty="0" err="1">
                <a:latin typeface="Arial Black" panose="020B0A04020102020204" pitchFamily="34" charset="0"/>
              </a:rPr>
              <a:t>формуванні</a:t>
            </a:r>
            <a:r>
              <a:rPr lang="ru-RU" sz="2000" dirty="0">
                <a:latin typeface="Arial Black" panose="020B0A04020102020204" pitchFamily="34" charset="0"/>
              </a:rPr>
              <a:t> </a:t>
            </a:r>
            <a:r>
              <a:rPr lang="ru-RU" sz="2000" dirty="0" err="1">
                <a:latin typeface="Arial Black" panose="020B0A04020102020204" pitchFamily="34" charset="0"/>
              </a:rPr>
              <a:t>клімату</a:t>
            </a:r>
            <a:r>
              <a:rPr lang="ru-RU" sz="2000" dirty="0">
                <a:latin typeface="Arial Black" panose="020B0A04020102020204" pitchFamily="34" charset="0"/>
              </a:rPr>
              <a:t>, погоди та </a:t>
            </a:r>
            <a:r>
              <a:rPr lang="ru-RU" sz="2000" dirty="0" err="1">
                <a:latin typeface="Arial Black" panose="020B0A04020102020204" pitchFamily="34" charset="0"/>
              </a:rPr>
              <a:t>кругообігу</a:t>
            </a:r>
            <a:r>
              <a:rPr lang="ru-RU" sz="2000" dirty="0">
                <a:latin typeface="Arial Black" panose="020B0A04020102020204" pitchFamily="34" charset="0"/>
              </a:rPr>
              <a:t> води. До </a:t>
            </a:r>
            <a:r>
              <a:rPr lang="ru-RU" sz="2000" dirty="0" err="1">
                <a:latin typeface="Arial Black" panose="020B0A04020102020204" pitchFamily="34" charset="0"/>
              </a:rPr>
              <a:t>її</a:t>
            </a:r>
            <a:r>
              <a:rPr lang="ru-RU" sz="2000" dirty="0">
                <a:latin typeface="Arial Black" panose="020B0A04020102020204" pitchFamily="34" charset="0"/>
              </a:rPr>
              <a:t> складу </a:t>
            </a:r>
            <a:r>
              <a:rPr lang="ru-RU" sz="2000" dirty="0" err="1">
                <a:latin typeface="Arial Black" panose="020B0A04020102020204" pitchFamily="34" charset="0"/>
              </a:rPr>
              <a:t>входять</a:t>
            </a:r>
            <a:r>
              <a:rPr lang="ru-RU" sz="2000" dirty="0">
                <a:latin typeface="Arial Black" panose="020B0A04020102020204" pitchFamily="34" charset="0"/>
              </a:rPr>
              <a:t>: </a:t>
            </a:r>
          </a:p>
          <a:p>
            <a:r>
              <a:rPr lang="ru-RU" sz="2000" b="1" dirty="0">
                <a:latin typeface="Arial Black" panose="020B0A04020102020204" pitchFamily="34" charset="0"/>
              </a:rPr>
              <a:t>тропосфера, стратосфера, мезосфера, термосфера, </a:t>
            </a:r>
            <a:r>
              <a:rPr lang="ru-RU" sz="2000" b="1" dirty="0" err="1">
                <a:latin typeface="Arial Black" panose="020B0A04020102020204" pitchFamily="34" charset="0"/>
              </a:rPr>
              <a:t>екзосфера</a:t>
            </a:r>
            <a:r>
              <a:rPr lang="ru-RU" sz="2000" dirty="0">
                <a:latin typeface="Arial Black" panose="020B0A04020102020204" pitchFamily="34" charset="0"/>
              </a:rPr>
              <a:t>. </a:t>
            </a:r>
            <a:r>
              <a:rPr lang="ru-RU" sz="2000" dirty="0" err="1">
                <a:latin typeface="Arial Black" panose="020B0A04020102020204" pitchFamily="34" charset="0"/>
              </a:rPr>
              <a:t>Життя</a:t>
            </a:r>
            <a:r>
              <a:rPr lang="ru-RU" sz="2000" dirty="0">
                <a:latin typeface="Arial Black" panose="020B0A04020102020204" pitchFamily="34" charset="0"/>
              </a:rPr>
              <a:t> на </a:t>
            </a:r>
            <a:r>
              <a:rPr lang="ru-RU" sz="2000" dirty="0" err="1">
                <a:latin typeface="Arial Black" panose="020B0A04020102020204" pitchFamily="34" charset="0"/>
              </a:rPr>
              <a:t>Землі</a:t>
            </a:r>
            <a:r>
              <a:rPr lang="ru-RU" sz="2000" dirty="0">
                <a:latin typeface="Arial Black" panose="020B0A04020102020204" pitchFamily="34" charset="0"/>
              </a:rPr>
              <a:t> </a:t>
            </a:r>
            <a:r>
              <a:rPr lang="ru-RU" sz="2000" dirty="0" err="1">
                <a:latin typeface="Arial Black" panose="020B0A04020102020204" pitchFamily="34" charset="0"/>
              </a:rPr>
              <a:t>підримується</a:t>
            </a:r>
            <a:r>
              <a:rPr lang="ru-RU" sz="2000" dirty="0">
                <a:latin typeface="Arial Black" panose="020B0A04020102020204" pitchFamily="34" charset="0"/>
              </a:rPr>
              <a:t> </a:t>
            </a:r>
            <a:r>
              <a:rPr lang="ru-RU" sz="2000" dirty="0" err="1">
                <a:latin typeface="Arial Black" panose="020B0A04020102020204" pitchFamily="34" charset="0"/>
              </a:rPr>
              <a:t>завдяки</a:t>
            </a:r>
            <a:r>
              <a:rPr lang="ru-RU" sz="2000" dirty="0">
                <a:latin typeface="Arial Black" panose="020B0A04020102020204" pitchFamily="34" charset="0"/>
              </a:rPr>
              <a:t> </a:t>
            </a:r>
            <a:r>
              <a:rPr lang="ru-RU" sz="2000" dirty="0" err="1">
                <a:latin typeface="Arial Black" panose="020B0A04020102020204" pitchFamily="34" charset="0"/>
              </a:rPr>
              <a:t>кисню</a:t>
            </a:r>
            <a:r>
              <a:rPr lang="ru-RU" sz="2000" dirty="0">
                <a:latin typeface="Arial Black" panose="020B0A04020102020204" pitchFamily="34" charset="0"/>
              </a:rPr>
              <a:t> та озоновому шару</a:t>
            </a:r>
            <a:r>
              <a:rPr lang="ru-RU" sz="2000" dirty="0" smtClean="0">
                <a:latin typeface="Arial Black" panose="020B0A04020102020204" pitchFamily="34" charset="0"/>
              </a:rPr>
              <a:t>. Через </a:t>
            </a:r>
            <a:r>
              <a:rPr lang="ru-RU" sz="2000" dirty="0" err="1" smtClean="0">
                <a:latin typeface="Arial Black" panose="020B0A04020102020204" pitchFamily="34" charset="0"/>
              </a:rPr>
              <a:t>екологічні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latin typeface="Arial Black" panose="020B0A04020102020204" pitchFamily="34" charset="0"/>
              </a:rPr>
              <a:t>проблеми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latin typeface="Arial Black" panose="020B0A04020102020204" pitchFamily="34" charset="0"/>
              </a:rPr>
              <a:t>рівень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latin typeface="Arial Black" panose="020B0A04020102020204" pitchFamily="34" charset="0"/>
              </a:rPr>
              <a:t>вуглекислого</a:t>
            </a:r>
            <a:r>
              <a:rPr lang="ru-RU" sz="2000" dirty="0" smtClean="0">
                <a:latin typeface="Arial Black" panose="020B0A04020102020204" pitchFamily="34" charset="0"/>
              </a:rPr>
              <a:t> газу </a:t>
            </a:r>
            <a:r>
              <a:rPr lang="ru-RU" sz="2000" dirty="0" err="1" smtClean="0">
                <a:latin typeface="Arial Black" panose="020B0A04020102020204" pitchFamily="34" charset="0"/>
              </a:rPr>
              <a:t>відчутно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latin typeface="Arial Black" panose="020B0A04020102020204" pitchFamily="34" charset="0"/>
              </a:rPr>
              <a:t>зростає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latin typeface="Arial Black" panose="020B0A04020102020204" pitchFamily="34" charset="0"/>
              </a:rPr>
              <a:t>з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latin typeface="Arial Black" panose="020B0A04020102020204" pitchFamily="34" charset="0"/>
              </a:rPr>
              <a:t>кожним</a:t>
            </a:r>
            <a:r>
              <a:rPr lang="ru-RU" sz="2000" dirty="0" smtClean="0">
                <a:latin typeface="Arial Black" panose="020B0A04020102020204" pitchFamily="34" charset="0"/>
              </a:rPr>
              <a:t> роком.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C5C10B25-B041-47C2-8090-8CAC8F051548}"/>
              </a:ext>
            </a:extLst>
          </p:cNvPr>
          <p:cNvSpPr txBox="1"/>
          <p:nvPr/>
        </p:nvSpPr>
        <p:spPr>
          <a:xfrm>
            <a:off x="7205268" y="4346709"/>
            <a:ext cx="3826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>
                <a:latin typeface="Arial Black" panose="020B0A04020102020204" pitchFamily="34" charset="0"/>
              </a:rPr>
              <a:t>Склад атмосфери: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20" name="Левая фигурная скобка 19">
            <a:extLst>
              <a:ext uri="{FF2B5EF4-FFF2-40B4-BE49-F238E27FC236}">
                <a16:creationId xmlns:a16="http://schemas.microsoft.com/office/drawing/2014/main" xmlns="" id="{AE24687D-FAD1-4836-865F-DD18D1850C6F}"/>
              </a:ext>
            </a:extLst>
          </p:cNvPr>
          <p:cNvSpPr/>
          <p:nvPr/>
        </p:nvSpPr>
        <p:spPr>
          <a:xfrm>
            <a:off x="5925984" y="4876327"/>
            <a:ext cx="806715" cy="1499340"/>
          </a:xfrm>
          <a:prstGeom prst="leftBrace">
            <a:avLst>
              <a:gd name="adj1" fmla="val 55044"/>
              <a:gd name="adj2" fmla="val 50000"/>
            </a:avLst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3925EA0B-2F92-47B7-929E-69AA1ABF0682}"/>
              </a:ext>
            </a:extLst>
          </p:cNvPr>
          <p:cNvSpPr/>
          <p:nvPr/>
        </p:nvSpPr>
        <p:spPr>
          <a:xfrm>
            <a:off x="6801114" y="4691330"/>
            <a:ext cx="6096000" cy="170277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0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Азот (N₂) ≈78% </a:t>
            </a:r>
            <a:endParaRPr lang="ru-RU" sz="2000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0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Кисень (O₂)  ≈21% </a:t>
            </a:r>
            <a:endParaRPr lang="ru-RU" sz="2000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0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Аргон (</a:t>
            </a:r>
            <a:r>
              <a:rPr lang="uk-UA" sz="2000" dirty="0" err="1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</a:t>
            </a:r>
            <a:r>
              <a:rPr lang="uk-UA" sz="20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≈0,93% </a:t>
            </a:r>
            <a:endParaRPr lang="ru-RU" sz="2000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0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Вуглекислий газ (CO₂) ≈0,04%</a:t>
            </a:r>
            <a:endParaRPr lang="ru-RU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472" y="-4467"/>
            <a:ext cx="8708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b="1" dirty="0">
                <a:latin typeface="Arial Black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xmlns="" val="563690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4A5297DD-9FD9-4D06-9692-F0940DBBAF94}"/>
              </a:ext>
            </a:extLst>
          </p:cNvPr>
          <p:cNvSpPr/>
          <p:nvPr/>
        </p:nvSpPr>
        <p:spPr>
          <a:xfrm>
            <a:off x="1557868" y="146755"/>
            <a:ext cx="5667021" cy="66604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latin typeface="Arial Black" panose="020B0A04020102020204" pitchFamily="34" charset="0"/>
              </a:rPr>
              <a:t>Марс: четверта планета від Сонця</a:t>
            </a:r>
            <a:endParaRPr lang="ru-RU" sz="2400" b="1" dirty="0">
              <a:latin typeface="Arial Black" panose="020B0A040201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9AB26EC-1F76-4BCD-9A76-0B0068DAF0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64023" y="-422803"/>
            <a:ext cx="4724400" cy="47910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F8F327C-D3A5-42A7-A69B-A4333F21B993}"/>
              </a:ext>
            </a:extLst>
          </p:cNvPr>
          <p:cNvSpPr txBox="1"/>
          <p:nvPr/>
        </p:nvSpPr>
        <p:spPr>
          <a:xfrm>
            <a:off x="10747022" y="2957114"/>
            <a:ext cx="1444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rial Black" panose="020B0A04020102020204" pitchFamily="34" charset="0"/>
              </a:rPr>
              <a:t>Mars</a:t>
            </a:r>
            <a:endParaRPr lang="ru-RU" sz="3200" b="1" dirty="0">
              <a:latin typeface="Arial Black" panose="020B0A040201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48C9630A-3923-467B-BBE5-F8E260F4EE07}"/>
              </a:ext>
            </a:extLst>
          </p:cNvPr>
          <p:cNvSpPr/>
          <p:nvPr/>
        </p:nvSpPr>
        <p:spPr>
          <a:xfrm>
            <a:off x="846668" y="1197718"/>
            <a:ext cx="6096000" cy="532453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16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Атмосфера дуже розріджена: тиск у ~160 разів менший, ніж на Землі. Не дивлячись на високий вміст вуглекислого газу через низьку густину майже відсутній ефективний парниковий ефект, тому середня температура близько -60°C. Часто виникають пилові бурі, які можуть охоплювати всю планету. Вода існує переважно у вигляді льоду або пари, рідкий стан нестабільний. </a:t>
            </a:r>
            <a:r>
              <a:rPr lang="uk-UA" sz="1600" dirty="0">
                <a:latin typeface="Arial Black" panose="020B0A04020102020204" pitchFamily="34" charset="0"/>
              </a:rPr>
              <a:t>Температура на Марсі може бути вищою за 20 </a:t>
            </a:r>
            <a:r>
              <a:rPr lang="ru-RU" sz="1600" b="1" dirty="0">
                <a:latin typeface="Arial Black" panose="020B0A04020102020204" pitchFamily="34" charset="0"/>
              </a:rPr>
              <a:t>°C</a:t>
            </a:r>
            <a:r>
              <a:rPr lang="uk-UA" sz="1600" dirty="0">
                <a:latin typeface="Arial Black" panose="020B0A04020102020204" pitchFamily="34" charset="0"/>
              </a:rPr>
              <a:t> та нижчою за -153 </a:t>
            </a:r>
            <a:r>
              <a:rPr lang="ru-RU" sz="1600" b="1" dirty="0">
                <a:latin typeface="Arial Black" panose="020B0A04020102020204" pitchFamily="34" charset="0"/>
              </a:rPr>
              <a:t>°C</a:t>
            </a:r>
            <a:r>
              <a:rPr lang="uk-UA" sz="1600" dirty="0">
                <a:latin typeface="Arial Black" panose="020B0A04020102020204" pitchFamily="34" charset="0"/>
              </a:rPr>
              <a:t>. А оскільки атмосфера настільки тонка, тепло Сонця легко уникає цієї планети. Якби ви опівдні стояли на поверхні Марса на екваторі, це було б схоже на весну у ваших ніг </a:t>
            </a:r>
            <a:r>
              <a:rPr lang="ru-RU" sz="1600" b="1" dirty="0">
                <a:latin typeface="Arial Black" panose="020B0A04020102020204" pitchFamily="34" charset="0"/>
              </a:rPr>
              <a:t>24 °C</a:t>
            </a:r>
            <a:r>
              <a:rPr lang="uk-UA" sz="1600" dirty="0">
                <a:latin typeface="Arial Black" panose="020B0A04020102020204" pitchFamily="34" charset="0"/>
              </a:rPr>
              <a:t> і зиму у вашої голови 0</a:t>
            </a:r>
            <a:r>
              <a:rPr lang="ru-RU" sz="1600" b="1" dirty="0">
                <a:latin typeface="Arial Black" panose="020B0A04020102020204" pitchFamily="34" charset="0"/>
              </a:rPr>
              <a:t>°C</a:t>
            </a:r>
            <a:r>
              <a:rPr lang="uk-UA" sz="1600" b="1" dirty="0">
                <a:latin typeface="Arial Black" panose="020B0A04020102020204" pitchFamily="34" charset="0"/>
              </a:rPr>
              <a:t>. </a:t>
            </a:r>
            <a:r>
              <a:rPr lang="uk-UA" sz="1600" dirty="0">
                <a:latin typeface="Arial Black" panose="020B0A04020102020204" pitchFamily="34" charset="0"/>
              </a:rPr>
              <a:t>Розріджена атмосфера Марса не забезпечує особливого захисту від ударів таких об'єктів, як метеорити, астероїди та комети.</a:t>
            </a:r>
            <a:endParaRPr lang="ru-RU" sz="1600" dirty="0">
              <a:latin typeface="Arial Black" panose="020B0A040201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dirty="0"/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600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F04C3395-5638-4F30-8253-704D5BD96168}"/>
              </a:ext>
            </a:extLst>
          </p:cNvPr>
          <p:cNvSpPr txBox="1"/>
          <p:nvPr/>
        </p:nvSpPr>
        <p:spPr>
          <a:xfrm>
            <a:off x="7512894" y="3755025"/>
            <a:ext cx="3826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>
                <a:latin typeface="Arial Black" panose="020B0A04020102020204" pitchFamily="34" charset="0"/>
              </a:rPr>
              <a:t>Склад атмосфери: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07E70E9E-DD86-4D4B-89A1-8FB4D4CE0653}"/>
              </a:ext>
            </a:extLst>
          </p:cNvPr>
          <p:cNvSpPr/>
          <p:nvPr/>
        </p:nvSpPr>
        <p:spPr>
          <a:xfrm>
            <a:off x="7612998" y="4289595"/>
            <a:ext cx="6096000" cy="11734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Вуглекислий газ (CO₂) ≈95% </a:t>
            </a:r>
            <a:endParaRPr lang="ru-RU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Азот (N₂) ≈2,7%</a:t>
            </a:r>
            <a:endParaRPr lang="ru-RU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Аргон (</a:t>
            </a:r>
            <a:r>
              <a:rPr lang="uk-UA" dirty="0" err="1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</a:t>
            </a:r>
            <a:r>
              <a:rPr lang="uk-UA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≈1,6%</a:t>
            </a:r>
            <a:endParaRPr lang="ru-RU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Левая фигурная скобка 16">
            <a:extLst>
              <a:ext uri="{FF2B5EF4-FFF2-40B4-BE49-F238E27FC236}">
                <a16:creationId xmlns:a16="http://schemas.microsoft.com/office/drawing/2014/main" xmlns="" id="{03C19D0A-F3D2-4C99-BE56-86749CC91CA6}"/>
              </a:ext>
            </a:extLst>
          </p:cNvPr>
          <p:cNvSpPr/>
          <p:nvPr/>
        </p:nvSpPr>
        <p:spPr>
          <a:xfrm>
            <a:off x="6954879" y="4368271"/>
            <a:ext cx="606542" cy="1173463"/>
          </a:xfrm>
          <a:prstGeom prst="leftBrace">
            <a:avLst>
              <a:gd name="adj1" fmla="val 55044"/>
              <a:gd name="adj2" fmla="val 50000"/>
            </a:avLst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06435" y="18112"/>
            <a:ext cx="8708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b="1" dirty="0">
                <a:latin typeface="Arial Black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xmlns="" val="3747389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3">
            <a:extLst>
              <a:ext uri="{FF2B5EF4-FFF2-40B4-BE49-F238E27FC236}">
                <a16:creationId xmlns:a16="http://schemas.microsoft.com/office/drawing/2014/main" xmlns="" id="{4A5297DD-9FD9-4D06-9692-F0940DBBAF94}"/>
              </a:ext>
            </a:extLst>
          </p:cNvPr>
          <p:cNvSpPr/>
          <p:nvPr/>
        </p:nvSpPr>
        <p:spPr>
          <a:xfrm>
            <a:off x="935364" y="19203"/>
            <a:ext cx="5667021" cy="66604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latin typeface="Arial Black" pitchFamily="34" charset="0"/>
              </a:rPr>
              <a:t>Закон</a:t>
            </a:r>
            <a:r>
              <a:rPr lang="uk-UA" sz="2400" b="1" dirty="0"/>
              <a:t> </a:t>
            </a:r>
            <a:r>
              <a:rPr lang="uk-UA" sz="2400" b="1" dirty="0" err="1">
                <a:latin typeface="Arial Black" pitchFamily="34" charset="0"/>
              </a:rPr>
              <a:t>Стефана–Больцмана</a:t>
            </a:r>
            <a:r>
              <a:rPr lang="uk-UA" sz="2400" b="1" dirty="0"/>
              <a:t> </a:t>
            </a:r>
            <a:endParaRPr lang="ru-RU" sz="2400" b="1" dirty="0">
              <a:latin typeface="Arial Black" panose="020B0A04020102020204" pitchFamily="34" charset="0"/>
            </a:endParaRPr>
          </a:p>
        </p:txBody>
      </p:sp>
      <p:sp>
        <p:nvSpPr>
          <p:cNvPr id="15" name="Горизонтальный свиток 14"/>
          <p:cNvSpPr/>
          <p:nvPr/>
        </p:nvSpPr>
        <p:spPr>
          <a:xfrm>
            <a:off x="-4839" y="644939"/>
            <a:ext cx="6260495" cy="1571557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59656" y="830552"/>
            <a:ext cx="65078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chemeClr val="bg1"/>
                </a:solidFill>
              </a:rPr>
              <a:t>Показує як </a:t>
            </a:r>
            <a:r>
              <a:rPr lang="uk-UA" b="1" dirty="0">
                <a:solidFill>
                  <a:schemeClr val="bg1"/>
                </a:solidFill>
              </a:rPr>
              <a:t>будь-яке тіло випромінює енергію залежно від своєї температури</a:t>
            </a:r>
            <a:r>
              <a:rPr lang="uk-UA" dirty="0">
                <a:solidFill>
                  <a:schemeClr val="bg1"/>
                </a:solidFill>
              </a:rPr>
              <a:t>. Він стверджує, що кількість енергії, яку випромінює тіло, пропорційна четвертому </a:t>
            </a:r>
            <a:r>
              <a:rPr lang="uk-UA" dirty="0" smtClean="0">
                <a:solidFill>
                  <a:schemeClr val="bg1"/>
                </a:solidFill>
              </a:rPr>
              <a:t>ступеню </a:t>
            </a:r>
            <a:r>
              <a:rPr lang="uk-UA" dirty="0">
                <a:solidFill>
                  <a:schemeClr val="bg1"/>
                </a:solidFill>
              </a:rPr>
              <a:t>його температури: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32187" y="2931332"/>
            <a:ext cx="60701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/>
              <a:t>E</a:t>
            </a:r>
            <a:r>
              <a:rPr lang="ru-RU" dirty="0"/>
              <a:t> — </a:t>
            </a:r>
            <a:r>
              <a:rPr lang="ru-RU" dirty="0" err="1"/>
              <a:t>енергія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 (Вт/м²) </a:t>
            </a:r>
          </a:p>
          <a:p>
            <a:pPr lvl="0"/>
            <a:r>
              <a:rPr lang="ru-RU" b="1" dirty="0"/>
              <a:t>T</a:t>
            </a:r>
            <a:r>
              <a:rPr lang="ru-RU" dirty="0"/>
              <a:t> — температура </a:t>
            </a:r>
            <a:r>
              <a:rPr lang="ru-RU" dirty="0" err="1"/>
              <a:t>тіла</a:t>
            </a:r>
            <a:r>
              <a:rPr lang="ru-RU" dirty="0"/>
              <a:t> (К) </a:t>
            </a:r>
          </a:p>
          <a:p>
            <a:r>
              <a:rPr lang="ru-RU" b="1" dirty="0"/>
              <a:t>σ</a:t>
            </a:r>
            <a:r>
              <a:rPr lang="uk-UA" dirty="0"/>
              <a:t>  -</a:t>
            </a:r>
            <a:r>
              <a:rPr lang="ru-RU" dirty="0"/>
              <a:t> стала Стефана–Больцмана </a:t>
            </a:r>
            <a:r>
              <a:rPr lang="uk-UA" dirty="0"/>
              <a:t>(</a:t>
            </a:r>
            <a:r>
              <a:rPr lang="ru-RU" dirty="0"/>
              <a:t>σ</a:t>
            </a:r>
            <a:r>
              <a:rPr lang="uk-UA" dirty="0"/>
              <a:t>=5.67⋅10</a:t>
            </a:r>
            <a:r>
              <a:rPr lang="uk-UA" baseline="30000" dirty="0"/>
              <a:t>−8</a:t>
            </a:r>
            <a:r>
              <a:rPr lang="uk-UA" dirty="0"/>
              <a:t>)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1978780" y="3854662"/>
            <a:ext cx="1872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>
                <a:latin typeface="Arial Black" pitchFamily="34" charset="0"/>
              </a:rPr>
              <a:t>Значення</a:t>
            </a:r>
            <a:endParaRPr lang="ru-RU" sz="2400" b="1" dirty="0">
              <a:latin typeface="Arial Black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32225" y="4272784"/>
            <a:ext cx="6096000" cy="258532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dirty="0" err="1"/>
              <a:t>навіть</a:t>
            </a:r>
            <a:r>
              <a:rPr lang="ru-RU" dirty="0"/>
              <a:t> </a:t>
            </a:r>
            <a:r>
              <a:rPr lang="ru-RU" dirty="0" err="1"/>
              <a:t>невелике</a:t>
            </a:r>
            <a:r>
              <a:rPr lang="ru-RU" dirty="0"/>
              <a:t>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значного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.</a:t>
            </a:r>
          </a:p>
          <a:p>
            <a:r>
              <a:rPr lang="ru-RU" dirty="0"/>
              <a:t>Планета </a:t>
            </a:r>
            <a:r>
              <a:rPr lang="ru-RU" dirty="0" err="1"/>
              <a:t>отримує</a:t>
            </a:r>
            <a:r>
              <a:rPr lang="ru-RU" dirty="0"/>
              <a:t> </a:t>
            </a:r>
            <a:r>
              <a:rPr lang="ru-RU" dirty="0" err="1"/>
              <a:t>енергію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Сонця</a:t>
            </a:r>
            <a:r>
              <a:rPr lang="ru-RU" dirty="0"/>
              <a:t> і </a:t>
            </a:r>
            <a:r>
              <a:rPr lang="ru-RU" dirty="0" err="1"/>
              <a:t>водночас</a:t>
            </a:r>
            <a:r>
              <a:rPr lang="ru-RU" dirty="0"/>
              <a:t> </a:t>
            </a:r>
            <a:r>
              <a:rPr lang="ru-RU" dirty="0" err="1"/>
              <a:t>випромінює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назад у космос.</a:t>
            </a:r>
          </a:p>
          <a:p>
            <a:r>
              <a:rPr lang="ru-RU" dirty="0"/>
              <a:t>У </a:t>
            </a:r>
            <a:r>
              <a:rPr lang="ru-RU" dirty="0" err="1"/>
              <a:t>стані</a:t>
            </a:r>
            <a:r>
              <a:rPr lang="ru-RU" dirty="0"/>
              <a:t> </a:t>
            </a:r>
            <a:r>
              <a:rPr lang="ru-RU" dirty="0" err="1"/>
              <a:t>рівноваги</a:t>
            </a:r>
            <a:r>
              <a:rPr lang="ru-RU" dirty="0"/>
              <a:t>: </a:t>
            </a:r>
            <a:r>
              <a:rPr lang="ru-RU" b="1" dirty="0" err="1"/>
              <a:t>скільки</a:t>
            </a:r>
            <a:r>
              <a:rPr lang="ru-RU" b="1" dirty="0"/>
              <a:t> </a:t>
            </a:r>
            <a:r>
              <a:rPr lang="ru-RU" b="1" dirty="0" err="1"/>
              <a:t>енергії</a:t>
            </a:r>
            <a:r>
              <a:rPr lang="ru-RU" b="1" dirty="0"/>
              <a:t> </a:t>
            </a:r>
            <a:r>
              <a:rPr lang="ru-RU" b="1" dirty="0" err="1"/>
              <a:t>отримала</a:t>
            </a:r>
            <a:r>
              <a:rPr lang="ru-RU" b="1" dirty="0"/>
              <a:t> — </a:t>
            </a:r>
            <a:r>
              <a:rPr lang="ru-RU" b="1" dirty="0" err="1"/>
              <a:t>стільки</a:t>
            </a:r>
            <a:r>
              <a:rPr lang="ru-RU" b="1" dirty="0"/>
              <a:t> ж </a:t>
            </a:r>
            <a:r>
              <a:rPr lang="ru-RU" b="1" dirty="0" err="1"/>
              <a:t>випромінює</a:t>
            </a:r>
            <a:endParaRPr lang="ru-RU" dirty="0"/>
          </a:p>
          <a:p>
            <a:r>
              <a:rPr lang="ru-RU" dirty="0" err="1"/>
              <a:t>Саме</a:t>
            </a:r>
            <a:r>
              <a:rPr lang="ru-RU" dirty="0"/>
              <a:t> на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закону </a:t>
            </a:r>
            <a:r>
              <a:rPr lang="ru-RU" dirty="0" err="1"/>
              <a:t>отримують</a:t>
            </a:r>
            <a:r>
              <a:rPr lang="ru-RU" dirty="0"/>
              <a:t> </a:t>
            </a:r>
            <a:r>
              <a:rPr lang="ru-RU" b="1" dirty="0"/>
              <a:t>формулу:</a:t>
            </a:r>
          </a:p>
        </p:txBody>
      </p:sp>
      <p:sp>
        <p:nvSpPr>
          <p:cNvPr id="23" name="Стрелка вправо 22"/>
          <p:cNvSpPr/>
          <p:nvPr/>
        </p:nvSpPr>
        <p:spPr>
          <a:xfrm rot="18576924">
            <a:off x="6066972" y="2920128"/>
            <a:ext cx="899885" cy="9499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6720115" y="201008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S</a:t>
            </a:r>
            <a:r>
              <a:rPr lang="uk-UA" dirty="0"/>
              <a:t> — енергія від Сонця </a:t>
            </a:r>
            <a:endParaRPr lang="ru-RU" dirty="0"/>
          </a:p>
          <a:p>
            <a:r>
              <a:rPr lang="ru-RU" b="1" dirty="0"/>
              <a:t>A</a:t>
            </a:r>
            <a:r>
              <a:rPr lang="uk-UA" dirty="0"/>
              <a:t> — альбедо (що відбивається) </a:t>
            </a:r>
            <a:endParaRPr lang="ru-RU" dirty="0"/>
          </a:p>
          <a:p>
            <a:r>
              <a:rPr lang="uk-UA" b="1" dirty="0"/>
              <a:t>4</a:t>
            </a:r>
            <a:r>
              <a:rPr lang="uk-UA" dirty="0"/>
              <a:t> — бо планета випромінює всією поверхнею</a:t>
            </a:r>
            <a:endParaRPr lang="ru-RU" dirty="0"/>
          </a:p>
        </p:txBody>
      </p:sp>
      <p:sp>
        <p:nvSpPr>
          <p:cNvPr id="27" name="Горизонтальный свиток 26"/>
          <p:cNvSpPr/>
          <p:nvPr/>
        </p:nvSpPr>
        <p:spPr>
          <a:xfrm>
            <a:off x="6602385" y="3763942"/>
            <a:ext cx="5254171" cy="309405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latin typeface="Arial Black" pitchFamily="34" charset="0"/>
            </a:endParaRPr>
          </a:p>
          <a:p>
            <a:r>
              <a:rPr lang="ru-RU" dirty="0">
                <a:latin typeface="Arial Black" pitchFamily="34" charset="0"/>
              </a:rPr>
              <a:t>Закон Стефана–Больцмана </a:t>
            </a:r>
            <a:r>
              <a:rPr lang="ru-RU" dirty="0" err="1">
                <a:latin typeface="Arial Black" pitchFamily="34" charset="0"/>
              </a:rPr>
              <a:t>дозволяє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визначити</a:t>
            </a:r>
            <a:r>
              <a:rPr lang="ru-RU" dirty="0">
                <a:latin typeface="Arial Black" pitchFamily="34" charset="0"/>
              </a:rPr>
              <a:t> температуру </a:t>
            </a:r>
            <a:r>
              <a:rPr lang="ru-RU" dirty="0" err="1">
                <a:latin typeface="Arial Black" pitchFamily="34" charset="0"/>
              </a:rPr>
              <a:t>планети</a:t>
            </a:r>
            <a:r>
              <a:rPr lang="ru-RU" dirty="0">
                <a:latin typeface="Arial Black" pitchFamily="34" charset="0"/>
              </a:rPr>
              <a:t> без </a:t>
            </a:r>
            <a:r>
              <a:rPr lang="ru-RU" dirty="0" err="1">
                <a:latin typeface="Arial Black" pitchFamily="34" charset="0"/>
              </a:rPr>
              <a:t>атмосфери</a:t>
            </a:r>
            <a:r>
              <a:rPr lang="ru-RU" dirty="0">
                <a:latin typeface="Arial Black" pitchFamily="34" charset="0"/>
              </a:rPr>
              <a:t>. </a:t>
            </a:r>
            <a:r>
              <a:rPr lang="ru-RU" dirty="0" err="1">
                <a:latin typeface="Arial Black" pitchFamily="34" charset="0"/>
              </a:rPr>
              <a:t>Порівнюючи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її</a:t>
            </a:r>
            <a:r>
              <a:rPr lang="ru-RU" dirty="0">
                <a:latin typeface="Arial Black" pitchFamily="34" charset="0"/>
              </a:rPr>
              <a:t> з реальною температурою </a:t>
            </a:r>
            <a:r>
              <a:rPr lang="uk-UA" dirty="0">
                <a:latin typeface="Arial Black" pitchFamily="34" charset="0"/>
              </a:rPr>
              <a:t>можна визначити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внесок</a:t>
            </a:r>
            <a:r>
              <a:rPr lang="ru-RU" dirty="0">
                <a:latin typeface="Arial Black" pitchFamily="34" charset="0"/>
              </a:rPr>
              <a:t> парникового </a:t>
            </a:r>
            <a:r>
              <a:rPr lang="ru-RU" dirty="0" err="1">
                <a:latin typeface="Arial Black" pitchFamily="34" charset="0"/>
              </a:rPr>
              <a:t>ефекту</a:t>
            </a:r>
            <a:r>
              <a:rPr lang="ru-RU" dirty="0">
                <a:latin typeface="Arial Black" pitchFamily="34" charset="0"/>
              </a:rPr>
              <a:t> та </a:t>
            </a:r>
            <a:r>
              <a:rPr lang="ru-RU" dirty="0" err="1">
                <a:latin typeface="Arial Black" pitchFamily="34" charset="0"/>
              </a:rPr>
              <a:t>вплив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dirty="0" err="1">
                <a:latin typeface="Arial Black" pitchFamily="34" charset="0"/>
              </a:rPr>
              <a:t>хімічного</a:t>
            </a:r>
            <a:r>
              <a:rPr lang="ru-RU" dirty="0">
                <a:latin typeface="Arial Black" pitchFamily="34" charset="0"/>
              </a:rPr>
              <a:t> складу </a:t>
            </a:r>
            <a:r>
              <a:rPr lang="ru-RU" dirty="0" err="1">
                <a:latin typeface="Arial Black" pitchFamily="34" charset="0"/>
              </a:rPr>
              <a:t>атмосфери</a:t>
            </a:r>
            <a:r>
              <a:rPr lang="ru-RU" dirty="0"/>
              <a:t>.</a:t>
            </a:r>
          </a:p>
          <a:p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8" name="TextBox 27"/>
              <p:cNvSpPr txBox="1"/>
              <p:nvPr/>
            </p:nvSpPr>
            <p:spPr>
              <a:xfrm>
                <a:off x="1054435" y="2117806"/>
                <a:ext cx="251285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latin typeface="Cambria Math"/>
                        </a:rPr>
                        <m:t>𝐸</m:t>
                      </m:r>
                      <m:r>
                        <a:rPr lang="en-US" sz="4000" b="0" i="1" smtClean="0">
                          <a:latin typeface="Cambria Math"/>
                        </a:rPr>
                        <m:t>=</m:t>
                      </m:r>
                      <m:r>
                        <a:rPr lang="en-US" sz="4000" b="0" i="1" smtClean="0">
                          <a:latin typeface="Cambria Math"/>
                          <a:ea typeface="Cambria Math"/>
                        </a:rPr>
                        <m:t>𝜎</m:t>
                      </m:r>
                      <m:sSup>
                        <m:sSupPr>
                          <m:ctrlPr>
                            <a:rPr lang="en-US" sz="4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latin typeface="Cambria Math"/>
                              <a:ea typeface="Cambria Math"/>
                            </a:rPr>
                            <m:t>𝑇</m:t>
                          </m:r>
                        </m:e>
                        <m:sup>
                          <m:r>
                            <a:rPr lang="en-US" sz="40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ru-RU" sz="4000" dirty="0"/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435" y="2117806"/>
                <a:ext cx="2512851" cy="707886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9" name="TextBox 28"/>
              <p:cNvSpPr txBox="1"/>
              <p:nvPr/>
            </p:nvSpPr>
            <p:spPr>
              <a:xfrm>
                <a:off x="6734630" y="482048"/>
                <a:ext cx="4354285" cy="12870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>
                          <a:latin typeface="Cambria Math"/>
                          <a:ea typeface="Cambria Math"/>
                        </a:rPr>
                        <m:t>𝑇</m:t>
                      </m:r>
                      <m:r>
                        <a:rPr lang="en-US" sz="4000" b="0" i="1" smtClean="0">
                          <a:latin typeface="Cambria Math"/>
                        </a:rPr>
                        <m:t>=(</m:t>
                      </m:r>
                      <m:f>
                        <m:f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000" b="0" i="1" smtClean="0">
                                  <a:latin typeface="Cambria Math"/>
                                </a:rPr>
                                <m:t>1−</m:t>
                              </m:r>
                              <m:r>
                                <a:rPr lang="en-US" sz="4000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</m:d>
                          <m:r>
                            <a:rPr lang="en-US" sz="4000" b="0" i="1" smtClean="0">
                              <a:latin typeface="Cambria Math"/>
                            </a:rPr>
                            <m:t>𝑆</m:t>
                          </m:r>
                        </m:num>
                        <m:den>
                          <m:r>
                            <a:rPr lang="en-US" sz="40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US" sz="4000" i="1">
                              <a:latin typeface="Cambria Math"/>
                              <a:ea typeface="Cambria Math"/>
                            </a:rPr>
                            <m:t>𝜎</m:t>
                          </m:r>
                        </m:den>
                      </m:f>
                      <m:sSup>
                        <m:sSup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latin typeface="Cambria Math"/>
                            </a:rPr>
                            <m:t>)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0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4000" b="0" i="1" smtClean="0">
                                  <a:latin typeface="Cambria Math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ru-RU" sz="4000" dirty="0"/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4630" y="482048"/>
                <a:ext cx="4354285" cy="1287019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120679" y="-51338"/>
            <a:ext cx="8708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b="1" dirty="0">
                <a:latin typeface="Arial Black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xmlns="" val="25220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4A5297DD-9FD9-4D06-9692-F0940DBBAF94}"/>
              </a:ext>
            </a:extLst>
          </p:cNvPr>
          <p:cNvSpPr/>
          <p:nvPr/>
        </p:nvSpPr>
        <p:spPr>
          <a:xfrm>
            <a:off x="2781930" y="-1"/>
            <a:ext cx="5667021" cy="1245141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latin typeface="Arial Black" panose="020B0A04020102020204" pitchFamily="34" charset="0"/>
              </a:rPr>
              <a:t>Розрахунки</a:t>
            </a:r>
            <a:r>
              <a:rPr lang="ru-RU" sz="2400" b="1" dirty="0">
                <a:latin typeface="Arial Black" panose="020B0A04020102020204" pitchFamily="34" charset="0"/>
              </a:rPr>
              <a:t> </a:t>
            </a:r>
            <a:r>
              <a:rPr lang="ru-RU" sz="2400" b="1" dirty="0" err="1" smtClean="0">
                <a:latin typeface="Arial Black" panose="020B0A04020102020204" pitchFamily="34" charset="0"/>
              </a:rPr>
              <a:t>температури</a:t>
            </a:r>
            <a:r>
              <a:rPr lang="ru-RU" sz="2400" b="1" dirty="0" smtClean="0">
                <a:latin typeface="Arial Black" panose="020B0A04020102020204" pitchFamily="34" charset="0"/>
              </a:rPr>
              <a:t> планет без </a:t>
            </a:r>
            <a:r>
              <a:rPr lang="ru-RU" sz="2400" b="1" dirty="0" err="1" smtClean="0">
                <a:latin typeface="Arial Black" panose="020B0A04020102020204" pitchFamily="34" charset="0"/>
              </a:rPr>
              <a:t>урахування</a:t>
            </a:r>
            <a:r>
              <a:rPr lang="ru-RU" sz="2400" b="1" dirty="0" smtClean="0">
                <a:latin typeface="Arial Black" panose="020B0A04020102020204" pitchFamily="34" charset="0"/>
              </a:rPr>
              <a:t> </a:t>
            </a:r>
            <a:r>
              <a:rPr lang="ru-RU" sz="2400" b="1" dirty="0" err="1" smtClean="0">
                <a:latin typeface="Arial Black" panose="020B0A04020102020204" pitchFamily="34" charset="0"/>
              </a:rPr>
              <a:t>впливу</a:t>
            </a:r>
            <a:r>
              <a:rPr lang="ru-RU" sz="2400" b="1" dirty="0" smtClean="0">
                <a:latin typeface="Arial Black" panose="020B0A04020102020204" pitchFamily="34" charset="0"/>
              </a:rPr>
              <a:t> </a:t>
            </a:r>
            <a:r>
              <a:rPr lang="ru-RU" sz="2400" b="1" dirty="0" err="1" smtClean="0">
                <a:latin typeface="Arial Black" panose="020B0A04020102020204" pitchFamily="34" charset="0"/>
              </a:rPr>
              <a:t>атмосфери</a:t>
            </a:r>
            <a:endParaRPr lang="ru-RU" sz="2400" b="1" dirty="0"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23122" y="1428659"/>
            <a:ext cx="1352093" cy="4001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Arial Black" pitchFamily="34" charset="0"/>
              </a:rPr>
              <a:t>Земля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12828" y="2011397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000" dirty="0" smtClean="0">
                <a:latin typeface="Arial Black" pitchFamily="34" charset="0"/>
              </a:rPr>
              <a:t>S=1367 </a:t>
            </a:r>
            <a:r>
              <a:rPr lang="ru-RU" sz="2000" dirty="0">
                <a:latin typeface="Arial Black" pitchFamily="34" charset="0"/>
              </a:rPr>
              <a:t>Вт/м² </a:t>
            </a:r>
          </a:p>
          <a:p>
            <a:pPr lvl="0"/>
            <a:r>
              <a:rPr lang="ru-RU" sz="2000" dirty="0" smtClean="0">
                <a:latin typeface="Arial Black" pitchFamily="34" charset="0"/>
              </a:rPr>
              <a:t>A=0.37</a:t>
            </a:r>
            <a:endParaRPr lang="ru-RU" sz="2000" dirty="0"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62337" y="1409204"/>
            <a:ext cx="1738785" cy="400110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Arial Black" pitchFamily="34" charset="0"/>
              </a:rPr>
              <a:t>Венера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033155" y="1996847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000" b="1" dirty="0">
                <a:latin typeface="Arial Black" pitchFamily="34" charset="0"/>
              </a:rPr>
              <a:t>S=2613 Вт/м² </a:t>
            </a:r>
          </a:p>
          <a:p>
            <a:pPr lvl="0"/>
            <a:r>
              <a:rPr lang="ru-RU" sz="2000" b="1" dirty="0" smtClean="0">
                <a:latin typeface="Arial Black" pitchFamily="34" charset="0"/>
              </a:rPr>
              <a:t>A=0.65 </a:t>
            </a:r>
            <a:endParaRPr lang="ru-RU" sz="2000" b="1" dirty="0">
              <a:latin typeface="Arial Black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841114" y="1431521"/>
            <a:ext cx="1307923" cy="40011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2700000" scaled="1"/>
            <a:tileRect/>
          </a:gradFill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 Black" pitchFamily="34" charset="0"/>
              </a:rPr>
              <a:t>Марс</a:t>
            </a:r>
            <a:endParaRPr lang="ru-RU" sz="2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656897" y="1987120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2000" b="1" dirty="0">
                <a:latin typeface="Arial Black" pitchFamily="34" charset="0"/>
              </a:rPr>
              <a:t>S=589 </a:t>
            </a:r>
            <a:r>
              <a:rPr lang="ru-RU" sz="2000" b="1" dirty="0">
                <a:latin typeface="Arial Black" pitchFamily="34" charset="0"/>
              </a:rPr>
              <a:t>Вт</a:t>
            </a:r>
            <a:r>
              <a:rPr lang="en-US" sz="2000" b="1" dirty="0">
                <a:latin typeface="Arial Black" pitchFamily="34" charset="0"/>
              </a:rPr>
              <a:t>/</a:t>
            </a:r>
            <a:r>
              <a:rPr lang="ru-RU" sz="2000" b="1" dirty="0">
                <a:latin typeface="Arial Black" pitchFamily="34" charset="0"/>
              </a:rPr>
              <a:t>м</a:t>
            </a:r>
            <a:r>
              <a:rPr lang="en-US" sz="2000" b="1" dirty="0">
                <a:latin typeface="Arial Black" pitchFamily="34" charset="0"/>
              </a:rPr>
              <a:t>² </a:t>
            </a:r>
            <a:endParaRPr lang="ru-RU" sz="2000" b="1" dirty="0">
              <a:latin typeface="Arial Black" pitchFamily="34" charset="0"/>
            </a:endParaRPr>
          </a:p>
          <a:p>
            <a:pPr lvl="0"/>
            <a:r>
              <a:rPr lang="en-US" sz="2000" b="1" dirty="0" smtClean="0">
                <a:latin typeface="Arial Black" pitchFamily="34" charset="0"/>
              </a:rPr>
              <a:t>A=0.</a:t>
            </a:r>
            <a:r>
              <a:rPr lang="uk-UA" sz="2000" b="1" dirty="0" smtClean="0">
                <a:latin typeface="Arial Black" pitchFamily="34" charset="0"/>
              </a:rPr>
              <a:t>1</a:t>
            </a:r>
            <a:r>
              <a:rPr lang="en-US" sz="2000" b="1" dirty="0" smtClean="0">
                <a:latin typeface="Arial Black" pitchFamily="34" charset="0"/>
              </a:rPr>
              <a:t>5 </a:t>
            </a:r>
            <a:endParaRPr lang="ru-RU" sz="2000" b="1" dirty="0">
              <a:latin typeface="Arial Black" pitchFamily="34" charset="0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6580188" y="21304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a14="http://schemas.microsoft.com/office/drawing/2010/main" xmlns:mc="http://schemas.openxmlformats.org/markup-compatibility/2006" val="1923335646"/>
              </p:ext>
            </p:extLst>
          </p:nvPr>
        </p:nvGraphicFramePr>
        <p:xfrm>
          <a:off x="1412828" y="4595532"/>
          <a:ext cx="9528172" cy="1621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2043"/>
                <a:gridCol w="2382043"/>
                <a:gridCol w="2382043"/>
                <a:gridCol w="2382043"/>
              </a:tblGrid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Планета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Т без </a:t>
                      </a:r>
                      <a:r>
                        <a:rPr lang="ru-RU" dirty="0" err="1" smtClean="0"/>
                        <a:t>атмосфери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Реальна</a:t>
                      </a:r>
                      <a:r>
                        <a:rPr lang="ru-RU" baseline="0" dirty="0" smtClean="0"/>
                        <a:t> 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blipFill rotWithShape="1">
                      <a:blip r:embed="rId2"/>
                      <a:stretch>
                        <a:fillRect l="-300000" t="-7692" b="-309231"/>
                      </a:stretch>
                    </a:blip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Венера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-21</a:t>
                      </a:r>
                      <a:r>
                        <a:rPr lang="en-US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+460</a:t>
                      </a:r>
                      <a:r>
                        <a:rPr lang="en-US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  <a:r>
                        <a:rPr lang="en-US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endParaRPr lang="ru-RU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Земля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-25</a:t>
                      </a:r>
                      <a:r>
                        <a:rPr lang="en-US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+15</a:t>
                      </a:r>
                      <a:r>
                        <a:rPr lang="en-US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endParaRPr lang="ru-RU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  <a:r>
                        <a:rPr lang="en-US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endParaRPr lang="ru-RU" b="0" dirty="0"/>
                    </a:p>
                  </a:txBody>
                  <a:tcPr/>
                </a:tc>
              </a:tr>
              <a:tr h="48368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Марс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-57</a:t>
                      </a:r>
                      <a:r>
                        <a:rPr lang="en-US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-60</a:t>
                      </a:r>
                      <a:r>
                        <a:rPr lang="en-US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r>
                        <a:rPr lang="en-US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endParaRPr lang="ru-RU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" name="AutoShape 4" descr="data:image/gif;base64,R0lGODlhAQABAIAAAP///wAAACH5BAEAAAAALAAAAAABAAEAAAICRAEAOw=="/>
          <p:cNvSpPr>
            <a:spLocks noChangeAspect="1" noChangeArrowheads="1"/>
          </p:cNvSpPr>
          <p:nvPr/>
        </p:nvSpPr>
        <p:spPr bwMode="auto">
          <a:xfrm>
            <a:off x="4960938" y="-105759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AutoShape 6" descr="data:image/gif;base64,R0lGODlhAQABAIAAAP///wAAACH5BAEAAAAALAAAAAABAAEAAAICRAEAOw=="/>
          <p:cNvSpPr>
            <a:spLocks noChangeAspect="1" noChangeArrowheads="1"/>
          </p:cNvSpPr>
          <p:nvPr/>
        </p:nvSpPr>
        <p:spPr bwMode="auto">
          <a:xfrm>
            <a:off x="5113338" y="-10423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185131" y="-36716"/>
            <a:ext cx="7063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b="1" dirty="0">
                <a:latin typeface="Arial Black" pitchFamily="34" charset="0"/>
              </a:rPr>
              <a:t>9</a:t>
            </a:r>
          </a:p>
        </p:txBody>
      </p:sp>
      <p:pic>
        <p:nvPicPr>
          <p:cNvPr id="18" name="Рисунок 1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6397" y="2679430"/>
            <a:ext cx="2562838" cy="18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27427" y="2642141"/>
            <a:ext cx="2794776" cy="1863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41988" y="2645923"/>
            <a:ext cx="2580493" cy="1850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078997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3">
            <a:extLst>
              <a:ext uri="{FF2B5EF4-FFF2-40B4-BE49-F238E27FC236}">
                <a16:creationId xmlns:a16="http://schemas.microsoft.com/office/drawing/2014/main" xmlns="" id="{4A5297DD-9FD9-4D06-9692-F0940DBBAF94}"/>
              </a:ext>
            </a:extLst>
          </p:cNvPr>
          <p:cNvSpPr/>
          <p:nvPr/>
        </p:nvSpPr>
        <p:spPr>
          <a:xfrm>
            <a:off x="2636787" y="43543"/>
            <a:ext cx="5667021" cy="66604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Arial Black" panose="020B0A04020102020204" pitchFamily="34" charset="0"/>
              </a:rPr>
              <a:t>Пор</a:t>
            </a:r>
            <a:r>
              <a:rPr lang="uk-UA" sz="2400" b="1" dirty="0" err="1">
                <a:latin typeface="Arial Black" panose="020B0A04020102020204" pitchFamily="34" charset="0"/>
              </a:rPr>
              <a:t>івняльний</a:t>
            </a:r>
            <a:r>
              <a:rPr lang="uk-UA" sz="2400" b="1" dirty="0">
                <a:latin typeface="Arial Black" panose="020B0A04020102020204" pitchFamily="34" charset="0"/>
              </a:rPr>
              <a:t> аналіз</a:t>
            </a:r>
            <a:endParaRPr lang="ru-RU" sz="2400" b="1" dirty="0">
              <a:latin typeface="Arial Black" panose="020B0A04020102020204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84923745"/>
              </p:ext>
            </p:extLst>
          </p:nvPr>
        </p:nvGraphicFramePr>
        <p:xfrm>
          <a:off x="0" y="905386"/>
          <a:ext cx="6574972" cy="55970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88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697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0274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3365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2353">
                <a:tc>
                  <a:txBody>
                    <a:bodyPr/>
                    <a:lstStyle/>
                    <a:p>
                      <a:r>
                        <a:rPr lang="uk-UA" dirty="0"/>
                        <a:t>Параметр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Венера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Земля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Марс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9951">
                <a:tc>
                  <a:txBody>
                    <a:bodyPr/>
                    <a:lstStyle/>
                    <a:p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Відстань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від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Сонця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а.о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.)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0,72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>
                          <a:latin typeface="+mj-lt"/>
                        </a:rPr>
                        <a:t>1,00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>
                          <a:latin typeface="+mj-lt"/>
                        </a:rPr>
                        <a:t>1,52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9951">
                <a:tc>
                  <a:txBody>
                    <a:bodyPr/>
                    <a:lstStyle/>
                    <a:p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Сонячна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енергія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S (Вт/м²)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>
                          <a:latin typeface="+mj-lt"/>
                        </a:rPr>
                        <a:t>2610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>
                          <a:latin typeface="+mj-lt"/>
                        </a:rPr>
                        <a:t>1361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>
                          <a:latin typeface="+mj-lt"/>
                        </a:rPr>
                        <a:t>590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23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Альбедо (A)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uk-UA" dirty="0">
                          <a:latin typeface="+mj-lt"/>
                        </a:rPr>
                        <a:t>0,75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>
                          <a:latin typeface="+mj-lt"/>
                        </a:rPr>
                        <a:t>0,30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>
                          <a:latin typeface="+mj-lt"/>
                        </a:rPr>
                        <a:t>0,25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599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Основний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газ</a:t>
                      </a:r>
                      <a:endParaRPr lang="ru-RU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CO₂ (≈96%)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N₂, O₂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CO₂ (≈95%)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248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Атм</a:t>
                      </a:r>
                      <a:r>
                        <a:rPr lang="uk-UA" sz="18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осферний</a:t>
                      </a:r>
                      <a:r>
                        <a:rPr lang="uk-UA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тиск</a:t>
                      </a:r>
                      <a:endParaRPr lang="ru-RU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~92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атм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атм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0,006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атм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942787">
                <a:tc>
                  <a:txBody>
                    <a:bodyPr/>
                    <a:lstStyle/>
                    <a:p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Ефективна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температура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(без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атмосфери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≈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−21°C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≈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−25°C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≈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−57°C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248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Реальна </a:t>
                      </a:r>
                      <a:r>
                        <a:rPr lang="uk-UA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температура</a:t>
                      </a:r>
                      <a:endParaRPr lang="ru-RU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≈ +460°C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≈ +15°C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≈ −60°C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659951">
                <a:tc>
                  <a:txBody>
                    <a:bodyPr/>
                    <a:lstStyle/>
                    <a:p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Різниця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температур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≈ </a:t>
                      </a: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+481°C</a:t>
                      </a:r>
                      <a:endParaRPr lang="ru-RU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≈ </a:t>
                      </a: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+40°C</a:t>
                      </a:r>
                      <a:endParaRPr lang="ru-RU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≈ </a:t>
                      </a: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+3°C</a:t>
                      </a:r>
                      <a:endParaRPr lang="ru-RU" b="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59658" y="-877163"/>
            <a:ext cx="18146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sz="5400" b="1" dirty="0">
              <a:solidFill>
                <a:schemeClr val="bg1"/>
              </a:solidFill>
              <a:latin typeface="Arial Black" pitchFamily="34" charset="0"/>
            </a:endParaRPr>
          </a:p>
          <a:p>
            <a:r>
              <a:rPr lang="uk-UA" sz="5400" b="1" dirty="0">
                <a:latin typeface="Arial Black" pitchFamily="34" charset="0"/>
              </a:rPr>
              <a:t>10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619875" y="5429071"/>
            <a:ext cx="55721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/>
              <a:t>Розрахунки</a:t>
            </a:r>
            <a:r>
              <a:rPr lang="ru-RU" b="1" dirty="0" smtClean="0"/>
              <a:t> </a:t>
            </a:r>
            <a:r>
              <a:rPr lang="ru-RU" b="1" dirty="0" smtClean="0"/>
              <a:t>показали, </a:t>
            </a:r>
            <a:r>
              <a:rPr lang="ru-RU" b="1" dirty="0" err="1" smtClean="0"/>
              <a:t>що</a:t>
            </a:r>
            <a:r>
              <a:rPr lang="ru-RU" b="1" dirty="0" smtClean="0"/>
              <a:t> </a:t>
            </a:r>
            <a:r>
              <a:rPr lang="ru-RU" b="1" dirty="0" err="1" smtClean="0"/>
              <a:t>вирішальним</a:t>
            </a:r>
            <a:r>
              <a:rPr lang="ru-RU" b="1" dirty="0" smtClean="0"/>
              <a:t> фактором </a:t>
            </a:r>
            <a:r>
              <a:rPr lang="ru-RU" b="1" dirty="0" err="1" smtClean="0"/>
              <a:t>є</a:t>
            </a:r>
            <a:r>
              <a:rPr lang="ru-RU" b="1" dirty="0" smtClean="0"/>
              <a:t> не просто </a:t>
            </a:r>
            <a:r>
              <a:rPr lang="ru-RU" b="1" dirty="0" err="1" smtClean="0"/>
              <a:t>наявність</a:t>
            </a:r>
            <a:r>
              <a:rPr lang="ru-RU" b="1" dirty="0" smtClean="0"/>
              <a:t> CO₂, а </a:t>
            </a:r>
            <a:r>
              <a:rPr lang="ru-RU" b="1" dirty="0" err="1" smtClean="0"/>
              <a:t>поєднання</a:t>
            </a:r>
            <a:r>
              <a:rPr lang="ru-RU" b="1" dirty="0" smtClean="0"/>
              <a:t> </a:t>
            </a:r>
            <a:r>
              <a:rPr lang="ru-RU" b="1" dirty="0" err="1" smtClean="0"/>
              <a:t>його</a:t>
            </a:r>
            <a:r>
              <a:rPr lang="ru-RU" b="1" dirty="0" smtClean="0"/>
              <a:t> </a:t>
            </a:r>
            <a:r>
              <a:rPr lang="ru-RU" b="1" dirty="0" err="1" smtClean="0"/>
              <a:t>концентрації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атмосферним</a:t>
            </a:r>
            <a:r>
              <a:rPr lang="ru-RU" b="1" dirty="0" smtClean="0"/>
              <a:t> </a:t>
            </a:r>
            <a:r>
              <a:rPr lang="ru-RU" b="1" dirty="0" err="1" smtClean="0"/>
              <a:t>тиском</a:t>
            </a:r>
            <a:endParaRPr lang="ru-RU" b="1" dirty="0"/>
          </a:p>
        </p:txBody>
      </p:sp>
      <p:sp>
        <p:nvSpPr>
          <p:cNvPr id="6146" name="AutoShape 2" descr="Сравнение температур плане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8" name="AutoShape 4" descr="Сравнение температур плане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 descr="031caa56-54d9-40c1-a37f-3bd4a716155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16274" y="872892"/>
            <a:ext cx="5032826" cy="4469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46999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4A5297DD-9FD9-4D06-9692-F0940DBBAF94}"/>
              </a:ext>
            </a:extLst>
          </p:cNvPr>
          <p:cNvSpPr/>
          <p:nvPr/>
        </p:nvSpPr>
        <p:spPr>
          <a:xfrm>
            <a:off x="1983644" y="58057"/>
            <a:ext cx="5667021" cy="66604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latin typeface="Arial Black" panose="020B0A04020102020204" pitchFamily="34" charset="0"/>
              </a:rPr>
              <a:t>Експериментальна частина</a:t>
            </a:r>
            <a:endParaRPr lang="ru-RU" sz="2400" b="1" dirty="0"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9896" y="1295602"/>
            <a:ext cx="5740853" cy="544764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b="1" dirty="0" smtClean="0"/>
              <a:t>Мета </a:t>
            </a:r>
            <a:r>
              <a:rPr lang="ru-RU" sz="2000" b="1" dirty="0" err="1" smtClean="0"/>
              <a:t>експерименту</a:t>
            </a:r>
            <a:r>
              <a:rPr lang="ru-RU" sz="2000" b="1" dirty="0" smtClean="0"/>
              <a:t>:</a:t>
            </a:r>
            <a:endParaRPr lang="ru-RU" sz="2000" b="1" dirty="0" smtClean="0"/>
          </a:p>
          <a:p>
            <a:r>
              <a:rPr lang="ru-RU" sz="1600" b="1" dirty="0" err="1" smtClean="0"/>
              <a:t>Дослідити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вплив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різних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парникових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газів</a:t>
            </a:r>
            <a:r>
              <a:rPr lang="ru-RU" sz="1600" b="1" dirty="0" smtClean="0"/>
              <a:t> на </a:t>
            </a:r>
            <a:r>
              <a:rPr lang="ru-RU" sz="1600" b="1" dirty="0" err="1" smtClean="0"/>
              <a:t>зміну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температури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середовища</a:t>
            </a:r>
            <a:r>
              <a:rPr lang="ru-RU" sz="1600" b="1" dirty="0" smtClean="0"/>
              <a:t> при </a:t>
            </a:r>
            <a:r>
              <a:rPr lang="ru-RU" sz="1600" b="1" dirty="0" err="1" smtClean="0"/>
              <a:t>однаковому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нагріванні</a:t>
            </a:r>
            <a:r>
              <a:rPr lang="ru-RU" sz="1600" b="1" dirty="0" smtClean="0"/>
              <a:t>.</a:t>
            </a:r>
          </a:p>
          <a:p>
            <a:endParaRPr lang="ru-RU" sz="1600" b="1" dirty="0" smtClean="0"/>
          </a:p>
          <a:p>
            <a:r>
              <a:rPr lang="ru-RU" sz="2000" b="1" dirty="0" err="1" smtClean="0"/>
              <a:t>Обладнання</a:t>
            </a:r>
            <a:r>
              <a:rPr lang="ru-RU" sz="2000" b="1" dirty="0" smtClean="0"/>
              <a:t>:</a:t>
            </a:r>
            <a:endParaRPr lang="ru-RU" sz="2000" b="1" dirty="0" smtClean="0"/>
          </a:p>
          <a:p>
            <a:pPr>
              <a:buFont typeface="Arial" pitchFamily="34" charset="0"/>
              <a:buChar char="•"/>
            </a:pPr>
            <a:r>
              <a:rPr lang="ru-RU" sz="1600" b="1" dirty="0" smtClean="0"/>
              <a:t> 3 </a:t>
            </a:r>
            <a:r>
              <a:rPr lang="ru-RU" sz="1600" b="1" dirty="0" err="1" smtClean="0"/>
              <a:t>склян</a:t>
            </a:r>
            <a:r>
              <a:rPr lang="uk-UA" sz="1600" b="1" dirty="0" smtClean="0"/>
              <a:t>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колби</a:t>
            </a:r>
            <a:endParaRPr lang="ru-RU" sz="1600" b="1" dirty="0" smtClean="0"/>
          </a:p>
          <a:p>
            <a:pPr>
              <a:buFont typeface="Arial" pitchFamily="34" charset="0"/>
              <a:buChar char="•"/>
            </a:pPr>
            <a:r>
              <a:rPr lang="ru-RU" sz="1600" b="1" dirty="0" smtClean="0"/>
              <a:t> </a:t>
            </a:r>
            <a:r>
              <a:rPr lang="ru-RU" sz="1600" b="1" dirty="0" err="1" smtClean="0"/>
              <a:t>джерело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світла</a:t>
            </a:r>
            <a:endParaRPr lang="ru-RU" sz="1600" b="1" dirty="0" smtClean="0"/>
          </a:p>
          <a:p>
            <a:pPr>
              <a:buFont typeface="Arial" pitchFamily="34" charset="0"/>
              <a:buChar char="•"/>
            </a:pPr>
            <a:r>
              <a:rPr lang="ru-RU" sz="1600" b="1" dirty="0" smtClean="0"/>
              <a:t> </a:t>
            </a:r>
            <a:r>
              <a:rPr lang="ru-RU" sz="1600" b="1" dirty="0" err="1" smtClean="0"/>
              <a:t>термометри</a:t>
            </a:r>
            <a:r>
              <a:rPr lang="ru-RU" sz="1600" b="1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sz="1600" b="1" dirty="0" smtClean="0"/>
              <a:t>CO</a:t>
            </a:r>
            <a:r>
              <a:rPr lang="en-US" sz="1600" b="1" dirty="0" smtClean="0"/>
              <a:t>₂ </a:t>
            </a:r>
            <a:r>
              <a:rPr lang="en-US" sz="1600" b="1" dirty="0" smtClean="0"/>
              <a:t>(</a:t>
            </a:r>
            <a:r>
              <a:rPr lang="ru-RU" sz="1600" b="1" dirty="0" err="1" smtClean="0"/>
              <a:t>реакція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соди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і</a:t>
            </a:r>
            <a:r>
              <a:rPr lang="ru-RU" sz="1600" b="1" dirty="0" smtClean="0"/>
              <a:t> </a:t>
            </a:r>
            <a:r>
              <a:rPr lang="ru-RU" sz="1600" b="1" dirty="0" smtClean="0"/>
              <a:t>р-ну </a:t>
            </a:r>
            <a:r>
              <a:rPr lang="ru-RU" sz="1600" b="1" dirty="0" err="1" smtClean="0"/>
              <a:t>лимонної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кислоти</a:t>
            </a:r>
            <a:r>
              <a:rPr lang="ru-RU" sz="1600" b="1" dirty="0" smtClean="0"/>
              <a:t>) </a:t>
            </a:r>
          </a:p>
          <a:p>
            <a:pPr>
              <a:buFont typeface="Arial" pitchFamily="34" charset="0"/>
              <a:buChar char="•"/>
            </a:pPr>
            <a:r>
              <a:rPr lang="ru-RU" sz="1600" b="1" dirty="0" smtClean="0"/>
              <a:t> </a:t>
            </a:r>
            <a:r>
              <a:rPr lang="ru-RU" sz="1600" b="1" dirty="0" smtClean="0"/>
              <a:t>вода </a:t>
            </a:r>
            <a:r>
              <a:rPr lang="ru-RU" sz="1600" b="1" dirty="0" smtClean="0"/>
              <a:t>(для </a:t>
            </a:r>
            <a:r>
              <a:rPr lang="ru-RU" sz="1600" b="1" dirty="0" err="1" smtClean="0"/>
              <a:t>створення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водяної</a:t>
            </a:r>
            <a:r>
              <a:rPr lang="ru-RU" sz="1600" b="1" dirty="0" smtClean="0"/>
              <a:t> пари) </a:t>
            </a:r>
            <a:endParaRPr lang="ru-RU" sz="1600" b="1" dirty="0" smtClean="0"/>
          </a:p>
          <a:p>
            <a:pPr>
              <a:buFont typeface="Arial" pitchFamily="34" charset="0"/>
              <a:buChar char="•"/>
            </a:pPr>
            <a:endParaRPr lang="ru-RU" sz="1600" b="1" dirty="0" smtClean="0"/>
          </a:p>
          <a:p>
            <a:r>
              <a:rPr lang="ru-RU" sz="2000" b="1" dirty="0" smtClean="0"/>
              <a:t>Методика </a:t>
            </a:r>
            <a:r>
              <a:rPr lang="ru-RU" sz="2000" b="1" dirty="0" err="1" smtClean="0"/>
              <a:t>дослідження</a:t>
            </a:r>
            <a:r>
              <a:rPr lang="ru-RU" sz="2000" b="1" dirty="0" smtClean="0"/>
              <a:t>:</a:t>
            </a:r>
            <a:endParaRPr lang="ru-RU" sz="2000" b="1" dirty="0" smtClean="0"/>
          </a:p>
          <a:p>
            <a:r>
              <a:rPr lang="ru-RU" sz="1600" b="1" dirty="0" smtClean="0"/>
              <a:t>У першу </a:t>
            </a:r>
            <a:r>
              <a:rPr lang="ru-RU" sz="1600" b="1" dirty="0" smtClean="0"/>
              <a:t>колбу </a:t>
            </a:r>
            <a:r>
              <a:rPr lang="ru-RU" sz="1600" b="1" dirty="0" err="1" smtClean="0"/>
              <a:t>поміщено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звичайне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повітря</a:t>
            </a:r>
            <a:r>
              <a:rPr lang="ru-RU" sz="1600" b="1" dirty="0" smtClean="0"/>
              <a:t> (контроль). </a:t>
            </a:r>
          </a:p>
          <a:p>
            <a:r>
              <a:rPr lang="ru-RU" sz="1600" b="1" dirty="0" smtClean="0"/>
              <a:t>У другу — </a:t>
            </a:r>
            <a:r>
              <a:rPr lang="ru-RU" sz="1600" b="1" dirty="0" err="1" smtClean="0"/>
              <a:t>середовище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з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підвищеним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вмістом</a:t>
            </a:r>
            <a:r>
              <a:rPr lang="ru-RU" sz="1600" b="1" dirty="0" smtClean="0"/>
              <a:t> </a:t>
            </a:r>
            <a:r>
              <a:rPr lang="en-US" sz="1600" b="1" dirty="0" smtClean="0"/>
              <a:t>CO₂. </a:t>
            </a:r>
          </a:p>
          <a:p>
            <a:r>
              <a:rPr lang="ru-RU" sz="1600" b="1" dirty="0" smtClean="0"/>
              <a:t>У </a:t>
            </a:r>
            <a:r>
              <a:rPr lang="ru-RU" sz="1600" b="1" dirty="0" err="1" smtClean="0"/>
              <a:t>третю</a:t>
            </a:r>
            <a:r>
              <a:rPr lang="ru-RU" sz="1600" b="1" dirty="0" smtClean="0"/>
              <a:t> — </a:t>
            </a:r>
            <a:r>
              <a:rPr lang="ru-RU" sz="1600" b="1" dirty="0" err="1" smtClean="0"/>
              <a:t>середовище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з</a:t>
            </a:r>
            <a:r>
              <a:rPr lang="ru-RU" sz="1600" b="1" dirty="0" smtClean="0"/>
              <a:t> водяною парою. </a:t>
            </a:r>
          </a:p>
          <a:p>
            <a:r>
              <a:rPr lang="ru-RU" sz="1600" b="1" dirty="0" err="1" smtClean="0"/>
              <a:t>Ємності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розміщено</a:t>
            </a:r>
            <a:r>
              <a:rPr lang="ru-RU" sz="1600" b="1" dirty="0" smtClean="0"/>
              <a:t> на </a:t>
            </a:r>
            <a:r>
              <a:rPr lang="ru-RU" sz="1600" b="1" dirty="0" err="1" smtClean="0"/>
              <a:t>однаковій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відстані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від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джерела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світла</a:t>
            </a:r>
            <a:r>
              <a:rPr lang="ru-RU" sz="1600" b="1" dirty="0" smtClean="0"/>
              <a:t>. </a:t>
            </a:r>
            <a:endParaRPr lang="ru-RU" sz="1600" b="1" dirty="0" smtClean="0"/>
          </a:p>
          <a:p>
            <a:r>
              <a:rPr lang="ru-RU" sz="1600" b="1" dirty="0" err="1" smtClean="0"/>
              <a:t>Вимірювання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температури</a:t>
            </a:r>
            <a:r>
              <a:rPr lang="ru-RU" sz="1600" b="1" dirty="0" smtClean="0"/>
              <a:t> проводилось </a:t>
            </a:r>
            <a:r>
              <a:rPr lang="ru-RU" sz="1600" b="1" dirty="0" err="1" smtClean="0"/>
              <a:t>кожні</a:t>
            </a:r>
            <a:r>
              <a:rPr lang="ru-RU" sz="1600" b="1" dirty="0" smtClean="0"/>
              <a:t> 5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хвилин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протягом</a:t>
            </a:r>
            <a:r>
              <a:rPr lang="ru-RU" sz="1600" b="1" dirty="0" smtClean="0"/>
              <a:t> </a:t>
            </a:r>
            <a:r>
              <a:rPr lang="ru-RU" sz="1600" b="1" dirty="0" smtClean="0"/>
              <a:t>25 </a:t>
            </a:r>
            <a:r>
              <a:rPr lang="ru-RU" sz="1600" b="1" dirty="0" err="1" smtClean="0"/>
              <a:t>хвилин</a:t>
            </a:r>
            <a:r>
              <a:rPr lang="ru-RU" sz="1600" b="1" dirty="0" smtClean="0"/>
              <a:t>.</a:t>
            </a:r>
            <a:endParaRPr lang="ru-RU" sz="1600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159658" y="-877163"/>
            <a:ext cx="18146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sz="5400" b="1" dirty="0">
              <a:solidFill>
                <a:schemeClr val="bg1"/>
              </a:solidFill>
              <a:latin typeface="Arial Black" pitchFamily="34" charset="0"/>
            </a:endParaRPr>
          </a:p>
          <a:p>
            <a:r>
              <a:rPr lang="uk-UA" sz="5400" b="1" dirty="0">
                <a:latin typeface="Arial Black" pitchFamily="34" charset="0"/>
              </a:rPr>
              <a:t>11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810500" y="152401"/>
          <a:ext cx="4229100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399"/>
                <a:gridCol w="1151497"/>
                <a:gridCol w="1105929"/>
                <a:gridCol w="1057275"/>
              </a:tblGrid>
              <a:tr h="487094">
                <a:tc>
                  <a:txBody>
                    <a:bodyPr/>
                    <a:lstStyle/>
                    <a:p>
                      <a:r>
                        <a:rPr lang="ru-RU" sz="1400" dirty="0"/>
                        <a:t>Час (</a:t>
                      </a:r>
                      <a:r>
                        <a:rPr lang="ru-RU" sz="1400" dirty="0" err="1"/>
                        <a:t>хв</a:t>
                      </a:r>
                      <a:r>
                        <a:rPr lang="ru-RU" sz="1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Повітря</a:t>
                      </a:r>
                      <a:r>
                        <a:rPr lang="ru-RU" sz="1400" dirty="0" smtClean="0"/>
                        <a:t> (°</a:t>
                      </a:r>
                      <a:r>
                        <a:rPr lang="en-US" sz="1400" dirty="0" smtClean="0"/>
                        <a:t>C)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CO₂ (°C)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Водяна</a:t>
                      </a:r>
                      <a:r>
                        <a:rPr lang="ru-RU" sz="1400" dirty="0" smtClean="0"/>
                        <a:t> пара (°</a:t>
                      </a:r>
                      <a:r>
                        <a:rPr lang="en-US" sz="1400" dirty="0" smtClean="0"/>
                        <a:t>C)</a:t>
                      </a:r>
                      <a:endParaRPr lang="ru-RU" sz="1400" dirty="0"/>
                    </a:p>
                  </a:txBody>
                  <a:tcPr anchor="ctr"/>
                </a:tc>
              </a:tr>
              <a:tr h="274418">
                <a:tc>
                  <a:txBody>
                    <a:bodyPr/>
                    <a:lstStyle/>
                    <a:p>
                      <a:r>
                        <a:rPr lang="ru-RU" sz="140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18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18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18</a:t>
                      </a:r>
                      <a:endParaRPr lang="ru-RU" sz="1400" dirty="0"/>
                    </a:p>
                  </a:txBody>
                  <a:tcPr anchor="ctr"/>
                </a:tc>
              </a:tr>
              <a:tr h="274418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18.6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19.0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19.4</a:t>
                      </a:r>
                      <a:endParaRPr lang="ru-RU" sz="1400" dirty="0"/>
                    </a:p>
                  </a:txBody>
                  <a:tcPr/>
                </a:tc>
              </a:tr>
              <a:tr h="274418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10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19.2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19.9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20.6</a:t>
                      </a:r>
                      <a:endParaRPr lang="ru-RU" sz="1400" dirty="0"/>
                    </a:p>
                  </a:txBody>
                  <a:tcPr/>
                </a:tc>
              </a:tr>
              <a:tr h="274418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15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19.7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20.6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21.7</a:t>
                      </a:r>
                      <a:endParaRPr lang="ru-RU" sz="1400" dirty="0"/>
                    </a:p>
                  </a:txBody>
                  <a:tcPr/>
                </a:tc>
              </a:tr>
              <a:tr h="274418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20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20.1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21.2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22.7</a:t>
                      </a:r>
                      <a:endParaRPr lang="ru-RU" sz="1400" dirty="0"/>
                    </a:p>
                  </a:txBody>
                  <a:tcPr/>
                </a:tc>
              </a:tr>
              <a:tr h="274418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25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20.4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21.6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23.5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Рисунок 9" descr="experiment_graph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00851" y="2505075"/>
            <a:ext cx="5212086" cy="390906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19800" y="1571261"/>
            <a:ext cx="1788728" cy="646331"/>
          </a:xfrm>
          <a:prstGeom prst="rect">
            <a:avLst/>
          </a:prstGeom>
          <a:solidFill>
            <a:schemeClr val="accent1"/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chemeClr val="bg1"/>
                </a:solidFill>
                <a:latin typeface="Arial Black" pitchFamily="34" charset="0"/>
              </a:rPr>
              <a:t>Отримані результати</a:t>
            </a:r>
            <a:endParaRPr lang="ru-RU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6112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558" y="712451"/>
            <a:ext cx="2859315" cy="3546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97873" y="713576"/>
            <a:ext cx="2916026" cy="3545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0-02-05-2c82ab247fd75d16b1597933b661b4df9ab818e5cbf4fe6b4c262560d4f815ea_cda9dee641e66996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572859" y="712451"/>
            <a:ext cx="3438591" cy="2205596"/>
          </a:xfrm>
          <a:prstGeom prst="rect">
            <a:avLst/>
          </a:prstGeom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13899" y="713576"/>
            <a:ext cx="2658960" cy="3545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38558" y="4368838"/>
            <a:ext cx="2540000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Arial Black" pitchFamily="34" charset="0"/>
              </a:rPr>
              <a:t>Повітря</a:t>
            </a:r>
            <a:endParaRPr lang="ru-RU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1" name="Прямоугольник: скругленные углы 3">
            <a:extLst>
              <a:ext uri="{FF2B5EF4-FFF2-40B4-BE49-F238E27FC236}">
                <a16:creationId xmlns:a16="http://schemas.microsoft.com/office/drawing/2014/main" xmlns="" id="{4A5297DD-9FD9-4D06-9692-F0940DBBAF94}"/>
              </a:ext>
            </a:extLst>
          </p:cNvPr>
          <p:cNvSpPr/>
          <p:nvPr/>
        </p:nvSpPr>
        <p:spPr>
          <a:xfrm>
            <a:off x="1983644" y="58057"/>
            <a:ext cx="5667021" cy="66604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latin typeface="Arial Black" panose="020B0A04020102020204" pitchFamily="34" charset="0"/>
              </a:rPr>
              <a:t>Фото та відео експерименту</a:t>
            </a:r>
            <a:endParaRPr lang="ru-RU" sz="2400" b="1" dirty="0">
              <a:latin typeface="Arial Black" panose="020B0A04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97873" y="4377583"/>
            <a:ext cx="2540000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chemeClr val="bg1"/>
                </a:solidFill>
                <a:latin typeface="Arial Black" pitchFamily="34" charset="0"/>
              </a:rPr>
              <a:t>Вуглекислий </a:t>
            </a:r>
            <a:r>
              <a:rPr lang="uk-UA" b="1" dirty="0">
                <a:solidFill>
                  <a:schemeClr val="bg1"/>
                </a:solidFill>
                <a:latin typeface="Arial Black" pitchFamily="34" charset="0"/>
              </a:rPr>
              <a:t>газ</a:t>
            </a:r>
            <a:endParaRPr lang="ru-RU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73379" y="4400186"/>
            <a:ext cx="2540000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Arial Black" pitchFamily="34" charset="0"/>
              </a:rPr>
              <a:t>Водяна пара</a:t>
            </a:r>
            <a:endParaRPr lang="ru-RU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572500" y="2905125"/>
            <a:ext cx="3448050" cy="923330"/>
          </a:xfrm>
          <a:prstGeom prst="rect">
            <a:avLst/>
          </a:prstGeom>
          <a:solidFill>
            <a:schemeClr val="accent1"/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Arial Black" pitchFamily="34" charset="0"/>
              </a:rPr>
              <a:t>Добування </a:t>
            </a:r>
            <a:r>
              <a:rPr lang="ru-RU" dirty="0">
                <a:solidFill>
                  <a:schemeClr val="bg1"/>
                </a:solidFill>
                <a:latin typeface="Arial Black" pitchFamily="34" charset="0"/>
              </a:rPr>
              <a:t>CO₂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uk-UA" dirty="0">
                <a:solidFill>
                  <a:schemeClr val="bg1"/>
                </a:solidFill>
                <a:latin typeface="Arial Black" pitchFamily="34" charset="0"/>
              </a:rPr>
              <a:t>шляхом реакції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Black" pitchFamily="34" charset="0"/>
              </a:rPr>
              <a:t>NaH</a:t>
            </a:r>
            <a:r>
              <a:rPr lang="en-US" b="1" dirty="0" err="1">
                <a:solidFill>
                  <a:schemeClr val="bg1"/>
                </a:solidFill>
                <a:latin typeface="Arial Black" pitchFamily="34" charset="0"/>
              </a:rPr>
              <a:t>CO</a:t>
            </a:r>
            <a:r>
              <a:rPr lang="en-US" b="1" dirty="0">
                <a:solidFill>
                  <a:schemeClr val="bg1"/>
                </a:solidFill>
                <a:latin typeface="Arial Black" pitchFamily="34" charset="0"/>
              </a:rPr>
              <a:t>₃</a:t>
            </a:r>
            <a:r>
              <a:rPr lang="uk-UA" b="1" dirty="0">
                <a:solidFill>
                  <a:schemeClr val="bg1"/>
                </a:solidFill>
                <a:latin typeface="Arial Black" pitchFamily="34" charset="0"/>
              </a:rPr>
              <a:t> + </a:t>
            </a:r>
            <a:r>
              <a:rPr lang="uk-UA" b="1" dirty="0" smtClean="0">
                <a:solidFill>
                  <a:schemeClr val="bg1"/>
                </a:solidFill>
                <a:latin typeface="Arial Black" pitchFamily="34" charset="0"/>
              </a:rPr>
              <a:t>лимонна </a:t>
            </a:r>
            <a:r>
              <a:rPr lang="uk-UA" b="1" dirty="0">
                <a:solidFill>
                  <a:schemeClr val="bg1"/>
                </a:solidFill>
                <a:latin typeface="Arial Black" pitchFamily="34" charset="0"/>
              </a:rPr>
              <a:t>кислота 10%</a:t>
            </a:r>
            <a:endParaRPr lang="ru-RU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9658" y="-877163"/>
            <a:ext cx="18146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sz="5400" b="1" dirty="0">
              <a:solidFill>
                <a:schemeClr val="bg1"/>
              </a:solidFill>
              <a:latin typeface="Arial Black" pitchFamily="34" charset="0"/>
            </a:endParaRPr>
          </a:p>
          <a:p>
            <a:r>
              <a:rPr lang="uk-UA" sz="5400" b="1" dirty="0">
                <a:latin typeface="Arial Black" pitchFamily="34" charset="0"/>
              </a:rPr>
              <a:t>12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23850" y="4905286"/>
            <a:ext cx="5210175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b="1" dirty="0" smtClean="0"/>
              <a:t>Як </a:t>
            </a:r>
            <a:r>
              <a:rPr lang="ru-RU" b="1" dirty="0" err="1" smtClean="0"/>
              <a:t>інтерпретувати</a:t>
            </a:r>
            <a:r>
              <a:rPr lang="ru-RU" b="1" dirty="0" smtClean="0"/>
              <a:t> </a:t>
            </a:r>
            <a:r>
              <a:rPr lang="ru-RU" b="1" dirty="0" err="1" smtClean="0"/>
              <a:t>результати</a:t>
            </a:r>
            <a:r>
              <a:rPr lang="ru-RU" b="1" dirty="0" smtClean="0"/>
              <a:t>:</a:t>
            </a:r>
            <a:endParaRPr lang="ru-RU" b="1" dirty="0" smtClean="0"/>
          </a:p>
          <a:p>
            <a:r>
              <a:rPr lang="ru-RU" dirty="0" err="1" smtClean="0"/>
              <a:t>Повітря</a:t>
            </a:r>
            <a:r>
              <a:rPr lang="ru-RU" dirty="0" smtClean="0"/>
              <a:t>: +</a:t>
            </a:r>
            <a:r>
              <a:rPr lang="ru-RU" dirty="0" smtClean="0"/>
              <a:t>2.4°</a:t>
            </a:r>
            <a:r>
              <a:rPr lang="en-US" dirty="0" smtClean="0"/>
              <a:t>C → </a:t>
            </a:r>
            <a:r>
              <a:rPr lang="ru-RU" dirty="0" err="1" smtClean="0"/>
              <a:t>природний</a:t>
            </a:r>
            <a:r>
              <a:rPr lang="ru-RU" dirty="0" smtClean="0"/>
              <a:t> </a:t>
            </a:r>
            <a:r>
              <a:rPr lang="ru-RU" dirty="0" err="1" smtClean="0"/>
              <a:t>нагрів</a:t>
            </a:r>
            <a:r>
              <a:rPr lang="ru-RU" dirty="0" smtClean="0"/>
              <a:t> </a:t>
            </a:r>
          </a:p>
          <a:p>
            <a:r>
              <a:rPr lang="en-US" dirty="0" smtClean="0"/>
              <a:t>CO₂: +</a:t>
            </a:r>
            <a:r>
              <a:rPr lang="en-US" dirty="0" smtClean="0"/>
              <a:t>3</a:t>
            </a:r>
            <a:r>
              <a:rPr lang="uk-UA" dirty="0" smtClean="0"/>
              <a:t>.</a:t>
            </a:r>
            <a:r>
              <a:rPr lang="en-US" dirty="0" smtClean="0"/>
              <a:t>6°C </a:t>
            </a:r>
            <a:r>
              <a:rPr lang="en-US" dirty="0" smtClean="0"/>
              <a:t>→ </a:t>
            </a:r>
            <a:r>
              <a:rPr lang="ru-RU" dirty="0" err="1" smtClean="0"/>
              <a:t>помітний</a:t>
            </a:r>
            <a:r>
              <a:rPr lang="ru-RU" dirty="0" smtClean="0"/>
              <a:t> </a:t>
            </a:r>
            <a:r>
              <a:rPr lang="ru-RU" dirty="0" err="1" smtClean="0"/>
              <a:t>парниковий</a:t>
            </a:r>
            <a:r>
              <a:rPr lang="ru-RU" dirty="0" smtClean="0"/>
              <a:t> </a:t>
            </a:r>
            <a:r>
              <a:rPr lang="ru-RU" dirty="0" err="1" smtClean="0"/>
              <a:t>ефект</a:t>
            </a:r>
            <a:r>
              <a:rPr lang="ru-RU" dirty="0" smtClean="0"/>
              <a:t> </a:t>
            </a:r>
          </a:p>
          <a:p>
            <a:r>
              <a:rPr lang="ru-RU" dirty="0" err="1" smtClean="0"/>
              <a:t>Водяна</a:t>
            </a:r>
            <a:r>
              <a:rPr lang="ru-RU" dirty="0" smtClean="0"/>
              <a:t> пара: +5.5°</a:t>
            </a:r>
            <a:r>
              <a:rPr lang="en-US" dirty="0" smtClean="0"/>
              <a:t>C → </a:t>
            </a:r>
            <a:r>
              <a:rPr lang="ru-RU" dirty="0" err="1" smtClean="0"/>
              <a:t>найсильніший</a:t>
            </a:r>
            <a:r>
              <a:rPr lang="ru-RU" dirty="0" smtClean="0"/>
              <a:t> </a:t>
            </a:r>
            <a:r>
              <a:rPr lang="ru-RU" dirty="0" err="1" smtClean="0"/>
              <a:t>вплив</a:t>
            </a:r>
            <a:endParaRPr lang="ru-RU" dirty="0"/>
          </a:p>
        </p:txBody>
      </p:sp>
      <p:sp>
        <p:nvSpPr>
          <p:cNvPr id="2" name="AutoShape 2" descr="Завантажити графі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Завантажити графі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5638800" y="4847362"/>
            <a:ext cx="6553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За </a:t>
            </a:r>
            <a:r>
              <a:rPr lang="ru-RU" b="1" dirty="0" err="1" smtClean="0"/>
              <a:t>однакових</a:t>
            </a:r>
            <a:r>
              <a:rPr lang="ru-RU" b="1" dirty="0" smtClean="0"/>
              <a:t> умов </a:t>
            </a:r>
            <a:r>
              <a:rPr lang="ru-RU" b="1" dirty="0" err="1" smtClean="0"/>
              <a:t>нагрівання</a:t>
            </a:r>
            <a:r>
              <a:rPr lang="ru-RU" b="1" dirty="0" smtClean="0"/>
              <a:t> </a:t>
            </a:r>
            <a:r>
              <a:rPr lang="ru-RU" b="1" dirty="0" err="1" smtClean="0"/>
              <a:t>середовища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парниковими</a:t>
            </a:r>
            <a:r>
              <a:rPr lang="ru-RU" b="1" dirty="0" smtClean="0"/>
              <a:t> газами </a:t>
            </a:r>
            <a:r>
              <a:rPr lang="ru-RU" b="1" dirty="0" err="1" smtClean="0"/>
              <a:t>демонструють</a:t>
            </a:r>
            <a:r>
              <a:rPr lang="ru-RU" b="1" dirty="0" smtClean="0"/>
              <a:t> </a:t>
            </a:r>
            <a:r>
              <a:rPr lang="ru-RU" b="1" dirty="0" err="1" smtClean="0"/>
              <a:t>вищу</a:t>
            </a:r>
            <a:r>
              <a:rPr lang="ru-RU" b="1" dirty="0" smtClean="0"/>
              <a:t> температуру </a:t>
            </a:r>
            <a:r>
              <a:rPr lang="ru-RU" b="1" dirty="0" err="1" smtClean="0"/>
              <a:t>порівняно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повітрям</a:t>
            </a:r>
            <a:r>
              <a:rPr lang="ru-RU" b="1" dirty="0" smtClean="0"/>
              <a:t>. </a:t>
            </a:r>
            <a:r>
              <a:rPr lang="ru-RU" b="1" dirty="0" err="1" smtClean="0"/>
              <a:t>Найбільший</a:t>
            </a:r>
            <a:r>
              <a:rPr lang="ru-RU" b="1" dirty="0" smtClean="0"/>
              <a:t> </a:t>
            </a:r>
            <a:r>
              <a:rPr lang="ru-RU" b="1" dirty="0" err="1" smtClean="0"/>
              <a:t>ефект</a:t>
            </a:r>
            <a:r>
              <a:rPr lang="ru-RU" b="1" dirty="0" smtClean="0"/>
              <a:t> </a:t>
            </a:r>
            <a:r>
              <a:rPr lang="ru-RU" b="1" dirty="0" err="1" smtClean="0"/>
              <a:t>спостерігається</a:t>
            </a:r>
            <a:r>
              <a:rPr lang="ru-RU" b="1" dirty="0" smtClean="0"/>
              <a:t> у </a:t>
            </a:r>
            <a:r>
              <a:rPr lang="ru-RU" b="1" dirty="0" err="1" smtClean="0"/>
              <a:t>водяної</a:t>
            </a:r>
            <a:r>
              <a:rPr lang="ru-RU" b="1" dirty="0" smtClean="0"/>
              <a:t> пари, </a:t>
            </a:r>
            <a:r>
              <a:rPr lang="ru-RU" b="1" dirty="0" err="1" smtClean="0"/>
              <a:t>що</a:t>
            </a:r>
            <a:r>
              <a:rPr lang="ru-RU" b="1" dirty="0" smtClean="0"/>
              <a:t> </a:t>
            </a:r>
            <a:r>
              <a:rPr lang="ru-RU" b="1" dirty="0" err="1" smtClean="0"/>
              <a:t>узгоджується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її</a:t>
            </a:r>
            <a:r>
              <a:rPr lang="ru-RU" b="1" dirty="0" smtClean="0"/>
              <a:t> </a:t>
            </a:r>
            <a:r>
              <a:rPr lang="ru-RU" b="1" dirty="0" err="1" smtClean="0"/>
              <a:t>значною</a:t>
            </a:r>
            <a:r>
              <a:rPr lang="ru-RU" b="1" dirty="0" smtClean="0"/>
              <a:t> </a:t>
            </a:r>
            <a:r>
              <a:rPr lang="ru-RU" b="1" dirty="0" err="1" smtClean="0"/>
              <a:t>роллю</a:t>
            </a:r>
            <a:r>
              <a:rPr lang="ru-RU" b="1" dirty="0" smtClean="0"/>
              <a:t> у </a:t>
            </a:r>
            <a:r>
              <a:rPr lang="ru-RU" b="1" dirty="0" err="1" smtClean="0"/>
              <a:t>формуванні</a:t>
            </a:r>
            <a:r>
              <a:rPr lang="ru-RU" b="1" dirty="0" smtClean="0"/>
              <a:t> </a:t>
            </a:r>
            <a:r>
              <a:rPr lang="ru-RU" b="1" dirty="0" err="1" smtClean="0"/>
              <a:t>клімату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461950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4A5297DD-9FD9-4D06-9692-F0940DBBAF94}"/>
              </a:ext>
            </a:extLst>
          </p:cNvPr>
          <p:cNvSpPr/>
          <p:nvPr/>
        </p:nvSpPr>
        <p:spPr>
          <a:xfrm>
            <a:off x="2850910" y="166976"/>
            <a:ext cx="5667021" cy="66604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latin typeface="Arial Black" panose="020B0A04020102020204" pitchFamily="34" charset="0"/>
              </a:rPr>
              <a:t>Висновки</a:t>
            </a:r>
            <a:endParaRPr lang="ru-RU" sz="2400" b="1" dirty="0">
              <a:latin typeface="Arial Black" panose="020B0A040201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203328" y="1001486"/>
            <a:ext cx="7271657" cy="29101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>
                <a:latin typeface="Arial Black" pitchFamily="34" charset="0"/>
              </a:rPr>
              <a:t>У</a:t>
            </a:r>
            <a:r>
              <a:rPr lang="ru-RU" b="1" dirty="0" err="1">
                <a:latin typeface="Arial Black" pitchFamily="34" charset="0"/>
              </a:rPr>
              <a:t>становлено</a:t>
            </a:r>
            <a:r>
              <a:rPr lang="ru-RU" b="1" dirty="0">
                <a:latin typeface="Arial Black" pitchFamily="34" charset="0"/>
              </a:rPr>
              <a:t>, </a:t>
            </a:r>
            <a:r>
              <a:rPr lang="ru-RU" b="1" dirty="0" err="1">
                <a:latin typeface="Arial Black" pitchFamily="34" charset="0"/>
              </a:rPr>
              <a:t>що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інтенсивність</a:t>
            </a:r>
            <a:r>
              <a:rPr lang="ru-RU" b="1" dirty="0">
                <a:latin typeface="Arial Black" pitchFamily="34" charset="0"/>
              </a:rPr>
              <a:t> парникового </a:t>
            </a:r>
            <a:r>
              <a:rPr lang="ru-RU" b="1" dirty="0" err="1">
                <a:latin typeface="Arial Black" pitchFamily="34" charset="0"/>
              </a:rPr>
              <a:t>ефекту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визначається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сукупністю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факторів</a:t>
            </a:r>
            <a:r>
              <a:rPr lang="uk-UA" b="1" dirty="0">
                <a:latin typeface="Arial Black" pitchFamily="34" charset="0"/>
              </a:rPr>
              <a:t> –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хімічним</a:t>
            </a:r>
            <a:r>
              <a:rPr lang="ru-RU" b="1" dirty="0">
                <a:latin typeface="Arial Black" pitchFamily="34" charset="0"/>
              </a:rPr>
              <a:t> складом, </a:t>
            </a:r>
            <a:r>
              <a:rPr lang="ru-RU" b="1" dirty="0" err="1">
                <a:latin typeface="Arial Black" pitchFamily="34" charset="0"/>
              </a:rPr>
              <a:t>концентрацією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газів</a:t>
            </a:r>
            <a:r>
              <a:rPr lang="ru-RU" b="1" dirty="0">
                <a:latin typeface="Arial Black" pitchFamily="34" charset="0"/>
              </a:rPr>
              <a:t> та </a:t>
            </a:r>
            <a:r>
              <a:rPr lang="ru-RU" b="1" dirty="0" err="1">
                <a:latin typeface="Arial Black" pitchFamily="34" charset="0"/>
              </a:rPr>
              <a:t>атмосферним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тиском</a:t>
            </a:r>
            <a:r>
              <a:rPr lang="ru-RU" b="1" dirty="0">
                <a:latin typeface="Arial Black" pitchFamily="34" charset="0"/>
              </a:rPr>
              <a:t>. </a:t>
            </a:r>
            <a:r>
              <a:rPr lang="ru-RU" b="1" dirty="0" err="1">
                <a:latin typeface="Arial Black" pitchFamily="34" charset="0"/>
              </a:rPr>
              <a:t>Експериментально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підтверджено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здатність</a:t>
            </a:r>
            <a:r>
              <a:rPr lang="ru-RU" b="1" dirty="0">
                <a:latin typeface="Arial Black" pitchFamily="34" charset="0"/>
              </a:rPr>
              <a:t> CO₂ і </a:t>
            </a:r>
            <a:r>
              <a:rPr lang="ru-RU" b="1" dirty="0" err="1">
                <a:latin typeface="Arial Black" pitchFamily="34" charset="0"/>
              </a:rPr>
              <a:t>водяної</a:t>
            </a:r>
            <a:r>
              <a:rPr lang="ru-RU" b="1" dirty="0">
                <a:latin typeface="Arial Black" pitchFamily="34" charset="0"/>
              </a:rPr>
              <a:t> пари </a:t>
            </a:r>
            <a:r>
              <a:rPr lang="ru-RU" b="1" dirty="0" err="1">
                <a:latin typeface="Arial Black" pitchFamily="34" charset="0"/>
              </a:rPr>
              <a:t>підвищувати</a:t>
            </a:r>
            <a:r>
              <a:rPr lang="ru-RU" b="1" dirty="0">
                <a:latin typeface="Arial Black" pitchFamily="34" charset="0"/>
              </a:rPr>
              <a:t> температуру </a:t>
            </a:r>
            <a:r>
              <a:rPr lang="ru-RU" b="1" dirty="0" err="1">
                <a:latin typeface="Arial Black" pitchFamily="34" charset="0"/>
              </a:rPr>
              <a:t>середовища</a:t>
            </a:r>
            <a:r>
              <a:rPr lang="ru-RU" b="1" dirty="0">
                <a:latin typeface="Arial Black" pitchFamily="34" charset="0"/>
              </a:rPr>
              <a:t> та </a:t>
            </a:r>
            <a:r>
              <a:rPr lang="ru-RU" b="1" dirty="0" err="1">
                <a:latin typeface="Arial Black" pitchFamily="34" charset="0"/>
              </a:rPr>
              <a:t>зменшувати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тепловтрати</a:t>
            </a:r>
            <a:r>
              <a:rPr lang="ru-RU" b="1" dirty="0">
                <a:latin typeface="Arial Black" pitchFamily="34" charset="0"/>
              </a:rPr>
              <a:t>. Доведено, </a:t>
            </a:r>
            <a:r>
              <a:rPr lang="ru-RU" b="1" dirty="0" err="1">
                <a:latin typeface="Arial Black" pitchFamily="34" charset="0"/>
              </a:rPr>
              <a:t>що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навіть</a:t>
            </a:r>
            <a:r>
              <a:rPr lang="ru-RU" b="1" dirty="0">
                <a:latin typeface="Arial Black" pitchFamily="34" charset="0"/>
              </a:rPr>
              <a:t> при </a:t>
            </a:r>
            <a:r>
              <a:rPr lang="ru-RU" b="1" dirty="0" err="1">
                <a:latin typeface="Arial Black" pitchFamily="34" charset="0"/>
              </a:rPr>
              <a:t>однаковому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складі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газів</a:t>
            </a:r>
            <a:r>
              <a:rPr lang="ru-RU" b="1" dirty="0">
                <a:latin typeface="Arial Black" pitchFamily="34" charset="0"/>
              </a:rPr>
              <a:t> (CO₂) </a:t>
            </a:r>
            <a:r>
              <a:rPr lang="ru-RU" b="1" dirty="0" err="1">
                <a:latin typeface="Arial Black" pitchFamily="34" charset="0"/>
              </a:rPr>
              <a:t>різний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тиск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призводить</a:t>
            </a:r>
            <a:r>
              <a:rPr lang="ru-RU" b="1" dirty="0">
                <a:latin typeface="Arial Black" pitchFamily="34" charset="0"/>
              </a:rPr>
              <a:t> до кардинально </a:t>
            </a:r>
            <a:r>
              <a:rPr lang="ru-RU" b="1" dirty="0" err="1">
                <a:latin typeface="Arial Black" pitchFamily="34" charset="0"/>
              </a:rPr>
              <a:t>різних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b="1" dirty="0" err="1">
                <a:latin typeface="Arial Black" pitchFamily="34" charset="0"/>
              </a:rPr>
              <a:t>кліматичних</a:t>
            </a:r>
            <a:r>
              <a:rPr lang="ru-RU" b="1" dirty="0">
                <a:latin typeface="Arial Black" pitchFamily="34" charset="0"/>
              </a:rPr>
              <a:t> умов.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9658" y="-877163"/>
            <a:ext cx="18146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sz="5400" b="1" dirty="0">
              <a:solidFill>
                <a:schemeClr val="bg1"/>
              </a:solidFill>
              <a:latin typeface="Arial Black" pitchFamily="34" charset="0"/>
            </a:endParaRPr>
          </a:p>
          <a:p>
            <a:r>
              <a:rPr lang="uk-UA" sz="5400" b="1" dirty="0">
                <a:latin typeface="Arial Black" pitchFamily="34" charset="0"/>
              </a:rPr>
              <a:t>13</a:t>
            </a:r>
          </a:p>
        </p:txBody>
      </p:sp>
      <p:pic>
        <p:nvPicPr>
          <p:cNvPr id="2050" name="Picture 2" descr="Head of the River results - BSRA">
            <a:extLst>
              <a:ext uri="{FF2B5EF4-FFF2-40B4-BE49-F238E27FC236}">
                <a16:creationId xmlns:a16="http://schemas.microsoft.com/office/drawing/2014/main" xmlns="" id="{E14F7E42-4E0D-4BC8-AAE5-B10CBB7BD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3451" y="4035923"/>
            <a:ext cx="3512115" cy="1989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8962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658" y="-877163"/>
            <a:ext cx="18146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sz="5400" b="1" dirty="0">
              <a:solidFill>
                <a:schemeClr val="bg1"/>
              </a:solidFill>
              <a:latin typeface="Arial Black" pitchFamily="34" charset="0"/>
            </a:endParaRPr>
          </a:p>
          <a:p>
            <a:r>
              <a:rPr lang="uk-UA" sz="5400" b="1" dirty="0">
                <a:latin typeface="Arial Black" pitchFamily="34" charset="0"/>
              </a:rPr>
              <a:t>14</a:t>
            </a:r>
          </a:p>
        </p:txBody>
      </p:sp>
      <p:sp>
        <p:nvSpPr>
          <p:cNvPr id="5" name="Прямоугольник: скругленные углы 3">
            <a:extLst>
              <a:ext uri="{FF2B5EF4-FFF2-40B4-BE49-F238E27FC236}">
                <a16:creationId xmlns:a16="http://schemas.microsoft.com/office/drawing/2014/main" xmlns="" id="{4A5297DD-9FD9-4D06-9692-F0940DBBAF94}"/>
              </a:ext>
            </a:extLst>
          </p:cNvPr>
          <p:cNvSpPr/>
          <p:nvPr/>
        </p:nvSpPr>
        <p:spPr>
          <a:xfrm>
            <a:off x="1983644" y="58057"/>
            <a:ext cx="5667021" cy="66604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latin typeface="Arial Black" panose="020B0A04020102020204" pitchFamily="34" charset="0"/>
              </a:rPr>
              <a:t>Особистий</a:t>
            </a:r>
            <a:r>
              <a:rPr lang="ru-RU" sz="2400" b="1" dirty="0">
                <a:latin typeface="Arial Black" panose="020B0A04020102020204" pitchFamily="34" charset="0"/>
              </a:rPr>
              <a:t> </a:t>
            </a:r>
            <a:r>
              <a:rPr lang="ru-RU" sz="2400" b="1" dirty="0" err="1">
                <a:latin typeface="Arial Black" panose="020B0A04020102020204" pitchFamily="34" charset="0"/>
              </a:rPr>
              <a:t>внесок</a:t>
            </a:r>
            <a:r>
              <a:rPr lang="ru-RU" sz="2400" b="1" dirty="0"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983644" y="877163"/>
            <a:ext cx="5675086" cy="14306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latin typeface="Arial Black" pitchFamily="34" charset="0"/>
              </a:rPr>
              <a:t>Розроблено</a:t>
            </a:r>
            <a:r>
              <a:rPr lang="ru-RU" sz="2000" b="1" dirty="0">
                <a:latin typeface="Arial Black" pitchFamily="34" charset="0"/>
              </a:rPr>
              <a:t> </a:t>
            </a:r>
            <a:r>
              <a:rPr lang="ru-RU" sz="2000" b="1" dirty="0" err="1">
                <a:latin typeface="Arial Black" pitchFamily="34" charset="0"/>
              </a:rPr>
              <a:t>лабораторну</a:t>
            </a:r>
            <a:r>
              <a:rPr lang="ru-RU" sz="2000" b="1" dirty="0">
                <a:latin typeface="Arial Black" pitchFamily="34" charset="0"/>
              </a:rPr>
              <a:t> модель парникового </a:t>
            </a:r>
            <a:r>
              <a:rPr lang="ru-RU" sz="2000" b="1" dirty="0" err="1">
                <a:latin typeface="Arial Black" pitchFamily="34" charset="0"/>
              </a:rPr>
              <a:t>ефекту</a:t>
            </a:r>
            <a:r>
              <a:rPr lang="ru-RU" sz="2000" b="1" dirty="0">
                <a:latin typeface="Arial Black" pitchFamily="34" charset="0"/>
              </a:rPr>
              <a:t>, проведено </a:t>
            </a:r>
            <a:r>
              <a:rPr lang="ru-RU" sz="2000" b="1" dirty="0" err="1">
                <a:latin typeface="Arial Black" pitchFamily="34" charset="0"/>
              </a:rPr>
              <a:t>експериментальні</a:t>
            </a:r>
            <a:r>
              <a:rPr lang="ru-RU" sz="2000" b="1" dirty="0">
                <a:latin typeface="Arial Black" pitchFamily="34" charset="0"/>
              </a:rPr>
              <a:t> </a:t>
            </a:r>
            <a:r>
              <a:rPr lang="ru-RU" sz="2000" b="1" dirty="0" err="1">
                <a:latin typeface="Arial Black" pitchFamily="34" charset="0"/>
              </a:rPr>
              <a:t>вимірювання</a:t>
            </a:r>
            <a:r>
              <a:rPr lang="uk-UA" sz="2000" b="1" dirty="0">
                <a:latin typeface="Arial Black" pitchFamily="34" charset="0"/>
              </a:rPr>
              <a:t>, </a:t>
            </a:r>
            <a:r>
              <a:rPr lang="ru-RU" sz="2000" b="1" dirty="0" err="1">
                <a:latin typeface="Arial Black" pitchFamily="34" charset="0"/>
              </a:rPr>
              <a:t>побудовано</a:t>
            </a:r>
            <a:r>
              <a:rPr lang="ru-RU" sz="2000" b="1" dirty="0">
                <a:latin typeface="Arial Black" pitchFamily="34" charset="0"/>
              </a:rPr>
              <a:t> </a:t>
            </a:r>
            <a:r>
              <a:rPr lang="ru-RU" sz="2000" b="1" dirty="0" err="1">
                <a:latin typeface="Arial Black" pitchFamily="34" charset="0"/>
              </a:rPr>
              <a:t>математичну</a:t>
            </a:r>
            <a:r>
              <a:rPr lang="ru-RU" sz="2000" b="1" dirty="0">
                <a:latin typeface="Arial Black" pitchFamily="34" charset="0"/>
              </a:rPr>
              <a:t> модель</a:t>
            </a:r>
            <a:r>
              <a:rPr lang="uk-UA" sz="2000" b="1" dirty="0">
                <a:latin typeface="Arial Black" pitchFamily="34" charset="0"/>
              </a:rPr>
              <a:t>.</a:t>
            </a:r>
            <a:endParaRPr lang="ru-RU" sz="2000" b="1" dirty="0">
              <a:latin typeface="Arial Black" pitchFamily="34" charset="0"/>
            </a:endParaRPr>
          </a:p>
        </p:txBody>
      </p:sp>
      <p:sp>
        <p:nvSpPr>
          <p:cNvPr id="7" name="Прямоугольник: скругленные углы 3">
            <a:extLst>
              <a:ext uri="{FF2B5EF4-FFF2-40B4-BE49-F238E27FC236}">
                <a16:creationId xmlns:a16="http://schemas.microsoft.com/office/drawing/2014/main" xmlns="" id="{4A5297DD-9FD9-4D06-9692-F0940DBBAF94}"/>
              </a:ext>
            </a:extLst>
          </p:cNvPr>
          <p:cNvSpPr/>
          <p:nvPr/>
        </p:nvSpPr>
        <p:spPr>
          <a:xfrm>
            <a:off x="1974324" y="2663372"/>
            <a:ext cx="5667021" cy="66604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latin typeface="Arial Black" panose="020B0A04020102020204" pitchFamily="34" charset="0"/>
              </a:rPr>
              <a:t>Наукова</a:t>
            </a:r>
            <a:r>
              <a:rPr lang="ru-RU" sz="2400" b="1" dirty="0">
                <a:latin typeface="Arial Black" panose="020B0A04020102020204" pitchFamily="34" charset="0"/>
              </a:rPr>
              <a:t> новизна </a:t>
            </a:r>
            <a:r>
              <a:rPr lang="ru-RU" sz="2400" b="1" dirty="0" err="1">
                <a:latin typeface="Arial Black" panose="020B0A04020102020204" pitchFamily="34" charset="0"/>
              </a:rPr>
              <a:t>досл</a:t>
            </a:r>
            <a:r>
              <a:rPr lang="uk-UA" sz="2400" b="1" dirty="0" err="1">
                <a:latin typeface="Arial Black" panose="020B0A04020102020204" pitchFamily="34" charset="0"/>
              </a:rPr>
              <a:t>ідження</a:t>
            </a:r>
            <a:endParaRPr lang="ru-RU" sz="2400" b="1" dirty="0">
              <a:latin typeface="Arial Black" panose="020B0A040201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83644" y="3556001"/>
            <a:ext cx="5675086" cy="31713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latin typeface="Arial Black" pitchFamily="34" charset="0"/>
              </a:rPr>
              <a:t>Поєднання</a:t>
            </a:r>
            <a:r>
              <a:rPr lang="ru-RU" sz="2000" b="1" dirty="0">
                <a:latin typeface="Arial Black" pitchFamily="34" charset="0"/>
              </a:rPr>
              <a:t> </a:t>
            </a:r>
            <a:r>
              <a:rPr lang="ru-RU" sz="2000" b="1" dirty="0" err="1">
                <a:latin typeface="Arial Black" pitchFamily="34" charset="0"/>
              </a:rPr>
              <a:t>астрономічних</a:t>
            </a:r>
            <a:r>
              <a:rPr lang="ru-RU" sz="2000" b="1" dirty="0">
                <a:latin typeface="Arial Black" pitchFamily="34" charset="0"/>
              </a:rPr>
              <a:t> </a:t>
            </a:r>
            <a:r>
              <a:rPr lang="ru-RU" sz="2000" b="1" dirty="0" err="1">
                <a:latin typeface="Arial Black" pitchFamily="34" charset="0"/>
              </a:rPr>
              <a:t>даних</a:t>
            </a:r>
            <a:r>
              <a:rPr lang="ru-RU" sz="2000" b="1" dirty="0">
                <a:latin typeface="Arial Black" pitchFamily="34" charset="0"/>
              </a:rPr>
              <a:t> </a:t>
            </a:r>
            <a:r>
              <a:rPr lang="ru-RU" sz="2000" b="1" dirty="0" err="1">
                <a:latin typeface="Arial Black" pitchFamily="34" charset="0"/>
              </a:rPr>
              <a:t>із</a:t>
            </a:r>
            <a:r>
              <a:rPr lang="ru-RU" sz="2000" b="1" dirty="0">
                <a:latin typeface="Arial Black" pitchFamily="34" charset="0"/>
              </a:rPr>
              <a:t> </a:t>
            </a:r>
            <a:r>
              <a:rPr lang="ru-RU" sz="2000" b="1" dirty="0" err="1">
                <a:latin typeface="Arial Black" pitchFamily="34" charset="0"/>
              </a:rPr>
              <a:t>лабораторним</a:t>
            </a:r>
            <a:r>
              <a:rPr lang="ru-RU" sz="2000" b="1" dirty="0">
                <a:latin typeface="Arial Black" pitchFamily="34" charset="0"/>
              </a:rPr>
              <a:t> </a:t>
            </a:r>
            <a:r>
              <a:rPr lang="ru-RU" sz="2000" b="1" dirty="0" err="1">
                <a:latin typeface="Arial Black" pitchFamily="34" charset="0"/>
              </a:rPr>
              <a:t>моделюванням</a:t>
            </a:r>
            <a:r>
              <a:rPr lang="uk-UA" sz="2000" b="1" dirty="0">
                <a:latin typeface="Arial Black" pitchFamily="34" charset="0"/>
              </a:rPr>
              <a:t>, </a:t>
            </a:r>
            <a:r>
              <a:rPr lang="ru-RU" sz="2000" b="1" dirty="0" err="1">
                <a:latin typeface="Arial Black" pitchFamily="34" charset="0"/>
              </a:rPr>
              <a:t>встановлення</a:t>
            </a:r>
            <a:r>
              <a:rPr lang="ru-RU" sz="2000" b="1" dirty="0">
                <a:latin typeface="Arial Black" pitchFamily="34" charset="0"/>
              </a:rPr>
              <a:t> </a:t>
            </a:r>
            <a:r>
              <a:rPr lang="ru-RU" sz="2000" b="1" dirty="0" err="1">
                <a:latin typeface="Arial Black" pitchFamily="34" charset="0"/>
              </a:rPr>
              <a:t>залежності</a:t>
            </a:r>
            <a:r>
              <a:rPr lang="ru-RU" sz="2000" b="1" dirty="0">
                <a:latin typeface="Arial Black" pitchFamily="34" charset="0"/>
              </a:rPr>
              <a:t> </a:t>
            </a:r>
            <a:r>
              <a:rPr lang="uk-UA" sz="2000" b="1" dirty="0">
                <a:latin typeface="Arial Black" pitchFamily="34" charset="0"/>
              </a:rPr>
              <a:t>«</a:t>
            </a:r>
            <a:r>
              <a:rPr lang="ru-RU" sz="2000" b="1" dirty="0">
                <a:latin typeface="Arial Black" pitchFamily="34" charset="0"/>
              </a:rPr>
              <a:t>склад </a:t>
            </a:r>
            <a:r>
              <a:rPr lang="ru-RU" sz="2000" b="1" dirty="0" err="1">
                <a:latin typeface="Arial Black" pitchFamily="34" charset="0"/>
              </a:rPr>
              <a:t>атмосфери</a:t>
            </a:r>
            <a:r>
              <a:rPr lang="ru-RU" sz="2000" b="1" dirty="0">
                <a:latin typeface="Arial Black" pitchFamily="34" charset="0"/>
              </a:rPr>
              <a:t> – температура</a:t>
            </a:r>
            <a:r>
              <a:rPr lang="uk-UA" sz="2000" b="1" dirty="0">
                <a:latin typeface="Arial Black" pitchFamily="34" charset="0"/>
              </a:rPr>
              <a:t>», </a:t>
            </a:r>
            <a:r>
              <a:rPr lang="ru-RU" sz="2000" b="1" dirty="0" err="1">
                <a:latin typeface="Arial Black" pitchFamily="34" charset="0"/>
              </a:rPr>
              <a:t>експериментальне</a:t>
            </a:r>
            <a:r>
              <a:rPr lang="ru-RU" sz="2000" b="1" dirty="0">
                <a:latin typeface="Arial Black" pitchFamily="34" charset="0"/>
              </a:rPr>
              <a:t> </a:t>
            </a:r>
            <a:r>
              <a:rPr lang="ru-RU" sz="2000" b="1" dirty="0" err="1">
                <a:latin typeface="Arial Black" pitchFamily="34" charset="0"/>
              </a:rPr>
              <a:t>підтвердження</a:t>
            </a:r>
            <a:r>
              <a:rPr lang="ru-RU" sz="2000" b="1" dirty="0">
                <a:latin typeface="Arial Black" pitchFamily="34" charset="0"/>
              </a:rPr>
              <a:t> </a:t>
            </a:r>
            <a:r>
              <a:rPr lang="ru-RU" sz="2000" b="1" dirty="0" err="1">
                <a:latin typeface="Arial Black" pitchFamily="34" charset="0"/>
              </a:rPr>
              <a:t>теоретичних</a:t>
            </a:r>
            <a:r>
              <a:rPr lang="ru-RU" sz="2000" b="1" dirty="0">
                <a:latin typeface="Arial Black" pitchFamily="34" charset="0"/>
              </a:rPr>
              <a:t> моделей</a:t>
            </a:r>
            <a:r>
              <a:rPr lang="uk-UA" sz="2000" b="1" dirty="0">
                <a:latin typeface="Arial Black" pitchFamily="34" charset="0"/>
              </a:rPr>
              <a:t>. </a:t>
            </a:r>
            <a:r>
              <a:rPr lang="ru-RU" sz="2000" b="1" dirty="0" err="1">
                <a:latin typeface="Arial Black" pitchFamily="34" charset="0"/>
              </a:rPr>
              <a:t>Результати</a:t>
            </a:r>
            <a:r>
              <a:rPr lang="ru-RU" sz="2000" b="1" dirty="0">
                <a:latin typeface="Arial Black" pitchFamily="34" charset="0"/>
              </a:rPr>
              <a:t> </a:t>
            </a:r>
            <a:r>
              <a:rPr lang="ru-RU" sz="2000" b="1" dirty="0" err="1">
                <a:latin typeface="Arial Black" pitchFamily="34" charset="0"/>
              </a:rPr>
              <a:t>можуть</a:t>
            </a:r>
            <a:r>
              <a:rPr lang="ru-RU" sz="2000" b="1" dirty="0">
                <a:latin typeface="Arial Black" pitchFamily="34" charset="0"/>
              </a:rPr>
              <a:t> бути </a:t>
            </a:r>
            <a:r>
              <a:rPr lang="ru-RU" sz="2000" b="1" dirty="0" err="1">
                <a:latin typeface="Arial Black" pitchFamily="34" charset="0"/>
              </a:rPr>
              <a:t>використані</a:t>
            </a:r>
            <a:r>
              <a:rPr lang="ru-RU" sz="2000" b="1" dirty="0">
                <a:latin typeface="Arial Black" pitchFamily="34" charset="0"/>
              </a:rPr>
              <a:t> для </a:t>
            </a:r>
            <a:r>
              <a:rPr lang="ru-RU" sz="2000" b="1" dirty="0" err="1">
                <a:latin typeface="Arial Black" pitchFamily="34" charset="0"/>
              </a:rPr>
              <a:t>пояснення</a:t>
            </a:r>
            <a:r>
              <a:rPr lang="ru-RU" sz="2000" b="1" dirty="0">
                <a:latin typeface="Arial Black" pitchFamily="34" charset="0"/>
              </a:rPr>
              <a:t> </a:t>
            </a:r>
            <a:r>
              <a:rPr lang="ru-RU" sz="2000" b="1" dirty="0" err="1">
                <a:latin typeface="Arial Black" pitchFamily="34" charset="0"/>
              </a:rPr>
              <a:t>кліматичних</a:t>
            </a:r>
            <a:r>
              <a:rPr lang="ru-RU" sz="2000" b="1" dirty="0">
                <a:latin typeface="Arial Black" pitchFamily="34" charset="0"/>
              </a:rPr>
              <a:t> </a:t>
            </a:r>
            <a:r>
              <a:rPr lang="ru-RU" sz="2000" b="1" dirty="0" err="1">
                <a:latin typeface="Arial Black" pitchFamily="34" charset="0"/>
              </a:rPr>
              <a:t>змін</a:t>
            </a:r>
            <a:r>
              <a:rPr lang="ru-RU" sz="2000" b="1" dirty="0">
                <a:latin typeface="Arial Black" pitchFamily="34" charset="0"/>
              </a:rPr>
              <a:t> на </a:t>
            </a:r>
            <a:r>
              <a:rPr lang="ru-RU" sz="2000" b="1" dirty="0" err="1">
                <a:latin typeface="Arial Black" pitchFamily="34" charset="0"/>
              </a:rPr>
              <a:t>Землі</a:t>
            </a:r>
            <a:r>
              <a:rPr lang="ru-RU" sz="2000" b="1" dirty="0">
                <a:latin typeface="Arial Black" pitchFamily="34" charset="0"/>
              </a:rPr>
              <a:t>.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65A7D50C-89B0-4612-B371-4B37343C0614}"/>
              </a:ext>
            </a:extLst>
          </p:cNvPr>
          <p:cNvSpPr/>
          <p:nvPr/>
        </p:nvSpPr>
        <p:spPr>
          <a:xfrm>
            <a:off x="8408709" y="1169539"/>
            <a:ext cx="3403076" cy="3171372"/>
          </a:xfrm>
          <a:prstGeom prst="round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97522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658" y="-877163"/>
            <a:ext cx="18146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sz="5400" b="1" dirty="0">
              <a:solidFill>
                <a:schemeClr val="bg1"/>
              </a:solidFill>
              <a:latin typeface="Arial Black" pitchFamily="34" charset="0"/>
            </a:endParaRPr>
          </a:p>
          <a:p>
            <a:r>
              <a:rPr lang="uk-UA" sz="5400" b="1" dirty="0">
                <a:latin typeface="Arial Black" pitchFamily="34" charset="0"/>
              </a:rPr>
              <a:t>15</a:t>
            </a:r>
          </a:p>
        </p:txBody>
      </p:sp>
      <p:sp>
        <p:nvSpPr>
          <p:cNvPr id="7" name="Прямоугольник: скругленные углы 3">
            <a:extLst>
              <a:ext uri="{FF2B5EF4-FFF2-40B4-BE49-F238E27FC236}">
                <a16:creationId xmlns:a16="http://schemas.microsoft.com/office/drawing/2014/main" xmlns="" id="{4A5297DD-9FD9-4D06-9692-F0940DBBAF94}"/>
              </a:ext>
            </a:extLst>
          </p:cNvPr>
          <p:cNvSpPr/>
          <p:nvPr/>
        </p:nvSpPr>
        <p:spPr>
          <a:xfrm>
            <a:off x="1983644" y="58057"/>
            <a:ext cx="5667021" cy="66604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latin typeface="Arial Black" panose="020B0A04020102020204" pitchFamily="34" charset="0"/>
              </a:rPr>
              <a:t>Список використаних джерел</a:t>
            </a:r>
            <a:endParaRPr lang="ru-RU" sz="2400" b="1" dirty="0">
              <a:latin typeface="Arial Black" panose="020B0A04020102020204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27724" y="658308"/>
            <a:ext cx="11454725" cy="6463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charset="0"/>
            </a:endParaRPr>
          </a:p>
          <a:p>
            <a:pPr marL="342900" lvl="0" indent="-342900" defTabSz="9144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en-US" dirty="0" err="1" smtClean="0">
                <a:latin typeface="+mj-lt"/>
              </a:rPr>
              <a:t>Pierrehumbert</a:t>
            </a:r>
            <a:r>
              <a:rPr lang="en-US" dirty="0" smtClean="0">
                <a:latin typeface="+mj-lt"/>
              </a:rPr>
              <a:t> R.T. </a:t>
            </a:r>
            <a:r>
              <a:rPr lang="en-US" b="1" dirty="0" smtClean="0">
                <a:latin typeface="+mj-lt"/>
              </a:rPr>
              <a:t>Principles of Planetary Climate</a:t>
            </a:r>
            <a:r>
              <a:rPr lang="en-US" dirty="0" smtClean="0">
                <a:latin typeface="+mj-lt"/>
              </a:rPr>
              <a:t>. – Cambridge University Press, 2010</a:t>
            </a:r>
            <a:r>
              <a:rPr lang="en-US" dirty="0" smtClean="0">
                <a:latin typeface="+mj-lt"/>
              </a:rPr>
              <a:t>.</a:t>
            </a:r>
            <a:endParaRPr lang="uk-UA" dirty="0" smtClean="0">
              <a:latin typeface="+mj-lt"/>
            </a:endParaRPr>
          </a:p>
          <a:p>
            <a:pPr marL="342900" lvl="0" indent="-342900" defTabSz="9144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en-US" dirty="0" err="1" smtClean="0">
                <a:latin typeface="+mj-lt"/>
              </a:rPr>
              <a:t>Catling</a:t>
            </a:r>
            <a:r>
              <a:rPr lang="en-US" dirty="0" smtClean="0">
                <a:latin typeface="+mj-lt"/>
              </a:rPr>
              <a:t> D., </a:t>
            </a:r>
            <a:r>
              <a:rPr lang="en-US" dirty="0" err="1" smtClean="0">
                <a:latin typeface="+mj-lt"/>
              </a:rPr>
              <a:t>Kasting</a:t>
            </a:r>
            <a:r>
              <a:rPr lang="en-US" dirty="0" smtClean="0">
                <a:latin typeface="+mj-lt"/>
              </a:rPr>
              <a:t> J. </a:t>
            </a:r>
            <a:r>
              <a:rPr lang="en-US" b="1" dirty="0" smtClean="0">
                <a:latin typeface="+mj-lt"/>
              </a:rPr>
              <a:t>Atmospheric Evolution on Inhabited and Lifeless Worlds</a:t>
            </a:r>
            <a:r>
              <a:rPr lang="en-US" dirty="0" smtClean="0">
                <a:latin typeface="+mj-lt"/>
              </a:rPr>
              <a:t>. – Cambridge University Press, 2017</a:t>
            </a:r>
            <a:r>
              <a:rPr lang="en-US" dirty="0" smtClean="0">
                <a:latin typeface="+mj-lt"/>
              </a:rPr>
              <a:t>.</a:t>
            </a:r>
            <a:endParaRPr lang="uk-UA" dirty="0" smtClean="0">
              <a:latin typeface="+mj-lt"/>
            </a:endParaRPr>
          </a:p>
          <a:p>
            <a:pPr marL="342900" lvl="0" indent="-342900" defTabSz="9144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NASA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Science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. 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Venus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Facts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[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Електронний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ресурс]. – Режим доступу: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  <a:hlinkClick r:id="rId2"/>
              </a:rPr>
              <a:t>https://science.nasa.gov/venus/facts/</a:t>
            </a:r>
            <a:endParaRPr lang="ru-RU" dirty="0" smtClean="0">
              <a:latin typeface="+mj-lt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NASA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Science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. 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Earth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Indicators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: 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Carbon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Dioxide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[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Електронний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ресурс]. – Режим доступу: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  <a:hlinkClick r:id="rId3"/>
              </a:rPr>
              <a:t>https://science.nasa.gov/earth/explore/earth-indicators/carbon-dioxide/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NASA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Science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. 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Mars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Facts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[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Електронний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ресурс]. – Режим доступу: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  <a:hlinkClick r:id="rId4"/>
              </a:rPr>
              <a:t>https://science.nasa.gov/mars/facts/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(дата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звернення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: 21.04.2026).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University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of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Rio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Grande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do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Sul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. 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Solar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System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Physical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Data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[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Електронний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ресурс]. – Режим доступу: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  <a:hlinkClick r:id="rId5"/>
              </a:rPr>
              <a:t>https://www.if.ufrgs.br/ast/solar/data.htm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(дата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звернення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: 21.04.2026).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lang="en-US" dirty="0" smtClean="0">
                <a:latin typeface="+mj-lt"/>
              </a:rPr>
              <a:t>Liu</a:t>
            </a:r>
            <a:r>
              <a:rPr lang="en-US" dirty="0" smtClean="0">
                <a:latin typeface="+mj-lt"/>
              </a:rPr>
              <a:t>, W. S. (2020). Comparison of the greenhouse effect between Earth and Venus using multiple atmospheric layer models. In </a:t>
            </a:r>
            <a:r>
              <a:rPr lang="en-US" i="1" dirty="0" smtClean="0">
                <a:latin typeface="+mj-lt"/>
              </a:rPr>
              <a:t>E3S Web of Conferences</a:t>
            </a:r>
            <a:r>
              <a:rPr lang="en-US" dirty="0" smtClean="0">
                <a:latin typeface="+mj-lt"/>
              </a:rPr>
              <a:t> (Vol. 167, p. 04002). EDP Sciences</a:t>
            </a:r>
            <a:r>
              <a:rPr lang="en-US" dirty="0" smtClean="0">
                <a:latin typeface="+mj-lt"/>
              </a:rPr>
              <a:t>.</a:t>
            </a:r>
            <a:endParaRPr lang="uk-UA" dirty="0" smtClean="0">
              <a:latin typeface="+mj-lt"/>
            </a:endParaRPr>
          </a:p>
          <a:p>
            <a:pPr marL="342900" lvl="0" indent="-342900" defTabSz="9144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dirty="0" err="1" smtClean="0">
                <a:latin typeface="+mj-lt"/>
              </a:rPr>
              <a:t>Відьмаченко</a:t>
            </a:r>
            <a:r>
              <a:rPr lang="ru-RU" dirty="0" smtClean="0">
                <a:latin typeface="+mj-lt"/>
              </a:rPr>
              <a:t> А.П., </a:t>
            </a:r>
            <a:r>
              <a:rPr lang="ru-RU" dirty="0" err="1" smtClean="0">
                <a:latin typeface="+mj-lt"/>
              </a:rPr>
              <a:t>Мороженко</a:t>
            </a:r>
            <a:r>
              <a:rPr lang="ru-RU" dirty="0" smtClean="0">
                <a:latin typeface="+mj-lt"/>
              </a:rPr>
              <a:t> О.В. </a:t>
            </a:r>
            <a:r>
              <a:rPr lang="ru-RU" dirty="0" err="1" smtClean="0">
                <a:latin typeface="+mj-lt"/>
              </a:rPr>
              <a:t>Порівняльна</a:t>
            </a:r>
            <a:r>
              <a:rPr lang="ru-RU" dirty="0" smtClean="0">
                <a:latin typeface="+mj-lt"/>
              </a:rPr>
              <a:t> </a:t>
            </a:r>
            <a:r>
              <a:rPr lang="ru-RU" dirty="0" err="1" smtClean="0">
                <a:latin typeface="+mj-lt"/>
              </a:rPr>
              <a:t>планетологія</a:t>
            </a:r>
            <a:r>
              <a:rPr lang="ru-RU" dirty="0" smtClean="0">
                <a:latin typeface="+mj-lt"/>
              </a:rPr>
              <a:t>. </a:t>
            </a:r>
            <a:r>
              <a:rPr lang="ru-RU" dirty="0" err="1" smtClean="0">
                <a:latin typeface="+mj-lt"/>
              </a:rPr>
              <a:t>Навчальний</a:t>
            </a:r>
            <a:r>
              <a:rPr lang="ru-RU" dirty="0" smtClean="0">
                <a:latin typeface="+mj-lt"/>
              </a:rPr>
              <a:t> </a:t>
            </a:r>
            <a:r>
              <a:rPr lang="ru-RU" dirty="0" err="1" smtClean="0">
                <a:latin typeface="+mj-lt"/>
              </a:rPr>
              <a:t>посібник</a:t>
            </a:r>
            <a:r>
              <a:rPr lang="ru-RU" dirty="0" smtClean="0">
                <a:latin typeface="+mj-lt"/>
              </a:rPr>
              <a:t>. </a:t>
            </a:r>
            <a:r>
              <a:rPr lang="ru-RU" dirty="0" err="1" smtClean="0">
                <a:latin typeface="+mj-lt"/>
              </a:rPr>
              <a:t>Київ</a:t>
            </a:r>
            <a:r>
              <a:rPr lang="ru-RU" dirty="0" smtClean="0">
                <a:latin typeface="+mj-lt"/>
              </a:rPr>
              <a:t>: </a:t>
            </a:r>
            <a:r>
              <a:rPr lang="ru-RU" dirty="0" err="1" smtClean="0">
                <a:latin typeface="+mj-lt"/>
              </a:rPr>
              <a:t>Національна</a:t>
            </a:r>
            <a:r>
              <a:rPr lang="ru-RU" dirty="0" smtClean="0">
                <a:latin typeface="+mj-lt"/>
              </a:rPr>
              <a:t> </a:t>
            </a:r>
            <a:r>
              <a:rPr lang="ru-RU" dirty="0" err="1" smtClean="0">
                <a:latin typeface="+mj-lt"/>
              </a:rPr>
              <a:t>академія</a:t>
            </a:r>
            <a:r>
              <a:rPr lang="ru-RU" dirty="0" smtClean="0">
                <a:latin typeface="+mj-lt"/>
              </a:rPr>
              <a:t> наук </a:t>
            </a:r>
            <a:r>
              <a:rPr lang="ru-RU" dirty="0" err="1" smtClean="0">
                <a:latin typeface="+mj-lt"/>
              </a:rPr>
              <a:t>України</a:t>
            </a:r>
            <a:r>
              <a:rPr lang="ru-RU" dirty="0" smtClean="0">
                <a:latin typeface="+mj-lt"/>
              </a:rPr>
              <a:t>, Головна </a:t>
            </a:r>
            <a:r>
              <a:rPr lang="ru-RU" dirty="0" err="1" smtClean="0">
                <a:latin typeface="+mj-lt"/>
              </a:rPr>
              <a:t>астрономічна</a:t>
            </a:r>
            <a:r>
              <a:rPr lang="ru-RU" dirty="0" smtClean="0">
                <a:latin typeface="+mj-lt"/>
              </a:rPr>
              <a:t> </a:t>
            </a:r>
            <a:r>
              <a:rPr lang="ru-RU" dirty="0" err="1" smtClean="0">
                <a:latin typeface="+mj-lt"/>
              </a:rPr>
              <a:t>обсерваторія</a:t>
            </a:r>
            <a:r>
              <a:rPr lang="ru-RU" dirty="0" smtClean="0">
                <a:latin typeface="+mj-lt"/>
              </a:rPr>
              <a:t>. ТОВ ДІА. - 2013. – 552 с. [</a:t>
            </a:r>
            <a:r>
              <a:rPr lang="ru-RU" dirty="0" err="1" smtClean="0">
                <a:latin typeface="+mj-lt"/>
              </a:rPr>
              <a:t>стор</a:t>
            </a:r>
            <a:r>
              <a:rPr lang="ru-RU" dirty="0" smtClean="0">
                <a:latin typeface="+mj-lt"/>
              </a:rPr>
              <a:t>. 243</a:t>
            </a:r>
            <a:r>
              <a:rPr lang="ru-RU" dirty="0" smtClean="0">
                <a:latin typeface="+mj-lt"/>
              </a:rPr>
              <a:t>].</a:t>
            </a:r>
            <a:endParaRPr lang="uk-UA" dirty="0" smtClean="0">
              <a:latin typeface="+mj-lt"/>
            </a:endParaRPr>
          </a:p>
          <a:p>
            <a:pPr marL="342900" lvl="0" indent="-342900" defTabSz="9144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endParaRPr lang="uk-UA" dirty="0" smtClean="0">
              <a:latin typeface="+mj-lt"/>
            </a:endParaRPr>
          </a:p>
          <a:p>
            <a:pPr marL="342900" lvl="0" indent="-34290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+mj-lt"/>
              </a:rPr>
              <a:t>	</a:t>
            </a:r>
            <a:r>
              <a:rPr lang="ru-RU" dirty="0" err="1" smtClean="0">
                <a:latin typeface="+mj-lt"/>
              </a:rPr>
              <a:t>Усі</a:t>
            </a:r>
            <a:r>
              <a:rPr lang="ru-RU" dirty="0" smtClean="0">
                <a:latin typeface="+mj-lt"/>
              </a:rPr>
              <a:t> </a:t>
            </a:r>
            <a:r>
              <a:rPr lang="ru-RU" dirty="0" err="1" smtClean="0">
                <a:latin typeface="+mj-lt"/>
              </a:rPr>
              <a:t>використані</a:t>
            </a:r>
            <a:r>
              <a:rPr lang="ru-RU" dirty="0" smtClean="0">
                <a:latin typeface="+mj-lt"/>
              </a:rPr>
              <a:t> </a:t>
            </a:r>
            <a:r>
              <a:rPr lang="ru-RU" dirty="0" err="1" smtClean="0">
                <a:latin typeface="+mj-lt"/>
              </a:rPr>
              <a:t>джерела</a:t>
            </a:r>
            <a:r>
              <a:rPr lang="ru-RU" dirty="0" smtClean="0">
                <a:latin typeface="+mj-lt"/>
              </a:rPr>
              <a:t> </a:t>
            </a:r>
            <a:r>
              <a:rPr lang="ru-RU" dirty="0" err="1" smtClean="0">
                <a:latin typeface="+mj-lt"/>
              </a:rPr>
              <a:t>є</a:t>
            </a:r>
            <a:r>
              <a:rPr lang="ru-RU" dirty="0" smtClean="0">
                <a:latin typeface="+mj-lt"/>
              </a:rPr>
              <a:t> </a:t>
            </a:r>
            <a:r>
              <a:rPr lang="ru-RU" dirty="0" err="1" smtClean="0">
                <a:latin typeface="+mj-lt"/>
              </a:rPr>
              <a:t>науково</a:t>
            </a:r>
            <a:r>
              <a:rPr lang="ru-RU" dirty="0" smtClean="0">
                <a:latin typeface="+mj-lt"/>
              </a:rPr>
              <a:t> </a:t>
            </a:r>
            <a:r>
              <a:rPr lang="ru-RU" dirty="0" err="1" smtClean="0">
                <a:latin typeface="+mj-lt"/>
              </a:rPr>
              <a:t>достовірними</a:t>
            </a:r>
            <a:r>
              <a:rPr lang="ru-RU" dirty="0" smtClean="0">
                <a:latin typeface="+mj-lt"/>
              </a:rPr>
              <a:t> та належать до </a:t>
            </a:r>
            <a:r>
              <a:rPr lang="ru-RU" dirty="0" err="1" smtClean="0">
                <a:latin typeface="+mj-lt"/>
              </a:rPr>
              <a:t>офіційних</a:t>
            </a:r>
            <a:r>
              <a:rPr lang="ru-RU" dirty="0" smtClean="0">
                <a:latin typeface="+mj-lt"/>
              </a:rPr>
              <a:t> </a:t>
            </a:r>
            <a:r>
              <a:rPr lang="ru-RU" dirty="0" err="1" smtClean="0">
                <a:latin typeface="+mj-lt"/>
              </a:rPr>
              <a:t>або</a:t>
            </a:r>
            <a:r>
              <a:rPr lang="ru-RU" dirty="0" smtClean="0">
                <a:latin typeface="+mj-lt"/>
              </a:rPr>
              <a:t> </a:t>
            </a:r>
            <a:r>
              <a:rPr lang="ru-RU" dirty="0" err="1" smtClean="0">
                <a:latin typeface="+mj-lt"/>
              </a:rPr>
              <a:t>академічних</a:t>
            </a:r>
            <a:r>
              <a:rPr lang="ru-RU" dirty="0" smtClean="0">
                <a:latin typeface="+mj-lt"/>
              </a:rPr>
              <a:t> </a:t>
            </a:r>
            <a:r>
              <a:rPr lang="ru-RU" dirty="0" err="1" smtClean="0">
                <a:latin typeface="+mj-lt"/>
              </a:rPr>
              <a:t>ресурсів</a:t>
            </a:r>
            <a:endParaRPr lang="en-US" dirty="0" smtClean="0">
              <a:latin typeface="+mj-lt"/>
            </a:endParaRPr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631267905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Синий и зеленый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Легкий дым</Template>
  <TotalTime>458</TotalTime>
  <Words>1532</Words>
  <Application>Microsoft Office PowerPoint</Application>
  <PresentationFormat>Произвольный</PresentationFormat>
  <Paragraphs>235</Paragraphs>
  <Slides>15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Легкий дым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Фермер Фермер</dc:creator>
  <cp:lastModifiedBy>Элина</cp:lastModifiedBy>
  <cp:revision>20</cp:revision>
  <dcterms:created xsi:type="dcterms:W3CDTF">2026-04-20T14:15:55Z</dcterms:created>
  <dcterms:modified xsi:type="dcterms:W3CDTF">2026-04-21T18:08:26Z</dcterms:modified>
</cp:coreProperties>
</file>