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71" r:id="rId10"/>
    <p:sldId id="263" r:id="rId11"/>
    <p:sldId id="264" r:id="rId12"/>
    <p:sldId id="265" r:id="rId13"/>
    <p:sldId id="266" r:id="rId14"/>
    <p:sldId id="267" r:id="rId15"/>
    <p:sldId id="269" r:id="rId16"/>
  </p:sldIdLst>
  <p:sldSz cx="18288000" cy="10287000"/>
  <p:notesSz cx="6858000" cy="9144000"/>
  <p:embeddedFontLst>
    <p:embeddedFont>
      <p:font typeface="Evolventa" panose="020B0604020202020204" charset="0"/>
      <p:regular r:id="rId17"/>
    </p:embeddedFont>
    <p:embeddedFont>
      <p:font typeface="Romochka" panose="02000506000000020004" charset="-52"/>
      <p:regular r:id="rId18"/>
    </p:embeddedFont>
    <p:embeddedFont>
      <p:font typeface="Caveat" panose="020B0604020202020204" charset="-52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Sloop Script Pro" panose="020B0604020202020204" charset="0"/>
      <p:regular r:id="rId24"/>
    </p:embeddedFont>
    <p:embeddedFont>
      <p:font typeface="Lemon Tuesday" panose="020B0604020202020204" charset="-52"/>
      <p:regular r:id="rId25"/>
    </p:embeddedFont>
    <p:embeddedFont>
      <p:font typeface="Bryndan Write" panose="020B0604020202020204" charset="0"/>
      <p:regular r:id="rId26"/>
    </p:embeddedFont>
    <p:embeddedFont>
      <p:font typeface="Arimo" panose="020B0604020202020204" charset="0"/>
      <p:regular r:id="rId27"/>
    </p:embeddedFont>
    <p:embeddedFont>
      <p:font typeface="Evolventa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37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7" Type="http://schemas.openxmlformats.org/officeDocument/2006/relationships/image" Target="../media/image28.svg"/><Relationship Id="rId12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5" Type="http://schemas.openxmlformats.org/officeDocument/2006/relationships/image" Target="../media/image44.png"/><Relationship Id="rId4" Type="http://schemas.openxmlformats.org/officeDocument/2006/relationships/image" Target="../media/image5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Mercedes-Benz" TargetMode="External"/><Relationship Id="rId13" Type="http://schemas.openxmlformats.org/officeDocument/2006/relationships/hyperlink" Target="https://uk.wikipedia.org/wiki/Choco_Pie" TargetMode="External"/><Relationship Id="rId3" Type="http://schemas.openxmlformats.org/officeDocument/2006/relationships/image" Target="../media/image43.png"/><Relationship Id="rId7" Type="http://schemas.openxmlformats.org/officeDocument/2006/relationships/hyperlink" Target="https://uk.wikipedia.org/wiki/Subaru" TargetMode="External"/><Relationship Id="rId12" Type="http://schemas.openxmlformats.org/officeDocument/2006/relationships/hyperlink" Target="https://uk.wikipedia.org/wiki/Milky_Way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11" Type="http://schemas.openxmlformats.org/officeDocument/2006/relationships/hyperlink" Target="https://uk.wikipedia.org/wiki/Zenith_(%D0%B3%D0%BE%D0%B4%D0%B8%D0%BD%D0%BD%D0%B8%D0%BA%D0%B8)" TargetMode="External"/><Relationship Id="rId5" Type="http://schemas.openxmlformats.org/officeDocument/2006/relationships/image" Target="../media/image44.png"/><Relationship Id="rId15" Type="http://schemas.openxmlformats.org/officeDocument/2006/relationships/hyperlink" Target="https://uk.wikipedia.org/wiki/Polaris_Inc" TargetMode="External"/><Relationship Id="rId10" Type="http://schemas.openxmlformats.org/officeDocument/2006/relationships/hyperlink" Target="https://uk.wikipedia.org/wiki/Samsung_Electronics" TargetMode="External"/><Relationship Id="rId4" Type="http://schemas.openxmlformats.org/officeDocument/2006/relationships/image" Target="../media/image56.svg"/><Relationship Id="rId9" Type="http://schemas.openxmlformats.org/officeDocument/2006/relationships/hyperlink" Target="https://uk.wikipedia.org/wiki/LG_Electronics" TargetMode="External"/><Relationship Id="rId14" Type="http://schemas.openxmlformats.org/officeDocument/2006/relationships/hyperlink" Target="https://uk.wikipedia.org/wiki/Blue_Orig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81969">
            <a:off x="15651161" y="586205"/>
            <a:ext cx="2179504" cy="2287648"/>
          </a:xfrm>
          <a:custGeom>
            <a:avLst/>
            <a:gdLst/>
            <a:ahLst/>
            <a:cxnLst/>
            <a:rect l="l" t="t" r="r" b="b"/>
            <a:pathLst>
              <a:path w="2179504" h="2287648">
                <a:moveTo>
                  <a:pt x="0" y="0"/>
                </a:moveTo>
                <a:lnTo>
                  <a:pt x="2179505" y="0"/>
                </a:lnTo>
                <a:lnTo>
                  <a:pt x="2179505" y="2287648"/>
                </a:lnTo>
                <a:lnTo>
                  <a:pt x="0" y="22876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53787">
            <a:off x="10962833" y="1450653"/>
            <a:ext cx="4646209" cy="4827029"/>
          </a:xfrm>
          <a:custGeom>
            <a:avLst/>
            <a:gdLst/>
            <a:ahLst/>
            <a:cxnLst/>
            <a:rect l="l" t="t" r="r" b="b"/>
            <a:pathLst>
              <a:path w="4646209" h="4827029">
                <a:moveTo>
                  <a:pt x="0" y="0"/>
                </a:moveTo>
                <a:lnTo>
                  <a:pt x="4646209" y="0"/>
                </a:lnTo>
                <a:lnTo>
                  <a:pt x="4646209" y="4827029"/>
                </a:lnTo>
                <a:lnTo>
                  <a:pt x="0" y="48270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5473"/>
            </a:stretch>
          </a:blipFill>
        </p:spPr>
      </p:sp>
      <p:sp>
        <p:nvSpPr>
          <p:cNvPr id="4" name="Freeform 4"/>
          <p:cNvSpPr/>
          <p:nvPr/>
        </p:nvSpPr>
        <p:spPr>
          <a:xfrm rot="319554">
            <a:off x="7428896" y="209703"/>
            <a:ext cx="4738855" cy="4738855"/>
          </a:xfrm>
          <a:custGeom>
            <a:avLst/>
            <a:gdLst/>
            <a:ahLst/>
            <a:cxnLst/>
            <a:rect l="l" t="t" r="r" b="b"/>
            <a:pathLst>
              <a:path w="4738855" h="4738855">
                <a:moveTo>
                  <a:pt x="0" y="0"/>
                </a:moveTo>
                <a:lnTo>
                  <a:pt x="4738855" y="0"/>
                </a:lnTo>
                <a:lnTo>
                  <a:pt x="4738855" y="4738855"/>
                </a:lnTo>
                <a:lnTo>
                  <a:pt x="0" y="4738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18519">
            <a:off x="5289129" y="296948"/>
            <a:ext cx="4875037" cy="4875037"/>
          </a:xfrm>
          <a:custGeom>
            <a:avLst/>
            <a:gdLst/>
            <a:ahLst/>
            <a:cxnLst/>
            <a:rect l="l" t="t" r="r" b="b"/>
            <a:pathLst>
              <a:path w="4875037" h="4875037">
                <a:moveTo>
                  <a:pt x="0" y="0"/>
                </a:moveTo>
                <a:lnTo>
                  <a:pt x="4875036" y="0"/>
                </a:lnTo>
                <a:lnTo>
                  <a:pt x="4875036" y="4875036"/>
                </a:lnTo>
                <a:lnTo>
                  <a:pt x="0" y="48750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398490">
            <a:off x="2767711" y="140283"/>
            <a:ext cx="4877694" cy="4877694"/>
          </a:xfrm>
          <a:custGeom>
            <a:avLst/>
            <a:gdLst/>
            <a:ahLst/>
            <a:cxnLst/>
            <a:rect l="l" t="t" r="r" b="b"/>
            <a:pathLst>
              <a:path w="4877694" h="4877694">
                <a:moveTo>
                  <a:pt x="0" y="0"/>
                </a:moveTo>
                <a:lnTo>
                  <a:pt x="4877694" y="0"/>
                </a:lnTo>
                <a:lnTo>
                  <a:pt x="4877694" y="4877694"/>
                </a:lnTo>
                <a:lnTo>
                  <a:pt x="0" y="48776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919473" y="-583248"/>
            <a:ext cx="8307096" cy="4410313"/>
          </a:xfrm>
          <a:custGeom>
            <a:avLst/>
            <a:gdLst/>
            <a:ahLst/>
            <a:cxnLst/>
            <a:rect l="l" t="t" r="r" b="b"/>
            <a:pathLst>
              <a:path w="8307096" h="4410313">
                <a:moveTo>
                  <a:pt x="0" y="0"/>
                </a:moveTo>
                <a:lnTo>
                  <a:pt x="8307096" y="0"/>
                </a:lnTo>
                <a:lnTo>
                  <a:pt x="8307096" y="4410313"/>
                </a:lnTo>
                <a:lnTo>
                  <a:pt x="0" y="44103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839200" y="6743712"/>
            <a:ext cx="8991600" cy="25648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78"/>
              </a:lnSpc>
            </a:pPr>
            <a:r>
              <a:rPr lang="uk-UA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 </a:t>
            </a:r>
            <a:r>
              <a:rPr lang="en-US" sz="2842" dirty="0" err="1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Роботу</a:t>
            </a:r>
            <a:r>
              <a:rPr lang="en-US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42" dirty="0" err="1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виконала</a:t>
            </a:r>
            <a:r>
              <a:rPr lang="en-US" sz="2842" dirty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: </a:t>
            </a:r>
          </a:p>
          <a:p>
            <a:pPr algn="l">
              <a:lnSpc>
                <a:spcPts val="3978"/>
              </a:lnSpc>
            </a:pPr>
            <a:r>
              <a:rPr lang="uk-UA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 </a:t>
            </a:r>
            <a:r>
              <a:rPr lang="en-US" sz="2842" dirty="0" err="1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Косолапова</a:t>
            </a:r>
            <a:r>
              <a:rPr lang="en-US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42" dirty="0" err="1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Злата</a:t>
            </a:r>
            <a:r>
              <a:rPr lang="uk-UA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Вікторівна</a:t>
            </a:r>
            <a:r>
              <a:rPr lang="en-US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, </a:t>
            </a:r>
            <a:endParaRPr lang="en-US" sz="2842" dirty="0">
              <a:solidFill>
                <a:srgbClr val="F4F4F4"/>
              </a:solidFill>
              <a:latin typeface="Evolventa"/>
              <a:ea typeface="Evolventa"/>
              <a:cs typeface="Evolventa"/>
              <a:sym typeface="Evolventa"/>
            </a:endParaRPr>
          </a:p>
          <a:p>
            <a:pPr algn="l">
              <a:lnSpc>
                <a:spcPts val="3978"/>
              </a:lnSpc>
            </a:pPr>
            <a:r>
              <a:rPr lang="uk-UA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 </a:t>
            </a:r>
            <a:r>
              <a:rPr lang="en-US" sz="2842" dirty="0" err="1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учениця</a:t>
            </a:r>
            <a:r>
              <a:rPr lang="en-US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42" dirty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7 </a:t>
            </a:r>
            <a:r>
              <a:rPr lang="en-US" sz="2842" dirty="0" err="1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класу</a:t>
            </a:r>
            <a:r>
              <a:rPr lang="en-US" sz="2842" dirty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К</a:t>
            </a:r>
            <a:r>
              <a:rPr lang="uk-UA" sz="2842" dirty="0" err="1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риворізького</a:t>
            </a:r>
            <a:r>
              <a:rPr lang="uk-UA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ліцею №</a:t>
            </a:r>
            <a:r>
              <a:rPr lang="en-US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119 </a:t>
            </a:r>
            <a:r>
              <a:rPr lang="en-US" sz="2842" dirty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КМР</a:t>
            </a:r>
          </a:p>
          <a:p>
            <a:pPr algn="l">
              <a:lnSpc>
                <a:spcPts val="3978"/>
              </a:lnSpc>
            </a:pPr>
            <a:r>
              <a:rPr lang="uk-UA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 </a:t>
            </a:r>
            <a:r>
              <a:rPr lang="en-US" sz="2842" dirty="0" err="1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Науковий</a:t>
            </a:r>
            <a:r>
              <a:rPr lang="en-US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42" dirty="0" err="1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керівник</a:t>
            </a:r>
            <a:r>
              <a:rPr lang="en-US" sz="2842" dirty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: </a:t>
            </a:r>
            <a:r>
              <a:rPr lang="en-US" sz="2842" dirty="0" err="1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Бондарчук</a:t>
            </a:r>
            <a:r>
              <a:rPr lang="en-US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42" dirty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Т.В., </a:t>
            </a:r>
          </a:p>
          <a:p>
            <a:pPr algn="l">
              <a:lnSpc>
                <a:spcPts val="3978"/>
              </a:lnSpc>
            </a:pPr>
            <a:r>
              <a:rPr lang="uk-UA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 </a:t>
            </a:r>
            <a:r>
              <a:rPr lang="en-US" sz="2842" dirty="0" err="1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вчитель</a:t>
            </a:r>
            <a:r>
              <a:rPr lang="en-US" sz="2842" dirty="0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42" dirty="0" err="1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фізики</a:t>
            </a:r>
            <a:r>
              <a:rPr lang="en-US" sz="2842" dirty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, </a:t>
            </a:r>
            <a:r>
              <a:rPr lang="en-US" sz="2842" dirty="0" err="1" smtClean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астрономії</a:t>
            </a:r>
            <a:r>
              <a:rPr lang="en-US" sz="2842" dirty="0">
                <a:solidFill>
                  <a:srgbClr val="F4F4F4"/>
                </a:solidFill>
                <a:latin typeface="Evolventa"/>
                <a:ea typeface="Evolventa"/>
                <a:cs typeface="Evolventa"/>
                <a:sym typeface="Evolventa"/>
              </a:rPr>
              <a:t>, МІК STEM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8600" y="5919944"/>
            <a:ext cx="9418196" cy="2447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5"/>
              </a:lnSpc>
              <a:spcBef>
                <a:spcPct val="0"/>
              </a:spcBef>
            </a:pPr>
            <a:r>
              <a:rPr lang="en-US" sz="4711" dirty="0">
                <a:solidFill>
                  <a:srgbClr val="F4F4F4"/>
                </a:solidFill>
                <a:latin typeface="Lemon Tuesday"/>
                <a:ea typeface="Lemon Tuesday"/>
                <a:cs typeface="Lemon Tuesday"/>
                <a:sym typeface="Lemon Tuesday"/>
              </a:rPr>
              <a:t> «АНАЛІЗ АСТРОНОМІЧНОЇ СИМВОЛІКИ  В НАЗВАХ ЛОГОТИПІВ І БРЕНДІВ»</a:t>
            </a:r>
          </a:p>
        </p:txBody>
      </p:sp>
      <p:sp>
        <p:nvSpPr>
          <p:cNvPr id="10" name="Freeform 10"/>
          <p:cNvSpPr/>
          <p:nvPr/>
        </p:nvSpPr>
        <p:spPr>
          <a:xfrm rot="2081969">
            <a:off x="211128" y="2816504"/>
            <a:ext cx="2179504" cy="2287648"/>
          </a:xfrm>
          <a:custGeom>
            <a:avLst/>
            <a:gdLst/>
            <a:ahLst/>
            <a:cxnLst/>
            <a:rect l="l" t="t" r="r" b="b"/>
            <a:pathLst>
              <a:path w="2179504" h="2287648">
                <a:moveTo>
                  <a:pt x="0" y="0"/>
                </a:moveTo>
                <a:lnTo>
                  <a:pt x="2179504" y="0"/>
                </a:lnTo>
                <a:lnTo>
                  <a:pt x="2179504" y="2287648"/>
                </a:lnTo>
                <a:lnTo>
                  <a:pt x="0" y="22876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Прямоугольник 10"/>
          <p:cNvSpPr/>
          <p:nvPr/>
        </p:nvSpPr>
        <p:spPr>
          <a:xfrm>
            <a:off x="3053908" y="126829"/>
            <a:ext cx="11501350" cy="17526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 Юніор Дослідник</a:t>
            </a:r>
          </a:p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Секція: АСТРОНОМ</a:t>
            </a:r>
          </a:p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Дніпропетровське територіальне відділення МАН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B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73400" y="904874"/>
            <a:ext cx="2514600" cy="9115425"/>
          </a:xfrm>
          <a:custGeom>
            <a:avLst/>
            <a:gdLst/>
            <a:ahLst/>
            <a:cxnLst/>
            <a:rect l="l" t="t" r="r" b="b"/>
            <a:pathLst>
              <a:path w="7088425" h="10385970">
                <a:moveTo>
                  <a:pt x="0" y="0"/>
                </a:moveTo>
                <a:lnTo>
                  <a:pt x="7088425" y="0"/>
                </a:lnTo>
                <a:lnTo>
                  <a:pt x="7088425" y="10385970"/>
                </a:lnTo>
                <a:lnTo>
                  <a:pt x="0" y="103859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2086" y="2791268"/>
            <a:ext cx="3869612" cy="4191492"/>
          </a:xfrm>
          <a:custGeom>
            <a:avLst/>
            <a:gdLst/>
            <a:ahLst/>
            <a:cxnLst/>
            <a:rect l="l" t="t" r="r" b="b"/>
            <a:pathLst>
              <a:path w="6783222" h="6240564">
                <a:moveTo>
                  <a:pt x="0" y="0"/>
                </a:moveTo>
                <a:lnTo>
                  <a:pt x="6783222" y="0"/>
                </a:lnTo>
                <a:lnTo>
                  <a:pt x="6783222" y="6240565"/>
                </a:lnTo>
                <a:lnTo>
                  <a:pt x="0" y="62405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72763" y="904875"/>
            <a:ext cx="9768428" cy="1849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76"/>
              </a:lnSpc>
              <a:spcBef>
                <a:spcPct val="0"/>
              </a:spcBef>
            </a:pPr>
            <a:r>
              <a:rPr lang="en-US" sz="2554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ПРОАНАЛІЗУВАТИ ТА СИСТЕМАТИЗУВАТИ ІНФОРМАЦІЮ ПРО ЗАСТОСУВАННЯ АСТРОНОМІЧНИХ ТЕРМІНІВ, ПОНЯТЬ, СИМВОЛІВ В НАЗВАХ ТА ЛОГОТИПАХ УКРАЇНСЬКИХ ТА СВІТОВИХ БРЕНДІВ.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55905" y="139575"/>
            <a:ext cx="4324208" cy="70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9"/>
              </a:lnSpc>
              <a:spcBef>
                <a:spcPct val="0"/>
              </a:spcBef>
            </a:pPr>
            <a:r>
              <a:rPr lang="en-US" sz="4178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МЕТА РОБОТИ: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30318" y="2402755"/>
            <a:ext cx="2466082" cy="70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9"/>
              </a:lnSpc>
              <a:spcBef>
                <a:spcPct val="0"/>
              </a:spcBef>
            </a:pPr>
            <a:r>
              <a:rPr lang="en-US" sz="4178" dirty="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ЗАВДАННЯ: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18009" y="3172316"/>
            <a:ext cx="12725400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030"/>
              </a:lnSpc>
              <a:spcBef>
                <a:spcPct val="0"/>
              </a:spcBef>
            </a:pP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1.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Провести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добірку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компаній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,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фірм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із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назвами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або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емблемами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на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основі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астрономічної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тематики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та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проаналізувати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значення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обраних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термінів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.</a:t>
            </a:r>
          </a:p>
          <a:p>
            <a:pPr algn="just">
              <a:lnSpc>
                <a:spcPts val="4030"/>
              </a:lnSpc>
              <a:spcBef>
                <a:spcPct val="0"/>
              </a:spcBef>
            </a:pP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2.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Дослідити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причини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використання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астрономічної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символіки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цими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компаніями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.</a:t>
            </a:r>
          </a:p>
          <a:p>
            <a:pPr algn="just">
              <a:lnSpc>
                <a:spcPts val="4030"/>
              </a:lnSpc>
              <a:spcBef>
                <a:spcPct val="0"/>
              </a:spcBef>
            </a:pP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3.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Узагальнити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отримані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результати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щодо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назв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і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символів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брендів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,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компаній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.</a:t>
            </a:r>
          </a:p>
          <a:p>
            <a:pPr algn="just">
              <a:lnSpc>
                <a:spcPts val="4030"/>
              </a:lnSpc>
              <a:spcBef>
                <a:spcPct val="0"/>
              </a:spcBef>
            </a:pP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4.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З’ясувати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,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наскільки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впізнавані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астрономічні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мотиви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у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логотипах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та</a:t>
            </a:r>
            <a:r>
              <a:rPr lang="en-US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назвах</a:t>
            </a:r>
            <a:r>
              <a:rPr lang="en-US" sz="2878" dirty="0" smtClean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.</a:t>
            </a:r>
            <a:endParaRPr lang="uk-UA" sz="2878" dirty="0" smtClean="0">
              <a:solidFill>
                <a:srgbClr val="FFFFFF"/>
              </a:solidFill>
              <a:latin typeface="Evolventa"/>
              <a:ea typeface="Evolventa"/>
              <a:cs typeface="Evolventa"/>
              <a:sym typeface="Evolventa"/>
            </a:endParaRPr>
          </a:p>
          <a:p>
            <a:pPr algn="just">
              <a:lnSpc>
                <a:spcPts val="4030"/>
              </a:lnSpc>
              <a:spcBef>
                <a:spcPct val="0"/>
              </a:spcBef>
            </a:pP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5.	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Створити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рекомендації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щодо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створення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логотипів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та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назв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,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якщо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у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споживача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є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бажання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звернутися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до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космічної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тематики.</a:t>
            </a:r>
          </a:p>
          <a:p>
            <a:pPr algn="just">
              <a:lnSpc>
                <a:spcPts val="4030"/>
              </a:lnSpc>
              <a:spcBef>
                <a:spcPct val="0"/>
              </a:spcBef>
            </a:pP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6.	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Створити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власний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логотип і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назву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уявної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компанії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на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основі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вивчених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ru-RU" sz="2878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закономірностей</a:t>
            </a:r>
            <a:r>
              <a:rPr lang="ru-RU" sz="28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.</a:t>
            </a:r>
          </a:p>
          <a:p>
            <a:pPr algn="just">
              <a:lnSpc>
                <a:spcPts val="4030"/>
              </a:lnSpc>
              <a:spcBef>
                <a:spcPct val="0"/>
              </a:spcBef>
            </a:pPr>
            <a:endParaRPr lang="en-US" sz="2878" dirty="0">
              <a:solidFill>
                <a:srgbClr val="FFFFFF"/>
              </a:solidFill>
              <a:latin typeface="Evolventa"/>
              <a:ea typeface="Evolventa"/>
              <a:cs typeface="Evolventa"/>
              <a:sym typeface="Evolventa"/>
            </a:endParaRPr>
          </a:p>
          <a:p>
            <a:pPr algn="just">
              <a:lnSpc>
                <a:spcPts val="4030"/>
              </a:lnSpc>
              <a:spcBef>
                <a:spcPct val="0"/>
              </a:spcBef>
            </a:pPr>
            <a:endParaRPr lang="en-US" sz="2878" dirty="0">
              <a:solidFill>
                <a:srgbClr val="FFFFFF"/>
              </a:solidFill>
              <a:latin typeface="Evolventa"/>
              <a:ea typeface="Evolventa"/>
              <a:cs typeface="Evolventa"/>
              <a:sym typeface="Evolvent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01071" y="0"/>
            <a:ext cx="6388350" cy="6197134"/>
          </a:xfrm>
          <a:custGeom>
            <a:avLst/>
            <a:gdLst/>
            <a:ahLst/>
            <a:cxnLst/>
            <a:rect l="l" t="t" r="r" b="b"/>
            <a:pathLst>
              <a:path w="6388350" h="6197134">
                <a:moveTo>
                  <a:pt x="0" y="0"/>
                </a:moveTo>
                <a:lnTo>
                  <a:pt x="6388350" y="0"/>
                </a:lnTo>
                <a:lnTo>
                  <a:pt x="6388350" y="6197134"/>
                </a:lnTo>
                <a:lnTo>
                  <a:pt x="0" y="6197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796933" y="4861084"/>
            <a:ext cx="7820113" cy="4524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у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сучасному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світі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переповненому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візуальними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стимулами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успіх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бренду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залежить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від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точності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його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символічного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посилу</a:t>
            </a:r>
            <a:r>
              <a:rPr lang="uk-UA" sz="2800" dirty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;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космічна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та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астрономічна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тематика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дедалі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частіше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обирається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дизайнерами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як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інструмент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створення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образу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«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вічного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»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та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масштабного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бренду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що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викликає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довіру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через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асоціації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з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наукою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та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незвіданим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ea typeface="Romochka"/>
                <a:cs typeface="Times New Roman" panose="02020603050405020304" pitchFamily="18" charset="0"/>
                <a:sym typeface="Romochka"/>
              </a:rPr>
              <a:t>.</a:t>
            </a:r>
            <a:endParaRPr lang="en-US" sz="2800" dirty="0">
              <a:solidFill>
                <a:srgbClr val="FFFFFF"/>
              </a:solidFill>
              <a:latin typeface="Times New Roman" panose="02020603050405020304" pitchFamily="18" charset="0"/>
              <a:ea typeface="Romochka"/>
              <a:cs typeface="Times New Roman" panose="02020603050405020304" pitchFamily="18" charset="0"/>
              <a:sym typeface="Romochka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-527549" y="-303114"/>
            <a:ext cx="8307096" cy="4410313"/>
          </a:xfrm>
          <a:custGeom>
            <a:avLst/>
            <a:gdLst/>
            <a:ahLst/>
            <a:cxnLst/>
            <a:rect l="l" t="t" r="r" b="b"/>
            <a:pathLst>
              <a:path w="8307096" h="4410313">
                <a:moveTo>
                  <a:pt x="0" y="0"/>
                </a:moveTo>
                <a:lnTo>
                  <a:pt x="8307096" y="0"/>
                </a:lnTo>
                <a:lnTo>
                  <a:pt x="8307096" y="4410313"/>
                </a:lnTo>
                <a:lnTo>
                  <a:pt x="0" y="44103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652577" y="3834362"/>
            <a:ext cx="5363914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9"/>
              </a:lnSpc>
              <a:spcBef>
                <a:spcPct val="0"/>
              </a:spcBef>
            </a:pPr>
            <a:r>
              <a:rPr lang="en-US" sz="4178" dirty="0">
                <a:solidFill>
                  <a:srgbClr val="FFFFFF"/>
                </a:solidFill>
                <a:latin typeface="Bryndan Write"/>
                <a:ea typeface="Bryndan Write"/>
                <a:cs typeface="Bryndan Write"/>
                <a:sym typeface="Bryndan Write"/>
              </a:rPr>
              <a:t>АКТУАЛЬНІСТЬ </a:t>
            </a:r>
            <a:r>
              <a:rPr lang="en-US" sz="4178" dirty="0" smtClean="0">
                <a:solidFill>
                  <a:srgbClr val="FFFFFF"/>
                </a:solidFill>
                <a:latin typeface="Bryndan Write"/>
                <a:ea typeface="Bryndan Write"/>
                <a:cs typeface="Bryndan Write"/>
                <a:sym typeface="Bryndan Write"/>
              </a:rPr>
              <a:t>ТЕМИ</a:t>
            </a:r>
            <a:r>
              <a:rPr lang="uk-UA" sz="4178" dirty="0" smtClean="0">
                <a:solidFill>
                  <a:srgbClr val="FFFFFF"/>
                </a:solidFill>
                <a:latin typeface="Bryndan Write"/>
                <a:ea typeface="Bryndan Write"/>
                <a:cs typeface="Bryndan Write"/>
                <a:sym typeface="Bryndan Write"/>
              </a:rPr>
              <a:t>:</a:t>
            </a:r>
            <a:r>
              <a:rPr lang="en-US" sz="4178" dirty="0" smtClean="0">
                <a:solidFill>
                  <a:srgbClr val="FFFFFF"/>
                </a:solidFill>
                <a:latin typeface="Bryndan Write"/>
                <a:ea typeface="Bryndan Write"/>
                <a:cs typeface="Bryndan Write"/>
                <a:sym typeface="Bryndan Write"/>
              </a:rPr>
              <a:t> </a:t>
            </a:r>
            <a:r>
              <a:rPr lang="en-US" sz="4178" dirty="0">
                <a:solidFill>
                  <a:srgbClr val="FFFFFF"/>
                </a:solidFill>
                <a:latin typeface="Bryndan Write"/>
                <a:ea typeface="Bryndan Write"/>
                <a:cs typeface="Bryndan Write"/>
                <a:sym typeface="Bryndan Write"/>
              </a:rPr>
              <a:t>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85564" y="965008"/>
            <a:ext cx="7842660" cy="2447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89"/>
              </a:lnSpc>
              <a:spcBef>
                <a:spcPct val="0"/>
              </a:spcBef>
            </a:pPr>
            <a:r>
              <a:rPr lang="en-US" sz="2278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Об'єкт дослідження: відомі світові компанії, які використовують астрономічну символіку у своїй корпоративній айдентиці (логотипах, назвах). </a:t>
            </a:r>
          </a:p>
          <a:p>
            <a:pPr algn="just">
              <a:lnSpc>
                <a:spcPts val="3189"/>
              </a:lnSpc>
              <a:spcBef>
                <a:spcPct val="0"/>
              </a:spcBef>
            </a:pPr>
            <a:r>
              <a:rPr lang="en-US" sz="2278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Предметом дослідження є використання назв і зображень сузір’їв у логотипах та брендових назвах компаній.</a:t>
            </a:r>
          </a:p>
        </p:txBody>
      </p:sp>
      <p:sp>
        <p:nvSpPr>
          <p:cNvPr id="7" name="Freeform 7"/>
          <p:cNvSpPr/>
          <p:nvPr/>
        </p:nvSpPr>
        <p:spPr>
          <a:xfrm>
            <a:off x="585564" y="3617667"/>
            <a:ext cx="3040435" cy="6171527"/>
          </a:xfrm>
          <a:custGeom>
            <a:avLst/>
            <a:gdLst/>
            <a:ahLst/>
            <a:cxnLst/>
            <a:rect l="l" t="t" r="r" b="b"/>
            <a:pathLst>
              <a:path w="3040435" h="6171527">
                <a:moveTo>
                  <a:pt x="0" y="0"/>
                </a:moveTo>
                <a:lnTo>
                  <a:pt x="3040436" y="0"/>
                </a:lnTo>
                <a:lnTo>
                  <a:pt x="3040436" y="6171527"/>
                </a:lnTo>
                <a:lnTo>
                  <a:pt x="0" y="61715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79" r="-137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897895" y="5914871"/>
            <a:ext cx="3361405" cy="3343429"/>
          </a:xfrm>
          <a:custGeom>
            <a:avLst/>
            <a:gdLst/>
            <a:ahLst/>
            <a:cxnLst/>
            <a:rect l="l" t="t" r="r" b="b"/>
            <a:pathLst>
              <a:path w="3361405" h="3343429">
                <a:moveTo>
                  <a:pt x="0" y="0"/>
                </a:moveTo>
                <a:lnTo>
                  <a:pt x="3361405" y="0"/>
                </a:lnTo>
                <a:lnTo>
                  <a:pt x="3361405" y="3343429"/>
                </a:lnTo>
                <a:lnTo>
                  <a:pt x="0" y="33434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55216" y="5152428"/>
            <a:ext cx="5222488" cy="3144335"/>
          </a:xfrm>
          <a:custGeom>
            <a:avLst/>
            <a:gdLst/>
            <a:ahLst/>
            <a:cxnLst/>
            <a:rect l="l" t="t" r="r" b="b"/>
            <a:pathLst>
              <a:path w="5222488" h="3144335">
                <a:moveTo>
                  <a:pt x="0" y="0"/>
                </a:moveTo>
                <a:lnTo>
                  <a:pt x="5222487" y="0"/>
                </a:lnTo>
                <a:lnTo>
                  <a:pt x="5222487" y="3144336"/>
                </a:lnTo>
                <a:lnTo>
                  <a:pt x="0" y="3144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324600" y="5600700"/>
            <a:ext cx="8167428" cy="4594178"/>
          </a:xfrm>
          <a:custGeom>
            <a:avLst/>
            <a:gdLst/>
            <a:ahLst/>
            <a:cxnLst/>
            <a:rect l="l" t="t" r="r" b="b"/>
            <a:pathLst>
              <a:path w="8167428" h="4594178">
                <a:moveTo>
                  <a:pt x="0" y="0"/>
                </a:moveTo>
                <a:lnTo>
                  <a:pt x="8167428" y="0"/>
                </a:lnTo>
                <a:lnTo>
                  <a:pt x="8167428" y="4594179"/>
                </a:lnTo>
                <a:lnTo>
                  <a:pt x="0" y="45941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33400" y="1896291"/>
            <a:ext cx="746968" cy="4207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</a:pPr>
            <a:r>
              <a:rPr lang="en-US" sz="12099" dirty="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S</a:t>
            </a:r>
          </a:p>
          <a:p>
            <a:pPr algn="ctr">
              <a:lnSpc>
                <a:spcPts val="16939"/>
              </a:lnSpc>
              <a:spcBef>
                <a:spcPct val="0"/>
              </a:spcBef>
            </a:pPr>
            <a:endParaRPr lang="en-US" sz="12099" dirty="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15738" y="3005721"/>
            <a:ext cx="8579644" cy="157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9"/>
              </a:lnSpc>
              <a:spcBef>
                <a:spcPct val="0"/>
              </a:spcBef>
            </a:pPr>
            <a:r>
              <a:rPr lang="en-US" sz="41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UBARU – ЗІРКОВИЙ БРЕНД ЯПОНІЇ</a:t>
            </a:r>
          </a:p>
          <a:p>
            <a:pPr algn="ctr">
              <a:lnSpc>
                <a:spcPts val="5849"/>
              </a:lnSpc>
              <a:spcBef>
                <a:spcPct val="0"/>
              </a:spcBef>
            </a:pPr>
            <a:endParaRPr lang="en-US" sz="4178" dirty="0">
              <a:solidFill>
                <a:srgbClr val="FFFFFF"/>
              </a:solidFill>
              <a:latin typeface="Evolventa"/>
              <a:ea typeface="Evolventa"/>
              <a:cs typeface="Evolventa"/>
              <a:sym typeface="Evolventa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09218" y="4686651"/>
            <a:ext cx="5226260" cy="99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6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ІМЕЦЬКА ВПЕВНЕНІСТЬ КОМПАНІЇ MERCEDES-BENZ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156674" y="4084710"/>
            <a:ext cx="860524" cy="120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69"/>
              </a:lnSpc>
              <a:spcBef>
                <a:spcPct val="0"/>
              </a:spcBef>
            </a:pPr>
            <a:r>
              <a:rPr lang="en-US" sz="6978" dirty="0">
                <a:solidFill>
                  <a:srgbClr val="FFFFFF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Н</a:t>
            </a:r>
          </a:p>
        </p:txBody>
      </p:sp>
      <p:sp>
        <p:nvSpPr>
          <p:cNvPr id="9" name="Freeform 9"/>
          <p:cNvSpPr/>
          <p:nvPr/>
        </p:nvSpPr>
        <p:spPr>
          <a:xfrm>
            <a:off x="14173200" y="0"/>
            <a:ext cx="4114800" cy="10287000"/>
          </a:xfrm>
          <a:custGeom>
            <a:avLst/>
            <a:gdLst/>
            <a:ahLst/>
            <a:cxnLst/>
            <a:rect l="l" t="t" r="r" b="b"/>
            <a:pathLst>
              <a:path w="5786438" h="10287000">
                <a:moveTo>
                  <a:pt x="0" y="0"/>
                </a:moveTo>
                <a:lnTo>
                  <a:pt x="5786438" y="0"/>
                </a:lnTo>
                <a:lnTo>
                  <a:pt x="57864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Прямоугольник 9"/>
          <p:cNvSpPr/>
          <p:nvPr/>
        </p:nvSpPr>
        <p:spPr>
          <a:xfrm>
            <a:off x="824139" y="279099"/>
            <a:ext cx="13030200" cy="178158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Автомобільна промисловість: зорі як дороговкази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2994546">
            <a:off x="1219316" y="-1376366"/>
            <a:ext cx="13980411" cy="14872778"/>
          </a:xfrm>
          <a:custGeom>
            <a:avLst/>
            <a:gdLst/>
            <a:ahLst/>
            <a:cxnLst/>
            <a:rect l="l" t="t" r="r" b="b"/>
            <a:pathLst>
              <a:path w="13980411" h="14872778">
                <a:moveTo>
                  <a:pt x="0" y="0"/>
                </a:moveTo>
                <a:lnTo>
                  <a:pt x="13980411" y="0"/>
                </a:lnTo>
                <a:lnTo>
                  <a:pt x="13980411" y="14872778"/>
                </a:lnTo>
                <a:lnTo>
                  <a:pt x="0" y="148727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35349" y="3448363"/>
            <a:ext cx="3712833" cy="1817538"/>
          </a:xfrm>
          <a:custGeom>
            <a:avLst/>
            <a:gdLst/>
            <a:ahLst/>
            <a:cxnLst/>
            <a:rect l="l" t="t" r="r" b="b"/>
            <a:pathLst>
              <a:path w="3712833" h="1817538">
                <a:moveTo>
                  <a:pt x="0" y="0"/>
                </a:moveTo>
                <a:lnTo>
                  <a:pt x="3712832" y="0"/>
                </a:lnTo>
                <a:lnTo>
                  <a:pt x="3712832" y="1817539"/>
                </a:lnTo>
                <a:lnTo>
                  <a:pt x="0" y="18175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656865" y="6571360"/>
            <a:ext cx="5841365" cy="3611026"/>
          </a:xfrm>
          <a:custGeom>
            <a:avLst/>
            <a:gdLst/>
            <a:ahLst/>
            <a:cxnLst/>
            <a:rect l="l" t="t" r="r" b="b"/>
            <a:pathLst>
              <a:path w="5841365" h="3611026">
                <a:moveTo>
                  <a:pt x="0" y="0"/>
                </a:moveTo>
                <a:lnTo>
                  <a:pt x="5841365" y="0"/>
                </a:lnTo>
                <a:lnTo>
                  <a:pt x="5841365" y="3611025"/>
                </a:lnTo>
                <a:lnTo>
                  <a:pt x="0" y="3611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979953" y="7389786"/>
            <a:ext cx="5195189" cy="1974172"/>
          </a:xfrm>
          <a:custGeom>
            <a:avLst/>
            <a:gdLst/>
            <a:ahLst/>
            <a:cxnLst/>
            <a:rect l="l" t="t" r="r" b="b"/>
            <a:pathLst>
              <a:path w="5195189" h="1974172">
                <a:moveTo>
                  <a:pt x="0" y="0"/>
                </a:moveTo>
                <a:lnTo>
                  <a:pt x="5195189" y="0"/>
                </a:lnTo>
                <a:lnTo>
                  <a:pt x="5195189" y="1974172"/>
                </a:lnTo>
                <a:lnTo>
                  <a:pt x="0" y="19741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11400" y="3289756"/>
            <a:ext cx="2700497" cy="2770267"/>
          </a:xfrm>
          <a:custGeom>
            <a:avLst/>
            <a:gdLst/>
            <a:ahLst/>
            <a:cxnLst/>
            <a:rect l="l" t="t" r="r" b="b"/>
            <a:pathLst>
              <a:path w="3131348" h="3307266">
                <a:moveTo>
                  <a:pt x="0" y="0"/>
                </a:moveTo>
                <a:lnTo>
                  <a:pt x="3131348" y="0"/>
                </a:lnTo>
                <a:lnTo>
                  <a:pt x="3131348" y="3307266"/>
                </a:lnTo>
                <a:lnTo>
                  <a:pt x="0" y="33072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3640" y="7269982"/>
            <a:ext cx="2329810" cy="235902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2956516" y="5549362"/>
            <a:ext cx="3717825" cy="4054603"/>
          </a:xfrm>
          <a:custGeom>
            <a:avLst/>
            <a:gdLst/>
            <a:ahLst/>
            <a:cxnLst/>
            <a:rect l="l" t="t" r="r" b="b"/>
            <a:pathLst>
              <a:path w="4894349" h="4894349">
                <a:moveTo>
                  <a:pt x="0" y="0"/>
                </a:moveTo>
                <a:lnTo>
                  <a:pt x="4894350" y="0"/>
                </a:lnTo>
                <a:lnTo>
                  <a:pt x="4894350" y="4894350"/>
                </a:lnTo>
                <a:lnTo>
                  <a:pt x="0" y="48943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739058" y="3240498"/>
            <a:ext cx="10402954" cy="8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678" dirty="0" smtClean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LG </a:t>
            </a:r>
            <a:r>
              <a:rPr lang="en-US" sz="26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– ПІВДЕННОКОРЕЙСЬКА КОМПАНІЯ ПОБУТОВОЇ ЕЛЕКТРОНІКИ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670" y="6194405"/>
            <a:ext cx="7992070" cy="446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9"/>
              </a:lnSpc>
              <a:spcBef>
                <a:spcPct val="0"/>
              </a:spcBef>
            </a:pPr>
            <a:r>
              <a:rPr lang="en-US" sz="22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SAMSUNG - ПІВДЕННОКОРЕЙСЬКА «ЗІРКОВА» КОМПАНІЯ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02708" y="8974178"/>
            <a:ext cx="6284565" cy="446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9"/>
              </a:lnSpc>
              <a:spcBef>
                <a:spcPct val="0"/>
              </a:spcBef>
            </a:pPr>
            <a:r>
              <a:rPr lang="en-US" sz="22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ZENITH – ШВЕЙЦАРСЬКА ЯКІСТЬ ГОДИННИКІВ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43200" y="592744"/>
            <a:ext cx="13030200" cy="178158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lnSpc>
                <a:spcPct val="150000"/>
              </a:lnSpc>
              <a:spcAft>
                <a:spcPts val="0"/>
              </a:spcAft>
            </a:pPr>
            <a:r>
              <a:rPr lang="uk-UA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Побутова електроніка та годинники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1308279"/>
            <a:ext cx="2650870" cy="2650870"/>
          </a:xfrm>
          <a:custGeom>
            <a:avLst/>
            <a:gdLst/>
            <a:ahLst/>
            <a:cxnLst/>
            <a:rect l="l" t="t" r="r" b="b"/>
            <a:pathLst>
              <a:path w="2650870" h="2650870">
                <a:moveTo>
                  <a:pt x="0" y="0"/>
                </a:moveTo>
                <a:lnTo>
                  <a:pt x="2650869" y="0"/>
                </a:lnTo>
                <a:lnTo>
                  <a:pt x="2650869" y="2650870"/>
                </a:lnTo>
                <a:lnTo>
                  <a:pt x="0" y="26508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4111" y="4152284"/>
            <a:ext cx="5943600" cy="1670245"/>
          </a:xfrm>
          <a:custGeom>
            <a:avLst/>
            <a:gdLst/>
            <a:ahLst/>
            <a:cxnLst/>
            <a:rect l="l" t="t" r="r" b="b"/>
            <a:pathLst>
              <a:path w="11280808" h="3757332">
                <a:moveTo>
                  <a:pt x="0" y="0"/>
                </a:moveTo>
                <a:lnTo>
                  <a:pt x="11280807" y="0"/>
                </a:lnTo>
                <a:lnTo>
                  <a:pt x="11280807" y="3757332"/>
                </a:lnTo>
                <a:lnTo>
                  <a:pt x="0" y="37573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647" r="-25048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810000" y="2283694"/>
            <a:ext cx="13607658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49"/>
              </a:lnSpc>
              <a:spcBef>
                <a:spcPct val="0"/>
              </a:spcBef>
            </a:pP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Milky Way —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космічна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ніжність</a:t>
            </a:r>
            <a:endParaRPr lang="en-US" sz="2400" dirty="0" smtClean="0">
              <a:solidFill>
                <a:srgbClr val="FFFFFF"/>
              </a:solidFill>
              <a:latin typeface="+mj-lt"/>
              <a:ea typeface="Arimo"/>
              <a:cs typeface="Times New Roman" panose="02020603050405020304" pitchFamily="18" charset="0"/>
              <a:sym typeface="Arimo"/>
            </a:endParaRPr>
          </a:p>
          <a:p>
            <a:pPr algn="just">
              <a:lnSpc>
                <a:spcPts val="3049"/>
              </a:lnSpc>
              <a:spcBef>
                <a:spcPct val="0"/>
              </a:spcBef>
            </a:pPr>
            <a:r>
              <a:rPr lang="uk-UA" sz="2400" dirty="0" err="1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С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имволіка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: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назва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та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візуальний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стиль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чумацького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шляху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.</a:t>
            </a:r>
            <a:r>
              <a:rPr lang="uk-UA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З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міст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: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легкість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продукту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(«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молоко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що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не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тоне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»)</a:t>
            </a:r>
          </a:p>
          <a:p>
            <a:pPr algn="just">
              <a:lnSpc>
                <a:spcPts val="3049"/>
              </a:lnSpc>
              <a:spcBef>
                <a:spcPct val="0"/>
              </a:spcBef>
            </a:pPr>
            <a:r>
              <a:rPr lang="uk-UA" sz="2400" dirty="0" err="1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Е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фект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: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темно-синє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пакування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з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розсипом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зірок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створює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атмосферу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мрійливості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та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легкості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що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виділяє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батончик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на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фоні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 «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земних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» 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конкурентів</a:t>
            </a:r>
            <a:r>
              <a:rPr lang="en-US" sz="2400" dirty="0" smtClean="0">
                <a:solidFill>
                  <a:srgbClr val="FFFFFF"/>
                </a:solidFill>
                <a:latin typeface="+mj-lt"/>
                <a:ea typeface="Arimo"/>
                <a:cs typeface="Times New Roman" panose="02020603050405020304" pitchFamily="18" charset="0"/>
                <a:sym typeface="Arimo"/>
              </a:rPr>
              <a:t>.</a:t>
            </a:r>
            <a:endParaRPr lang="en-US" sz="2400" dirty="0">
              <a:solidFill>
                <a:srgbClr val="FFFFFF"/>
              </a:solidFill>
              <a:latin typeface="+mj-lt"/>
              <a:ea typeface="Arimo"/>
              <a:cs typeface="Times New Roman" panose="02020603050405020304" pitchFamily="18" charset="0"/>
              <a:sym typeface="Arimo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31797" y="366830"/>
            <a:ext cx="9829800" cy="144705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lnSpc>
                <a:spcPct val="150000"/>
              </a:lnSpc>
              <a:spcAft>
                <a:spcPts val="0"/>
              </a:spcAft>
            </a:pPr>
            <a:r>
              <a:rPr lang="uk-UA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Продукти і мас-маркет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0" y="5219700"/>
            <a:ext cx="5245894" cy="524589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81000" y="5959101"/>
            <a:ext cx="4207130" cy="18354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Батончик «</a:t>
            </a:r>
            <a:r>
              <a:rPr lang="en-US" sz="2400" dirty="0" smtClean="0"/>
              <a:t>Mars</a:t>
            </a:r>
            <a:r>
              <a:rPr lang="uk-UA" sz="2400" dirty="0" smtClean="0"/>
              <a:t>» – </a:t>
            </a:r>
            <a:r>
              <a:rPr lang="uk-UA" sz="2400" dirty="0" smtClean="0"/>
              <a:t>названий </a:t>
            </a:r>
            <a:r>
              <a:rPr lang="uk-UA" sz="2400" dirty="0" smtClean="0"/>
              <a:t>за прізвищем </a:t>
            </a:r>
            <a:r>
              <a:rPr lang="uk-UA" sz="2400" dirty="0" err="1" smtClean="0"/>
              <a:t>Френка</a:t>
            </a:r>
            <a:r>
              <a:rPr lang="uk-UA" sz="2400" dirty="0" smtClean="0"/>
              <a:t> Марса, засновника компанії  </a:t>
            </a:r>
            <a:r>
              <a:rPr lang="en-AU" sz="2400" dirty="0"/>
              <a:t>Mars, Inc. </a:t>
            </a:r>
            <a:endParaRPr lang="ru-RU" sz="2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0" y="3619500"/>
            <a:ext cx="7324382" cy="631155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116224" y="4900598"/>
            <a:ext cx="4304376" cy="435770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dirty="0" smtClean="0"/>
              <a:t>Печиво </a:t>
            </a:r>
            <a:r>
              <a:rPr lang="en-AU" sz="2400" dirty="0" smtClean="0"/>
              <a:t>Orion </a:t>
            </a:r>
            <a:r>
              <a:rPr lang="en-AU" sz="2400" dirty="0"/>
              <a:t>Choco </a:t>
            </a:r>
            <a:r>
              <a:rPr lang="en-AU" sz="2400" dirty="0" smtClean="0"/>
              <a:t>Pie</a:t>
            </a:r>
            <a:endParaRPr lang="uk-UA" sz="2400" dirty="0" smtClean="0"/>
          </a:p>
          <a:p>
            <a:pPr algn="just"/>
            <a:r>
              <a:rPr lang="uk-UA" sz="2400" dirty="0"/>
              <a:t>  Оріон — одне з найвідоміших сузір'їв, тому кондитерський гігант </a:t>
            </a:r>
            <a:r>
              <a:rPr lang="uk-UA" sz="2400" dirty="0" smtClean="0"/>
              <a:t>обрав </a:t>
            </a:r>
            <a:r>
              <a:rPr lang="uk-UA" sz="2400" dirty="0"/>
              <a:t>цю назву, щоб підкреслити своє прагнення бути «яскравою зіркою» на ринку харчування. </a:t>
            </a:r>
            <a:r>
              <a:rPr lang="uk-UA" sz="2400" dirty="0" smtClean="0"/>
              <a:t>Символізм </a:t>
            </a:r>
            <a:r>
              <a:rPr lang="uk-UA" sz="2400" dirty="0"/>
              <a:t>вибору був у тому, щоб підкреслити високу якість та </a:t>
            </a:r>
            <a:r>
              <a:rPr lang="uk-UA" sz="2400" dirty="0" err="1"/>
              <a:t>впізнаваність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495022" y="862383"/>
            <a:ext cx="11525778" cy="144705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lnSpc>
                <a:spcPct val="150000"/>
              </a:lnSpc>
              <a:spcAft>
                <a:spcPts val="0"/>
              </a:spcAft>
            </a:pPr>
            <a:r>
              <a:rPr lang="uk-UA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Космічні технології та зв’язок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372600" y="2857500"/>
            <a:ext cx="7924800" cy="5105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AU" sz="2400" dirty="0" err="1"/>
              <a:t>Starlink</a:t>
            </a:r>
            <a:r>
              <a:rPr lang="en-AU" sz="2400" dirty="0"/>
              <a:t> — </a:t>
            </a:r>
            <a:r>
              <a:rPr lang="ru-RU" sz="2400" dirty="0"/>
              <a:t>проєкт </a:t>
            </a:r>
            <a:r>
              <a:rPr lang="ru-RU" sz="2400" dirty="0" err="1"/>
              <a:t>американської</a:t>
            </a:r>
            <a:r>
              <a:rPr lang="ru-RU" sz="2400" dirty="0"/>
              <a:t> </a:t>
            </a:r>
            <a:r>
              <a:rPr lang="ru-RU" sz="2400" dirty="0" err="1"/>
              <a:t>компанії</a:t>
            </a:r>
            <a:r>
              <a:rPr lang="ru-RU" sz="2400" dirty="0"/>
              <a:t> </a:t>
            </a:r>
            <a:r>
              <a:rPr lang="en-AU" sz="2400" dirty="0"/>
              <a:t>SpaceX </a:t>
            </a:r>
            <a:r>
              <a:rPr lang="ru-RU" sz="2400" dirty="0" err="1"/>
              <a:t>щодо</a:t>
            </a:r>
            <a:r>
              <a:rPr lang="ru-RU" sz="2400" dirty="0"/>
              <a:t> </a:t>
            </a:r>
            <a:r>
              <a:rPr lang="ru-RU" sz="2400" dirty="0" err="1"/>
              <a:t>розробки</a:t>
            </a:r>
            <a:r>
              <a:rPr lang="ru-RU" sz="2400" dirty="0"/>
              <a:t> </a:t>
            </a:r>
            <a:r>
              <a:rPr lang="ru-RU" sz="2400" dirty="0" err="1"/>
              <a:t>високопродуктивної</a:t>
            </a:r>
            <a:r>
              <a:rPr lang="ru-RU" sz="2400" dirty="0"/>
              <a:t> </a:t>
            </a:r>
            <a:r>
              <a:rPr lang="ru-RU" sz="2400" dirty="0" err="1"/>
              <a:t>супутникової</a:t>
            </a:r>
            <a:r>
              <a:rPr lang="ru-RU" sz="2400" dirty="0"/>
              <a:t> </a:t>
            </a:r>
            <a:r>
              <a:rPr lang="ru-RU" sz="2400" dirty="0" err="1"/>
              <a:t>платформи</a:t>
            </a:r>
            <a:r>
              <a:rPr lang="ru-RU" sz="2400" dirty="0"/>
              <a:t> для </a:t>
            </a:r>
            <a:r>
              <a:rPr lang="ru-RU" sz="2400" dirty="0" err="1"/>
              <a:t>виготовлення</a:t>
            </a:r>
            <a:r>
              <a:rPr lang="ru-RU" sz="2400" dirty="0"/>
              <a:t> </a:t>
            </a:r>
            <a:r>
              <a:rPr lang="ru-RU" sz="2400" dirty="0" err="1"/>
              <a:t>супутників</a:t>
            </a:r>
            <a:r>
              <a:rPr lang="ru-RU" sz="2400" dirty="0"/>
              <a:t> </a:t>
            </a:r>
            <a:r>
              <a:rPr lang="ru-RU" sz="2400" dirty="0" err="1"/>
              <a:t>зв'язку</a:t>
            </a:r>
            <a:r>
              <a:rPr lang="ru-RU" sz="2400" dirty="0"/>
              <a:t> та </a:t>
            </a:r>
            <a:r>
              <a:rPr lang="ru-RU" sz="2400" dirty="0" err="1"/>
              <a:t>запусків</a:t>
            </a:r>
            <a:r>
              <a:rPr lang="ru-RU" sz="2400" dirty="0"/>
              <a:t> </a:t>
            </a:r>
            <a:r>
              <a:rPr lang="ru-RU" sz="2400" dirty="0" err="1"/>
              <a:t>великої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кількості</a:t>
            </a:r>
            <a:r>
              <a:rPr lang="ru-RU" sz="2400" dirty="0"/>
              <a:t> (</a:t>
            </a:r>
            <a:r>
              <a:rPr lang="ru-RU" sz="2400" dirty="0" err="1"/>
              <a:t>сузір'я</a:t>
            </a:r>
            <a:r>
              <a:rPr lang="ru-RU" sz="2400" dirty="0"/>
              <a:t>) у </a:t>
            </a:r>
            <a:r>
              <a:rPr lang="ru-RU" sz="2400" dirty="0" smtClean="0"/>
              <a:t>космос. </a:t>
            </a:r>
            <a:r>
              <a:rPr lang="ru-RU" sz="2400" dirty="0"/>
              <a:t>Система </a:t>
            </a:r>
            <a:r>
              <a:rPr lang="ru-RU" sz="2400" dirty="0" err="1"/>
              <a:t>надає</a:t>
            </a:r>
            <a:r>
              <a:rPr lang="ru-RU" sz="2400" dirty="0"/>
              <a:t> доступ до </a:t>
            </a:r>
            <a:r>
              <a:rPr lang="ru-RU" sz="2400" dirty="0" err="1"/>
              <a:t>широкосмугового</a:t>
            </a:r>
            <a:r>
              <a:rPr lang="ru-RU" sz="2400" dirty="0"/>
              <a:t> </a:t>
            </a:r>
            <a:r>
              <a:rPr lang="ru-RU" sz="2400" dirty="0" err="1"/>
              <a:t>інтернету</a:t>
            </a:r>
            <a:r>
              <a:rPr lang="ru-RU" sz="2400" dirty="0"/>
              <a:t> у будь-</a:t>
            </a:r>
            <a:r>
              <a:rPr lang="ru-RU" sz="2400" dirty="0" err="1"/>
              <a:t>якій</a:t>
            </a:r>
            <a:r>
              <a:rPr lang="ru-RU" sz="2400" dirty="0"/>
              <a:t> </a:t>
            </a:r>
            <a:r>
              <a:rPr lang="ru-RU" sz="2400" dirty="0" err="1"/>
              <a:t>точці</a:t>
            </a:r>
            <a:r>
              <a:rPr lang="ru-RU" sz="2400" dirty="0"/>
              <a:t> </a:t>
            </a:r>
            <a:r>
              <a:rPr lang="ru-RU" sz="2400" dirty="0" err="1"/>
              <a:t>планети</a:t>
            </a:r>
            <a:r>
              <a:rPr lang="ru-RU" sz="2400" dirty="0"/>
              <a:t>. </a:t>
            </a:r>
            <a:r>
              <a:rPr lang="ru-RU" sz="2400" dirty="0" err="1" smtClean="0"/>
              <a:t>Назва</a:t>
            </a:r>
            <a:r>
              <a:rPr lang="ru-RU" sz="2400" dirty="0" smtClean="0"/>
              <a:t> </a:t>
            </a:r>
            <a:r>
              <a:rPr lang="ru-RU" sz="2400" dirty="0"/>
              <a:t>«</a:t>
            </a:r>
            <a:r>
              <a:rPr lang="en-AU" sz="2400" dirty="0" err="1"/>
              <a:t>Starlink</a:t>
            </a:r>
            <a:r>
              <a:rPr lang="en-AU" sz="2400" dirty="0"/>
              <a:t>» </a:t>
            </a:r>
            <a:r>
              <a:rPr lang="ru-RU" sz="2400" dirty="0"/>
              <a:t>взята </a:t>
            </a:r>
            <a:r>
              <a:rPr lang="ru-RU" sz="2400" dirty="0" err="1"/>
              <a:t>із</a:t>
            </a:r>
            <a:r>
              <a:rPr lang="ru-RU" sz="2400" dirty="0"/>
              <a:t> роману Джона </a:t>
            </a:r>
            <a:r>
              <a:rPr lang="ru-RU" sz="2400" dirty="0" err="1"/>
              <a:t>Ґріна</a:t>
            </a:r>
            <a:r>
              <a:rPr lang="ru-RU" sz="2400" dirty="0"/>
              <a:t> «</a:t>
            </a:r>
            <a:r>
              <a:rPr lang="ru-RU" sz="2400" dirty="0" err="1"/>
              <a:t>Провина</a:t>
            </a:r>
            <a:r>
              <a:rPr lang="ru-RU" sz="2400" dirty="0"/>
              <a:t> </a:t>
            </a:r>
            <a:r>
              <a:rPr lang="ru-RU" sz="2400" dirty="0" err="1" smtClean="0"/>
              <a:t>зірок</a:t>
            </a:r>
            <a:r>
              <a:rPr lang="ru-RU" sz="2400" dirty="0" smtClean="0"/>
              <a:t>». </a:t>
            </a:r>
          </a:p>
          <a:p>
            <a:pPr marL="285750" indent="-285750">
              <a:buFontTx/>
              <a:buChar char="-"/>
            </a:pPr>
            <a:endParaRPr lang="uk-UA" sz="2400" dirty="0"/>
          </a:p>
          <a:p>
            <a:pPr marL="285750" indent="-285750">
              <a:buFontTx/>
              <a:buChar char="-"/>
            </a:pPr>
            <a:endParaRPr lang="ru-RU" sz="2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009900"/>
            <a:ext cx="9034418" cy="50818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609600" y="4038600"/>
            <a:ext cx="2436640" cy="2286000"/>
          </a:xfrm>
          <a:custGeom>
            <a:avLst/>
            <a:gdLst/>
            <a:ahLst/>
            <a:cxnLst/>
            <a:rect l="l" t="t" r="r" b="b"/>
            <a:pathLst>
              <a:path w="5519712" h="5177657">
                <a:moveTo>
                  <a:pt x="0" y="0"/>
                </a:moveTo>
                <a:lnTo>
                  <a:pt x="5519711" y="0"/>
                </a:lnTo>
                <a:lnTo>
                  <a:pt x="5519711" y="5177657"/>
                </a:lnTo>
                <a:lnTo>
                  <a:pt x="0" y="51776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557" r="-4111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28600" y="2471051"/>
            <a:ext cx="4788796" cy="1128927"/>
          </a:xfrm>
          <a:custGeom>
            <a:avLst/>
            <a:gdLst/>
            <a:ahLst/>
            <a:cxnLst/>
            <a:rect l="l" t="t" r="r" b="b"/>
            <a:pathLst>
              <a:path w="5798141" h="1978616">
                <a:moveTo>
                  <a:pt x="0" y="0"/>
                </a:moveTo>
                <a:lnTo>
                  <a:pt x="5798141" y="0"/>
                </a:lnTo>
                <a:lnTo>
                  <a:pt x="5798141" y="1978616"/>
                </a:lnTo>
                <a:lnTo>
                  <a:pt x="0" y="19786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Прямоугольник 8"/>
          <p:cNvSpPr/>
          <p:nvPr/>
        </p:nvSpPr>
        <p:spPr>
          <a:xfrm>
            <a:off x="2495022" y="862383"/>
            <a:ext cx="11525778" cy="144705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lnSpc>
                <a:spcPct val="150000"/>
              </a:lnSpc>
              <a:spcAft>
                <a:spcPts val="0"/>
              </a:spcAft>
            </a:pPr>
            <a:r>
              <a:rPr lang="uk-UA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Українські бренди з космічним підтекстом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91200" y="2857500"/>
            <a:ext cx="11506200" cy="6934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ru-RU" sz="2400" dirty="0" smtClean="0"/>
              <a:t>«</a:t>
            </a:r>
            <a:r>
              <a:rPr lang="ru-RU" sz="2400" dirty="0" err="1"/>
              <a:t>Київстар</a:t>
            </a:r>
            <a:r>
              <a:rPr lang="ru-RU" sz="2400" dirty="0"/>
              <a:t>» (</a:t>
            </a:r>
            <a:r>
              <a:rPr lang="en-AU" sz="2400" dirty="0" err="1"/>
              <a:t>Kyivstar</a:t>
            </a:r>
            <a:r>
              <a:rPr lang="en-AU" sz="2400" dirty="0"/>
              <a:t>). </a:t>
            </a:r>
            <a:r>
              <a:rPr lang="ru-RU" sz="2400" dirty="0" err="1"/>
              <a:t>Символіка</a:t>
            </a:r>
            <a:r>
              <a:rPr lang="ru-RU" sz="2400" dirty="0"/>
              <a:t>: логотип бренду — </a:t>
            </a:r>
            <a:r>
              <a:rPr lang="ru-RU" sz="2400" dirty="0" err="1"/>
              <a:t>стилізована</a:t>
            </a:r>
            <a:r>
              <a:rPr lang="ru-RU" sz="2400" dirty="0"/>
              <a:t> </a:t>
            </a:r>
            <a:r>
              <a:rPr lang="ru-RU" sz="2400" dirty="0" err="1"/>
              <a:t>зірка</a:t>
            </a:r>
            <a:r>
              <a:rPr lang="ru-RU" sz="2400" dirty="0"/>
              <a:t>. </a:t>
            </a:r>
            <a:r>
              <a:rPr lang="ru-RU" sz="2400" dirty="0" err="1"/>
              <a:t>Символіка</a:t>
            </a:r>
            <a:r>
              <a:rPr lang="ru-RU" sz="2400" dirty="0"/>
              <a:t>: </a:t>
            </a:r>
            <a:r>
              <a:rPr lang="ru-RU" sz="2400" dirty="0" err="1"/>
              <a:t>зірка</a:t>
            </a:r>
            <a:r>
              <a:rPr lang="ru-RU" sz="2400" dirty="0"/>
              <a:t> в </a:t>
            </a:r>
            <a:r>
              <a:rPr lang="ru-RU" sz="2400" dirty="0" err="1"/>
              <a:t>назві</a:t>
            </a:r>
            <a:r>
              <a:rPr lang="ru-RU" sz="2400" dirty="0"/>
              <a:t> та на </a:t>
            </a:r>
            <a:r>
              <a:rPr lang="ru-RU" sz="2400" dirty="0" err="1"/>
              <a:t>логотипі</a:t>
            </a:r>
            <a:r>
              <a:rPr lang="ru-RU" sz="2400" dirty="0"/>
              <a:t> </a:t>
            </a:r>
            <a:r>
              <a:rPr lang="ru-RU" sz="2400" dirty="0" err="1"/>
              <a:t>символізує</a:t>
            </a:r>
            <a:r>
              <a:rPr lang="ru-RU" sz="2400" dirty="0"/>
              <a:t> </a:t>
            </a:r>
            <a:r>
              <a:rPr lang="ru-RU" sz="2400" dirty="0" err="1"/>
              <a:t>лідерство</a:t>
            </a:r>
            <a:r>
              <a:rPr lang="ru-RU" sz="2400" dirty="0"/>
              <a:t>, </a:t>
            </a:r>
            <a:r>
              <a:rPr lang="ru-RU" sz="2400" dirty="0" err="1"/>
              <a:t>підкреслює</a:t>
            </a:r>
            <a:r>
              <a:rPr lang="ru-RU" sz="2400" dirty="0"/>
              <a:t> </a:t>
            </a:r>
            <a:r>
              <a:rPr lang="ru-RU" sz="2400" dirty="0" err="1"/>
              <a:t>супутниковий</a:t>
            </a:r>
            <a:r>
              <a:rPr lang="ru-RU" sz="2400" dirty="0"/>
              <a:t> </a:t>
            </a:r>
            <a:r>
              <a:rPr lang="ru-RU" sz="2400" dirty="0" err="1"/>
              <a:t>зв'язок</a:t>
            </a:r>
            <a:r>
              <a:rPr lang="ru-RU" sz="2400" dirty="0"/>
              <a:t> та </a:t>
            </a:r>
            <a:r>
              <a:rPr lang="ru-RU" sz="2400" dirty="0" err="1"/>
              <a:t>глобальність</a:t>
            </a:r>
            <a:r>
              <a:rPr lang="ru-RU" sz="2400" dirty="0"/>
              <a:t>. </a:t>
            </a:r>
            <a:endParaRPr lang="ru-RU" sz="2400" dirty="0" smtClean="0"/>
          </a:p>
          <a:p>
            <a:pPr marL="285750" indent="-285750" algn="just">
              <a:buFontTx/>
              <a:buChar char="-"/>
            </a:pPr>
            <a:endParaRPr lang="uk-UA" sz="2400" dirty="0"/>
          </a:p>
          <a:p>
            <a:pPr marL="285750" indent="-285750" algn="just">
              <a:buFontTx/>
              <a:buChar char="-"/>
            </a:pPr>
            <a:r>
              <a:rPr lang="ru-RU" sz="2400" dirty="0" smtClean="0"/>
              <a:t>«</a:t>
            </a:r>
            <a:r>
              <a:rPr lang="ru-RU" sz="2400" dirty="0"/>
              <a:t>Чумак». </a:t>
            </a:r>
            <a:r>
              <a:rPr lang="ru-RU" sz="2400" dirty="0" err="1" smtClean="0"/>
              <a:t>Символіка</a:t>
            </a:r>
            <a:r>
              <a:rPr lang="ru-RU" sz="2400" dirty="0" smtClean="0"/>
              <a:t>: в </a:t>
            </a:r>
            <a:r>
              <a:rPr lang="ru-RU" sz="2400" dirty="0" err="1"/>
              <a:t>українському</a:t>
            </a:r>
            <a:r>
              <a:rPr lang="ru-RU" sz="2400" dirty="0"/>
              <a:t> </a:t>
            </a:r>
            <a:r>
              <a:rPr lang="ru-RU" sz="2400" dirty="0" err="1"/>
              <a:t>варіанті</a:t>
            </a:r>
            <a:r>
              <a:rPr lang="ru-RU" sz="2400" dirty="0"/>
              <a:t> </a:t>
            </a:r>
            <a:r>
              <a:rPr lang="ru-RU" sz="2400" dirty="0" err="1" smtClean="0"/>
              <a:t>назва</a:t>
            </a:r>
            <a:r>
              <a:rPr lang="ru-RU" sz="2400" dirty="0" smtClean="0"/>
              <a:t> </a:t>
            </a:r>
            <a:r>
              <a:rPr lang="ru-RU" sz="2400" dirty="0" err="1"/>
              <a:t>нашої</a:t>
            </a:r>
            <a:r>
              <a:rPr lang="ru-RU" sz="2400" dirty="0"/>
              <a:t> галактики «</a:t>
            </a:r>
            <a:r>
              <a:rPr lang="ru-RU" sz="2400" dirty="0" err="1"/>
              <a:t>Чумацький</a:t>
            </a:r>
            <a:r>
              <a:rPr lang="ru-RU" sz="2400" dirty="0"/>
              <a:t> Шлях», а </a:t>
            </a:r>
            <a:r>
              <a:rPr lang="ru-RU" sz="2400" dirty="0" err="1"/>
              <a:t>також</a:t>
            </a:r>
            <a:r>
              <a:rPr lang="ru-RU" sz="2400" dirty="0"/>
              <a:t> в  тому,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/>
              <a:t>є пряма </a:t>
            </a:r>
            <a:r>
              <a:rPr lang="ru-RU" sz="2400" dirty="0" err="1"/>
              <a:t>відсилка</a:t>
            </a:r>
            <a:r>
              <a:rPr lang="ru-RU" sz="2400" dirty="0"/>
              <a:t> до </a:t>
            </a:r>
            <a:r>
              <a:rPr lang="ru-RU" sz="2400" dirty="0" err="1"/>
              <a:t>історії</a:t>
            </a:r>
            <a:r>
              <a:rPr lang="ru-RU" sz="2400" dirty="0"/>
              <a:t> </a:t>
            </a:r>
            <a:r>
              <a:rPr lang="ru-RU" sz="2400" dirty="0" err="1"/>
              <a:t>України</a:t>
            </a:r>
            <a:r>
              <a:rPr lang="ru-RU" sz="2400" dirty="0"/>
              <a:t> — </a:t>
            </a:r>
            <a:r>
              <a:rPr lang="ru-RU" sz="2400" dirty="0" err="1"/>
              <a:t>чумаків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возили </a:t>
            </a:r>
            <a:r>
              <a:rPr lang="ru-RU" sz="2400" dirty="0" err="1"/>
              <a:t>сіль</a:t>
            </a:r>
            <a:r>
              <a:rPr lang="ru-RU" sz="2400" dirty="0"/>
              <a:t> і </a:t>
            </a:r>
            <a:r>
              <a:rPr lang="ru-RU" sz="2400" dirty="0" err="1"/>
              <a:t>орієнтувалися</a:t>
            </a:r>
            <a:r>
              <a:rPr lang="ru-RU" sz="2400" dirty="0"/>
              <a:t> за </a:t>
            </a:r>
            <a:r>
              <a:rPr lang="ru-RU" sz="2400" dirty="0" err="1"/>
              <a:t>зірками</a:t>
            </a:r>
            <a:r>
              <a:rPr lang="ru-RU" sz="2400" dirty="0" smtClean="0"/>
              <a:t>.</a:t>
            </a:r>
          </a:p>
          <a:p>
            <a:pPr marL="285750" indent="-285750" algn="just">
              <a:buFontTx/>
              <a:buChar char="-"/>
            </a:pPr>
            <a:endParaRPr lang="ru-RU" sz="2400" dirty="0" smtClean="0"/>
          </a:p>
          <a:p>
            <a:pPr marL="285750" indent="-285750" algn="just">
              <a:buFontTx/>
              <a:buChar char="-"/>
            </a:pPr>
            <a:r>
              <a:rPr lang="en-AU" sz="2400" dirty="0" err="1"/>
              <a:t>Cosmolot</a:t>
            </a:r>
            <a:r>
              <a:rPr lang="en-AU" sz="2400" dirty="0"/>
              <a:t> (</a:t>
            </a:r>
            <a:r>
              <a:rPr lang="ru-RU" sz="2400" dirty="0" err="1"/>
              <a:t>Космолот</a:t>
            </a:r>
            <a:r>
              <a:rPr lang="ru-RU" sz="2400" dirty="0"/>
              <a:t>). </a:t>
            </a:r>
            <a:r>
              <a:rPr lang="ru-RU" sz="2400" dirty="0" err="1"/>
              <a:t>Назва</a:t>
            </a:r>
            <a:r>
              <a:rPr lang="ru-RU" sz="2400" dirty="0"/>
              <a:t> </a:t>
            </a:r>
            <a:r>
              <a:rPr lang="ru-RU" sz="2400" dirty="0" err="1"/>
              <a:t>з’явилася</a:t>
            </a:r>
            <a:r>
              <a:rPr lang="ru-RU" sz="2400" dirty="0"/>
              <a:t> з </a:t>
            </a:r>
            <a:r>
              <a:rPr lang="ru-RU" sz="2400" dirty="0" err="1"/>
              <a:t>поєднання</a:t>
            </a:r>
            <a:r>
              <a:rPr lang="ru-RU" sz="2400" dirty="0"/>
              <a:t> </a:t>
            </a:r>
            <a:r>
              <a:rPr lang="ru-RU" sz="2400" dirty="0" err="1"/>
              <a:t>слів</a:t>
            </a:r>
            <a:r>
              <a:rPr lang="ru-RU" sz="2400" dirty="0"/>
              <a:t> «Космос» та «Лото». </a:t>
            </a:r>
            <a:r>
              <a:rPr lang="ru-RU" sz="2400" dirty="0" err="1"/>
              <a:t>Символіка</a:t>
            </a:r>
            <a:r>
              <a:rPr lang="ru-RU" sz="2400" dirty="0"/>
              <a:t>: </a:t>
            </a:r>
            <a:r>
              <a:rPr lang="ru-RU" sz="2400" dirty="0" err="1"/>
              <a:t>компанія</a:t>
            </a:r>
            <a:r>
              <a:rPr lang="ru-RU" sz="2400" dirty="0"/>
              <a:t> </a:t>
            </a:r>
            <a:r>
              <a:rPr lang="ru-RU" sz="2400" dirty="0" err="1"/>
              <a:t>використовує</a:t>
            </a:r>
            <a:r>
              <a:rPr lang="ru-RU" sz="2400" dirty="0"/>
              <a:t> космос як метафору </a:t>
            </a:r>
            <a:r>
              <a:rPr lang="ru-RU" sz="2400" dirty="0" err="1"/>
              <a:t>безмежних</a:t>
            </a:r>
            <a:r>
              <a:rPr lang="ru-RU" sz="2400" dirty="0"/>
              <a:t> </a:t>
            </a:r>
            <a:r>
              <a:rPr lang="ru-RU" sz="2400" dirty="0" err="1"/>
              <a:t>можливостей</a:t>
            </a:r>
            <a:r>
              <a:rPr lang="ru-RU" sz="2400" dirty="0"/>
              <a:t> та </a:t>
            </a:r>
            <a:r>
              <a:rPr lang="ru-RU" sz="2400" dirty="0" err="1"/>
              <a:t>нових</a:t>
            </a:r>
            <a:r>
              <a:rPr lang="ru-RU" sz="2400" dirty="0"/>
              <a:t> </a:t>
            </a:r>
            <a:r>
              <a:rPr lang="ru-RU" sz="2400" dirty="0" err="1" smtClean="0"/>
              <a:t>світів</a:t>
            </a:r>
            <a:r>
              <a:rPr lang="ru-RU" sz="2400" dirty="0" smtClean="0"/>
              <a:t>, у </a:t>
            </a:r>
            <a:r>
              <a:rPr lang="ru-RU" sz="2400" dirty="0"/>
              <a:t>маркетингу </a:t>
            </a:r>
            <a:r>
              <a:rPr lang="ru-RU" sz="2400" dirty="0" smtClean="0"/>
              <a:t>часто </a:t>
            </a:r>
            <a:r>
              <a:rPr lang="ru-RU" sz="2400" dirty="0" err="1"/>
              <a:t>використовують</a:t>
            </a:r>
            <a:r>
              <a:rPr lang="ru-RU" sz="2400" dirty="0"/>
              <a:t> </a:t>
            </a:r>
            <a:r>
              <a:rPr lang="ru-RU" sz="2400" dirty="0" err="1"/>
              <a:t>візуали</a:t>
            </a:r>
            <a:r>
              <a:rPr lang="ru-RU" sz="2400" dirty="0"/>
              <a:t> ракет, планет та </a:t>
            </a:r>
            <a:r>
              <a:rPr lang="ru-RU" sz="2400" dirty="0" err="1"/>
              <a:t>прибульців</a:t>
            </a:r>
            <a:r>
              <a:rPr lang="ru-RU" sz="2400" dirty="0"/>
              <a:t>, </a:t>
            </a:r>
            <a:r>
              <a:rPr lang="ru-RU" sz="2400" dirty="0" err="1"/>
              <a:t>створюючи</a:t>
            </a:r>
            <a:r>
              <a:rPr lang="ru-RU" sz="2400" dirty="0"/>
              <a:t> атмосферу </a:t>
            </a:r>
            <a:r>
              <a:rPr lang="ru-RU" sz="2400" dirty="0" err="1"/>
              <a:t>футуристичної</a:t>
            </a:r>
            <a:r>
              <a:rPr lang="ru-RU" sz="2400" dirty="0"/>
              <a:t> </a:t>
            </a:r>
            <a:r>
              <a:rPr lang="ru-RU" sz="2400" dirty="0" err="1"/>
              <a:t>розваги</a:t>
            </a:r>
            <a:r>
              <a:rPr lang="ru-RU" sz="2400" dirty="0"/>
              <a:t>. </a:t>
            </a:r>
            <a:endParaRPr lang="ru-RU" sz="2400" dirty="0" smtClean="0"/>
          </a:p>
          <a:p>
            <a:pPr marL="285750" indent="-285750" algn="just">
              <a:buFontTx/>
              <a:buChar char="-"/>
            </a:pPr>
            <a:endParaRPr lang="ru-RU" sz="2400" dirty="0" smtClean="0"/>
          </a:p>
          <a:p>
            <a:pPr marL="285750" indent="-285750" algn="just">
              <a:buFontTx/>
              <a:buChar char="-"/>
            </a:pPr>
            <a:r>
              <a:rPr lang="ru-RU" sz="2400" dirty="0" err="1"/>
              <a:t>Видавництво</a:t>
            </a:r>
            <a:r>
              <a:rPr lang="ru-RU" sz="2400" dirty="0"/>
              <a:t> </a:t>
            </a:r>
            <a:r>
              <a:rPr lang="ru-RU" sz="2400" dirty="0" smtClean="0"/>
              <a:t>«А-БА-БА-ГА-ЛА-МА-ГА</a:t>
            </a:r>
            <a:r>
              <a:rPr lang="ru-RU" sz="2400" dirty="0"/>
              <a:t>». </a:t>
            </a:r>
            <a:r>
              <a:rPr lang="ru-RU" sz="2400" dirty="0" smtClean="0"/>
              <a:t>Символ - </a:t>
            </a:r>
            <a:r>
              <a:rPr lang="ru-RU" sz="2400" dirty="0" err="1" smtClean="0"/>
              <a:t>стилізована</a:t>
            </a:r>
            <a:r>
              <a:rPr lang="ru-RU" sz="2400" dirty="0" smtClean="0"/>
              <a:t> </a:t>
            </a:r>
            <a:r>
              <a:rPr lang="ru-RU" sz="2400" dirty="0" err="1"/>
              <a:t>абетка</a:t>
            </a:r>
            <a:r>
              <a:rPr lang="ru-RU" sz="2400" dirty="0"/>
              <a:t>, </a:t>
            </a:r>
            <a:r>
              <a:rPr lang="ru-RU" sz="2400" dirty="0" err="1" smtClean="0"/>
              <a:t>має</a:t>
            </a:r>
            <a:r>
              <a:rPr lang="ru-RU" sz="2400" dirty="0" smtClean="0"/>
              <a:t> </a:t>
            </a:r>
            <a:r>
              <a:rPr lang="ru-RU" sz="2400" dirty="0" err="1"/>
              <a:t>зображення</a:t>
            </a:r>
            <a:r>
              <a:rPr lang="ru-RU" sz="2400" dirty="0"/>
              <a:t> </a:t>
            </a:r>
            <a:r>
              <a:rPr lang="ru-RU" sz="2400" dirty="0" err="1"/>
              <a:t>ангелів</a:t>
            </a:r>
            <a:r>
              <a:rPr lang="ru-RU" sz="2400" dirty="0"/>
              <a:t> та </a:t>
            </a:r>
            <a:r>
              <a:rPr lang="ru-RU" sz="2400" dirty="0" err="1"/>
              <a:t>зорі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відсилає</a:t>
            </a:r>
            <a:r>
              <a:rPr lang="ru-RU" sz="2400" dirty="0"/>
              <a:t> до "</a:t>
            </a:r>
            <a:r>
              <a:rPr lang="ru-RU" sz="2400" dirty="0" err="1"/>
              <a:t>Різдвяної</a:t>
            </a:r>
            <a:r>
              <a:rPr lang="ru-RU" sz="2400" dirty="0"/>
              <a:t> </a:t>
            </a:r>
            <a:r>
              <a:rPr lang="ru-RU" sz="2400" dirty="0" err="1"/>
              <a:t>зірки</a:t>
            </a:r>
            <a:r>
              <a:rPr lang="ru-RU" sz="2400" dirty="0"/>
              <a:t>" — </a:t>
            </a:r>
            <a:r>
              <a:rPr lang="ru-RU" sz="2400" dirty="0" err="1"/>
              <a:t>найважливішого</a:t>
            </a:r>
            <a:r>
              <a:rPr lang="ru-RU" sz="2400" dirty="0"/>
              <a:t> </a:t>
            </a:r>
            <a:r>
              <a:rPr lang="ru-RU" sz="2400" dirty="0" err="1"/>
              <a:t>астрономічного</a:t>
            </a:r>
            <a:r>
              <a:rPr lang="ru-RU" sz="2400" dirty="0"/>
              <a:t> символу в </a:t>
            </a:r>
            <a:r>
              <a:rPr lang="ru-RU" sz="2400" dirty="0" err="1"/>
              <a:t>українській</a:t>
            </a:r>
            <a:r>
              <a:rPr lang="ru-RU" sz="2400" dirty="0"/>
              <a:t> </a:t>
            </a:r>
            <a:r>
              <a:rPr lang="ru-RU" sz="2400" dirty="0" err="1" smtClean="0"/>
              <a:t>культурі</a:t>
            </a:r>
            <a:r>
              <a:rPr lang="ru-RU" sz="2400" dirty="0" smtClean="0"/>
              <a:t>.</a:t>
            </a:r>
          </a:p>
          <a:p>
            <a:pPr marL="285750" indent="-285750" algn="just">
              <a:buFontTx/>
              <a:buChar char="-"/>
            </a:pPr>
            <a:endParaRPr lang="ru-RU" sz="2400" dirty="0" smtClean="0"/>
          </a:p>
          <a:p>
            <a:pPr marL="285750" indent="-285750" algn="just">
              <a:buFontTx/>
              <a:buChar char="-"/>
            </a:pPr>
            <a:r>
              <a:rPr lang="uk-UA" sz="2400" dirty="0" smtClean="0"/>
              <a:t>Шоколад «</a:t>
            </a:r>
            <a:r>
              <a:rPr lang="en-AU" sz="2400" dirty="0" smtClean="0"/>
              <a:t>Millennium</a:t>
            </a:r>
            <a:r>
              <a:rPr lang="uk-UA" sz="2400" dirty="0" smtClean="0"/>
              <a:t>» - кондитерська компанія України (м. Дніпро</a:t>
            </a:r>
            <a:r>
              <a:rPr lang="uk-UA" sz="2400" dirty="0" smtClean="0"/>
              <a:t>). В </a:t>
            </a:r>
            <a:r>
              <a:rPr lang="uk-UA" sz="2400" dirty="0" smtClean="0"/>
              <a:t>астрономії термін </a:t>
            </a:r>
            <a:r>
              <a:rPr lang="uk-UA" sz="2400" dirty="0"/>
              <a:t>«міленіум» (від лат. </a:t>
            </a:r>
            <a:r>
              <a:rPr lang="en-AU" sz="2400" dirty="0"/>
              <a:t>millennium) </a:t>
            </a:r>
            <a:r>
              <a:rPr lang="uk-UA" sz="2400" dirty="0"/>
              <a:t>означає період у 1000 років.</a:t>
            </a:r>
          </a:p>
          <a:p>
            <a:pPr marL="285750" indent="-285750">
              <a:buFontTx/>
              <a:buChar char="-"/>
            </a:pP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763222"/>
            <a:ext cx="4304149" cy="199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20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495022" y="862383"/>
            <a:ext cx="11525778" cy="144705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lnSpc>
                <a:spcPct val="150000"/>
              </a:lnSpc>
              <a:spcAft>
                <a:spcPts val="0"/>
              </a:spcAft>
            </a:pPr>
            <a:r>
              <a:rPr lang="uk-UA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Український бренд космічних досліджень 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972800" y="2705100"/>
            <a:ext cx="6477000" cy="3657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 smtClean="0"/>
              <a:t>Держкосмос </a:t>
            </a:r>
            <a:r>
              <a:rPr lang="ru-RU" sz="2400" dirty="0"/>
              <a:t>(</a:t>
            </a:r>
            <a:r>
              <a:rPr lang="ru-RU" sz="2400" dirty="0" err="1"/>
              <a:t>Державне</a:t>
            </a:r>
            <a:r>
              <a:rPr lang="ru-RU" sz="2400" dirty="0"/>
              <a:t> </a:t>
            </a:r>
            <a:r>
              <a:rPr lang="ru-RU" sz="2400" dirty="0" err="1"/>
              <a:t>космічне</a:t>
            </a:r>
            <a:r>
              <a:rPr lang="ru-RU" sz="2400" dirty="0"/>
              <a:t> агентство </a:t>
            </a:r>
            <a:r>
              <a:rPr lang="ru-RU" sz="2400" dirty="0" err="1"/>
              <a:t>України</a:t>
            </a:r>
            <a:r>
              <a:rPr lang="ru-RU" sz="2400" dirty="0"/>
              <a:t>). </a:t>
            </a:r>
            <a:r>
              <a:rPr lang="ru-RU" sz="2400" dirty="0" err="1"/>
              <a:t>Символіка</a:t>
            </a:r>
            <a:r>
              <a:rPr lang="ru-RU" sz="2400" dirty="0"/>
              <a:t>: логотип </a:t>
            </a:r>
            <a:r>
              <a:rPr lang="ru-RU" sz="2400" dirty="0" err="1"/>
              <a:t>містить</a:t>
            </a:r>
            <a:r>
              <a:rPr lang="ru-RU" sz="2400" dirty="0"/>
              <a:t> </a:t>
            </a:r>
            <a:r>
              <a:rPr lang="ru-RU" sz="2400" dirty="0" err="1"/>
              <a:t>стилізований</a:t>
            </a:r>
            <a:r>
              <a:rPr lang="ru-RU" sz="2400" dirty="0"/>
              <a:t> </a:t>
            </a:r>
            <a:r>
              <a:rPr lang="ru-RU" sz="2400" dirty="0" err="1"/>
              <a:t>тризуб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переходить у ракету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промінь</a:t>
            </a:r>
            <a:r>
              <a:rPr lang="ru-RU" sz="2400" dirty="0"/>
              <a:t>, </a:t>
            </a:r>
            <a:r>
              <a:rPr lang="ru-RU" sz="2400" dirty="0" err="1"/>
              <a:t>спрямований</a:t>
            </a:r>
            <a:r>
              <a:rPr lang="ru-RU" sz="2400" dirty="0"/>
              <a:t> у небо. </a:t>
            </a:r>
            <a:r>
              <a:rPr lang="ru-RU" sz="2400" dirty="0" err="1"/>
              <a:t>Це</a:t>
            </a:r>
            <a:r>
              <a:rPr lang="ru-RU" sz="2400" dirty="0"/>
              <a:t> бренд,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представляє</a:t>
            </a:r>
            <a:r>
              <a:rPr lang="ru-RU" sz="2400" dirty="0"/>
              <a:t> </a:t>
            </a:r>
            <a:r>
              <a:rPr lang="ru-RU" sz="2400" dirty="0" err="1"/>
              <a:t>Україну</a:t>
            </a:r>
            <a:r>
              <a:rPr lang="ru-RU" sz="2400" dirty="0"/>
              <a:t> як </a:t>
            </a:r>
            <a:r>
              <a:rPr lang="ru-RU" sz="2400" dirty="0" err="1"/>
              <a:t>космічну</a:t>
            </a:r>
            <a:r>
              <a:rPr lang="ru-RU" sz="2400" dirty="0"/>
              <a:t> державу на </a:t>
            </a:r>
            <a:r>
              <a:rPr lang="ru-RU" sz="2400" dirty="0" err="1"/>
              <a:t>міжнародній</a:t>
            </a:r>
            <a:r>
              <a:rPr lang="ru-RU" sz="2400" dirty="0"/>
              <a:t> </a:t>
            </a:r>
            <a:r>
              <a:rPr lang="ru-RU" sz="2400" dirty="0" err="1"/>
              <a:t>арені</a:t>
            </a:r>
            <a:r>
              <a:rPr 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14897"/>
            <a:ext cx="9544757" cy="67818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6374" y="6210300"/>
            <a:ext cx="3569426" cy="356942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59030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45266" y="525238"/>
            <a:ext cx="4977805" cy="4815486"/>
          </a:xfrm>
          <a:custGeom>
            <a:avLst/>
            <a:gdLst/>
            <a:ahLst/>
            <a:cxnLst/>
            <a:rect l="l" t="t" r="r" b="b"/>
            <a:pathLst>
              <a:path w="4977805" h="4815486">
                <a:moveTo>
                  <a:pt x="0" y="0"/>
                </a:moveTo>
                <a:lnTo>
                  <a:pt x="4977805" y="0"/>
                </a:lnTo>
                <a:lnTo>
                  <a:pt x="4977805" y="4815486"/>
                </a:lnTo>
                <a:lnTo>
                  <a:pt x="0" y="48154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10049" y="3759871"/>
            <a:ext cx="5196022" cy="2307088"/>
          </a:xfrm>
          <a:custGeom>
            <a:avLst/>
            <a:gdLst/>
            <a:ahLst/>
            <a:cxnLst/>
            <a:rect l="l" t="t" r="r" b="b"/>
            <a:pathLst>
              <a:path w="5196022" h="2307088">
                <a:moveTo>
                  <a:pt x="0" y="0"/>
                </a:moveTo>
                <a:lnTo>
                  <a:pt x="5196022" y="0"/>
                </a:lnTo>
                <a:lnTo>
                  <a:pt x="5196022" y="2307088"/>
                </a:lnTo>
                <a:lnTo>
                  <a:pt x="0" y="23070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828800" y="131713"/>
            <a:ext cx="665708" cy="1286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69"/>
              </a:lnSpc>
              <a:spcBef>
                <a:spcPct val="0"/>
              </a:spcBef>
            </a:pPr>
            <a:r>
              <a:rPr lang="en-US" sz="7478" dirty="0">
                <a:solidFill>
                  <a:srgbClr val="FFFFFF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93485" y="508081"/>
            <a:ext cx="7773293" cy="659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9"/>
              </a:lnSpc>
              <a:spcBef>
                <a:spcPct val="0"/>
              </a:spcBef>
            </a:pPr>
            <a:r>
              <a:rPr lang="en-US" sz="3278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ОМУ БРЕНДИ ОБИРАЮТЬ КОСМОС ?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1599705"/>
            <a:ext cx="11710891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5"/>
              </a:lnSpc>
              <a:spcBef>
                <a:spcPct val="0"/>
              </a:spcBef>
            </a:pPr>
            <a:r>
              <a:rPr lang="en-US" sz="2596" dirty="0">
                <a:solidFill>
                  <a:srgbClr val="FFFFFF"/>
                </a:solidFill>
                <a:latin typeface="+mj-lt"/>
                <a:ea typeface="Romochka"/>
                <a:cs typeface="Romochka"/>
                <a:sym typeface="Romochka"/>
              </a:rPr>
              <a:t>ВИБІР КОСМІЧНОЇ ТЕМАТИКИ В БРЕНДИНГУ — ЦЕ НЕ ПРОСТО ВІЗУАЛЬНИЙ ТРЕНД, А ГЛИБОКО ПРОДУМАНА СТРАТЕГІЯ, ЩО БАЗУЄТЬСЯ НА ПСИХОЛОГІЇ СПРИЙНЯТТЯ ТА АРХЕТИПАХ. ОСЬ ОСНОВНІ ПРИЧИНИ, ЧОМУ БРЕНДИ ПРАГНУТЬ «ДОТЯГНУТИСЯ ДО ЗІРОК»: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1161" y="4406268"/>
            <a:ext cx="5097515" cy="700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8"/>
              </a:lnSpc>
              <a:spcBef>
                <a:spcPct val="0"/>
              </a:spcBef>
            </a:pPr>
            <a:r>
              <a:rPr lang="en-US" sz="3534" b="1">
                <a:solidFill>
                  <a:srgbClr val="FFFFFF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УНІВЕРСАЛЬНІСТЬ</a:t>
            </a:r>
          </a:p>
        </p:txBody>
      </p:sp>
      <p:sp>
        <p:nvSpPr>
          <p:cNvPr id="8" name="Freeform 8"/>
          <p:cNvSpPr/>
          <p:nvPr/>
        </p:nvSpPr>
        <p:spPr>
          <a:xfrm>
            <a:off x="6148507" y="5178083"/>
            <a:ext cx="5196022" cy="2307088"/>
          </a:xfrm>
          <a:custGeom>
            <a:avLst/>
            <a:gdLst/>
            <a:ahLst/>
            <a:cxnLst/>
            <a:rect l="l" t="t" r="r" b="b"/>
            <a:pathLst>
              <a:path w="5196022" h="2307088">
                <a:moveTo>
                  <a:pt x="0" y="0"/>
                </a:moveTo>
                <a:lnTo>
                  <a:pt x="5196022" y="0"/>
                </a:lnTo>
                <a:lnTo>
                  <a:pt x="5196022" y="2307088"/>
                </a:lnTo>
                <a:lnTo>
                  <a:pt x="0" y="23070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006071" y="5759224"/>
            <a:ext cx="5097515" cy="700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8"/>
              </a:lnSpc>
              <a:spcBef>
                <a:spcPct val="0"/>
              </a:spcBef>
            </a:pPr>
            <a:r>
              <a:rPr lang="en-US" sz="3534" b="1">
                <a:solidFill>
                  <a:srgbClr val="FFFFFF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АСОЦІАЦІЇ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676835" y="6665753"/>
            <a:ext cx="5196022" cy="2307088"/>
          </a:xfrm>
          <a:custGeom>
            <a:avLst/>
            <a:gdLst/>
            <a:ahLst/>
            <a:cxnLst/>
            <a:rect l="l" t="t" r="r" b="b"/>
            <a:pathLst>
              <a:path w="5196022" h="2307088">
                <a:moveTo>
                  <a:pt x="0" y="0"/>
                </a:moveTo>
                <a:lnTo>
                  <a:pt x="5196022" y="0"/>
                </a:lnTo>
                <a:lnTo>
                  <a:pt x="5196022" y="2307088"/>
                </a:lnTo>
                <a:lnTo>
                  <a:pt x="0" y="23070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676835" y="7383178"/>
            <a:ext cx="5097515" cy="700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8"/>
              </a:lnSpc>
              <a:spcBef>
                <a:spcPct val="0"/>
              </a:spcBef>
            </a:pPr>
            <a:r>
              <a:rPr lang="en-US" sz="3534" b="1">
                <a:solidFill>
                  <a:srgbClr val="FFFFFF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НАВІГАЦІЯ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818618">
            <a:off x="12593277" y="1944509"/>
            <a:ext cx="9623196" cy="7490054"/>
          </a:xfrm>
          <a:custGeom>
            <a:avLst/>
            <a:gdLst/>
            <a:ahLst/>
            <a:cxnLst/>
            <a:rect l="l" t="t" r="r" b="b"/>
            <a:pathLst>
              <a:path w="9623196" h="7490054">
                <a:moveTo>
                  <a:pt x="0" y="0"/>
                </a:moveTo>
                <a:lnTo>
                  <a:pt x="9623196" y="0"/>
                </a:lnTo>
                <a:lnTo>
                  <a:pt x="9623196" y="7490054"/>
                </a:lnTo>
                <a:lnTo>
                  <a:pt x="0" y="74900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86152" y="3858989"/>
            <a:ext cx="5070094" cy="6428011"/>
          </a:xfrm>
          <a:custGeom>
            <a:avLst/>
            <a:gdLst/>
            <a:ahLst/>
            <a:cxnLst/>
            <a:rect l="l" t="t" r="r" b="b"/>
            <a:pathLst>
              <a:path w="5070094" h="6428011">
                <a:moveTo>
                  <a:pt x="0" y="0"/>
                </a:moveTo>
                <a:lnTo>
                  <a:pt x="5070094" y="0"/>
                </a:lnTo>
                <a:lnTo>
                  <a:pt x="5070094" y="6428011"/>
                </a:lnTo>
                <a:lnTo>
                  <a:pt x="0" y="64280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093640" y="2098467"/>
            <a:ext cx="4521377" cy="6008474"/>
          </a:xfrm>
          <a:custGeom>
            <a:avLst/>
            <a:gdLst/>
            <a:ahLst/>
            <a:cxnLst/>
            <a:rect l="l" t="t" r="r" b="b"/>
            <a:pathLst>
              <a:path w="4521377" h="6008474">
                <a:moveTo>
                  <a:pt x="0" y="0"/>
                </a:moveTo>
                <a:lnTo>
                  <a:pt x="4521377" y="0"/>
                </a:lnTo>
                <a:lnTo>
                  <a:pt x="4521377" y="6008474"/>
                </a:lnTo>
                <a:lnTo>
                  <a:pt x="0" y="60084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3471" y="2139263"/>
            <a:ext cx="5089710" cy="5926883"/>
          </a:xfrm>
          <a:custGeom>
            <a:avLst/>
            <a:gdLst/>
            <a:ahLst/>
            <a:cxnLst/>
            <a:rect l="l" t="t" r="r" b="b"/>
            <a:pathLst>
              <a:path w="5089710" h="5926883">
                <a:moveTo>
                  <a:pt x="0" y="0"/>
                </a:moveTo>
                <a:lnTo>
                  <a:pt x="5089710" y="0"/>
                </a:lnTo>
                <a:lnTo>
                  <a:pt x="5089710" y="5926882"/>
                </a:lnTo>
                <a:lnTo>
                  <a:pt x="0" y="59268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626669" y="110076"/>
            <a:ext cx="1492151" cy="2073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en-US" sz="12099">
                <a:solidFill>
                  <a:srgbClr val="FFFFFF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58939" y="944892"/>
            <a:ext cx="6195120" cy="83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9"/>
              </a:lnSpc>
              <a:spcBef>
                <a:spcPct val="0"/>
              </a:spcBef>
            </a:pPr>
            <a:r>
              <a:rPr lang="en-US" sz="4178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АЙПОПУЛЯРНІШІ НАЗВИ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75350" y="2152513"/>
            <a:ext cx="4140252" cy="118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89"/>
              </a:lnSpc>
            </a:pPr>
            <a:r>
              <a:rPr lang="en-US" sz="2278" b="1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ЛЕВ</a:t>
            </a:r>
          </a:p>
          <a:p>
            <a:pPr algn="ctr">
              <a:lnSpc>
                <a:spcPts val="3189"/>
              </a:lnSpc>
            </a:pPr>
            <a:r>
              <a:rPr lang="en-US" sz="2278" b="1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ТІЛЕЦЬ</a:t>
            </a:r>
          </a:p>
          <a:p>
            <a:pPr algn="ctr">
              <a:lnSpc>
                <a:spcPts val="3189"/>
              </a:lnSpc>
              <a:spcBef>
                <a:spcPct val="0"/>
              </a:spcBef>
            </a:pPr>
            <a:r>
              <a:rPr lang="en-US" sz="2278" b="1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БЛИЗНЮКИ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98670" y="571527"/>
            <a:ext cx="8127951" cy="4571973"/>
          </a:xfrm>
          <a:custGeom>
            <a:avLst/>
            <a:gdLst/>
            <a:ahLst/>
            <a:cxnLst/>
            <a:rect l="l" t="t" r="r" b="b"/>
            <a:pathLst>
              <a:path w="8127951" h="4571973">
                <a:moveTo>
                  <a:pt x="0" y="0"/>
                </a:moveTo>
                <a:lnTo>
                  <a:pt x="8127951" y="0"/>
                </a:lnTo>
                <a:lnTo>
                  <a:pt x="8127951" y="4571973"/>
                </a:lnTo>
                <a:lnTo>
                  <a:pt x="0" y="45719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5751" y="4657702"/>
            <a:ext cx="9952918" cy="5057069"/>
          </a:xfrm>
          <a:custGeom>
            <a:avLst/>
            <a:gdLst/>
            <a:ahLst/>
            <a:cxnLst/>
            <a:rect l="l" t="t" r="r" b="b"/>
            <a:pathLst>
              <a:path w="9952918" h="5057069">
                <a:moveTo>
                  <a:pt x="0" y="0"/>
                </a:moveTo>
                <a:lnTo>
                  <a:pt x="9952919" y="0"/>
                </a:lnTo>
                <a:lnTo>
                  <a:pt x="9952919" y="5057069"/>
                </a:lnTo>
                <a:lnTo>
                  <a:pt x="0" y="5057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476" b="-547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896641" y="819150"/>
            <a:ext cx="7951440" cy="813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9"/>
              </a:lnSpc>
              <a:spcBef>
                <a:spcPct val="0"/>
              </a:spcBef>
            </a:pPr>
            <a:r>
              <a:rPr lang="en-US" sz="3978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АРАДОКС ВЕЛИКОЇ ВЕДМЕДИЦІ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7248" y="352184"/>
            <a:ext cx="1081832" cy="151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en-US" sz="8799" dirty="0">
                <a:solidFill>
                  <a:srgbClr val="FFFFFF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376014"/>
            <a:ext cx="8214848" cy="1810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6"/>
              </a:lnSpc>
              <a:spcBef>
                <a:spcPct val="0"/>
              </a:spcBef>
            </a:pPr>
            <a:r>
              <a:rPr lang="en-US" sz="201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«ПАРАДОКС ВЕЛИКОЇ ВЕДМЕДИЦІ» — ЦЕ ЦІКАВИЙ КОНЦЕПТ, ЯКИЙ ЗУСТРІЧАЄТЬСЯ НА ПЕРЕТИНІ АСТРОНОМІЇ ТА ВІЗУАЛЬНОЇ КОМУНІКАЦІЇ (БРЕНДИНГУ). ВІН ОПИСУЄ СУПЕРЕЧНІСТЬ МІЖ ТИМ, ЯК МИ СПРИЙМАЄМО ЦЕЙ ОБ'ЄКТ, І ТИМ, ЧИМ ВІН Є НАСПРАВДІ.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69407" y="5911440"/>
            <a:ext cx="7269950" cy="1852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69"/>
              </a:lnSpc>
              <a:spcBef>
                <a:spcPct val="0"/>
              </a:spcBef>
            </a:pPr>
            <a:r>
              <a:rPr lang="en-US" sz="2049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БРЕНДИНГОВИЙ АСПЕКТ: ВПІЗНАВАНІСТЬ ЧЕРЕЗ СПРОЩЕННЯ У ДИЗАЙНІ ТА МАРКЕТИНГУ «ПАРАДОКС ВЕЛИКОЇ ВЕДМЕДИЦІ» ВИКОРИСТОВУЄТЬСЯ ЯК ПРИКЛАД ТОГО, ЯК ЛЮДСЬКИЙ МОЗОК СТВОРЮЄ ЗМІСТ ТАМ, ДЕ ЙОГО НЕМАЄ.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67800" y="812058"/>
            <a:ext cx="8083247" cy="7677167"/>
          </a:xfrm>
          <a:custGeom>
            <a:avLst/>
            <a:gdLst/>
            <a:ahLst/>
            <a:cxnLst/>
            <a:rect l="l" t="t" r="r" b="b"/>
            <a:pathLst>
              <a:path w="9291279" h="7677167">
                <a:moveTo>
                  <a:pt x="0" y="0"/>
                </a:moveTo>
                <a:lnTo>
                  <a:pt x="9291279" y="0"/>
                </a:lnTo>
                <a:lnTo>
                  <a:pt x="9291279" y="7677167"/>
                </a:lnTo>
                <a:lnTo>
                  <a:pt x="0" y="76771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102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3400" y="2905870"/>
            <a:ext cx="7619200" cy="239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6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НАЗВА: LUMANIS (ЛЮМАНІС)</a:t>
            </a:r>
          </a:p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678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​ЕТИМОЛОГІЯ: ПОЄДНАННЯ ЛАТИНСЬКИХ СЛІВ LUMEN (СВІТЛО) ТА IGNIS (ВОГОНЬ/ЕНЕРГІЯ) З ВІДСИЛКОЮ ДО ТЕРМІНУ LUMINOSITY (СВІТНІСТЬ ЗІРКИ).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3400" y="5806011"/>
            <a:ext cx="8077200" cy="373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697" dirty="0" smtClean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​</a:t>
            </a:r>
            <a:r>
              <a:rPr lang="uk-UA" sz="2697" dirty="0" smtClean="0">
                <a:solidFill>
                  <a:srgbClr val="FFFFFF"/>
                </a:solidFill>
                <a:ea typeface="Evolventa"/>
                <a:cs typeface="Evolventa"/>
                <a:sym typeface="Evolventa"/>
              </a:rPr>
              <a:t>СФЕРА ДІЯЛЬНОСТІ: </a:t>
            </a:r>
          </a:p>
          <a:p>
            <a:pPr algn="just">
              <a:lnSpc>
                <a:spcPct val="150000"/>
              </a:lnSpc>
            </a:pPr>
            <a:r>
              <a:rPr lang="uk-UA" sz="2697" dirty="0" smtClean="0">
                <a:solidFill>
                  <a:srgbClr val="FFFFFF"/>
                </a:solidFill>
                <a:ea typeface="Evolventa"/>
                <a:cs typeface="Evolventa"/>
                <a:sym typeface="Evolventa"/>
              </a:rPr>
              <a:t>​​1. </a:t>
            </a:r>
            <a:r>
              <a:rPr lang="uk-UA" sz="2697" dirty="0" err="1" smtClean="0">
                <a:solidFill>
                  <a:srgbClr val="FFFFFF"/>
                </a:solidFill>
                <a:ea typeface="Evolventa"/>
                <a:cs typeface="Evolventa"/>
                <a:sym typeface="Evolventa"/>
              </a:rPr>
              <a:t>Smart</a:t>
            </a:r>
            <a:r>
              <a:rPr lang="uk-UA" sz="2697" dirty="0" smtClean="0">
                <a:solidFill>
                  <a:srgbClr val="FFFFFF"/>
                </a:solidFill>
                <a:ea typeface="Evolventa"/>
                <a:cs typeface="Evolventa"/>
                <a:sym typeface="Evolventa"/>
              </a:rPr>
              <a:t>-освітлення та енергоефективність: Розумні системи для дому, що імітують природні цикли сонячного та зоряного світла.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uk-UA" sz="2697" dirty="0" smtClean="0">
                <a:solidFill>
                  <a:srgbClr val="FFFFFF"/>
                </a:solidFill>
                <a:ea typeface="Evolventa"/>
                <a:cs typeface="Evolventa"/>
                <a:sym typeface="Evolventa"/>
              </a:rPr>
              <a:t>​2. ІT-платформа для аналітики: Сервіс, який «підсвічує» важливі дані серед інформаційного шуму.</a:t>
            </a:r>
            <a:endParaRPr lang="uk-UA" sz="2697" dirty="0">
              <a:solidFill>
                <a:srgbClr val="FFFFFF"/>
              </a:solidFill>
              <a:ea typeface="Evolventa"/>
              <a:cs typeface="Evolventa"/>
              <a:sym typeface="Evolventa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787511" y="9248709"/>
            <a:ext cx="11884604" cy="446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9"/>
              </a:lnSpc>
              <a:spcBef>
                <a:spcPct val="0"/>
              </a:spcBef>
            </a:pPr>
            <a:r>
              <a:rPr lang="en-US" sz="2278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ЛОГОТИП ЗРОБЛЕНО В IBISPAINT X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6800" y="647700"/>
            <a:ext cx="11125200" cy="15240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err="1" smtClean="0"/>
              <a:t>Створений</a:t>
            </a:r>
            <a:r>
              <a:rPr lang="ru-RU" sz="4000" dirty="0" smtClean="0"/>
              <a:t> </a:t>
            </a:r>
            <a:r>
              <a:rPr lang="ru-RU" sz="4000" dirty="0" err="1" smtClean="0"/>
              <a:t>власний</a:t>
            </a:r>
            <a:r>
              <a:rPr lang="ru-RU" sz="4000" dirty="0" smtClean="0"/>
              <a:t> логотип </a:t>
            </a:r>
            <a:endParaRPr lang="ru-RU" sz="4000" dirty="0" smtClean="0"/>
          </a:p>
          <a:p>
            <a:pPr algn="ctr"/>
            <a:r>
              <a:rPr lang="ru-RU" sz="4000" dirty="0" smtClean="0"/>
              <a:t>на </a:t>
            </a:r>
            <a:r>
              <a:rPr lang="ru-RU" sz="4000" dirty="0" err="1"/>
              <a:t>основі</a:t>
            </a:r>
            <a:r>
              <a:rPr lang="ru-RU" sz="4000" dirty="0"/>
              <a:t> </a:t>
            </a:r>
            <a:r>
              <a:rPr lang="ru-RU" sz="4000" dirty="0" err="1"/>
              <a:t>узагальнення</a:t>
            </a:r>
            <a:r>
              <a:rPr lang="ru-RU" sz="4000" dirty="0"/>
              <a:t>  </a:t>
            </a:r>
            <a:r>
              <a:rPr lang="ru-RU" sz="4000" dirty="0" err="1"/>
              <a:t>теорії</a:t>
            </a:r>
            <a:r>
              <a:rPr lang="ru-RU" sz="4000" dirty="0"/>
              <a:t> про </a:t>
            </a:r>
            <a:r>
              <a:rPr lang="ru-RU" sz="4000" dirty="0" err="1"/>
              <a:t>вдалі</a:t>
            </a:r>
            <a:r>
              <a:rPr lang="ru-RU" sz="4000" dirty="0"/>
              <a:t> бренди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59164" y="-164587"/>
            <a:ext cx="4889087" cy="10794517"/>
          </a:xfrm>
          <a:custGeom>
            <a:avLst/>
            <a:gdLst/>
            <a:ahLst/>
            <a:cxnLst/>
            <a:rect l="l" t="t" r="r" b="b"/>
            <a:pathLst>
              <a:path w="4889087" h="10794517">
                <a:moveTo>
                  <a:pt x="0" y="0"/>
                </a:moveTo>
                <a:lnTo>
                  <a:pt x="4889087" y="0"/>
                </a:lnTo>
                <a:lnTo>
                  <a:pt x="4889087" y="10794518"/>
                </a:lnTo>
                <a:lnTo>
                  <a:pt x="0" y="10794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096" r="-12096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8906575" y="3869218"/>
            <a:ext cx="10268070" cy="2529634"/>
          </a:xfrm>
          <a:custGeom>
            <a:avLst/>
            <a:gdLst/>
            <a:ahLst/>
            <a:cxnLst/>
            <a:rect l="l" t="t" r="r" b="b"/>
            <a:pathLst>
              <a:path w="10268070" h="2529634">
                <a:moveTo>
                  <a:pt x="0" y="0"/>
                </a:moveTo>
                <a:lnTo>
                  <a:pt x="10268070" y="0"/>
                </a:lnTo>
                <a:lnTo>
                  <a:pt x="10268070" y="2529634"/>
                </a:lnTo>
                <a:lnTo>
                  <a:pt x="0" y="25296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-3414644" y="4354044"/>
            <a:ext cx="10403813" cy="2147961"/>
          </a:xfrm>
          <a:custGeom>
            <a:avLst/>
            <a:gdLst/>
            <a:ahLst/>
            <a:cxnLst/>
            <a:rect l="l" t="t" r="r" b="b"/>
            <a:pathLst>
              <a:path w="10403813" h="2147961">
                <a:moveTo>
                  <a:pt x="0" y="0"/>
                </a:moveTo>
                <a:lnTo>
                  <a:pt x="10403813" y="0"/>
                </a:lnTo>
                <a:lnTo>
                  <a:pt x="10403813" y="2147961"/>
                </a:lnTo>
                <a:lnTo>
                  <a:pt x="0" y="2147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5999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140595" y="1822180"/>
            <a:ext cx="7057430" cy="227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9"/>
              </a:lnSpc>
              <a:spcBef>
                <a:spcPct val="0"/>
              </a:spcBef>
            </a:pPr>
            <a:r>
              <a:rPr lang="en-US" sz="4078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АГАЛЬНИЙ ВИСНОВОК: </a:t>
            </a:r>
          </a:p>
          <a:p>
            <a:pPr algn="ctr">
              <a:lnSpc>
                <a:spcPts val="5709"/>
              </a:lnSpc>
              <a:spcBef>
                <a:spcPct val="0"/>
              </a:spcBef>
            </a:pPr>
            <a:r>
              <a:rPr lang="en-US" sz="4078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МАГІЯ ТА ЛОГІКА </a:t>
            </a:r>
          </a:p>
          <a:p>
            <a:pPr algn="ctr">
              <a:lnSpc>
                <a:spcPts val="5709"/>
              </a:lnSpc>
              <a:spcBef>
                <a:spcPct val="0"/>
              </a:spcBef>
            </a:pPr>
            <a:r>
              <a:rPr lang="en-US" sz="4078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«КОСМІЧНОГО» БРЕНДИНГУ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37278" y="1636775"/>
            <a:ext cx="537270" cy="1177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29"/>
              </a:lnSpc>
              <a:spcBef>
                <a:spcPct val="0"/>
              </a:spcBef>
            </a:pPr>
            <a:r>
              <a:rPr lang="en-US" sz="6878">
                <a:solidFill>
                  <a:srgbClr val="FFFFFF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63763" y="5586111"/>
            <a:ext cx="6194569" cy="26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1"/>
              </a:lnSpc>
              <a:spcBef>
                <a:spcPct val="0"/>
              </a:spcBef>
            </a:pPr>
            <a:r>
              <a:rPr lang="en-US" sz="3693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ЗВЕРТАННЯ ДО КОСМІЧНОЇ ТЕМАТИКИ ПОЛЕГШУЄ СПРИЙНЯТТЯ ІНФОРМАЦІЇ ПРО БРЕНД.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59164" y="-164587"/>
            <a:ext cx="4889087" cy="10794517"/>
          </a:xfrm>
          <a:custGeom>
            <a:avLst/>
            <a:gdLst/>
            <a:ahLst/>
            <a:cxnLst/>
            <a:rect l="l" t="t" r="r" b="b"/>
            <a:pathLst>
              <a:path w="4889087" h="10794517">
                <a:moveTo>
                  <a:pt x="0" y="0"/>
                </a:moveTo>
                <a:lnTo>
                  <a:pt x="4889087" y="0"/>
                </a:lnTo>
                <a:lnTo>
                  <a:pt x="4889087" y="10794518"/>
                </a:lnTo>
                <a:lnTo>
                  <a:pt x="0" y="10794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096" r="-12096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9465782" y="3888148"/>
            <a:ext cx="10268070" cy="2529634"/>
          </a:xfrm>
          <a:custGeom>
            <a:avLst/>
            <a:gdLst/>
            <a:ahLst/>
            <a:cxnLst/>
            <a:rect l="l" t="t" r="r" b="b"/>
            <a:pathLst>
              <a:path w="10268070" h="2529634">
                <a:moveTo>
                  <a:pt x="0" y="0"/>
                </a:moveTo>
                <a:lnTo>
                  <a:pt x="10268070" y="0"/>
                </a:lnTo>
                <a:lnTo>
                  <a:pt x="10268070" y="2529634"/>
                </a:lnTo>
                <a:lnTo>
                  <a:pt x="0" y="25296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-3414644" y="4354044"/>
            <a:ext cx="10403813" cy="2147961"/>
          </a:xfrm>
          <a:custGeom>
            <a:avLst/>
            <a:gdLst/>
            <a:ahLst/>
            <a:cxnLst/>
            <a:rect l="l" t="t" r="r" b="b"/>
            <a:pathLst>
              <a:path w="10403813" h="2147961">
                <a:moveTo>
                  <a:pt x="0" y="0"/>
                </a:moveTo>
                <a:lnTo>
                  <a:pt x="10403813" y="0"/>
                </a:lnTo>
                <a:lnTo>
                  <a:pt x="10403813" y="2147961"/>
                </a:lnTo>
                <a:lnTo>
                  <a:pt x="0" y="2147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5999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Прямоугольник 7"/>
          <p:cNvSpPr/>
          <p:nvPr/>
        </p:nvSpPr>
        <p:spPr>
          <a:xfrm>
            <a:off x="1981200" y="723900"/>
            <a:ext cx="11582400" cy="8382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використаних джерел</a:t>
            </a:r>
            <a:r>
              <a:rPr lang="uk-UA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Subaru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[Електронний ресурс] – Режим доступу: </a:t>
            </a:r>
            <a:r>
              <a:rPr lang="uk-UA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https://uk.wikipedia.org/wiki/Subaru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Mercedes-Benz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[Електронний ресурс] – Режим доступу: </a:t>
            </a:r>
            <a:r>
              <a:rPr lang="uk-UA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https://uk.wikipedia.org/wiki/Mercedes-Benz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LG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Electronics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[Електронний ресурс] – Режим доступу: </a:t>
            </a:r>
            <a:r>
              <a:rPr lang="uk-UA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https://uk.wikipedia.org/wiki/LG_Electronics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Samsung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Electronics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[Електронний ресурс] – Режим доступу: </a:t>
            </a:r>
            <a:r>
              <a:rPr lang="uk-UA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https://uk.wikipedia.org/wiki/Samsung_Electronics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Zenith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[Електронний ресурс] – Режим доступу:  </a:t>
            </a:r>
            <a:r>
              <a:rPr lang="uk-UA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https://uk.wikipedia.org/wiki/Zenith_(%D0%B3%D0%BE%D0%B4%D0%B8%D0%BD%D0%BD%D0%B8%D0%BA%D0%B8)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Milky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Way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[Електронний ресурс] – Режим доступу: </a:t>
            </a:r>
            <a:r>
              <a:rPr lang="uk-UA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https://uk.wikipedia.org/wiki/Milky_Way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Choco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Pie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[Електронний ресурс] – Режим доступу:  </a:t>
            </a:r>
            <a:r>
              <a:rPr lang="uk-UA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https://uk.wikipedia.org/wiki/Choco_Pie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Blue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Origin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[Електронний ресурс] – Режим доступу:  </a:t>
            </a:r>
            <a:r>
              <a:rPr lang="uk-UA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https://uk.wikipedia.org/wiki/Blue_Origin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Polaris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[Електронний ресурс] – Режим доступу:  </a:t>
            </a:r>
            <a:r>
              <a:rPr lang="uk-UA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https://uk.wikipedia.org/wiki/Polaris_Inc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610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1026</Words>
  <Application>Microsoft Office PowerPoint</Application>
  <PresentationFormat>Произвольный</PresentationFormat>
  <Paragraphs>91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Evolventa</vt:lpstr>
      <vt:lpstr>Romochka</vt:lpstr>
      <vt:lpstr>Caveat</vt:lpstr>
      <vt:lpstr>Calibri</vt:lpstr>
      <vt:lpstr>Times New Roman</vt:lpstr>
      <vt:lpstr>Sloop Script Pro</vt:lpstr>
      <vt:lpstr>Lemon Tuesday</vt:lpstr>
      <vt:lpstr>Bryndan Write</vt:lpstr>
      <vt:lpstr>Arimo</vt:lpstr>
      <vt:lpstr>Arial</vt:lpstr>
      <vt:lpstr>Evolventa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Використання астрономічних назв</dc:title>
  <cp:lastModifiedBy>Aser</cp:lastModifiedBy>
  <cp:revision>12</cp:revision>
  <dcterms:created xsi:type="dcterms:W3CDTF">2006-08-16T00:00:00Z</dcterms:created>
  <dcterms:modified xsi:type="dcterms:W3CDTF">2026-04-21T18:03:24Z</dcterms:modified>
  <dc:identifier>DAHBCloP8pY</dc:identifier>
</cp:coreProperties>
</file>