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7"/>
  </p:notesMasterIdLst>
  <p:sldIdLst>
    <p:sldId id="256" r:id="rId2"/>
    <p:sldId id="257" r:id="rId3"/>
    <p:sldId id="258" r:id="rId4"/>
    <p:sldId id="263" r:id="rId5"/>
    <p:sldId id="265" r:id="rId6"/>
    <p:sldId id="264" r:id="rId7"/>
    <p:sldId id="266" r:id="rId8"/>
    <p:sldId id="267" r:id="rId9"/>
    <p:sldId id="268" r:id="rId10"/>
    <p:sldId id="269" r:id="rId11"/>
    <p:sldId id="270" r:id="rId12"/>
    <p:sldId id="273" r:id="rId13"/>
    <p:sldId id="272" r:id="rId14"/>
    <p:sldId id="275" r:id="rId15"/>
    <p:sldId id="274"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B89B65-99DD-43CD-B63F-80FD76EEAF5E}" v="2" dt="2026-04-01T14:31:46.3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599" autoAdjust="0"/>
    <p:restoredTop sz="95706" autoAdjust="0"/>
  </p:normalViewPr>
  <p:slideViewPr>
    <p:cSldViewPr snapToGrid="0">
      <p:cViewPr varScale="1">
        <p:scale>
          <a:sx n="95" d="100"/>
          <a:sy n="95" d="100"/>
        </p:scale>
        <p:origin x="365"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 R. Sokolovska" userId="994b16ce-b661-4edf-8fb3-427b4ffb2b5f" providerId="ADAL" clId="{804309E0-235B-4E4D-AB50-5EA1EFC31EEC}"/>
    <pc:docChg chg="modSld">
      <pc:chgData name="Anna R. Sokolovska" userId="994b16ce-b661-4edf-8fb3-427b4ffb2b5f" providerId="ADAL" clId="{804309E0-235B-4E4D-AB50-5EA1EFC31EEC}" dt="2026-04-01T14:37:25.444" v="39" actId="20577"/>
      <pc:docMkLst>
        <pc:docMk/>
      </pc:docMkLst>
      <pc:sldChg chg="modSp mod">
        <pc:chgData name="Anna R. Sokolovska" userId="994b16ce-b661-4edf-8fb3-427b4ffb2b5f" providerId="ADAL" clId="{804309E0-235B-4E4D-AB50-5EA1EFC31EEC}" dt="2026-04-01T14:26:03.882" v="3"/>
        <pc:sldMkLst>
          <pc:docMk/>
          <pc:sldMk cId="1101588220" sldId="258"/>
        </pc:sldMkLst>
        <pc:spChg chg="mod">
          <ac:chgData name="Anna R. Sokolovska" userId="994b16ce-b661-4edf-8fb3-427b4ffb2b5f" providerId="ADAL" clId="{804309E0-235B-4E4D-AB50-5EA1EFC31EEC}" dt="2026-04-01T14:26:03.882" v="3"/>
          <ac:spMkLst>
            <pc:docMk/>
            <pc:sldMk cId="1101588220" sldId="258"/>
            <ac:spMk id="3" creationId="{B0AE93E4-2C2E-3E7F-4E71-D5128A88DA59}"/>
          </ac:spMkLst>
        </pc:spChg>
      </pc:sldChg>
      <pc:sldChg chg="modSp mod">
        <pc:chgData name="Anna R. Sokolovska" userId="994b16ce-b661-4edf-8fb3-427b4ffb2b5f" providerId="ADAL" clId="{804309E0-235B-4E4D-AB50-5EA1EFC31EEC}" dt="2026-04-01T14:28:24.250" v="11" actId="14100"/>
        <pc:sldMkLst>
          <pc:docMk/>
          <pc:sldMk cId="938385038" sldId="263"/>
        </pc:sldMkLst>
        <pc:spChg chg="mod">
          <ac:chgData name="Anna R. Sokolovska" userId="994b16ce-b661-4edf-8fb3-427b4ffb2b5f" providerId="ADAL" clId="{804309E0-235B-4E4D-AB50-5EA1EFC31EEC}" dt="2026-04-01T14:28:11.323" v="9" actId="20577"/>
          <ac:spMkLst>
            <pc:docMk/>
            <pc:sldMk cId="938385038" sldId="263"/>
            <ac:spMk id="9" creationId="{1193429F-7B23-FF15-1C7C-5576C8DC5DA1}"/>
          </ac:spMkLst>
        </pc:spChg>
        <pc:picChg chg="mod">
          <ac:chgData name="Anna R. Sokolovska" userId="994b16ce-b661-4edf-8fb3-427b4ffb2b5f" providerId="ADAL" clId="{804309E0-235B-4E4D-AB50-5EA1EFC31EEC}" dt="2026-04-01T14:28:24.250" v="11" actId="14100"/>
          <ac:picMkLst>
            <pc:docMk/>
            <pc:sldMk cId="938385038" sldId="263"/>
            <ac:picMk id="13" creationId="{2D0717F6-800B-754C-F096-A3DF75A64839}"/>
          </ac:picMkLst>
        </pc:picChg>
      </pc:sldChg>
      <pc:sldChg chg="modSp mod">
        <pc:chgData name="Anna R. Sokolovska" userId="994b16ce-b661-4edf-8fb3-427b4ffb2b5f" providerId="ADAL" clId="{804309E0-235B-4E4D-AB50-5EA1EFC31EEC}" dt="2026-04-01T14:31:46.370" v="38"/>
        <pc:sldMkLst>
          <pc:docMk/>
          <pc:sldMk cId="3297174821" sldId="264"/>
        </pc:sldMkLst>
        <pc:spChg chg="mod">
          <ac:chgData name="Anna R. Sokolovska" userId="994b16ce-b661-4edf-8fb3-427b4ffb2b5f" providerId="ADAL" clId="{804309E0-235B-4E4D-AB50-5EA1EFC31EEC}" dt="2026-04-01T14:31:46.370" v="38"/>
          <ac:spMkLst>
            <pc:docMk/>
            <pc:sldMk cId="3297174821" sldId="264"/>
            <ac:spMk id="3" creationId="{5DBBA91C-9F94-D74D-F68A-12DB146528EF}"/>
          </ac:spMkLst>
        </pc:spChg>
      </pc:sldChg>
      <pc:sldChg chg="modSp mod">
        <pc:chgData name="Anna R. Sokolovska" userId="994b16ce-b661-4edf-8fb3-427b4ffb2b5f" providerId="ADAL" clId="{804309E0-235B-4E4D-AB50-5EA1EFC31EEC}" dt="2026-04-01T14:30:26.897" v="36" actId="20577"/>
        <pc:sldMkLst>
          <pc:docMk/>
          <pc:sldMk cId="1502433821" sldId="265"/>
        </pc:sldMkLst>
        <pc:spChg chg="mod">
          <ac:chgData name="Anna R. Sokolovska" userId="994b16ce-b661-4edf-8fb3-427b4ffb2b5f" providerId="ADAL" clId="{804309E0-235B-4E4D-AB50-5EA1EFC31EEC}" dt="2026-04-01T14:30:26.897" v="36" actId="20577"/>
          <ac:spMkLst>
            <pc:docMk/>
            <pc:sldMk cId="1502433821" sldId="265"/>
            <ac:spMk id="3" creationId="{9615D437-AAEC-6DE3-5303-303E5DAD8E41}"/>
          </ac:spMkLst>
        </pc:spChg>
      </pc:sldChg>
      <pc:sldChg chg="modSp mod">
        <pc:chgData name="Anna R. Sokolovska" userId="994b16ce-b661-4edf-8fb3-427b4ffb2b5f" providerId="ADAL" clId="{804309E0-235B-4E4D-AB50-5EA1EFC31EEC}" dt="2026-04-01T14:37:25.444" v="39" actId="20577"/>
        <pc:sldMkLst>
          <pc:docMk/>
          <pc:sldMk cId="2705961119" sldId="273"/>
        </pc:sldMkLst>
        <pc:spChg chg="mod">
          <ac:chgData name="Anna R. Sokolovska" userId="994b16ce-b661-4edf-8fb3-427b4ffb2b5f" providerId="ADAL" clId="{804309E0-235B-4E4D-AB50-5EA1EFC31EEC}" dt="2026-04-01T14:37:25.444" v="39" actId="20577"/>
          <ac:spMkLst>
            <pc:docMk/>
            <pc:sldMk cId="2705961119" sldId="273"/>
            <ac:spMk id="7" creationId="{5976AB15-52EA-7316-5A11-9D5F1808900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FB8674-3781-42D8-8979-3AA93A4753E4}" type="datetimeFigureOut">
              <a:rPr lang="en-US" smtClean="0"/>
              <a:t>4/1/2026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F2977B-F54A-4572-BF2E-4A0654267E4D}" type="slidenum">
              <a:rPr lang="en-US" smtClean="0"/>
              <a:t>‹#›</a:t>
            </a:fld>
            <a:endParaRPr lang="en-US"/>
          </a:p>
        </p:txBody>
      </p:sp>
    </p:spTree>
    <p:extLst>
      <p:ext uri="{BB962C8B-B14F-4D97-AF65-F5344CB8AC3E}">
        <p14:creationId xmlns:p14="http://schemas.microsoft.com/office/powerpoint/2010/main" val="3438266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F2977B-F54A-4572-BF2E-4A0654267E4D}" type="slidenum">
              <a:rPr lang="en-US" smtClean="0"/>
              <a:t>2</a:t>
            </a:fld>
            <a:endParaRPr lang="en-US"/>
          </a:p>
        </p:txBody>
      </p:sp>
    </p:spTree>
    <p:extLst>
      <p:ext uri="{BB962C8B-B14F-4D97-AF65-F5344CB8AC3E}">
        <p14:creationId xmlns:p14="http://schemas.microsoft.com/office/powerpoint/2010/main" val="3157136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365B1-AF44-938D-EEC4-61152F433CC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D4148AB-4C68-A0A9-4766-A19A0C11CE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1043B35-FDB2-FC4E-A16A-99098A0CA705}"/>
              </a:ext>
            </a:extLst>
          </p:cNvPr>
          <p:cNvSpPr>
            <a:spLocks noGrp="1"/>
          </p:cNvSpPr>
          <p:nvPr>
            <p:ph type="dt" sz="half" idx="10"/>
          </p:nvPr>
        </p:nvSpPr>
        <p:spPr/>
        <p:txBody>
          <a:bodyPr/>
          <a:lstStyle/>
          <a:p>
            <a:fld id="{3147B1C0-14A2-4E62-A6D4-875DDF7D42E8}" type="datetimeFigureOut">
              <a:rPr lang="en-US" smtClean="0"/>
              <a:t>4/1/2026</a:t>
            </a:fld>
            <a:endParaRPr lang="en-US"/>
          </a:p>
        </p:txBody>
      </p:sp>
      <p:sp>
        <p:nvSpPr>
          <p:cNvPr id="5" name="Footer Placeholder 4">
            <a:extLst>
              <a:ext uri="{FF2B5EF4-FFF2-40B4-BE49-F238E27FC236}">
                <a16:creationId xmlns:a16="http://schemas.microsoft.com/office/drawing/2014/main" id="{C5217F66-3415-D69B-1298-78272577A3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94466F-0DFC-B844-398F-347F34B986D9}"/>
              </a:ext>
            </a:extLst>
          </p:cNvPr>
          <p:cNvSpPr>
            <a:spLocks noGrp="1"/>
          </p:cNvSpPr>
          <p:nvPr>
            <p:ph type="sldNum" sz="quarter" idx="12"/>
          </p:nvPr>
        </p:nvSpPr>
        <p:spPr/>
        <p:txBody>
          <a:bodyPr/>
          <a:lstStyle/>
          <a:p>
            <a:fld id="{D04103B7-701C-4CF8-8504-DAF9AC8D2A9B}" type="slidenum">
              <a:rPr lang="en-US" smtClean="0"/>
              <a:t>‹#›</a:t>
            </a:fld>
            <a:endParaRPr lang="en-US"/>
          </a:p>
        </p:txBody>
      </p:sp>
    </p:spTree>
    <p:extLst>
      <p:ext uri="{BB962C8B-B14F-4D97-AF65-F5344CB8AC3E}">
        <p14:creationId xmlns:p14="http://schemas.microsoft.com/office/powerpoint/2010/main" val="1740334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EAE88-0AD5-5F09-04B1-F1C7153210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57D37E-861D-BDC9-FB90-214DA89988C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1E6AD1-B1B6-1F93-0391-F75E70E3C1EA}"/>
              </a:ext>
            </a:extLst>
          </p:cNvPr>
          <p:cNvSpPr>
            <a:spLocks noGrp="1"/>
          </p:cNvSpPr>
          <p:nvPr>
            <p:ph type="dt" sz="half" idx="10"/>
          </p:nvPr>
        </p:nvSpPr>
        <p:spPr/>
        <p:txBody>
          <a:bodyPr/>
          <a:lstStyle/>
          <a:p>
            <a:fld id="{3147B1C0-14A2-4E62-A6D4-875DDF7D42E8}" type="datetimeFigureOut">
              <a:rPr lang="en-US" smtClean="0"/>
              <a:t>4/1/2026</a:t>
            </a:fld>
            <a:endParaRPr lang="en-US"/>
          </a:p>
        </p:txBody>
      </p:sp>
      <p:sp>
        <p:nvSpPr>
          <p:cNvPr id="5" name="Footer Placeholder 4">
            <a:extLst>
              <a:ext uri="{FF2B5EF4-FFF2-40B4-BE49-F238E27FC236}">
                <a16:creationId xmlns:a16="http://schemas.microsoft.com/office/drawing/2014/main" id="{E91B0469-27D1-6D19-BA6F-EFF9FAD925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D704F4-9E47-6E9D-A24C-DB068CA5A930}"/>
              </a:ext>
            </a:extLst>
          </p:cNvPr>
          <p:cNvSpPr>
            <a:spLocks noGrp="1"/>
          </p:cNvSpPr>
          <p:nvPr>
            <p:ph type="sldNum" sz="quarter" idx="12"/>
          </p:nvPr>
        </p:nvSpPr>
        <p:spPr/>
        <p:txBody>
          <a:bodyPr/>
          <a:lstStyle/>
          <a:p>
            <a:fld id="{D04103B7-701C-4CF8-8504-DAF9AC8D2A9B}" type="slidenum">
              <a:rPr lang="en-US" smtClean="0"/>
              <a:t>‹#›</a:t>
            </a:fld>
            <a:endParaRPr lang="en-US"/>
          </a:p>
        </p:txBody>
      </p:sp>
    </p:spTree>
    <p:extLst>
      <p:ext uri="{BB962C8B-B14F-4D97-AF65-F5344CB8AC3E}">
        <p14:creationId xmlns:p14="http://schemas.microsoft.com/office/powerpoint/2010/main" val="2573616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E03DD-580C-7443-12B0-F61792A7F05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66BC471-79D4-2AB5-1625-21F549593B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CDF033B-C25A-C1C3-65A8-30A525BD481A}"/>
              </a:ext>
            </a:extLst>
          </p:cNvPr>
          <p:cNvSpPr>
            <a:spLocks noGrp="1"/>
          </p:cNvSpPr>
          <p:nvPr>
            <p:ph type="dt" sz="half" idx="10"/>
          </p:nvPr>
        </p:nvSpPr>
        <p:spPr/>
        <p:txBody>
          <a:bodyPr/>
          <a:lstStyle/>
          <a:p>
            <a:fld id="{3147B1C0-14A2-4E62-A6D4-875DDF7D42E8}" type="datetimeFigureOut">
              <a:rPr lang="en-US" smtClean="0"/>
              <a:t>4/1/2026</a:t>
            </a:fld>
            <a:endParaRPr lang="en-US"/>
          </a:p>
        </p:txBody>
      </p:sp>
      <p:sp>
        <p:nvSpPr>
          <p:cNvPr id="5" name="Footer Placeholder 4">
            <a:extLst>
              <a:ext uri="{FF2B5EF4-FFF2-40B4-BE49-F238E27FC236}">
                <a16:creationId xmlns:a16="http://schemas.microsoft.com/office/drawing/2014/main" id="{ED544A03-4905-04B8-F649-53C35D77F5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D288B3-4483-B00D-55BC-C184C5388E3B}"/>
              </a:ext>
            </a:extLst>
          </p:cNvPr>
          <p:cNvSpPr>
            <a:spLocks noGrp="1"/>
          </p:cNvSpPr>
          <p:nvPr>
            <p:ph type="sldNum" sz="quarter" idx="12"/>
          </p:nvPr>
        </p:nvSpPr>
        <p:spPr/>
        <p:txBody>
          <a:bodyPr/>
          <a:lstStyle/>
          <a:p>
            <a:fld id="{D04103B7-701C-4CF8-8504-DAF9AC8D2A9B}" type="slidenum">
              <a:rPr lang="en-US" smtClean="0"/>
              <a:t>‹#›</a:t>
            </a:fld>
            <a:endParaRPr lang="en-US"/>
          </a:p>
        </p:txBody>
      </p:sp>
    </p:spTree>
    <p:extLst>
      <p:ext uri="{BB962C8B-B14F-4D97-AF65-F5344CB8AC3E}">
        <p14:creationId xmlns:p14="http://schemas.microsoft.com/office/powerpoint/2010/main" val="4281364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1DDE9-B410-0340-E71B-BFC2F0A950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7C8A78-598D-0B33-D997-09FB64713C4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35E66C1-0F4F-2938-689C-E6FB534AB5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E0E3C67-93E9-A8C4-8F1C-D76E5E5FB990}"/>
              </a:ext>
            </a:extLst>
          </p:cNvPr>
          <p:cNvSpPr>
            <a:spLocks noGrp="1"/>
          </p:cNvSpPr>
          <p:nvPr>
            <p:ph type="dt" sz="half" idx="10"/>
          </p:nvPr>
        </p:nvSpPr>
        <p:spPr/>
        <p:txBody>
          <a:bodyPr/>
          <a:lstStyle/>
          <a:p>
            <a:fld id="{3147B1C0-14A2-4E62-A6D4-875DDF7D42E8}" type="datetimeFigureOut">
              <a:rPr lang="en-US" smtClean="0"/>
              <a:t>4/1/2026</a:t>
            </a:fld>
            <a:endParaRPr lang="en-US"/>
          </a:p>
        </p:txBody>
      </p:sp>
      <p:sp>
        <p:nvSpPr>
          <p:cNvPr id="6" name="Footer Placeholder 5">
            <a:extLst>
              <a:ext uri="{FF2B5EF4-FFF2-40B4-BE49-F238E27FC236}">
                <a16:creationId xmlns:a16="http://schemas.microsoft.com/office/drawing/2014/main" id="{70F88321-B6AF-A302-9F9A-40C566E007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0E1F0F-1726-D362-D5A1-1509CADF7A5E}"/>
              </a:ext>
            </a:extLst>
          </p:cNvPr>
          <p:cNvSpPr>
            <a:spLocks noGrp="1"/>
          </p:cNvSpPr>
          <p:nvPr>
            <p:ph type="sldNum" sz="quarter" idx="12"/>
          </p:nvPr>
        </p:nvSpPr>
        <p:spPr/>
        <p:txBody>
          <a:bodyPr/>
          <a:lstStyle/>
          <a:p>
            <a:fld id="{D04103B7-701C-4CF8-8504-DAF9AC8D2A9B}" type="slidenum">
              <a:rPr lang="en-US" smtClean="0"/>
              <a:t>‹#›</a:t>
            </a:fld>
            <a:endParaRPr lang="en-US"/>
          </a:p>
        </p:txBody>
      </p:sp>
    </p:spTree>
    <p:extLst>
      <p:ext uri="{BB962C8B-B14F-4D97-AF65-F5344CB8AC3E}">
        <p14:creationId xmlns:p14="http://schemas.microsoft.com/office/powerpoint/2010/main" val="2443769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2244C-1D00-AC24-0AE2-6572AE8FEC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9DBA5EA-5381-D84B-1BEE-BF2B112B69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0F85231-E923-DA13-D7D1-9FE80DE3137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EA67A17-E2E1-C3C5-F6BA-AD160C9A83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5B519E-0DA2-D731-5E1F-AE77832897B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2E8785E-6262-1189-299B-FB4E90155068}"/>
              </a:ext>
            </a:extLst>
          </p:cNvPr>
          <p:cNvSpPr>
            <a:spLocks noGrp="1"/>
          </p:cNvSpPr>
          <p:nvPr>
            <p:ph type="dt" sz="half" idx="10"/>
          </p:nvPr>
        </p:nvSpPr>
        <p:spPr/>
        <p:txBody>
          <a:bodyPr/>
          <a:lstStyle/>
          <a:p>
            <a:fld id="{3147B1C0-14A2-4E62-A6D4-875DDF7D42E8}" type="datetimeFigureOut">
              <a:rPr lang="en-US" smtClean="0"/>
              <a:t>4/1/2026</a:t>
            </a:fld>
            <a:endParaRPr lang="en-US"/>
          </a:p>
        </p:txBody>
      </p:sp>
      <p:sp>
        <p:nvSpPr>
          <p:cNvPr id="8" name="Footer Placeholder 7">
            <a:extLst>
              <a:ext uri="{FF2B5EF4-FFF2-40B4-BE49-F238E27FC236}">
                <a16:creationId xmlns:a16="http://schemas.microsoft.com/office/drawing/2014/main" id="{64BB95B8-800A-47D0-C5BB-44F7C0979AF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5B65DA2-DA4D-0473-C41C-D753CAC42613}"/>
              </a:ext>
            </a:extLst>
          </p:cNvPr>
          <p:cNvSpPr>
            <a:spLocks noGrp="1"/>
          </p:cNvSpPr>
          <p:nvPr>
            <p:ph type="sldNum" sz="quarter" idx="12"/>
          </p:nvPr>
        </p:nvSpPr>
        <p:spPr/>
        <p:txBody>
          <a:bodyPr/>
          <a:lstStyle/>
          <a:p>
            <a:fld id="{D04103B7-701C-4CF8-8504-DAF9AC8D2A9B}" type="slidenum">
              <a:rPr lang="en-US" smtClean="0"/>
              <a:t>‹#›</a:t>
            </a:fld>
            <a:endParaRPr lang="en-US"/>
          </a:p>
        </p:txBody>
      </p:sp>
    </p:spTree>
    <p:extLst>
      <p:ext uri="{BB962C8B-B14F-4D97-AF65-F5344CB8AC3E}">
        <p14:creationId xmlns:p14="http://schemas.microsoft.com/office/powerpoint/2010/main" val="2454965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1BD83-B459-9252-9CB7-D3BA164839B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D260340-BD67-DE9E-CC48-E787C732E5B9}"/>
              </a:ext>
            </a:extLst>
          </p:cNvPr>
          <p:cNvSpPr>
            <a:spLocks noGrp="1"/>
          </p:cNvSpPr>
          <p:nvPr>
            <p:ph type="dt" sz="half" idx="10"/>
          </p:nvPr>
        </p:nvSpPr>
        <p:spPr/>
        <p:txBody>
          <a:bodyPr/>
          <a:lstStyle/>
          <a:p>
            <a:fld id="{3147B1C0-14A2-4E62-A6D4-875DDF7D42E8}" type="datetimeFigureOut">
              <a:rPr lang="en-US" smtClean="0"/>
              <a:t>4/1/2026</a:t>
            </a:fld>
            <a:endParaRPr lang="en-US"/>
          </a:p>
        </p:txBody>
      </p:sp>
      <p:sp>
        <p:nvSpPr>
          <p:cNvPr id="4" name="Footer Placeholder 3">
            <a:extLst>
              <a:ext uri="{FF2B5EF4-FFF2-40B4-BE49-F238E27FC236}">
                <a16:creationId xmlns:a16="http://schemas.microsoft.com/office/drawing/2014/main" id="{A43FA581-85FC-F852-F4AF-2CA326AB5D3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AE1FFE1-DDA9-77B5-1FB0-C4557D4CB3B5}"/>
              </a:ext>
            </a:extLst>
          </p:cNvPr>
          <p:cNvSpPr>
            <a:spLocks noGrp="1"/>
          </p:cNvSpPr>
          <p:nvPr>
            <p:ph type="sldNum" sz="quarter" idx="12"/>
          </p:nvPr>
        </p:nvSpPr>
        <p:spPr/>
        <p:txBody>
          <a:bodyPr/>
          <a:lstStyle/>
          <a:p>
            <a:fld id="{D04103B7-701C-4CF8-8504-DAF9AC8D2A9B}" type="slidenum">
              <a:rPr lang="en-US" smtClean="0"/>
              <a:t>‹#›</a:t>
            </a:fld>
            <a:endParaRPr lang="en-US"/>
          </a:p>
        </p:txBody>
      </p:sp>
    </p:spTree>
    <p:extLst>
      <p:ext uri="{BB962C8B-B14F-4D97-AF65-F5344CB8AC3E}">
        <p14:creationId xmlns:p14="http://schemas.microsoft.com/office/powerpoint/2010/main" val="1384829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E7DF1E-3F3F-C810-1446-FDA0B7AD4D1D}"/>
              </a:ext>
            </a:extLst>
          </p:cNvPr>
          <p:cNvSpPr>
            <a:spLocks noGrp="1"/>
          </p:cNvSpPr>
          <p:nvPr>
            <p:ph type="dt" sz="half" idx="10"/>
          </p:nvPr>
        </p:nvSpPr>
        <p:spPr/>
        <p:txBody>
          <a:bodyPr/>
          <a:lstStyle/>
          <a:p>
            <a:fld id="{3147B1C0-14A2-4E62-A6D4-875DDF7D42E8}" type="datetimeFigureOut">
              <a:rPr lang="en-US" smtClean="0"/>
              <a:t>4/1/2026</a:t>
            </a:fld>
            <a:endParaRPr lang="en-US"/>
          </a:p>
        </p:txBody>
      </p:sp>
      <p:sp>
        <p:nvSpPr>
          <p:cNvPr id="3" name="Footer Placeholder 2">
            <a:extLst>
              <a:ext uri="{FF2B5EF4-FFF2-40B4-BE49-F238E27FC236}">
                <a16:creationId xmlns:a16="http://schemas.microsoft.com/office/drawing/2014/main" id="{FD9A13F3-D86C-C418-C9BC-339B026BB71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1863BA-953C-9B03-F7B4-F2CDA430D172}"/>
              </a:ext>
            </a:extLst>
          </p:cNvPr>
          <p:cNvSpPr>
            <a:spLocks noGrp="1"/>
          </p:cNvSpPr>
          <p:nvPr>
            <p:ph type="sldNum" sz="quarter" idx="12"/>
          </p:nvPr>
        </p:nvSpPr>
        <p:spPr/>
        <p:txBody>
          <a:bodyPr/>
          <a:lstStyle/>
          <a:p>
            <a:fld id="{D04103B7-701C-4CF8-8504-DAF9AC8D2A9B}" type="slidenum">
              <a:rPr lang="en-US" smtClean="0"/>
              <a:t>‹#›</a:t>
            </a:fld>
            <a:endParaRPr lang="en-US"/>
          </a:p>
        </p:txBody>
      </p:sp>
    </p:spTree>
    <p:extLst>
      <p:ext uri="{BB962C8B-B14F-4D97-AF65-F5344CB8AC3E}">
        <p14:creationId xmlns:p14="http://schemas.microsoft.com/office/powerpoint/2010/main" val="4206597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9B675-E0B1-9B80-CCA5-575EE4235E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F8CAEBB-D1D2-1807-8E8A-B84A4270E4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3C5EB2A-1DAD-8971-2DD7-D77CA13B0A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67423F-859A-943B-DD1F-93EBE5366C46}"/>
              </a:ext>
            </a:extLst>
          </p:cNvPr>
          <p:cNvSpPr>
            <a:spLocks noGrp="1"/>
          </p:cNvSpPr>
          <p:nvPr>
            <p:ph type="dt" sz="half" idx="10"/>
          </p:nvPr>
        </p:nvSpPr>
        <p:spPr/>
        <p:txBody>
          <a:bodyPr/>
          <a:lstStyle/>
          <a:p>
            <a:fld id="{3147B1C0-14A2-4E62-A6D4-875DDF7D42E8}" type="datetimeFigureOut">
              <a:rPr lang="en-US" smtClean="0"/>
              <a:t>4/1/2026</a:t>
            </a:fld>
            <a:endParaRPr lang="en-US"/>
          </a:p>
        </p:txBody>
      </p:sp>
      <p:sp>
        <p:nvSpPr>
          <p:cNvPr id="6" name="Footer Placeholder 5">
            <a:extLst>
              <a:ext uri="{FF2B5EF4-FFF2-40B4-BE49-F238E27FC236}">
                <a16:creationId xmlns:a16="http://schemas.microsoft.com/office/drawing/2014/main" id="{28728BCF-FFB1-9234-EF2D-39EEEFAFEF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1F048D-8CD6-2C3D-4B10-E177169AC693}"/>
              </a:ext>
            </a:extLst>
          </p:cNvPr>
          <p:cNvSpPr>
            <a:spLocks noGrp="1"/>
          </p:cNvSpPr>
          <p:nvPr>
            <p:ph type="sldNum" sz="quarter" idx="12"/>
          </p:nvPr>
        </p:nvSpPr>
        <p:spPr/>
        <p:txBody>
          <a:bodyPr/>
          <a:lstStyle/>
          <a:p>
            <a:fld id="{D04103B7-701C-4CF8-8504-DAF9AC8D2A9B}" type="slidenum">
              <a:rPr lang="en-US" smtClean="0"/>
              <a:t>‹#›</a:t>
            </a:fld>
            <a:endParaRPr lang="en-US"/>
          </a:p>
        </p:txBody>
      </p:sp>
    </p:spTree>
    <p:extLst>
      <p:ext uri="{BB962C8B-B14F-4D97-AF65-F5344CB8AC3E}">
        <p14:creationId xmlns:p14="http://schemas.microsoft.com/office/powerpoint/2010/main" val="398504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7EC0A-1117-BECE-97CE-CEAC6B46FA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FF13FDB-891B-6059-427A-D41CDFE801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3E3F210-58BB-6CC7-7883-6EF08DCCBB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D69862-F749-5AB1-3D89-17852938CADF}"/>
              </a:ext>
            </a:extLst>
          </p:cNvPr>
          <p:cNvSpPr>
            <a:spLocks noGrp="1"/>
          </p:cNvSpPr>
          <p:nvPr>
            <p:ph type="dt" sz="half" idx="10"/>
          </p:nvPr>
        </p:nvSpPr>
        <p:spPr/>
        <p:txBody>
          <a:bodyPr/>
          <a:lstStyle/>
          <a:p>
            <a:fld id="{3147B1C0-14A2-4E62-A6D4-875DDF7D42E8}" type="datetimeFigureOut">
              <a:rPr lang="en-US" smtClean="0"/>
              <a:t>4/1/2026</a:t>
            </a:fld>
            <a:endParaRPr lang="en-US"/>
          </a:p>
        </p:txBody>
      </p:sp>
      <p:sp>
        <p:nvSpPr>
          <p:cNvPr id="6" name="Footer Placeholder 5">
            <a:extLst>
              <a:ext uri="{FF2B5EF4-FFF2-40B4-BE49-F238E27FC236}">
                <a16:creationId xmlns:a16="http://schemas.microsoft.com/office/drawing/2014/main" id="{81CB057C-6787-47BC-3D5D-3F9BE349544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CC4CB27-7817-F3D7-95D9-140DC1B67778}"/>
              </a:ext>
            </a:extLst>
          </p:cNvPr>
          <p:cNvSpPr>
            <a:spLocks noGrp="1"/>
          </p:cNvSpPr>
          <p:nvPr>
            <p:ph type="sldNum" sz="quarter" idx="12"/>
          </p:nvPr>
        </p:nvSpPr>
        <p:spPr/>
        <p:txBody>
          <a:bodyPr/>
          <a:lstStyle/>
          <a:p>
            <a:fld id="{D04103B7-701C-4CF8-8504-DAF9AC8D2A9B}" type="slidenum">
              <a:rPr lang="en-US" smtClean="0"/>
              <a:t>‹#›</a:t>
            </a:fld>
            <a:endParaRPr lang="en-US"/>
          </a:p>
        </p:txBody>
      </p:sp>
    </p:spTree>
    <p:extLst>
      <p:ext uri="{BB962C8B-B14F-4D97-AF65-F5344CB8AC3E}">
        <p14:creationId xmlns:p14="http://schemas.microsoft.com/office/powerpoint/2010/main" val="2534490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F9968-FB8E-8A3E-4121-A99B7AF8DEA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E4647B6-F37F-A9D4-8C0D-091ADE6265E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F0E5E6-6BFE-19A6-ADD7-BFC8E592745D}"/>
              </a:ext>
            </a:extLst>
          </p:cNvPr>
          <p:cNvSpPr>
            <a:spLocks noGrp="1"/>
          </p:cNvSpPr>
          <p:nvPr>
            <p:ph type="dt" sz="half" idx="10"/>
          </p:nvPr>
        </p:nvSpPr>
        <p:spPr/>
        <p:txBody>
          <a:bodyPr/>
          <a:lstStyle/>
          <a:p>
            <a:fld id="{3147B1C0-14A2-4E62-A6D4-875DDF7D42E8}" type="datetimeFigureOut">
              <a:rPr lang="en-US" smtClean="0"/>
              <a:t>4/1/2026</a:t>
            </a:fld>
            <a:endParaRPr lang="en-US"/>
          </a:p>
        </p:txBody>
      </p:sp>
      <p:sp>
        <p:nvSpPr>
          <p:cNvPr id="5" name="Footer Placeholder 4">
            <a:extLst>
              <a:ext uri="{FF2B5EF4-FFF2-40B4-BE49-F238E27FC236}">
                <a16:creationId xmlns:a16="http://schemas.microsoft.com/office/drawing/2014/main" id="{76F0DA4E-1DD6-FC0B-2BF2-1E8CF7E3A5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B1262C-1655-2A05-E10E-CA0505871498}"/>
              </a:ext>
            </a:extLst>
          </p:cNvPr>
          <p:cNvSpPr>
            <a:spLocks noGrp="1"/>
          </p:cNvSpPr>
          <p:nvPr>
            <p:ph type="sldNum" sz="quarter" idx="12"/>
          </p:nvPr>
        </p:nvSpPr>
        <p:spPr/>
        <p:txBody>
          <a:bodyPr/>
          <a:lstStyle/>
          <a:p>
            <a:fld id="{D04103B7-701C-4CF8-8504-DAF9AC8D2A9B}" type="slidenum">
              <a:rPr lang="en-US" smtClean="0"/>
              <a:t>‹#›</a:t>
            </a:fld>
            <a:endParaRPr lang="en-US"/>
          </a:p>
        </p:txBody>
      </p:sp>
    </p:spTree>
    <p:extLst>
      <p:ext uri="{BB962C8B-B14F-4D97-AF65-F5344CB8AC3E}">
        <p14:creationId xmlns:p14="http://schemas.microsoft.com/office/powerpoint/2010/main" val="2309928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C93CE8-3B5B-ECD2-375B-4B327AAC098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E136D3-97A1-AA91-01B5-C9683DD9ECF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3A8243-7A35-56BE-5ACC-0FE282FD36B6}"/>
              </a:ext>
            </a:extLst>
          </p:cNvPr>
          <p:cNvSpPr>
            <a:spLocks noGrp="1"/>
          </p:cNvSpPr>
          <p:nvPr>
            <p:ph type="dt" sz="half" idx="10"/>
          </p:nvPr>
        </p:nvSpPr>
        <p:spPr/>
        <p:txBody>
          <a:bodyPr/>
          <a:lstStyle/>
          <a:p>
            <a:fld id="{3147B1C0-14A2-4E62-A6D4-875DDF7D42E8}" type="datetimeFigureOut">
              <a:rPr lang="en-US" smtClean="0"/>
              <a:t>4/1/2026</a:t>
            </a:fld>
            <a:endParaRPr lang="en-US"/>
          </a:p>
        </p:txBody>
      </p:sp>
      <p:sp>
        <p:nvSpPr>
          <p:cNvPr id="5" name="Footer Placeholder 4">
            <a:extLst>
              <a:ext uri="{FF2B5EF4-FFF2-40B4-BE49-F238E27FC236}">
                <a16:creationId xmlns:a16="http://schemas.microsoft.com/office/drawing/2014/main" id="{C58A38FE-6788-53A3-4528-82BD6408FA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71B1AB-722C-274E-F516-AFB9E4619A6C}"/>
              </a:ext>
            </a:extLst>
          </p:cNvPr>
          <p:cNvSpPr>
            <a:spLocks noGrp="1"/>
          </p:cNvSpPr>
          <p:nvPr>
            <p:ph type="sldNum" sz="quarter" idx="12"/>
          </p:nvPr>
        </p:nvSpPr>
        <p:spPr/>
        <p:txBody>
          <a:bodyPr/>
          <a:lstStyle/>
          <a:p>
            <a:fld id="{D04103B7-701C-4CF8-8504-DAF9AC8D2A9B}" type="slidenum">
              <a:rPr lang="en-US" smtClean="0"/>
              <a:t>‹#›</a:t>
            </a:fld>
            <a:endParaRPr lang="en-US"/>
          </a:p>
        </p:txBody>
      </p:sp>
    </p:spTree>
    <p:extLst>
      <p:ext uri="{BB962C8B-B14F-4D97-AF65-F5344CB8AC3E}">
        <p14:creationId xmlns:p14="http://schemas.microsoft.com/office/powerpoint/2010/main" val="3737000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008F2F-C981-C6A2-83B8-4E8F1B2C3F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02639E-D20B-4BE5-276E-47D7E399D7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16AB92-9DB5-90A5-1FAD-5AEF3D321A5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147B1C0-14A2-4E62-A6D4-875DDF7D42E8}" type="datetimeFigureOut">
              <a:rPr lang="en-US" smtClean="0"/>
              <a:t>4/1/2026</a:t>
            </a:fld>
            <a:endParaRPr lang="en-US"/>
          </a:p>
        </p:txBody>
      </p:sp>
      <p:sp>
        <p:nvSpPr>
          <p:cNvPr id="5" name="Footer Placeholder 4">
            <a:extLst>
              <a:ext uri="{FF2B5EF4-FFF2-40B4-BE49-F238E27FC236}">
                <a16:creationId xmlns:a16="http://schemas.microsoft.com/office/drawing/2014/main" id="{83223ED4-C1DD-076C-C0D5-B6AAE2871F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077CED1-E925-01E6-31F1-6AA1F41611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04103B7-701C-4CF8-8504-DAF9AC8D2A9B}" type="slidenum">
              <a:rPr lang="en-US" smtClean="0"/>
              <a:t>‹#›</a:t>
            </a:fld>
            <a:endParaRPr lang="en-US"/>
          </a:p>
        </p:txBody>
      </p:sp>
    </p:spTree>
    <p:extLst>
      <p:ext uri="{BB962C8B-B14F-4D97-AF65-F5344CB8AC3E}">
        <p14:creationId xmlns:p14="http://schemas.microsoft.com/office/powerpoint/2010/main" val="380628575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chytomo.com/do-druku-pro-proiekt/" TargetMode="External"/><Relationship Id="rId2" Type="http://schemas.openxmlformats.org/officeDocument/2006/relationships/hyperlink" Target="https://zaxid.net/blogi_tag50977/"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128FD8E-9F08-57C2-3A2D-0FFFA94C3C4C}"/>
              </a:ext>
            </a:extLst>
          </p:cNvPr>
          <p:cNvSpPr>
            <a:spLocks noGrp="1"/>
          </p:cNvSpPr>
          <p:nvPr>
            <p:ph type="subTitle" idx="1"/>
          </p:nvPr>
        </p:nvSpPr>
        <p:spPr>
          <a:xfrm>
            <a:off x="1524000" y="1251705"/>
            <a:ext cx="9144000" cy="1655762"/>
          </a:xfrm>
        </p:spPr>
        <p:txBody>
          <a:bodyPr>
            <a:normAutofit fontScale="92500" lnSpcReduction="10000"/>
          </a:bodyPr>
          <a:lstStyle/>
          <a:p>
            <a:r>
              <a:rPr lang="ru-RU" sz="3500" b="1" dirty="0">
                <a:latin typeface="Arial" panose="020B0604020202020204" pitchFamily="34" charset="0"/>
                <a:cs typeface="Arial" panose="020B0604020202020204" pitchFamily="34" charset="0"/>
              </a:rPr>
              <a:t>Багатомовність міського простору Львова як історико-лінгвістичний феномен.</a:t>
            </a:r>
            <a:endParaRPr lang="en-US" sz="3500" b="1" dirty="0">
              <a:latin typeface="Arial" panose="020B0604020202020204" pitchFamily="34" charset="0"/>
              <a:cs typeface="Arial" panose="020B0604020202020204" pitchFamily="34" charset="0"/>
            </a:endParaRPr>
          </a:p>
          <a:p>
            <a:r>
              <a:rPr lang="ru-RU" b="1" dirty="0">
                <a:latin typeface="Arial" panose="020B0604020202020204" pitchFamily="34" charset="0"/>
                <a:cs typeface="Arial" panose="020B0604020202020204" pitchFamily="34" charset="0"/>
              </a:rPr>
              <a:t> </a:t>
            </a:r>
            <a:r>
              <a:rPr lang="ru-RU" b="1" i="1" dirty="0">
                <a:latin typeface="Arial" panose="020B0604020202020204" pitchFamily="34" charset="0"/>
                <a:cs typeface="Arial" panose="020B0604020202020204" pitchFamily="34" charset="0"/>
              </a:rPr>
              <a:t>Чому на одній вулиці могли чути польську, українську, їдиш і німецьку.</a:t>
            </a:r>
            <a:endParaRPr lang="en-US" b="1" i="1"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54ECDD16-BB26-DF9A-E5AF-DB044530E6BA}"/>
              </a:ext>
            </a:extLst>
          </p:cNvPr>
          <p:cNvSpPr txBox="1"/>
          <p:nvPr/>
        </p:nvSpPr>
        <p:spPr>
          <a:xfrm>
            <a:off x="6527800" y="3979671"/>
            <a:ext cx="6096000" cy="2031325"/>
          </a:xfrm>
          <a:prstGeom prst="rect">
            <a:avLst/>
          </a:prstGeom>
          <a:noFill/>
        </p:spPr>
        <p:txBody>
          <a:bodyPr wrap="square">
            <a:spAutoFit/>
          </a:bodyPr>
          <a:lstStyle/>
          <a:p>
            <a:pPr>
              <a:buNone/>
            </a:pPr>
            <a:r>
              <a:rPr lang="ru-RU" dirty="0"/>
              <a:t>Автор: </a:t>
            </a:r>
            <a:r>
              <a:rPr lang="ru-RU" b="1" dirty="0"/>
              <a:t>Корчмарчук Микола </a:t>
            </a:r>
            <a:br>
              <a:rPr lang="ru-RU" dirty="0"/>
            </a:br>
            <a:r>
              <a:rPr lang="ru-RU" dirty="0"/>
              <a:t>Клас: </a:t>
            </a:r>
            <a:r>
              <a:rPr lang="ru-RU" b="1" dirty="0"/>
              <a:t>10-В</a:t>
            </a:r>
            <a:br>
              <a:rPr lang="ru-RU" dirty="0"/>
            </a:br>
            <a:r>
              <a:rPr lang="ru-RU" dirty="0"/>
              <a:t>Заклад освіти: </a:t>
            </a:r>
            <a:r>
              <a:rPr lang="ru-RU" b="1" dirty="0"/>
              <a:t>ліцей №45</a:t>
            </a:r>
            <a:br>
              <a:rPr lang="ru-RU" dirty="0"/>
            </a:br>
            <a:r>
              <a:rPr lang="ru-RU" dirty="0"/>
              <a:t>Територіальне відділення МАН: </a:t>
            </a:r>
            <a:r>
              <a:rPr lang="ru-RU" b="1" dirty="0"/>
              <a:t>Львівська область</a:t>
            </a:r>
            <a:br>
              <a:rPr lang="ru-RU" dirty="0"/>
            </a:br>
            <a:r>
              <a:rPr lang="ru-RU" dirty="0"/>
              <a:t>Населений пункт: </a:t>
            </a:r>
            <a:r>
              <a:rPr lang="ru-RU" b="1" dirty="0"/>
              <a:t>Львів</a:t>
            </a:r>
            <a:endParaRPr lang="ru-RU" dirty="0"/>
          </a:p>
          <a:p>
            <a:pPr>
              <a:buNone/>
            </a:pPr>
            <a:r>
              <a:rPr lang="ru-RU" dirty="0"/>
              <a:t>Керівник проєкту: </a:t>
            </a:r>
            <a:r>
              <a:rPr lang="ru-RU" b="1" dirty="0"/>
              <a:t>Куць Остап Іванович</a:t>
            </a:r>
            <a:br>
              <a:rPr lang="ru-RU" dirty="0"/>
            </a:br>
            <a:endParaRPr lang="ru-RU" dirty="0"/>
          </a:p>
        </p:txBody>
      </p:sp>
      <p:pic>
        <p:nvPicPr>
          <p:cNvPr id="7" name="Picture 6">
            <a:extLst>
              <a:ext uri="{FF2B5EF4-FFF2-40B4-BE49-F238E27FC236}">
                <a16:creationId xmlns:a16="http://schemas.microsoft.com/office/drawing/2014/main" id="{80E75941-B9ED-A992-FB37-3B43A5824072}"/>
              </a:ext>
            </a:extLst>
          </p:cNvPr>
          <p:cNvPicPr>
            <a:picLocks noChangeAspect="1"/>
          </p:cNvPicPr>
          <p:nvPr/>
        </p:nvPicPr>
        <p:blipFill>
          <a:blip r:embed="rId2">
            <a:alphaModFix amt="29000"/>
            <a:duotone>
              <a:schemeClr val="accent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colorTemperature colorTemp="6828"/>
                    </a14:imgEffect>
                    <a14:imgEffect>
                      <a14:saturation sat="103000"/>
                    </a14:imgEffect>
                    <a14:imgEffect>
                      <a14:brightnessContrast bright="7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84993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7033F54-CA65-3113-449B-197BBF310357}"/>
              </a:ext>
            </a:extLst>
          </p:cNvPr>
          <p:cNvSpPr txBox="1"/>
          <p:nvPr/>
        </p:nvSpPr>
        <p:spPr>
          <a:xfrm>
            <a:off x="6019801" y="182880"/>
            <a:ext cx="5999654" cy="5603903"/>
          </a:xfrm>
          <a:prstGeom prst="rect">
            <a:avLst/>
          </a:prstGeom>
        </p:spPr>
        <p:txBody>
          <a:bodyPr vert="horz" lIns="91440" tIns="45720" rIns="91440" bIns="45720" rtlCol="0">
            <a:noAutofit/>
          </a:bodyPr>
          <a:lstStyle/>
          <a:p>
            <a:pPr>
              <a:lnSpc>
                <a:spcPct val="90000"/>
              </a:lnSpc>
              <a:spcAft>
                <a:spcPts val="600"/>
              </a:spcAft>
            </a:pPr>
            <a:endParaRPr lang="uk-UA" b="1" dirty="0">
              <a:latin typeface="Arial" panose="020B0604020202020204" pitchFamily="34" charset="0"/>
              <a:cs typeface="Arial" panose="020B0604020202020204" pitchFamily="34" charset="0"/>
            </a:endParaRPr>
          </a:p>
          <a:p>
            <a:pPr>
              <a:lnSpc>
                <a:spcPct val="90000"/>
              </a:lnSpc>
              <a:spcAft>
                <a:spcPts val="600"/>
              </a:spcAft>
            </a:pPr>
            <a:r>
              <a:rPr lang="en-US" b="1" dirty="0" err="1">
                <a:latin typeface="Arial" panose="020B0604020202020204" pitchFamily="34" charset="0"/>
                <a:cs typeface="Arial" panose="020B0604020202020204" pitchFamily="34" charset="0"/>
              </a:rPr>
              <a:t>Актуальність</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теми</a:t>
            </a:r>
            <a:endParaRPr lang="en-US" b="1" dirty="0">
              <a:latin typeface="Arial" panose="020B0604020202020204" pitchFamily="34" charset="0"/>
              <a:cs typeface="Arial" panose="020B0604020202020204" pitchFamily="34" charset="0"/>
            </a:endParaRPr>
          </a:p>
          <a:p>
            <a:pPr>
              <a:lnSpc>
                <a:spcPct val="90000"/>
              </a:lnSpc>
              <a:spcAft>
                <a:spcPts val="600"/>
              </a:spcAft>
            </a:pPr>
            <a:r>
              <a:rPr lang="en-US" sz="1600" b="1" dirty="0" err="1">
                <a:solidFill>
                  <a:schemeClr val="accent1">
                    <a:lumMod val="75000"/>
                  </a:schemeClr>
                </a:solidFill>
                <a:latin typeface="Arial" panose="020B0604020202020204" pitchFamily="34" charset="0"/>
                <a:cs typeface="Arial" panose="020B0604020202020204" pitchFamily="34" charset="0"/>
              </a:rPr>
              <a:t>Чому</a:t>
            </a:r>
            <a:r>
              <a:rPr lang="en-US" sz="1600" b="1" dirty="0">
                <a:solidFill>
                  <a:schemeClr val="accent1">
                    <a:lumMod val="75000"/>
                  </a:schemeClr>
                </a:solidFill>
                <a:latin typeface="Arial" panose="020B0604020202020204" pitchFamily="34" charset="0"/>
                <a:cs typeface="Arial" panose="020B0604020202020204" pitchFamily="34" charset="0"/>
              </a:rPr>
              <a:t> </a:t>
            </a:r>
            <a:r>
              <a:rPr lang="en-US" sz="1600" b="1" dirty="0" err="1">
                <a:solidFill>
                  <a:schemeClr val="accent1">
                    <a:lumMod val="75000"/>
                  </a:schemeClr>
                </a:solidFill>
                <a:latin typeface="Arial" panose="020B0604020202020204" pitchFamily="34" charset="0"/>
                <a:cs typeface="Arial" panose="020B0604020202020204" pitchFamily="34" charset="0"/>
              </a:rPr>
              <a:t>багатомовність</a:t>
            </a:r>
            <a:r>
              <a:rPr lang="en-US" sz="1600" b="1" dirty="0">
                <a:solidFill>
                  <a:schemeClr val="accent1">
                    <a:lumMod val="75000"/>
                  </a:schemeClr>
                </a:solidFill>
                <a:latin typeface="Arial" panose="020B0604020202020204" pitchFamily="34" charset="0"/>
                <a:cs typeface="Arial" panose="020B0604020202020204" pitchFamily="34" charset="0"/>
              </a:rPr>
              <a:t> </a:t>
            </a:r>
            <a:r>
              <a:rPr lang="en-US" sz="1600" b="1" dirty="0" err="1">
                <a:solidFill>
                  <a:schemeClr val="accent1">
                    <a:lumMod val="75000"/>
                  </a:schemeClr>
                </a:solidFill>
                <a:latin typeface="Arial" panose="020B0604020202020204" pitchFamily="34" charset="0"/>
                <a:cs typeface="Arial" panose="020B0604020202020204" pitchFamily="34" charset="0"/>
              </a:rPr>
              <a:t>Львова</a:t>
            </a:r>
            <a:r>
              <a:rPr lang="en-US" sz="1600" b="1" dirty="0">
                <a:solidFill>
                  <a:schemeClr val="accent1">
                    <a:lumMod val="75000"/>
                  </a:schemeClr>
                </a:solidFill>
                <a:latin typeface="Arial" panose="020B0604020202020204" pitchFamily="34" charset="0"/>
                <a:cs typeface="Arial" panose="020B0604020202020204" pitchFamily="34" charset="0"/>
              </a:rPr>
              <a:t> </a:t>
            </a:r>
            <a:r>
              <a:rPr lang="en-US" sz="1600" b="1" dirty="0" err="1">
                <a:solidFill>
                  <a:schemeClr val="accent1">
                    <a:lumMod val="75000"/>
                  </a:schemeClr>
                </a:solidFill>
                <a:latin typeface="Arial" panose="020B0604020202020204" pitchFamily="34" charset="0"/>
                <a:cs typeface="Arial" panose="020B0604020202020204" pitchFamily="34" charset="0"/>
              </a:rPr>
              <a:t>варта</a:t>
            </a:r>
            <a:r>
              <a:rPr lang="en-US" sz="1600" b="1" dirty="0">
                <a:solidFill>
                  <a:schemeClr val="accent1">
                    <a:lumMod val="75000"/>
                  </a:schemeClr>
                </a:solidFill>
                <a:latin typeface="Arial" panose="020B0604020202020204" pitchFamily="34" charset="0"/>
                <a:cs typeface="Arial" panose="020B0604020202020204" pitchFamily="34" charset="0"/>
              </a:rPr>
              <a:t> </a:t>
            </a:r>
            <a:r>
              <a:rPr lang="en-US" sz="1600" b="1" dirty="0" err="1">
                <a:solidFill>
                  <a:schemeClr val="accent1">
                    <a:lumMod val="75000"/>
                  </a:schemeClr>
                </a:solidFill>
                <a:latin typeface="Arial" panose="020B0604020202020204" pitchFamily="34" charset="0"/>
                <a:cs typeface="Arial" panose="020B0604020202020204" pitchFamily="34" charset="0"/>
              </a:rPr>
              <a:t>дослідження</a:t>
            </a:r>
            <a:r>
              <a:rPr lang="en-US" sz="1600" b="1" dirty="0">
                <a:solidFill>
                  <a:schemeClr val="accent1">
                    <a:lumMod val="75000"/>
                  </a:schemeClr>
                </a:solidFill>
                <a:latin typeface="Arial" panose="020B0604020202020204" pitchFamily="34" charset="0"/>
                <a:cs typeface="Arial" panose="020B0604020202020204" pitchFamily="34" charset="0"/>
              </a:rPr>
              <a:t>?</a:t>
            </a:r>
            <a:endParaRPr lang="en-US" sz="1600" dirty="0">
              <a:solidFill>
                <a:schemeClr val="accent1">
                  <a:lumMod val="75000"/>
                </a:schemeClr>
              </a:solidFill>
              <a:latin typeface="Arial" panose="020B0604020202020204" pitchFamily="34" charset="0"/>
              <a:cs typeface="Arial" panose="020B0604020202020204" pitchFamily="34" charset="0"/>
            </a:endParaRPr>
          </a:p>
          <a:p>
            <a:pPr>
              <a:lnSpc>
                <a:spcPct val="90000"/>
              </a:lnSpc>
              <a:spcAft>
                <a:spcPts val="600"/>
              </a:spcAft>
            </a:pPr>
            <a:endParaRPr lang="en-US" sz="1600" dirty="0">
              <a:latin typeface="Arial" panose="020B0604020202020204" pitchFamily="34" charset="0"/>
              <a:cs typeface="Arial" panose="020B0604020202020204" pitchFamily="34" charset="0"/>
            </a:endParaRPr>
          </a:p>
          <a:p>
            <a:pPr>
              <a:lnSpc>
                <a:spcPct val="90000"/>
              </a:lnSpc>
            </a:pPr>
            <a:r>
              <a:rPr lang="en-US" sz="1600" dirty="0">
                <a:latin typeface="Arial" panose="020B0604020202020204" pitchFamily="34" charset="0"/>
                <a:cs typeface="Arial" panose="020B0604020202020204" pitchFamily="34" charset="0"/>
              </a:rPr>
              <a:t> </a:t>
            </a:r>
            <a:endParaRPr lang="uk-UA" sz="1600" dirty="0">
              <a:latin typeface="Arial" panose="020B0604020202020204" pitchFamily="34" charset="0"/>
              <a:cs typeface="Arial" panose="020B0604020202020204" pitchFamily="34" charset="0"/>
            </a:endParaRPr>
          </a:p>
          <a:p>
            <a:r>
              <a:rPr lang="ru-RU" sz="1400" dirty="0">
                <a:latin typeface="Arial" panose="020B0604020202020204" pitchFamily="34" charset="0"/>
                <a:cs typeface="Arial" panose="020B0604020202020204" pitchFamily="34" charset="0"/>
              </a:rPr>
              <a:t>Львів - це не просто місто, а простір багатовікової взаємодії мов і культур. Саме тут у щоденному житті співіснували українська, польська, їдиш, німецька та інші мови, формуючи унікальне мовне середовище.</a:t>
            </a:r>
            <a:endParaRPr lang="en-US" sz="1400" dirty="0">
              <a:latin typeface="Arial" panose="020B0604020202020204" pitchFamily="34" charset="0"/>
              <a:cs typeface="Arial" panose="020B0604020202020204" pitchFamily="34" charset="0"/>
            </a:endParaRPr>
          </a:p>
          <a:p>
            <a:endParaRPr lang="ru-RU" sz="1400" dirty="0">
              <a:latin typeface="Arial" panose="020B0604020202020204" pitchFamily="34" charset="0"/>
              <a:cs typeface="Arial" panose="020B0604020202020204" pitchFamily="34" charset="0"/>
            </a:endParaRPr>
          </a:p>
          <a:p>
            <a:r>
              <a:rPr lang="ru-RU" sz="1400" dirty="0">
                <a:latin typeface="Arial" panose="020B0604020202020204" pitchFamily="34" charset="0"/>
                <a:cs typeface="Arial" panose="020B0604020202020204" pitchFamily="34" charset="0"/>
              </a:rPr>
              <a:t>Актуальність дослідження полягає в тому, що Львів є рідкісним прикладом міста, де багатомовність стала не винятком, а нормою та вплинула на всі сфери життя </a:t>
            </a:r>
            <a:r>
              <a:rPr lang="en-US" sz="1400" dirty="0">
                <a:latin typeface="Arial" panose="020B0604020202020204" pitchFamily="34" charset="0"/>
                <a:cs typeface="Arial" panose="020B0604020202020204" pitchFamily="34" charset="0"/>
              </a:rPr>
              <a:t>-</a:t>
            </a:r>
            <a:r>
              <a:rPr lang="ru-RU" sz="1400" dirty="0">
                <a:latin typeface="Arial" panose="020B0604020202020204" pitchFamily="34" charset="0"/>
                <a:cs typeface="Arial" panose="020B0604020202020204" pitchFamily="34" charset="0"/>
              </a:rPr>
              <a:t> від торгівлі до культури.</a:t>
            </a:r>
            <a:endParaRPr lang="en-US" sz="1400" dirty="0">
              <a:latin typeface="Arial" panose="020B0604020202020204" pitchFamily="34" charset="0"/>
              <a:cs typeface="Arial" panose="020B0604020202020204" pitchFamily="34" charset="0"/>
            </a:endParaRPr>
          </a:p>
          <a:p>
            <a:endParaRPr lang="ru-RU" sz="1400" dirty="0">
              <a:latin typeface="Arial" panose="020B0604020202020204" pitchFamily="34" charset="0"/>
              <a:cs typeface="Arial" panose="020B0604020202020204" pitchFamily="34" charset="0"/>
            </a:endParaRPr>
          </a:p>
          <a:p>
            <a:r>
              <a:rPr lang="ru-RU" sz="1400" dirty="0">
                <a:latin typeface="Arial" panose="020B0604020202020204" pitchFamily="34" charset="0"/>
                <a:cs typeface="Arial" panose="020B0604020202020204" pitchFamily="34" charset="0"/>
              </a:rPr>
              <a:t>У сучасному світі, де питання міжкультурного діалогу є надзвичайно важливим, досвід Львів дозволяє зрозуміти, як різні мовні спільноти можуть співіснувати та взаємодіяти.</a:t>
            </a:r>
          </a:p>
          <a:p>
            <a:r>
              <a:rPr lang="ru-RU" sz="1400" dirty="0">
                <a:latin typeface="Arial" panose="020B0604020202020204" pitchFamily="34" charset="0"/>
                <a:cs typeface="Arial" panose="020B0604020202020204" pitchFamily="34" charset="0"/>
              </a:rPr>
              <a:t>Водночас значна частина цього мовного різноманіття втрачена, що робить його дослідження не лише науково важливим, а й необхідним для збереження культурної пам’яті.</a:t>
            </a:r>
            <a:endParaRPr lang="en-US" sz="1400" dirty="0">
              <a:latin typeface="Arial" panose="020B0604020202020204" pitchFamily="34" charset="0"/>
              <a:cs typeface="Arial" panose="020B0604020202020204" pitchFamily="34" charset="0"/>
            </a:endParaRPr>
          </a:p>
          <a:p>
            <a:endParaRPr lang="ru-RU" sz="1400" dirty="0">
              <a:latin typeface="Arial" panose="020B0604020202020204" pitchFamily="34" charset="0"/>
              <a:cs typeface="Arial" panose="020B0604020202020204" pitchFamily="34" charset="0"/>
            </a:endParaRPr>
          </a:p>
          <a:p>
            <a:r>
              <a:rPr lang="ru-RU" sz="1400" b="1" dirty="0">
                <a:latin typeface="Arial" panose="020B0604020202020204" pitchFamily="34" charset="0"/>
                <a:cs typeface="Arial" panose="020B0604020202020204" pitchFamily="34" charset="0"/>
              </a:rPr>
              <a:t>Отже, вивчення мовного простору Львова  це спосіб зрозуміти, як формується ідентичність міста через мову.</a:t>
            </a:r>
            <a:endParaRPr lang="ru-RU" sz="1400" dirty="0">
              <a:latin typeface="Arial" panose="020B0604020202020204" pitchFamily="34" charset="0"/>
              <a:cs typeface="Arial" panose="020B0604020202020204" pitchFamily="34" charset="0"/>
            </a:endParaRPr>
          </a:p>
          <a:p>
            <a:pPr>
              <a:lnSpc>
                <a:spcPct val="90000"/>
              </a:lnSpc>
            </a:pPr>
            <a:endParaRPr lang="en-US" sz="1400" dirty="0">
              <a:latin typeface="Arial" panose="020B0604020202020204" pitchFamily="34" charset="0"/>
              <a:cs typeface="Arial" panose="020B0604020202020204" pitchFamily="34" charset="0"/>
            </a:endParaRPr>
          </a:p>
          <a:p>
            <a:pPr>
              <a:lnSpc>
                <a:spcPct val="90000"/>
              </a:lnSpc>
              <a:spcAft>
                <a:spcPts val="600"/>
              </a:spcAft>
            </a:pPr>
            <a:endParaRPr lang="en-US" sz="1600" dirty="0">
              <a:latin typeface="Arial" panose="020B0604020202020204" pitchFamily="34" charset="0"/>
              <a:cs typeface="Arial" panose="020B0604020202020204" pitchFamily="34" charset="0"/>
            </a:endParaRPr>
          </a:p>
          <a:p>
            <a:pPr>
              <a:lnSpc>
                <a:spcPct val="90000"/>
              </a:lnSpc>
              <a:spcAft>
                <a:spcPts val="600"/>
              </a:spcAft>
            </a:pPr>
            <a:r>
              <a:rPr lang="en-US" sz="1600" dirty="0">
                <a:latin typeface="Arial" panose="020B0604020202020204" pitchFamily="34" charset="0"/>
                <a:cs typeface="Arial" panose="020B0604020202020204" pitchFamily="34" charset="0"/>
              </a:rPr>
              <a:t> </a:t>
            </a:r>
          </a:p>
        </p:txBody>
      </p:sp>
      <p:pic>
        <p:nvPicPr>
          <p:cNvPr id="5" name="Picture 4">
            <a:extLst>
              <a:ext uri="{FF2B5EF4-FFF2-40B4-BE49-F238E27FC236}">
                <a16:creationId xmlns:a16="http://schemas.microsoft.com/office/drawing/2014/main" id="{AC52A9B0-F537-2052-D21B-2AEF0579CBAC}"/>
              </a:ext>
            </a:extLst>
          </p:cNvPr>
          <p:cNvPicPr>
            <a:picLocks noChangeAspect="1"/>
          </p:cNvPicPr>
          <p:nvPr/>
        </p:nvPicPr>
        <p:blipFill>
          <a:blip r:embed="rId3"/>
          <a:stretch>
            <a:fillRect/>
          </a:stretch>
        </p:blipFill>
        <p:spPr>
          <a:xfrm>
            <a:off x="119153" y="537411"/>
            <a:ext cx="5765426" cy="5012305"/>
          </a:xfrm>
          <a:prstGeom prst="rect">
            <a:avLst/>
          </a:prstGeom>
          <a:ln>
            <a:noFill/>
          </a:ln>
          <a:effectLst>
            <a:softEdge rad="112500"/>
          </a:effectLst>
        </p:spPr>
      </p:pic>
      <p:sp>
        <p:nvSpPr>
          <p:cNvPr id="4" name="TextBox 3">
            <a:extLst>
              <a:ext uri="{FF2B5EF4-FFF2-40B4-BE49-F238E27FC236}">
                <a16:creationId xmlns:a16="http://schemas.microsoft.com/office/drawing/2014/main" id="{A98410AA-43E3-4603-54FF-A8292923D60E}"/>
              </a:ext>
            </a:extLst>
          </p:cNvPr>
          <p:cNvSpPr txBox="1"/>
          <p:nvPr/>
        </p:nvSpPr>
        <p:spPr>
          <a:xfrm>
            <a:off x="352926" y="5549795"/>
            <a:ext cx="6096000" cy="244682"/>
          </a:xfrm>
          <a:prstGeom prst="rect">
            <a:avLst/>
          </a:prstGeom>
          <a:noFill/>
        </p:spPr>
        <p:txBody>
          <a:bodyPr wrap="square">
            <a:spAutoFit/>
          </a:bodyPr>
          <a:lstStyle/>
          <a:p>
            <a:pPr>
              <a:lnSpc>
                <a:spcPct val="90000"/>
              </a:lnSpc>
              <a:spcAft>
                <a:spcPts val="600"/>
              </a:spcAft>
            </a:pPr>
            <a:r>
              <a:rPr lang="uk-UA" sz="1100" i="1" dirty="0">
                <a:latin typeface="Arial" panose="020B0604020202020204" pitchFamily="34" charset="0"/>
                <a:cs typeface="Arial" panose="020B0604020202020204" pitchFamily="34" charset="0"/>
              </a:rPr>
              <a:t>Вулична сцена (пл. Капітульна, нині- пл. Катедральна). Початок ХХ ст. </a:t>
            </a:r>
            <a:endParaRPr lang="en-US" sz="11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97105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1F84BA7-84D6-5DB3-64C1-033A5C6DC7DB}"/>
              </a:ext>
            </a:extLst>
          </p:cNvPr>
          <p:cNvPicPr>
            <a:picLocks noChangeAspect="1"/>
          </p:cNvPicPr>
          <p:nvPr/>
        </p:nvPicPr>
        <p:blipFill>
          <a:blip r:embed="rId2"/>
          <a:srcRect l="13555" r="1" b="1"/>
          <a:stretch>
            <a:fillRect/>
          </a:stretch>
        </p:blipFill>
        <p:spPr>
          <a:xfrm>
            <a:off x="-1" y="-2"/>
            <a:ext cx="5049520" cy="6858002"/>
          </a:xfrm>
          <a:prstGeom prst="rect">
            <a:avLst/>
          </a:prstGeom>
        </p:spPr>
      </p:pic>
      <p:sp>
        <p:nvSpPr>
          <p:cNvPr id="3" name="TextBox 2">
            <a:extLst>
              <a:ext uri="{FF2B5EF4-FFF2-40B4-BE49-F238E27FC236}">
                <a16:creationId xmlns:a16="http://schemas.microsoft.com/office/drawing/2014/main" id="{B0AE93E4-2C2E-3E7F-4E71-D5128A88DA59}"/>
              </a:ext>
            </a:extLst>
          </p:cNvPr>
          <p:cNvSpPr txBox="1"/>
          <p:nvPr/>
        </p:nvSpPr>
        <p:spPr>
          <a:xfrm>
            <a:off x="5201919" y="203200"/>
            <a:ext cx="6781533" cy="6197599"/>
          </a:xfrm>
          <a:prstGeom prst="rect">
            <a:avLst/>
          </a:prstGeom>
        </p:spPr>
        <p:txBody>
          <a:bodyPr vert="horz" lIns="91440" tIns="45720" rIns="91440" bIns="45720" rtlCol="0" anchor="ctr">
            <a:normAutofit/>
          </a:bodyPr>
          <a:lstStyle/>
          <a:p>
            <a:pPr>
              <a:lnSpc>
                <a:spcPct val="90000"/>
              </a:lnSpc>
              <a:spcAft>
                <a:spcPts val="600"/>
              </a:spcAft>
            </a:pPr>
            <a:r>
              <a:rPr lang="en-US" sz="1600" b="1" dirty="0" err="1">
                <a:latin typeface="Arial" panose="020B0604020202020204" pitchFamily="34" charset="0"/>
                <a:cs typeface="Arial" panose="020B0604020202020204" pitchFamily="34" charset="0"/>
              </a:rPr>
              <a:t>Мета</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та</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завдання</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дослідження</a:t>
            </a:r>
            <a:endParaRPr lang="uk-UA" sz="1600" b="1" dirty="0">
              <a:latin typeface="Arial" panose="020B0604020202020204" pitchFamily="34" charset="0"/>
              <a:cs typeface="Arial" panose="020B0604020202020204" pitchFamily="34" charset="0"/>
            </a:endParaRPr>
          </a:p>
          <a:p>
            <a:pPr>
              <a:lnSpc>
                <a:spcPct val="90000"/>
              </a:lnSpc>
              <a:spcAft>
                <a:spcPts val="600"/>
              </a:spcAft>
            </a:pPr>
            <a:endParaRPr lang="en-US" sz="1600" b="1" dirty="0">
              <a:latin typeface="Arial" panose="020B0604020202020204" pitchFamily="34" charset="0"/>
              <a:cs typeface="Arial" panose="020B0604020202020204" pitchFamily="34" charset="0"/>
            </a:endParaRPr>
          </a:p>
          <a:p>
            <a:r>
              <a:rPr lang="ru-RU" sz="1600" b="1" dirty="0"/>
              <a:t>Мета дослідження</a:t>
            </a:r>
            <a:br>
              <a:rPr lang="ru-RU" sz="1600" dirty="0"/>
            </a:br>
            <a:r>
              <a:rPr lang="ru-RU" sz="1600" dirty="0"/>
              <a:t>Виявити закономірності формування багатомовного середовища Львова та визначити його вплив на історичний і сучасний мовний простір міста.</a:t>
            </a:r>
          </a:p>
          <a:p>
            <a:endParaRPr lang="ru-RU" sz="1600" dirty="0"/>
          </a:p>
          <a:p>
            <a:r>
              <a:rPr lang="ru-RU" sz="1600" b="1" dirty="0"/>
              <a:t>Завдання дослідження</a:t>
            </a:r>
            <a:br>
              <a:rPr lang="ru-RU" sz="1600" dirty="0"/>
            </a:br>
            <a:r>
              <a:rPr lang="ru-RU" sz="1600" dirty="0"/>
              <a:t>– простежити історичну динаміку мовного розвитку Львова;</a:t>
            </a:r>
            <a:br>
              <a:rPr lang="ru-RU" sz="1600" dirty="0"/>
            </a:br>
            <a:r>
              <a:rPr lang="ru-RU" sz="1600" dirty="0"/>
              <a:t>– визначити функціональні ролі основних мов у різні історичні періоди;</a:t>
            </a:r>
            <a:br>
              <a:rPr lang="ru-RU" sz="1600" dirty="0"/>
            </a:br>
            <a:r>
              <a:rPr lang="ru-RU" sz="1600" dirty="0"/>
              <a:t>– охарактеризувати феномен міського койне та львівської говірки;</a:t>
            </a:r>
            <a:br>
              <a:rPr lang="ru-RU" sz="1600" dirty="0"/>
            </a:br>
            <a:r>
              <a:rPr lang="ru-RU" sz="1600" dirty="0"/>
              <a:t>– здійснити аналіз мовного ландшафту міста (вивіски, написи, документи);</a:t>
            </a:r>
            <a:br>
              <a:rPr lang="ru-RU" sz="1600" dirty="0"/>
            </a:br>
            <a:r>
              <a:rPr lang="ru-RU" sz="1600" dirty="0"/>
              <a:t>– узагальнити результати мовної взаємодії як цілісного культурно-лінгвістичного явища.</a:t>
            </a:r>
          </a:p>
          <a:p>
            <a:endParaRPr lang="ru-RU" sz="1600" dirty="0"/>
          </a:p>
          <a:p>
            <a:r>
              <a:rPr lang="ru-RU" sz="1600" b="1" dirty="0"/>
              <a:t>Хронологічні межі дослідження</a:t>
            </a:r>
            <a:br>
              <a:rPr lang="ru-RU" sz="1600" dirty="0"/>
            </a:br>
            <a:r>
              <a:rPr lang="en-US" sz="1600" dirty="0"/>
              <a:t>XIV – </a:t>
            </a:r>
            <a:r>
              <a:rPr lang="ru-RU" sz="1600" dirty="0"/>
              <a:t>початок </a:t>
            </a:r>
            <a:r>
              <a:rPr lang="en-US" sz="1600" dirty="0"/>
              <a:t>XX </a:t>
            </a:r>
            <a:r>
              <a:rPr lang="ru-RU" sz="1600" dirty="0"/>
              <a:t>ст. </a:t>
            </a:r>
            <a:r>
              <a:rPr lang="en-US" sz="1600" dirty="0"/>
              <a:t>–</a:t>
            </a:r>
            <a:r>
              <a:rPr lang="ru-RU" sz="1600" dirty="0"/>
              <a:t> період інтенсивного формування багатомовного середовища Львова, у межах якого закладено мовно-культурну модель міста, вплив якої зберігається донині.</a:t>
            </a:r>
          </a:p>
          <a:p>
            <a:pPr>
              <a:lnSpc>
                <a:spcPct val="90000"/>
              </a:lnSpc>
              <a:spcAft>
                <a:spcPts val="600"/>
              </a:spcAft>
            </a:pPr>
            <a:endParaRPr lang="en-US" sz="1600" dirty="0">
              <a:latin typeface="Arial" panose="020B0604020202020204" pitchFamily="34" charset="0"/>
              <a:cs typeface="Arial" panose="020B0604020202020204" pitchFamily="34" charset="0"/>
            </a:endParaRPr>
          </a:p>
        </p:txBody>
      </p:sp>
      <p:sp>
        <p:nvSpPr>
          <p:cNvPr id="4" name="AutoShape 2" descr="Історичні фото Львова – якими були пам’ятки міста 100 років тому | OBOZ.UA">
            <a:extLst>
              <a:ext uri="{FF2B5EF4-FFF2-40B4-BE49-F238E27FC236}">
                <a16:creationId xmlns:a16="http://schemas.microsoft.com/office/drawing/2014/main" id="{4D923B57-2E1F-C2D8-7D18-8BB279883EE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Історичні фото Львова – якими були пам’ятки міста 100 років тому | OBOZ.UA">
            <a:extLst>
              <a:ext uri="{FF2B5EF4-FFF2-40B4-BE49-F238E27FC236}">
                <a16:creationId xmlns:a16="http://schemas.microsoft.com/office/drawing/2014/main" id="{335C6335-CB80-4679-EA3D-EB5F90E776BD}"/>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101588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alpha val="7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193429F-7B23-FF15-1C7C-5576C8DC5DA1}"/>
              </a:ext>
            </a:extLst>
          </p:cNvPr>
          <p:cNvSpPr>
            <a:spLocks noChangeArrowheads="1"/>
          </p:cNvSpPr>
          <p:nvPr/>
        </p:nvSpPr>
        <p:spPr bwMode="auto">
          <a:xfrm>
            <a:off x="162372" y="-164271"/>
            <a:ext cx="11057563" cy="6771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Львів</a:t>
            </a:r>
            <a:r>
              <a:rPr kumimoji="0" lang="en-US" altLang="en-US"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як</a:t>
            </a:r>
            <a:r>
              <a:rPr kumimoji="0" lang="en-US" altLang="en-US"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перехрестя</a:t>
            </a:r>
            <a:r>
              <a:rPr kumimoji="0" lang="en-US" altLang="en-US"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культур</a:t>
            </a:r>
            <a:r>
              <a:rPr kumimoji="0" lang="en-US" altLang="en-US" b="1" i="0" u="none" strike="noStrike" cap="none" normalizeH="0" baseline="0" dirty="0">
                <a:ln>
                  <a:noFill/>
                </a:ln>
                <a:solidFill>
                  <a:schemeClr val="tx1"/>
                </a:solidFill>
                <a:effectLst/>
                <a:latin typeface="Arial" panose="020B0604020202020204" pitchFamily="34" charset="0"/>
                <a:cs typeface="Arial" panose="020B0604020202020204" pitchFamily="34" charset="0"/>
              </a:rPr>
              <a:t> (XIV–XX </a:t>
            </a:r>
            <a:r>
              <a:rPr kumimoji="0" lang="en-US" altLang="en-US"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ст</a:t>
            </a:r>
            <a:r>
              <a:rPr kumimoji="0" lang="en-US" altLang="en-US" b="1" i="0" u="none" strike="noStrike" cap="none" normalizeH="0" baseline="0" dirty="0">
                <a:ln>
                  <a:noFill/>
                </a:ln>
                <a:solidFill>
                  <a:schemeClr val="tx1"/>
                </a:solidFill>
                <a:effectLst/>
                <a:latin typeface="Arial" panose="020B0604020202020204" pitchFamily="34" charset="0"/>
                <a:cs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lvl="0" eaLnBrk="0" fontAlgn="base" hangingPunct="0">
              <a:spcBef>
                <a:spcPct val="0"/>
              </a:spcBef>
              <a:spcAft>
                <a:spcPct val="0"/>
              </a:spcAft>
            </a:pPr>
            <a:r>
              <a:rPr kumimoji="0" lang="en-US" altLang="en-US"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Місто</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протягом</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століть</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було</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важливим</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торговим</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і </a:t>
            </a:r>
            <a:r>
              <a:rPr kumimoji="0" lang="en-US" altLang="en-US"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культурним</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центром</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Центрально-Східної</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Європи</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Завдяки</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вигідному</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розташуванню</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Львів</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став</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місцем</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зустрічі</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різних</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народів</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мов</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і </a:t>
            </a:r>
            <a:r>
              <a:rPr kumimoji="0" lang="en-US" altLang="en-US"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традицій</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На</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французькій</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карті</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1492 </a:t>
            </a:r>
            <a:r>
              <a:rPr kumimoji="0" lang="en-US" altLang="en-US"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року</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Leopolis</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він</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позначений</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як</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один</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із</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ключових</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центрів</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регіону</a:t>
            </a:r>
            <a:r>
              <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a:t>
            </a:r>
            <a:r>
              <a:rPr lang="ru-RU" sz="1400" dirty="0">
                <a:latin typeface="Arial" panose="020B0604020202020204" pitchFamily="34" charset="0"/>
                <a:cs typeface="Arial" panose="020B0604020202020204" pitchFamily="34" charset="0"/>
              </a:rPr>
              <a:t> </a:t>
            </a:r>
            <a:r>
              <a:rPr lang="ru-RU" sz="1400" b="1" dirty="0">
                <a:latin typeface="Arial" panose="020B0604020202020204" pitchFamily="34" charset="0"/>
                <a:cs typeface="Arial" panose="020B0604020202020204" pitchFamily="34" charset="0"/>
              </a:rPr>
              <a:t>Це місто, де історія змінювала влади, але багатомовність залишалася його суттю </a:t>
            </a:r>
            <a:r>
              <a:rPr lang="uk-UA" sz="1400" i="1" dirty="0">
                <a:latin typeface="Arial" panose="020B0604020202020204" pitchFamily="34" charset="0"/>
                <a:cs typeface="Arial" panose="020B0604020202020204" pitchFamily="34" charset="0"/>
              </a:rPr>
              <a:t>Джерело</a:t>
            </a:r>
            <a:r>
              <a:rPr lang="en-US" sz="1400" i="1" dirty="0">
                <a:latin typeface="Arial" panose="020B0604020202020204" pitchFamily="34" charset="0"/>
                <a:cs typeface="Arial" panose="020B0604020202020204" pitchFamily="34" charset="0"/>
              </a:rPr>
              <a:t>[1]</a:t>
            </a:r>
            <a:r>
              <a:rPr lang="ru-RU" sz="1400" i="1" dirty="0">
                <a:latin typeface="Arial" panose="020B0604020202020204" pitchFamily="34" charset="0"/>
                <a:cs typeface="Arial" panose="020B0604020202020204" pitchFamily="34" charset="0"/>
              </a:rPr>
              <a:t>.</a:t>
            </a:r>
            <a:endParaRPr kumimoji="0" lang="en-US" altLang="en-US" sz="1400" i="1"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XIV–XVIII </a:t>
            </a:r>
            <a:r>
              <a:rPr kumimoji="0" lang="en-US" altLang="en-US" sz="1200"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ст</a:t>
            </a:r>
            <a:r>
              <a:rPr kumimoji="0" lang="en-US" altLang="en-U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 </a:t>
            </a:r>
            <a:r>
              <a:rPr kumimoji="0" lang="en-US" altLang="en-US" sz="1200"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Королівство</a:t>
            </a:r>
            <a:r>
              <a:rPr kumimoji="0" lang="en-US" altLang="en-U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Польське</a:t>
            </a:r>
            <a:b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b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Львів</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формується</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як</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потужний</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торговий</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вузол</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із</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магдебурзьким</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правом</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Польська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мова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домінує</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в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адміністрації</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але</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в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міському</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просторі</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активно</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звучать</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також</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руська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староукраїнська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вірменська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та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їдиш</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Місто</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стає</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багатонаціональним</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ремісничо-купецьким</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центром</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1772–1918 — </a:t>
            </a:r>
            <a:r>
              <a:rPr kumimoji="0" lang="en-US" altLang="en-US" sz="1200"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Австро-Угорська</a:t>
            </a:r>
            <a:r>
              <a:rPr kumimoji="0" lang="en-US" altLang="en-U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імперія</a:t>
            </a:r>
            <a:b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b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Після</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першого</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поділу</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Польщі</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(1772)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Львів</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переходить</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під</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владу</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Габсбургів</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Запроваджується</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німецька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адміністративна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система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розвивається</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освіта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університет</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відновлений</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1784).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Місто</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стає</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осередком</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співіснування</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української</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польської</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єврейської</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та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німецької</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культур</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1918–1939 — </a:t>
            </a:r>
            <a:r>
              <a:rPr kumimoji="0" lang="en-US" altLang="en-US" sz="1200"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Друга</a:t>
            </a:r>
            <a:r>
              <a:rPr kumimoji="0" lang="en-US" altLang="en-U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Річ</a:t>
            </a:r>
            <a:r>
              <a:rPr kumimoji="0" lang="en-US" altLang="en-U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Посполита</a:t>
            </a:r>
            <a:r>
              <a:rPr kumimoji="0" lang="en-US" altLang="en-U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Польща</a:t>
            </a:r>
            <a:r>
              <a:rPr kumimoji="0" lang="en-US" altLang="en-U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a:t>
            </a:r>
            <a:b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b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Після</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Українсько-польськ</a:t>
            </a:r>
            <a:r>
              <a:rPr kumimoji="0" lang="uk-UA"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ої</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війн</a:t>
            </a:r>
            <a:r>
              <a:rPr kumimoji="0" lang="uk-UA"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и</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за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Львів</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місто</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входить</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до</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складу</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Польщі</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Польська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мова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домінує</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в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освіті</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адміністрації</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та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публічному</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просторі</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але</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українська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та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єврейська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громади</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залишаються</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активними</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культурними</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гравцями</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1939–1941 — </a:t>
            </a:r>
            <a:r>
              <a:rPr kumimoji="0" lang="en-US" altLang="en-US" sz="1200"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перша</a:t>
            </a:r>
            <a:r>
              <a:rPr kumimoji="0" lang="en-US" altLang="en-U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радянська</a:t>
            </a:r>
            <a:r>
              <a:rPr kumimoji="0" lang="en-US" altLang="en-U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окупація</a:t>
            </a:r>
            <a:b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b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Після</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Пакт</a:t>
            </a:r>
            <a:r>
              <a:rPr kumimoji="0" lang="uk-UA"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у</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Молотова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Ріббентропа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і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вступу</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Червоної</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армії</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у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вересні</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1939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року</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Львів</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включено</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до</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УРСР.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Відбувається</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радянізація</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зміна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освітньої</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системи</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репресії</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депортації</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населення</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1941–1944 — </a:t>
            </a:r>
            <a:r>
              <a:rPr kumimoji="0" lang="en-US" altLang="en-US" sz="1200"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німецька</a:t>
            </a:r>
            <a:r>
              <a:rPr kumimoji="0" lang="en-US" altLang="en-U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окупація</a:t>
            </a:r>
            <a:b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b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Унаслідок</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Операція</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Барбаросса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місто</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захоплює</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нацистська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Німеччина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Це</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період</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масового</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терору</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знищення</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єврейського</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населення</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та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руйнування</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багатокультурного</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середовища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Львова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1944–1991 — </a:t>
            </a:r>
            <a:r>
              <a:rPr kumimoji="0" lang="en-US" altLang="en-US" sz="1200"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радянський</a:t>
            </a:r>
            <a:r>
              <a:rPr kumimoji="0" lang="en-US" altLang="en-U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період</a:t>
            </a:r>
            <a:r>
              <a:rPr kumimoji="0" lang="en-US" altLang="en-U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(СРСР)</a:t>
            </a:r>
            <a:b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b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У 1944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році</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радянська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влада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повертається</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Відбувається</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індустріалізація</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масштабні</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міграції</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зі</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сходу</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СРСР,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поступова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уніфікація</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мовного</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простору</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з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домінуванням</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російської</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в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офіційній</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сфері</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Водночас</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українська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культура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зберігається</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у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побуті</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та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неформальному</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середовищі</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з 1991 — </a:t>
            </a:r>
            <a:r>
              <a:rPr kumimoji="0" lang="en-US" altLang="en-US" sz="1200"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незалежна</a:t>
            </a:r>
            <a:r>
              <a:rPr kumimoji="0" lang="en-US" altLang="en-U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Україна</a:t>
            </a:r>
            <a:b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b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Після</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проголошення</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незалежності</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українська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мова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стає</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основною</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у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публічному</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просторі</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Львів</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відновлює</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свою</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роль</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культурного</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центру</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та</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активно</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переосмислює</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багатонаціональну</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спадщину</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a:t>
            </a:r>
          </a:p>
        </p:txBody>
      </p:sp>
      <p:pic>
        <p:nvPicPr>
          <p:cNvPr id="13" name="Picture 12">
            <a:extLst>
              <a:ext uri="{FF2B5EF4-FFF2-40B4-BE49-F238E27FC236}">
                <a16:creationId xmlns:a16="http://schemas.microsoft.com/office/drawing/2014/main" id="{2D0717F6-800B-754C-F096-A3DF75A64839}"/>
              </a:ext>
            </a:extLst>
          </p:cNvPr>
          <p:cNvPicPr>
            <a:picLocks noChangeAspect="1"/>
          </p:cNvPicPr>
          <p:nvPr/>
        </p:nvPicPr>
        <p:blipFill>
          <a:blip r:embed="rId2">
            <a:alphaModFix amt="24000"/>
            <a:extLst>
              <a:ext uri="{BEBA8EAE-BF5A-486C-A8C5-ECC9F3942E4B}">
                <a14:imgProps xmlns:a14="http://schemas.microsoft.com/office/drawing/2010/main">
                  <a14:imgLayer r:embed="rId3">
                    <a14:imgEffect>
                      <a14:colorTemperature colorTemp="5200"/>
                    </a14:imgEffect>
                    <a14:imgEffect>
                      <a14:saturation sat="200000"/>
                    </a14:imgEffect>
                  </a14:imgLayer>
                </a14:imgProps>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383850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15D437-AAEC-6DE3-5303-303E5DAD8E41}"/>
              </a:ext>
            </a:extLst>
          </p:cNvPr>
          <p:cNvSpPr txBox="1"/>
          <p:nvPr/>
        </p:nvSpPr>
        <p:spPr>
          <a:xfrm>
            <a:off x="221520" y="224560"/>
            <a:ext cx="6738080" cy="6401753"/>
          </a:xfrm>
          <a:prstGeom prst="rect">
            <a:avLst/>
          </a:prstGeom>
          <a:noFill/>
        </p:spPr>
        <p:txBody>
          <a:bodyPr wrap="square">
            <a:spAutoFit/>
          </a:bodyPr>
          <a:lstStyle/>
          <a:p>
            <a:pPr>
              <a:buNone/>
            </a:pPr>
            <a:r>
              <a:rPr lang="ru-RU" b="1" dirty="0">
                <a:latin typeface="Arial" panose="020B0604020202020204" pitchFamily="34" charset="0"/>
                <a:cs typeface="Arial" panose="020B0604020202020204" pitchFamily="34" charset="0"/>
              </a:rPr>
              <a:t>Польська мова у міському просторі Львова</a:t>
            </a:r>
          </a:p>
          <a:p>
            <a:pPr>
              <a:buNone/>
            </a:pPr>
            <a:r>
              <a:rPr lang="ru-RU" sz="1600" b="1" dirty="0">
                <a:solidFill>
                  <a:schemeClr val="accent1">
                    <a:lumMod val="75000"/>
                  </a:schemeClr>
                </a:solidFill>
                <a:latin typeface="Arial" panose="020B0604020202020204" pitchFamily="34" charset="0"/>
                <a:cs typeface="Arial" panose="020B0604020202020204" pitchFamily="34" charset="0"/>
              </a:rPr>
              <a:t>Адміністрація, освіта, щоденне життя</a:t>
            </a:r>
          </a:p>
          <a:p>
            <a:pPr>
              <a:buNone/>
            </a:pPr>
            <a:endParaRPr lang="ru-RU" sz="1400" dirty="0">
              <a:latin typeface="Arial" panose="020B0604020202020204" pitchFamily="34" charset="0"/>
              <a:cs typeface="Arial" panose="020B0604020202020204" pitchFamily="34" charset="0"/>
            </a:endParaRPr>
          </a:p>
          <a:p>
            <a:pPr>
              <a:buNone/>
            </a:pPr>
            <a:r>
              <a:rPr lang="ru-RU" sz="1400" dirty="0">
                <a:latin typeface="Arial" panose="020B0604020202020204" pitchFamily="34" charset="0"/>
                <a:cs typeface="Arial" panose="020B0604020202020204" pitchFamily="34" charset="0"/>
              </a:rPr>
              <a:t>Після входження Львова до складу Королівства Польського у </a:t>
            </a:r>
            <a:r>
              <a:rPr lang="ru-RU" sz="1400" b="1" dirty="0">
                <a:latin typeface="Arial" panose="020B0604020202020204" pitchFamily="34" charset="0"/>
                <a:cs typeface="Arial" panose="020B0604020202020204" pitchFamily="34" charset="0"/>
              </a:rPr>
              <a:t>1349 році</a:t>
            </a:r>
            <a:r>
              <a:rPr lang="ru-RU" sz="1400" dirty="0">
                <a:latin typeface="Arial" panose="020B0604020202020204" pitchFamily="34" charset="0"/>
                <a:cs typeface="Arial" panose="020B0604020202020204" pitchFamily="34" charset="0"/>
              </a:rPr>
              <a:t> польська мова почала активно використовуватися у міському управлінні. </a:t>
            </a:r>
          </a:p>
          <a:p>
            <a:pPr>
              <a:buNone/>
            </a:pPr>
            <a:r>
              <a:rPr lang="ru-RU" sz="1400" dirty="0">
                <a:latin typeface="Arial" panose="020B0604020202020204" pitchFamily="34" charset="0"/>
                <a:cs typeface="Arial" panose="020B0604020202020204" pitchFamily="34" charset="0"/>
              </a:rPr>
              <a:t>У </a:t>
            </a:r>
            <a:r>
              <a:rPr lang="ru-RU" sz="1400" b="1" dirty="0">
                <a:latin typeface="Arial" panose="020B0604020202020204" pitchFamily="34" charset="0"/>
                <a:cs typeface="Arial" panose="020B0604020202020204" pitchFamily="34" charset="0"/>
              </a:rPr>
              <a:t>1356 році</a:t>
            </a:r>
            <a:r>
              <a:rPr lang="ru-RU" sz="1400" dirty="0">
                <a:latin typeface="Arial" panose="020B0604020202020204" pitchFamily="34" charset="0"/>
                <a:cs typeface="Arial" panose="020B0604020202020204" pitchFamily="34" charset="0"/>
              </a:rPr>
              <a:t>, після надання місту магдебурзького права королем Казимиром </a:t>
            </a:r>
            <a:r>
              <a:rPr lang="en-US" sz="1400" dirty="0">
                <a:latin typeface="Arial" panose="020B0604020202020204" pitchFamily="34" charset="0"/>
                <a:cs typeface="Arial" panose="020B0604020202020204" pitchFamily="34" charset="0"/>
              </a:rPr>
              <a:t>III </a:t>
            </a:r>
            <a:r>
              <a:rPr lang="ru-RU" sz="1400" dirty="0">
                <a:latin typeface="Arial" panose="020B0604020202020204" pitchFamily="34" charset="0"/>
                <a:cs typeface="Arial" panose="020B0604020202020204" pitchFamily="34" charset="0"/>
              </a:rPr>
              <a:t>Великим, у діяльності магістрату та міських судів поширюється польська мова поряд із латинською. Документи магістрату, судові акти та адміністративне листування часто складалися польською мовою. Вона стала однією з основних мов офіційної комунікації у міських інституціях.</a:t>
            </a:r>
          </a:p>
          <a:p>
            <a:pPr>
              <a:buNone/>
            </a:pPr>
            <a:r>
              <a:rPr lang="ru-RU" sz="1400" dirty="0">
                <a:latin typeface="Arial" panose="020B0604020202020204" pitchFamily="34" charset="0"/>
                <a:cs typeface="Arial" panose="020B0604020202020204" pitchFamily="34" charset="0"/>
              </a:rPr>
              <a:t>Польська мова широко використовувалася у сфері освіти. Після заснування університету у </a:t>
            </a:r>
            <a:r>
              <a:rPr lang="ru-RU" sz="1400" b="1" dirty="0">
                <a:latin typeface="Arial" panose="020B0604020202020204" pitchFamily="34" charset="0"/>
                <a:cs typeface="Arial" panose="020B0604020202020204" pitchFamily="34" charset="0"/>
              </a:rPr>
              <a:t>1661 році</a:t>
            </a:r>
            <a:r>
              <a:rPr lang="ru-RU" sz="1400" dirty="0">
                <a:latin typeface="Arial" panose="020B0604020202020204" pitchFamily="34" charset="0"/>
                <a:cs typeface="Arial" panose="020B0604020202020204" pitchFamily="34" charset="0"/>
              </a:rPr>
              <a:t> королем Ян </a:t>
            </a:r>
            <a:r>
              <a:rPr lang="en-US" sz="1400" dirty="0">
                <a:latin typeface="Arial" panose="020B0604020202020204" pitchFamily="34" charset="0"/>
                <a:cs typeface="Arial" panose="020B0604020202020204" pitchFamily="34" charset="0"/>
              </a:rPr>
              <a:t>II </a:t>
            </a:r>
            <a:r>
              <a:rPr lang="ru-RU" sz="1400" dirty="0">
                <a:latin typeface="Arial" panose="020B0604020202020204" pitchFamily="34" charset="0"/>
                <a:cs typeface="Arial" panose="020B0604020202020204" pitchFamily="34" charset="0"/>
              </a:rPr>
              <a:t>Казимир навчання у багатьох дисциплінах здійснювалося польською та латинською мовами. Це сприяло формуванню польськомовного інтелектуального середовища міста.</a:t>
            </a:r>
          </a:p>
          <a:p>
            <a:pPr>
              <a:buNone/>
            </a:pPr>
            <a:endParaRPr lang="ru-RU" sz="1400" dirty="0">
              <a:latin typeface="Arial" panose="020B0604020202020204" pitchFamily="34" charset="0"/>
              <a:cs typeface="Arial" panose="020B0604020202020204" pitchFamily="34" charset="0"/>
            </a:endParaRPr>
          </a:p>
          <a:p>
            <a:pPr>
              <a:buNone/>
            </a:pPr>
            <a:r>
              <a:rPr lang="ru-RU" sz="1400" dirty="0">
                <a:latin typeface="Arial" panose="020B0604020202020204" pitchFamily="34" charset="0"/>
                <a:cs typeface="Arial" panose="020B0604020202020204" pitchFamily="34" charset="0"/>
              </a:rPr>
              <a:t>У </a:t>
            </a:r>
            <a:r>
              <a:rPr lang="en-US" sz="1400" dirty="0">
                <a:latin typeface="Arial" panose="020B0604020202020204" pitchFamily="34" charset="0"/>
                <a:cs typeface="Arial" panose="020B0604020202020204" pitchFamily="34" charset="0"/>
              </a:rPr>
              <a:t>XIX </a:t>
            </a:r>
            <a:r>
              <a:rPr lang="ru-RU" sz="1400" dirty="0">
                <a:latin typeface="Arial" panose="020B0604020202020204" pitchFamily="34" charset="0"/>
                <a:cs typeface="Arial" panose="020B0604020202020204" pitchFamily="34" charset="0"/>
              </a:rPr>
              <a:t>столітті, під час перебування Львова у складі Австро-Угорської імперії, польська мова залишалася важливою мовою міського життя. У </a:t>
            </a:r>
            <a:r>
              <a:rPr lang="ru-RU" sz="1400" b="1" dirty="0">
                <a:latin typeface="Arial" panose="020B0604020202020204" pitchFamily="34" charset="0"/>
                <a:cs typeface="Arial" panose="020B0604020202020204" pitchFamily="34" charset="0"/>
              </a:rPr>
              <a:t>1867 році</a:t>
            </a:r>
            <a:r>
              <a:rPr lang="ru-RU" sz="1400" dirty="0">
                <a:latin typeface="Arial" panose="020B0604020202020204" pitchFamily="34" charset="0"/>
                <a:cs typeface="Arial" panose="020B0604020202020204" pitchFamily="34" charset="0"/>
              </a:rPr>
              <a:t>, після отримання Галичиною автономії, польська мова фактично стала основною мовою адміністрації та освіти регіону </a:t>
            </a:r>
          </a:p>
          <a:p>
            <a:pPr>
              <a:buNone/>
            </a:pPr>
            <a:endParaRPr lang="ru-RU" sz="1400" dirty="0">
              <a:latin typeface="Arial" panose="020B0604020202020204" pitchFamily="34" charset="0"/>
              <a:cs typeface="Arial" panose="020B0604020202020204" pitchFamily="34" charset="0"/>
            </a:endParaRPr>
          </a:p>
          <a:p>
            <a:pPr>
              <a:buNone/>
            </a:pPr>
            <a:r>
              <a:rPr lang="ru-RU" sz="1400" dirty="0">
                <a:latin typeface="Arial" panose="020B0604020202020204" pitchFamily="34" charset="0"/>
                <a:cs typeface="Arial" panose="020B0604020202020204" pitchFamily="34" charset="0"/>
              </a:rPr>
              <a:t>У міжвоєнний період, коли місто входило до складу Другої Речі Посполити, польська мова займала провідне місце у публічному просторі. Нею друкувалися газети, оголошення та значна частина міської преси. Польською мовою були написані численні вивіски магазинів та рекламні оголошення.</a:t>
            </a:r>
          </a:p>
          <a:p>
            <a:pPr>
              <a:buNone/>
            </a:pPr>
            <a:r>
              <a:rPr lang="ru-RU" sz="1400" dirty="0">
                <a:latin typeface="Arial" panose="020B0604020202020204" pitchFamily="34" charset="0"/>
                <a:cs typeface="Arial" panose="020B0604020202020204" pitchFamily="34" charset="0"/>
              </a:rPr>
              <a:t>У повсякденному житті міста польська мова використовувалася у торгівлі, сфері послуг та міському спілкуванні. Тривале співіснування різних етнічних спільнот сприяло мовним контактам між польською, українською, німецькою та їдиш. </a:t>
            </a:r>
            <a:r>
              <a:rPr lang="ru-RU" sz="1400" b="1" dirty="0">
                <a:latin typeface="Arial" panose="020B0604020202020204" pitchFamily="34" charset="0"/>
                <a:cs typeface="Arial" panose="020B0604020202020204" pitchFamily="34" charset="0"/>
              </a:rPr>
              <a:t>У результаті цього формувався багатомовний культурний простір Львова! </a:t>
            </a:r>
            <a:r>
              <a:rPr lang="uk-UA" sz="1400" i="1" dirty="0">
                <a:latin typeface="Arial" panose="020B0604020202020204" pitchFamily="34" charset="0"/>
                <a:cs typeface="Arial" panose="020B0604020202020204" pitchFamily="34" charset="0"/>
              </a:rPr>
              <a:t>Джерело</a:t>
            </a:r>
            <a:r>
              <a:rPr lang="en-US" sz="1400" i="1" dirty="0">
                <a:latin typeface="Arial" panose="020B0604020202020204" pitchFamily="34" charset="0"/>
                <a:cs typeface="Arial" panose="020B0604020202020204" pitchFamily="34" charset="0"/>
              </a:rPr>
              <a:t>[</a:t>
            </a:r>
            <a:r>
              <a:rPr lang="uk-UA" sz="1400" i="1" dirty="0">
                <a:latin typeface="Arial" panose="020B0604020202020204" pitchFamily="34" charset="0"/>
                <a:cs typeface="Arial" panose="020B0604020202020204" pitchFamily="34" charset="0"/>
              </a:rPr>
              <a:t>3,6</a:t>
            </a:r>
            <a:r>
              <a:rPr lang="en-US" sz="1400" i="1" dirty="0">
                <a:latin typeface="Arial" panose="020B0604020202020204" pitchFamily="34" charset="0"/>
                <a:cs typeface="Arial" panose="020B0604020202020204" pitchFamily="34" charset="0"/>
              </a:rPr>
              <a:t>]</a:t>
            </a:r>
            <a:endParaRPr lang="ru-RU" sz="1400" b="1"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EC60A636-EE75-211C-7A80-4130F4AC1ADE}"/>
              </a:ext>
            </a:extLst>
          </p:cNvPr>
          <p:cNvPicPr>
            <a:picLocks noChangeAspect="1"/>
          </p:cNvPicPr>
          <p:nvPr/>
        </p:nvPicPr>
        <p:blipFill>
          <a:blip r:embed="rId2"/>
          <a:stretch>
            <a:fillRect/>
          </a:stretch>
        </p:blipFill>
        <p:spPr>
          <a:xfrm>
            <a:off x="6959600" y="1168399"/>
            <a:ext cx="4892347" cy="3480286"/>
          </a:xfrm>
          <a:prstGeom prst="rect">
            <a:avLst/>
          </a:prstGeom>
        </p:spPr>
      </p:pic>
      <p:sp>
        <p:nvSpPr>
          <p:cNvPr id="9" name="TextBox 8">
            <a:extLst>
              <a:ext uri="{FF2B5EF4-FFF2-40B4-BE49-F238E27FC236}">
                <a16:creationId xmlns:a16="http://schemas.microsoft.com/office/drawing/2014/main" id="{43648B46-4B97-1F21-2A2B-552ACC1C3480}"/>
              </a:ext>
            </a:extLst>
          </p:cNvPr>
          <p:cNvSpPr txBox="1"/>
          <p:nvPr/>
        </p:nvSpPr>
        <p:spPr>
          <a:xfrm>
            <a:off x="7464230" y="4648685"/>
            <a:ext cx="6096000" cy="430887"/>
          </a:xfrm>
          <a:prstGeom prst="rect">
            <a:avLst/>
          </a:prstGeom>
          <a:noFill/>
        </p:spPr>
        <p:txBody>
          <a:bodyPr wrap="square">
            <a:spAutoFit/>
          </a:bodyPr>
          <a:lstStyle/>
          <a:p>
            <a:r>
              <a:rPr lang="ru-RU" sz="1100" i="1" dirty="0">
                <a:solidFill>
                  <a:srgbClr val="333333"/>
                </a:solidFill>
                <a:effectLst/>
                <a:latin typeface="Arial" panose="020B0604020202020204" pitchFamily="34" charset="0"/>
                <a:cs typeface="Arial" panose="020B0604020202020204" pitchFamily="34" charset="0"/>
              </a:rPr>
              <a:t>У цьому будинку з 1851 по 1920 був Львівський університет, </a:t>
            </a:r>
          </a:p>
          <a:p>
            <a:r>
              <a:rPr lang="ru-RU" sz="1100" i="1" dirty="0">
                <a:solidFill>
                  <a:srgbClr val="333333"/>
                </a:solidFill>
                <a:effectLst/>
                <a:latin typeface="Arial" panose="020B0604020202020204" pitchFamily="34" charset="0"/>
                <a:cs typeface="Arial" panose="020B0604020202020204" pitchFamily="34" charset="0"/>
              </a:rPr>
              <a:t>нині тут біологічний факультет ЛНУ імені Івана Франка.</a:t>
            </a:r>
            <a:endParaRPr lang="en-US" sz="11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02433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DBBA91C-9F94-D74D-F68A-12DB146528EF}"/>
              </a:ext>
            </a:extLst>
          </p:cNvPr>
          <p:cNvSpPr txBox="1"/>
          <p:nvPr/>
        </p:nvSpPr>
        <p:spPr>
          <a:xfrm>
            <a:off x="118087" y="89624"/>
            <a:ext cx="6638313" cy="6463308"/>
          </a:xfrm>
          <a:prstGeom prst="rect">
            <a:avLst/>
          </a:prstGeom>
          <a:noFill/>
        </p:spPr>
        <p:txBody>
          <a:bodyPr wrap="square">
            <a:spAutoFit/>
          </a:bodyPr>
          <a:lstStyle/>
          <a:p>
            <a:pPr>
              <a:buNone/>
            </a:pPr>
            <a:r>
              <a:rPr lang="ru-RU" b="1" dirty="0">
                <a:latin typeface="Arial" panose="020B0604020202020204" pitchFamily="34" charset="0"/>
                <a:cs typeface="Arial" panose="020B0604020202020204" pitchFamily="34" charset="0"/>
              </a:rPr>
              <a:t>Українська мова: від «руської» до національного відродження</a:t>
            </a:r>
          </a:p>
          <a:p>
            <a:pPr>
              <a:buNone/>
            </a:pPr>
            <a:r>
              <a:rPr lang="ru-RU" sz="1600" b="1" dirty="0">
                <a:solidFill>
                  <a:schemeClr val="accent1">
                    <a:lumMod val="75000"/>
                  </a:schemeClr>
                </a:solidFill>
                <a:latin typeface="Arial" panose="020B0604020202020204" pitchFamily="34" charset="0"/>
                <a:cs typeface="Arial" panose="020B0604020202020204" pitchFamily="34" charset="0"/>
              </a:rPr>
              <a:t>Мова громади та культурного руху</a:t>
            </a:r>
          </a:p>
          <a:p>
            <a:pPr>
              <a:buNone/>
            </a:pPr>
            <a:endParaRPr lang="ru-RU" sz="1400" dirty="0">
              <a:latin typeface="Arial" panose="020B0604020202020204" pitchFamily="34" charset="0"/>
              <a:cs typeface="Arial" panose="020B0604020202020204" pitchFamily="34" charset="0"/>
            </a:endParaRPr>
          </a:p>
          <a:p>
            <a:pPr>
              <a:buNone/>
            </a:pPr>
            <a:r>
              <a:rPr lang="ru-RU" sz="1400" dirty="0">
                <a:latin typeface="Arial" panose="020B0604020202020204" pitchFamily="34" charset="0"/>
                <a:cs typeface="Arial" panose="020B0604020202020204" pitchFamily="34" charset="0"/>
              </a:rPr>
              <a:t>У середньовічному Львові українська мова була відома як </a:t>
            </a:r>
            <a:r>
              <a:rPr lang="ru-RU" sz="1400" b="1" dirty="0">
                <a:latin typeface="Arial" panose="020B0604020202020204" pitchFamily="34" charset="0"/>
                <a:cs typeface="Arial" panose="020B0604020202020204" pitchFamily="34" charset="0"/>
              </a:rPr>
              <a:t>«руська»</a:t>
            </a:r>
            <a:r>
              <a:rPr lang="ru-RU" sz="1400" dirty="0">
                <a:latin typeface="Arial" panose="020B0604020202020204" pitchFamily="34" charset="0"/>
                <a:cs typeface="Arial" panose="020B0604020202020204" pitchFamily="34" charset="0"/>
              </a:rPr>
              <a:t> і використовувалася насамперед серед місцевого руського (українського) населення. Нею спілкувалися мешканці передмість, ремісники та частина міщан. Руська мова використовувалася також у церковному житті та в діяльності православних братств.</a:t>
            </a:r>
          </a:p>
          <a:p>
            <a:pPr>
              <a:buNone/>
            </a:pPr>
            <a:r>
              <a:rPr lang="ru-RU" sz="1400" dirty="0">
                <a:latin typeface="Arial" panose="020B0604020202020204" pitchFamily="34" charset="0"/>
                <a:cs typeface="Arial" panose="020B0604020202020204" pitchFamily="34" charset="0"/>
              </a:rPr>
              <a:t>Важливу роль у збереженні мови відігравали релігійні та освітні інституції. У </a:t>
            </a:r>
            <a:r>
              <a:rPr lang="ru-RU" sz="1400" b="1" dirty="0">
                <a:latin typeface="Arial" panose="020B0604020202020204" pitchFamily="34" charset="0"/>
                <a:cs typeface="Arial" panose="020B0604020202020204" pitchFamily="34" charset="0"/>
              </a:rPr>
              <a:t>1586 році</a:t>
            </a:r>
            <a:r>
              <a:rPr lang="ru-RU" sz="1400" dirty="0">
                <a:latin typeface="Arial" panose="020B0604020202020204" pitchFamily="34" charset="0"/>
                <a:cs typeface="Arial" panose="020B0604020202020204" pitchFamily="34" charset="0"/>
              </a:rPr>
              <a:t> було засноване Львівське Успенське братство, яке підтримувало освіту та книгодрукування руською мовою. При братстві діяла школа, де навчання велося руською та церковнослов’янською мовами.</a:t>
            </a:r>
          </a:p>
          <a:p>
            <a:pPr>
              <a:buNone/>
            </a:pPr>
            <a:r>
              <a:rPr lang="ru-RU" sz="1400" dirty="0">
                <a:latin typeface="Arial" panose="020B0604020202020204" pitchFamily="34" charset="0"/>
                <a:cs typeface="Arial" panose="020B0604020202020204" pitchFamily="34" charset="0"/>
              </a:rPr>
              <a:t>У </a:t>
            </a:r>
            <a:r>
              <a:rPr lang="en-US" sz="1400" dirty="0">
                <a:latin typeface="Arial" panose="020B0604020202020204" pitchFamily="34" charset="0"/>
                <a:cs typeface="Arial" panose="020B0604020202020204" pitchFamily="34" charset="0"/>
              </a:rPr>
              <a:t>XIX </a:t>
            </a:r>
            <a:r>
              <a:rPr lang="ru-RU" sz="1400" dirty="0">
                <a:latin typeface="Arial" panose="020B0604020202020204" pitchFamily="34" charset="0"/>
                <a:cs typeface="Arial" panose="020B0604020202020204" pitchFamily="34" charset="0"/>
              </a:rPr>
              <a:t>столітті Львів став одним із центрів українського національного відродження. У </a:t>
            </a:r>
            <a:r>
              <a:rPr lang="ru-RU" sz="1400" b="1" dirty="0">
                <a:latin typeface="Arial" panose="020B0604020202020204" pitchFamily="34" charset="0"/>
                <a:cs typeface="Arial" panose="020B0604020202020204" pitchFamily="34" charset="0"/>
              </a:rPr>
              <a:t>1848 році</a:t>
            </a:r>
            <a:r>
              <a:rPr lang="ru-RU" sz="1400" dirty="0">
                <a:latin typeface="Arial" panose="020B0604020202020204" pitchFamily="34" charset="0"/>
                <a:cs typeface="Arial" panose="020B0604020202020204" pitchFamily="34" charset="0"/>
              </a:rPr>
              <a:t>, під час революційних подій у Європі, у Львові була створена Головна Руська Рада </a:t>
            </a:r>
            <a:r>
              <a:rPr lang="en-US" sz="1400" dirty="0"/>
              <a:t>–</a:t>
            </a:r>
            <a:r>
              <a:rPr lang="ru-RU" sz="1400" dirty="0">
                <a:latin typeface="Arial" panose="020B0604020202020204" pitchFamily="34" charset="0"/>
                <a:cs typeface="Arial" panose="020B0604020202020204" pitchFamily="34" charset="0"/>
              </a:rPr>
              <a:t> перша українська політична організація в Галичині. Того ж року почала виходити перша українська газета - «Зоря Галицька».</a:t>
            </a:r>
          </a:p>
          <a:p>
            <a:pPr>
              <a:buNone/>
            </a:pPr>
            <a:r>
              <a:rPr lang="ru-RU" sz="1400" dirty="0">
                <a:latin typeface="Arial" panose="020B0604020202020204" pitchFamily="34" charset="0"/>
                <a:cs typeface="Arial" panose="020B0604020202020204" pitchFamily="34" charset="0"/>
              </a:rPr>
              <a:t>Подальший розвиток української мови був пов’язаний із діяльністю культурно-освітніх організацій. У </a:t>
            </a:r>
            <a:r>
              <a:rPr lang="ru-RU" sz="1400" b="1" dirty="0">
                <a:latin typeface="Arial" panose="020B0604020202020204" pitchFamily="34" charset="0"/>
                <a:cs typeface="Arial" panose="020B0604020202020204" pitchFamily="34" charset="0"/>
              </a:rPr>
              <a:t>1868 році</a:t>
            </a:r>
            <a:r>
              <a:rPr lang="ru-RU" sz="1400" dirty="0">
                <a:latin typeface="Arial" panose="020B0604020202020204" pitchFamily="34" charset="0"/>
                <a:cs typeface="Arial" panose="020B0604020202020204" pitchFamily="34" charset="0"/>
              </a:rPr>
              <a:t> у Львові було засноване товариство «Просвіта», яке займалося поширенням освіти та української мови серед населення. Важливу роль у розвитку української науки відігравало також «Наукове товариство імені Шевченка», створене у </a:t>
            </a:r>
            <a:r>
              <a:rPr lang="ru-RU" sz="1400" b="1" dirty="0">
                <a:latin typeface="Arial" panose="020B0604020202020204" pitchFamily="34" charset="0"/>
                <a:cs typeface="Arial" panose="020B0604020202020204" pitchFamily="34" charset="0"/>
              </a:rPr>
              <a:t>1873 році</a:t>
            </a:r>
            <a:r>
              <a:rPr lang="ru-RU" sz="1400" dirty="0">
                <a:latin typeface="Arial" panose="020B0604020202020204" pitchFamily="34" charset="0"/>
                <a:cs typeface="Arial" panose="020B0604020202020204" pitchFamily="34" charset="0"/>
              </a:rPr>
              <a:t>.</a:t>
            </a:r>
          </a:p>
          <a:p>
            <a:pPr>
              <a:buNone/>
            </a:pPr>
            <a:r>
              <a:rPr lang="ru-RU" sz="1400" dirty="0">
                <a:latin typeface="Arial" panose="020B0604020202020204" pitchFamily="34" charset="0"/>
                <a:cs typeface="Arial" panose="020B0604020202020204" pitchFamily="34" charset="0"/>
              </a:rPr>
              <a:t>У результаті діяльності цих організацій українська мова поступово зміцнювала свої позиції у культурному житті міста. Вона використовувалася у літературі, пресі, громадських організаціях та освітніх ініціативах. Таким чином Львів став одним із головних центрів розвитку української мови та культури у Галичині. </a:t>
            </a:r>
            <a:r>
              <a:rPr lang="uk-UA" sz="1400" i="1" dirty="0">
                <a:latin typeface="Arial" panose="020B0604020202020204" pitchFamily="34" charset="0"/>
                <a:cs typeface="Arial" panose="020B0604020202020204" pitchFamily="34" charset="0"/>
              </a:rPr>
              <a:t>Джерело</a:t>
            </a:r>
            <a:r>
              <a:rPr lang="en-US" sz="1400" i="1" dirty="0">
                <a:latin typeface="Arial" panose="020B0604020202020204" pitchFamily="34" charset="0"/>
                <a:cs typeface="Arial" panose="020B0604020202020204" pitchFamily="34" charset="0"/>
              </a:rPr>
              <a:t>[1</a:t>
            </a:r>
            <a:r>
              <a:rPr lang="uk-UA" sz="1400" i="1" dirty="0">
                <a:latin typeface="Arial" panose="020B0604020202020204" pitchFamily="34" charset="0"/>
                <a:cs typeface="Arial" panose="020B0604020202020204" pitchFamily="34" charset="0"/>
              </a:rPr>
              <a:t>,7,10</a:t>
            </a:r>
            <a:r>
              <a:rPr lang="en-US" sz="1400" i="1" dirty="0">
                <a:latin typeface="Arial" panose="020B0604020202020204" pitchFamily="34" charset="0"/>
                <a:cs typeface="Arial" panose="020B0604020202020204" pitchFamily="34" charset="0"/>
              </a:rPr>
              <a:t>]</a:t>
            </a:r>
            <a:endParaRPr lang="ru-RU" sz="140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5D5AA0B2-CEFA-6F34-F97B-7E7EB0E5F3DD}"/>
              </a:ext>
            </a:extLst>
          </p:cNvPr>
          <p:cNvPicPr>
            <a:picLocks noChangeAspect="1"/>
          </p:cNvPicPr>
          <p:nvPr/>
        </p:nvPicPr>
        <p:blipFill>
          <a:blip r:embed="rId2"/>
          <a:srcRect r="35299"/>
          <a:stretch>
            <a:fillRect/>
          </a:stretch>
        </p:blipFill>
        <p:spPr>
          <a:xfrm>
            <a:off x="6773143" y="295561"/>
            <a:ext cx="4558954" cy="2783340"/>
          </a:xfrm>
          <a:prstGeom prst="rect">
            <a:avLst/>
          </a:prstGeom>
          <a:ln>
            <a:noFill/>
          </a:ln>
          <a:effectLst>
            <a:softEdge rad="112500"/>
          </a:effectLst>
        </p:spPr>
      </p:pic>
      <p:sp>
        <p:nvSpPr>
          <p:cNvPr id="7" name="TextBox 6">
            <a:extLst>
              <a:ext uri="{FF2B5EF4-FFF2-40B4-BE49-F238E27FC236}">
                <a16:creationId xmlns:a16="http://schemas.microsoft.com/office/drawing/2014/main" id="{402657C2-0B47-EE38-1C3A-13689CE46630}"/>
              </a:ext>
            </a:extLst>
          </p:cNvPr>
          <p:cNvSpPr txBox="1"/>
          <p:nvPr/>
        </p:nvSpPr>
        <p:spPr>
          <a:xfrm>
            <a:off x="6866020" y="2976951"/>
            <a:ext cx="6096000" cy="261610"/>
          </a:xfrm>
          <a:prstGeom prst="rect">
            <a:avLst/>
          </a:prstGeom>
          <a:noFill/>
        </p:spPr>
        <p:txBody>
          <a:bodyPr wrap="square">
            <a:spAutoFit/>
          </a:bodyPr>
          <a:lstStyle/>
          <a:p>
            <a:r>
              <a:rPr lang="ru-RU" sz="1100" i="0" dirty="0">
                <a:solidFill>
                  <a:srgbClr val="211911"/>
                </a:solidFill>
                <a:effectLst/>
                <a:latin typeface="Roboto Flex"/>
              </a:rPr>
              <a:t> </a:t>
            </a:r>
            <a:r>
              <a:rPr lang="ru-RU" sz="1100" i="1" dirty="0">
                <a:solidFill>
                  <a:srgbClr val="211911"/>
                </a:solidFill>
                <a:effectLst/>
                <a:latin typeface="Arial" panose="020B0604020202020204" pitchFamily="34" charset="0"/>
                <a:cs typeface="Arial" panose="020B0604020202020204" pitchFamily="34" charset="0"/>
              </a:rPr>
              <a:t>«Книга о священстві» (1614) Успенського братства </a:t>
            </a:r>
            <a:endParaRPr lang="en-US" sz="1100" i="1" dirty="0">
              <a:latin typeface="Arial" panose="020B0604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9C750A83-A301-EB1A-90C2-8D1562B5E67B}"/>
              </a:ext>
            </a:extLst>
          </p:cNvPr>
          <p:cNvPicPr>
            <a:picLocks noChangeAspect="1"/>
          </p:cNvPicPr>
          <p:nvPr/>
        </p:nvPicPr>
        <p:blipFill>
          <a:blip r:embed="rId3"/>
          <a:stretch>
            <a:fillRect/>
          </a:stretch>
        </p:blipFill>
        <p:spPr>
          <a:xfrm>
            <a:off x="6773143" y="3429000"/>
            <a:ext cx="4924092" cy="2648855"/>
          </a:xfrm>
          <a:prstGeom prst="rect">
            <a:avLst/>
          </a:prstGeom>
          <a:ln>
            <a:noFill/>
          </a:ln>
          <a:effectLst>
            <a:softEdge rad="112500"/>
          </a:effectLst>
        </p:spPr>
      </p:pic>
      <p:sp>
        <p:nvSpPr>
          <p:cNvPr id="14" name="TextBox 13">
            <a:extLst>
              <a:ext uri="{FF2B5EF4-FFF2-40B4-BE49-F238E27FC236}">
                <a16:creationId xmlns:a16="http://schemas.microsoft.com/office/drawing/2014/main" id="{572E067E-F793-8035-32A1-121D612E7778}"/>
              </a:ext>
            </a:extLst>
          </p:cNvPr>
          <p:cNvSpPr txBox="1"/>
          <p:nvPr/>
        </p:nvSpPr>
        <p:spPr>
          <a:xfrm>
            <a:off x="7069667" y="6077855"/>
            <a:ext cx="6096000" cy="430887"/>
          </a:xfrm>
          <a:prstGeom prst="rect">
            <a:avLst/>
          </a:prstGeom>
          <a:noFill/>
        </p:spPr>
        <p:txBody>
          <a:bodyPr wrap="square">
            <a:spAutoFit/>
          </a:bodyPr>
          <a:lstStyle/>
          <a:p>
            <a:r>
              <a:rPr lang="ru-RU" sz="1100" i="1" dirty="0">
                <a:solidFill>
                  <a:srgbClr val="211911"/>
                </a:solidFill>
                <a:effectLst/>
                <a:latin typeface="Arial" panose="020B0604020202020204" pitchFamily="34" charset="0"/>
                <a:cs typeface="Arial" panose="020B0604020202020204" pitchFamily="34" charset="0"/>
              </a:rPr>
              <a:t>Перша офіційна будівля НТШ, вул. Чернівецька,26  </a:t>
            </a:r>
            <a:endParaRPr lang="en-US" sz="1100" i="1" dirty="0">
              <a:solidFill>
                <a:srgbClr val="211911"/>
              </a:solidFill>
              <a:effectLst/>
              <a:latin typeface="Arial" panose="020B0604020202020204" pitchFamily="34" charset="0"/>
              <a:cs typeface="Arial" panose="020B0604020202020204" pitchFamily="34" charset="0"/>
            </a:endParaRPr>
          </a:p>
          <a:p>
            <a:r>
              <a:rPr lang="ru-RU" sz="1100" i="1" dirty="0">
                <a:solidFill>
                  <a:srgbClr val="211911"/>
                </a:solidFill>
                <a:effectLst/>
                <a:latin typeface="Arial" panose="020B0604020202020204" pitchFamily="34" charset="0"/>
                <a:cs typeface="Arial" panose="020B0604020202020204" pitchFamily="34" charset="0"/>
              </a:rPr>
              <a:t>(</a:t>
            </a:r>
            <a:r>
              <a:rPr lang="ru-RU" sz="1100" i="1" dirty="0">
                <a:solidFill>
                  <a:srgbClr val="211911"/>
                </a:solidFill>
                <a:latin typeface="Arial" panose="020B0604020202020204" pitchFamily="34" charset="0"/>
                <a:cs typeface="Arial" panose="020B0604020202020204" pitchFamily="34" charset="0"/>
              </a:rPr>
              <a:t>нині вул. Винниченка)</a:t>
            </a:r>
            <a:r>
              <a:rPr lang="ru-RU" sz="1100" i="1" dirty="0">
                <a:solidFill>
                  <a:srgbClr val="211911"/>
                </a:solidFill>
                <a:effectLst/>
                <a:latin typeface="Arial" panose="020B0604020202020204" pitchFamily="34" charset="0"/>
                <a:cs typeface="Arial" panose="020B0604020202020204" pitchFamily="34" charset="0"/>
              </a:rPr>
              <a:t> </a:t>
            </a:r>
            <a:endParaRPr lang="en-US" sz="11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71748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82A136-00B4-FF4B-3DC9-3ACB4DEE4159}"/>
              </a:ext>
            </a:extLst>
          </p:cNvPr>
          <p:cNvSpPr txBox="1"/>
          <p:nvPr/>
        </p:nvSpPr>
        <p:spPr>
          <a:xfrm>
            <a:off x="5766891" y="176410"/>
            <a:ext cx="6231466" cy="5970865"/>
          </a:xfrm>
          <a:prstGeom prst="rect">
            <a:avLst/>
          </a:prstGeom>
          <a:noFill/>
        </p:spPr>
        <p:txBody>
          <a:bodyPr wrap="square">
            <a:spAutoFit/>
          </a:bodyPr>
          <a:lstStyle/>
          <a:p>
            <a:pPr>
              <a:buNone/>
            </a:pPr>
            <a:r>
              <a:rPr lang="ru-RU" b="1" dirty="0"/>
              <a:t>Їдиш та іврит: голос єврейської громади</a:t>
            </a:r>
          </a:p>
          <a:p>
            <a:pPr>
              <a:buNone/>
            </a:pPr>
            <a:r>
              <a:rPr lang="ru-RU" sz="1600" b="1" dirty="0">
                <a:solidFill>
                  <a:schemeClr val="accent1">
                    <a:lumMod val="75000"/>
                  </a:schemeClr>
                </a:solidFill>
              </a:rPr>
              <a:t>Торгівля, культура, традиції</a:t>
            </a:r>
            <a:endParaRPr lang="ru-RU" sz="1600" dirty="0">
              <a:solidFill>
                <a:schemeClr val="accent1">
                  <a:lumMod val="75000"/>
                </a:schemeClr>
              </a:solidFill>
            </a:endParaRPr>
          </a:p>
          <a:p>
            <a:pPr>
              <a:buNone/>
            </a:pPr>
            <a:endParaRPr lang="ru-RU" sz="1400" dirty="0"/>
          </a:p>
          <a:p>
            <a:pPr>
              <a:buNone/>
            </a:pPr>
            <a:r>
              <a:rPr lang="ru-RU" sz="1400" dirty="0">
                <a:latin typeface="Arial" panose="020B0604020202020204" pitchFamily="34" charset="0"/>
                <a:cs typeface="Arial" panose="020B0604020202020204" pitchFamily="34" charset="0"/>
              </a:rPr>
              <a:t>Єврейська громада з’явилася у Львові ще в </a:t>
            </a:r>
            <a:r>
              <a:rPr lang="en-US" sz="1400" dirty="0">
                <a:latin typeface="Arial" panose="020B0604020202020204" pitchFamily="34" charset="0"/>
                <a:cs typeface="Arial" panose="020B0604020202020204" pitchFamily="34" charset="0"/>
              </a:rPr>
              <a:t>XIII–XIV </a:t>
            </a:r>
            <a:r>
              <a:rPr lang="ru-RU" sz="1400" dirty="0">
                <a:latin typeface="Arial" panose="020B0604020202020204" pitchFamily="34" charset="0"/>
                <a:cs typeface="Arial" panose="020B0604020202020204" pitchFamily="34" charset="0"/>
              </a:rPr>
              <a:t>століттях. Її формуванню сприяли торгові шляхи між Чорноморським регіоном і Центральною Європою, а також запрошення купців до міста правителями Русі та Польщі. У </a:t>
            </a:r>
            <a:r>
              <a:rPr lang="ru-RU" sz="1400" b="1" dirty="0">
                <a:latin typeface="Arial" panose="020B0604020202020204" pitchFamily="34" charset="0"/>
                <a:cs typeface="Arial" panose="020B0604020202020204" pitchFamily="34" charset="0"/>
              </a:rPr>
              <a:t>1356 році</a:t>
            </a:r>
            <a:r>
              <a:rPr lang="ru-RU" sz="1400" dirty="0">
                <a:latin typeface="Arial" panose="020B0604020202020204" pitchFamily="34" charset="0"/>
                <a:cs typeface="Arial" panose="020B0604020202020204" pitchFamily="34" charset="0"/>
              </a:rPr>
              <a:t>, після надання Львову магдебурзького права королем Казимир</a:t>
            </a:r>
            <a:r>
              <a:rPr lang="uk-UA" sz="1400" dirty="0">
                <a:latin typeface="Arial" panose="020B0604020202020204" pitchFamily="34" charset="0"/>
                <a:cs typeface="Arial" panose="020B0604020202020204" pitchFamily="34" charset="0"/>
              </a:rPr>
              <a:t>ом</a:t>
            </a:r>
            <a:r>
              <a:rPr lang="ru-RU" sz="140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III </a:t>
            </a:r>
            <a:r>
              <a:rPr lang="ru-RU" sz="1400" dirty="0">
                <a:latin typeface="Arial" panose="020B0604020202020204" pitchFamily="34" charset="0"/>
                <a:cs typeface="Arial" panose="020B0604020202020204" pitchFamily="34" charset="0"/>
              </a:rPr>
              <a:t>Великим, єврейські купці отримали можливість активно займатися торгівлею та ремеслами.</a:t>
            </a:r>
          </a:p>
          <a:p>
            <a:pPr>
              <a:buNone/>
            </a:pPr>
            <a:r>
              <a:rPr lang="ru-RU" sz="1400" dirty="0">
                <a:latin typeface="Arial" panose="020B0604020202020204" pitchFamily="34" charset="0"/>
                <a:cs typeface="Arial" panose="020B0604020202020204" pitchFamily="34" charset="0"/>
              </a:rPr>
              <a:t>Євреї виступали посередниками у торгівлі тканинами, спеціями, вином і коштовними виробами між Сходом і Заходом. У місті сформувалися два єврейські квартали — у середмісті та на Краківському передмісті.</a:t>
            </a:r>
          </a:p>
          <a:p>
            <a:pPr>
              <a:buNone/>
            </a:pPr>
            <a:endParaRPr lang="ru-RU" sz="1400" dirty="0">
              <a:latin typeface="Arial" panose="020B0604020202020204" pitchFamily="34" charset="0"/>
              <a:cs typeface="Arial" panose="020B0604020202020204" pitchFamily="34" charset="0"/>
            </a:endParaRPr>
          </a:p>
          <a:p>
            <a:pPr>
              <a:buNone/>
            </a:pPr>
            <a:r>
              <a:rPr lang="ru-RU" sz="1400" dirty="0">
                <a:latin typeface="Arial" panose="020B0604020202020204" pitchFamily="34" charset="0"/>
                <a:cs typeface="Arial" panose="020B0604020202020204" pitchFamily="34" charset="0"/>
              </a:rPr>
              <a:t>У повсякденному житті громади використовувалася мова їдиш - мова спілкування, торгівлі та побуту. Іврит мав переважно релігійне та освітнє значення і використовувався у синагогах та релігійних школах. Важливим центром релігійного життя була Синагога «Золота Роза», збудована у </a:t>
            </a:r>
            <a:r>
              <a:rPr lang="ru-RU" sz="1400" b="1" dirty="0">
                <a:latin typeface="Arial" panose="020B0604020202020204" pitchFamily="34" charset="0"/>
                <a:cs typeface="Arial" panose="020B0604020202020204" pitchFamily="34" charset="0"/>
              </a:rPr>
              <a:t>1582 році</a:t>
            </a:r>
            <a:r>
              <a:rPr lang="ru-RU" sz="1400" dirty="0">
                <a:latin typeface="Arial" panose="020B0604020202020204" pitchFamily="34" charset="0"/>
                <a:cs typeface="Arial" panose="020B0604020202020204" pitchFamily="34" charset="0"/>
              </a:rPr>
              <a:t>.</a:t>
            </a:r>
          </a:p>
          <a:p>
            <a:pPr>
              <a:buNone/>
            </a:pPr>
            <a:endParaRPr lang="ru-RU" sz="1400" dirty="0">
              <a:latin typeface="Arial" panose="020B0604020202020204" pitchFamily="34" charset="0"/>
              <a:cs typeface="Arial" panose="020B0604020202020204" pitchFamily="34" charset="0"/>
            </a:endParaRPr>
          </a:p>
          <a:p>
            <a:r>
              <a:rPr lang="ru-RU" sz="1400" dirty="0">
                <a:latin typeface="Arial" panose="020B0604020202020204" pitchFamily="34" charset="0"/>
                <a:cs typeface="Arial" panose="020B0604020202020204" pitchFamily="34" charset="0"/>
              </a:rPr>
              <a:t>У </a:t>
            </a:r>
            <a:r>
              <a:rPr lang="en-US" sz="1400" dirty="0">
                <a:latin typeface="Arial" panose="020B0604020202020204" pitchFamily="34" charset="0"/>
                <a:cs typeface="Arial" panose="020B0604020202020204" pitchFamily="34" charset="0"/>
              </a:rPr>
              <a:t>XIX – </a:t>
            </a:r>
            <a:r>
              <a:rPr lang="ru-RU" sz="1400" dirty="0">
                <a:latin typeface="Arial" panose="020B0604020202020204" pitchFamily="34" charset="0"/>
                <a:cs typeface="Arial" panose="020B0604020202020204" pitchFamily="34" charset="0"/>
              </a:rPr>
              <a:t>на початку </a:t>
            </a:r>
            <a:r>
              <a:rPr lang="en-US" sz="1400" dirty="0">
                <a:latin typeface="Arial" panose="020B0604020202020204" pitchFamily="34" charset="0"/>
                <a:cs typeface="Arial" panose="020B0604020202020204" pitchFamily="34" charset="0"/>
              </a:rPr>
              <a:t>XX </a:t>
            </a:r>
            <a:r>
              <a:rPr lang="ru-RU" sz="1400" dirty="0">
                <a:latin typeface="Arial" panose="020B0604020202020204" pitchFamily="34" charset="0"/>
                <a:cs typeface="Arial" panose="020B0604020202020204" pitchFamily="34" charset="0"/>
              </a:rPr>
              <a:t>століття Львів став одним із центрів єврейської культури у Галичині. Тут діяли єврейські друкарні, видавалися газети мовою їдиш, розвивалося театральне життя. За переписом </a:t>
            </a:r>
            <a:r>
              <a:rPr lang="ru-RU" sz="1400" b="1" dirty="0">
                <a:latin typeface="Arial" panose="020B0604020202020204" pitchFamily="34" charset="0"/>
                <a:cs typeface="Arial" panose="020B0604020202020204" pitchFamily="34" charset="0"/>
              </a:rPr>
              <a:t>1910 року</a:t>
            </a:r>
            <a:r>
              <a:rPr lang="ru-RU" sz="1400" dirty="0">
                <a:latin typeface="Arial" panose="020B0604020202020204" pitchFamily="34" charset="0"/>
                <a:cs typeface="Arial" panose="020B0604020202020204" pitchFamily="34" charset="0"/>
              </a:rPr>
              <a:t> євреї становили близько </a:t>
            </a:r>
            <a:r>
              <a:rPr lang="ru-RU" sz="1400" b="1" dirty="0">
                <a:latin typeface="Arial" panose="020B0604020202020204" pitchFamily="34" charset="0"/>
                <a:cs typeface="Arial" panose="020B0604020202020204" pitchFamily="34" charset="0"/>
              </a:rPr>
              <a:t>28% населення Львова</a:t>
            </a:r>
            <a:r>
              <a:rPr lang="ru-RU" sz="1400" dirty="0">
                <a:latin typeface="Arial" panose="020B0604020202020204" pitchFamily="34" charset="0"/>
                <a:cs typeface="Arial" panose="020B0604020202020204" pitchFamily="34" charset="0"/>
              </a:rPr>
              <a:t>, що робило їх однією з найбільших етнічних громад міста. Історик львівського єврейства Майєр Балабан писав, що </a:t>
            </a:r>
            <a:r>
              <a:rPr lang="ru-RU" sz="1400" b="1" dirty="0">
                <a:latin typeface="Arial" panose="020B0604020202020204" pitchFamily="34" charset="0"/>
                <a:cs typeface="Arial" panose="020B0604020202020204" pitchFamily="34" charset="0"/>
              </a:rPr>
              <a:t>Львів був одним із найважливіших центрів єврейського життя у Східній Європі</a:t>
            </a:r>
            <a:r>
              <a:rPr lang="ru-RU" sz="1400" dirty="0">
                <a:latin typeface="Arial" panose="020B0604020202020204" pitchFamily="34" charset="0"/>
                <a:cs typeface="Arial" panose="020B0604020202020204" pitchFamily="34" charset="0"/>
              </a:rPr>
              <a:t>. </a:t>
            </a:r>
            <a:r>
              <a:rPr lang="uk-UA" sz="1400" i="1" dirty="0">
                <a:latin typeface="Arial" panose="020B0604020202020204" pitchFamily="34" charset="0"/>
                <a:cs typeface="Arial" panose="020B0604020202020204" pitchFamily="34" charset="0"/>
              </a:rPr>
              <a:t>Джерело</a:t>
            </a:r>
            <a:r>
              <a:rPr lang="en-US" sz="1400" i="1" dirty="0">
                <a:latin typeface="Arial" panose="020B0604020202020204" pitchFamily="34" charset="0"/>
                <a:cs typeface="Arial" panose="020B0604020202020204" pitchFamily="34" charset="0"/>
              </a:rPr>
              <a:t>[</a:t>
            </a:r>
            <a:r>
              <a:rPr lang="uk-UA" sz="1400" i="1" dirty="0">
                <a:latin typeface="Arial" panose="020B0604020202020204" pitchFamily="34" charset="0"/>
                <a:cs typeface="Arial" panose="020B0604020202020204" pitchFamily="34" charset="0"/>
              </a:rPr>
              <a:t>6,7,9</a:t>
            </a:r>
            <a:r>
              <a:rPr lang="en-US" sz="1400" i="1" dirty="0">
                <a:latin typeface="Arial" panose="020B0604020202020204" pitchFamily="34" charset="0"/>
                <a:cs typeface="Arial" panose="020B0604020202020204" pitchFamily="34" charset="0"/>
              </a:rPr>
              <a:t>]</a:t>
            </a:r>
            <a:endParaRPr lang="ru-RU" sz="1400" dirty="0">
              <a:latin typeface="Arial" panose="020B0604020202020204" pitchFamily="34" charset="0"/>
              <a:cs typeface="Arial" panose="020B0604020202020204" pitchFamily="34" charset="0"/>
            </a:endParaRPr>
          </a:p>
          <a:p>
            <a:pPr>
              <a:buNone/>
            </a:pPr>
            <a:endParaRPr lang="ru-RU" sz="1400" dirty="0"/>
          </a:p>
        </p:txBody>
      </p:sp>
      <p:pic>
        <p:nvPicPr>
          <p:cNvPr id="5" name="Picture 4">
            <a:extLst>
              <a:ext uri="{FF2B5EF4-FFF2-40B4-BE49-F238E27FC236}">
                <a16:creationId xmlns:a16="http://schemas.microsoft.com/office/drawing/2014/main" id="{B62E48B4-795A-A6D6-74AD-0E83E925B61A}"/>
              </a:ext>
            </a:extLst>
          </p:cNvPr>
          <p:cNvPicPr>
            <a:picLocks noChangeAspect="1"/>
          </p:cNvPicPr>
          <p:nvPr/>
        </p:nvPicPr>
        <p:blipFill>
          <a:blip r:embed="rId2"/>
          <a:stretch>
            <a:fillRect/>
          </a:stretch>
        </p:blipFill>
        <p:spPr>
          <a:xfrm>
            <a:off x="185176" y="251731"/>
            <a:ext cx="4918626" cy="5564870"/>
          </a:xfrm>
          <a:prstGeom prst="rect">
            <a:avLst/>
          </a:prstGeom>
        </p:spPr>
      </p:pic>
      <p:sp>
        <p:nvSpPr>
          <p:cNvPr id="7" name="TextBox 6">
            <a:extLst>
              <a:ext uri="{FF2B5EF4-FFF2-40B4-BE49-F238E27FC236}">
                <a16:creationId xmlns:a16="http://schemas.microsoft.com/office/drawing/2014/main" id="{F613AF50-477E-450A-97F9-E8C3FFD78BE8}"/>
              </a:ext>
            </a:extLst>
          </p:cNvPr>
          <p:cNvSpPr txBox="1"/>
          <p:nvPr/>
        </p:nvSpPr>
        <p:spPr>
          <a:xfrm>
            <a:off x="83576" y="5867605"/>
            <a:ext cx="6163732" cy="900246"/>
          </a:xfrm>
          <a:prstGeom prst="rect">
            <a:avLst/>
          </a:prstGeom>
          <a:noFill/>
        </p:spPr>
        <p:txBody>
          <a:bodyPr wrap="square">
            <a:spAutoFit/>
          </a:bodyPr>
          <a:lstStyle/>
          <a:p>
            <a:pPr>
              <a:buNone/>
            </a:pPr>
            <a:r>
              <a:rPr lang="ru-RU" sz="1050" i="1" dirty="0">
                <a:latin typeface="Arial" panose="020B0604020202020204" pitchFamily="34" charset="0"/>
                <a:cs typeface="Arial" panose="020B0604020202020204" pitchFamily="34" charset="0"/>
              </a:rPr>
              <a:t>1-ше фото: Єврейський квартал.Місце,де розташовувалося синагога </a:t>
            </a:r>
          </a:p>
          <a:p>
            <a:pPr>
              <a:buNone/>
            </a:pPr>
            <a:r>
              <a:rPr lang="ru-RU" sz="1050" i="1" dirty="0">
                <a:latin typeface="Arial" panose="020B0604020202020204" pitchFamily="34" charset="0"/>
                <a:cs typeface="Arial" panose="020B0604020202020204" pitchFamily="34" charset="0"/>
              </a:rPr>
              <a:t>«Золота Роза», 70-ті роки ХХ ст.</a:t>
            </a:r>
          </a:p>
          <a:p>
            <a:pPr>
              <a:buNone/>
            </a:pPr>
            <a:endParaRPr lang="ru-RU" sz="1050" i="1" dirty="0">
              <a:latin typeface="Arial" panose="020B0604020202020204" pitchFamily="34" charset="0"/>
              <a:cs typeface="Arial" panose="020B0604020202020204" pitchFamily="34" charset="0"/>
            </a:endParaRPr>
          </a:p>
          <a:p>
            <a:pPr>
              <a:buNone/>
            </a:pPr>
            <a:r>
              <a:rPr lang="ru-RU" sz="1050" i="1" dirty="0">
                <a:latin typeface="Arial" panose="020B0604020202020204" pitchFamily="34" charset="0"/>
                <a:cs typeface="Arial" panose="020B0604020202020204" pitchFamily="34" charset="0"/>
              </a:rPr>
              <a:t>2-ге фото- нещодавно організваний громадський простір, який вшановує та</a:t>
            </a:r>
          </a:p>
          <a:p>
            <a:pPr>
              <a:buNone/>
            </a:pPr>
            <a:r>
              <a:rPr lang="ru-RU" sz="1050" i="1" dirty="0">
                <a:latin typeface="Arial" panose="020B0604020202020204" pitchFamily="34" charset="0"/>
                <a:cs typeface="Arial" panose="020B0604020202020204" pitchFamily="34" charset="0"/>
              </a:rPr>
              <a:t> нагадує про минуле євреїв у Львові.</a:t>
            </a:r>
            <a:endParaRPr lang="ru-RU" sz="1050" dirty="0"/>
          </a:p>
        </p:txBody>
      </p:sp>
      <p:sp>
        <p:nvSpPr>
          <p:cNvPr id="4" name="TextBox 3">
            <a:extLst>
              <a:ext uri="{FF2B5EF4-FFF2-40B4-BE49-F238E27FC236}">
                <a16:creationId xmlns:a16="http://schemas.microsoft.com/office/drawing/2014/main" id="{FA06A7B6-33BD-214E-6770-A44667DFA31E}"/>
              </a:ext>
            </a:extLst>
          </p:cNvPr>
          <p:cNvSpPr txBox="1"/>
          <p:nvPr/>
        </p:nvSpPr>
        <p:spPr>
          <a:xfrm>
            <a:off x="151308" y="2652676"/>
            <a:ext cx="6096000" cy="261610"/>
          </a:xfrm>
          <a:prstGeom prst="rect">
            <a:avLst/>
          </a:prstGeom>
          <a:noFill/>
        </p:spPr>
        <p:txBody>
          <a:bodyPr wrap="square">
            <a:spAutoFit/>
          </a:bodyPr>
          <a:lstStyle/>
          <a:p>
            <a:r>
              <a:rPr lang="uk-UA" sz="1100" i="1" dirty="0">
                <a:solidFill>
                  <a:schemeClr val="bg1"/>
                </a:solidFill>
                <a:latin typeface="Arial" panose="020B0604020202020204" pitchFamily="34" charset="0"/>
                <a:cs typeface="Arial" panose="020B0604020202020204" pitchFamily="34" charset="0"/>
              </a:rPr>
              <a:t>Фото 1</a:t>
            </a:r>
            <a:endParaRPr lang="en-US" sz="1100" dirty="0">
              <a:solidFill>
                <a:schemeClr val="bg1"/>
              </a:solidFill>
            </a:endParaRPr>
          </a:p>
        </p:txBody>
      </p:sp>
      <p:sp>
        <p:nvSpPr>
          <p:cNvPr id="6" name="TextBox 5">
            <a:extLst>
              <a:ext uri="{FF2B5EF4-FFF2-40B4-BE49-F238E27FC236}">
                <a16:creationId xmlns:a16="http://schemas.microsoft.com/office/drawing/2014/main" id="{2EFFFBB3-868E-406C-E7CF-7802D94FBCDA}"/>
              </a:ext>
            </a:extLst>
          </p:cNvPr>
          <p:cNvSpPr txBox="1"/>
          <p:nvPr/>
        </p:nvSpPr>
        <p:spPr>
          <a:xfrm>
            <a:off x="151308" y="5449688"/>
            <a:ext cx="6096000" cy="261610"/>
          </a:xfrm>
          <a:prstGeom prst="rect">
            <a:avLst/>
          </a:prstGeom>
          <a:noFill/>
        </p:spPr>
        <p:txBody>
          <a:bodyPr wrap="square">
            <a:spAutoFit/>
          </a:bodyPr>
          <a:lstStyle/>
          <a:p>
            <a:r>
              <a:rPr lang="uk-UA" sz="1100" i="1" dirty="0">
                <a:solidFill>
                  <a:schemeClr val="bg1"/>
                </a:solidFill>
                <a:latin typeface="Arial" panose="020B0604020202020204" pitchFamily="34" charset="0"/>
                <a:cs typeface="Arial" panose="020B0604020202020204" pitchFamily="34" charset="0"/>
              </a:rPr>
              <a:t>Фото 2</a:t>
            </a:r>
            <a:endParaRPr lang="en-US" sz="1100" dirty="0">
              <a:solidFill>
                <a:schemeClr val="bg1"/>
              </a:solidFill>
            </a:endParaRPr>
          </a:p>
        </p:txBody>
      </p:sp>
    </p:spTree>
    <p:extLst>
      <p:ext uri="{BB962C8B-B14F-4D97-AF65-F5344CB8AC3E}">
        <p14:creationId xmlns:p14="http://schemas.microsoft.com/office/powerpoint/2010/main" val="1606449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0841863-9476-AE3F-C876-BC34204B3AF0}"/>
              </a:ext>
            </a:extLst>
          </p:cNvPr>
          <p:cNvSpPr txBox="1"/>
          <p:nvPr/>
        </p:nvSpPr>
        <p:spPr>
          <a:xfrm>
            <a:off x="397934" y="427085"/>
            <a:ext cx="6096000" cy="5970865"/>
          </a:xfrm>
          <a:prstGeom prst="rect">
            <a:avLst/>
          </a:prstGeom>
          <a:noFill/>
        </p:spPr>
        <p:txBody>
          <a:bodyPr wrap="square">
            <a:spAutoFit/>
          </a:bodyPr>
          <a:lstStyle/>
          <a:p>
            <a:pPr>
              <a:buNone/>
            </a:pPr>
            <a:r>
              <a:rPr lang="ru-RU" b="1" dirty="0">
                <a:latin typeface="Arial" panose="020B0604020202020204" pitchFamily="34" charset="0"/>
                <a:cs typeface="Arial" panose="020B0604020202020204" pitchFamily="34" charset="0"/>
              </a:rPr>
              <a:t>Німецька мова в австрійський період</a:t>
            </a:r>
          </a:p>
          <a:p>
            <a:pPr>
              <a:buNone/>
            </a:pPr>
            <a:r>
              <a:rPr lang="ru-RU" sz="1600" b="1" dirty="0">
                <a:solidFill>
                  <a:schemeClr val="accent1">
                    <a:lumMod val="75000"/>
                  </a:schemeClr>
                </a:solidFill>
                <a:latin typeface="Arial" panose="020B0604020202020204" pitchFamily="34" charset="0"/>
                <a:cs typeface="Arial" panose="020B0604020202020204" pitchFamily="34" charset="0"/>
              </a:rPr>
              <a:t>Адміністрація, університет, наука</a:t>
            </a:r>
          </a:p>
          <a:p>
            <a:pPr>
              <a:buNone/>
            </a:pPr>
            <a:endParaRPr lang="ru-RU" sz="1400" dirty="0">
              <a:latin typeface="Arial" panose="020B0604020202020204" pitchFamily="34" charset="0"/>
              <a:cs typeface="Arial" panose="020B0604020202020204" pitchFamily="34" charset="0"/>
            </a:endParaRPr>
          </a:p>
          <a:p>
            <a:pPr>
              <a:buNone/>
            </a:pPr>
            <a:r>
              <a:rPr lang="ru-RU" sz="1400" dirty="0">
                <a:latin typeface="Arial" panose="020B0604020202020204" pitchFamily="34" charset="0"/>
                <a:cs typeface="Arial" panose="020B0604020202020204" pitchFamily="34" charset="0"/>
              </a:rPr>
              <a:t>У </a:t>
            </a:r>
            <a:r>
              <a:rPr lang="ru-RU" sz="1400" b="1" dirty="0">
                <a:latin typeface="Arial" panose="020B0604020202020204" pitchFamily="34" charset="0"/>
                <a:cs typeface="Arial" panose="020B0604020202020204" pitchFamily="34" charset="0"/>
              </a:rPr>
              <a:t>1772 році</a:t>
            </a:r>
            <a:r>
              <a:rPr lang="ru-RU" sz="1400" dirty="0">
                <a:latin typeface="Arial" panose="020B0604020202020204" pitchFamily="34" charset="0"/>
                <a:cs typeface="Arial" panose="020B0604020202020204" pitchFamily="34" charset="0"/>
              </a:rPr>
              <a:t>, після першого поділу Речі Посполитої, Львів увійшов до складу Австрійської імперії. Німецька мова стала мовою державної адміністрації, судів та військових установ. Урядові документи, накази та значна частина офіційного листування велися німецькою.</a:t>
            </a:r>
          </a:p>
          <a:p>
            <a:pPr>
              <a:buNone/>
            </a:pPr>
            <a:endParaRPr lang="ru-RU" sz="1400" dirty="0">
              <a:latin typeface="Arial" panose="020B0604020202020204" pitchFamily="34" charset="0"/>
              <a:cs typeface="Arial" panose="020B0604020202020204" pitchFamily="34" charset="0"/>
            </a:endParaRPr>
          </a:p>
          <a:p>
            <a:pPr>
              <a:buNone/>
            </a:pPr>
            <a:r>
              <a:rPr lang="ru-RU" sz="1400" dirty="0">
                <a:latin typeface="Arial" panose="020B0604020202020204" pitchFamily="34" charset="0"/>
                <a:cs typeface="Arial" panose="020B0604020202020204" pitchFamily="34" charset="0"/>
              </a:rPr>
              <a:t>Важливим чинником поширення мови стали освітні реформи імператора Йосифа </a:t>
            </a:r>
            <a:r>
              <a:rPr lang="en-US" sz="1400" dirty="0">
                <a:latin typeface="Arial" panose="020B0604020202020204" pitchFamily="34" charset="0"/>
                <a:cs typeface="Arial" panose="020B0604020202020204" pitchFamily="34" charset="0"/>
              </a:rPr>
              <a:t>II </a:t>
            </a:r>
            <a:r>
              <a:rPr lang="ru-RU" sz="1400" dirty="0">
                <a:latin typeface="Arial" panose="020B0604020202020204" pitchFamily="34" charset="0"/>
                <a:cs typeface="Arial" panose="020B0604020202020204" pitchFamily="34" charset="0"/>
              </a:rPr>
              <a:t>у </a:t>
            </a:r>
            <a:r>
              <a:rPr lang="ru-RU" sz="1400" b="1" dirty="0">
                <a:latin typeface="Arial" panose="020B0604020202020204" pitchFamily="34" charset="0"/>
                <a:cs typeface="Arial" panose="020B0604020202020204" pitchFamily="34" charset="0"/>
              </a:rPr>
              <a:t>1780-х роках</a:t>
            </a:r>
            <a:r>
              <a:rPr lang="ru-RU" sz="1400" dirty="0">
                <a:latin typeface="Arial" panose="020B0604020202020204" pitchFamily="34" charset="0"/>
                <a:cs typeface="Arial" panose="020B0604020202020204" pitchFamily="34" charset="0"/>
              </a:rPr>
              <a:t>. Реформи передбачали централізацію управління та запровадження німецької мови у державних установах і частині освітніх закладів.</a:t>
            </a:r>
          </a:p>
          <a:p>
            <a:pPr>
              <a:buNone/>
            </a:pPr>
            <a:r>
              <a:rPr lang="ru-RU" sz="1400" dirty="0">
                <a:latin typeface="Arial" panose="020B0604020202020204" pitchFamily="34" charset="0"/>
                <a:cs typeface="Arial" panose="020B0604020202020204" pitchFamily="34" charset="0"/>
              </a:rPr>
              <a:t>У </a:t>
            </a:r>
            <a:r>
              <a:rPr lang="ru-RU" sz="1400" b="1" dirty="0">
                <a:latin typeface="Arial" panose="020B0604020202020204" pitchFamily="34" charset="0"/>
                <a:cs typeface="Arial" panose="020B0604020202020204" pitchFamily="34" charset="0"/>
              </a:rPr>
              <a:t>1784 році</a:t>
            </a:r>
            <a:r>
              <a:rPr lang="ru-RU" sz="1400" dirty="0">
                <a:latin typeface="Arial" panose="020B0604020202020204" pitchFamily="34" charset="0"/>
                <a:cs typeface="Arial" panose="020B0604020202020204" pitchFamily="34" charset="0"/>
              </a:rPr>
              <a:t> у місті було відновлено Львівський університет. У перші десятиліття значна частина викладання здійснювалася німецькою мовою, що сприяло її поширенню у науковому середовищі. Німецькою мовою публікувалися наукові праці, університетські дослідження та частина періодичних видань.</a:t>
            </a:r>
          </a:p>
          <a:p>
            <a:pPr>
              <a:buNone/>
            </a:pPr>
            <a:r>
              <a:rPr lang="ru-RU" sz="1400" dirty="0">
                <a:latin typeface="Arial" panose="020B0604020202020204" pitchFamily="34" charset="0"/>
                <a:cs typeface="Arial" panose="020B0604020202020204" pitchFamily="34" charset="0"/>
              </a:rPr>
              <a:t>У </a:t>
            </a:r>
            <a:r>
              <a:rPr lang="en-US" sz="1400" dirty="0">
                <a:latin typeface="Arial" panose="020B0604020202020204" pitchFamily="34" charset="0"/>
                <a:cs typeface="Arial" panose="020B0604020202020204" pitchFamily="34" charset="0"/>
              </a:rPr>
              <a:t>XIX </a:t>
            </a:r>
            <a:r>
              <a:rPr lang="ru-RU" sz="1400" dirty="0">
                <a:latin typeface="Arial" panose="020B0604020202020204" pitchFamily="34" charset="0"/>
                <a:cs typeface="Arial" panose="020B0604020202020204" pitchFamily="34" charset="0"/>
              </a:rPr>
              <a:t>столітті німецька мова використовувалася також у технічній освіті, військових школах і бюрократичному апараті імперії. Вона стала мовою адміністративної кар’єри та наукової комунікації.</a:t>
            </a:r>
          </a:p>
          <a:p>
            <a:pPr>
              <a:buNone/>
            </a:pPr>
            <a:endParaRPr lang="ru-RU" sz="1400" dirty="0">
              <a:latin typeface="Arial" panose="020B0604020202020204" pitchFamily="34" charset="0"/>
              <a:cs typeface="Arial" panose="020B0604020202020204" pitchFamily="34" charset="0"/>
            </a:endParaRPr>
          </a:p>
          <a:p>
            <a:pPr>
              <a:buNone/>
            </a:pPr>
            <a:r>
              <a:rPr lang="ru-RU" sz="1400" dirty="0">
                <a:latin typeface="Arial" panose="020B0604020202020204" pitchFamily="34" charset="0"/>
                <a:cs typeface="Arial" panose="020B0604020202020204" pitchFamily="34" charset="0"/>
              </a:rPr>
              <a:t>Австрійський історик Йозеф Рот описував багатомовність міста так:</a:t>
            </a:r>
            <a:br>
              <a:rPr lang="ru-RU" sz="1400" dirty="0">
                <a:latin typeface="Arial" panose="020B0604020202020204" pitchFamily="34" charset="0"/>
                <a:cs typeface="Arial" panose="020B0604020202020204" pitchFamily="34" charset="0"/>
              </a:rPr>
            </a:br>
            <a:r>
              <a:rPr lang="ru-RU" sz="1400" b="1" dirty="0">
                <a:latin typeface="Arial" panose="020B0604020202020204" pitchFamily="34" charset="0"/>
                <a:cs typeface="Arial" panose="020B0604020202020204" pitchFamily="34" charset="0"/>
              </a:rPr>
              <a:t>«У Львові можна було почути кілька мов на одній вулиці».</a:t>
            </a:r>
            <a:endParaRPr lang="ru-RU" sz="1400" dirty="0">
              <a:latin typeface="Arial" panose="020B0604020202020204" pitchFamily="34" charset="0"/>
              <a:cs typeface="Arial" panose="020B0604020202020204" pitchFamily="34" charset="0"/>
            </a:endParaRPr>
          </a:p>
          <a:p>
            <a:pPr>
              <a:buNone/>
            </a:pPr>
            <a:r>
              <a:rPr lang="ru-RU" sz="1400" dirty="0">
                <a:latin typeface="Arial" panose="020B0604020202020204" pitchFamily="34" charset="0"/>
                <a:cs typeface="Arial" panose="020B0604020202020204" pitchFamily="34" charset="0"/>
              </a:rPr>
              <a:t>Звісно німецька мова впливала на міську лексику та культуру, зокрема через адміністрацію, освіту та наукові інституції. Її поширення було пов’язане з політикою імперського управління та розвитком університетської науки. </a:t>
            </a:r>
            <a:r>
              <a:rPr lang="uk-UA" sz="1400" i="1" dirty="0">
                <a:latin typeface="Arial" panose="020B0604020202020204" pitchFamily="34" charset="0"/>
                <a:cs typeface="Arial" panose="020B0604020202020204" pitchFamily="34" charset="0"/>
              </a:rPr>
              <a:t>Джерело</a:t>
            </a:r>
            <a:r>
              <a:rPr lang="en-US" sz="1400" i="1" dirty="0">
                <a:latin typeface="Arial" panose="020B0604020202020204" pitchFamily="34" charset="0"/>
                <a:cs typeface="Arial" panose="020B0604020202020204" pitchFamily="34" charset="0"/>
              </a:rPr>
              <a:t>[1</a:t>
            </a:r>
            <a:r>
              <a:rPr lang="uk-UA" sz="1400" i="1" dirty="0">
                <a:latin typeface="Arial" panose="020B0604020202020204" pitchFamily="34" charset="0"/>
                <a:cs typeface="Arial" panose="020B0604020202020204" pitchFamily="34" charset="0"/>
              </a:rPr>
              <a:t>,4,5,7</a:t>
            </a:r>
            <a:r>
              <a:rPr lang="en-US" sz="1400" i="1" dirty="0">
                <a:latin typeface="Arial" panose="020B0604020202020204" pitchFamily="34" charset="0"/>
                <a:cs typeface="Arial" panose="020B0604020202020204" pitchFamily="34" charset="0"/>
              </a:rPr>
              <a:t>]</a:t>
            </a:r>
            <a:endParaRPr lang="ru-RU" sz="14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4B76DB4E-31A6-F4EE-1C96-1C6F2D78D9AE}"/>
              </a:ext>
            </a:extLst>
          </p:cNvPr>
          <p:cNvSpPr txBox="1"/>
          <p:nvPr/>
        </p:nvSpPr>
        <p:spPr>
          <a:xfrm>
            <a:off x="7055088" y="4461933"/>
            <a:ext cx="4578112" cy="430887"/>
          </a:xfrm>
          <a:prstGeom prst="rect">
            <a:avLst/>
          </a:prstGeom>
          <a:noFill/>
        </p:spPr>
        <p:txBody>
          <a:bodyPr wrap="square">
            <a:spAutoFit/>
          </a:bodyPr>
          <a:lstStyle/>
          <a:p>
            <a:r>
              <a:rPr lang="ru-RU" sz="1100" i="1" dirty="0"/>
              <a:t>Будівля Галицького Сейму (1923 р. буде передана Львівському</a:t>
            </a:r>
          </a:p>
          <a:p>
            <a:r>
              <a:rPr lang="ru-RU" sz="1100" i="1" dirty="0"/>
              <a:t> університету). Фото 1898 р</a:t>
            </a:r>
            <a:endParaRPr lang="en-US" sz="1100" dirty="0"/>
          </a:p>
        </p:txBody>
      </p:sp>
      <p:pic>
        <p:nvPicPr>
          <p:cNvPr id="7" name="Picture 6">
            <a:extLst>
              <a:ext uri="{FF2B5EF4-FFF2-40B4-BE49-F238E27FC236}">
                <a16:creationId xmlns:a16="http://schemas.microsoft.com/office/drawing/2014/main" id="{5B73A69D-EB8A-F94A-D47F-A912284CAF54}"/>
              </a:ext>
            </a:extLst>
          </p:cNvPr>
          <p:cNvPicPr>
            <a:picLocks noChangeAspect="1"/>
          </p:cNvPicPr>
          <p:nvPr/>
        </p:nvPicPr>
        <p:blipFill>
          <a:blip r:embed="rId2"/>
          <a:stretch>
            <a:fillRect/>
          </a:stretch>
        </p:blipFill>
        <p:spPr>
          <a:xfrm>
            <a:off x="6519856" y="207690"/>
            <a:ext cx="4806191" cy="4254243"/>
          </a:xfrm>
          <a:prstGeom prst="rect">
            <a:avLst/>
          </a:prstGeom>
          <a:ln>
            <a:noFill/>
          </a:ln>
          <a:effectLst>
            <a:softEdge rad="112500"/>
          </a:effectLst>
        </p:spPr>
      </p:pic>
    </p:spTree>
    <p:extLst>
      <p:ext uri="{BB962C8B-B14F-4D97-AF65-F5344CB8AC3E}">
        <p14:creationId xmlns:p14="http://schemas.microsoft.com/office/powerpoint/2010/main" val="1895293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C7722C0-8DAA-ACAE-409E-F81033CB3A54}"/>
              </a:ext>
            </a:extLst>
          </p:cNvPr>
          <p:cNvSpPr txBox="1"/>
          <p:nvPr/>
        </p:nvSpPr>
        <p:spPr>
          <a:xfrm>
            <a:off x="292485" y="51338"/>
            <a:ext cx="6096000" cy="369332"/>
          </a:xfrm>
          <a:prstGeom prst="rect">
            <a:avLst/>
          </a:prstGeom>
          <a:noFill/>
        </p:spPr>
        <p:txBody>
          <a:bodyPr wrap="square">
            <a:spAutoFit/>
          </a:bodyPr>
          <a:lstStyle/>
          <a:p>
            <a:r>
              <a:rPr lang="ru-RU" b="1" dirty="0">
                <a:latin typeface="Arial" panose="020B0604020202020204" pitchFamily="34" charset="0"/>
                <a:cs typeface="Arial" panose="020B0604020202020204" pitchFamily="34" charset="0"/>
              </a:rPr>
              <a:t>Мовна карта вулиці Краківської (XIX – поч. XX ст.)</a:t>
            </a:r>
            <a:endParaRPr lang="en-US" b="1"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EE19B1B5-0119-A874-1B34-A4684B1F9DE5}"/>
              </a:ext>
            </a:extLst>
          </p:cNvPr>
          <p:cNvSpPr txBox="1"/>
          <p:nvPr/>
        </p:nvSpPr>
        <p:spPr>
          <a:xfrm>
            <a:off x="6867985" y="1257538"/>
            <a:ext cx="4800601" cy="1169551"/>
          </a:xfrm>
          <a:prstGeom prst="rect">
            <a:avLst/>
          </a:prstGeom>
          <a:noFill/>
        </p:spPr>
        <p:txBody>
          <a:bodyPr wrap="square">
            <a:spAutoFit/>
          </a:bodyPr>
          <a:lstStyle/>
          <a:p>
            <a:r>
              <a:rPr lang="en-US" sz="1400" dirty="0"/>
              <a:t>🔵 </a:t>
            </a:r>
            <a:r>
              <a:rPr lang="ru-RU" sz="1400" b="1" dirty="0"/>
              <a:t>польська мова</a:t>
            </a:r>
            <a:r>
              <a:rPr lang="ru-RU" sz="1400" dirty="0"/>
              <a:t> – міщани, власники крамниць</a:t>
            </a:r>
            <a:br>
              <a:rPr lang="ru-RU" sz="1400" dirty="0"/>
            </a:br>
            <a:r>
              <a:rPr lang="en-US" sz="1400" dirty="0"/>
              <a:t>🟡 </a:t>
            </a:r>
            <a:r>
              <a:rPr lang="ru-RU" sz="1400" b="1" dirty="0"/>
              <a:t>українська («руська») мова</a:t>
            </a:r>
            <a:r>
              <a:rPr lang="ru-RU" sz="1400" dirty="0"/>
              <a:t> – ремісники, мешканці передмість</a:t>
            </a:r>
            <a:br>
              <a:rPr lang="ru-RU" sz="1400" dirty="0"/>
            </a:br>
            <a:r>
              <a:rPr lang="en-US" sz="1400" dirty="0"/>
              <a:t>🟢 </a:t>
            </a:r>
            <a:r>
              <a:rPr lang="ru-RU" sz="1400" b="1" dirty="0"/>
              <a:t>їдиш</a:t>
            </a:r>
            <a:r>
              <a:rPr lang="ru-RU" sz="1400" dirty="0"/>
              <a:t> – єврейські торговці та посередники</a:t>
            </a:r>
            <a:br>
              <a:rPr lang="ru-RU" sz="1400" dirty="0"/>
            </a:br>
            <a:r>
              <a:rPr lang="en-US" sz="1400" dirty="0"/>
              <a:t>🔴 </a:t>
            </a:r>
            <a:r>
              <a:rPr lang="ru-RU" sz="1400" b="1" dirty="0"/>
              <a:t>німецька</a:t>
            </a:r>
            <a:r>
              <a:rPr lang="ru-RU" sz="1400" dirty="0"/>
              <a:t> – чиновники австрійської адміністрації</a:t>
            </a:r>
            <a:endParaRPr lang="en-US" sz="1400" dirty="0"/>
          </a:p>
        </p:txBody>
      </p:sp>
      <p:pic>
        <p:nvPicPr>
          <p:cNvPr id="26" name="Picture 25">
            <a:extLst>
              <a:ext uri="{FF2B5EF4-FFF2-40B4-BE49-F238E27FC236}">
                <a16:creationId xmlns:a16="http://schemas.microsoft.com/office/drawing/2014/main" id="{E9697A40-B251-1DE2-A139-1897E3F5F23B}"/>
              </a:ext>
            </a:extLst>
          </p:cNvPr>
          <p:cNvPicPr>
            <a:picLocks noChangeAspect="1"/>
          </p:cNvPicPr>
          <p:nvPr/>
        </p:nvPicPr>
        <p:blipFill>
          <a:blip r:embed="rId2"/>
          <a:stretch>
            <a:fillRect/>
          </a:stretch>
        </p:blipFill>
        <p:spPr>
          <a:xfrm>
            <a:off x="362680" y="1126081"/>
            <a:ext cx="6198606" cy="5113851"/>
          </a:xfrm>
          <a:prstGeom prst="rect">
            <a:avLst/>
          </a:prstGeom>
          <a:ln>
            <a:noFill/>
          </a:ln>
          <a:effectLst>
            <a:outerShdw blurRad="190500" algn="tl" rotWithShape="0">
              <a:srgbClr val="000000">
                <a:alpha val="70000"/>
              </a:srgbClr>
            </a:outerShdw>
          </a:effectLst>
        </p:spPr>
      </p:pic>
      <p:sp>
        <p:nvSpPr>
          <p:cNvPr id="28" name="TextBox 27">
            <a:extLst>
              <a:ext uri="{FF2B5EF4-FFF2-40B4-BE49-F238E27FC236}">
                <a16:creationId xmlns:a16="http://schemas.microsoft.com/office/drawing/2014/main" id="{FB3C05BE-8715-83E8-B7CA-6C50D705C1AF}"/>
              </a:ext>
            </a:extLst>
          </p:cNvPr>
          <p:cNvSpPr txBox="1"/>
          <p:nvPr/>
        </p:nvSpPr>
        <p:spPr>
          <a:xfrm>
            <a:off x="292485" y="420670"/>
            <a:ext cx="6096000" cy="584775"/>
          </a:xfrm>
          <a:prstGeom prst="rect">
            <a:avLst/>
          </a:prstGeom>
          <a:noFill/>
        </p:spPr>
        <p:txBody>
          <a:bodyPr wrap="square">
            <a:spAutoFit/>
          </a:bodyPr>
          <a:lstStyle/>
          <a:p>
            <a:r>
              <a:rPr lang="ru-RU" sz="1600" b="1" dirty="0">
                <a:solidFill>
                  <a:schemeClr val="accent1">
                    <a:lumMod val="75000"/>
                  </a:schemeClr>
                </a:solidFill>
                <a:latin typeface="Arial" panose="020B0604020202020204" pitchFamily="34" charset="0"/>
                <a:cs typeface="Arial" panose="020B0604020202020204" pitchFamily="34" charset="0"/>
              </a:rPr>
              <a:t>Авторська реконструкція мовного середовища на основі історичних джерел</a:t>
            </a:r>
            <a:endParaRPr lang="en-US" sz="1600" b="1" dirty="0">
              <a:solidFill>
                <a:schemeClr val="accent1">
                  <a:lumMod val="75000"/>
                </a:schemeClr>
              </a:solidFill>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BBD7A1B5-B7BB-DA12-2A9E-5550ED25C070}"/>
              </a:ext>
            </a:extLst>
          </p:cNvPr>
          <p:cNvSpPr txBox="1"/>
          <p:nvPr/>
        </p:nvSpPr>
        <p:spPr>
          <a:xfrm>
            <a:off x="6942668" y="2775065"/>
            <a:ext cx="5249332" cy="1815882"/>
          </a:xfrm>
          <a:prstGeom prst="rect">
            <a:avLst/>
          </a:prstGeom>
          <a:noFill/>
        </p:spPr>
        <p:txBody>
          <a:bodyPr wrap="square">
            <a:spAutoFit/>
          </a:bodyPr>
          <a:lstStyle/>
          <a:p>
            <a:r>
              <a:rPr lang="ru-RU" sz="1600" b="1" dirty="0"/>
              <a:t>Краківська вулиця </a:t>
            </a:r>
            <a:r>
              <a:rPr lang="ru-RU" sz="1600" dirty="0"/>
              <a:t>була важливим торговим простором, де щоденно взаємодіяли представники різних етнічних громад і звучали кілька мов. </a:t>
            </a:r>
          </a:p>
          <a:p>
            <a:endParaRPr lang="ru-RU" sz="1600" dirty="0"/>
          </a:p>
          <a:p>
            <a:r>
              <a:rPr lang="ru-RU" sz="1600" dirty="0"/>
              <a:t>Через </a:t>
            </a:r>
            <a:r>
              <a:rPr lang="ru-RU" sz="1600" b="1" dirty="0"/>
              <a:t>Краківську браму</a:t>
            </a:r>
            <a:r>
              <a:rPr lang="ru-RU" sz="1600" dirty="0"/>
              <a:t> проходив торговий шлях до Польщі та Центральної Європи, тому вулиця стала місцем постійних контактів різних культур.</a:t>
            </a:r>
            <a:endParaRPr lang="en-US" sz="1600" dirty="0"/>
          </a:p>
        </p:txBody>
      </p:sp>
      <p:sp>
        <p:nvSpPr>
          <p:cNvPr id="4" name="TextBox 3">
            <a:extLst>
              <a:ext uri="{FF2B5EF4-FFF2-40B4-BE49-F238E27FC236}">
                <a16:creationId xmlns:a16="http://schemas.microsoft.com/office/drawing/2014/main" id="{69024DEE-A209-8C56-604C-7B49BC72176F}"/>
              </a:ext>
            </a:extLst>
          </p:cNvPr>
          <p:cNvSpPr txBox="1"/>
          <p:nvPr/>
        </p:nvSpPr>
        <p:spPr>
          <a:xfrm>
            <a:off x="6867985" y="4854937"/>
            <a:ext cx="5268034" cy="1200329"/>
          </a:xfrm>
          <a:prstGeom prst="rect">
            <a:avLst/>
          </a:prstGeom>
          <a:noFill/>
        </p:spPr>
        <p:txBody>
          <a:bodyPr wrap="square">
            <a:spAutoFit/>
          </a:bodyPr>
          <a:lstStyle/>
          <a:p>
            <a:r>
              <a:rPr lang="ru-RU" sz="1200" b="0" i="1" dirty="0">
                <a:solidFill>
                  <a:srgbClr val="202122"/>
                </a:solidFill>
                <a:effectLst/>
                <a:latin typeface="Arial" panose="020B0604020202020204" pitchFamily="34" charset="0"/>
              </a:rPr>
              <a:t>На вулиці мешкали переважно львівські ремісники </a:t>
            </a:r>
            <a:r>
              <a:rPr lang="ru-RU" sz="1200" i="1" dirty="0">
                <a:solidFill>
                  <a:srgbClr val="202122"/>
                </a:solidFill>
                <a:latin typeface="Arial" panose="020B0604020202020204" pitchFamily="34" charset="0"/>
              </a:rPr>
              <a:t>- </a:t>
            </a:r>
            <a:r>
              <a:rPr lang="ru-RU" sz="1200" b="0" i="1" dirty="0">
                <a:solidFill>
                  <a:srgbClr val="202122"/>
                </a:solidFill>
                <a:effectLst/>
                <a:latin typeface="Arial" panose="020B0604020202020204" pitchFamily="34" charset="0"/>
              </a:rPr>
              <a:t>зброярі та малярі. Їхні будинки не збереглися в первинному вигляді. Нинішня забудова вулиці походить з </a:t>
            </a:r>
            <a:r>
              <a:rPr lang="en-US" sz="1200" b="0" i="1" dirty="0">
                <a:solidFill>
                  <a:srgbClr val="202122"/>
                </a:solidFill>
                <a:effectLst/>
                <a:latin typeface="Arial" panose="020B0604020202020204" pitchFamily="34" charset="0"/>
              </a:rPr>
              <a:t>XVIII—XIX </a:t>
            </a:r>
            <a:r>
              <a:rPr lang="ru-RU" sz="1200" b="0" i="1" dirty="0">
                <a:solidFill>
                  <a:srgbClr val="202122"/>
                </a:solidFill>
                <a:effectLst/>
                <a:latin typeface="Arial" panose="020B0604020202020204" pitchFamily="34" charset="0"/>
              </a:rPr>
              <a:t>століть. За польських часів </a:t>
            </a:r>
            <a:r>
              <a:rPr lang="ru-RU" sz="1200" i="1" dirty="0">
                <a:solidFill>
                  <a:srgbClr val="202122"/>
                </a:solidFill>
                <a:latin typeface="Arial" panose="020B0604020202020204" pitchFamily="34" charset="0"/>
              </a:rPr>
              <a:t>там були </a:t>
            </a:r>
            <a:r>
              <a:rPr lang="ru-RU" sz="1200" b="0" i="1" dirty="0">
                <a:solidFill>
                  <a:srgbClr val="202122"/>
                </a:solidFill>
                <a:effectLst/>
                <a:latin typeface="Arial" panose="020B0604020202020204" pitchFamily="34" charset="0"/>
              </a:rPr>
              <a:t> магазин дамського одягу Леєра, магазин взуття «Амстердам», книгарня Бардаха і майстерня біжутерії Порльцвайґа</a:t>
            </a:r>
            <a:r>
              <a:rPr lang="ru-RU" sz="1200" i="1" dirty="0">
                <a:solidFill>
                  <a:srgbClr val="202122"/>
                </a:solidFill>
                <a:latin typeface="Arial" panose="020B0604020202020204" pitchFamily="34" charset="0"/>
              </a:rPr>
              <a:t>.</a:t>
            </a:r>
            <a:r>
              <a:rPr lang="ru-RU" sz="1200" b="0" i="1" dirty="0">
                <a:solidFill>
                  <a:srgbClr val="202122"/>
                </a:solidFill>
                <a:effectLst/>
                <a:latin typeface="Arial" panose="020B0604020202020204" pitchFamily="34" charset="0"/>
              </a:rPr>
              <a:t>  </a:t>
            </a:r>
          </a:p>
          <a:p>
            <a:r>
              <a:rPr lang="uk-UA" sz="1200" i="1" dirty="0">
                <a:latin typeface="Arial" panose="020B0604020202020204" pitchFamily="34" charset="0"/>
                <a:cs typeface="Arial" panose="020B0604020202020204" pitchFamily="34" charset="0"/>
              </a:rPr>
              <a:t>Джерело</a:t>
            </a:r>
            <a:r>
              <a:rPr lang="en-US" sz="1200" i="1" dirty="0">
                <a:latin typeface="Arial" panose="020B0604020202020204" pitchFamily="34" charset="0"/>
                <a:cs typeface="Arial" panose="020B0604020202020204" pitchFamily="34" charset="0"/>
              </a:rPr>
              <a:t>[</a:t>
            </a:r>
            <a:r>
              <a:rPr lang="uk-UA" sz="1200" i="1" dirty="0">
                <a:latin typeface="Arial" panose="020B0604020202020204" pitchFamily="34" charset="0"/>
                <a:cs typeface="Arial" panose="020B0604020202020204" pitchFamily="34" charset="0"/>
              </a:rPr>
              <a:t>1, 2, 3</a:t>
            </a:r>
            <a:r>
              <a:rPr lang="en-US" sz="1200" i="1" dirty="0">
                <a:latin typeface="Arial" panose="020B0604020202020204" pitchFamily="34" charset="0"/>
                <a:cs typeface="Arial" panose="020B0604020202020204" pitchFamily="34" charset="0"/>
              </a:rPr>
              <a:t>]</a:t>
            </a:r>
            <a:endParaRPr lang="en-US" sz="1200" i="1" dirty="0"/>
          </a:p>
        </p:txBody>
      </p:sp>
    </p:spTree>
    <p:extLst>
      <p:ext uri="{BB962C8B-B14F-4D97-AF65-F5344CB8AC3E}">
        <p14:creationId xmlns:p14="http://schemas.microsoft.com/office/powerpoint/2010/main" val="2164418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9C2947E-33E0-BCC2-8938-D4D6C9F90AB3}"/>
              </a:ext>
            </a:extLst>
          </p:cNvPr>
          <p:cNvSpPr txBox="1"/>
          <p:nvPr/>
        </p:nvSpPr>
        <p:spPr>
          <a:xfrm>
            <a:off x="228601" y="217944"/>
            <a:ext cx="6620932" cy="6647974"/>
          </a:xfrm>
          <a:prstGeom prst="rect">
            <a:avLst/>
          </a:prstGeom>
          <a:noFill/>
        </p:spPr>
        <p:txBody>
          <a:bodyPr wrap="square">
            <a:spAutoFit/>
          </a:bodyPr>
          <a:lstStyle/>
          <a:p>
            <a:pPr>
              <a:buNone/>
            </a:pPr>
            <a:r>
              <a:rPr lang="ru-RU" b="1" dirty="0">
                <a:latin typeface="Arial" panose="020B0604020202020204" pitchFamily="34" charset="0"/>
                <a:cs typeface="Arial" panose="020B0604020202020204" pitchFamily="34" charset="0"/>
              </a:rPr>
              <a:t>Один день у Львові на початку ХХ ст.</a:t>
            </a:r>
          </a:p>
          <a:p>
            <a:pPr>
              <a:buNone/>
            </a:pPr>
            <a:r>
              <a:rPr lang="ru-RU" sz="1600" b="1" dirty="0">
                <a:solidFill>
                  <a:schemeClr val="accent1">
                    <a:lumMod val="75000"/>
                  </a:schemeClr>
                </a:solidFill>
                <a:latin typeface="Arial" panose="020B0604020202020204" pitchFamily="34" charset="0"/>
                <a:cs typeface="Arial" panose="020B0604020202020204" pitchFamily="34" charset="0"/>
              </a:rPr>
              <a:t>Мовний «портрет» міста</a:t>
            </a:r>
            <a:endParaRPr lang="ru-RU" sz="1600" dirty="0">
              <a:solidFill>
                <a:schemeClr val="accent1">
                  <a:lumMod val="75000"/>
                </a:schemeClr>
              </a:solidFill>
              <a:latin typeface="Arial" panose="020B0604020202020204" pitchFamily="34" charset="0"/>
              <a:cs typeface="Arial" panose="020B0604020202020204" pitchFamily="34" charset="0"/>
            </a:endParaRPr>
          </a:p>
          <a:p>
            <a:pPr>
              <a:buNone/>
            </a:pPr>
            <a:r>
              <a:rPr lang="ru-RU" sz="1400" b="1" i="1" dirty="0">
                <a:solidFill>
                  <a:schemeClr val="accent1">
                    <a:lumMod val="75000"/>
                  </a:schemeClr>
                </a:solidFill>
                <a:latin typeface="Arial" panose="020B0604020202020204" pitchFamily="34" charset="0"/>
                <a:cs typeface="Arial" panose="020B0604020202020204" pitchFamily="34" charset="0"/>
              </a:rPr>
              <a:t>Уявімо звичайний день у багатонаціональному місті... </a:t>
            </a:r>
            <a:r>
              <a:rPr lang="uk-UA" sz="1400" b="1" i="1" dirty="0">
                <a:solidFill>
                  <a:schemeClr val="accent1">
                    <a:lumMod val="75000"/>
                  </a:schemeClr>
                </a:solidFill>
                <a:latin typeface="Arial" panose="020B0604020202020204" pitchFamily="34" charset="0"/>
                <a:cs typeface="Arial" panose="020B0604020202020204" pitchFamily="34" charset="0"/>
              </a:rPr>
              <a:t> </a:t>
            </a:r>
            <a:endParaRPr lang="ru-RU" sz="1400" b="1" i="1" dirty="0">
              <a:solidFill>
                <a:schemeClr val="accent1">
                  <a:lumMod val="75000"/>
                </a:schemeClr>
              </a:solidFill>
              <a:latin typeface="Arial" panose="020B0604020202020204" pitchFamily="34" charset="0"/>
              <a:cs typeface="Arial" panose="020B0604020202020204" pitchFamily="34" charset="0"/>
            </a:endParaRPr>
          </a:p>
          <a:p>
            <a:pPr>
              <a:buNone/>
            </a:pPr>
            <a:endParaRPr lang="ru-RU" sz="1400" i="1" dirty="0">
              <a:latin typeface="Arial" panose="020B0604020202020204" pitchFamily="34" charset="0"/>
              <a:cs typeface="Arial" panose="020B0604020202020204" pitchFamily="34" charset="0"/>
            </a:endParaRPr>
          </a:p>
          <a:p>
            <a:pPr>
              <a:buNone/>
            </a:pPr>
            <a:r>
              <a:rPr lang="ru-RU" sz="1400" b="1" u="sng" dirty="0">
                <a:latin typeface="Arial" panose="020B0604020202020204" pitchFamily="34" charset="0"/>
                <a:cs typeface="Arial" panose="020B0604020202020204" pitchFamily="34" charset="0"/>
              </a:rPr>
              <a:t>Ранок</a:t>
            </a:r>
            <a:r>
              <a:rPr lang="ru-RU" sz="1400" b="1" dirty="0">
                <a:latin typeface="Arial" panose="020B0604020202020204" pitchFamily="34" charset="0"/>
                <a:cs typeface="Arial" panose="020B0604020202020204" pitchFamily="34" charset="0"/>
              </a:rPr>
              <a:t>.</a:t>
            </a:r>
            <a:br>
              <a:rPr lang="ru-RU" sz="1400" dirty="0">
                <a:latin typeface="Arial" panose="020B0604020202020204" pitchFamily="34" charset="0"/>
                <a:cs typeface="Arial" panose="020B0604020202020204" pitchFamily="34" charset="0"/>
              </a:rPr>
            </a:br>
            <a:r>
              <a:rPr lang="ru-RU" sz="1400" dirty="0">
                <a:latin typeface="Arial" panose="020B0604020202020204" pitchFamily="34" charset="0"/>
                <a:cs typeface="Arial" panose="020B0604020202020204" pitchFamily="34" charset="0"/>
              </a:rPr>
              <a:t>На ринках і у крамницях звучить їдиш - мовою спілкуються єврейські</a:t>
            </a:r>
            <a:endParaRPr lang="en-US" sz="1400" dirty="0">
              <a:latin typeface="Arial" panose="020B0604020202020204" pitchFamily="34" charset="0"/>
              <a:cs typeface="Arial" panose="020B0604020202020204" pitchFamily="34" charset="0"/>
            </a:endParaRPr>
          </a:p>
          <a:p>
            <a:pPr>
              <a:buNone/>
            </a:pPr>
            <a:r>
              <a:rPr lang="ru-RU" sz="1400" dirty="0">
                <a:latin typeface="Arial" panose="020B0604020202020204" pitchFamily="34" charset="0"/>
                <a:cs typeface="Arial" panose="020B0604020202020204" pitchFamily="34" charset="0"/>
              </a:rPr>
              <a:t>торговці та покупці. (</a:t>
            </a:r>
            <a:r>
              <a:rPr lang="ru-RU" sz="1400" i="1" dirty="0">
                <a:latin typeface="Arial" panose="020B0604020202020204" pitchFamily="34" charset="0"/>
                <a:cs typeface="Arial" panose="020B0604020202020204" pitchFamily="34" charset="0"/>
              </a:rPr>
              <a:t>на фото: Базар і крамниці на площі Ринок</a:t>
            </a:r>
            <a:r>
              <a:rPr lang="ru-RU" sz="1400" dirty="0">
                <a:latin typeface="Arial" panose="020B0604020202020204" pitchFamily="34" charset="0"/>
                <a:cs typeface="Arial" panose="020B0604020202020204" pitchFamily="34" charset="0"/>
              </a:rPr>
              <a:t>)</a:t>
            </a:r>
          </a:p>
          <a:p>
            <a:pPr>
              <a:buNone/>
            </a:pPr>
            <a:endParaRPr lang="ru-RU" sz="1400" dirty="0">
              <a:latin typeface="Arial" panose="020B0604020202020204" pitchFamily="34" charset="0"/>
              <a:cs typeface="Arial" panose="020B0604020202020204" pitchFamily="34" charset="0"/>
            </a:endParaRPr>
          </a:p>
          <a:p>
            <a:pPr>
              <a:buNone/>
            </a:pPr>
            <a:endParaRPr lang="ru-RU" sz="1400" b="1" dirty="0">
              <a:latin typeface="Arial" panose="020B0604020202020204" pitchFamily="34" charset="0"/>
              <a:cs typeface="Arial" panose="020B0604020202020204" pitchFamily="34" charset="0"/>
            </a:endParaRPr>
          </a:p>
          <a:p>
            <a:pPr>
              <a:buNone/>
            </a:pPr>
            <a:endParaRPr lang="ru-RU" sz="1400" b="1" dirty="0">
              <a:latin typeface="Arial" panose="020B0604020202020204" pitchFamily="34" charset="0"/>
              <a:cs typeface="Arial" panose="020B0604020202020204" pitchFamily="34" charset="0"/>
            </a:endParaRPr>
          </a:p>
          <a:p>
            <a:r>
              <a:rPr lang="ru-RU" sz="1400" b="1" u="sng" dirty="0">
                <a:latin typeface="Arial" panose="020B0604020202020204" pitchFamily="34" charset="0"/>
                <a:cs typeface="Arial" panose="020B0604020202020204" pitchFamily="34" charset="0"/>
              </a:rPr>
              <a:t>Передобідній час</a:t>
            </a:r>
            <a:r>
              <a:rPr lang="ru-RU" sz="1400" b="1" dirty="0">
                <a:latin typeface="Arial" panose="020B0604020202020204" pitchFamily="34" charset="0"/>
                <a:cs typeface="Arial" panose="020B0604020202020204" pitchFamily="34" charset="0"/>
              </a:rPr>
              <a:t>.</a:t>
            </a:r>
            <a:br>
              <a:rPr lang="ru-RU" sz="1400" dirty="0">
                <a:latin typeface="Arial" panose="020B0604020202020204" pitchFamily="34" charset="0"/>
                <a:cs typeface="Arial" panose="020B0604020202020204" pitchFamily="34" charset="0"/>
              </a:rPr>
            </a:br>
            <a:r>
              <a:rPr lang="ru-RU" sz="1400" dirty="0">
                <a:latin typeface="Arial" panose="020B0604020202020204" pitchFamily="34" charset="0"/>
                <a:cs typeface="Arial" panose="020B0604020202020204" pitchFamily="34" charset="0"/>
              </a:rPr>
              <a:t>У державних установах і на залізниці використовується німецька мова, яка була мовою адміністрації в часи Австро-Угорська імперія (</a:t>
            </a:r>
            <a:r>
              <a:rPr lang="ru-RU" sz="1400" i="1" dirty="0">
                <a:latin typeface="Arial" panose="020B0604020202020204" pitchFamily="34" charset="0"/>
                <a:cs typeface="Arial" panose="020B0604020202020204" pitchFamily="34" charset="0"/>
              </a:rPr>
              <a:t>на фото: Залізничний вокзал, 1903р.</a:t>
            </a:r>
            <a:r>
              <a:rPr lang="ru-RU" sz="1400" dirty="0">
                <a:latin typeface="Arial" panose="020B0604020202020204" pitchFamily="34" charset="0"/>
                <a:cs typeface="Arial" panose="020B0604020202020204" pitchFamily="34" charset="0"/>
              </a:rPr>
              <a:t>)</a:t>
            </a:r>
          </a:p>
          <a:p>
            <a:pPr>
              <a:buNone/>
            </a:pPr>
            <a:endParaRPr lang="ru-RU" sz="1400" dirty="0">
              <a:latin typeface="Arial" panose="020B0604020202020204" pitchFamily="34" charset="0"/>
              <a:cs typeface="Arial" panose="020B0604020202020204" pitchFamily="34" charset="0"/>
            </a:endParaRPr>
          </a:p>
          <a:p>
            <a:pPr>
              <a:buNone/>
            </a:pPr>
            <a:endParaRPr lang="ru-RU" sz="1400" b="1" dirty="0">
              <a:latin typeface="Arial" panose="020B0604020202020204" pitchFamily="34" charset="0"/>
              <a:cs typeface="Arial" panose="020B0604020202020204" pitchFamily="34" charset="0"/>
            </a:endParaRPr>
          </a:p>
          <a:p>
            <a:pPr>
              <a:buNone/>
            </a:pPr>
            <a:endParaRPr lang="ru-RU" sz="1400" b="1" dirty="0">
              <a:latin typeface="Arial" panose="020B0604020202020204" pitchFamily="34" charset="0"/>
              <a:cs typeface="Arial" panose="020B0604020202020204" pitchFamily="34" charset="0"/>
            </a:endParaRPr>
          </a:p>
          <a:p>
            <a:r>
              <a:rPr lang="ru-RU" sz="1400" b="1" u="sng" dirty="0">
                <a:latin typeface="Arial" panose="020B0604020202020204" pitchFamily="34" charset="0"/>
                <a:cs typeface="Arial" panose="020B0604020202020204" pitchFamily="34" charset="0"/>
              </a:rPr>
              <a:t>День</a:t>
            </a:r>
            <a:r>
              <a:rPr lang="ru-RU" sz="1400" b="1" dirty="0">
                <a:latin typeface="Arial" panose="020B0604020202020204" pitchFamily="34" charset="0"/>
                <a:cs typeface="Arial" panose="020B0604020202020204" pitchFamily="34" charset="0"/>
              </a:rPr>
              <a:t>.</a:t>
            </a:r>
            <a:br>
              <a:rPr lang="ru-RU" sz="1400" dirty="0">
                <a:latin typeface="Arial" panose="020B0604020202020204" pitchFamily="34" charset="0"/>
                <a:cs typeface="Arial" panose="020B0604020202020204" pitchFamily="34" charset="0"/>
              </a:rPr>
            </a:br>
            <a:r>
              <a:rPr lang="ru-RU" sz="1400" dirty="0">
                <a:latin typeface="Arial" panose="020B0604020202020204" pitchFamily="34" charset="0"/>
                <a:cs typeface="Arial" panose="020B0604020202020204" pitchFamily="34" charset="0"/>
              </a:rPr>
              <a:t>У школах, університеті та міських установах часто звучить польська </a:t>
            </a:r>
          </a:p>
          <a:p>
            <a:r>
              <a:rPr lang="ru-RU" sz="1400" dirty="0">
                <a:latin typeface="Arial" panose="020B0604020202020204" pitchFamily="34" charset="0"/>
                <a:cs typeface="Arial" panose="020B0604020202020204" pitchFamily="34" charset="0"/>
              </a:rPr>
              <a:t>мова, якою користуються міщани та частина інтелігенції. </a:t>
            </a:r>
          </a:p>
          <a:p>
            <a:r>
              <a:rPr lang="ru-RU" sz="1400" dirty="0">
                <a:latin typeface="Arial" panose="020B0604020202020204" pitchFamily="34" charset="0"/>
                <a:cs typeface="Arial" panose="020B0604020202020204" pitchFamily="34" charset="0"/>
              </a:rPr>
              <a:t>(</a:t>
            </a:r>
            <a:r>
              <a:rPr lang="ru-RU" sz="1400" i="1" dirty="0">
                <a:latin typeface="Arial" panose="020B0604020202020204" pitchFamily="34" charset="0"/>
                <a:cs typeface="Arial" panose="020B0604020202020204" pitchFamily="34" charset="0"/>
              </a:rPr>
              <a:t>на фото: Перша Селезіанська школа, початок ХХ сторіччя</a:t>
            </a:r>
            <a:r>
              <a:rPr lang="ru-RU" sz="1400" dirty="0">
                <a:latin typeface="Arial" panose="020B0604020202020204" pitchFamily="34" charset="0"/>
                <a:cs typeface="Arial" panose="020B0604020202020204" pitchFamily="34" charset="0"/>
              </a:rPr>
              <a:t>)</a:t>
            </a:r>
          </a:p>
          <a:p>
            <a:pPr>
              <a:buNone/>
            </a:pPr>
            <a:endParaRPr lang="ru-RU" sz="1400" dirty="0">
              <a:latin typeface="Arial" panose="020B0604020202020204" pitchFamily="34" charset="0"/>
              <a:cs typeface="Arial" panose="020B0604020202020204" pitchFamily="34" charset="0"/>
            </a:endParaRPr>
          </a:p>
          <a:p>
            <a:pPr>
              <a:buNone/>
            </a:pPr>
            <a:endParaRPr lang="ru-RU" sz="1400" b="1" dirty="0">
              <a:latin typeface="Arial" panose="020B0604020202020204" pitchFamily="34" charset="0"/>
              <a:cs typeface="Arial" panose="020B0604020202020204" pitchFamily="34" charset="0"/>
            </a:endParaRPr>
          </a:p>
          <a:p>
            <a:pPr>
              <a:buNone/>
            </a:pPr>
            <a:endParaRPr lang="ru-RU" sz="1400" b="1" dirty="0">
              <a:latin typeface="Arial" panose="020B0604020202020204" pitchFamily="34" charset="0"/>
              <a:cs typeface="Arial" panose="020B0604020202020204" pitchFamily="34" charset="0"/>
            </a:endParaRPr>
          </a:p>
          <a:p>
            <a:r>
              <a:rPr lang="ru-RU" sz="1400" b="1" u="sng" dirty="0">
                <a:latin typeface="Arial" panose="020B0604020202020204" pitchFamily="34" charset="0"/>
                <a:cs typeface="Arial" panose="020B0604020202020204" pitchFamily="34" charset="0"/>
              </a:rPr>
              <a:t>Вечір</a:t>
            </a:r>
            <a:r>
              <a:rPr lang="ru-RU" sz="1400" b="1" dirty="0">
                <a:latin typeface="Arial" panose="020B0604020202020204" pitchFamily="34" charset="0"/>
                <a:cs typeface="Arial" panose="020B0604020202020204" pitchFamily="34" charset="0"/>
              </a:rPr>
              <a:t>.</a:t>
            </a:r>
            <a:br>
              <a:rPr lang="ru-RU" sz="1400" dirty="0">
                <a:latin typeface="Arial" panose="020B0604020202020204" pitchFamily="34" charset="0"/>
                <a:cs typeface="Arial" panose="020B0604020202020204" pitchFamily="34" charset="0"/>
              </a:rPr>
            </a:br>
            <a:r>
              <a:rPr lang="ru-RU" sz="1400" dirty="0">
                <a:latin typeface="Arial" panose="020B0604020202020204" pitchFamily="34" charset="0"/>
                <a:cs typeface="Arial" panose="020B0604020202020204" pitchFamily="34" charset="0"/>
              </a:rPr>
              <a:t>У культурних товариствах і громадських організаціях активно використовується українська мова, яка стає мовою національного відродження. (</a:t>
            </a:r>
            <a:r>
              <a:rPr lang="ru-RU" sz="1400" i="1" dirty="0">
                <a:latin typeface="Arial" panose="020B0604020202020204" pitchFamily="34" charset="0"/>
                <a:cs typeface="Arial" panose="020B0604020202020204" pitchFamily="34" charset="0"/>
              </a:rPr>
              <a:t>на фото: Видатні діячі НТШ</a:t>
            </a:r>
            <a:r>
              <a:rPr lang="en-US" sz="1400" i="1" dirty="0">
                <a:latin typeface="Arial" panose="020B0604020202020204" pitchFamily="34" charset="0"/>
                <a:cs typeface="Arial" panose="020B0604020202020204" pitchFamily="34" charset="0"/>
              </a:rPr>
              <a:t>,</a:t>
            </a:r>
            <a:r>
              <a:rPr lang="ru-RU" sz="1400" i="1" dirty="0">
                <a:latin typeface="Arial" panose="020B0604020202020204" pitchFamily="34" charset="0"/>
                <a:cs typeface="Arial" panose="020B0604020202020204" pitchFamily="34" charset="0"/>
              </a:rPr>
              <a:t> початок ХХ сторіччя</a:t>
            </a:r>
            <a:r>
              <a:rPr lang="en-US" sz="1400" i="1" dirty="0">
                <a:latin typeface="Arial" panose="020B0604020202020204" pitchFamily="34" charset="0"/>
                <a:cs typeface="Arial" panose="020B0604020202020204" pitchFamily="34" charset="0"/>
              </a:rPr>
              <a:t> </a:t>
            </a:r>
            <a:r>
              <a:rPr lang="ru-RU" sz="1400" i="1" dirty="0">
                <a:latin typeface="Arial" panose="020B0604020202020204" pitchFamily="34" charset="0"/>
                <a:cs typeface="Arial" panose="020B0604020202020204" pitchFamily="34" charset="0"/>
              </a:rPr>
              <a:t>)</a:t>
            </a:r>
          </a:p>
          <a:p>
            <a:r>
              <a:rPr lang="uk-UA" sz="1400" i="1" dirty="0">
                <a:latin typeface="Arial" panose="020B0604020202020204" pitchFamily="34" charset="0"/>
                <a:cs typeface="Arial" panose="020B0604020202020204" pitchFamily="34" charset="0"/>
              </a:rPr>
              <a:t>Джерело</a:t>
            </a:r>
            <a:r>
              <a:rPr lang="en-US" sz="1400" i="1" dirty="0">
                <a:latin typeface="Arial" panose="020B0604020202020204" pitchFamily="34" charset="0"/>
                <a:cs typeface="Arial" panose="020B0604020202020204" pitchFamily="34" charset="0"/>
              </a:rPr>
              <a:t>[</a:t>
            </a:r>
            <a:r>
              <a:rPr lang="uk-UA" sz="1400" i="1" dirty="0">
                <a:latin typeface="Arial" panose="020B0604020202020204" pitchFamily="34" charset="0"/>
                <a:cs typeface="Arial" panose="020B0604020202020204" pitchFamily="34" charset="0"/>
              </a:rPr>
              <a:t>1,4,5</a:t>
            </a:r>
            <a:r>
              <a:rPr lang="en-US" sz="1400" i="1" dirty="0">
                <a:latin typeface="Arial" panose="020B0604020202020204" pitchFamily="34" charset="0"/>
                <a:cs typeface="Arial" panose="020B0604020202020204" pitchFamily="34" charset="0"/>
              </a:rPr>
              <a:t>]</a:t>
            </a:r>
            <a:endParaRPr lang="ru-RU" sz="1400" dirty="0">
              <a:latin typeface="Arial" panose="020B0604020202020204" pitchFamily="34" charset="0"/>
              <a:cs typeface="Arial" panose="020B0604020202020204" pitchFamily="34" charset="0"/>
            </a:endParaRPr>
          </a:p>
          <a:p>
            <a:pPr>
              <a:buNone/>
            </a:pPr>
            <a:endParaRPr lang="ru-RU" sz="1400"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384AC388-D222-8B69-3A6C-C79F0CDC5A50}"/>
              </a:ext>
            </a:extLst>
          </p:cNvPr>
          <p:cNvPicPr>
            <a:picLocks noChangeAspect="1"/>
          </p:cNvPicPr>
          <p:nvPr/>
        </p:nvPicPr>
        <p:blipFill>
          <a:blip r:embed="rId2"/>
          <a:stretch>
            <a:fillRect/>
          </a:stretch>
        </p:blipFill>
        <p:spPr>
          <a:xfrm>
            <a:off x="6706125" y="217944"/>
            <a:ext cx="2425728" cy="2770789"/>
          </a:xfrm>
          <a:prstGeom prst="rect">
            <a:avLst/>
          </a:prstGeom>
          <a:ln>
            <a:noFill/>
          </a:ln>
          <a:effectLst>
            <a:softEdge rad="112500"/>
          </a:effectLst>
        </p:spPr>
      </p:pic>
      <p:pic>
        <p:nvPicPr>
          <p:cNvPr id="9" name="Picture 8">
            <a:extLst>
              <a:ext uri="{FF2B5EF4-FFF2-40B4-BE49-F238E27FC236}">
                <a16:creationId xmlns:a16="http://schemas.microsoft.com/office/drawing/2014/main" id="{AE8A2133-28B9-0685-214B-4F0A6351F344}"/>
              </a:ext>
            </a:extLst>
          </p:cNvPr>
          <p:cNvPicPr>
            <a:picLocks noChangeAspect="1"/>
          </p:cNvPicPr>
          <p:nvPr/>
        </p:nvPicPr>
        <p:blipFill>
          <a:blip r:embed="rId3"/>
          <a:stretch>
            <a:fillRect/>
          </a:stretch>
        </p:blipFill>
        <p:spPr>
          <a:xfrm>
            <a:off x="6451600" y="3805241"/>
            <a:ext cx="2680253" cy="1681159"/>
          </a:xfrm>
          <a:prstGeom prst="rect">
            <a:avLst/>
          </a:prstGeom>
          <a:ln>
            <a:noFill/>
          </a:ln>
          <a:effectLst>
            <a:softEdge rad="112500"/>
          </a:effectLst>
        </p:spPr>
      </p:pic>
      <p:pic>
        <p:nvPicPr>
          <p:cNvPr id="11" name="Picture 10">
            <a:extLst>
              <a:ext uri="{FF2B5EF4-FFF2-40B4-BE49-F238E27FC236}">
                <a16:creationId xmlns:a16="http://schemas.microsoft.com/office/drawing/2014/main" id="{FAFE2FE5-B5EB-4931-4E1B-CC79FFD85991}"/>
              </a:ext>
            </a:extLst>
          </p:cNvPr>
          <p:cNvPicPr>
            <a:picLocks noChangeAspect="1"/>
          </p:cNvPicPr>
          <p:nvPr/>
        </p:nvPicPr>
        <p:blipFill>
          <a:blip r:embed="rId4"/>
          <a:stretch>
            <a:fillRect/>
          </a:stretch>
        </p:blipFill>
        <p:spPr>
          <a:xfrm>
            <a:off x="9033933" y="4782517"/>
            <a:ext cx="2929466" cy="1988436"/>
          </a:xfrm>
          <a:prstGeom prst="rect">
            <a:avLst/>
          </a:prstGeom>
          <a:ln>
            <a:noFill/>
          </a:ln>
          <a:effectLst>
            <a:softEdge rad="112500"/>
          </a:effectLst>
        </p:spPr>
      </p:pic>
      <p:sp>
        <p:nvSpPr>
          <p:cNvPr id="13" name="Arrow: Down 12">
            <a:extLst>
              <a:ext uri="{FF2B5EF4-FFF2-40B4-BE49-F238E27FC236}">
                <a16:creationId xmlns:a16="http://schemas.microsoft.com/office/drawing/2014/main" id="{2E64451D-ECB5-CAA4-D77D-94DD4E5BD0B8}"/>
              </a:ext>
            </a:extLst>
          </p:cNvPr>
          <p:cNvSpPr/>
          <p:nvPr/>
        </p:nvSpPr>
        <p:spPr>
          <a:xfrm rot="16200000">
            <a:off x="6712000" y="2881354"/>
            <a:ext cx="173474" cy="88053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Down 13">
            <a:extLst>
              <a:ext uri="{FF2B5EF4-FFF2-40B4-BE49-F238E27FC236}">
                <a16:creationId xmlns:a16="http://schemas.microsoft.com/office/drawing/2014/main" id="{1750CCE8-AF38-8806-2680-353BDEEC66D3}"/>
              </a:ext>
            </a:extLst>
          </p:cNvPr>
          <p:cNvSpPr/>
          <p:nvPr/>
        </p:nvSpPr>
        <p:spPr>
          <a:xfrm rot="16200000">
            <a:off x="6121074" y="4432093"/>
            <a:ext cx="178447" cy="296342"/>
          </a:xfrm>
          <a:prstGeom prst="downArrow">
            <a:avLst>
              <a:gd name="adj1" fmla="val 50000"/>
              <a:gd name="adj2" fmla="val 5645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Down 14">
            <a:extLst>
              <a:ext uri="{FF2B5EF4-FFF2-40B4-BE49-F238E27FC236}">
                <a16:creationId xmlns:a16="http://schemas.microsoft.com/office/drawing/2014/main" id="{006BBE12-6837-0760-BE36-CFAF5C9A52A5}"/>
              </a:ext>
            </a:extLst>
          </p:cNvPr>
          <p:cNvSpPr/>
          <p:nvPr/>
        </p:nvSpPr>
        <p:spPr>
          <a:xfrm rot="16200000">
            <a:off x="6635801" y="5666265"/>
            <a:ext cx="173472" cy="103294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Down 16">
            <a:extLst>
              <a:ext uri="{FF2B5EF4-FFF2-40B4-BE49-F238E27FC236}">
                <a16:creationId xmlns:a16="http://schemas.microsoft.com/office/drawing/2014/main" id="{0824E57C-5D0C-96E5-2DEA-6133A29DADAD}"/>
              </a:ext>
            </a:extLst>
          </p:cNvPr>
          <p:cNvSpPr/>
          <p:nvPr/>
        </p:nvSpPr>
        <p:spPr>
          <a:xfrm rot="16200000">
            <a:off x="6188807" y="1424046"/>
            <a:ext cx="178447" cy="296342"/>
          </a:xfrm>
          <a:prstGeom prst="downArrow">
            <a:avLst>
              <a:gd name="adj1" fmla="val 50000"/>
              <a:gd name="adj2" fmla="val 5645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F7063DA7-1660-7F0D-176A-BB5A56884285}"/>
              </a:ext>
            </a:extLst>
          </p:cNvPr>
          <p:cNvPicPr>
            <a:picLocks noChangeAspect="1"/>
          </p:cNvPicPr>
          <p:nvPr/>
        </p:nvPicPr>
        <p:blipFill>
          <a:blip r:embed="rId5"/>
          <a:stretch>
            <a:fillRect/>
          </a:stretch>
        </p:blipFill>
        <p:spPr>
          <a:xfrm>
            <a:off x="9224984" y="2018011"/>
            <a:ext cx="2798979" cy="2297062"/>
          </a:xfrm>
          <a:prstGeom prst="rect">
            <a:avLst/>
          </a:prstGeom>
          <a:ln>
            <a:noFill/>
          </a:ln>
          <a:effectLst>
            <a:softEdge rad="112500"/>
          </a:effectLst>
        </p:spPr>
      </p:pic>
    </p:spTree>
    <p:extLst>
      <p:ext uri="{BB962C8B-B14F-4D97-AF65-F5344CB8AC3E}">
        <p14:creationId xmlns:p14="http://schemas.microsoft.com/office/powerpoint/2010/main" val="20268583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C08DB6B-E2E5-545D-208B-C82ABDEC5BB6}"/>
              </a:ext>
            </a:extLst>
          </p:cNvPr>
          <p:cNvSpPr txBox="1"/>
          <p:nvPr/>
        </p:nvSpPr>
        <p:spPr>
          <a:xfrm>
            <a:off x="152399" y="96118"/>
            <a:ext cx="6096000" cy="772519"/>
          </a:xfrm>
          <a:prstGeom prst="rect">
            <a:avLst/>
          </a:prstGeom>
          <a:noFill/>
        </p:spPr>
        <p:txBody>
          <a:bodyPr wrap="square">
            <a:spAutoFit/>
          </a:bodyPr>
          <a:lstStyle/>
          <a:p>
            <a:pPr marL="0" marR="0">
              <a:lnSpc>
                <a:spcPct val="115000"/>
              </a:lnSpc>
              <a:spcAft>
                <a:spcPts val="800"/>
              </a:spcAft>
              <a:buNone/>
            </a:pPr>
            <a:r>
              <a:rPr lang="ru-RU" sz="1800" b="1" kern="100" dirty="0">
                <a:effectLst/>
                <a:latin typeface="Arial" panose="020B0604020202020204" pitchFamily="34" charset="0"/>
                <a:ea typeface="DengXian" panose="02010600030101010101" pitchFamily="2" charset="-122"/>
                <a:cs typeface="Arial" panose="020B0604020202020204" pitchFamily="34" charset="0"/>
              </a:rPr>
              <a:t>Львівська гвара та батярська культура</a:t>
            </a:r>
            <a:r>
              <a:rPr lang="ru-RU" b="1" kern="100" dirty="0">
                <a:latin typeface="Arial" panose="020B0604020202020204" pitchFamily="34" charset="0"/>
                <a:ea typeface="DengXian" panose="02010600030101010101" pitchFamily="2" charset="-122"/>
                <a:cs typeface="Arial" panose="020B0604020202020204" pitchFamily="34" charset="0"/>
              </a:rPr>
              <a:t>. </a:t>
            </a:r>
          </a:p>
          <a:p>
            <a:pPr marL="0" marR="0">
              <a:lnSpc>
                <a:spcPct val="115000"/>
              </a:lnSpc>
              <a:spcAft>
                <a:spcPts val="800"/>
              </a:spcAft>
              <a:buNone/>
            </a:pPr>
            <a:r>
              <a:rPr lang="ru-RU" sz="1600" b="1" dirty="0">
                <a:solidFill>
                  <a:schemeClr val="accent1">
                    <a:lumMod val="75000"/>
                  </a:schemeClr>
                </a:solidFill>
                <a:effectLst/>
                <a:latin typeface="Arial" panose="020B0604020202020204" pitchFamily="34" charset="0"/>
                <a:ea typeface="DengXian" panose="02010600030101010101" pitchFamily="2" charset="-122"/>
                <a:cs typeface="Arial" panose="020B0604020202020204" pitchFamily="34" charset="0"/>
              </a:rPr>
              <a:t>Мовний результат багатокультурного Львова</a:t>
            </a:r>
            <a:endParaRPr lang="en-US" sz="1600" dirty="0">
              <a:solidFill>
                <a:schemeClr val="accent1">
                  <a:lumMod val="75000"/>
                </a:schemeClr>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7FD1155B-4324-02F6-F0CA-52AABEFC707D}"/>
              </a:ext>
            </a:extLst>
          </p:cNvPr>
          <p:cNvSpPr txBox="1"/>
          <p:nvPr/>
        </p:nvSpPr>
        <p:spPr>
          <a:xfrm>
            <a:off x="152399" y="772519"/>
            <a:ext cx="10498668" cy="1164871"/>
          </a:xfrm>
          <a:prstGeom prst="rect">
            <a:avLst/>
          </a:prstGeom>
          <a:noFill/>
        </p:spPr>
        <p:txBody>
          <a:bodyPr wrap="square">
            <a:spAutoFit/>
          </a:bodyPr>
          <a:lstStyle/>
          <a:p>
            <a:pPr marL="0" marR="0">
              <a:lnSpc>
                <a:spcPct val="115000"/>
              </a:lnSpc>
              <a:spcAft>
                <a:spcPts val="800"/>
              </a:spcAft>
              <a:buNone/>
            </a:pPr>
            <a:r>
              <a:rPr lang="ru-RU" sz="1400" kern="100" dirty="0">
                <a:effectLst/>
                <a:latin typeface="Arial" panose="020B0604020202020204" pitchFamily="34" charset="0"/>
                <a:ea typeface="DengXian" panose="02010600030101010101" pitchFamily="2" charset="-122"/>
                <a:cs typeface="Arial" panose="020B0604020202020204" pitchFamily="34" charset="0"/>
              </a:rPr>
              <a:t>У багатомовному середовищі Львова сформувалася особлива міська говірка - </a:t>
            </a:r>
            <a:r>
              <a:rPr lang="ru-RU" sz="1400" b="1" kern="100" dirty="0">
                <a:effectLst/>
                <a:latin typeface="Arial" panose="020B0604020202020204" pitchFamily="34" charset="0"/>
                <a:ea typeface="DengXian" panose="02010600030101010101" pitchFamily="2" charset="-122"/>
                <a:cs typeface="Arial" panose="020B0604020202020204" pitchFamily="34" charset="0"/>
              </a:rPr>
              <a:t>львівська гвара</a:t>
            </a:r>
            <a:r>
              <a:rPr lang="ru-RU" sz="1400" kern="100" dirty="0">
                <a:effectLst/>
                <a:latin typeface="Arial" panose="020B0604020202020204" pitchFamily="34" charset="0"/>
                <a:ea typeface="DengXian" panose="02010600030101010101" pitchFamily="2" charset="-122"/>
                <a:cs typeface="Arial" panose="020B0604020202020204" pitchFamily="34" charset="0"/>
              </a:rPr>
              <a:t>. Вона виникла у </a:t>
            </a:r>
            <a:r>
              <a:rPr lang="en-US" sz="1400" kern="100" dirty="0">
                <a:effectLst/>
                <a:latin typeface="Arial" panose="020B0604020202020204" pitchFamily="34" charset="0"/>
                <a:ea typeface="DengXian" panose="02010600030101010101" pitchFamily="2" charset="-122"/>
                <a:cs typeface="Arial" panose="020B0604020202020204" pitchFamily="34" charset="0"/>
              </a:rPr>
              <a:t>XIX</a:t>
            </a:r>
            <a:r>
              <a:rPr lang="ru-RU" sz="1400" kern="100" dirty="0">
                <a:effectLst/>
                <a:latin typeface="Arial" panose="020B0604020202020204" pitchFamily="34" charset="0"/>
                <a:ea typeface="DengXian" panose="02010600030101010101" pitchFamily="2" charset="-122"/>
                <a:cs typeface="Arial" panose="020B0604020202020204" pitchFamily="34" charset="0"/>
              </a:rPr>
              <a:t> – на початку </a:t>
            </a:r>
            <a:r>
              <a:rPr lang="en-US" sz="1400" kern="100" dirty="0">
                <a:effectLst/>
                <a:latin typeface="Arial" panose="020B0604020202020204" pitchFamily="34" charset="0"/>
                <a:ea typeface="DengXian" panose="02010600030101010101" pitchFamily="2" charset="-122"/>
                <a:cs typeface="Arial" panose="020B0604020202020204" pitchFamily="34" charset="0"/>
              </a:rPr>
              <a:t>XX</a:t>
            </a:r>
            <a:r>
              <a:rPr lang="ru-RU" sz="1400" kern="100" dirty="0">
                <a:effectLst/>
                <a:latin typeface="Arial" panose="020B0604020202020204" pitchFamily="34" charset="0"/>
                <a:ea typeface="DengXian" panose="02010600030101010101" pitchFamily="2" charset="-122"/>
                <a:cs typeface="Arial" panose="020B0604020202020204" pitchFamily="34" charset="0"/>
              </a:rPr>
              <a:t> століття під впливом кількох мов: української, польської, німецької та їдишу.</a:t>
            </a:r>
            <a:endParaRPr lang="en-US" sz="1400" kern="100" dirty="0">
              <a:effectLst/>
              <a:latin typeface="Arial" panose="020B0604020202020204" pitchFamily="34" charset="0"/>
              <a:ea typeface="DengXian" panose="02010600030101010101" pitchFamily="2" charset="-122"/>
              <a:cs typeface="Arial" panose="020B0604020202020204" pitchFamily="34" charset="0"/>
            </a:endParaRPr>
          </a:p>
          <a:p>
            <a:pPr>
              <a:lnSpc>
                <a:spcPct val="115000"/>
              </a:lnSpc>
              <a:spcAft>
                <a:spcPts val="800"/>
              </a:spcAft>
            </a:pPr>
            <a:r>
              <a:rPr lang="ru-RU" sz="1400" kern="100" dirty="0">
                <a:effectLst/>
                <a:latin typeface="Arial" panose="020B0604020202020204" pitchFamily="34" charset="0"/>
                <a:ea typeface="DengXian" panose="02010600030101010101" pitchFamily="2" charset="-122"/>
                <a:cs typeface="Arial" panose="020B0604020202020204" pitchFamily="34" charset="0"/>
              </a:rPr>
              <a:t>Помітну роль у поширенні цієї мовної культури відігравала міська молодіжна субкультура батярів. </a:t>
            </a:r>
            <a:r>
              <a:rPr lang="ru-RU" sz="1400" b="1" kern="100" dirty="0">
                <a:effectLst/>
                <a:latin typeface="Arial" panose="020B0604020202020204" pitchFamily="34" charset="0"/>
                <a:ea typeface="DengXian" panose="02010600030101010101" pitchFamily="2" charset="-122"/>
                <a:cs typeface="Arial" panose="020B0604020202020204" pitchFamily="34" charset="0"/>
              </a:rPr>
              <a:t>Батяри</a:t>
            </a:r>
            <a:r>
              <a:rPr lang="ru-RU" sz="1400" kern="100" dirty="0">
                <a:effectLst/>
                <a:latin typeface="Arial" panose="020B0604020202020204" pitchFamily="34" charset="0"/>
                <a:ea typeface="DengXian" panose="02010600030101010101" pitchFamily="2" charset="-122"/>
                <a:cs typeface="Arial" panose="020B0604020202020204" pitchFamily="34" charset="0"/>
              </a:rPr>
              <a:t> - це міські хлопці з робітничих кварталів Львова, які мали власний стиль поведінки, гумор та особливу лексику. </a:t>
            </a:r>
            <a:r>
              <a:rPr lang="uk-UA" sz="1400" i="1" dirty="0">
                <a:latin typeface="Arial" panose="020B0604020202020204" pitchFamily="34" charset="0"/>
                <a:cs typeface="Arial" panose="020B0604020202020204" pitchFamily="34" charset="0"/>
              </a:rPr>
              <a:t>Джерело</a:t>
            </a:r>
            <a:r>
              <a:rPr lang="en-US" sz="1400" i="1" dirty="0">
                <a:latin typeface="Arial" panose="020B0604020202020204" pitchFamily="34" charset="0"/>
                <a:cs typeface="Arial" panose="020B0604020202020204" pitchFamily="34" charset="0"/>
              </a:rPr>
              <a:t>[</a:t>
            </a:r>
            <a:r>
              <a:rPr lang="uk-UA" sz="1400" i="1" dirty="0">
                <a:latin typeface="Arial" panose="020B0604020202020204" pitchFamily="34" charset="0"/>
                <a:cs typeface="Arial" panose="020B0604020202020204" pitchFamily="34" charset="0"/>
              </a:rPr>
              <a:t>2,3,8</a:t>
            </a:r>
            <a:r>
              <a:rPr lang="en-US" sz="1400" i="1" dirty="0">
                <a:latin typeface="Arial" panose="020B0604020202020204" pitchFamily="34" charset="0"/>
                <a:cs typeface="Arial" panose="020B0604020202020204" pitchFamily="34" charset="0"/>
              </a:rPr>
              <a:t>]</a:t>
            </a:r>
            <a:endParaRPr lang="en-US" sz="1400" kern="100" dirty="0">
              <a:effectLst/>
              <a:latin typeface="Arial" panose="020B0604020202020204" pitchFamily="34" charset="0"/>
              <a:ea typeface="DengXian" panose="02010600030101010101" pitchFamily="2" charset="-122"/>
              <a:cs typeface="Arial" panose="020B0604020202020204" pitchFamily="34" charset="0"/>
            </a:endParaRPr>
          </a:p>
        </p:txBody>
      </p:sp>
      <p:graphicFrame>
        <p:nvGraphicFramePr>
          <p:cNvPr id="6" name="Table 5">
            <a:extLst>
              <a:ext uri="{FF2B5EF4-FFF2-40B4-BE49-F238E27FC236}">
                <a16:creationId xmlns:a16="http://schemas.microsoft.com/office/drawing/2014/main" id="{89CD07B2-4D0C-F07A-2FB2-3A8DD1F34C8B}"/>
              </a:ext>
            </a:extLst>
          </p:cNvPr>
          <p:cNvGraphicFramePr>
            <a:graphicFrameLocks noGrp="1"/>
          </p:cNvGraphicFramePr>
          <p:nvPr>
            <p:extLst>
              <p:ext uri="{D42A27DB-BD31-4B8C-83A1-F6EECF244321}">
                <p14:modId xmlns:p14="http://schemas.microsoft.com/office/powerpoint/2010/main" val="206251713"/>
              </p:ext>
            </p:extLst>
          </p:nvPr>
        </p:nvGraphicFramePr>
        <p:xfrm>
          <a:off x="831407" y="2406817"/>
          <a:ext cx="5188395" cy="4254756"/>
        </p:xfrm>
        <a:graphic>
          <a:graphicData uri="http://schemas.openxmlformats.org/drawingml/2006/table">
            <a:tbl>
              <a:tblPr/>
              <a:tblGrid>
                <a:gridCol w="1729465">
                  <a:extLst>
                    <a:ext uri="{9D8B030D-6E8A-4147-A177-3AD203B41FA5}">
                      <a16:colId xmlns:a16="http://schemas.microsoft.com/office/drawing/2014/main" val="2289716067"/>
                    </a:ext>
                  </a:extLst>
                </a:gridCol>
                <a:gridCol w="1729465">
                  <a:extLst>
                    <a:ext uri="{9D8B030D-6E8A-4147-A177-3AD203B41FA5}">
                      <a16:colId xmlns:a16="http://schemas.microsoft.com/office/drawing/2014/main" val="2810959425"/>
                    </a:ext>
                  </a:extLst>
                </a:gridCol>
                <a:gridCol w="1729465">
                  <a:extLst>
                    <a:ext uri="{9D8B030D-6E8A-4147-A177-3AD203B41FA5}">
                      <a16:colId xmlns:a16="http://schemas.microsoft.com/office/drawing/2014/main" val="380622097"/>
                    </a:ext>
                  </a:extLst>
                </a:gridCol>
              </a:tblGrid>
              <a:tr h="209812">
                <a:tc>
                  <a:txBody>
                    <a:bodyPr/>
                    <a:lstStyle/>
                    <a:p>
                      <a:pPr>
                        <a:buNone/>
                      </a:pPr>
                      <a:r>
                        <a:rPr lang="ru-RU" sz="1400" b="1" u="sng" dirty="0"/>
                        <a:t>Слово</a:t>
                      </a:r>
                      <a:r>
                        <a:rPr lang="ru-RU" sz="1000" u="sng" dirty="0"/>
                        <a:t> (балак)</a:t>
                      </a:r>
                    </a:p>
                  </a:txBody>
                  <a:tcPr marL="51802" marR="51802" marT="25901" marB="25901" anchor="ctr">
                    <a:lnL>
                      <a:noFill/>
                    </a:lnL>
                    <a:lnR>
                      <a:noFill/>
                    </a:lnR>
                    <a:lnT>
                      <a:noFill/>
                    </a:lnT>
                    <a:lnB>
                      <a:noFill/>
                    </a:lnB>
                    <a:noFill/>
                  </a:tcPr>
                </a:tc>
                <a:tc>
                  <a:txBody>
                    <a:bodyPr/>
                    <a:lstStyle/>
                    <a:p>
                      <a:pPr>
                        <a:buNone/>
                      </a:pPr>
                      <a:r>
                        <a:rPr lang="ru-RU" sz="1400" b="1" u="sng" dirty="0"/>
                        <a:t>Значення</a:t>
                      </a:r>
                    </a:p>
                  </a:txBody>
                  <a:tcPr marL="51802" marR="51802" marT="25901" marB="25901" anchor="ctr">
                    <a:lnL>
                      <a:noFill/>
                    </a:lnL>
                    <a:lnR>
                      <a:noFill/>
                    </a:lnR>
                    <a:lnT>
                      <a:noFill/>
                    </a:lnT>
                    <a:lnB>
                      <a:noFill/>
                    </a:lnB>
                    <a:noFill/>
                  </a:tcPr>
                </a:tc>
                <a:tc>
                  <a:txBody>
                    <a:bodyPr/>
                    <a:lstStyle/>
                    <a:p>
                      <a:pPr>
                        <a:buNone/>
                      </a:pPr>
                      <a:r>
                        <a:rPr lang="ru-RU" sz="1400" b="1" u="sng" dirty="0"/>
                        <a:t>Походження</a:t>
                      </a:r>
                    </a:p>
                  </a:txBody>
                  <a:tcPr marL="51802" marR="51802" marT="25901" marB="25901" anchor="ctr">
                    <a:lnL>
                      <a:noFill/>
                    </a:lnL>
                    <a:lnR>
                      <a:noFill/>
                    </a:lnR>
                    <a:lnT>
                      <a:noFill/>
                    </a:lnT>
                    <a:lnB>
                      <a:noFill/>
                    </a:lnB>
                    <a:noFill/>
                  </a:tcPr>
                </a:tc>
                <a:extLst>
                  <a:ext uri="{0D108BD9-81ED-4DB2-BD59-A6C34878D82A}">
                    <a16:rowId xmlns:a16="http://schemas.microsoft.com/office/drawing/2014/main" val="108812051"/>
                  </a:ext>
                </a:extLst>
              </a:tr>
              <a:tr h="163955">
                <a:tc>
                  <a:txBody>
                    <a:bodyPr/>
                    <a:lstStyle/>
                    <a:p>
                      <a:pPr>
                        <a:buNone/>
                      </a:pPr>
                      <a:r>
                        <a:rPr lang="ru-RU" sz="1200" u="sng" dirty="0"/>
                        <a:t>балак</a:t>
                      </a:r>
                    </a:p>
                  </a:txBody>
                  <a:tcPr marL="51802" marR="51802" marT="25901" marB="25901" anchor="ctr">
                    <a:lnL>
                      <a:noFill/>
                    </a:lnL>
                    <a:lnR>
                      <a:noFill/>
                    </a:lnR>
                    <a:lnT>
                      <a:noFill/>
                    </a:lnT>
                    <a:lnB>
                      <a:noFill/>
                    </a:lnB>
                    <a:noFill/>
                  </a:tcPr>
                </a:tc>
                <a:tc>
                  <a:txBody>
                    <a:bodyPr/>
                    <a:lstStyle/>
                    <a:p>
                      <a:pPr>
                        <a:buNone/>
                      </a:pPr>
                      <a:r>
                        <a:rPr lang="ru-RU" sz="1000" u="sng"/>
                        <a:t>розмова</a:t>
                      </a:r>
                    </a:p>
                  </a:txBody>
                  <a:tcPr marL="51802" marR="51802" marT="25901" marB="25901" anchor="ctr">
                    <a:lnL>
                      <a:noFill/>
                    </a:lnL>
                    <a:lnR>
                      <a:noFill/>
                    </a:lnR>
                    <a:lnT>
                      <a:noFill/>
                    </a:lnT>
                    <a:lnB>
                      <a:noFill/>
                    </a:lnB>
                    <a:noFill/>
                  </a:tcPr>
                </a:tc>
                <a:tc>
                  <a:txBody>
                    <a:bodyPr/>
                    <a:lstStyle/>
                    <a:p>
                      <a:pPr>
                        <a:buNone/>
                      </a:pPr>
                      <a:r>
                        <a:rPr lang="ru-RU" sz="1000" u="sng" dirty="0"/>
                        <a:t>Польська</a:t>
                      </a:r>
                    </a:p>
                  </a:txBody>
                  <a:tcPr marL="51802" marR="51802" marT="25901" marB="25901" anchor="ctr">
                    <a:lnL>
                      <a:noFill/>
                    </a:lnL>
                    <a:lnR>
                      <a:noFill/>
                    </a:lnR>
                    <a:lnT>
                      <a:noFill/>
                    </a:lnT>
                    <a:lnB>
                      <a:noFill/>
                    </a:lnB>
                    <a:noFill/>
                  </a:tcPr>
                </a:tc>
                <a:extLst>
                  <a:ext uri="{0D108BD9-81ED-4DB2-BD59-A6C34878D82A}">
                    <a16:rowId xmlns:a16="http://schemas.microsoft.com/office/drawing/2014/main" val="2344268450"/>
                  </a:ext>
                </a:extLst>
              </a:tr>
              <a:tr h="163955">
                <a:tc>
                  <a:txBody>
                    <a:bodyPr/>
                    <a:lstStyle/>
                    <a:p>
                      <a:pPr>
                        <a:buNone/>
                      </a:pPr>
                      <a:r>
                        <a:rPr lang="ru-RU" sz="1200" u="sng" dirty="0"/>
                        <a:t>балачка</a:t>
                      </a:r>
                    </a:p>
                  </a:txBody>
                  <a:tcPr marL="51802" marR="51802" marT="25901" marB="25901" anchor="ctr">
                    <a:lnL>
                      <a:noFill/>
                    </a:lnL>
                    <a:lnR>
                      <a:noFill/>
                    </a:lnR>
                    <a:lnT>
                      <a:noFill/>
                    </a:lnT>
                    <a:lnB>
                      <a:noFill/>
                    </a:lnB>
                    <a:noFill/>
                  </a:tcPr>
                </a:tc>
                <a:tc>
                  <a:txBody>
                    <a:bodyPr/>
                    <a:lstStyle/>
                    <a:p>
                      <a:pPr>
                        <a:buNone/>
                      </a:pPr>
                      <a:r>
                        <a:rPr lang="ru-RU" sz="1000" u="sng"/>
                        <a:t>дружня бесіда</a:t>
                      </a:r>
                    </a:p>
                  </a:txBody>
                  <a:tcPr marL="51802" marR="51802" marT="25901" marB="25901" anchor="ctr">
                    <a:lnL>
                      <a:noFill/>
                    </a:lnL>
                    <a:lnR>
                      <a:noFill/>
                    </a:lnR>
                    <a:lnT>
                      <a:noFill/>
                    </a:lnT>
                    <a:lnB>
                      <a:noFill/>
                    </a:lnB>
                    <a:noFill/>
                  </a:tcPr>
                </a:tc>
                <a:tc>
                  <a:txBody>
                    <a:bodyPr/>
                    <a:lstStyle/>
                    <a:p>
                      <a:pPr>
                        <a:buNone/>
                      </a:pPr>
                      <a:r>
                        <a:rPr lang="ru-RU" sz="1000" u="sng" dirty="0"/>
                        <a:t>Українська</a:t>
                      </a:r>
                    </a:p>
                  </a:txBody>
                  <a:tcPr marL="51802" marR="51802" marT="25901" marB="25901" anchor="ctr">
                    <a:lnL>
                      <a:noFill/>
                    </a:lnL>
                    <a:lnR>
                      <a:noFill/>
                    </a:lnR>
                    <a:lnT>
                      <a:noFill/>
                    </a:lnT>
                    <a:lnB>
                      <a:noFill/>
                    </a:lnB>
                    <a:noFill/>
                  </a:tcPr>
                </a:tc>
                <a:extLst>
                  <a:ext uri="{0D108BD9-81ED-4DB2-BD59-A6C34878D82A}">
                    <a16:rowId xmlns:a16="http://schemas.microsoft.com/office/drawing/2014/main" val="2000867297"/>
                  </a:ext>
                </a:extLst>
              </a:tr>
              <a:tr h="163955">
                <a:tc>
                  <a:txBody>
                    <a:bodyPr/>
                    <a:lstStyle/>
                    <a:p>
                      <a:pPr>
                        <a:buNone/>
                      </a:pPr>
                      <a:r>
                        <a:rPr lang="ru-RU" sz="1200" u="sng" dirty="0"/>
                        <a:t>кнайпа</a:t>
                      </a:r>
                    </a:p>
                  </a:txBody>
                  <a:tcPr marL="51802" marR="51802" marT="25901" marB="25901" anchor="ctr">
                    <a:lnL>
                      <a:noFill/>
                    </a:lnL>
                    <a:lnR>
                      <a:noFill/>
                    </a:lnR>
                    <a:lnT>
                      <a:noFill/>
                    </a:lnT>
                    <a:lnB>
                      <a:noFill/>
                    </a:lnB>
                    <a:noFill/>
                  </a:tcPr>
                </a:tc>
                <a:tc>
                  <a:txBody>
                    <a:bodyPr/>
                    <a:lstStyle/>
                    <a:p>
                      <a:pPr>
                        <a:buNone/>
                      </a:pPr>
                      <a:r>
                        <a:rPr lang="ru-RU" sz="1000" u="sng"/>
                        <a:t>шинок, кафе</a:t>
                      </a:r>
                    </a:p>
                  </a:txBody>
                  <a:tcPr marL="51802" marR="51802" marT="25901" marB="25901" anchor="ctr">
                    <a:lnL>
                      <a:noFill/>
                    </a:lnL>
                    <a:lnR>
                      <a:noFill/>
                    </a:lnR>
                    <a:lnT>
                      <a:noFill/>
                    </a:lnT>
                    <a:lnB>
                      <a:noFill/>
                    </a:lnB>
                    <a:noFill/>
                  </a:tcPr>
                </a:tc>
                <a:tc>
                  <a:txBody>
                    <a:bodyPr/>
                    <a:lstStyle/>
                    <a:p>
                      <a:pPr>
                        <a:buNone/>
                      </a:pPr>
                      <a:r>
                        <a:rPr lang="ru-RU" sz="1000" u="sng" dirty="0"/>
                        <a:t>німецька</a:t>
                      </a:r>
                    </a:p>
                  </a:txBody>
                  <a:tcPr marL="51802" marR="51802" marT="25901" marB="25901" anchor="ctr">
                    <a:lnL>
                      <a:noFill/>
                    </a:lnL>
                    <a:lnR>
                      <a:noFill/>
                    </a:lnR>
                    <a:lnT>
                      <a:noFill/>
                    </a:lnT>
                    <a:lnB>
                      <a:noFill/>
                    </a:lnB>
                    <a:noFill/>
                  </a:tcPr>
                </a:tc>
                <a:extLst>
                  <a:ext uri="{0D108BD9-81ED-4DB2-BD59-A6C34878D82A}">
                    <a16:rowId xmlns:a16="http://schemas.microsoft.com/office/drawing/2014/main" val="3783551160"/>
                  </a:ext>
                </a:extLst>
              </a:tr>
              <a:tr h="163955">
                <a:tc>
                  <a:txBody>
                    <a:bodyPr/>
                    <a:lstStyle/>
                    <a:p>
                      <a:pPr>
                        <a:buNone/>
                      </a:pPr>
                      <a:r>
                        <a:rPr lang="ru-RU" sz="1200" u="sng" dirty="0"/>
                        <a:t>шпацер</a:t>
                      </a:r>
                    </a:p>
                  </a:txBody>
                  <a:tcPr marL="51802" marR="51802" marT="25901" marB="25901" anchor="ctr">
                    <a:lnL>
                      <a:noFill/>
                    </a:lnL>
                    <a:lnR>
                      <a:noFill/>
                    </a:lnR>
                    <a:lnT>
                      <a:noFill/>
                    </a:lnT>
                    <a:lnB>
                      <a:noFill/>
                    </a:lnB>
                    <a:noFill/>
                  </a:tcPr>
                </a:tc>
                <a:tc>
                  <a:txBody>
                    <a:bodyPr/>
                    <a:lstStyle/>
                    <a:p>
                      <a:pPr>
                        <a:buNone/>
                      </a:pPr>
                      <a:r>
                        <a:rPr lang="ru-RU" sz="1000" u="sng"/>
                        <a:t>прогулянка</a:t>
                      </a:r>
                    </a:p>
                  </a:txBody>
                  <a:tcPr marL="51802" marR="51802" marT="25901" marB="25901" anchor="ctr">
                    <a:lnL>
                      <a:noFill/>
                    </a:lnL>
                    <a:lnR>
                      <a:noFill/>
                    </a:lnR>
                    <a:lnT>
                      <a:noFill/>
                    </a:lnT>
                    <a:lnB>
                      <a:noFill/>
                    </a:lnB>
                    <a:noFill/>
                  </a:tcPr>
                </a:tc>
                <a:tc>
                  <a:txBody>
                    <a:bodyPr/>
                    <a:lstStyle/>
                    <a:p>
                      <a:pPr>
                        <a:buNone/>
                      </a:pPr>
                      <a:r>
                        <a:rPr lang="ru-RU" sz="1000" u="sng" dirty="0"/>
                        <a:t>німецька</a:t>
                      </a:r>
                    </a:p>
                  </a:txBody>
                  <a:tcPr marL="51802" marR="51802" marT="25901" marB="25901" anchor="ctr">
                    <a:lnL>
                      <a:noFill/>
                    </a:lnL>
                    <a:lnR>
                      <a:noFill/>
                    </a:lnR>
                    <a:lnT>
                      <a:noFill/>
                    </a:lnT>
                    <a:lnB>
                      <a:noFill/>
                    </a:lnB>
                    <a:noFill/>
                  </a:tcPr>
                </a:tc>
                <a:extLst>
                  <a:ext uri="{0D108BD9-81ED-4DB2-BD59-A6C34878D82A}">
                    <a16:rowId xmlns:a16="http://schemas.microsoft.com/office/drawing/2014/main" val="594227318"/>
                  </a:ext>
                </a:extLst>
              </a:tr>
              <a:tr h="163955">
                <a:tc>
                  <a:txBody>
                    <a:bodyPr/>
                    <a:lstStyle/>
                    <a:p>
                      <a:pPr>
                        <a:buNone/>
                      </a:pPr>
                      <a:r>
                        <a:rPr lang="ru-RU" sz="1200" u="sng" dirty="0"/>
                        <a:t>ґешефт</a:t>
                      </a:r>
                    </a:p>
                  </a:txBody>
                  <a:tcPr marL="51802" marR="51802" marT="25901" marB="25901" anchor="ctr">
                    <a:lnL>
                      <a:noFill/>
                    </a:lnL>
                    <a:lnR>
                      <a:noFill/>
                    </a:lnR>
                    <a:lnT>
                      <a:noFill/>
                    </a:lnT>
                    <a:lnB>
                      <a:noFill/>
                    </a:lnB>
                    <a:noFill/>
                  </a:tcPr>
                </a:tc>
                <a:tc>
                  <a:txBody>
                    <a:bodyPr/>
                    <a:lstStyle/>
                    <a:p>
                      <a:pPr>
                        <a:buNone/>
                      </a:pPr>
                      <a:r>
                        <a:rPr lang="ru-RU" sz="1000" u="sng" dirty="0"/>
                        <a:t>справа, бізнес</a:t>
                      </a:r>
                    </a:p>
                  </a:txBody>
                  <a:tcPr marL="51802" marR="51802" marT="25901" marB="25901" anchor="ctr">
                    <a:lnL>
                      <a:noFill/>
                    </a:lnL>
                    <a:lnR>
                      <a:noFill/>
                    </a:lnR>
                    <a:lnT>
                      <a:noFill/>
                    </a:lnT>
                    <a:lnB>
                      <a:noFill/>
                    </a:lnB>
                    <a:noFill/>
                  </a:tcPr>
                </a:tc>
                <a:tc>
                  <a:txBody>
                    <a:bodyPr/>
                    <a:lstStyle/>
                    <a:p>
                      <a:pPr>
                        <a:buNone/>
                      </a:pPr>
                      <a:r>
                        <a:rPr lang="ru-RU" sz="1000" u="sng"/>
                        <a:t>їдиш / німецька</a:t>
                      </a:r>
                    </a:p>
                  </a:txBody>
                  <a:tcPr marL="51802" marR="51802" marT="25901" marB="25901" anchor="ctr">
                    <a:lnL>
                      <a:noFill/>
                    </a:lnL>
                    <a:lnR>
                      <a:noFill/>
                    </a:lnR>
                    <a:lnT>
                      <a:noFill/>
                    </a:lnT>
                    <a:lnB>
                      <a:noFill/>
                    </a:lnB>
                    <a:noFill/>
                  </a:tcPr>
                </a:tc>
                <a:extLst>
                  <a:ext uri="{0D108BD9-81ED-4DB2-BD59-A6C34878D82A}">
                    <a16:rowId xmlns:a16="http://schemas.microsoft.com/office/drawing/2014/main" val="3627325152"/>
                  </a:ext>
                </a:extLst>
              </a:tr>
              <a:tr h="163955">
                <a:tc>
                  <a:txBody>
                    <a:bodyPr/>
                    <a:lstStyle/>
                    <a:p>
                      <a:pPr>
                        <a:buNone/>
                      </a:pPr>
                      <a:r>
                        <a:rPr lang="ru-RU" sz="1200" u="sng" dirty="0"/>
                        <a:t>ґешефтяр</a:t>
                      </a:r>
                    </a:p>
                  </a:txBody>
                  <a:tcPr marL="51802" marR="51802" marT="25901" marB="25901" anchor="ctr">
                    <a:lnL>
                      <a:noFill/>
                    </a:lnL>
                    <a:lnR>
                      <a:noFill/>
                    </a:lnR>
                    <a:lnT>
                      <a:noFill/>
                    </a:lnT>
                    <a:lnB>
                      <a:noFill/>
                    </a:lnB>
                    <a:noFill/>
                  </a:tcPr>
                </a:tc>
                <a:tc>
                  <a:txBody>
                    <a:bodyPr/>
                    <a:lstStyle/>
                    <a:p>
                      <a:pPr>
                        <a:buNone/>
                      </a:pPr>
                      <a:r>
                        <a:rPr lang="ru-RU" sz="1000" u="sng" dirty="0"/>
                        <a:t>торговець</a:t>
                      </a:r>
                    </a:p>
                  </a:txBody>
                  <a:tcPr marL="51802" marR="51802" marT="25901" marB="25901" anchor="ctr">
                    <a:lnL>
                      <a:noFill/>
                    </a:lnL>
                    <a:lnR>
                      <a:noFill/>
                    </a:lnR>
                    <a:lnT>
                      <a:noFill/>
                    </a:lnT>
                    <a:lnB>
                      <a:noFill/>
                    </a:lnB>
                    <a:noFill/>
                  </a:tcPr>
                </a:tc>
                <a:tc>
                  <a:txBody>
                    <a:bodyPr/>
                    <a:lstStyle/>
                    <a:p>
                      <a:pPr>
                        <a:buNone/>
                      </a:pPr>
                      <a:r>
                        <a:rPr lang="ru-RU" sz="1000" u="sng"/>
                        <a:t>їдиш</a:t>
                      </a:r>
                    </a:p>
                  </a:txBody>
                  <a:tcPr marL="51802" marR="51802" marT="25901" marB="25901" anchor="ctr">
                    <a:lnL>
                      <a:noFill/>
                    </a:lnL>
                    <a:lnR>
                      <a:noFill/>
                    </a:lnR>
                    <a:lnT>
                      <a:noFill/>
                    </a:lnT>
                    <a:lnB>
                      <a:noFill/>
                    </a:lnB>
                    <a:noFill/>
                  </a:tcPr>
                </a:tc>
                <a:extLst>
                  <a:ext uri="{0D108BD9-81ED-4DB2-BD59-A6C34878D82A}">
                    <a16:rowId xmlns:a16="http://schemas.microsoft.com/office/drawing/2014/main" val="3781169010"/>
                  </a:ext>
                </a:extLst>
              </a:tr>
              <a:tr h="163955">
                <a:tc>
                  <a:txBody>
                    <a:bodyPr/>
                    <a:lstStyle/>
                    <a:p>
                      <a:pPr>
                        <a:buNone/>
                      </a:pPr>
                      <a:r>
                        <a:rPr lang="ru-RU" sz="1200" u="sng" dirty="0"/>
                        <a:t>кобіта</a:t>
                      </a:r>
                    </a:p>
                  </a:txBody>
                  <a:tcPr marL="51802" marR="51802" marT="25901" marB="25901" anchor="ctr">
                    <a:lnL>
                      <a:noFill/>
                    </a:lnL>
                    <a:lnR>
                      <a:noFill/>
                    </a:lnR>
                    <a:lnT>
                      <a:noFill/>
                    </a:lnT>
                    <a:lnB>
                      <a:noFill/>
                    </a:lnB>
                    <a:noFill/>
                  </a:tcPr>
                </a:tc>
                <a:tc>
                  <a:txBody>
                    <a:bodyPr/>
                    <a:lstStyle/>
                    <a:p>
                      <a:pPr>
                        <a:buNone/>
                      </a:pPr>
                      <a:r>
                        <a:rPr lang="ru-RU" sz="1000" u="sng"/>
                        <a:t>жінка</a:t>
                      </a:r>
                    </a:p>
                  </a:txBody>
                  <a:tcPr marL="51802" marR="51802" marT="25901" marB="25901" anchor="ctr">
                    <a:lnL>
                      <a:noFill/>
                    </a:lnL>
                    <a:lnR>
                      <a:noFill/>
                    </a:lnR>
                    <a:lnT>
                      <a:noFill/>
                    </a:lnT>
                    <a:lnB>
                      <a:noFill/>
                    </a:lnB>
                    <a:noFill/>
                  </a:tcPr>
                </a:tc>
                <a:tc>
                  <a:txBody>
                    <a:bodyPr/>
                    <a:lstStyle/>
                    <a:p>
                      <a:pPr>
                        <a:buNone/>
                      </a:pPr>
                      <a:r>
                        <a:rPr lang="ru-RU" sz="1000" u="sng"/>
                        <a:t>польська</a:t>
                      </a:r>
                    </a:p>
                  </a:txBody>
                  <a:tcPr marL="51802" marR="51802" marT="25901" marB="25901" anchor="ctr">
                    <a:lnL>
                      <a:noFill/>
                    </a:lnL>
                    <a:lnR>
                      <a:noFill/>
                    </a:lnR>
                    <a:lnT>
                      <a:noFill/>
                    </a:lnT>
                    <a:lnB>
                      <a:noFill/>
                    </a:lnB>
                    <a:noFill/>
                  </a:tcPr>
                </a:tc>
                <a:extLst>
                  <a:ext uri="{0D108BD9-81ED-4DB2-BD59-A6C34878D82A}">
                    <a16:rowId xmlns:a16="http://schemas.microsoft.com/office/drawing/2014/main" val="3305361447"/>
                  </a:ext>
                </a:extLst>
              </a:tr>
              <a:tr h="163955">
                <a:tc>
                  <a:txBody>
                    <a:bodyPr/>
                    <a:lstStyle/>
                    <a:p>
                      <a:pPr>
                        <a:buNone/>
                      </a:pPr>
                      <a:r>
                        <a:rPr lang="ru-RU" sz="1200" u="sng" dirty="0"/>
                        <a:t>баняк</a:t>
                      </a:r>
                    </a:p>
                  </a:txBody>
                  <a:tcPr marL="51802" marR="51802" marT="25901" marB="25901" anchor="ctr">
                    <a:lnL>
                      <a:noFill/>
                    </a:lnL>
                    <a:lnR>
                      <a:noFill/>
                    </a:lnR>
                    <a:lnT>
                      <a:noFill/>
                    </a:lnT>
                    <a:lnB>
                      <a:noFill/>
                    </a:lnB>
                    <a:noFill/>
                  </a:tcPr>
                </a:tc>
                <a:tc>
                  <a:txBody>
                    <a:bodyPr/>
                    <a:lstStyle/>
                    <a:p>
                      <a:pPr>
                        <a:buNone/>
                      </a:pPr>
                      <a:r>
                        <a:rPr lang="ru-RU" sz="1000" u="sng"/>
                        <a:t>каструля</a:t>
                      </a:r>
                    </a:p>
                  </a:txBody>
                  <a:tcPr marL="51802" marR="51802" marT="25901" marB="25901" anchor="ctr">
                    <a:lnL>
                      <a:noFill/>
                    </a:lnL>
                    <a:lnR>
                      <a:noFill/>
                    </a:lnR>
                    <a:lnT>
                      <a:noFill/>
                    </a:lnT>
                    <a:lnB>
                      <a:noFill/>
                    </a:lnB>
                    <a:noFill/>
                  </a:tcPr>
                </a:tc>
                <a:tc>
                  <a:txBody>
                    <a:bodyPr/>
                    <a:lstStyle/>
                    <a:p>
                      <a:pPr>
                        <a:buNone/>
                      </a:pPr>
                      <a:r>
                        <a:rPr lang="ru-RU" sz="1000" u="sng"/>
                        <a:t>польська</a:t>
                      </a:r>
                    </a:p>
                  </a:txBody>
                  <a:tcPr marL="51802" marR="51802" marT="25901" marB="25901" anchor="ctr">
                    <a:lnL>
                      <a:noFill/>
                    </a:lnL>
                    <a:lnR>
                      <a:noFill/>
                    </a:lnR>
                    <a:lnT>
                      <a:noFill/>
                    </a:lnT>
                    <a:lnB>
                      <a:noFill/>
                    </a:lnB>
                    <a:noFill/>
                  </a:tcPr>
                </a:tc>
                <a:extLst>
                  <a:ext uri="{0D108BD9-81ED-4DB2-BD59-A6C34878D82A}">
                    <a16:rowId xmlns:a16="http://schemas.microsoft.com/office/drawing/2014/main" val="852598310"/>
                  </a:ext>
                </a:extLst>
              </a:tr>
              <a:tr h="163955">
                <a:tc>
                  <a:txBody>
                    <a:bodyPr/>
                    <a:lstStyle/>
                    <a:p>
                      <a:pPr>
                        <a:buNone/>
                      </a:pPr>
                      <a:r>
                        <a:rPr lang="ru-RU" sz="1200" u="sng" dirty="0"/>
                        <a:t>ґранда</a:t>
                      </a:r>
                    </a:p>
                  </a:txBody>
                  <a:tcPr marL="51802" marR="51802" marT="25901" marB="25901" anchor="ctr">
                    <a:lnL>
                      <a:noFill/>
                    </a:lnL>
                    <a:lnR>
                      <a:noFill/>
                    </a:lnR>
                    <a:lnT>
                      <a:noFill/>
                    </a:lnT>
                    <a:lnB>
                      <a:noFill/>
                    </a:lnB>
                    <a:noFill/>
                  </a:tcPr>
                </a:tc>
                <a:tc>
                  <a:txBody>
                    <a:bodyPr/>
                    <a:lstStyle/>
                    <a:p>
                      <a:pPr>
                        <a:buNone/>
                      </a:pPr>
                      <a:r>
                        <a:rPr lang="ru-RU" sz="1000" u="sng"/>
                        <a:t>сварка, галас</a:t>
                      </a:r>
                    </a:p>
                  </a:txBody>
                  <a:tcPr marL="51802" marR="51802" marT="25901" marB="25901" anchor="ctr">
                    <a:lnL>
                      <a:noFill/>
                    </a:lnL>
                    <a:lnR>
                      <a:noFill/>
                    </a:lnR>
                    <a:lnT>
                      <a:noFill/>
                    </a:lnT>
                    <a:lnB>
                      <a:noFill/>
                    </a:lnB>
                    <a:noFill/>
                  </a:tcPr>
                </a:tc>
                <a:tc>
                  <a:txBody>
                    <a:bodyPr/>
                    <a:lstStyle/>
                    <a:p>
                      <a:pPr>
                        <a:buNone/>
                      </a:pPr>
                      <a:r>
                        <a:rPr lang="ru-RU" sz="1000" u="sng"/>
                        <a:t>польська</a:t>
                      </a:r>
                    </a:p>
                  </a:txBody>
                  <a:tcPr marL="51802" marR="51802" marT="25901" marB="25901" anchor="ctr">
                    <a:lnL>
                      <a:noFill/>
                    </a:lnL>
                    <a:lnR>
                      <a:noFill/>
                    </a:lnR>
                    <a:lnT>
                      <a:noFill/>
                    </a:lnT>
                    <a:lnB>
                      <a:noFill/>
                    </a:lnB>
                    <a:noFill/>
                  </a:tcPr>
                </a:tc>
                <a:extLst>
                  <a:ext uri="{0D108BD9-81ED-4DB2-BD59-A6C34878D82A}">
                    <a16:rowId xmlns:a16="http://schemas.microsoft.com/office/drawing/2014/main" val="1081632612"/>
                  </a:ext>
                </a:extLst>
              </a:tr>
              <a:tr h="163955">
                <a:tc>
                  <a:txBody>
                    <a:bodyPr/>
                    <a:lstStyle/>
                    <a:p>
                      <a:pPr>
                        <a:buNone/>
                      </a:pPr>
                      <a:r>
                        <a:rPr lang="ru-RU" sz="1200" u="sng" dirty="0"/>
                        <a:t>ґратуляції</a:t>
                      </a:r>
                    </a:p>
                  </a:txBody>
                  <a:tcPr marL="51802" marR="51802" marT="25901" marB="25901" anchor="ctr">
                    <a:lnL>
                      <a:noFill/>
                    </a:lnL>
                    <a:lnR>
                      <a:noFill/>
                    </a:lnR>
                    <a:lnT>
                      <a:noFill/>
                    </a:lnT>
                    <a:lnB>
                      <a:noFill/>
                    </a:lnB>
                    <a:noFill/>
                  </a:tcPr>
                </a:tc>
                <a:tc>
                  <a:txBody>
                    <a:bodyPr/>
                    <a:lstStyle/>
                    <a:p>
                      <a:pPr>
                        <a:buNone/>
                      </a:pPr>
                      <a:r>
                        <a:rPr lang="ru-RU" sz="1000" u="sng" dirty="0"/>
                        <a:t>привітання</a:t>
                      </a:r>
                    </a:p>
                  </a:txBody>
                  <a:tcPr marL="51802" marR="51802" marT="25901" marB="25901" anchor="ctr">
                    <a:lnL>
                      <a:noFill/>
                    </a:lnL>
                    <a:lnR>
                      <a:noFill/>
                    </a:lnR>
                    <a:lnT>
                      <a:noFill/>
                    </a:lnT>
                    <a:lnB>
                      <a:noFill/>
                    </a:lnB>
                    <a:noFill/>
                  </a:tcPr>
                </a:tc>
                <a:tc>
                  <a:txBody>
                    <a:bodyPr/>
                    <a:lstStyle/>
                    <a:p>
                      <a:pPr>
                        <a:buNone/>
                      </a:pPr>
                      <a:r>
                        <a:rPr lang="ru-RU" sz="1000" u="sng"/>
                        <a:t>польська</a:t>
                      </a:r>
                    </a:p>
                  </a:txBody>
                  <a:tcPr marL="51802" marR="51802" marT="25901" marB="25901" anchor="ctr">
                    <a:lnL>
                      <a:noFill/>
                    </a:lnL>
                    <a:lnR>
                      <a:noFill/>
                    </a:lnR>
                    <a:lnT>
                      <a:noFill/>
                    </a:lnT>
                    <a:lnB>
                      <a:noFill/>
                    </a:lnB>
                    <a:noFill/>
                  </a:tcPr>
                </a:tc>
                <a:extLst>
                  <a:ext uri="{0D108BD9-81ED-4DB2-BD59-A6C34878D82A}">
                    <a16:rowId xmlns:a16="http://schemas.microsoft.com/office/drawing/2014/main" val="295826111"/>
                  </a:ext>
                </a:extLst>
              </a:tr>
              <a:tr h="163955">
                <a:tc>
                  <a:txBody>
                    <a:bodyPr/>
                    <a:lstStyle/>
                    <a:p>
                      <a:pPr>
                        <a:buNone/>
                      </a:pPr>
                      <a:r>
                        <a:rPr lang="ru-RU" sz="1200" u="sng" dirty="0"/>
                        <a:t>пляц</a:t>
                      </a:r>
                    </a:p>
                  </a:txBody>
                  <a:tcPr marL="51802" marR="51802" marT="25901" marB="25901" anchor="ctr">
                    <a:lnL>
                      <a:noFill/>
                    </a:lnL>
                    <a:lnR>
                      <a:noFill/>
                    </a:lnR>
                    <a:lnT>
                      <a:noFill/>
                    </a:lnT>
                    <a:lnB>
                      <a:noFill/>
                    </a:lnB>
                    <a:noFill/>
                  </a:tcPr>
                </a:tc>
                <a:tc>
                  <a:txBody>
                    <a:bodyPr/>
                    <a:lstStyle/>
                    <a:p>
                      <a:pPr>
                        <a:buNone/>
                      </a:pPr>
                      <a:r>
                        <a:rPr lang="ru-RU" sz="1000" u="sng"/>
                        <a:t>площа</a:t>
                      </a:r>
                    </a:p>
                  </a:txBody>
                  <a:tcPr marL="51802" marR="51802" marT="25901" marB="25901" anchor="ctr">
                    <a:lnL>
                      <a:noFill/>
                    </a:lnL>
                    <a:lnR>
                      <a:noFill/>
                    </a:lnR>
                    <a:lnT>
                      <a:noFill/>
                    </a:lnT>
                    <a:lnB>
                      <a:noFill/>
                    </a:lnB>
                    <a:noFill/>
                  </a:tcPr>
                </a:tc>
                <a:tc>
                  <a:txBody>
                    <a:bodyPr/>
                    <a:lstStyle/>
                    <a:p>
                      <a:pPr>
                        <a:buNone/>
                      </a:pPr>
                      <a:r>
                        <a:rPr lang="ru-RU" sz="1000" u="sng"/>
                        <a:t>німецька</a:t>
                      </a:r>
                    </a:p>
                  </a:txBody>
                  <a:tcPr marL="51802" marR="51802" marT="25901" marB="25901" anchor="ctr">
                    <a:lnL>
                      <a:noFill/>
                    </a:lnL>
                    <a:lnR>
                      <a:noFill/>
                    </a:lnR>
                    <a:lnT>
                      <a:noFill/>
                    </a:lnT>
                    <a:lnB>
                      <a:noFill/>
                    </a:lnB>
                    <a:noFill/>
                  </a:tcPr>
                </a:tc>
                <a:extLst>
                  <a:ext uri="{0D108BD9-81ED-4DB2-BD59-A6C34878D82A}">
                    <a16:rowId xmlns:a16="http://schemas.microsoft.com/office/drawing/2014/main" val="165303413"/>
                  </a:ext>
                </a:extLst>
              </a:tr>
              <a:tr h="163955">
                <a:tc>
                  <a:txBody>
                    <a:bodyPr/>
                    <a:lstStyle/>
                    <a:p>
                      <a:pPr>
                        <a:buNone/>
                      </a:pPr>
                      <a:r>
                        <a:rPr lang="ru-RU" sz="1200" u="sng" dirty="0"/>
                        <a:t>ґлянц</a:t>
                      </a:r>
                    </a:p>
                  </a:txBody>
                  <a:tcPr marL="51802" marR="51802" marT="25901" marB="25901" anchor="ctr">
                    <a:lnL>
                      <a:noFill/>
                    </a:lnL>
                    <a:lnR>
                      <a:noFill/>
                    </a:lnR>
                    <a:lnT>
                      <a:noFill/>
                    </a:lnT>
                    <a:lnB>
                      <a:noFill/>
                    </a:lnB>
                    <a:noFill/>
                  </a:tcPr>
                </a:tc>
                <a:tc>
                  <a:txBody>
                    <a:bodyPr/>
                    <a:lstStyle/>
                    <a:p>
                      <a:pPr>
                        <a:buNone/>
                      </a:pPr>
                      <a:r>
                        <a:rPr lang="ru-RU" sz="1000" u="sng" dirty="0"/>
                        <a:t>блиск, гарний вигляд</a:t>
                      </a:r>
                    </a:p>
                  </a:txBody>
                  <a:tcPr marL="51802" marR="51802" marT="25901" marB="25901" anchor="ctr">
                    <a:lnL>
                      <a:noFill/>
                    </a:lnL>
                    <a:lnR>
                      <a:noFill/>
                    </a:lnR>
                    <a:lnT>
                      <a:noFill/>
                    </a:lnT>
                    <a:lnB>
                      <a:noFill/>
                    </a:lnB>
                    <a:noFill/>
                  </a:tcPr>
                </a:tc>
                <a:tc>
                  <a:txBody>
                    <a:bodyPr/>
                    <a:lstStyle/>
                    <a:p>
                      <a:pPr>
                        <a:buNone/>
                      </a:pPr>
                      <a:r>
                        <a:rPr lang="ru-RU" sz="1000" u="sng" dirty="0"/>
                        <a:t>німецька</a:t>
                      </a:r>
                    </a:p>
                  </a:txBody>
                  <a:tcPr marL="51802" marR="51802" marT="25901" marB="25901" anchor="ctr">
                    <a:lnL>
                      <a:noFill/>
                    </a:lnL>
                    <a:lnR>
                      <a:noFill/>
                    </a:lnR>
                    <a:lnT>
                      <a:noFill/>
                    </a:lnT>
                    <a:lnB>
                      <a:noFill/>
                    </a:lnB>
                    <a:noFill/>
                  </a:tcPr>
                </a:tc>
                <a:extLst>
                  <a:ext uri="{0D108BD9-81ED-4DB2-BD59-A6C34878D82A}">
                    <a16:rowId xmlns:a16="http://schemas.microsoft.com/office/drawing/2014/main" val="1894161732"/>
                  </a:ext>
                </a:extLst>
              </a:tr>
              <a:tr h="163955">
                <a:tc>
                  <a:txBody>
                    <a:bodyPr/>
                    <a:lstStyle/>
                    <a:p>
                      <a:pPr>
                        <a:buNone/>
                      </a:pPr>
                      <a:r>
                        <a:rPr lang="ru-RU" sz="1200" u="sng" dirty="0"/>
                        <a:t>шпарґа</a:t>
                      </a:r>
                    </a:p>
                  </a:txBody>
                  <a:tcPr marL="51802" marR="51802" marT="25901" marB="25901" anchor="ctr">
                    <a:lnL>
                      <a:noFill/>
                    </a:lnL>
                    <a:lnR>
                      <a:noFill/>
                    </a:lnR>
                    <a:lnT>
                      <a:noFill/>
                    </a:lnT>
                    <a:lnB>
                      <a:noFill/>
                    </a:lnB>
                    <a:noFill/>
                  </a:tcPr>
                </a:tc>
                <a:tc>
                  <a:txBody>
                    <a:bodyPr/>
                    <a:lstStyle/>
                    <a:p>
                      <a:pPr>
                        <a:buNone/>
                      </a:pPr>
                      <a:r>
                        <a:rPr lang="ru-RU" sz="1000" u="sng"/>
                        <a:t>щілина</a:t>
                      </a:r>
                    </a:p>
                  </a:txBody>
                  <a:tcPr marL="51802" marR="51802" marT="25901" marB="25901" anchor="ctr">
                    <a:lnL>
                      <a:noFill/>
                    </a:lnL>
                    <a:lnR>
                      <a:noFill/>
                    </a:lnR>
                    <a:lnT>
                      <a:noFill/>
                    </a:lnT>
                    <a:lnB>
                      <a:noFill/>
                    </a:lnB>
                    <a:noFill/>
                  </a:tcPr>
                </a:tc>
                <a:tc>
                  <a:txBody>
                    <a:bodyPr/>
                    <a:lstStyle/>
                    <a:p>
                      <a:pPr>
                        <a:buNone/>
                      </a:pPr>
                      <a:r>
                        <a:rPr lang="ru-RU" sz="1000" u="sng"/>
                        <a:t>німецька</a:t>
                      </a:r>
                    </a:p>
                  </a:txBody>
                  <a:tcPr marL="51802" marR="51802" marT="25901" marB="25901" anchor="ctr">
                    <a:lnL>
                      <a:noFill/>
                    </a:lnL>
                    <a:lnR>
                      <a:noFill/>
                    </a:lnR>
                    <a:lnT>
                      <a:noFill/>
                    </a:lnT>
                    <a:lnB>
                      <a:noFill/>
                    </a:lnB>
                    <a:noFill/>
                  </a:tcPr>
                </a:tc>
                <a:extLst>
                  <a:ext uri="{0D108BD9-81ED-4DB2-BD59-A6C34878D82A}">
                    <a16:rowId xmlns:a16="http://schemas.microsoft.com/office/drawing/2014/main" val="3331106006"/>
                  </a:ext>
                </a:extLst>
              </a:tr>
              <a:tr h="163955">
                <a:tc>
                  <a:txBody>
                    <a:bodyPr/>
                    <a:lstStyle/>
                    <a:p>
                      <a:pPr>
                        <a:buNone/>
                      </a:pPr>
                      <a:r>
                        <a:rPr lang="ru-RU" sz="1200" u="sng" dirty="0"/>
                        <a:t>ґазда</a:t>
                      </a:r>
                    </a:p>
                  </a:txBody>
                  <a:tcPr marL="51802" marR="51802" marT="25901" marB="25901" anchor="ctr">
                    <a:lnL>
                      <a:noFill/>
                    </a:lnL>
                    <a:lnR>
                      <a:noFill/>
                    </a:lnR>
                    <a:lnT>
                      <a:noFill/>
                    </a:lnT>
                    <a:lnB>
                      <a:noFill/>
                    </a:lnB>
                    <a:noFill/>
                  </a:tcPr>
                </a:tc>
                <a:tc>
                  <a:txBody>
                    <a:bodyPr/>
                    <a:lstStyle/>
                    <a:p>
                      <a:pPr>
                        <a:buNone/>
                      </a:pPr>
                      <a:r>
                        <a:rPr lang="ru-RU" sz="1000" u="sng"/>
                        <a:t>господар</a:t>
                      </a:r>
                    </a:p>
                  </a:txBody>
                  <a:tcPr marL="51802" marR="51802" marT="25901" marB="25901" anchor="ctr">
                    <a:lnL>
                      <a:noFill/>
                    </a:lnL>
                    <a:lnR>
                      <a:noFill/>
                    </a:lnR>
                    <a:lnT>
                      <a:noFill/>
                    </a:lnT>
                    <a:lnB>
                      <a:noFill/>
                    </a:lnB>
                    <a:noFill/>
                  </a:tcPr>
                </a:tc>
                <a:tc>
                  <a:txBody>
                    <a:bodyPr/>
                    <a:lstStyle/>
                    <a:p>
                      <a:pPr>
                        <a:buNone/>
                      </a:pPr>
                      <a:r>
                        <a:rPr lang="ru-RU" sz="1000" u="sng"/>
                        <a:t>карпатські діалекти</a:t>
                      </a:r>
                    </a:p>
                  </a:txBody>
                  <a:tcPr marL="51802" marR="51802" marT="25901" marB="25901" anchor="ctr">
                    <a:lnL>
                      <a:noFill/>
                    </a:lnL>
                    <a:lnR>
                      <a:noFill/>
                    </a:lnR>
                    <a:lnT>
                      <a:noFill/>
                    </a:lnT>
                    <a:lnB>
                      <a:noFill/>
                    </a:lnB>
                    <a:noFill/>
                  </a:tcPr>
                </a:tc>
                <a:extLst>
                  <a:ext uri="{0D108BD9-81ED-4DB2-BD59-A6C34878D82A}">
                    <a16:rowId xmlns:a16="http://schemas.microsoft.com/office/drawing/2014/main" val="1337488478"/>
                  </a:ext>
                </a:extLst>
              </a:tr>
              <a:tr h="163955">
                <a:tc>
                  <a:txBody>
                    <a:bodyPr/>
                    <a:lstStyle/>
                    <a:p>
                      <a:pPr>
                        <a:buNone/>
                      </a:pPr>
                      <a:r>
                        <a:rPr lang="ru-RU" sz="1200" u="sng" dirty="0"/>
                        <a:t>кляса</a:t>
                      </a:r>
                    </a:p>
                  </a:txBody>
                  <a:tcPr marL="51802" marR="51802" marT="25901" marB="25901" anchor="ctr">
                    <a:lnL>
                      <a:noFill/>
                    </a:lnL>
                    <a:lnR>
                      <a:noFill/>
                    </a:lnR>
                    <a:lnT>
                      <a:noFill/>
                    </a:lnT>
                    <a:lnB>
                      <a:noFill/>
                    </a:lnB>
                    <a:noFill/>
                  </a:tcPr>
                </a:tc>
                <a:tc>
                  <a:txBody>
                    <a:bodyPr/>
                    <a:lstStyle/>
                    <a:p>
                      <a:pPr>
                        <a:buNone/>
                      </a:pPr>
                      <a:r>
                        <a:rPr lang="ru-RU" sz="1000" u="sng"/>
                        <a:t>клас</a:t>
                      </a:r>
                    </a:p>
                  </a:txBody>
                  <a:tcPr marL="51802" marR="51802" marT="25901" marB="25901" anchor="ctr">
                    <a:lnL>
                      <a:noFill/>
                    </a:lnL>
                    <a:lnR>
                      <a:noFill/>
                    </a:lnR>
                    <a:lnT>
                      <a:noFill/>
                    </a:lnT>
                    <a:lnB>
                      <a:noFill/>
                    </a:lnB>
                    <a:noFill/>
                  </a:tcPr>
                </a:tc>
                <a:tc>
                  <a:txBody>
                    <a:bodyPr/>
                    <a:lstStyle/>
                    <a:p>
                      <a:pPr>
                        <a:buNone/>
                      </a:pPr>
                      <a:r>
                        <a:rPr lang="ru-RU" sz="1000" u="sng" dirty="0"/>
                        <a:t>німецька</a:t>
                      </a:r>
                    </a:p>
                  </a:txBody>
                  <a:tcPr marL="51802" marR="51802" marT="25901" marB="25901" anchor="ctr">
                    <a:lnL>
                      <a:noFill/>
                    </a:lnL>
                    <a:lnR>
                      <a:noFill/>
                    </a:lnR>
                    <a:lnT>
                      <a:noFill/>
                    </a:lnT>
                    <a:lnB>
                      <a:noFill/>
                    </a:lnB>
                    <a:noFill/>
                  </a:tcPr>
                </a:tc>
                <a:extLst>
                  <a:ext uri="{0D108BD9-81ED-4DB2-BD59-A6C34878D82A}">
                    <a16:rowId xmlns:a16="http://schemas.microsoft.com/office/drawing/2014/main" val="3751685681"/>
                  </a:ext>
                </a:extLst>
              </a:tr>
              <a:tr h="163955">
                <a:tc>
                  <a:txBody>
                    <a:bodyPr/>
                    <a:lstStyle/>
                    <a:p>
                      <a:pPr>
                        <a:buNone/>
                      </a:pPr>
                      <a:r>
                        <a:rPr lang="ru-RU" sz="1200" u="sng" dirty="0"/>
                        <a:t>мешти</a:t>
                      </a:r>
                    </a:p>
                  </a:txBody>
                  <a:tcPr marL="51802" marR="51802" marT="25901" marB="25901" anchor="ctr">
                    <a:lnL>
                      <a:noFill/>
                    </a:lnL>
                    <a:lnR>
                      <a:noFill/>
                    </a:lnR>
                    <a:lnT>
                      <a:noFill/>
                    </a:lnT>
                    <a:lnB>
                      <a:noFill/>
                    </a:lnB>
                    <a:noFill/>
                  </a:tcPr>
                </a:tc>
                <a:tc>
                  <a:txBody>
                    <a:bodyPr/>
                    <a:lstStyle/>
                    <a:p>
                      <a:pPr>
                        <a:buNone/>
                      </a:pPr>
                      <a:r>
                        <a:rPr lang="ru-RU" sz="1000" u="sng"/>
                        <a:t>взуття</a:t>
                      </a:r>
                    </a:p>
                  </a:txBody>
                  <a:tcPr marL="51802" marR="51802" marT="25901" marB="25901" anchor="ctr">
                    <a:lnL>
                      <a:noFill/>
                    </a:lnL>
                    <a:lnR>
                      <a:noFill/>
                    </a:lnR>
                    <a:lnT>
                      <a:noFill/>
                    </a:lnT>
                    <a:lnB>
                      <a:noFill/>
                    </a:lnB>
                    <a:noFill/>
                  </a:tcPr>
                </a:tc>
                <a:tc>
                  <a:txBody>
                    <a:bodyPr/>
                    <a:lstStyle/>
                    <a:p>
                      <a:pPr>
                        <a:buNone/>
                      </a:pPr>
                      <a:r>
                        <a:rPr lang="ru-RU" sz="1000" u="sng"/>
                        <a:t>польська</a:t>
                      </a:r>
                    </a:p>
                  </a:txBody>
                  <a:tcPr marL="51802" marR="51802" marT="25901" marB="25901" anchor="ctr">
                    <a:lnL>
                      <a:noFill/>
                    </a:lnL>
                    <a:lnR>
                      <a:noFill/>
                    </a:lnR>
                    <a:lnT>
                      <a:noFill/>
                    </a:lnT>
                    <a:lnB>
                      <a:noFill/>
                    </a:lnB>
                    <a:noFill/>
                  </a:tcPr>
                </a:tc>
                <a:extLst>
                  <a:ext uri="{0D108BD9-81ED-4DB2-BD59-A6C34878D82A}">
                    <a16:rowId xmlns:a16="http://schemas.microsoft.com/office/drawing/2014/main" val="215526577"/>
                  </a:ext>
                </a:extLst>
              </a:tr>
              <a:tr h="163955">
                <a:tc>
                  <a:txBody>
                    <a:bodyPr/>
                    <a:lstStyle/>
                    <a:p>
                      <a:pPr>
                        <a:buNone/>
                      </a:pPr>
                      <a:r>
                        <a:rPr lang="ru-RU" sz="1200" u="sng" dirty="0"/>
                        <a:t>шнель</a:t>
                      </a:r>
                    </a:p>
                  </a:txBody>
                  <a:tcPr marL="51802" marR="51802" marT="25901" marB="25901" anchor="ctr">
                    <a:lnL>
                      <a:noFill/>
                    </a:lnL>
                    <a:lnR>
                      <a:noFill/>
                    </a:lnR>
                    <a:lnT>
                      <a:noFill/>
                    </a:lnT>
                    <a:lnB>
                      <a:noFill/>
                    </a:lnB>
                    <a:noFill/>
                  </a:tcPr>
                </a:tc>
                <a:tc>
                  <a:txBody>
                    <a:bodyPr/>
                    <a:lstStyle/>
                    <a:p>
                      <a:pPr>
                        <a:buNone/>
                      </a:pPr>
                      <a:r>
                        <a:rPr lang="ru-RU" sz="1000" u="sng"/>
                        <a:t>швидко</a:t>
                      </a:r>
                    </a:p>
                  </a:txBody>
                  <a:tcPr marL="51802" marR="51802" marT="25901" marB="25901" anchor="ctr">
                    <a:lnL>
                      <a:noFill/>
                    </a:lnL>
                    <a:lnR>
                      <a:noFill/>
                    </a:lnR>
                    <a:lnT>
                      <a:noFill/>
                    </a:lnT>
                    <a:lnB>
                      <a:noFill/>
                    </a:lnB>
                    <a:noFill/>
                  </a:tcPr>
                </a:tc>
                <a:tc>
                  <a:txBody>
                    <a:bodyPr/>
                    <a:lstStyle/>
                    <a:p>
                      <a:pPr>
                        <a:buNone/>
                      </a:pPr>
                      <a:r>
                        <a:rPr lang="ru-RU" sz="1000" u="sng" dirty="0"/>
                        <a:t>німецька</a:t>
                      </a:r>
                    </a:p>
                  </a:txBody>
                  <a:tcPr marL="51802" marR="51802" marT="25901" marB="25901" anchor="ctr">
                    <a:lnL>
                      <a:noFill/>
                    </a:lnL>
                    <a:lnR>
                      <a:noFill/>
                    </a:lnR>
                    <a:lnT>
                      <a:noFill/>
                    </a:lnT>
                    <a:lnB>
                      <a:noFill/>
                    </a:lnB>
                    <a:noFill/>
                  </a:tcPr>
                </a:tc>
                <a:extLst>
                  <a:ext uri="{0D108BD9-81ED-4DB2-BD59-A6C34878D82A}">
                    <a16:rowId xmlns:a16="http://schemas.microsoft.com/office/drawing/2014/main" val="2371192293"/>
                  </a:ext>
                </a:extLst>
              </a:tr>
            </a:tbl>
          </a:graphicData>
        </a:graphic>
      </p:graphicFrame>
      <p:sp>
        <p:nvSpPr>
          <p:cNvPr id="7" name="Rectangle 1">
            <a:extLst>
              <a:ext uri="{FF2B5EF4-FFF2-40B4-BE49-F238E27FC236}">
                <a16:creationId xmlns:a16="http://schemas.microsoft.com/office/drawing/2014/main" id="{32943DCD-B75E-8BFC-B1EF-9CBDBD7B7179}"/>
              </a:ext>
            </a:extLst>
          </p:cNvPr>
          <p:cNvSpPr>
            <a:spLocks noChangeArrowheads="1"/>
          </p:cNvSpPr>
          <p:nvPr/>
        </p:nvSpPr>
        <p:spPr bwMode="auto">
          <a:xfrm>
            <a:off x="152399" y="1952847"/>
            <a:ext cx="873918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altLang="en-US" sz="1800" b="0" i="0" u="sng" strike="noStrike" cap="none" normalizeH="0" baseline="0" dirty="0">
                <a:ln>
                  <a:noFill/>
                </a:ln>
                <a:solidFill>
                  <a:schemeClr val="accent1">
                    <a:lumMod val="75000"/>
                  </a:schemeClr>
                </a:solidFill>
                <a:effectLst/>
                <a:latin typeface="Arial" panose="020B0604020202020204" pitchFamily="34" charset="0"/>
              </a:rPr>
              <a:t>С</a:t>
            </a:r>
            <a:r>
              <a:rPr kumimoji="0" lang="en-US" altLang="en-US" sz="1800" b="0" i="0" u="sng" strike="noStrike" cap="none" normalizeH="0" baseline="0" dirty="0" err="1">
                <a:ln>
                  <a:noFill/>
                </a:ln>
                <a:solidFill>
                  <a:schemeClr val="accent1">
                    <a:lumMod val="75000"/>
                  </a:schemeClr>
                </a:solidFill>
                <a:effectLst/>
                <a:latin typeface="Arial" panose="020B0604020202020204" pitchFamily="34" charset="0"/>
              </a:rPr>
              <a:t>лова</a:t>
            </a:r>
            <a:r>
              <a:rPr kumimoji="0" lang="en-US" altLang="en-US" sz="1800" b="0" i="0" u="sng" strike="noStrike" cap="none" normalizeH="0" baseline="0" dirty="0">
                <a:ln>
                  <a:noFill/>
                </a:ln>
                <a:solidFill>
                  <a:schemeClr val="accent1">
                    <a:lumMod val="75000"/>
                  </a:schemeClr>
                </a:solidFill>
                <a:effectLst/>
                <a:latin typeface="Arial" panose="020B0604020202020204" pitchFamily="34" charset="0"/>
              </a:rPr>
              <a:t>, </a:t>
            </a:r>
            <a:r>
              <a:rPr kumimoji="0" lang="en-US" altLang="en-US" sz="1800" b="0" i="0" u="sng" strike="noStrike" cap="none" normalizeH="0" baseline="0" dirty="0" err="1">
                <a:ln>
                  <a:noFill/>
                </a:ln>
                <a:solidFill>
                  <a:schemeClr val="accent1">
                    <a:lumMod val="75000"/>
                  </a:schemeClr>
                </a:solidFill>
                <a:effectLst/>
                <a:latin typeface="Arial" panose="020B0604020202020204" pitchFamily="34" charset="0"/>
              </a:rPr>
              <a:t>які</a:t>
            </a:r>
            <a:r>
              <a:rPr kumimoji="0" lang="en-US" altLang="en-US" sz="1800" b="0" i="0" u="sng" strike="noStrike" cap="none" normalizeH="0" baseline="0" dirty="0">
                <a:ln>
                  <a:noFill/>
                </a:ln>
                <a:solidFill>
                  <a:schemeClr val="accent1">
                    <a:lumMod val="75000"/>
                  </a:schemeClr>
                </a:solidFill>
                <a:effectLst/>
                <a:latin typeface="Arial" panose="020B0604020202020204" pitchFamily="34" charset="0"/>
              </a:rPr>
              <a:t> </a:t>
            </a:r>
            <a:r>
              <a:rPr kumimoji="0" lang="en-US" altLang="en-US" sz="1800" b="1" i="0" u="sng" strike="noStrike" cap="none" normalizeH="0" baseline="0" dirty="0" err="1">
                <a:ln>
                  <a:noFill/>
                </a:ln>
                <a:solidFill>
                  <a:schemeClr val="accent1">
                    <a:lumMod val="75000"/>
                  </a:schemeClr>
                </a:solidFill>
                <a:effectLst/>
                <a:latin typeface="Arial" panose="020B0604020202020204" pitchFamily="34" charset="0"/>
              </a:rPr>
              <a:t>пов’язані</a:t>
            </a:r>
            <a:r>
              <a:rPr kumimoji="0" lang="en-US" altLang="en-US" sz="1800" b="1" i="0" u="sng" strike="noStrike" cap="none" normalizeH="0" baseline="0" dirty="0">
                <a:ln>
                  <a:noFill/>
                </a:ln>
                <a:solidFill>
                  <a:schemeClr val="accent1">
                    <a:lumMod val="75000"/>
                  </a:schemeClr>
                </a:solidFill>
                <a:effectLst/>
                <a:latin typeface="Arial" panose="020B0604020202020204" pitchFamily="34" charset="0"/>
              </a:rPr>
              <a:t> з </a:t>
            </a:r>
            <a:r>
              <a:rPr kumimoji="0" lang="en-US" altLang="en-US" sz="1800" b="1" i="0" u="sng" strike="noStrike" cap="none" normalizeH="0" baseline="0" dirty="0" err="1">
                <a:ln>
                  <a:noFill/>
                </a:ln>
                <a:solidFill>
                  <a:schemeClr val="accent1">
                    <a:lumMod val="75000"/>
                  </a:schemeClr>
                </a:solidFill>
                <a:effectLst/>
                <a:latin typeface="Arial" panose="020B0604020202020204" pitchFamily="34" charset="0"/>
              </a:rPr>
              <a:t>львівським</a:t>
            </a:r>
            <a:r>
              <a:rPr kumimoji="0" lang="en-US" altLang="en-US" sz="1800" b="1" i="0" u="sng" strike="noStrike" cap="none" normalizeH="0" baseline="0" dirty="0">
                <a:ln>
                  <a:noFill/>
                </a:ln>
                <a:solidFill>
                  <a:schemeClr val="accent1">
                    <a:lumMod val="75000"/>
                  </a:schemeClr>
                </a:solidFill>
                <a:effectLst/>
                <a:latin typeface="Arial" panose="020B0604020202020204" pitchFamily="34" charset="0"/>
              </a:rPr>
              <a:t> </a:t>
            </a:r>
            <a:r>
              <a:rPr kumimoji="0" lang="en-US" altLang="en-US" sz="1800" b="1" i="0" u="sng" strike="noStrike" cap="none" normalizeH="0" baseline="0" dirty="0" err="1">
                <a:ln>
                  <a:noFill/>
                </a:ln>
                <a:solidFill>
                  <a:schemeClr val="accent1">
                    <a:lumMod val="75000"/>
                  </a:schemeClr>
                </a:solidFill>
                <a:effectLst/>
                <a:latin typeface="Arial" panose="020B0604020202020204" pitchFamily="34" charset="0"/>
              </a:rPr>
              <a:t>балаком</a:t>
            </a:r>
            <a:r>
              <a:rPr kumimoji="0" lang="en-US" altLang="en-US" sz="1800" b="0" i="0" u="sng" strike="noStrike" cap="none" normalizeH="0" baseline="0" dirty="0">
                <a:ln>
                  <a:noFill/>
                </a:ln>
                <a:solidFill>
                  <a:schemeClr val="accent1">
                    <a:lumMod val="75000"/>
                  </a:schemeClr>
                </a:solidFill>
                <a:effectLst/>
                <a:latin typeface="Arial" panose="020B0604020202020204" pitchFamily="34" charset="0"/>
              </a:rPr>
              <a:t> і </a:t>
            </a:r>
            <a:r>
              <a:rPr kumimoji="0" lang="en-US" altLang="en-US" sz="1800" b="0" i="0" u="sng" strike="noStrike" cap="none" normalizeH="0" baseline="0" dirty="0" err="1">
                <a:ln>
                  <a:noFill/>
                </a:ln>
                <a:solidFill>
                  <a:schemeClr val="accent1">
                    <a:lumMod val="75000"/>
                  </a:schemeClr>
                </a:solidFill>
                <a:effectLst/>
                <a:latin typeface="Arial" panose="020B0604020202020204" pitchFamily="34" charset="0"/>
              </a:rPr>
              <a:t>добре</a:t>
            </a:r>
            <a:r>
              <a:rPr kumimoji="0" lang="en-US" altLang="en-US" sz="1800" b="0" i="0" u="sng" strike="noStrike" cap="none" normalizeH="0" baseline="0" dirty="0">
                <a:ln>
                  <a:noFill/>
                </a:ln>
                <a:solidFill>
                  <a:schemeClr val="accent1">
                    <a:lumMod val="75000"/>
                  </a:schemeClr>
                </a:solidFill>
                <a:effectLst/>
                <a:latin typeface="Arial" panose="020B0604020202020204" pitchFamily="34" charset="0"/>
              </a:rPr>
              <a:t> </a:t>
            </a:r>
            <a:r>
              <a:rPr kumimoji="0" lang="en-US" altLang="en-US" sz="1800" b="0" i="0" u="sng" strike="noStrike" cap="none" normalizeH="0" baseline="0" dirty="0" err="1">
                <a:ln>
                  <a:noFill/>
                </a:ln>
                <a:solidFill>
                  <a:schemeClr val="accent1">
                    <a:lumMod val="75000"/>
                  </a:schemeClr>
                </a:solidFill>
                <a:effectLst/>
                <a:latin typeface="Arial" panose="020B0604020202020204" pitchFamily="34" charset="0"/>
              </a:rPr>
              <a:t>показують</a:t>
            </a:r>
            <a:r>
              <a:rPr kumimoji="0" lang="en-US" altLang="en-US" sz="1800" b="0" i="0" u="sng" strike="noStrike" cap="none" normalizeH="0" baseline="0" dirty="0">
                <a:ln>
                  <a:noFill/>
                </a:ln>
                <a:solidFill>
                  <a:schemeClr val="accent1">
                    <a:lumMod val="75000"/>
                  </a:schemeClr>
                </a:solidFill>
                <a:effectLst/>
                <a:latin typeface="Arial" panose="020B0604020202020204" pitchFamily="34" charset="0"/>
              </a:rPr>
              <a:t> </a:t>
            </a:r>
            <a:r>
              <a:rPr kumimoji="0" lang="en-US" altLang="en-US" sz="1800" b="0" i="0" u="sng" strike="noStrike" cap="none" normalizeH="0" baseline="0" dirty="0" err="1">
                <a:ln>
                  <a:noFill/>
                </a:ln>
                <a:solidFill>
                  <a:schemeClr val="accent1">
                    <a:lumMod val="75000"/>
                  </a:schemeClr>
                </a:solidFill>
                <a:effectLst/>
                <a:latin typeface="Arial" panose="020B0604020202020204" pitchFamily="34" charset="0"/>
              </a:rPr>
              <a:t>мовний</a:t>
            </a:r>
            <a:r>
              <a:rPr kumimoji="0" lang="en-US" altLang="en-US" sz="1800" b="0" i="0" u="sng" strike="noStrike" cap="none" normalizeH="0" baseline="0" dirty="0">
                <a:ln>
                  <a:noFill/>
                </a:ln>
                <a:solidFill>
                  <a:schemeClr val="accent1">
                    <a:lumMod val="75000"/>
                  </a:schemeClr>
                </a:solidFill>
                <a:effectLst/>
                <a:latin typeface="Arial" panose="020B0604020202020204" pitchFamily="34" charset="0"/>
              </a:rPr>
              <a:t> </a:t>
            </a:r>
            <a:r>
              <a:rPr kumimoji="0" lang="en-US" altLang="en-US" sz="1800" b="0" i="0" u="sng" strike="noStrike" cap="none" normalizeH="0" baseline="0" dirty="0" err="1">
                <a:ln>
                  <a:noFill/>
                </a:ln>
                <a:solidFill>
                  <a:schemeClr val="accent1">
                    <a:lumMod val="75000"/>
                  </a:schemeClr>
                </a:solidFill>
                <a:effectLst/>
                <a:latin typeface="Arial" panose="020B0604020202020204" pitchFamily="34" charset="0"/>
              </a:rPr>
              <a:t>вплив</a:t>
            </a:r>
            <a:r>
              <a:rPr lang="uk-UA" altLang="en-US" u="sng" dirty="0">
                <a:solidFill>
                  <a:schemeClr val="accent1">
                    <a:lumMod val="75000"/>
                  </a:schemeClr>
                </a:solidFill>
                <a:latin typeface="Arial" panose="020B0604020202020204" pitchFamily="34" charset="0"/>
              </a:rPr>
              <a:t>:</a:t>
            </a:r>
            <a:endParaRPr kumimoji="0" lang="en-US" altLang="en-US" sz="1800" b="0" i="0" u="sng" strike="noStrike" cap="none" normalizeH="0" baseline="0" dirty="0">
              <a:ln>
                <a:noFill/>
              </a:ln>
              <a:solidFill>
                <a:schemeClr val="accent1">
                  <a:lumMod val="75000"/>
                </a:schemeClr>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9" name="Picture 8">
            <a:extLst>
              <a:ext uri="{FF2B5EF4-FFF2-40B4-BE49-F238E27FC236}">
                <a16:creationId xmlns:a16="http://schemas.microsoft.com/office/drawing/2014/main" id="{D8238FDD-1B37-E4E9-45C1-1B977E30867E}"/>
              </a:ext>
            </a:extLst>
          </p:cNvPr>
          <p:cNvPicPr>
            <a:picLocks noChangeAspect="1"/>
          </p:cNvPicPr>
          <p:nvPr/>
        </p:nvPicPr>
        <p:blipFill>
          <a:blip r:embed="rId2"/>
          <a:stretch>
            <a:fillRect/>
          </a:stretch>
        </p:blipFill>
        <p:spPr>
          <a:xfrm>
            <a:off x="6019801" y="3653260"/>
            <a:ext cx="4792132" cy="2860250"/>
          </a:xfrm>
          <a:prstGeom prst="rect">
            <a:avLst/>
          </a:prstGeom>
          <a:ln>
            <a:noFill/>
          </a:ln>
          <a:effectLst>
            <a:softEdge rad="112500"/>
          </a:effectLst>
        </p:spPr>
      </p:pic>
      <p:sp>
        <p:nvSpPr>
          <p:cNvPr id="11" name="Thought Bubble: Cloud 10">
            <a:extLst>
              <a:ext uri="{FF2B5EF4-FFF2-40B4-BE49-F238E27FC236}">
                <a16:creationId xmlns:a16="http://schemas.microsoft.com/office/drawing/2014/main" id="{E6113889-CEB1-D28C-0F9C-57E3122A3BB1}"/>
              </a:ext>
            </a:extLst>
          </p:cNvPr>
          <p:cNvSpPr/>
          <p:nvPr/>
        </p:nvSpPr>
        <p:spPr>
          <a:xfrm>
            <a:off x="9086320" y="2464375"/>
            <a:ext cx="2851681" cy="964625"/>
          </a:xfrm>
          <a:prstGeom prst="cloudCallout">
            <a:avLst>
              <a:gd name="adj1" fmla="val -32043"/>
              <a:gd name="adj2" fmla="val 97714"/>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uk-UA" sz="1400" b="1" i="1" dirty="0">
                <a:solidFill>
                  <a:schemeClr val="tx1"/>
                </a:solidFill>
              </a:rPr>
              <a:t>Йдемо на шпацер по пляцу?</a:t>
            </a:r>
            <a:endParaRPr lang="en-US" sz="1400" b="1" i="1" dirty="0">
              <a:solidFill>
                <a:schemeClr val="tx1"/>
              </a:solidFill>
            </a:endParaRPr>
          </a:p>
        </p:txBody>
      </p:sp>
      <p:sp>
        <p:nvSpPr>
          <p:cNvPr id="12" name="Thought Bubble: Cloud 11">
            <a:extLst>
              <a:ext uri="{FF2B5EF4-FFF2-40B4-BE49-F238E27FC236}">
                <a16:creationId xmlns:a16="http://schemas.microsoft.com/office/drawing/2014/main" id="{2B4C9CAA-70AD-E2A4-C82A-06BC0A4D92D3}"/>
              </a:ext>
            </a:extLst>
          </p:cNvPr>
          <p:cNvSpPr/>
          <p:nvPr/>
        </p:nvSpPr>
        <p:spPr>
          <a:xfrm>
            <a:off x="5771620" y="2866464"/>
            <a:ext cx="2563814" cy="734749"/>
          </a:xfrm>
          <a:prstGeom prst="cloudCallout">
            <a:avLst>
              <a:gd name="adj1" fmla="val -17042"/>
              <a:gd name="adj2" fmla="val 110998"/>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uk-UA" sz="1400" b="1" i="1" dirty="0">
                <a:solidFill>
                  <a:schemeClr val="tx1"/>
                </a:solidFill>
              </a:rPr>
              <a:t>Та то є кляся, а не мешти!</a:t>
            </a:r>
            <a:endParaRPr lang="en-US" sz="1400" b="1" i="1" dirty="0">
              <a:solidFill>
                <a:schemeClr val="tx1"/>
              </a:solidFill>
            </a:endParaRPr>
          </a:p>
        </p:txBody>
      </p:sp>
    </p:spTree>
    <p:extLst>
      <p:ext uri="{BB962C8B-B14F-4D97-AF65-F5344CB8AC3E}">
        <p14:creationId xmlns:p14="http://schemas.microsoft.com/office/powerpoint/2010/main" val="445813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081B7F9-2BF0-F1C7-0DD5-D0D4CFB64B58}"/>
              </a:ext>
            </a:extLst>
          </p:cNvPr>
          <p:cNvSpPr txBox="1"/>
          <p:nvPr/>
        </p:nvSpPr>
        <p:spPr>
          <a:xfrm>
            <a:off x="216568" y="84039"/>
            <a:ext cx="6096000" cy="369332"/>
          </a:xfrm>
          <a:prstGeom prst="rect">
            <a:avLst/>
          </a:prstGeom>
          <a:noFill/>
        </p:spPr>
        <p:txBody>
          <a:bodyPr wrap="square">
            <a:spAutoFit/>
          </a:bodyPr>
          <a:lstStyle/>
          <a:p>
            <a:r>
              <a:rPr lang="ru-RU" b="1" dirty="0">
                <a:latin typeface="Arial" panose="020B0604020202020204" pitchFamily="34" charset="0"/>
                <a:cs typeface="Arial" panose="020B0604020202020204" pitchFamily="34" charset="0"/>
              </a:rPr>
              <a:t>Місто, що говорить крізь стіни</a:t>
            </a:r>
            <a:endParaRPr lang="en-US" b="1"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9A49F983-010B-F4CF-AB35-3249ECE41EA4}"/>
              </a:ext>
            </a:extLst>
          </p:cNvPr>
          <p:cNvSpPr txBox="1"/>
          <p:nvPr/>
        </p:nvSpPr>
        <p:spPr>
          <a:xfrm>
            <a:off x="481263" y="5903040"/>
            <a:ext cx="10860505" cy="646331"/>
          </a:xfrm>
          <a:prstGeom prst="rect">
            <a:avLst/>
          </a:prstGeom>
          <a:noFill/>
        </p:spPr>
        <p:txBody>
          <a:bodyPr wrap="square">
            <a:spAutoFit/>
          </a:bodyPr>
          <a:lstStyle/>
          <a:p>
            <a:pPr algn="ctr"/>
            <a:r>
              <a:rPr lang="ru-RU" b="1" dirty="0">
                <a:latin typeface="Arial" panose="020B0604020202020204" pitchFamily="34" charset="0"/>
                <a:cs typeface="Arial" panose="020B0604020202020204" pitchFamily="34" charset="0"/>
              </a:rPr>
              <a:t>Ці написи </a:t>
            </a:r>
            <a:r>
              <a:rPr lang="en-US" b="1" dirty="0">
                <a:latin typeface="Arial" panose="020B0604020202020204" pitchFamily="34" charset="0"/>
                <a:cs typeface="Arial" panose="020B0604020202020204" pitchFamily="34" charset="0"/>
              </a:rPr>
              <a:t>-</a:t>
            </a:r>
            <a:r>
              <a:rPr lang="ru-RU" b="1" dirty="0">
                <a:latin typeface="Arial" panose="020B0604020202020204" pitchFamily="34" charset="0"/>
                <a:cs typeface="Arial" panose="020B0604020202020204" pitchFamily="34" charset="0"/>
              </a:rPr>
              <a:t> не просто слова. Це сліди людей, мов і епох, які сформували Львів таким, яким ми бачимо його сьогодні.</a:t>
            </a:r>
            <a:endParaRPr lang="en-US" b="1"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5976AB15-52EA-7316-5A11-9D5F1808900B}"/>
              </a:ext>
            </a:extLst>
          </p:cNvPr>
          <p:cNvSpPr txBox="1"/>
          <p:nvPr/>
        </p:nvSpPr>
        <p:spPr>
          <a:xfrm>
            <a:off x="216568" y="501134"/>
            <a:ext cx="9408695" cy="523220"/>
          </a:xfrm>
          <a:prstGeom prst="rect">
            <a:avLst/>
          </a:prstGeom>
          <a:noFill/>
        </p:spPr>
        <p:txBody>
          <a:bodyPr wrap="square">
            <a:spAutoFit/>
          </a:bodyPr>
          <a:lstStyle/>
          <a:p>
            <a:r>
              <a:rPr lang="ru-RU" sz="1400" dirty="0">
                <a:latin typeface="Arial" panose="020B0604020202020204" pitchFamily="34" charset="0"/>
                <a:cs typeface="Arial" panose="020B0604020202020204" pitchFamily="34" charset="0"/>
              </a:rPr>
              <a:t>У межах дослідження здійснено фотофіксацію історичних написів у центральній частині Львова. Виявлені написи </a:t>
            </a:r>
            <a:r>
              <a:rPr lang="ru-RU" sz="1400">
                <a:latin typeface="Arial" panose="020B0604020202020204" pitchFamily="34" charset="0"/>
                <a:cs typeface="Arial" panose="020B0604020202020204" pitchFamily="34" charset="0"/>
              </a:rPr>
              <a:t>різними мовами, </a:t>
            </a:r>
            <a:r>
              <a:rPr lang="ru-RU" sz="1400" dirty="0">
                <a:latin typeface="Arial" panose="020B0604020202020204" pitchFamily="34" charset="0"/>
                <a:cs typeface="Arial" panose="020B0604020202020204" pitchFamily="34" charset="0"/>
              </a:rPr>
              <a:t>підтверджують багатомовність міського середовища в минулі історичні періоди.</a:t>
            </a:r>
            <a:endParaRPr lang="en-US" sz="1400" dirty="0">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A2AE5928-3E66-D836-B1EB-C6E24F19E482}"/>
              </a:ext>
            </a:extLst>
          </p:cNvPr>
          <p:cNvPicPr>
            <a:picLocks noChangeAspect="1"/>
          </p:cNvPicPr>
          <p:nvPr/>
        </p:nvPicPr>
        <p:blipFill>
          <a:blip r:embed="rId2"/>
          <a:stretch>
            <a:fillRect/>
          </a:stretch>
        </p:blipFill>
        <p:spPr>
          <a:xfrm>
            <a:off x="6700076" y="1176899"/>
            <a:ext cx="3569691" cy="2080425"/>
          </a:xfrm>
          <a:prstGeom prst="rect">
            <a:avLst/>
          </a:prstGeom>
          <a:ln>
            <a:noFill/>
          </a:ln>
          <a:effectLst>
            <a:softEdge rad="112500"/>
          </a:effectLst>
        </p:spPr>
      </p:pic>
      <p:pic>
        <p:nvPicPr>
          <p:cNvPr id="13" name="Picture 12">
            <a:extLst>
              <a:ext uri="{FF2B5EF4-FFF2-40B4-BE49-F238E27FC236}">
                <a16:creationId xmlns:a16="http://schemas.microsoft.com/office/drawing/2014/main" id="{E8F5F3D9-2C21-0F0B-8AD9-A7506C478ECD}"/>
              </a:ext>
            </a:extLst>
          </p:cNvPr>
          <p:cNvPicPr>
            <a:picLocks noChangeAspect="1"/>
          </p:cNvPicPr>
          <p:nvPr/>
        </p:nvPicPr>
        <p:blipFill>
          <a:blip r:embed="rId3"/>
          <a:stretch>
            <a:fillRect/>
          </a:stretch>
        </p:blipFill>
        <p:spPr>
          <a:xfrm>
            <a:off x="481263" y="1109819"/>
            <a:ext cx="3509965" cy="2418726"/>
          </a:xfrm>
          <a:prstGeom prst="rect">
            <a:avLst/>
          </a:prstGeom>
          <a:ln>
            <a:noFill/>
          </a:ln>
          <a:effectLst>
            <a:softEdge rad="112500"/>
          </a:effectLst>
        </p:spPr>
      </p:pic>
      <p:pic>
        <p:nvPicPr>
          <p:cNvPr id="15" name="Picture 14">
            <a:extLst>
              <a:ext uri="{FF2B5EF4-FFF2-40B4-BE49-F238E27FC236}">
                <a16:creationId xmlns:a16="http://schemas.microsoft.com/office/drawing/2014/main" id="{C033C220-0A0A-952E-89DD-EA40D34DA75C}"/>
              </a:ext>
            </a:extLst>
          </p:cNvPr>
          <p:cNvPicPr>
            <a:picLocks noChangeAspect="1"/>
          </p:cNvPicPr>
          <p:nvPr/>
        </p:nvPicPr>
        <p:blipFill>
          <a:blip r:embed="rId4"/>
          <a:stretch>
            <a:fillRect/>
          </a:stretch>
        </p:blipFill>
        <p:spPr>
          <a:xfrm>
            <a:off x="772029" y="2621526"/>
            <a:ext cx="2400508" cy="3238781"/>
          </a:xfrm>
          <a:prstGeom prst="rect">
            <a:avLst/>
          </a:prstGeom>
          <a:ln>
            <a:noFill/>
          </a:ln>
          <a:effectLst>
            <a:softEdge rad="112500"/>
          </a:effectLst>
        </p:spPr>
      </p:pic>
      <p:pic>
        <p:nvPicPr>
          <p:cNvPr id="19" name="Picture 18">
            <a:extLst>
              <a:ext uri="{FF2B5EF4-FFF2-40B4-BE49-F238E27FC236}">
                <a16:creationId xmlns:a16="http://schemas.microsoft.com/office/drawing/2014/main" id="{A94927D0-0AA2-1D4E-4CCE-1CB10FE89409}"/>
              </a:ext>
            </a:extLst>
          </p:cNvPr>
          <p:cNvPicPr>
            <a:picLocks noChangeAspect="1"/>
          </p:cNvPicPr>
          <p:nvPr/>
        </p:nvPicPr>
        <p:blipFill>
          <a:blip r:embed="rId5"/>
          <a:stretch>
            <a:fillRect/>
          </a:stretch>
        </p:blipFill>
        <p:spPr>
          <a:xfrm>
            <a:off x="3354283" y="3854993"/>
            <a:ext cx="3208678" cy="2009384"/>
          </a:xfrm>
          <a:prstGeom prst="rect">
            <a:avLst/>
          </a:prstGeom>
          <a:ln>
            <a:noFill/>
          </a:ln>
          <a:effectLst>
            <a:softEdge rad="112500"/>
          </a:effectLst>
        </p:spPr>
      </p:pic>
      <p:pic>
        <p:nvPicPr>
          <p:cNvPr id="21" name="Picture 20">
            <a:extLst>
              <a:ext uri="{FF2B5EF4-FFF2-40B4-BE49-F238E27FC236}">
                <a16:creationId xmlns:a16="http://schemas.microsoft.com/office/drawing/2014/main" id="{5456CCA1-F9DC-E332-8AB9-837686F57694}"/>
              </a:ext>
            </a:extLst>
          </p:cNvPr>
          <p:cNvPicPr>
            <a:picLocks noChangeAspect="1"/>
          </p:cNvPicPr>
          <p:nvPr/>
        </p:nvPicPr>
        <p:blipFill>
          <a:blip r:embed="rId6"/>
          <a:srcRect b="26096"/>
          <a:stretch>
            <a:fillRect/>
          </a:stretch>
        </p:blipFill>
        <p:spPr>
          <a:xfrm>
            <a:off x="4191639" y="1219968"/>
            <a:ext cx="2308025" cy="2676002"/>
          </a:xfrm>
          <a:prstGeom prst="rect">
            <a:avLst/>
          </a:prstGeom>
          <a:ln>
            <a:noFill/>
          </a:ln>
          <a:effectLst>
            <a:softEdge rad="112500"/>
          </a:effectLst>
        </p:spPr>
      </p:pic>
      <p:pic>
        <p:nvPicPr>
          <p:cNvPr id="25" name="Picture 24">
            <a:extLst>
              <a:ext uri="{FF2B5EF4-FFF2-40B4-BE49-F238E27FC236}">
                <a16:creationId xmlns:a16="http://schemas.microsoft.com/office/drawing/2014/main" id="{2FC3EAD5-AA69-31C2-C454-E5AD27D429F0}"/>
              </a:ext>
            </a:extLst>
          </p:cNvPr>
          <p:cNvPicPr>
            <a:picLocks noChangeAspect="1"/>
          </p:cNvPicPr>
          <p:nvPr/>
        </p:nvPicPr>
        <p:blipFill>
          <a:blip r:embed="rId7"/>
          <a:stretch>
            <a:fillRect/>
          </a:stretch>
        </p:blipFill>
        <p:spPr>
          <a:xfrm>
            <a:off x="6700076" y="3326752"/>
            <a:ext cx="2695530" cy="2418727"/>
          </a:xfrm>
          <a:prstGeom prst="rect">
            <a:avLst/>
          </a:prstGeom>
          <a:ln>
            <a:noFill/>
          </a:ln>
          <a:effectLst>
            <a:softEdge rad="112500"/>
          </a:effectLst>
        </p:spPr>
      </p:pic>
      <p:pic>
        <p:nvPicPr>
          <p:cNvPr id="31" name="Picture 30">
            <a:extLst>
              <a:ext uri="{FF2B5EF4-FFF2-40B4-BE49-F238E27FC236}">
                <a16:creationId xmlns:a16="http://schemas.microsoft.com/office/drawing/2014/main" id="{7A3E944E-17F8-CC93-9AD1-0AE17A4355C5}"/>
              </a:ext>
            </a:extLst>
          </p:cNvPr>
          <p:cNvPicPr>
            <a:picLocks noChangeAspect="1"/>
          </p:cNvPicPr>
          <p:nvPr/>
        </p:nvPicPr>
        <p:blipFill>
          <a:blip r:embed="rId8">
            <a:alphaModFix amt="86000"/>
          </a:blip>
          <a:stretch>
            <a:fillRect/>
          </a:stretch>
        </p:blipFill>
        <p:spPr>
          <a:xfrm>
            <a:off x="9400851" y="3141573"/>
            <a:ext cx="2183292" cy="2676002"/>
          </a:xfrm>
          <a:prstGeom prst="rect">
            <a:avLst/>
          </a:prstGeom>
          <a:ln>
            <a:noFill/>
          </a:ln>
          <a:effectLst>
            <a:softEdge rad="112500"/>
          </a:effectLst>
        </p:spPr>
      </p:pic>
      <p:pic>
        <p:nvPicPr>
          <p:cNvPr id="33" name="Picture 32">
            <a:extLst>
              <a:ext uri="{FF2B5EF4-FFF2-40B4-BE49-F238E27FC236}">
                <a16:creationId xmlns:a16="http://schemas.microsoft.com/office/drawing/2014/main" id="{C05C9D98-DC83-F1C4-DAD9-3C981915035F}"/>
              </a:ext>
            </a:extLst>
          </p:cNvPr>
          <p:cNvPicPr>
            <a:picLocks noChangeAspect="1"/>
          </p:cNvPicPr>
          <p:nvPr/>
        </p:nvPicPr>
        <p:blipFill>
          <a:blip r:embed="rId9"/>
          <a:stretch>
            <a:fillRect/>
          </a:stretch>
        </p:blipFill>
        <p:spPr>
          <a:xfrm>
            <a:off x="10339960" y="754695"/>
            <a:ext cx="1554446" cy="2502629"/>
          </a:xfrm>
          <a:prstGeom prst="rect">
            <a:avLst/>
          </a:prstGeom>
          <a:ln>
            <a:noFill/>
          </a:ln>
          <a:effectLst>
            <a:softEdge rad="112500"/>
          </a:effectLst>
        </p:spPr>
      </p:pic>
      <p:cxnSp>
        <p:nvCxnSpPr>
          <p:cNvPr id="4" name="Straight Connector 3">
            <a:extLst>
              <a:ext uri="{FF2B5EF4-FFF2-40B4-BE49-F238E27FC236}">
                <a16:creationId xmlns:a16="http://schemas.microsoft.com/office/drawing/2014/main" id="{B8E038E3-EA4E-B74D-91F7-0F7E9934DFE8}"/>
              </a:ext>
            </a:extLst>
          </p:cNvPr>
          <p:cNvCxnSpPr/>
          <p:nvPr/>
        </p:nvCxnSpPr>
        <p:spPr>
          <a:xfrm>
            <a:off x="3268133" y="2621526"/>
            <a:ext cx="626534" cy="0"/>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705961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49ECFDA-BE64-65D7-8119-51C466C061D0}"/>
              </a:ext>
            </a:extLst>
          </p:cNvPr>
          <p:cNvSpPr>
            <a:spLocks noChangeArrowheads="1"/>
          </p:cNvSpPr>
          <p:nvPr/>
        </p:nvSpPr>
        <p:spPr bwMode="auto">
          <a:xfrm>
            <a:off x="258192" y="107722"/>
            <a:ext cx="11179829"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Взаємний</a:t>
            </a:r>
            <a:r>
              <a:rPr kumimoji="0" lang="en-US" altLang="en-US"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вплив</a:t>
            </a:r>
            <a:r>
              <a:rPr kumimoji="0" lang="en-US" altLang="en-US"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мов</a:t>
            </a:r>
            <a:r>
              <a:rPr kumimoji="0" lang="uk-UA" altLang="en-US" b="1" i="0" u="none" strike="noStrike" cap="none" normalizeH="0" baseline="0" dirty="0">
                <a:ln>
                  <a:noFill/>
                </a:ln>
                <a:solidFill>
                  <a:schemeClr val="tx1"/>
                </a:solidFill>
                <a:effectLst/>
                <a:latin typeface="Arial" panose="020B0604020202020204" pitchFamily="34" charset="0"/>
                <a:cs typeface="Arial" panose="020B0604020202020204" pitchFamily="34" charset="0"/>
              </a:rPr>
              <a:t>. Висновок</a:t>
            </a:r>
            <a:endParaRPr kumimoji="0" lang="en-US" altLang="en-US"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err="1">
                <a:ln>
                  <a:noFill/>
                </a:ln>
                <a:solidFill>
                  <a:schemeClr val="accent1">
                    <a:lumMod val="75000"/>
                  </a:schemeClr>
                </a:solidFill>
                <a:effectLst/>
                <a:latin typeface="Arial" panose="020B0604020202020204" pitchFamily="34" charset="0"/>
                <a:cs typeface="Arial" panose="020B0604020202020204" pitchFamily="34" charset="0"/>
              </a:rPr>
              <a:t>Львівський</a:t>
            </a:r>
            <a:r>
              <a:rPr kumimoji="0" lang="en-US" altLang="en-US" sz="1600" b="1" i="0" u="none" strike="noStrike" cap="none" normalizeH="0" baseline="0" dirty="0">
                <a:ln>
                  <a:noFill/>
                </a:ln>
                <a:solidFill>
                  <a:schemeClr val="accent1">
                    <a:lumMod val="75000"/>
                  </a:schemeClr>
                </a:solidFill>
                <a:effectLst/>
                <a:latin typeface="Arial" panose="020B0604020202020204" pitchFamily="34" charset="0"/>
                <a:cs typeface="Arial" panose="020B0604020202020204" pitchFamily="34" charset="0"/>
              </a:rPr>
              <a:t> </a:t>
            </a:r>
            <a:r>
              <a:rPr kumimoji="0" lang="en-US" altLang="en-US" sz="1600" b="1" i="0" u="none" strike="noStrike" cap="none" normalizeH="0" baseline="0" dirty="0" err="1">
                <a:ln>
                  <a:noFill/>
                </a:ln>
                <a:solidFill>
                  <a:schemeClr val="accent1">
                    <a:lumMod val="75000"/>
                  </a:schemeClr>
                </a:solidFill>
                <a:effectLst/>
                <a:latin typeface="Arial" panose="020B0604020202020204" pitchFamily="34" charset="0"/>
                <a:cs typeface="Arial" panose="020B0604020202020204" pitchFamily="34" charset="0"/>
              </a:rPr>
              <a:t>мовний</a:t>
            </a:r>
            <a:r>
              <a:rPr kumimoji="0" lang="en-US" altLang="en-US" sz="1600" b="1" i="0" u="none" strike="noStrike" cap="none" normalizeH="0" baseline="0" dirty="0">
                <a:ln>
                  <a:noFill/>
                </a:ln>
                <a:solidFill>
                  <a:schemeClr val="accent1">
                    <a:lumMod val="75000"/>
                  </a:schemeClr>
                </a:solidFill>
                <a:effectLst/>
                <a:latin typeface="Arial" panose="020B0604020202020204" pitchFamily="34" charset="0"/>
                <a:cs typeface="Arial" panose="020B0604020202020204" pitchFamily="34" charset="0"/>
              </a:rPr>
              <a:t> </a:t>
            </a:r>
            <a:r>
              <a:rPr kumimoji="0" lang="en-US" altLang="en-US" sz="1600" b="1" i="0" u="none" strike="noStrike" cap="none" normalizeH="0" baseline="0" dirty="0" err="1">
                <a:ln>
                  <a:noFill/>
                </a:ln>
                <a:solidFill>
                  <a:schemeClr val="accent1">
                    <a:lumMod val="75000"/>
                  </a:schemeClr>
                </a:solidFill>
                <a:effectLst/>
                <a:latin typeface="Arial" panose="020B0604020202020204" pitchFamily="34" charset="0"/>
                <a:cs typeface="Arial" panose="020B0604020202020204" pitchFamily="34" charset="0"/>
              </a:rPr>
              <a:t>простір</a:t>
            </a:r>
            <a:r>
              <a:rPr kumimoji="0" lang="en-US" altLang="en-US" sz="1600" b="1" i="0" u="none" strike="noStrike" cap="none" normalizeH="0" baseline="0" dirty="0">
                <a:ln>
                  <a:noFill/>
                </a:ln>
                <a:solidFill>
                  <a:schemeClr val="accent1">
                    <a:lumMod val="75000"/>
                  </a:schemeClr>
                </a:solidFill>
                <a:effectLst/>
                <a:latin typeface="Arial" panose="020B0604020202020204" pitchFamily="34" charset="0"/>
                <a:cs typeface="Arial" panose="020B0604020202020204" pitchFamily="34" charset="0"/>
              </a:rPr>
              <a:t> </a:t>
            </a:r>
            <a:r>
              <a:rPr kumimoji="0" lang="en-US" altLang="en-US" sz="1600" b="1" i="0" u="none" strike="noStrike" cap="none" normalizeH="0" baseline="0" dirty="0" err="1">
                <a:ln>
                  <a:noFill/>
                </a:ln>
                <a:solidFill>
                  <a:schemeClr val="accent1">
                    <a:lumMod val="75000"/>
                  </a:schemeClr>
                </a:solidFill>
                <a:effectLst/>
                <a:latin typeface="Arial" panose="020B0604020202020204" pitchFamily="34" charset="0"/>
                <a:cs typeface="Arial" panose="020B0604020202020204" pitchFamily="34" charset="0"/>
              </a:rPr>
              <a:t>як</a:t>
            </a:r>
            <a:r>
              <a:rPr kumimoji="0" lang="en-US" altLang="en-US" sz="1600" b="1" i="0" u="none" strike="noStrike" cap="none" normalizeH="0" baseline="0" dirty="0">
                <a:ln>
                  <a:noFill/>
                </a:ln>
                <a:solidFill>
                  <a:schemeClr val="accent1">
                    <a:lumMod val="75000"/>
                  </a:schemeClr>
                </a:solidFill>
                <a:effectLst/>
                <a:latin typeface="Arial" panose="020B0604020202020204" pitchFamily="34" charset="0"/>
                <a:cs typeface="Arial" panose="020B0604020202020204" pitchFamily="34" charset="0"/>
              </a:rPr>
              <a:t> </a:t>
            </a:r>
            <a:r>
              <a:rPr kumimoji="0" lang="en-US" altLang="en-US" sz="1600" b="1" i="0" u="none" strike="noStrike" cap="none" normalizeH="0" baseline="0" dirty="0" err="1">
                <a:ln>
                  <a:noFill/>
                </a:ln>
                <a:solidFill>
                  <a:schemeClr val="accent1">
                    <a:lumMod val="75000"/>
                  </a:schemeClr>
                </a:solidFill>
                <a:effectLst/>
                <a:latin typeface="Arial" panose="020B0604020202020204" pitchFamily="34" charset="0"/>
                <a:cs typeface="Arial" panose="020B0604020202020204" pitchFamily="34" charset="0"/>
              </a:rPr>
              <a:t>лінгвальний</a:t>
            </a:r>
            <a:r>
              <a:rPr kumimoji="0" lang="en-US" altLang="en-US" sz="1600" b="1" i="0" u="none" strike="noStrike" cap="none" normalizeH="0" baseline="0" dirty="0">
                <a:ln>
                  <a:noFill/>
                </a:ln>
                <a:solidFill>
                  <a:schemeClr val="accent1">
                    <a:lumMod val="75000"/>
                  </a:schemeClr>
                </a:solidFill>
                <a:effectLst/>
                <a:latin typeface="Arial" panose="020B0604020202020204" pitchFamily="34" charset="0"/>
                <a:cs typeface="Arial" panose="020B0604020202020204" pitchFamily="34" charset="0"/>
              </a:rPr>
              <a:t> </a:t>
            </a:r>
            <a:r>
              <a:rPr kumimoji="0" lang="en-US" altLang="en-US" sz="1600" b="1" i="0" u="none" strike="noStrike" cap="none" normalizeH="0" baseline="0" dirty="0" err="1">
                <a:ln>
                  <a:noFill/>
                </a:ln>
                <a:solidFill>
                  <a:schemeClr val="accent1">
                    <a:lumMod val="75000"/>
                  </a:schemeClr>
                </a:solidFill>
                <a:effectLst/>
                <a:latin typeface="Arial" panose="020B0604020202020204" pitchFamily="34" charset="0"/>
                <a:cs typeface="Arial" panose="020B0604020202020204" pitchFamily="34" charset="0"/>
              </a:rPr>
              <a:t>феномен</a:t>
            </a:r>
            <a:endParaRPr kumimoji="0" lang="uk-UA" altLang="en-US" sz="1600" b="1" i="0" u="none" strike="noStrike" cap="none" normalizeH="0" baseline="0" dirty="0">
              <a:ln>
                <a:noFill/>
              </a:ln>
              <a:solidFill>
                <a:schemeClr val="accent1">
                  <a:lumMod val="75000"/>
                </a:schemeClr>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accent1">
                  <a:lumMod val="75000"/>
                </a:schemeClr>
              </a:solidFill>
              <a:effectLst/>
              <a:latin typeface="Arial" panose="020B0604020202020204" pitchFamily="34" charset="0"/>
              <a:cs typeface="Arial" panose="020B0604020202020204" pitchFamily="34" charset="0"/>
            </a:endParaRPr>
          </a:p>
          <a:p>
            <a:r>
              <a:rPr lang="ru-RU" sz="1400" dirty="0">
                <a:latin typeface="Arial" panose="020B0604020202020204" pitchFamily="34" charset="0"/>
                <a:cs typeface="Arial" panose="020B0604020202020204" pitchFamily="34" charset="0"/>
              </a:rPr>
              <a:t>Мовлення львів’ян є складним багаторівневим явищем, яке в сучасній лінгвістиці описується через поняття </a:t>
            </a:r>
            <a:r>
              <a:rPr lang="ru-RU" sz="1400" b="1" dirty="0">
                <a:latin typeface="Arial" panose="020B0604020202020204" pitchFamily="34" charset="0"/>
                <a:cs typeface="Arial" panose="020B0604020202020204" pitchFamily="34" charset="0"/>
              </a:rPr>
              <a:t>«львівський текст міста»</a:t>
            </a:r>
            <a:r>
              <a:rPr lang="ru-RU" sz="1400" dirty="0">
                <a:latin typeface="Arial" panose="020B0604020202020204" pitchFamily="34" charset="0"/>
                <a:cs typeface="Arial" panose="020B0604020202020204" pitchFamily="34" charset="0"/>
              </a:rPr>
              <a:t>.</a:t>
            </a:r>
          </a:p>
          <a:p>
            <a:r>
              <a:rPr lang="ru-RU" sz="1400" dirty="0">
                <a:latin typeface="Arial" panose="020B0604020202020204" pitchFamily="34" charset="0"/>
                <a:cs typeface="Arial" panose="020B0604020202020204" pitchFamily="34" charset="0"/>
              </a:rPr>
              <a:t>Це цілісна мовно-культурна система, що охоплює усні та письмові форми комунікації: розмовне мовлення, міський фольклор, медіатексти, літературу, топоніміку та історичні документи.</a:t>
            </a:r>
          </a:p>
          <a:p>
            <a:endParaRPr lang="ru-RU" sz="1400" dirty="0">
              <a:latin typeface="Arial" panose="020B0604020202020204" pitchFamily="34" charset="0"/>
              <a:cs typeface="Arial" panose="020B0604020202020204" pitchFamily="34" charset="0"/>
            </a:endParaRPr>
          </a:p>
          <a:p>
            <a:r>
              <a:rPr lang="en-US" sz="1400" b="1" dirty="0">
                <a:latin typeface="Arial" panose="020B0604020202020204" pitchFamily="34" charset="0"/>
                <a:cs typeface="Arial" panose="020B0604020202020204" pitchFamily="34" charset="0"/>
              </a:rPr>
              <a:t>XIV–XX </a:t>
            </a:r>
            <a:r>
              <a:rPr lang="ru-RU" sz="1400" b="1" dirty="0">
                <a:latin typeface="Arial" panose="020B0604020202020204" pitchFamily="34" charset="0"/>
                <a:cs typeface="Arial" panose="020B0604020202020204" pitchFamily="34" charset="0"/>
              </a:rPr>
              <a:t>ст.</a:t>
            </a:r>
            <a:r>
              <a:rPr lang="ru-RU" sz="140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a:t>
            </a:r>
            <a:r>
              <a:rPr lang="ru-RU" sz="1400" dirty="0">
                <a:latin typeface="Arial" panose="020B0604020202020204" pitchFamily="34" charset="0"/>
                <a:cs typeface="Arial" panose="020B0604020202020204" pitchFamily="34" charset="0"/>
              </a:rPr>
              <a:t> багатомовне середовище Львова формувалося внаслідок тривалого співіснування різних етнічних громад</a:t>
            </a:r>
          </a:p>
          <a:p>
            <a:r>
              <a:rPr lang="ru-RU" sz="1400" dirty="0">
                <a:latin typeface="Arial" panose="020B0604020202020204" pitchFamily="34" charset="0"/>
                <a:cs typeface="Arial" panose="020B0604020202020204" pitchFamily="34" charset="0"/>
              </a:rPr>
              <a:t>(українців, поляків, євреїв, німців, вірмен), що сприяло інтенсивному мовному взаємовпливу.</a:t>
            </a:r>
          </a:p>
          <a:p>
            <a:r>
              <a:rPr lang="ru-RU" sz="1400" dirty="0">
                <a:latin typeface="Arial" panose="020B0604020202020204" pitchFamily="34" charset="0"/>
                <a:cs typeface="Arial" panose="020B0604020202020204" pitchFamily="34" charset="0"/>
              </a:rPr>
              <a:t>У цьому середовищі виникло </a:t>
            </a:r>
            <a:r>
              <a:rPr lang="ru-RU" sz="1400" b="1" dirty="0">
                <a:latin typeface="Arial" panose="020B0604020202020204" pitchFamily="34" charset="0"/>
                <a:cs typeface="Arial" panose="020B0604020202020204" pitchFamily="34" charset="0"/>
              </a:rPr>
              <a:t>львівське койне</a:t>
            </a:r>
            <a:r>
              <a:rPr lang="ru-RU" sz="140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a:t>
            </a:r>
            <a:r>
              <a:rPr lang="ru-RU" sz="1400" dirty="0">
                <a:latin typeface="Arial" panose="020B0604020202020204" pitchFamily="34" charset="0"/>
                <a:cs typeface="Arial" panose="020B0604020202020204" pitchFamily="34" charset="0"/>
              </a:rPr>
              <a:t>спільна мова міжетнічного спілкування, яка поєднувала елементи української,</a:t>
            </a:r>
          </a:p>
          <a:p>
            <a:r>
              <a:rPr lang="ru-RU" sz="1400" dirty="0">
                <a:latin typeface="Arial" panose="020B0604020202020204" pitchFamily="34" charset="0"/>
                <a:cs typeface="Arial" panose="020B0604020202020204" pitchFamily="34" charset="0"/>
              </a:rPr>
              <a:t>польської, німецької та інших мов.</a:t>
            </a:r>
          </a:p>
          <a:p>
            <a:r>
              <a:rPr lang="ru-RU" sz="1400" dirty="0">
                <a:latin typeface="Arial" panose="020B0604020202020204" pitchFamily="34" charset="0"/>
                <a:cs typeface="Arial" panose="020B0604020202020204" pitchFamily="34" charset="0"/>
              </a:rPr>
              <a:t>У сучасній науці мовлення Львова також розглядають як </a:t>
            </a:r>
            <a:r>
              <a:rPr lang="ru-RU" sz="1400" b="1" dirty="0">
                <a:latin typeface="Arial" panose="020B0604020202020204" pitchFamily="34" charset="0"/>
                <a:cs typeface="Arial" panose="020B0604020202020204" pitchFamily="34" charset="0"/>
              </a:rPr>
              <a:t>регіолект</a:t>
            </a:r>
            <a:r>
              <a:rPr lang="ru-RU" sz="140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a:t>
            </a:r>
            <a:r>
              <a:rPr lang="ru-RU" sz="1400" dirty="0">
                <a:latin typeface="Arial" panose="020B0604020202020204" pitchFamily="34" charset="0"/>
                <a:cs typeface="Arial" panose="020B0604020202020204" pitchFamily="34" charset="0"/>
              </a:rPr>
              <a:t> перехідну форму між літературною мовою, діалектами та міським просторіччям.</a:t>
            </a:r>
          </a:p>
          <a:p>
            <a:endParaRPr lang="ru-RU" sz="1400" b="1" dirty="0">
              <a:latin typeface="Arial" panose="020B0604020202020204" pitchFamily="34" charset="0"/>
              <a:cs typeface="Arial" panose="020B0604020202020204" pitchFamily="34" charset="0"/>
            </a:endParaRPr>
          </a:p>
          <a:p>
            <a:r>
              <a:rPr lang="ru-RU" sz="1400" b="1" dirty="0">
                <a:latin typeface="Arial" panose="020B0604020202020204" pitchFamily="34" charset="0"/>
                <a:cs typeface="Arial" panose="020B0604020202020204" pitchFamily="34" charset="0"/>
              </a:rPr>
              <a:t>Кінець </a:t>
            </a:r>
            <a:r>
              <a:rPr lang="en-US" sz="1400" b="1" dirty="0">
                <a:latin typeface="Arial" panose="020B0604020202020204" pitchFamily="34" charset="0"/>
                <a:cs typeface="Arial" panose="020B0604020202020204" pitchFamily="34" charset="0"/>
              </a:rPr>
              <a:t>XIX – </a:t>
            </a:r>
            <a:r>
              <a:rPr lang="ru-RU" sz="1400" b="1" dirty="0">
                <a:latin typeface="Arial" panose="020B0604020202020204" pitchFamily="34" charset="0"/>
                <a:cs typeface="Arial" panose="020B0604020202020204" pitchFamily="34" charset="0"/>
              </a:rPr>
              <a:t>початок </a:t>
            </a:r>
            <a:r>
              <a:rPr lang="en-US" sz="1400" b="1" dirty="0">
                <a:latin typeface="Arial" panose="020B0604020202020204" pitchFamily="34" charset="0"/>
                <a:cs typeface="Arial" panose="020B0604020202020204" pitchFamily="34" charset="0"/>
              </a:rPr>
              <a:t>XX </a:t>
            </a:r>
            <a:r>
              <a:rPr lang="ru-RU" sz="1400" b="1" dirty="0">
                <a:latin typeface="Arial" panose="020B0604020202020204" pitchFamily="34" charset="0"/>
                <a:cs typeface="Arial" panose="020B0604020202020204" pitchFamily="34" charset="0"/>
              </a:rPr>
              <a:t>ст.</a:t>
            </a:r>
            <a:r>
              <a:rPr lang="ru-RU" sz="140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 </a:t>
            </a:r>
            <a:r>
              <a:rPr lang="ru-RU" sz="1400" dirty="0">
                <a:latin typeface="Arial" panose="020B0604020202020204" pitchFamily="34" charset="0"/>
                <a:cs typeface="Arial" panose="020B0604020202020204" pitchFamily="34" charset="0"/>
              </a:rPr>
              <a:t>період активного формування міського мовного середовища та змішаної розмовної мови.</a:t>
            </a:r>
          </a:p>
          <a:p>
            <a:r>
              <a:rPr lang="ru-RU" sz="1400" dirty="0">
                <a:latin typeface="Arial" panose="020B0604020202020204" pitchFamily="34" charset="0"/>
                <a:cs typeface="Arial" panose="020B0604020202020204" pitchFamily="34" charset="0"/>
              </a:rPr>
              <a:t>Станом на </a:t>
            </a:r>
            <a:r>
              <a:rPr lang="uk-UA" sz="1400" dirty="0">
                <a:latin typeface="Arial" panose="020B0604020202020204" pitchFamily="34" charset="0"/>
                <a:cs typeface="Arial" panose="020B0604020202020204" pitchFamily="34" charset="0"/>
              </a:rPr>
              <a:t>сьогодні</a:t>
            </a:r>
            <a:r>
              <a:rPr lang="ru-RU" sz="1400" dirty="0">
                <a:latin typeface="Arial" panose="020B0604020202020204" pitchFamily="34" charset="0"/>
                <a:cs typeface="Arial" panose="020B0604020202020204" pitchFamily="34" charset="0"/>
              </a:rPr>
              <a:t> Львів залишається багатокультурним містом: поряд з українцями тут проживають представники польської, єврейської, вірменської та інших громад, а в міському просторі активно звучать іноземні мови (англійська, польська, німецька), що пов’язано з туризмом та міжнародними контактами. </a:t>
            </a:r>
            <a:r>
              <a:rPr lang="uk-UA" sz="1400" i="1" dirty="0">
                <a:latin typeface="Arial" panose="020B0604020202020204" pitchFamily="34" charset="0"/>
                <a:cs typeface="Arial" panose="020B0604020202020204" pitchFamily="34" charset="0"/>
              </a:rPr>
              <a:t>Джерело</a:t>
            </a:r>
            <a:r>
              <a:rPr lang="en-US" sz="1400" i="1" dirty="0">
                <a:latin typeface="Arial" panose="020B0604020202020204" pitchFamily="34" charset="0"/>
                <a:cs typeface="Arial" panose="020B0604020202020204" pitchFamily="34" charset="0"/>
              </a:rPr>
              <a:t>[</a:t>
            </a:r>
            <a:r>
              <a:rPr lang="uk-UA" sz="1400" i="1" dirty="0">
                <a:latin typeface="Arial" panose="020B0604020202020204" pitchFamily="34" charset="0"/>
                <a:cs typeface="Arial" panose="020B0604020202020204" pitchFamily="34" charset="0"/>
              </a:rPr>
              <a:t>7</a:t>
            </a:r>
            <a:r>
              <a:rPr lang="en-US" sz="1400" i="1" dirty="0">
                <a:latin typeface="Arial" panose="020B0604020202020204" pitchFamily="34" charset="0"/>
                <a:cs typeface="Arial" panose="020B0604020202020204" pitchFamily="34" charset="0"/>
              </a:rPr>
              <a:t>]</a:t>
            </a:r>
            <a:endParaRPr lang="ru-RU" sz="1400" dirty="0">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24091136-D4E6-27B9-F1C0-1F65F2485810}"/>
              </a:ext>
            </a:extLst>
          </p:cNvPr>
          <p:cNvSpPr>
            <a:spLocks noChangeArrowheads="1"/>
          </p:cNvSpPr>
          <p:nvPr/>
        </p:nvSpPr>
        <p:spPr bwMode="auto">
          <a:xfrm>
            <a:off x="258191" y="3733835"/>
            <a:ext cx="11179829" cy="126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uk-UA" altLang="en-US" sz="1600" b="1" i="0" u="none" strike="noStrike" cap="none" normalizeH="0" baseline="0" dirty="0">
              <a:ln>
                <a:noFill/>
              </a:ln>
              <a:solidFill>
                <a:schemeClr val="accent1">
                  <a:lumMod val="75000"/>
                </a:schemeClr>
              </a:solidFill>
              <a:effectLst/>
              <a:latin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accent1">
                  <a:lumMod val="75000"/>
                </a:schemeClr>
              </a:solidFill>
              <a:effectLst/>
              <a:latin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err="1">
                <a:ln>
                  <a:noFill/>
                </a:ln>
                <a:solidFill>
                  <a:schemeClr val="tx2">
                    <a:lumMod val="75000"/>
                    <a:lumOff val="25000"/>
                  </a:schemeClr>
                </a:solidFill>
                <a:effectLst/>
                <a:latin typeface="Arial" panose="020B0604020202020204" pitchFamily="34" charset="0"/>
              </a:rPr>
              <a:t>Багатомовність</a:t>
            </a:r>
            <a:r>
              <a:rPr kumimoji="0" lang="en-US" altLang="en-US" sz="1400" b="1" i="0" u="none" strike="noStrike" cap="none" normalizeH="0" baseline="0" dirty="0">
                <a:ln>
                  <a:noFill/>
                </a:ln>
                <a:solidFill>
                  <a:schemeClr val="tx2">
                    <a:lumMod val="75000"/>
                    <a:lumOff val="25000"/>
                  </a:schemeClr>
                </a:solidFill>
                <a:effectLst/>
                <a:latin typeface="Arial" panose="020B0604020202020204" pitchFamily="34" charset="0"/>
              </a:rPr>
              <a:t> </a:t>
            </a:r>
            <a:r>
              <a:rPr kumimoji="0" lang="en-US" altLang="en-US" sz="1400" b="1" i="0" u="none" strike="noStrike" cap="none" normalizeH="0" baseline="0" dirty="0" err="1">
                <a:ln>
                  <a:noFill/>
                </a:ln>
                <a:solidFill>
                  <a:schemeClr val="tx2">
                    <a:lumMod val="75000"/>
                    <a:lumOff val="25000"/>
                  </a:schemeClr>
                </a:solidFill>
                <a:effectLst/>
                <a:latin typeface="Arial" panose="020B0604020202020204" pitchFamily="34" charset="0"/>
              </a:rPr>
              <a:t>Львова</a:t>
            </a:r>
            <a:r>
              <a:rPr kumimoji="0" lang="en-US" altLang="en-US" sz="1400" b="1" i="0" u="none" strike="noStrike" cap="none" normalizeH="0" baseline="0" dirty="0">
                <a:ln>
                  <a:noFill/>
                </a:ln>
                <a:solidFill>
                  <a:schemeClr val="tx2">
                    <a:lumMod val="75000"/>
                    <a:lumOff val="25000"/>
                  </a:schemeClr>
                </a:solidFill>
                <a:effectLst/>
                <a:latin typeface="Arial" panose="020B0604020202020204" pitchFamily="34" charset="0"/>
              </a:rPr>
              <a:t> </a:t>
            </a:r>
            <a:r>
              <a:rPr kumimoji="0" lang="en-US" altLang="en-US" sz="1400" b="1" i="0" u="none" strike="noStrike" cap="none" normalizeH="0" baseline="0" dirty="0" err="1">
                <a:ln>
                  <a:noFill/>
                </a:ln>
                <a:solidFill>
                  <a:schemeClr val="tx2">
                    <a:lumMod val="75000"/>
                    <a:lumOff val="25000"/>
                  </a:schemeClr>
                </a:solidFill>
                <a:effectLst/>
                <a:latin typeface="Arial" panose="020B0604020202020204" pitchFamily="34" charset="0"/>
              </a:rPr>
              <a:t>сформувала</a:t>
            </a:r>
            <a:r>
              <a:rPr kumimoji="0" lang="en-US" altLang="en-US" sz="1400" b="1" i="0" u="none" strike="noStrike" cap="none" normalizeH="0" baseline="0" dirty="0">
                <a:ln>
                  <a:noFill/>
                </a:ln>
                <a:solidFill>
                  <a:schemeClr val="tx2">
                    <a:lumMod val="75000"/>
                    <a:lumOff val="25000"/>
                  </a:schemeClr>
                </a:solidFill>
                <a:effectLst/>
                <a:latin typeface="Arial" panose="020B0604020202020204" pitchFamily="34" charset="0"/>
              </a:rPr>
              <a:t> </a:t>
            </a:r>
            <a:r>
              <a:rPr kumimoji="0" lang="en-US" altLang="en-US" sz="1400" b="1" i="0" u="none" strike="noStrike" cap="none" normalizeH="0" baseline="0" dirty="0" err="1">
                <a:ln>
                  <a:noFill/>
                </a:ln>
                <a:solidFill>
                  <a:schemeClr val="tx2">
                    <a:lumMod val="75000"/>
                    <a:lumOff val="25000"/>
                  </a:schemeClr>
                </a:solidFill>
                <a:effectLst/>
                <a:latin typeface="Arial" panose="020B0604020202020204" pitchFamily="34" charset="0"/>
              </a:rPr>
              <a:t>унікальний</a:t>
            </a:r>
            <a:r>
              <a:rPr kumimoji="0" lang="en-US" altLang="en-US" sz="1400" b="1" i="0" u="none" strike="noStrike" cap="none" normalizeH="0" baseline="0" dirty="0">
                <a:ln>
                  <a:noFill/>
                </a:ln>
                <a:solidFill>
                  <a:schemeClr val="tx2">
                    <a:lumMod val="75000"/>
                    <a:lumOff val="25000"/>
                  </a:schemeClr>
                </a:solidFill>
                <a:effectLst/>
                <a:latin typeface="Arial" panose="020B0604020202020204" pitchFamily="34" charset="0"/>
              </a:rPr>
              <a:t> </a:t>
            </a:r>
            <a:r>
              <a:rPr kumimoji="0" lang="en-US" altLang="en-US" sz="1400" b="1" i="0" u="none" strike="noStrike" cap="none" normalizeH="0" baseline="0" dirty="0" err="1">
                <a:ln>
                  <a:noFill/>
                </a:ln>
                <a:solidFill>
                  <a:schemeClr val="tx2">
                    <a:lumMod val="75000"/>
                    <a:lumOff val="25000"/>
                  </a:schemeClr>
                </a:solidFill>
                <a:effectLst/>
                <a:latin typeface="Arial" panose="020B0604020202020204" pitchFamily="34" charset="0"/>
              </a:rPr>
              <a:t>мовний</a:t>
            </a:r>
            <a:r>
              <a:rPr kumimoji="0" lang="en-US" altLang="en-US" sz="1400" b="1" i="0" u="none" strike="noStrike" cap="none" normalizeH="0" baseline="0" dirty="0">
                <a:ln>
                  <a:noFill/>
                </a:ln>
                <a:solidFill>
                  <a:schemeClr val="tx2">
                    <a:lumMod val="75000"/>
                    <a:lumOff val="25000"/>
                  </a:schemeClr>
                </a:solidFill>
                <a:effectLst/>
                <a:latin typeface="Arial" panose="020B0604020202020204" pitchFamily="34" charset="0"/>
              </a:rPr>
              <a:t> </a:t>
            </a:r>
            <a:r>
              <a:rPr kumimoji="0" lang="en-US" altLang="en-US" sz="1400" b="1" i="0" u="none" strike="noStrike" cap="none" normalizeH="0" baseline="0" dirty="0" err="1">
                <a:ln>
                  <a:noFill/>
                </a:ln>
                <a:solidFill>
                  <a:schemeClr val="tx2">
                    <a:lumMod val="75000"/>
                    <a:lumOff val="25000"/>
                  </a:schemeClr>
                </a:solidFill>
                <a:effectLst/>
                <a:latin typeface="Arial" panose="020B0604020202020204" pitchFamily="34" charset="0"/>
              </a:rPr>
              <a:t>простір</a:t>
            </a:r>
            <a:r>
              <a:rPr kumimoji="0" lang="en-US" altLang="en-US" sz="1400" b="1" i="0" u="none" strike="noStrike" cap="none" normalizeH="0" baseline="0" dirty="0">
                <a:ln>
                  <a:noFill/>
                </a:ln>
                <a:solidFill>
                  <a:schemeClr val="tx2">
                    <a:lumMod val="75000"/>
                    <a:lumOff val="25000"/>
                  </a:schemeClr>
                </a:solidFill>
                <a:effectLst/>
                <a:latin typeface="Arial" panose="020B0604020202020204" pitchFamily="34" charset="0"/>
              </a:rPr>
              <a:t>, у </a:t>
            </a:r>
            <a:r>
              <a:rPr kumimoji="0" lang="en-US" altLang="en-US" sz="1400" b="1" i="0" u="none" strike="noStrike" cap="none" normalizeH="0" baseline="0" dirty="0" err="1">
                <a:ln>
                  <a:noFill/>
                </a:ln>
                <a:solidFill>
                  <a:schemeClr val="tx2">
                    <a:lumMod val="75000"/>
                    <a:lumOff val="25000"/>
                  </a:schemeClr>
                </a:solidFill>
                <a:effectLst/>
                <a:latin typeface="Arial" panose="020B0604020202020204" pitchFamily="34" charset="0"/>
              </a:rPr>
              <a:t>якому</a:t>
            </a:r>
            <a:r>
              <a:rPr kumimoji="0" lang="en-US" altLang="en-US" sz="1400" b="1" i="0" u="none" strike="noStrike" cap="none" normalizeH="0" baseline="0" dirty="0">
                <a:ln>
                  <a:noFill/>
                </a:ln>
                <a:solidFill>
                  <a:schemeClr val="tx2">
                    <a:lumMod val="75000"/>
                    <a:lumOff val="25000"/>
                  </a:schemeClr>
                </a:solidFill>
                <a:effectLst/>
                <a:latin typeface="Arial" panose="020B0604020202020204" pitchFamily="34" charset="0"/>
              </a:rPr>
              <a:t> </a:t>
            </a:r>
            <a:r>
              <a:rPr kumimoji="0" lang="en-US" altLang="en-US" sz="1400" b="1" i="0" u="none" strike="noStrike" cap="none" normalizeH="0" baseline="0" dirty="0" err="1">
                <a:ln>
                  <a:noFill/>
                </a:ln>
                <a:solidFill>
                  <a:schemeClr val="tx2">
                    <a:lumMod val="75000"/>
                    <a:lumOff val="25000"/>
                  </a:schemeClr>
                </a:solidFill>
                <a:effectLst/>
                <a:latin typeface="Arial" panose="020B0604020202020204" pitchFamily="34" charset="0"/>
              </a:rPr>
              <a:t>взаємодія</a:t>
            </a:r>
            <a:r>
              <a:rPr kumimoji="0" lang="en-US" altLang="en-US" sz="1400" b="1" i="0" u="none" strike="noStrike" cap="none" normalizeH="0" baseline="0" dirty="0">
                <a:ln>
                  <a:noFill/>
                </a:ln>
                <a:solidFill>
                  <a:schemeClr val="tx2">
                    <a:lumMod val="75000"/>
                    <a:lumOff val="25000"/>
                  </a:schemeClr>
                </a:solidFill>
                <a:effectLst/>
                <a:latin typeface="Arial" panose="020B0604020202020204" pitchFamily="34" charset="0"/>
              </a:rPr>
              <a:t> </a:t>
            </a:r>
            <a:r>
              <a:rPr kumimoji="0" lang="en-US" altLang="en-US" sz="1400" b="1" i="0" u="none" strike="noStrike" cap="none" normalizeH="0" baseline="0" dirty="0" err="1">
                <a:ln>
                  <a:noFill/>
                </a:ln>
                <a:solidFill>
                  <a:schemeClr val="tx2">
                    <a:lumMod val="75000"/>
                    <a:lumOff val="25000"/>
                  </a:schemeClr>
                </a:solidFill>
                <a:effectLst/>
                <a:latin typeface="Arial" panose="020B0604020202020204" pitchFamily="34" charset="0"/>
              </a:rPr>
              <a:t>різних</a:t>
            </a:r>
            <a:r>
              <a:rPr kumimoji="0" lang="en-US" altLang="en-US" sz="1400" b="1" i="0" u="none" strike="noStrike" cap="none" normalizeH="0" baseline="0" dirty="0">
                <a:ln>
                  <a:noFill/>
                </a:ln>
                <a:solidFill>
                  <a:schemeClr val="tx2">
                    <a:lumMod val="75000"/>
                    <a:lumOff val="25000"/>
                  </a:schemeClr>
                </a:solidFill>
                <a:effectLst/>
                <a:latin typeface="Arial" panose="020B0604020202020204" pitchFamily="34" charset="0"/>
              </a:rPr>
              <a:t> </a:t>
            </a:r>
            <a:r>
              <a:rPr kumimoji="0" lang="en-US" altLang="en-US" sz="1400" b="1" i="0" u="none" strike="noStrike" cap="none" normalizeH="0" baseline="0" dirty="0" err="1">
                <a:ln>
                  <a:noFill/>
                </a:ln>
                <a:solidFill>
                  <a:schemeClr val="tx2">
                    <a:lumMod val="75000"/>
                    <a:lumOff val="25000"/>
                  </a:schemeClr>
                </a:solidFill>
                <a:effectLst/>
                <a:latin typeface="Arial" panose="020B0604020202020204" pitchFamily="34" charset="0"/>
              </a:rPr>
              <a:t>мов</a:t>
            </a:r>
            <a:r>
              <a:rPr kumimoji="0" lang="en-US" altLang="en-US" sz="1400" b="1" i="0" u="none" strike="noStrike" cap="none" normalizeH="0" baseline="0" dirty="0">
                <a:ln>
                  <a:noFill/>
                </a:ln>
                <a:solidFill>
                  <a:schemeClr val="tx2">
                    <a:lumMod val="75000"/>
                    <a:lumOff val="25000"/>
                  </a:schemeClr>
                </a:solidFill>
                <a:effectLst/>
                <a:latin typeface="Arial" panose="020B0604020202020204" pitchFamily="34" charset="0"/>
              </a:rPr>
              <a:t> </a:t>
            </a:r>
            <a:endParaRPr kumimoji="0" lang="uk-UA" altLang="en-US" sz="1400" b="1" i="0" u="none" strike="noStrike" cap="none" normalizeH="0" baseline="0" dirty="0">
              <a:ln>
                <a:noFill/>
              </a:ln>
              <a:solidFill>
                <a:schemeClr val="tx2">
                  <a:lumMod val="75000"/>
                  <a:lumOff val="25000"/>
                </a:schemeClr>
              </a:solidFill>
              <a:effectLst/>
              <a:latin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err="1">
                <a:ln>
                  <a:noFill/>
                </a:ln>
                <a:solidFill>
                  <a:schemeClr val="tx2">
                    <a:lumMod val="75000"/>
                    <a:lumOff val="25000"/>
                  </a:schemeClr>
                </a:solidFill>
                <a:effectLst/>
                <a:latin typeface="Arial" panose="020B0604020202020204" pitchFamily="34" charset="0"/>
              </a:rPr>
              <a:t>створила</a:t>
            </a:r>
            <a:r>
              <a:rPr kumimoji="0" lang="en-US" altLang="en-US" sz="1400" b="1" i="0" u="none" strike="noStrike" cap="none" normalizeH="0" baseline="0" dirty="0">
                <a:ln>
                  <a:noFill/>
                </a:ln>
                <a:solidFill>
                  <a:schemeClr val="tx2">
                    <a:lumMod val="75000"/>
                    <a:lumOff val="25000"/>
                  </a:schemeClr>
                </a:solidFill>
                <a:effectLst/>
                <a:latin typeface="Arial" panose="020B0604020202020204" pitchFamily="34" charset="0"/>
              </a:rPr>
              <a:t> </a:t>
            </a:r>
            <a:r>
              <a:rPr kumimoji="0" lang="en-US" altLang="en-US" sz="1400" b="1" i="0" u="none" strike="noStrike" cap="none" normalizeH="0" baseline="0" dirty="0" err="1">
                <a:ln>
                  <a:noFill/>
                </a:ln>
                <a:solidFill>
                  <a:schemeClr val="tx2">
                    <a:lumMod val="75000"/>
                    <a:lumOff val="25000"/>
                  </a:schemeClr>
                </a:solidFill>
                <a:effectLst/>
                <a:latin typeface="Arial" panose="020B0604020202020204" pitchFamily="34" charset="0"/>
              </a:rPr>
              <a:t>цілісну</a:t>
            </a:r>
            <a:r>
              <a:rPr kumimoji="0" lang="en-US" altLang="en-US" sz="1400" b="1" i="0" u="none" strike="noStrike" cap="none" normalizeH="0" baseline="0" dirty="0">
                <a:ln>
                  <a:noFill/>
                </a:ln>
                <a:solidFill>
                  <a:schemeClr val="tx2">
                    <a:lumMod val="75000"/>
                    <a:lumOff val="25000"/>
                  </a:schemeClr>
                </a:solidFill>
                <a:effectLst/>
                <a:latin typeface="Arial" panose="020B0604020202020204" pitchFamily="34" charset="0"/>
              </a:rPr>
              <a:t> </a:t>
            </a:r>
            <a:r>
              <a:rPr kumimoji="0" lang="en-US" altLang="en-US" sz="1400" b="1" i="0" u="none" strike="noStrike" cap="none" normalizeH="0" baseline="0" dirty="0" err="1">
                <a:ln>
                  <a:noFill/>
                </a:ln>
                <a:solidFill>
                  <a:schemeClr val="tx2">
                    <a:lumMod val="75000"/>
                    <a:lumOff val="25000"/>
                  </a:schemeClr>
                </a:solidFill>
                <a:effectLst/>
                <a:latin typeface="Arial" panose="020B0604020202020204" pitchFamily="34" charset="0"/>
              </a:rPr>
              <a:t>культурно-мовну</a:t>
            </a:r>
            <a:r>
              <a:rPr kumimoji="0" lang="en-US" altLang="en-US" sz="1400" b="1" i="0" u="none" strike="noStrike" cap="none" normalizeH="0" baseline="0" dirty="0">
                <a:ln>
                  <a:noFill/>
                </a:ln>
                <a:solidFill>
                  <a:schemeClr val="tx2">
                    <a:lumMod val="75000"/>
                    <a:lumOff val="25000"/>
                  </a:schemeClr>
                </a:solidFill>
                <a:effectLst/>
                <a:latin typeface="Arial" panose="020B0604020202020204" pitchFamily="34" charset="0"/>
              </a:rPr>
              <a:t> </a:t>
            </a:r>
            <a:r>
              <a:rPr kumimoji="0" lang="en-US" altLang="en-US" sz="1400" b="1" i="0" u="none" strike="noStrike" cap="none" normalizeH="0" baseline="0" dirty="0" err="1">
                <a:ln>
                  <a:noFill/>
                </a:ln>
                <a:solidFill>
                  <a:schemeClr val="tx2">
                    <a:lumMod val="75000"/>
                    <a:lumOff val="25000"/>
                  </a:schemeClr>
                </a:solidFill>
                <a:effectLst/>
                <a:latin typeface="Arial" panose="020B0604020202020204" pitchFamily="34" charset="0"/>
              </a:rPr>
              <a:t>систему</a:t>
            </a:r>
            <a:r>
              <a:rPr kumimoji="0" lang="en-US" altLang="en-US" sz="1400" b="1" i="0" u="none" strike="noStrike" cap="none" normalizeH="0" baseline="0" dirty="0">
                <a:ln>
                  <a:noFill/>
                </a:ln>
                <a:solidFill>
                  <a:schemeClr val="tx2">
                    <a:lumMod val="75000"/>
                    <a:lumOff val="25000"/>
                  </a:schemeClr>
                </a:solidFill>
                <a:effectLst/>
                <a:latin typeface="Arial" panose="020B0604020202020204" pitchFamily="34" charset="0"/>
              </a:rPr>
              <a:t>, </a:t>
            </a:r>
            <a:r>
              <a:rPr kumimoji="0" lang="en-US" altLang="en-US" sz="1400" b="1" i="0" u="none" strike="noStrike" cap="none" normalizeH="0" baseline="0" dirty="0" err="1">
                <a:ln>
                  <a:noFill/>
                </a:ln>
                <a:solidFill>
                  <a:schemeClr val="tx2">
                    <a:lumMod val="75000"/>
                    <a:lumOff val="25000"/>
                  </a:schemeClr>
                </a:solidFill>
                <a:effectLst/>
                <a:latin typeface="Arial" panose="020B0604020202020204" pitchFamily="34" charset="0"/>
              </a:rPr>
              <a:t>що</a:t>
            </a:r>
            <a:r>
              <a:rPr kumimoji="0" lang="en-US" altLang="en-US" sz="1400" b="1" i="0" u="none" strike="noStrike" cap="none" normalizeH="0" baseline="0" dirty="0">
                <a:ln>
                  <a:noFill/>
                </a:ln>
                <a:solidFill>
                  <a:schemeClr val="tx2">
                    <a:lumMod val="75000"/>
                    <a:lumOff val="25000"/>
                  </a:schemeClr>
                </a:solidFill>
                <a:effectLst/>
                <a:latin typeface="Arial" panose="020B0604020202020204" pitchFamily="34" charset="0"/>
              </a:rPr>
              <a:t> </a:t>
            </a:r>
            <a:r>
              <a:rPr kumimoji="0" lang="en-US" altLang="en-US" sz="1400" b="1" i="0" u="none" strike="noStrike" cap="none" normalizeH="0" baseline="0" dirty="0" err="1">
                <a:ln>
                  <a:noFill/>
                </a:ln>
                <a:solidFill>
                  <a:schemeClr val="tx2">
                    <a:lumMod val="75000"/>
                    <a:lumOff val="25000"/>
                  </a:schemeClr>
                </a:solidFill>
                <a:effectLst/>
                <a:latin typeface="Arial" panose="020B0604020202020204" pitchFamily="34" charset="0"/>
              </a:rPr>
              <a:t>відображає</a:t>
            </a:r>
            <a:r>
              <a:rPr kumimoji="0" lang="en-US" altLang="en-US" sz="1400" b="1" i="0" u="none" strike="noStrike" cap="none" normalizeH="0" baseline="0" dirty="0">
                <a:ln>
                  <a:noFill/>
                </a:ln>
                <a:solidFill>
                  <a:schemeClr val="tx2">
                    <a:lumMod val="75000"/>
                    <a:lumOff val="25000"/>
                  </a:schemeClr>
                </a:solidFill>
                <a:effectLst/>
                <a:latin typeface="Arial" panose="020B0604020202020204" pitchFamily="34" charset="0"/>
              </a:rPr>
              <a:t> </a:t>
            </a:r>
            <a:r>
              <a:rPr kumimoji="0" lang="en-US" altLang="en-US" sz="1400" b="1" i="0" u="none" strike="noStrike" cap="none" normalizeH="0" baseline="0" dirty="0" err="1">
                <a:ln>
                  <a:noFill/>
                </a:ln>
                <a:solidFill>
                  <a:schemeClr val="tx2">
                    <a:lumMod val="75000"/>
                    <a:lumOff val="25000"/>
                  </a:schemeClr>
                </a:solidFill>
                <a:effectLst/>
                <a:latin typeface="Arial" panose="020B0604020202020204" pitchFamily="34" charset="0"/>
              </a:rPr>
              <a:t>історичний</a:t>
            </a:r>
            <a:r>
              <a:rPr kumimoji="0" lang="en-US" altLang="en-US" sz="1400" b="1" i="0" u="none" strike="noStrike" cap="none" normalizeH="0" baseline="0" dirty="0">
                <a:ln>
                  <a:noFill/>
                </a:ln>
                <a:solidFill>
                  <a:schemeClr val="tx2">
                    <a:lumMod val="75000"/>
                    <a:lumOff val="25000"/>
                  </a:schemeClr>
                </a:solidFill>
                <a:effectLst/>
                <a:latin typeface="Arial" panose="020B0604020202020204" pitchFamily="34" charset="0"/>
              </a:rPr>
              <a:t> </a:t>
            </a:r>
            <a:r>
              <a:rPr kumimoji="0" lang="en-US" altLang="en-US" sz="1400" b="1" i="0" u="none" strike="noStrike" cap="none" normalizeH="0" baseline="0" dirty="0" err="1">
                <a:ln>
                  <a:noFill/>
                </a:ln>
                <a:solidFill>
                  <a:schemeClr val="tx2">
                    <a:lumMod val="75000"/>
                    <a:lumOff val="25000"/>
                  </a:schemeClr>
                </a:solidFill>
                <a:effectLst/>
                <a:latin typeface="Arial" panose="020B0604020202020204" pitchFamily="34" charset="0"/>
              </a:rPr>
              <a:t>розвиток</a:t>
            </a:r>
            <a:r>
              <a:rPr kumimoji="0" lang="en-US" altLang="en-US" sz="1400" b="1" i="0" u="none" strike="noStrike" cap="none" normalizeH="0" baseline="0" dirty="0">
                <a:ln>
                  <a:noFill/>
                </a:ln>
                <a:solidFill>
                  <a:schemeClr val="tx2">
                    <a:lumMod val="75000"/>
                    <a:lumOff val="25000"/>
                  </a:schemeClr>
                </a:solidFill>
                <a:effectLst/>
                <a:latin typeface="Arial" panose="020B0604020202020204" pitchFamily="34" charset="0"/>
              </a:rPr>
              <a:t> і </a:t>
            </a:r>
            <a:r>
              <a:rPr kumimoji="0" lang="en-US" altLang="en-US" sz="1400" b="1" i="0" u="none" strike="noStrike" cap="none" normalizeH="0" baseline="0" dirty="0" err="1">
                <a:ln>
                  <a:noFill/>
                </a:ln>
                <a:solidFill>
                  <a:schemeClr val="tx2">
                    <a:lumMod val="75000"/>
                    <a:lumOff val="25000"/>
                  </a:schemeClr>
                </a:solidFill>
                <a:effectLst/>
                <a:latin typeface="Arial" panose="020B0604020202020204" pitchFamily="34" charset="0"/>
              </a:rPr>
              <a:t>багатонаціональний</a:t>
            </a:r>
            <a:r>
              <a:rPr kumimoji="0" lang="en-US" altLang="en-US" sz="1400" b="1" i="0" u="none" strike="noStrike" cap="none" normalizeH="0" baseline="0" dirty="0">
                <a:ln>
                  <a:noFill/>
                </a:ln>
                <a:solidFill>
                  <a:schemeClr val="tx2">
                    <a:lumMod val="75000"/>
                    <a:lumOff val="25000"/>
                  </a:schemeClr>
                </a:solidFill>
                <a:effectLst/>
                <a:latin typeface="Arial" panose="020B0604020202020204" pitchFamily="34" charset="0"/>
              </a:rPr>
              <a:t> </a:t>
            </a:r>
            <a:r>
              <a:rPr kumimoji="0" lang="en-US" altLang="en-US" sz="1400" b="1" i="0" u="none" strike="noStrike" cap="none" normalizeH="0" baseline="0" dirty="0" err="1">
                <a:ln>
                  <a:noFill/>
                </a:ln>
                <a:solidFill>
                  <a:schemeClr val="tx2">
                    <a:lumMod val="75000"/>
                    <a:lumOff val="25000"/>
                  </a:schemeClr>
                </a:solidFill>
                <a:effectLst/>
                <a:latin typeface="Arial" panose="020B0604020202020204" pitchFamily="34" charset="0"/>
              </a:rPr>
              <a:t>характер</a:t>
            </a:r>
            <a:r>
              <a:rPr kumimoji="0" lang="en-US" altLang="en-US" sz="1400" b="1" i="0" u="none" strike="noStrike" cap="none" normalizeH="0" baseline="0" dirty="0">
                <a:ln>
                  <a:noFill/>
                </a:ln>
                <a:solidFill>
                  <a:schemeClr val="tx2">
                    <a:lumMod val="75000"/>
                    <a:lumOff val="25000"/>
                  </a:schemeClr>
                </a:solidFill>
                <a:effectLst/>
                <a:latin typeface="Arial" panose="020B0604020202020204" pitchFamily="34" charset="0"/>
              </a:rPr>
              <a:t> </a:t>
            </a:r>
            <a:r>
              <a:rPr kumimoji="0" lang="en-US" altLang="en-US" sz="1400" b="1" i="0" u="none" strike="noStrike" cap="none" normalizeH="0" baseline="0" dirty="0" err="1">
                <a:ln>
                  <a:noFill/>
                </a:ln>
                <a:solidFill>
                  <a:schemeClr val="tx2">
                    <a:lumMod val="75000"/>
                    <a:lumOff val="25000"/>
                  </a:schemeClr>
                </a:solidFill>
                <a:effectLst/>
                <a:latin typeface="Arial" panose="020B0604020202020204" pitchFamily="34" charset="0"/>
              </a:rPr>
              <a:t>міста</a:t>
            </a:r>
            <a:r>
              <a:rPr lang="uk-UA" altLang="en-US" sz="1400" b="1" dirty="0">
                <a:solidFill>
                  <a:schemeClr val="tx2">
                    <a:lumMod val="75000"/>
                    <a:lumOff val="25000"/>
                  </a:schemeClr>
                </a:solidFill>
                <a:latin typeface="Arial" panose="020B0604020202020204" pitchFamily="34" charset="0"/>
              </a:rPr>
              <a:t>!</a:t>
            </a:r>
            <a:endParaRPr kumimoji="0" lang="en-US" altLang="en-US" sz="1400" b="1" i="0" u="none" strike="noStrike" cap="none" normalizeH="0" baseline="0" dirty="0">
              <a:ln>
                <a:noFill/>
              </a:ln>
              <a:solidFill>
                <a:schemeClr val="tx2">
                  <a:lumMod val="75000"/>
                  <a:lumOff val="25000"/>
                </a:schemeClr>
              </a:solidFill>
              <a:effectLst/>
              <a:latin typeface="Arial" panose="020B0604020202020204" pitchFamily="34" charset="0"/>
            </a:endParaRPr>
          </a:p>
        </p:txBody>
      </p:sp>
      <p:pic>
        <p:nvPicPr>
          <p:cNvPr id="14" name="Picture 13">
            <a:extLst>
              <a:ext uri="{FF2B5EF4-FFF2-40B4-BE49-F238E27FC236}">
                <a16:creationId xmlns:a16="http://schemas.microsoft.com/office/drawing/2014/main" id="{9F313849-1CF8-1157-7A18-068C357744E6}"/>
              </a:ext>
            </a:extLst>
          </p:cNvPr>
          <p:cNvPicPr>
            <a:picLocks noChangeAspect="1"/>
          </p:cNvPicPr>
          <p:nvPr/>
        </p:nvPicPr>
        <p:blipFill>
          <a:blip r:embed="rId2">
            <a:alphaModFix amt="13000"/>
            <a:extLst>
              <a:ext uri="{BEBA8EAE-BF5A-486C-A8C5-ECC9F3942E4B}">
                <a14:imgProps xmlns:a14="http://schemas.microsoft.com/office/drawing/2010/main">
                  <a14:imgLayer r:embed="rId3">
                    <a14:imgEffect>
                      <a14:brightnessContrast bright="20000"/>
                    </a14:imgEffect>
                  </a14:imgLayer>
                </a14:imgProps>
              </a:ext>
            </a:extLst>
          </a:blip>
          <a:stretch>
            <a:fillRect/>
          </a:stretch>
        </p:blipFill>
        <p:spPr>
          <a:xfrm>
            <a:off x="0" y="0"/>
            <a:ext cx="12192001" cy="6858000"/>
          </a:xfrm>
          <a:prstGeom prst="rect">
            <a:avLst/>
          </a:prstGeom>
          <a:effectLst>
            <a:glow rad="127000">
              <a:schemeClr val="accent1">
                <a:alpha val="0"/>
              </a:schemeClr>
            </a:glow>
            <a:reflection blurRad="1270000" stA="45000" endPos="65000" dist="50800" dir="5400000" sy="-100000" algn="bl" rotWithShape="0"/>
          </a:effectLst>
        </p:spPr>
      </p:pic>
      <p:sp>
        <p:nvSpPr>
          <p:cNvPr id="5" name="TextBox 4">
            <a:extLst>
              <a:ext uri="{FF2B5EF4-FFF2-40B4-BE49-F238E27FC236}">
                <a16:creationId xmlns:a16="http://schemas.microsoft.com/office/drawing/2014/main" id="{8B2BBC82-5963-D0B8-DF57-1E012E48A369}"/>
              </a:ext>
            </a:extLst>
          </p:cNvPr>
          <p:cNvSpPr txBox="1"/>
          <p:nvPr/>
        </p:nvSpPr>
        <p:spPr>
          <a:xfrm>
            <a:off x="258192" y="5164145"/>
            <a:ext cx="11933808" cy="954107"/>
          </a:xfrm>
          <a:prstGeom prst="rect">
            <a:avLst/>
          </a:prstGeom>
          <a:noFill/>
        </p:spPr>
        <p:txBody>
          <a:bodyPr wrap="square">
            <a:spAutoFit/>
          </a:bodyPr>
          <a:lstStyle/>
          <a:p>
            <a:pPr>
              <a:buNone/>
            </a:pPr>
            <a:r>
              <a:rPr lang="ru-RU" sz="1400" b="1" dirty="0">
                <a:latin typeface="Arial" panose="020B0604020202020204" pitchFamily="34" charset="0"/>
                <a:cs typeface="Arial" panose="020B0604020202020204" pitchFamily="34" charset="0"/>
              </a:rPr>
              <a:t>Особистий внесок:</a:t>
            </a:r>
            <a:br>
              <a:rPr lang="ru-RU" sz="1400" dirty="0">
                <a:latin typeface="Arial" panose="020B0604020202020204" pitchFamily="34" charset="0"/>
                <a:cs typeface="Arial" panose="020B0604020202020204" pitchFamily="34" charset="0"/>
              </a:rPr>
            </a:br>
            <a:r>
              <a:rPr lang="ru-RU" sz="1400" dirty="0">
                <a:latin typeface="Arial" panose="020B0604020202020204" pitchFamily="34" charset="0"/>
                <a:cs typeface="Arial" panose="020B0604020202020204" pitchFamily="34" charset="0"/>
              </a:rPr>
              <a:t>Задокументовано реальні багатомовні написи у центрі Львів та доведено їхній зв’язок з історичними мовними шарами міста.</a:t>
            </a:r>
          </a:p>
          <a:p>
            <a:pPr>
              <a:buNone/>
            </a:pPr>
            <a:r>
              <a:rPr lang="ru-RU" sz="1400" b="1" dirty="0">
                <a:latin typeface="Arial" panose="020B0604020202020204" pitchFamily="34" charset="0"/>
                <a:cs typeface="Arial" panose="020B0604020202020204" pitchFamily="34" charset="0"/>
              </a:rPr>
              <a:t>Новизна:</a:t>
            </a:r>
            <a:br>
              <a:rPr lang="ru-RU" sz="1400" dirty="0">
                <a:latin typeface="Arial" panose="020B0604020202020204" pitchFamily="34" charset="0"/>
                <a:cs typeface="Arial" panose="020B0604020202020204" pitchFamily="34" charset="0"/>
              </a:rPr>
            </a:br>
            <a:r>
              <a:rPr lang="ru-RU" sz="1400" dirty="0">
                <a:latin typeface="Arial" panose="020B0604020202020204" pitchFamily="34" charset="0"/>
                <a:cs typeface="Arial" panose="020B0604020202020204" pitchFamily="34" charset="0"/>
              </a:rPr>
              <a:t>Показано, що багатомовність Львова - не минуле, а видимий і зафіксований у міському просторі феномен.</a:t>
            </a:r>
          </a:p>
        </p:txBody>
      </p:sp>
    </p:spTree>
    <p:extLst>
      <p:ext uri="{BB962C8B-B14F-4D97-AF65-F5344CB8AC3E}">
        <p14:creationId xmlns:p14="http://schemas.microsoft.com/office/powerpoint/2010/main" val="6814739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5EC52B3-12A0-70E0-1EB8-6F422D79ED1E}"/>
              </a:ext>
            </a:extLst>
          </p:cNvPr>
          <p:cNvPicPr>
            <a:picLocks noChangeAspect="1"/>
          </p:cNvPicPr>
          <p:nvPr/>
        </p:nvPicPr>
        <p:blipFill>
          <a:blip r:embed="rId2">
            <a:extLst>
              <a:ext uri="{BEBA8EAE-BF5A-486C-A8C5-ECC9F3942E4B}">
                <a14:imgProps xmlns:a14="http://schemas.microsoft.com/office/drawing/2010/main">
                  <a14:imgLayer r:embed="rId3">
                    <a14:imgEffect>
                      <a14:saturation sat="66000"/>
                    </a14:imgEffect>
                  </a14:imgLayer>
                </a14:imgProps>
              </a:ext>
            </a:extLst>
          </a:blip>
          <a:stretch>
            <a:fillRect/>
          </a:stretch>
        </p:blipFill>
        <p:spPr>
          <a:xfrm>
            <a:off x="0" y="26922"/>
            <a:ext cx="12192000" cy="6831078"/>
          </a:xfrm>
          <a:prstGeom prst="rect">
            <a:avLst/>
          </a:prstGeom>
        </p:spPr>
      </p:pic>
      <p:sp>
        <p:nvSpPr>
          <p:cNvPr id="4" name="Rectangle 3">
            <a:extLst>
              <a:ext uri="{FF2B5EF4-FFF2-40B4-BE49-F238E27FC236}">
                <a16:creationId xmlns:a16="http://schemas.microsoft.com/office/drawing/2014/main" id="{80C773D9-ADFF-F76A-A7EB-1B5F490E93FA}"/>
              </a:ext>
            </a:extLst>
          </p:cNvPr>
          <p:cNvSpPr/>
          <p:nvPr/>
        </p:nvSpPr>
        <p:spPr>
          <a:xfrm>
            <a:off x="5427133" y="6299200"/>
            <a:ext cx="2565400" cy="4741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uk-UA" sz="1200" b="1" i="1" dirty="0">
                <a:solidFill>
                  <a:schemeClr val="accent2">
                    <a:lumMod val="50000"/>
                  </a:schemeClr>
                </a:solidFill>
              </a:rPr>
              <a:t>Для інфографіки використано ШІ -</a:t>
            </a:r>
            <a:r>
              <a:rPr lang="en-US" sz="1200" b="1" i="1" dirty="0" err="1">
                <a:solidFill>
                  <a:schemeClr val="accent2">
                    <a:lumMod val="50000"/>
                  </a:schemeClr>
                </a:solidFill>
              </a:rPr>
              <a:t>NotebookLM</a:t>
            </a:r>
            <a:endParaRPr lang="en-US" sz="1200" b="1" i="1" dirty="0"/>
          </a:p>
        </p:txBody>
      </p:sp>
    </p:spTree>
    <p:extLst>
      <p:ext uri="{BB962C8B-B14F-4D97-AF65-F5344CB8AC3E}">
        <p14:creationId xmlns:p14="http://schemas.microsoft.com/office/powerpoint/2010/main" val="1991481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C699E9-AE2A-D31A-8727-F9416677E2CB}"/>
              </a:ext>
            </a:extLst>
          </p:cNvPr>
          <p:cNvSpPr txBox="1"/>
          <p:nvPr/>
        </p:nvSpPr>
        <p:spPr>
          <a:xfrm>
            <a:off x="152399" y="96118"/>
            <a:ext cx="6096000" cy="383823"/>
          </a:xfrm>
          <a:prstGeom prst="rect">
            <a:avLst/>
          </a:prstGeom>
          <a:noFill/>
        </p:spPr>
        <p:txBody>
          <a:bodyPr wrap="square">
            <a:spAutoFit/>
          </a:bodyPr>
          <a:lstStyle/>
          <a:p>
            <a:pPr marL="0" marR="0">
              <a:lnSpc>
                <a:spcPct val="115000"/>
              </a:lnSpc>
              <a:spcAft>
                <a:spcPts val="800"/>
              </a:spcAft>
              <a:buNone/>
            </a:pPr>
            <a:r>
              <a:rPr lang="ru-RU" sz="1800" b="1" kern="100" dirty="0">
                <a:effectLst/>
                <a:latin typeface="Arial" panose="020B0604020202020204" pitchFamily="34" charset="0"/>
                <a:ea typeface="DengXian" panose="02010600030101010101" pitchFamily="2" charset="-122"/>
                <a:cs typeface="Arial" panose="020B0604020202020204" pitchFamily="34" charset="0"/>
              </a:rPr>
              <a:t>Список використаних джерел</a:t>
            </a:r>
            <a:endParaRPr lang="en-US" sz="1600" dirty="0">
              <a:solidFill>
                <a:schemeClr val="accent1">
                  <a:lumMod val="75000"/>
                </a:schemeClr>
              </a:solidFill>
              <a:latin typeface="Arial" panose="020B0604020202020204" pitchFamily="34" charset="0"/>
              <a:cs typeface="Arial" panose="020B0604020202020204" pitchFamily="34" charset="0"/>
            </a:endParaRPr>
          </a:p>
        </p:txBody>
      </p:sp>
      <p:sp>
        <p:nvSpPr>
          <p:cNvPr id="12" name="Rectangle 9">
            <a:extLst>
              <a:ext uri="{FF2B5EF4-FFF2-40B4-BE49-F238E27FC236}">
                <a16:creationId xmlns:a16="http://schemas.microsoft.com/office/drawing/2014/main" id="{31056F96-1864-3D35-4339-890DDC17E6B3}"/>
              </a:ext>
            </a:extLst>
          </p:cNvPr>
          <p:cNvSpPr>
            <a:spLocks noChangeArrowheads="1"/>
          </p:cNvSpPr>
          <p:nvPr/>
        </p:nvSpPr>
        <p:spPr bwMode="auto">
          <a:xfrm>
            <a:off x="152399" y="397204"/>
            <a:ext cx="11854271" cy="5109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400" b="0" i="0" u="none" strike="noStrike" cap="none" normalizeH="0" baseline="0" dirty="0" err="1">
                <a:ln>
                  <a:noFill/>
                </a:ln>
                <a:solidFill>
                  <a:schemeClr val="tx1"/>
                </a:solidFill>
                <a:effectLst/>
                <a:latin typeface="Arial" panose="020B0604020202020204" pitchFamily="34" charset="0"/>
              </a:rPr>
              <a:t>Баган</a:t>
            </a:r>
            <a:r>
              <a:rPr kumimoji="0" lang="en-US" altLang="en-US" sz="1400" b="0" i="0" u="none" strike="noStrike" cap="none" normalizeH="0" baseline="0" dirty="0">
                <a:ln>
                  <a:noFill/>
                </a:ln>
                <a:solidFill>
                  <a:schemeClr val="tx1"/>
                </a:solidFill>
                <a:effectLst/>
                <a:latin typeface="Arial" panose="020B0604020202020204" pitchFamily="34" charset="0"/>
              </a:rPr>
              <a:t> О. </a:t>
            </a:r>
            <a:r>
              <a:rPr kumimoji="0" lang="en-US" altLang="en-US" sz="1400" b="0" i="1" u="none" strike="noStrike" cap="none" normalizeH="0" baseline="0" dirty="0" err="1">
                <a:ln>
                  <a:noFill/>
                </a:ln>
                <a:solidFill>
                  <a:schemeClr val="tx1"/>
                </a:solidFill>
                <a:effectLst/>
                <a:latin typeface="Arial" panose="020B0604020202020204" pitchFamily="34" charset="0"/>
              </a:rPr>
              <a:t>Феномен</a:t>
            </a:r>
            <a:r>
              <a:rPr kumimoji="0" lang="en-US" altLang="en-US" sz="1400" b="0" i="1" u="none" strike="noStrike" cap="none" normalizeH="0" baseline="0" dirty="0">
                <a:ln>
                  <a:noFill/>
                </a:ln>
                <a:solidFill>
                  <a:schemeClr val="tx1"/>
                </a:solidFill>
                <a:effectLst/>
                <a:latin typeface="Arial" panose="020B0604020202020204" pitchFamily="34" charset="0"/>
              </a:rPr>
              <a:t> </a:t>
            </a:r>
            <a:r>
              <a:rPr kumimoji="0" lang="en-US" altLang="en-US" sz="1400" b="0" i="1" u="none" strike="noStrike" cap="none" normalizeH="0" baseline="0" dirty="0" err="1">
                <a:ln>
                  <a:noFill/>
                </a:ln>
                <a:solidFill>
                  <a:schemeClr val="tx1"/>
                </a:solidFill>
                <a:effectLst/>
                <a:latin typeface="Arial" panose="020B0604020202020204" pitchFamily="34" charset="0"/>
              </a:rPr>
              <a:t>Галичини</a:t>
            </a:r>
            <a:r>
              <a:rPr kumimoji="0" lang="en-US" altLang="en-US" sz="1400" b="0" i="0" u="none" strike="noStrike" cap="none" normalizeH="0" baseline="0" dirty="0">
                <a:ln>
                  <a:noFill/>
                </a:ln>
                <a:solidFill>
                  <a:schemeClr val="tx1"/>
                </a:solidFill>
                <a:effectLst/>
                <a:latin typeface="Arial" panose="020B0604020202020204" pitchFamily="34" charset="0"/>
              </a:rPr>
              <a:t>. – </a:t>
            </a:r>
            <a:r>
              <a:rPr kumimoji="0" lang="en-US" altLang="en-US" sz="1400" b="0" i="0" u="none" strike="noStrike" cap="none" normalizeH="0" baseline="0" dirty="0" err="1">
                <a:ln>
                  <a:noFill/>
                </a:ln>
                <a:solidFill>
                  <a:schemeClr val="tx1"/>
                </a:solidFill>
                <a:effectLst/>
                <a:latin typeface="Arial" panose="020B0604020202020204" pitchFamily="34" charset="0"/>
              </a:rPr>
              <a:t>Львів</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Крила</a:t>
            </a:r>
            <a:r>
              <a:rPr kumimoji="0" lang="en-US" altLang="en-US" sz="1400" b="0" i="0" u="none" strike="noStrike" cap="none" normalizeH="0" baseline="0" dirty="0">
                <a:ln>
                  <a:noFill/>
                </a:ln>
                <a:solidFill>
                  <a:schemeClr val="tx1"/>
                </a:solidFill>
                <a:effectLst/>
                <a:latin typeface="Arial" panose="020B0604020202020204" pitchFamily="34" charset="0"/>
              </a:rPr>
              <a:t>, 2023. </a:t>
            </a:r>
            <a:endParaRPr kumimoji="0" lang="uk-UA" altLang="en-US" sz="1400" b="0"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endParaRPr kumimoji="0" lang="en-US" altLang="en-US" sz="1400" b="0"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400" b="0" i="0" u="none" strike="noStrike" cap="none" normalizeH="0" baseline="0" dirty="0" err="1">
                <a:ln>
                  <a:noFill/>
                </a:ln>
                <a:solidFill>
                  <a:schemeClr val="tx1"/>
                </a:solidFill>
                <a:effectLst/>
                <a:latin typeface="Arial" panose="020B0604020202020204" pitchFamily="34" charset="0"/>
              </a:rPr>
              <a:t>Винничук</a:t>
            </a:r>
            <a:r>
              <a:rPr kumimoji="0" lang="en-US" altLang="en-US" sz="1400" b="0" i="0" u="none" strike="noStrike" cap="none" normalizeH="0" baseline="0" dirty="0">
                <a:ln>
                  <a:noFill/>
                </a:ln>
                <a:solidFill>
                  <a:schemeClr val="tx1"/>
                </a:solidFill>
                <a:effectLst/>
                <a:latin typeface="Arial" panose="020B0604020202020204" pitchFamily="34" charset="0"/>
              </a:rPr>
              <a:t> Ю. </a:t>
            </a:r>
            <a:r>
              <a:rPr kumimoji="0" lang="en-US" altLang="en-US" sz="1400" b="0" i="1" u="none" strike="noStrike" cap="none" normalizeH="0" baseline="0" dirty="0" err="1">
                <a:ln>
                  <a:noFill/>
                </a:ln>
                <a:solidFill>
                  <a:schemeClr val="tx1"/>
                </a:solidFill>
                <a:effectLst/>
                <a:latin typeface="Arial" panose="020B0604020202020204" pitchFamily="34" charset="0"/>
              </a:rPr>
              <a:t>Кнайпи</a:t>
            </a:r>
            <a:r>
              <a:rPr kumimoji="0" lang="en-US" altLang="en-US" sz="1400" b="0" i="1" u="none" strike="noStrike" cap="none" normalizeH="0" baseline="0" dirty="0">
                <a:ln>
                  <a:noFill/>
                </a:ln>
                <a:solidFill>
                  <a:schemeClr val="tx1"/>
                </a:solidFill>
                <a:effectLst/>
                <a:latin typeface="Arial" panose="020B0604020202020204" pitchFamily="34" charset="0"/>
              </a:rPr>
              <a:t> </a:t>
            </a:r>
            <a:r>
              <a:rPr kumimoji="0" lang="en-US" altLang="en-US" sz="1400" b="0" i="1" u="none" strike="noStrike" cap="none" normalizeH="0" baseline="0" dirty="0" err="1">
                <a:ln>
                  <a:noFill/>
                </a:ln>
                <a:solidFill>
                  <a:schemeClr val="tx1"/>
                </a:solidFill>
                <a:effectLst/>
                <a:latin typeface="Arial" panose="020B0604020202020204" pitchFamily="34" charset="0"/>
              </a:rPr>
              <a:t>Львова</a:t>
            </a:r>
            <a:r>
              <a:rPr kumimoji="0" lang="en-US" altLang="en-US" sz="1400" b="0" i="0" u="none" strike="noStrike" cap="none" normalizeH="0" baseline="0" dirty="0">
                <a:ln>
                  <a:noFill/>
                </a:ln>
                <a:solidFill>
                  <a:schemeClr val="tx1"/>
                </a:solidFill>
                <a:effectLst/>
                <a:latin typeface="Arial" panose="020B0604020202020204" pitchFamily="34" charset="0"/>
              </a:rPr>
              <a:t>. – </a:t>
            </a:r>
            <a:r>
              <a:rPr kumimoji="0" lang="en-US" altLang="en-US" sz="1400" b="0" i="0" u="none" strike="noStrike" cap="none" normalizeH="0" baseline="0" dirty="0" err="1">
                <a:ln>
                  <a:noFill/>
                </a:ln>
                <a:solidFill>
                  <a:schemeClr val="tx1"/>
                </a:solidFill>
                <a:effectLst/>
                <a:latin typeface="Arial" panose="020B0604020202020204" pitchFamily="34" charset="0"/>
              </a:rPr>
              <a:t>Харків</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Фабула</a:t>
            </a:r>
            <a:r>
              <a:rPr kumimoji="0" lang="en-US" altLang="en-US" sz="1400" b="0" i="0" u="none" strike="noStrike" cap="none" normalizeH="0" baseline="0" dirty="0">
                <a:ln>
                  <a:noFill/>
                </a:ln>
                <a:solidFill>
                  <a:schemeClr val="tx1"/>
                </a:solidFill>
                <a:effectLst/>
                <a:latin typeface="Arial" panose="020B0604020202020204" pitchFamily="34" charset="0"/>
              </a:rPr>
              <a:t>, 2024. </a:t>
            </a:r>
            <a:endParaRPr kumimoji="0" lang="uk-UA" altLang="en-US" sz="1400" b="0"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endParaRPr kumimoji="0" lang="en-US" altLang="en-US" sz="1400" b="0"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400" b="0" i="0" u="none" strike="noStrike" cap="none" normalizeH="0" baseline="0" dirty="0">
                <a:ln>
                  <a:noFill/>
                </a:ln>
                <a:solidFill>
                  <a:schemeClr val="tx1"/>
                </a:solidFill>
                <a:effectLst/>
                <a:latin typeface="Arial" panose="020B0604020202020204" pitchFamily="34" charset="0"/>
              </a:rPr>
              <a:t>Gwara </a:t>
            </a:r>
            <a:r>
              <a:rPr kumimoji="0" lang="en-US" altLang="en-US" sz="1400" b="0" i="0" u="none" strike="noStrike" cap="none" normalizeH="0" baseline="0" dirty="0" err="1">
                <a:ln>
                  <a:noFill/>
                </a:ln>
                <a:solidFill>
                  <a:schemeClr val="tx1"/>
                </a:solidFill>
                <a:effectLst/>
                <a:latin typeface="Arial" panose="020B0604020202020204" pitchFamily="34" charset="0"/>
              </a:rPr>
              <a:t>lwowska</a:t>
            </a:r>
            <a:r>
              <a:rPr kumimoji="0" lang="en-US" altLang="en-US" sz="1400" b="0" i="0" u="none" strike="noStrike" cap="none" normalizeH="0" baseline="0" dirty="0">
                <a:ln>
                  <a:noFill/>
                </a:ln>
                <a:solidFill>
                  <a:schemeClr val="tx1"/>
                </a:solidFill>
                <a:effectLst/>
                <a:latin typeface="Arial" panose="020B0604020202020204" pitchFamily="34" charset="0"/>
              </a:rPr>
              <a:t> / </a:t>
            </a:r>
            <a:r>
              <a:rPr kumimoji="0" lang="en-US" altLang="en-US" sz="1400" b="0" i="0" u="none" strike="noStrike" cap="none" normalizeH="0" baseline="0" dirty="0" err="1">
                <a:ln>
                  <a:noFill/>
                </a:ln>
                <a:solidFill>
                  <a:schemeClr val="tx1"/>
                </a:solidFill>
                <a:effectLst/>
                <a:latin typeface="Arial" panose="020B0604020202020204" pitchFamily="34" charset="0"/>
              </a:rPr>
              <a:t>oprac</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uczniowie</a:t>
            </a:r>
            <a:r>
              <a:rPr kumimoji="0" lang="en-US" altLang="en-US" sz="1400" b="0" i="0" u="none" strike="noStrike" cap="none" normalizeH="0" baseline="0" dirty="0">
                <a:ln>
                  <a:noFill/>
                </a:ln>
                <a:solidFill>
                  <a:schemeClr val="tx1"/>
                </a:solidFill>
                <a:effectLst/>
                <a:latin typeface="Arial" panose="020B0604020202020204" pitchFamily="34" charset="0"/>
              </a:rPr>
              <a:t> kl. IV </a:t>
            </a:r>
            <a:r>
              <a:rPr kumimoji="0" lang="en-US" altLang="en-US" sz="1400" b="0" i="0" u="none" strike="noStrike" cap="none" normalizeH="0" baseline="0" dirty="0" err="1">
                <a:ln>
                  <a:noFill/>
                </a:ln>
                <a:solidFill>
                  <a:schemeClr val="tx1"/>
                </a:solidFill>
                <a:effectLst/>
                <a:latin typeface="Arial" panose="020B0604020202020204" pitchFamily="34" charset="0"/>
              </a:rPr>
              <a:t>Państwowego</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Gimnazjum</a:t>
            </a:r>
            <a:r>
              <a:rPr kumimoji="0" lang="en-US" altLang="en-US" sz="1400" b="0" i="0" u="none" strike="noStrike" cap="none" normalizeH="0" baseline="0" dirty="0">
                <a:ln>
                  <a:noFill/>
                </a:ln>
                <a:solidFill>
                  <a:schemeClr val="tx1"/>
                </a:solidFill>
                <a:effectLst/>
                <a:latin typeface="Arial" panose="020B0604020202020204" pitchFamily="34" charset="0"/>
              </a:rPr>
              <a:t> XI we </a:t>
            </a:r>
            <a:r>
              <a:rPr kumimoji="0" lang="en-US" altLang="en-US" sz="1400" b="0" i="0" u="none" strike="noStrike" cap="none" normalizeH="0" baseline="0" dirty="0" err="1">
                <a:ln>
                  <a:noFill/>
                </a:ln>
                <a:solidFill>
                  <a:schemeClr val="tx1"/>
                </a:solidFill>
                <a:effectLst/>
                <a:latin typeface="Arial" panose="020B0604020202020204" pitchFamily="34" charset="0"/>
              </a:rPr>
              <a:t>Lwowie</a:t>
            </a:r>
            <a:r>
              <a:rPr kumimoji="0" lang="en-US" altLang="en-US" sz="1400" b="0" i="0" u="none" strike="noStrike" cap="none" normalizeH="0" baseline="0" dirty="0">
                <a:ln>
                  <a:noFill/>
                </a:ln>
                <a:solidFill>
                  <a:schemeClr val="tx1"/>
                </a:solidFill>
                <a:effectLst/>
                <a:latin typeface="Arial" panose="020B0604020202020204" pitchFamily="34" charset="0"/>
              </a:rPr>
              <a:t> pod kier. H. Breita // </a:t>
            </a:r>
            <a:r>
              <a:rPr kumimoji="0" lang="en-US" altLang="en-US" sz="1400" b="0" i="1" u="none" strike="noStrike" cap="none" normalizeH="0" baseline="0" dirty="0" err="1">
                <a:ln>
                  <a:noFill/>
                </a:ln>
                <a:solidFill>
                  <a:schemeClr val="tx1"/>
                </a:solidFill>
                <a:effectLst/>
                <a:latin typeface="Arial" panose="020B0604020202020204" pitchFamily="34" charset="0"/>
              </a:rPr>
              <a:t>Przegląd</a:t>
            </a:r>
            <a:r>
              <a:rPr kumimoji="0" lang="en-US" altLang="en-US" sz="1400" b="0" i="1" u="none" strike="noStrike" cap="none" normalizeH="0" baseline="0" dirty="0">
                <a:ln>
                  <a:noFill/>
                </a:ln>
                <a:solidFill>
                  <a:schemeClr val="tx1"/>
                </a:solidFill>
                <a:effectLst/>
                <a:latin typeface="Arial" panose="020B0604020202020204" pitchFamily="34" charset="0"/>
              </a:rPr>
              <a:t> </a:t>
            </a:r>
            <a:r>
              <a:rPr kumimoji="0" lang="en-US" altLang="en-US" sz="1400" b="0" i="1" u="none" strike="noStrike" cap="none" normalizeH="0" baseline="0" dirty="0" err="1">
                <a:ln>
                  <a:noFill/>
                </a:ln>
                <a:solidFill>
                  <a:schemeClr val="tx1"/>
                </a:solidFill>
                <a:effectLst/>
                <a:latin typeface="Arial" panose="020B0604020202020204" pitchFamily="34" charset="0"/>
              </a:rPr>
              <a:t>Krajoznawczy</a:t>
            </a:r>
            <a:r>
              <a:rPr kumimoji="0" lang="en-US" altLang="en-US" sz="1400" b="0" i="0" u="none" strike="noStrike" cap="none" normalizeH="0" baseline="0" dirty="0">
                <a:ln>
                  <a:noFill/>
                </a:ln>
                <a:solidFill>
                  <a:schemeClr val="tx1"/>
                </a:solidFill>
                <a:effectLst/>
                <a:latin typeface="Arial" panose="020B0604020202020204" pitchFamily="34" charset="0"/>
              </a:rPr>
              <a:t>. – 1938. – № 2. </a:t>
            </a:r>
            <a:endParaRPr kumimoji="0" lang="uk-UA" altLang="en-US" sz="1400" b="0"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endParaRPr kumimoji="0" lang="en-US" altLang="en-US" sz="1400" b="0"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400" b="0" i="0" u="none" strike="noStrike" cap="none" normalizeH="0" baseline="0" dirty="0" err="1">
                <a:ln>
                  <a:noFill/>
                </a:ln>
                <a:solidFill>
                  <a:schemeClr val="tx1"/>
                </a:solidFill>
                <a:effectLst/>
                <a:latin typeface="Arial" panose="020B0604020202020204" pitchFamily="34" charset="0"/>
              </a:rPr>
              <a:t>Історія</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Львова</a:t>
            </a:r>
            <a:r>
              <a:rPr kumimoji="0" lang="en-US" altLang="en-US" sz="1400" b="0" i="0" u="none" strike="noStrike" cap="none" normalizeH="0" baseline="0" dirty="0">
                <a:ln>
                  <a:noFill/>
                </a:ln>
                <a:solidFill>
                  <a:schemeClr val="tx1"/>
                </a:solidFill>
                <a:effectLst/>
                <a:latin typeface="Arial" panose="020B0604020202020204" pitchFamily="34" charset="0"/>
              </a:rPr>
              <a:t> в </a:t>
            </a:r>
            <a:r>
              <a:rPr kumimoji="0" lang="en-US" altLang="en-US" sz="1400" b="0" i="0" u="none" strike="noStrike" cap="none" normalizeH="0" baseline="0" dirty="0" err="1">
                <a:ln>
                  <a:noFill/>
                </a:ln>
                <a:solidFill>
                  <a:schemeClr val="tx1"/>
                </a:solidFill>
                <a:effectLst/>
                <a:latin typeface="Arial" panose="020B0604020202020204" pitchFamily="34" charset="0"/>
              </a:rPr>
              <a:t>документах</a:t>
            </a:r>
            <a:r>
              <a:rPr kumimoji="0" lang="en-US" altLang="en-US" sz="1400" b="0" i="0" u="none" strike="noStrike" cap="none" normalizeH="0" baseline="0" dirty="0">
                <a:ln>
                  <a:noFill/>
                </a:ln>
                <a:solidFill>
                  <a:schemeClr val="tx1"/>
                </a:solidFill>
                <a:effectLst/>
                <a:latin typeface="Arial" panose="020B0604020202020204" pitchFamily="34" charset="0"/>
              </a:rPr>
              <a:t> і </a:t>
            </a:r>
            <a:r>
              <a:rPr kumimoji="0" lang="en-US" altLang="en-US" sz="1400" b="0" i="0" u="none" strike="noStrike" cap="none" normalizeH="0" baseline="0" dirty="0" err="1">
                <a:ln>
                  <a:noFill/>
                </a:ln>
                <a:solidFill>
                  <a:schemeClr val="tx1"/>
                </a:solidFill>
                <a:effectLst/>
                <a:latin typeface="Arial" panose="020B0604020202020204" pitchFamily="34" charset="0"/>
              </a:rPr>
              <a:t>матеріалах</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зб</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док</a:t>
            </a:r>
            <a:r>
              <a:rPr kumimoji="0" lang="en-US" altLang="en-US" sz="1400" b="0" i="0" u="none" strike="noStrike" cap="none" normalizeH="0" baseline="0" dirty="0">
                <a:ln>
                  <a:noFill/>
                </a:ln>
                <a:solidFill>
                  <a:schemeClr val="tx1"/>
                </a:solidFill>
                <a:effectLst/>
                <a:latin typeface="Arial" panose="020B0604020202020204" pitchFamily="34" charset="0"/>
              </a:rPr>
              <a:t>. і </a:t>
            </a:r>
            <a:r>
              <a:rPr kumimoji="0" lang="en-US" altLang="en-US" sz="1400" b="0" i="0" u="none" strike="noStrike" cap="none" normalizeH="0" baseline="0" dirty="0" err="1">
                <a:ln>
                  <a:noFill/>
                </a:ln>
                <a:solidFill>
                  <a:schemeClr val="tx1"/>
                </a:solidFill>
                <a:effectLst/>
                <a:latin typeface="Arial" panose="020B0604020202020204" pitchFamily="34" charset="0"/>
              </a:rPr>
              <a:t>матеріалів</a:t>
            </a:r>
            <a:r>
              <a:rPr kumimoji="0" lang="en-US" altLang="en-US" sz="1400" b="0" i="0" u="none" strike="noStrike" cap="none" normalizeH="0" baseline="0" dirty="0">
                <a:ln>
                  <a:noFill/>
                </a:ln>
                <a:solidFill>
                  <a:schemeClr val="tx1"/>
                </a:solidFill>
                <a:effectLst/>
                <a:latin typeface="Arial" panose="020B0604020202020204" pitchFamily="34" charset="0"/>
              </a:rPr>
              <a:t> / АН УРСР, </a:t>
            </a:r>
            <a:r>
              <a:rPr kumimoji="0" lang="en-US" altLang="en-US" sz="1400" b="0" i="0" u="none" strike="noStrike" cap="none" normalizeH="0" baseline="0" dirty="0" err="1">
                <a:ln>
                  <a:noFill/>
                </a:ln>
                <a:solidFill>
                  <a:schemeClr val="tx1"/>
                </a:solidFill>
                <a:effectLst/>
                <a:latin typeface="Arial" panose="020B0604020202020204" pitchFamily="34" charset="0"/>
              </a:rPr>
              <a:t>Ін</a:t>
            </a:r>
            <a:r>
              <a:rPr kumimoji="0" lang="en-US" altLang="en-US" sz="1400" b="0" i="0" u="none" strike="noStrike" cap="none" normalizeH="0" baseline="0" dirty="0">
                <a:ln>
                  <a:noFill/>
                </a:ln>
                <a:solidFill>
                  <a:schemeClr val="tx1"/>
                </a:solidFill>
                <a:effectLst/>
                <a:latin typeface="Arial" panose="020B0604020202020204" pitchFamily="34" charset="0"/>
              </a:rPr>
              <a:t>-т </a:t>
            </a:r>
            <a:r>
              <a:rPr kumimoji="0" lang="en-US" altLang="en-US" sz="1400" b="0" i="0" u="none" strike="noStrike" cap="none" normalizeH="0" baseline="0" dirty="0" err="1">
                <a:ln>
                  <a:noFill/>
                </a:ln>
                <a:solidFill>
                  <a:schemeClr val="tx1"/>
                </a:solidFill>
                <a:effectLst/>
                <a:latin typeface="Arial" panose="020B0604020202020204" pitchFamily="34" charset="0"/>
              </a:rPr>
              <a:t>сусп</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наук</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упоряд</a:t>
            </a:r>
            <a:r>
              <a:rPr kumimoji="0" lang="en-US" altLang="en-US" sz="1400" b="0" i="0" u="none" strike="noStrike" cap="none" normalizeH="0" baseline="0" dirty="0">
                <a:ln>
                  <a:noFill/>
                </a:ln>
                <a:solidFill>
                  <a:schemeClr val="tx1"/>
                </a:solidFill>
                <a:effectLst/>
                <a:latin typeface="Arial" panose="020B0604020202020204" pitchFamily="34" charset="0"/>
              </a:rPr>
              <a:t>. У. Я. </a:t>
            </a:r>
            <a:r>
              <a:rPr kumimoji="0" lang="en-US" altLang="en-US" sz="1400" b="0" i="0" u="none" strike="noStrike" cap="none" normalizeH="0" baseline="0" dirty="0" err="1">
                <a:ln>
                  <a:noFill/>
                </a:ln>
                <a:solidFill>
                  <a:schemeClr val="tx1"/>
                </a:solidFill>
                <a:effectLst/>
                <a:latin typeface="Arial" panose="020B0604020202020204" pitchFamily="34" charset="0"/>
              </a:rPr>
              <a:t>Єдлінська</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та</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ін</a:t>
            </a:r>
            <a:r>
              <a:rPr kumimoji="0" lang="en-US" altLang="en-US" sz="1400" b="0" i="0" u="none" strike="noStrike" cap="none" normalizeH="0" baseline="0" dirty="0">
                <a:ln>
                  <a:noFill/>
                </a:ln>
                <a:solidFill>
                  <a:schemeClr val="tx1"/>
                </a:solidFill>
                <a:effectLst/>
                <a:latin typeface="Arial" panose="020B0604020202020204" pitchFamily="34" charset="0"/>
              </a:rPr>
              <a:t>. –</a:t>
            </a:r>
            <a:endParaRPr kumimoji="0" lang="uk-UA" altLang="en-US" sz="1400" b="0"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uk-UA"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Київ</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Наукова</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думка</a:t>
            </a:r>
            <a:r>
              <a:rPr kumimoji="0" lang="en-US" altLang="en-US" sz="1400" b="0" i="0" u="none" strike="noStrike" cap="none" normalizeH="0" baseline="0" dirty="0">
                <a:ln>
                  <a:noFill/>
                </a:ln>
                <a:solidFill>
                  <a:schemeClr val="tx1"/>
                </a:solidFill>
                <a:effectLst/>
                <a:latin typeface="Arial" panose="020B0604020202020204" pitchFamily="34" charset="0"/>
              </a:rPr>
              <a:t>, 1986. </a:t>
            </a:r>
            <a:endParaRPr kumimoji="0" lang="uk-UA" altLang="en-US" sz="1400" b="0"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endParaRPr lang="uk-UA" altLang="en-US" sz="1400" dirty="0">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r>
              <a:rPr kumimoji="0" lang="uk-UA" altLang="en-US" sz="1400" b="0" i="0" u="none" strike="noStrike" cap="none" normalizeH="0" baseline="0" dirty="0">
                <a:ln>
                  <a:noFill/>
                </a:ln>
                <a:solidFill>
                  <a:schemeClr val="tx1"/>
                </a:solidFill>
                <a:effectLst/>
                <a:latin typeface="Arial" panose="020B0604020202020204" pitchFamily="34" charset="0"/>
              </a:rPr>
              <a:t>5.    </a:t>
            </a:r>
            <a:r>
              <a:rPr kumimoji="0" lang="en-US" altLang="en-US" sz="1400" b="0" i="0" u="none" strike="noStrike" cap="none" normalizeH="0" baseline="0" dirty="0" err="1">
                <a:ln>
                  <a:noFill/>
                </a:ln>
                <a:solidFill>
                  <a:schemeClr val="tx1"/>
                </a:solidFill>
                <a:effectLst/>
                <a:latin typeface="Arial" panose="020B0604020202020204" pitchFamily="34" charset="0"/>
              </a:rPr>
              <a:t>Популярна</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історія</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міста</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Львова</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Електронний</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ресурс</a:t>
            </a:r>
            <a:r>
              <a:rPr kumimoji="0" lang="en-US" altLang="en-US" sz="1400" b="0" i="0" u="none" strike="noStrike" cap="none" normalizeH="0" baseline="0" dirty="0">
                <a:ln>
                  <a:noFill/>
                </a:ln>
                <a:solidFill>
                  <a:schemeClr val="tx1"/>
                </a:solidFill>
                <a:effectLst/>
                <a:latin typeface="Arial" panose="020B0604020202020204" pitchFamily="34" charset="0"/>
              </a:rPr>
              <a:t>]. – </a:t>
            </a:r>
            <a:r>
              <a:rPr kumimoji="0" lang="en-US" altLang="en-US" sz="1400" b="0" i="0" u="none" strike="noStrike" cap="none" normalizeH="0" baseline="0" dirty="0" err="1">
                <a:ln>
                  <a:noFill/>
                </a:ln>
                <a:solidFill>
                  <a:schemeClr val="tx1"/>
                </a:solidFill>
                <a:effectLst/>
                <a:latin typeface="Arial" panose="020B0604020202020204" pitchFamily="34" charset="0"/>
              </a:rPr>
              <a:t>досту</a:t>
            </a:r>
            <a:r>
              <a:rPr kumimoji="0" lang="uk-UA" altLang="en-US" sz="1400" b="0" i="0" u="none" strike="noStrike" cap="none" normalizeH="0" baseline="0" dirty="0">
                <a:ln>
                  <a:noFill/>
                </a:ln>
                <a:solidFill>
                  <a:schemeClr val="tx1"/>
                </a:solidFill>
                <a:effectLst/>
                <a:latin typeface="Arial" panose="020B0604020202020204" pitchFamily="34" charset="0"/>
              </a:rPr>
              <a:t>п</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a:ln>
                  <a:noFill/>
                </a:ln>
                <a:solidFill>
                  <a:schemeClr val="tx1"/>
                </a:solidFill>
                <a:effectLst/>
                <a:latin typeface="Arial" panose="020B0604020202020204" pitchFamily="34" charset="0"/>
                <a:hlinkClick r:id="rId2"/>
              </a:rPr>
              <a:t>https://zaxid.net/blogi_tag50977/</a:t>
            </a:r>
            <a:r>
              <a:rPr kumimoji="0" lang="en-US" altLang="en-US" sz="1400" b="0" i="0" u="none" strike="noStrike" cap="none" normalizeH="0" baseline="0" dirty="0">
                <a:ln>
                  <a:noFill/>
                </a:ln>
                <a:solidFill>
                  <a:schemeClr val="tx1"/>
                </a:solidFill>
                <a:effectLst/>
                <a:latin typeface="Arial" panose="020B0604020202020204" pitchFamily="34" charset="0"/>
              </a:rPr>
              <a:t> </a:t>
            </a:r>
            <a:endParaRPr kumimoji="0" lang="uk-UA" altLang="en-US" sz="1400" b="0"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endParaRPr kumimoji="0" lang="en-US" altLang="en-US" sz="1400" b="0"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r>
              <a:rPr kumimoji="0" lang="uk-UA" altLang="en-US" sz="1400" b="0" i="0" u="none" strike="noStrike" cap="none" normalizeH="0" baseline="0" dirty="0">
                <a:ln>
                  <a:noFill/>
                </a:ln>
                <a:solidFill>
                  <a:schemeClr val="tx1"/>
                </a:solidFill>
                <a:effectLst/>
                <a:latin typeface="Arial" panose="020B0604020202020204" pitchFamily="34" charset="0"/>
              </a:rPr>
              <a:t>6.    </a:t>
            </a:r>
            <a:r>
              <a:rPr kumimoji="0" lang="en-US" altLang="en-US" sz="1400" b="0" i="0" u="none" strike="noStrike" cap="none" normalizeH="0" baseline="0" dirty="0" err="1">
                <a:ln>
                  <a:noFill/>
                </a:ln>
                <a:solidFill>
                  <a:schemeClr val="tx1"/>
                </a:solidFill>
                <a:effectLst/>
                <a:latin typeface="Arial" panose="020B0604020202020204" pitchFamily="34" charset="0"/>
              </a:rPr>
              <a:t>Привілеї</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національних</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громад</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міста</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Львова</a:t>
            </a:r>
            <a:r>
              <a:rPr kumimoji="0" lang="en-US" altLang="en-US" sz="1400" b="0" i="0" u="none" strike="noStrike" cap="none" normalizeH="0" baseline="0" dirty="0">
                <a:ln>
                  <a:noFill/>
                </a:ln>
                <a:solidFill>
                  <a:schemeClr val="tx1"/>
                </a:solidFill>
                <a:effectLst/>
                <a:latin typeface="Arial" panose="020B0604020202020204" pitchFamily="34" charset="0"/>
              </a:rPr>
              <a:t> XIV–XVIII </a:t>
            </a:r>
            <a:r>
              <a:rPr kumimoji="0" lang="en-US" altLang="en-US" sz="1400" b="0" i="0" u="none" strike="noStrike" cap="none" normalizeH="0" baseline="0" dirty="0" err="1">
                <a:ln>
                  <a:noFill/>
                </a:ln>
                <a:solidFill>
                  <a:schemeClr val="tx1"/>
                </a:solidFill>
                <a:effectLst/>
                <a:latin typeface="Arial" panose="020B0604020202020204" pitchFamily="34" charset="0"/>
              </a:rPr>
              <a:t>ст</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історико-джерелознавчий</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огляд</a:t>
            </a:r>
            <a:r>
              <a:rPr kumimoji="0" lang="en-US" altLang="en-US" sz="1400" b="0" i="0" u="none" strike="noStrike" cap="none" normalizeH="0" baseline="0" dirty="0">
                <a:ln>
                  <a:noFill/>
                </a:ln>
                <a:solidFill>
                  <a:schemeClr val="tx1"/>
                </a:solidFill>
                <a:effectLst/>
                <a:latin typeface="Arial" panose="020B0604020202020204" pitchFamily="34" charset="0"/>
              </a:rPr>
              <a:t>. </a:t>
            </a:r>
            <a:endParaRPr kumimoji="0" lang="uk-UA" altLang="en-US" sz="1400" b="0"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endParaRPr kumimoji="0" lang="en-US" altLang="en-US" sz="1400" b="0"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r>
              <a:rPr kumimoji="0" lang="uk-UA" altLang="en-US" sz="1400" b="0" i="0" u="none" strike="noStrike" cap="none" normalizeH="0" baseline="0" dirty="0">
                <a:ln>
                  <a:noFill/>
                </a:ln>
                <a:solidFill>
                  <a:schemeClr val="tx1"/>
                </a:solidFill>
                <a:effectLst/>
                <a:latin typeface="Arial" panose="020B0604020202020204" pitchFamily="34" charset="0"/>
              </a:rPr>
              <a:t>7.    </a:t>
            </a:r>
            <a:r>
              <a:rPr kumimoji="0" lang="en-US" altLang="en-US" sz="1400" b="0" i="0" u="none" strike="noStrike" cap="none" normalizeH="0" baseline="0" dirty="0" err="1">
                <a:ln>
                  <a:noFill/>
                </a:ln>
                <a:solidFill>
                  <a:schemeClr val="tx1"/>
                </a:solidFill>
                <a:effectLst/>
                <a:latin typeface="Arial" panose="020B0604020202020204" pitchFamily="34" charset="0"/>
              </a:rPr>
              <a:t>Сікора</a:t>
            </a:r>
            <a:r>
              <a:rPr kumimoji="0" lang="en-US" altLang="en-US" sz="1400" b="0" i="0" u="none" strike="noStrike" cap="none" normalizeH="0" baseline="0" dirty="0">
                <a:ln>
                  <a:noFill/>
                </a:ln>
                <a:solidFill>
                  <a:schemeClr val="tx1"/>
                </a:solidFill>
                <a:effectLst/>
                <a:latin typeface="Arial" panose="020B0604020202020204" pitchFamily="34" charset="0"/>
              </a:rPr>
              <a:t> Г. В. </a:t>
            </a:r>
            <a:r>
              <a:rPr kumimoji="0" lang="en-US" altLang="en-US" sz="1400" b="0" i="0" u="none" strike="noStrike" cap="none" normalizeH="0" baseline="0" dirty="0" err="1">
                <a:ln>
                  <a:noFill/>
                </a:ln>
                <a:solidFill>
                  <a:schemeClr val="tx1"/>
                </a:solidFill>
                <a:effectLst/>
                <a:latin typeface="Arial" panose="020B0604020202020204" pitchFamily="34" charset="0"/>
              </a:rPr>
              <a:t>Львівське</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мовлення</a:t>
            </a:r>
            <a:r>
              <a:rPr kumimoji="0" lang="en-US" altLang="en-US" sz="1400" b="0" i="0" u="none" strike="noStrike" cap="none" normalizeH="0" baseline="0" dirty="0">
                <a:ln>
                  <a:noFill/>
                </a:ln>
                <a:solidFill>
                  <a:schemeClr val="tx1"/>
                </a:solidFill>
                <a:effectLst/>
                <a:latin typeface="Arial" panose="020B0604020202020204" pitchFamily="34" charset="0"/>
              </a:rPr>
              <a:t> в </a:t>
            </a:r>
            <a:r>
              <a:rPr kumimoji="0" lang="en-US" altLang="en-US" sz="1400" b="0" i="0" u="none" strike="noStrike" cap="none" normalizeH="0" baseline="0" dirty="0" err="1">
                <a:ln>
                  <a:noFill/>
                </a:ln>
                <a:solidFill>
                  <a:schemeClr val="tx1"/>
                </a:solidFill>
                <a:effectLst/>
                <a:latin typeface="Arial" panose="020B0604020202020204" pitchFamily="34" charset="0"/>
              </a:rPr>
              <a:t>термінах</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та</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визначеннях</a:t>
            </a:r>
            <a:r>
              <a:rPr kumimoji="0" lang="en-US" altLang="en-US" sz="1400" b="0" i="0" u="none" strike="noStrike" cap="none" normalizeH="0" baseline="0" dirty="0">
                <a:ln>
                  <a:noFill/>
                </a:ln>
                <a:solidFill>
                  <a:schemeClr val="tx1"/>
                </a:solidFill>
                <a:effectLst/>
                <a:latin typeface="Arial" panose="020B0604020202020204" pitchFamily="34" charset="0"/>
              </a:rPr>
              <a:t> // </a:t>
            </a:r>
            <a:r>
              <a:rPr kumimoji="0" lang="en-US" altLang="en-US" sz="1400" b="0" i="1" u="none" strike="noStrike" cap="none" normalizeH="0" baseline="0" dirty="0" err="1">
                <a:ln>
                  <a:noFill/>
                </a:ln>
                <a:solidFill>
                  <a:schemeClr val="tx1"/>
                </a:solidFill>
                <a:effectLst/>
                <a:latin typeface="Arial" panose="020B0604020202020204" pitchFamily="34" charset="0"/>
              </a:rPr>
              <a:t>Термінологічний</a:t>
            </a:r>
            <a:r>
              <a:rPr kumimoji="0" lang="en-US" altLang="en-US" sz="1400" b="0" i="1" u="none" strike="noStrike" cap="none" normalizeH="0" baseline="0" dirty="0">
                <a:ln>
                  <a:noFill/>
                </a:ln>
                <a:solidFill>
                  <a:schemeClr val="tx1"/>
                </a:solidFill>
                <a:effectLst/>
                <a:latin typeface="Arial" panose="020B0604020202020204" pitchFamily="34" charset="0"/>
              </a:rPr>
              <a:t> </a:t>
            </a:r>
            <a:r>
              <a:rPr kumimoji="0" lang="en-US" altLang="en-US" sz="1400" b="0" i="1" u="none" strike="noStrike" cap="none" normalizeH="0" baseline="0" dirty="0" err="1">
                <a:ln>
                  <a:noFill/>
                </a:ln>
                <a:solidFill>
                  <a:schemeClr val="tx1"/>
                </a:solidFill>
                <a:effectLst/>
                <a:latin typeface="Arial" panose="020B0604020202020204" pitchFamily="34" charset="0"/>
              </a:rPr>
              <a:t>вісник</a:t>
            </a:r>
            <a:r>
              <a:rPr kumimoji="0" lang="en-US" altLang="en-US" sz="1400" b="0" i="0" u="none" strike="noStrike" cap="none" normalizeH="0" baseline="0" dirty="0">
                <a:ln>
                  <a:noFill/>
                </a:ln>
                <a:solidFill>
                  <a:schemeClr val="tx1"/>
                </a:solidFill>
                <a:effectLst/>
                <a:latin typeface="Arial" panose="020B0604020202020204" pitchFamily="34" charset="0"/>
              </a:rPr>
              <a:t>. – 2015. – </a:t>
            </a:r>
            <a:r>
              <a:rPr kumimoji="0" lang="en-US" altLang="en-US" sz="1400" b="0" i="0" u="none" strike="noStrike" cap="none" normalizeH="0" baseline="0" dirty="0" err="1">
                <a:ln>
                  <a:noFill/>
                </a:ln>
                <a:solidFill>
                  <a:schemeClr val="tx1"/>
                </a:solidFill>
                <a:effectLst/>
                <a:latin typeface="Arial" panose="020B0604020202020204" pitchFamily="34" charset="0"/>
              </a:rPr>
              <a:t>Вип</a:t>
            </a:r>
            <a:r>
              <a:rPr kumimoji="0" lang="en-US" altLang="en-US" sz="1400" b="0" i="0" u="none" strike="noStrike" cap="none" normalizeH="0" baseline="0" dirty="0">
                <a:ln>
                  <a:noFill/>
                </a:ln>
                <a:solidFill>
                  <a:schemeClr val="tx1"/>
                </a:solidFill>
                <a:effectLst/>
                <a:latin typeface="Arial" panose="020B0604020202020204" pitchFamily="34" charset="0"/>
              </a:rPr>
              <a:t>. 3(2). </a:t>
            </a:r>
            <a:endParaRPr kumimoji="0" lang="uk-UA" altLang="en-US" sz="1400" b="0"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endParaRPr kumimoji="0" lang="en-US" altLang="en-US" sz="1400" b="0"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r>
              <a:rPr kumimoji="0" lang="uk-UA" altLang="en-US" sz="1400" b="0" i="0" u="none" strike="noStrike" cap="none" normalizeH="0" baseline="0" dirty="0">
                <a:ln>
                  <a:noFill/>
                </a:ln>
                <a:solidFill>
                  <a:schemeClr val="tx1"/>
                </a:solidFill>
                <a:effectLst/>
                <a:latin typeface="Arial" panose="020B0604020202020204" pitchFamily="34" charset="0"/>
              </a:rPr>
              <a:t>8.    </a:t>
            </a:r>
            <a:r>
              <a:rPr kumimoji="0" lang="en-US" altLang="en-US" sz="1400" b="0" i="0" u="none" strike="noStrike" cap="none" normalizeH="0" baseline="0" dirty="0" err="1">
                <a:ln>
                  <a:noFill/>
                </a:ln>
                <a:solidFill>
                  <a:schemeClr val="tx1"/>
                </a:solidFill>
                <a:effectLst/>
                <a:latin typeface="Arial" panose="020B0604020202020204" pitchFamily="34" charset="0"/>
              </a:rPr>
              <a:t>Термінологічний</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вісник</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Золотий</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вік</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Львова</a:t>
            </a:r>
            <a:r>
              <a:rPr kumimoji="0" lang="en-US" altLang="en-US" sz="1400" b="0" i="0" u="none" strike="noStrike" cap="none" normalizeH="0" baseline="0" dirty="0">
                <a:ln>
                  <a:noFill/>
                </a:ln>
                <a:solidFill>
                  <a:schemeClr val="tx1"/>
                </a:solidFill>
                <a:effectLst/>
                <a:latin typeface="Arial" panose="020B0604020202020204" pitchFamily="34" charset="0"/>
              </a:rPr>
              <a:t>» – </a:t>
            </a:r>
            <a:r>
              <a:rPr kumimoji="0" lang="en-US" altLang="en-US" sz="1400" b="0" i="0" u="none" strike="noStrike" cap="none" normalizeH="0" baseline="0" dirty="0" err="1">
                <a:ln>
                  <a:noFill/>
                </a:ln>
                <a:solidFill>
                  <a:schemeClr val="tx1"/>
                </a:solidFill>
                <a:effectLst/>
                <a:latin typeface="Arial" panose="020B0604020202020204" pitchFamily="34" charset="0"/>
              </a:rPr>
              <a:t>найбільшого</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торговельного</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міста</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Східної</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Європи</a:t>
            </a:r>
            <a:r>
              <a:rPr kumimoji="0" lang="en-US" altLang="en-US" sz="1400" b="0" i="0" u="none" strike="noStrike" cap="none" normalizeH="0" baseline="0" dirty="0">
                <a:ln>
                  <a:noFill/>
                </a:ln>
                <a:solidFill>
                  <a:schemeClr val="tx1"/>
                </a:solidFill>
                <a:effectLst/>
                <a:latin typeface="Arial" panose="020B0604020202020204" pitchFamily="34" charset="0"/>
              </a:rPr>
              <a:t>. – 2015. – </a:t>
            </a:r>
            <a:r>
              <a:rPr kumimoji="0" lang="en-US" altLang="en-US" sz="1400" b="0" i="0" u="none" strike="noStrike" cap="none" normalizeH="0" baseline="0" dirty="0" err="1">
                <a:ln>
                  <a:noFill/>
                </a:ln>
                <a:solidFill>
                  <a:schemeClr val="tx1"/>
                </a:solidFill>
                <a:effectLst/>
                <a:latin typeface="Arial" panose="020B0604020202020204" pitchFamily="34" charset="0"/>
              </a:rPr>
              <a:t>Вип</a:t>
            </a:r>
            <a:r>
              <a:rPr kumimoji="0" lang="en-US" altLang="en-US" sz="1400" b="0" i="0" u="none" strike="noStrike" cap="none" normalizeH="0" baseline="0" dirty="0">
                <a:ln>
                  <a:noFill/>
                </a:ln>
                <a:solidFill>
                  <a:schemeClr val="tx1"/>
                </a:solidFill>
                <a:effectLst/>
                <a:latin typeface="Arial" panose="020B0604020202020204" pitchFamily="34" charset="0"/>
              </a:rPr>
              <a:t>. 3. </a:t>
            </a:r>
            <a:endParaRPr kumimoji="0" lang="uk-UA" altLang="en-US" sz="1400" b="0"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endParaRPr kumimoji="0" lang="en-US" altLang="en-US" sz="1400" b="0"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r>
              <a:rPr kumimoji="0" lang="uk-UA" altLang="en-US" sz="1400" b="0" i="0" u="none" strike="noStrike" cap="none" normalizeH="0" baseline="0" dirty="0">
                <a:ln>
                  <a:noFill/>
                </a:ln>
                <a:solidFill>
                  <a:schemeClr val="tx1"/>
                </a:solidFill>
                <a:effectLst/>
                <a:latin typeface="Arial" panose="020B0604020202020204" pitchFamily="34" charset="0"/>
              </a:rPr>
              <a:t>9.    </a:t>
            </a:r>
            <a:r>
              <a:rPr kumimoji="0" lang="en-US" altLang="en-US" sz="1400" b="0" i="0" u="none" strike="noStrike" cap="none" normalizeH="0" baseline="0" dirty="0" err="1">
                <a:ln>
                  <a:noFill/>
                </a:ln>
                <a:solidFill>
                  <a:schemeClr val="tx1"/>
                </a:solidFill>
                <a:effectLst/>
                <a:latin typeface="Arial" panose="020B0604020202020204" pitchFamily="34" charset="0"/>
              </a:rPr>
              <a:t>Яковлева</a:t>
            </a:r>
            <a:r>
              <a:rPr kumimoji="0" lang="en-US" altLang="en-US" sz="1400" b="0" i="0" u="none" strike="noStrike" cap="none" normalizeH="0" baseline="0" dirty="0">
                <a:ln>
                  <a:noFill/>
                </a:ln>
                <a:solidFill>
                  <a:schemeClr val="tx1"/>
                </a:solidFill>
                <a:effectLst/>
                <a:latin typeface="Arial" panose="020B0604020202020204" pitchFamily="34" charset="0"/>
              </a:rPr>
              <a:t> О. В. </a:t>
            </a:r>
            <a:r>
              <a:rPr kumimoji="0" lang="en-US" altLang="en-US" sz="1400" b="0" i="0" u="none" strike="noStrike" cap="none" normalizeH="0" baseline="0" dirty="0" err="1">
                <a:ln>
                  <a:noFill/>
                </a:ln>
                <a:solidFill>
                  <a:schemeClr val="tx1"/>
                </a:solidFill>
                <a:effectLst/>
                <a:latin typeface="Arial" panose="020B0604020202020204" pitchFamily="34" charset="0"/>
              </a:rPr>
              <a:t>Багатомовність</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українського</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суспільства</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як</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регулятивний</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фактор</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освіти</a:t>
            </a:r>
            <a:r>
              <a:rPr kumimoji="0" lang="en-US" altLang="en-US" sz="1400" b="0" i="0" u="none" strike="noStrike" cap="none" normalizeH="0" baseline="0" dirty="0">
                <a:ln>
                  <a:noFill/>
                </a:ln>
                <a:solidFill>
                  <a:schemeClr val="tx1"/>
                </a:solidFill>
                <a:effectLst/>
                <a:latin typeface="Arial" panose="020B0604020202020204" pitchFamily="34" charset="0"/>
              </a:rPr>
              <a:t> і </a:t>
            </a:r>
            <a:r>
              <a:rPr kumimoji="0" lang="en-US" altLang="en-US" sz="1400" b="0" i="0" u="none" strike="noStrike" cap="none" normalizeH="0" baseline="0" dirty="0" err="1">
                <a:ln>
                  <a:noFill/>
                </a:ln>
                <a:solidFill>
                  <a:schemeClr val="tx1"/>
                </a:solidFill>
                <a:effectLst/>
                <a:latin typeface="Arial" panose="020B0604020202020204" pitchFamily="34" charset="0"/>
              </a:rPr>
              <a:t>виховання</a:t>
            </a:r>
            <a:r>
              <a:rPr kumimoji="0" lang="en-US" altLang="en-US" sz="1400" b="0" i="0" u="none" strike="noStrike" cap="none" normalizeH="0" baseline="0" dirty="0">
                <a:ln>
                  <a:noFill/>
                </a:ln>
                <a:solidFill>
                  <a:schemeClr val="tx1"/>
                </a:solidFill>
                <a:effectLst/>
                <a:latin typeface="Arial" panose="020B0604020202020204" pitchFamily="34" charset="0"/>
              </a:rPr>
              <a:t> в </a:t>
            </a:r>
            <a:r>
              <a:rPr kumimoji="0" lang="en-US" altLang="en-US" sz="1400" b="0" i="0" u="none" strike="noStrike" cap="none" normalizeH="0" baseline="0" dirty="0" err="1">
                <a:ln>
                  <a:noFill/>
                </a:ln>
                <a:solidFill>
                  <a:schemeClr val="tx1"/>
                </a:solidFill>
                <a:effectLst/>
                <a:latin typeface="Arial" panose="020B0604020202020204" pitchFamily="34" charset="0"/>
              </a:rPr>
              <a:t>системі</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вищих</a:t>
            </a:r>
            <a:endParaRPr lang="uk-UA" altLang="en-US" sz="1400" dirty="0">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r>
              <a:rPr kumimoji="0" lang="uk-UA"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навчальних</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закладів</a:t>
            </a:r>
            <a:r>
              <a:rPr kumimoji="0" lang="en-US" altLang="en-US" sz="1400" b="0" i="0" u="none" strike="noStrike" cap="none" normalizeH="0" baseline="0" dirty="0">
                <a:ln>
                  <a:noFill/>
                </a:ln>
                <a:solidFill>
                  <a:schemeClr val="tx1"/>
                </a:solidFill>
                <a:effectLst/>
                <a:latin typeface="Arial" panose="020B0604020202020204" pitchFamily="34" charset="0"/>
              </a:rPr>
              <a:t> у </a:t>
            </a:r>
            <a:r>
              <a:rPr kumimoji="0" lang="en-US" altLang="en-US" sz="1400" b="0" i="0" u="none" strike="noStrike" cap="none" normalizeH="0" baseline="0" dirty="0" err="1">
                <a:ln>
                  <a:noFill/>
                </a:ln>
                <a:solidFill>
                  <a:schemeClr val="tx1"/>
                </a:solidFill>
                <a:effectLst/>
                <a:latin typeface="Arial" panose="020B0604020202020204" pitchFamily="34" charset="0"/>
              </a:rPr>
              <a:t>контексті</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світового</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досвіду</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дис</a:t>
            </a:r>
            <a:r>
              <a:rPr kumimoji="0" lang="en-US" altLang="en-US" sz="1400" b="0" i="0" u="none" strike="noStrike" cap="none" normalizeH="0" baseline="0" dirty="0">
                <a:ln>
                  <a:noFill/>
                </a:ln>
                <a:solidFill>
                  <a:schemeClr val="tx1"/>
                </a:solidFill>
                <a:effectLst/>
                <a:latin typeface="Arial" panose="020B0604020202020204" pitchFamily="34" charset="0"/>
              </a:rPr>
              <a:t>. … д-</a:t>
            </a:r>
            <a:r>
              <a:rPr kumimoji="0" lang="en-US" altLang="en-US" sz="1400" b="0" i="0" u="none" strike="noStrike" cap="none" normalizeH="0" baseline="0" dirty="0" err="1">
                <a:ln>
                  <a:noFill/>
                </a:ln>
                <a:solidFill>
                  <a:schemeClr val="tx1"/>
                </a:solidFill>
                <a:effectLst/>
                <a:latin typeface="Arial" panose="020B0604020202020204" pitchFamily="34" charset="0"/>
              </a:rPr>
              <a:t>ра</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філос</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наук</a:t>
            </a:r>
            <a:r>
              <a:rPr kumimoji="0" lang="en-US" altLang="en-US" sz="1400" b="0" i="0" u="none" strike="noStrike" cap="none" normalizeH="0" baseline="0" dirty="0">
                <a:ln>
                  <a:noFill/>
                </a:ln>
                <a:solidFill>
                  <a:schemeClr val="tx1"/>
                </a:solidFill>
                <a:effectLst/>
                <a:latin typeface="Arial" panose="020B0604020202020204" pitchFamily="34" charset="0"/>
              </a:rPr>
              <a:t>: 09.00.10. </a:t>
            </a:r>
            <a:endParaRPr kumimoji="0" lang="uk-UA" altLang="en-US" sz="1400" b="0"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endParaRPr lang="uk-UA" altLang="en-US" sz="1400" dirty="0">
              <a:latin typeface="Arial" panose="020B0604020202020204" pitchFamily="34" charset="0"/>
            </a:endParaRPr>
          </a:p>
          <a:p>
            <a:pPr marL="342900" lvl="0" indent="-342900" eaLnBrk="0" fontAlgn="base" hangingPunct="0">
              <a:spcBef>
                <a:spcPct val="0"/>
              </a:spcBef>
              <a:spcAft>
                <a:spcPct val="0"/>
              </a:spcAft>
              <a:buAutoNum type="arabicPeriod" startAt="10"/>
            </a:pPr>
            <a:r>
              <a:rPr kumimoji="0" lang="en-US" altLang="en-US" sz="1400" b="0" i="0" u="none" strike="noStrike" cap="none" normalizeH="0" baseline="0" dirty="0" err="1">
                <a:ln>
                  <a:noFill/>
                </a:ln>
                <a:solidFill>
                  <a:schemeClr val="tx1"/>
                </a:solidFill>
                <a:effectLst/>
                <a:latin typeface="Arial" panose="020B0604020202020204" pitchFamily="34" charset="0"/>
              </a:rPr>
              <a:t>До</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друку</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Знакові</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видавничі</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осередки</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України</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Електронний</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ресурс</a:t>
            </a:r>
            <a:r>
              <a:rPr kumimoji="0" lang="en-US" altLang="en-US" sz="1400" b="0" i="0" u="none" strike="noStrike" cap="none" normalizeH="0" baseline="0" dirty="0">
                <a:ln>
                  <a:noFill/>
                </a:ln>
                <a:solidFill>
                  <a:schemeClr val="tx1"/>
                </a:solidFill>
                <a:effectLst/>
                <a:latin typeface="Arial" panose="020B0604020202020204" pitchFamily="34" charset="0"/>
              </a:rPr>
              <a:t>]. – </a:t>
            </a:r>
            <a:r>
              <a:rPr kumimoji="0" lang="en-US" altLang="en-US" sz="1400" b="0" i="0" u="none" strike="noStrike" cap="none" normalizeH="0" baseline="0" dirty="0" err="1">
                <a:ln>
                  <a:noFill/>
                </a:ln>
                <a:solidFill>
                  <a:schemeClr val="tx1"/>
                </a:solidFill>
                <a:effectLst/>
                <a:latin typeface="Arial" panose="020B0604020202020204" pitchFamily="34" charset="0"/>
              </a:rPr>
              <a:t>доступ</a:t>
            </a:r>
            <a:r>
              <a:rPr kumimoji="0" lang="en-US" altLang="en-US" sz="1400" b="0" i="0" u="none" strike="noStrike" cap="none" normalizeH="0" baseline="0" dirty="0">
                <a:ln>
                  <a:noFill/>
                </a:ln>
                <a:solidFill>
                  <a:schemeClr val="tx1"/>
                </a:solidFill>
                <a:effectLst/>
                <a:latin typeface="Arial" panose="020B0604020202020204" pitchFamily="34" charset="0"/>
              </a:rPr>
              <a:t>:</a:t>
            </a:r>
            <a:r>
              <a:rPr kumimoji="0" lang="uk-UA" altLang="en-US" sz="1400" b="0" i="0" u="none" strike="noStrike" cap="none" normalizeH="0" baseline="0" dirty="0">
                <a:ln>
                  <a:noFill/>
                </a:ln>
                <a:solidFill>
                  <a:schemeClr val="tx1"/>
                </a:solidFill>
                <a:effectLst/>
                <a:latin typeface="Arial" panose="020B0604020202020204" pitchFamily="34" charset="0"/>
              </a:rPr>
              <a:t> </a:t>
            </a:r>
            <a:r>
              <a:rPr lang="ru-RU" sz="1400" dirty="0">
                <a:hlinkClick r:id="rId3"/>
              </a:rPr>
              <a:t>Про проєкт - До друку | Chytomo</a:t>
            </a:r>
            <a:endParaRPr lang="ru-RU" sz="1400" dirty="0"/>
          </a:p>
          <a:p>
            <a:pPr lvl="0" eaLnBrk="0" fontAlgn="base" hangingPunct="0">
              <a:spcBef>
                <a:spcPct val="0"/>
              </a:spcBef>
              <a:spcAft>
                <a:spcPct val="0"/>
              </a:spcAft>
            </a:pPr>
            <a:endParaRPr kumimoji="0" lang="en-US" altLang="en-US" sz="1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422198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6c51c659-9d52-41af-81f7-dde16380e813}" enabled="0" method="" siteId="{6c51c659-9d52-41af-81f7-dde16380e813}" removed="1"/>
</clbl:labelList>
</file>

<file path=docProps/app.xml><?xml version="1.0" encoding="utf-8"?>
<Properties xmlns="http://schemas.openxmlformats.org/officeDocument/2006/extended-properties" xmlns:vt="http://schemas.openxmlformats.org/officeDocument/2006/docPropsVTypes">
  <Template/>
  <TotalTime>20349</TotalTime>
  <Words>2793</Words>
  <Application>Microsoft Office PowerPoint</Application>
  <PresentationFormat>Widescreen</PresentationFormat>
  <Paragraphs>238</Paragraphs>
  <Slides>15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Roboto Flex</vt: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Anna R. Sokolovska</dc:creator>
  <cp:lastModifiedBy>Anna R. Sokolovska</cp:lastModifiedBy>
  <cp:revision>2</cp:revision>
  <dcterms:created xsi:type="dcterms:W3CDTF">2026-03-09T09:38:33Z</dcterms:created>
  <dcterms:modified xsi:type="dcterms:W3CDTF">2026-04-01T14:37:34Z</dcterms:modified>
</cp:coreProperties>
</file>