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67" r:id="rId4"/>
    <p:sldId id="257" r:id="rId5"/>
    <p:sldId id="261" r:id="rId6"/>
    <p:sldId id="259" r:id="rId7"/>
    <p:sldId id="260" r:id="rId8"/>
    <p:sldId id="271" r:id="rId9"/>
    <p:sldId id="262" r:id="rId10"/>
    <p:sldId id="265" r:id="rId11"/>
    <p:sldId id="270" r:id="rId12"/>
    <p:sldId id="266" r:id="rId13"/>
    <p:sldId id="263" r:id="rId14"/>
    <p:sldId id="268" r:id="rId15"/>
    <p:sldId id="26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E397896E-46B3-4B6B-AA7C-2AE06F867566}">
          <p14:sldIdLst>
            <p14:sldId id="256"/>
            <p14:sldId id="269"/>
            <p14:sldId id="267"/>
            <p14:sldId id="257"/>
            <p14:sldId id="261"/>
            <p14:sldId id="259"/>
            <p14:sldId id="260"/>
            <p14:sldId id="271"/>
            <p14:sldId id="262"/>
            <p14:sldId id="265"/>
            <p14:sldId id="270"/>
            <p14:sldId id="266"/>
            <p14:sldId id="263"/>
            <p14:sldId id="268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3831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1514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2622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7823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4006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5099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6261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4991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2533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1509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2377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8267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2003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5652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598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785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1086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08D5C54-0F9A-45DC-824E-032659BD344D}" type="datetimeFigureOut">
              <a:rPr lang="uk-UA" smtClean="0"/>
              <a:t>12.04.2026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AA48DF6-F274-48C7-A86C-26B71DE3766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50053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a.int/Space_Safety/Space_Debris/Space_Debris_FAQ" TargetMode="External"/><Relationship Id="rId7" Type="http://schemas.openxmlformats.org/officeDocument/2006/relationships/hyperlink" Target="https://www.nasa.gov/space-debris/" TargetMode="External"/><Relationship Id="rId2" Type="http://schemas.openxmlformats.org/officeDocument/2006/relationships/hyperlink" Target="https://www.esa.int/Space_Safety/Space_Debris?utm_source=chatgpt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asa.gov/mission_pages/station/news/orbital_debris.html" TargetMode="External"/><Relationship Id="rId5" Type="http://schemas.openxmlformats.org/officeDocument/2006/relationships/hyperlink" Target="https://arxiv.org/abs/2603.23552" TargetMode="External"/><Relationship Id="rId4" Type="http://schemas.openxmlformats.org/officeDocument/2006/relationships/hyperlink" Target="https://arxiv.org/abs/2012.1254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09F355-ABE0-426C-8753-820080AC7C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SemiBold Condensed" panose="020B0502040204020203" pitchFamily="34" charset="0"/>
              </a:rPr>
              <a:t>«Проблеми космічного сміття на навколоземній орбіті та методи очищення»: Аналіз сучасних проєктів боротьби з техногенним забрудненням космосу</a:t>
            </a:r>
            <a:r>
              <a:rPr lang="ru-RU" dirty="0"/>
              <a:t>. </a:t>
            </a:r>
            <a:endParaRPr lang="uk-UA" dirty="0">
              <a:latin typeface="Sitka Subheading Semibold" pitchFamily="2" charset="0"/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A7A7341D-D22D-4BA9-AEDA-0F87A0EF3C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uk-UA" dirty="0"/>
              <a:t>Автор проєкту учень 8 класу</a:t>
            </a:r>
            <a:r>
              <a:rPr lang="en-US" dirty="0"/>
              <a:t>,</a:t>
            </a:r>
            <a:r>
              <a:rPr lang="uk-UA" dirty="0"/>
              <a:t> ліцею </a:t>
            </a:r>
            <a:r>
              <a:rPr lang="en-US" dirty="0"/>
              <a:t>n</a:t>
            </a:r>
            <a:r>
              <a:rPr lang="uk-UA" dirty="0"/>
              <a:t>304</a:t>
            </a:r>
          </a:p>
          <a:p>
            <a:pPr algn="ctr"/>
            <a:r>
              <a:rPr lang="uk-UA" dirty="0"/>
              <a:t>Коломієць Дмитро.</a:t>
            </a:r>
          </a:p>
        </p:txBody>
      </p:sp>
    </p:spTree>
    <p:extLst>
      <p:ext uri="{BB962C8B-B14F-4D97-AF65-F5344CB8AC3E}">
        <p14:creationId xmlns:p14="http://schemas.microsoft.com/office/powerpoint/2010/main" val="2344894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955F20-0206-4345-A009-7FB104166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latin typeface="Arial Black" panose="020B0A04020102020204" pitchFamily="34" charset="0"/>
              </a:rPr>
              <a:t>Дані про учня та керівника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62EB6D9-1242-4BFC-84A0-F945B2732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>
                <a:latin typeface="Arial Black" panose="020B0A04020102020204" pitchFamily="34" charset="0"/>
              </a:rPr>
              <a:t> Учень</a:t>
            </a:r>
            <a:r>
              <a:rPr lang="en-US" dirty="0">
                <a:latin typeface="Arial Black" panose="020B0A04020102020204" pitchFamily="34" charset="0"/>
              </a:rPr>
              <a:t>: </a:t>
            </a:r>
            <a:r>
              <a:rPr lang="uk-UA" dirty="0">
                <a:latin typeface="Arial Black" panose="020B0A04020102020204" pitchFamily="34" charset="0"/>
              </a:rPr>
              <a:t>Коломієць Дмитро Павлович. Керівник прєкту</a:t>
            </a:r>
            <a:r>
              <a:rPr lang="en-US" dirty="0">
                <a:latin typeface="Arial Black" panose="020B0A04020102020204" pitchFamily="34" charset="0"/>
              </a:rPr>
              <a:t>: </a:t>
            </a:r>
            <a:r>
              <a:rPr lang="uk-UA" dirty="0">
                <a:latin typeface="Arial Black" panose="020B0A04020102020204" pitchFamily="34" charset="0"/>
              </a:rPr>
              <a:t>Гурин Ольга Сергіївна </a:t>
            </a:r>
          </a:p>
          <a:p>
            <a:r>
              <a:rPr lang="uk-UA" dirty="0">
                <a:latin typeface="Arial Black" panose="020B0A04020102020204" pitchFamily="34" charset="0"/>
              </a:rPr>
              <a:t>Назва закладу освіти</a:t>
            </a:r>
            <a:r>
              <a:rPr lang="en-US" dirty="0">
                <a:latin typeface="Arial Black" panose="020B0A04020102020204" pitchFamily="34" charset="0"/>
              </a:rPr>
              <a:t>:</a:t>
            </a:r>
            <a:r>
              <a:rPr lang="uk-UA" dirty="0">
                <a:latin typeface="Arial Black" panose="020B0A04020102020204" pitchFamily="34" charset="0"/>
              </a:rPr>
              <a:t> Ліцей </a:t>
            </a:r>
            <a:r>
              <a:rPr lang="en-US" dirty="0">
                <a:latin typeface="Arial Black" panose="020B0A04020102020204" pitchFamily="34" charset="0"/>
              </a:rPr>
              <a:t>N</a:t>
            </a:r>
            <a:r>
              <a:rPr lang="uk-UA" dirty="0">
                <a:latin typeface="Arial Black" panose="020B0A04020102020204" pitchFamily="34" charset="0"/>
              </a:rPr>
              <a:t>304</a:t>
            </a:r>
          </a:p>
          <a:p>
            <a:r>
              <a:rPr lang="uk-UA" dirty="0">
                <a:latin typeface="Arial Black" panose="020B0A04020102020204" pitchFamily="34" charset="0"/>
              </a:rPr>
              <a:t>Клас</a:t>
            </a:r>
            <a:r>
              <a:rPr lang="en-US" dirty="0">
                <a:latin typeface="Arial Black" panose="020B0A04020102020204" pitchFamily="34" charset="0"/>
              </a:rPr>
              <a:t>: 8</a:t>
            </a:r>
            <a:r>
              <a:rPr lang="uk-UA" dirty="0">
                <a:latin typeface="Arial Black" panose="020B0A04020102020204" pitchFamily="34" charset="0"/>
              </a:rPr>
              <a:t>Б</a:t>
            </a:r>
          </a:p>
          <a:p>
            <a:r>
              <a:rPr lang="uk-UA" dirty="0">
                <a:latin typeface="Arial Black" panose="020B0A04020102020204" pitchFamily="34" charset="0"/>
              </a:rPr>
              <a:t>Назва населеного пункту</a:t>
            </a:r>
            <a:r>
              <a:rPr lang="en-US" dirty="0">
                <a:latin typeface="Arial Black" panose="020B0A04020102020204" pitchFamily="34" charset="0"/>
              </a:rPr>
              <a:t>:</a:t>
            </a:r>
            <a:r>
              <a:rPr lang="uk-UA" dirty="0">
                <a:latin typeface="Arial Black" panose="020B0A04020102020204" pitchFamily="34" charset="0"/>
              </a:rPr>
              <a:t> Святошинський район, місто Київ</a:t>
            </a:r>
          </a:p>
        </p:txBody>
      </p:sp>
    </p:spTree>
    <p:extLst>
      <p:ext uri="{BB962C8B-B14F-4D97-AF65-F5344CB8AC3E}">
        <p14:creationId xmlns:p14="http://schemas.microsoft.com/office/powerpoint/2010/main" val="3018120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5B96D2-D99F-4677-A179-4E26DBDA4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latin typeface="Arial Black" panose="020B0A04020102020204" pitchFamily="34" charset="0"/>
              </a:rPr>
              <a:t>Мета дослідження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035D52B-7784-45CF-93AC-562DB9C67D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5801" y="2396974"/>
            <a:ext cx="8147114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" panose="020B0502040204020203" pitchFamily="34" charset="0"/>
              </a:rPr>
              <a:t>1. Дослідити проблему космічного сміття на навколоземній орбіті та визначити її основні причини.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" panose="020B0502040204020203" pitchFamily="34" charset="0"/>
              </a:rPr>
              <a:t>2. Проаналізувати, яку небезпеку становить космічне сміття для супутників, космічних станцій і людей на Землі.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" panose="020B0502040204020203" pitchFamily="34" charset="0"/>
              </a:rPr>
              <a:t>3. Розглянути сучасні методи запобігання та очищення орбіти від уламків.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" panose="020B0502040204020203" pitchFamily="34" charset="0"/>
              </a:rPr>
              <a:t>4. Вивчити існуючі міжнародні проєкти, спрямовані на вирішення цієї проблеми. </a:t>
            </a:r>
          </a:p>
        </p:txBody>
      </p:sp>
    </p:spTree>
    <p:extLst>
      <p:ext uri="{BB962C8B-B14F-4D97-AF65-F5344CB8AC3E}">
        <p14:creationId xmlns:p14="http://schemas.microsoft.com/office/powerpoint/2010/main" val="4178282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3ABEA3-C970-4790-B5F5-9B3E6149C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1. </a:t>
            </a:r>
            <a:r>
              <a:rPr lang="uk-UA" dirty="0">
                <a:latin typeface="Arial Black" panose="020B0A04020102020204" pitchFamily="34" charset="0"/>
              </a:rPr>
              <a:t>Що таке космічне сміття 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3F9EE2AF-890A-40E6-B26C-D5018F655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24" y="1783848"/>
            <a:ext cx="5243659" cy="3649133"/>
          </a:xfrm>
        </p:spPr>
        <p:txBody>
          <a:bodyPr/>
          <a:lstStyle/>
          <a:p>
            <a:pPr marL="0" indent="0">
              <a:buNone/>
            </a:pPr>
            <a:r>
              <a:rPr lang="uk-UA" dirty="0">
                <a:latin typeface="Bahnschrift SemiBold SemiConden" panose="020B0502040204020203" pitchFamily="34" charset="0"/>
              </a:rPr>
              <a:t>Космічне сміття — це уламки супутників, ракет та інших об’єктів, які залишилися на орбіті Землі.</a:t>
            </a:r>
            <a:br>
              <a:rPr lang="uk-UA" dirty="0">
                <a:latin typeface="Bahnschrift SemiBold SemiConden" panose="020B0502040204020203" pitchFamily="34" charset="0"/>
              </a:rPr>
            </a:br>
            <a:r>
              <a:rPr lang="uk-UA" dirty="0">
                <a:latin typeface="Bahnschrift SemiBold SemiConden" panose="020B0502040204020203" pitchFamily="34" charset="0"/>
              </a:rPr>
              <a:t>Вони рухаються з дуже великою швидкістю — до 8 км/с.</a:t>
            </a:r>
            <a:br>
              <a:rPr lang="uk-UA" dirty="0">
                <a:latin typeface="Bahnschrift SemiBold SemiConden" panose="020B0502040204020203" pitchFamily="34" charset="0"/>
              </a:rPr>
            </a:br>
            <a:r>
              <a:rPr lang="uk-UA" dirty="0">
                <a:latin typeface="Bahnschrift SemiBold SemiConden" panose="020B0502040204020203" pitchFamily="34" charset="0"/>
              </a:rPr>
              <a:t>Навіть маленька частинка може пошкодити або знищити космічний апарат.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1028" name="Picture 4" descr="Космічне сміття: нові технології та стартапи вирішують проблему - Max  Polyakov">
            <a:extLst>
              <a:ext uri="{FF2B5EF4-FFF2-40B4-BE49-F238E27FC236}">
                <a16:creationId xmlns:a16="http://schemas.microsoft.com/office/drawing/2014/main" id="{CE7161E1-0F9E-443A-8A87-1747BA1C4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512" y="1910453"/>
            <a:ext cx="5889216" cy="364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979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679D3A-8B6E-4B8F-8076-157DE6046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latin typeface="Arial Black" panose="020B0A04020102020204" pitchFamily="34" charset="0"/>
              </a:rPr>
              <a:t>2. Масштаби та проблеми космічного сміття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4AEE708-7CEA-41FA-92A0-2997E0256A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5801" y="1842976"/>
            <a:ext cx="5410199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1. Сьогодні навколо Землі вже накопичилася велика кількість космічного сміття, яке постійно збільшується через нові запуски супутників і аварії.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 SemiConden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2. За оцінками вчених, на орбіті перебувають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сотні тисяч великих об’єктів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, які можна відстежити за допомогою спеціальних систем спостереження.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 SemiConden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3. Крім цього, існують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мільйони дрібних частинок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, які занадто малі, щоб їх побачити або контролювати, але вони все одно становлять небезпеку.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 SemiConden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4. Щороку кількість уламків зростає, тому що кожне нове зіткнення або поломка створює ще більше сміття. </a:t>
            </a:r>
          </a:p>
        </p:txBody>
      </p:sp>
      <p:pic>
        <p:nvPicPr>
          <p:cNvPr id="4099" name="Picture 3" descr="Що таке космічне сміття і чи можна його позбутись — COOLINFO">
            <a:extLst>
              <a:ext uri="{FF2B5EF4-FFF2-40B4-BE49-F238E27FC236}">
                <a16:creationId xmlns:a16="http://schemas.microsoft.com/office/drawing/2014/main" id="{5BBBBE43-2337-4929-9936-544E95344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44976"/>
            <a:ext cx="5869953" cy="3665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981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DEC4B-A5B9-46D3-8A28-9FCF863AA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45098"/>
            <a:ext cx="10131425" cy="1820770"/>
          </a:xfrm>
        </p:spPr>
        <p:txBody>
          <a:bodyPr/>
          <a:lstStyle/>
          <a:p>
            <a:pPr algn="ctr"/>
            <a:r>
              <a:rPr lang="uk-UA" dirty="0">
                <a:latin typeface="Arial Black" panose="020B0A04020102020204" pitchFamily="34" charset="0"/>
              </a:rPr>
              <a:t>3. Причини утворення космічного сміття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A1DC2D5-790F-4C7B-AE30-36813381BE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5801" y="1704475"/>
            <a:ext cx="5410199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uk-UA" altLang="uk-UA" b="1" dirty="0">
                <a:latin typeface="Bahnschrift SemiBold SemiConden" panose="020B0502040204020203" pitchFamily="34" charset="0"/>
              </a:rPr>
              <a:t>1.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Зіткнення супутників</a:t>
            </a:r>
            <a:b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</a:b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У космосі об’єкти рухаються з дуже великою швидкістю, тому навіть невелике зіткнення супутників або уламків призводить до утворення великої кількості нових частинок сміття.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 SemiConden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2. Вибухи старих супутників і ракет</a:t>
            </a:r>
            <a:b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</a:b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Якщо апарати не повністю розряджені або мають залишки пального, вони можуть вибухати в космосі, створюючи тисячі дрібних уламків.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 SemiConden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3. Відпрацьовані ступені ракет</a:t>
            </a:r>
            <a:b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</a:b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Після запуску супутників частини ракет часто залишаються на орбіті й стають неконтрольованими об’єктами, які поступово руйнуються.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7" name="Picture 5" descr="Low-Earth Orbit Faces a Spiraling Debris Threat | Scientific American">
            <a:extLst>
              <a:ext uri="{FF2B5EF4-FFF2-40B4-BE49-F238E27FC236}">
                <a16:creationId xmlns:a16="http://schemas.microsoft.com/office/drawing/2014/main" id="{2CFBB67E-A9A3-4CA4-8E86-5189D3569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122" y="1933893"/>
            <a:ext cx="5410198" cy="386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425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3C8FE-4EBE-41A1-B145-D8EE5B07A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latin typeface="Arial Black" panose="020B0A04020102020204" pitchFamily="34" charset="0"/>
              </a:rPr>
              <a:t>4. Основні загрози космічного сміття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0602DC6-D466-4C75-8C80-1812700B22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5802" y="1704476"/>
            <a:ext cx="5053518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1. Космічне сміття становить серйозну загрозу для сучасних супутників, які забезпечують зв’язок, інтернет, телебачення та навігацію.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2. Через дуже високу швидкість руху навіть маленькі уламки можуть пробити корпус супутника або повністю вивести його з ладу.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3. Також існує небезпека для космонавтів і космічних станцій, зокрема для МКС, яка регулярно виконує маневри ухилення від уламків.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4. Пошкодження супутників може призвести до перебоїв у роботі GPS, мобільного зв’язку та систем прогнозування погоди.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5. У деяких випадках великі уламки можуть входити в атмосферу Землі, створюючи ризик падіння на поверхню планети. </a:t>
            </a:r>
          </a:p>
        </p:txBody>
      </p:sp>
      <p:pic>
        <p:nvPicPr>
          <p:cNvPr id="5123" name="Picture 3" descr="The Space Junk Crisis Needs a Recycling Revolution | Scientific American">
            <a:extLst>
              <a:ext uri="{FF2B5EF4-FFF2-40B4-BE49-F238E27FC236}">
                <a16:creationId xmlns:a16="http://schemas.microsoft.com/office/drawing/2014/main" id="{6F65D0A9-1540-42B5-A920-F6B84911C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30881"/>
            <a:ext cx="5499370" cy="407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095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8BB5A1-8D0A-4EBE-8E28-CD60DF278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Небезпека космічного сміття залежно від розміру (дослідженння)</a:t>
            </a:r>
            <a:endParaRPr lang="uk-UA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Місце для вмісту 3">
            <a:extLst>
              <a:ext uri="{FF2B5EF4-FFF2-40B4-BE49-F238E27FC236}">
                <a16:creationId xmlns:a16="http://schemas.microsoft.com/office/drawing/2014/main" id="{35C3D559-BB20-4EE5-9A82-11EDAACECB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8646646"/>
              </p:ext>
            </p:extLst>
          </p:nvPr>
        </p:nvGraphicFramePr>
        <p:xfrm>
          <a:off x="937495" y="2141538"/>
          <a:ext cx="9628035" cy="3649662"/>
        </p:xfrm>
        <a:graphic>
          <a:graphicData uri="http://schemas.openxmlformats.org/drawingml/2006/table">
            <a:tbl>
              <a:tblPr/>
              <a:tblGrid>
                <a:gridCol w="1925607">
                  <a:extLst>
                    <a:ext uri="{9D8B030D-6E8A-4147-A177-3AD203B41FA5}">
                      <a16:colId xmlns:a16="http://schemas.microsoft.com/office/drawing/2014/main" val="3099104839"/>
                    </a:ext>
                  </a:extLst>
                </a:gridCol>
                <a:gridCol w="1925607">
                  <a:extLst>
                    <a:ext uri="{9D8B030D-6E8A-4147-A177-3AD203B41FA5}">
                      <a16:colId xmlns:a16="http://schemas.microsoft.com/office/drawing/2014/main" val="528697871"/>
                    </a:ext>
                  </a:extLst>
                </a:gridCol>
                <a:gridCol w="1925607">
                  <a:extLst>
                    <a:ext uri="{9D8B030D-6E8A-4147-A177-3AD203B41FA5}">
                      <a16:colId xmlns:a16="http://schemas.microsoft.com/office/drawing/2014/main" val="4079367873"/>
                    </a:ext>
                  </a:extLst>
                </a:gridCol>
                <a:gridCol w="1925607">
                  <a:extLst>
                    <a:ext uri="{9D8B030D-6E8A-4147-A177-3AD203B41FA5}">
                      <a16:colId xmlns:a16="http://schemas.microsoft.com/office/drawing/2014/main" val="3404703854"/>
                    </a:ext>
                  </a:extLst>
                </a:gridCol>
                <a:gridCol w="1925607">
                  <a:extLst>
                    <a:ext uri="{9D8B030D-6E8A-4147-A177-3AD203B41FA5}">
                      <a16:colId xmlns:a16="http://schemas.microsoft.com/office/drawing/2014/main" val="1637781672"/>
                    </a:ext>
                  </a:extLst>
                </a:gridCol>
              </a:tblGrid>
              <a:tr h="347587">
                <a:tc>
                  <a:txBody>
                    <a:bodyPr/>
                    <a:lstStyle/>
                    <a:p>
                      <a:r>
                        <a:rPr lang="uk-UA" sz="1700"/>
                        <a:t>Розмір уламка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Приклад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Швидкість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Рівень небезпеки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Наслідки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1115433"/>
                  </a:ext>
                </a:extLst>
              </a:tr>
              <a:tr h="608277">
                <a:tc>
                  <a:txBody>
                    <a:bodyPr/>
                    <a:lstStyle/>
                    <a:p>
                      <a:r>
                        <a:rPr lang="uk-UA" sz="1700" dirty="0"/>
                        <a:t> &lt; 1 мм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Частинки фарби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~7–8 км/с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Низький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Пошкодження поверхні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5867705"/>
                  </a:ext>
                </a:extLst>
              </a:tr>
              <a:tr h="868967">
                <a:tc>
                  <a:txBody>
                    <a:bodyPr/>
                    <a:lstStyle/>
                    <a:p>
                      <a:r>
                        <a:rPr lang="uk-UA" sz="1700" dirty="0"/>
                        <a:t> 1 мм – 1 см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Дрібні уламки металу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~7–8 км/с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Середній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Тріщини, пошкодження обладнання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32809"/>
                  </a:ext>
                </a:extLst>
              </a:tr>
              <a:tr h="608277">
                <a:tc>
                  <a:txBody>
                    <a:bodyPr/>
                    <a:lstStyle/>
                    <a:p>
                      <a:r>
                        <a:rPr lang="uk-UA" sz="1700" dirty="0"/>
                        <a:t> 1–10 см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Фрагменти супутників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~7–8 км/с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Високий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Серйозні поломки супутників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5440773"/>
                  </a:ext>
                </a:extLst>
              </a:tr>
              <a:tr h="608277">
                <a:tc>
                  <a:txBody>
                    <a:bodyPr/>
                    <a:lstStyle/>
                    <a:p>
                      <a:r>
                        <a:rPr lang="uk-UA" sz="1700" dirty="0"/>
                        <a:t> 10 см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Частини ракет, супутники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~7–8 км/с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Дуже високий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Повне знищення апарата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3302180"/>
                  </a:ext>
                </a:extLst>
              </a:tr>
              <a:tr h="608277">
                <a:tc>
                  <a:txBody>
                    <a:bodyPr/>
                    <a:lstStyle/>
                    <a:p>
                      <a:r>
                        <a:rPr lang="uk-UA" sz="1700" dirty="0"/>
                        <a:t>  1 м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Недіючі супутники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~7–8 км/с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/>
                        <a:t>Критичний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700" dirty="0"/>
                        <a:t>Масові уламки після зіткнення</a:t>
                      </a:r>
                    </a:p>
                  </a:txBody>
                  <a:tcPr marL="86897" marR="86897" marT="43448" marB="434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7518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1448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E2733-9971-4139-BE2B-9A4EC2398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latin typeface="Arial Black" panose="020B0A04020102020204" pitchFamily="34" charset="0"/>
              </a:rPr>
              <a:t>5. Чому проблему складно вирішити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129C8BB-E913-4078-8494-9759D04B8E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5801" y="2119976"/>
            <a:ext cx="5410199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1. Однією з головних складностей є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дуже висока швидкість руху об’єктів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, яка досягає кількох кілометрів за секунду, тому будь-яке зіткнення відбувається миттєво.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 Condensed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2. Космічне сміття має різні розміри та траєкторії, тому його важко точно відстежувати і прогнозувати його рух.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 Condensed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3. Для вилучення або зміщення уламків потрібні складні технології, які ще перебувають на етапі розробки або тестування.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SemiBold Condensed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4. Вартість космічних місій дуже висока, тому запуск спеціальних апаратів для очищення орбіти є обмеженим. </a:t>
            </a:r>
          </a:p>
        </p:txBody>
      </p:sp>
      <p:pic>
        <p:nvPicPr>
          <p:cNvPr id="6147" name="Picture 3" descr="Fears over dangerous space junk as secretive Russian 'inspector' satellite  'BREAKS apart' over Earth spewing out debris">
            <a:extLst>
              <a:ext uri="{FF2B5EF4-FFF2-40B4-BE49-F238E27FC236}">
                <a16:creationId xmlns:a16="http://schemas.microsoft.com/office/drawing/2014/main" id="{C55E156B-1EEB-460C-BF6A-10EFA9458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268" y="2243579"/>
            <a:ext cx="5539979" cy="369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330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81C27D-14E2-4189-84B2-4F4D30CEC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6</a:t>
            </a:r>
            <a:r>
              <a:rPr lang="uk-UA" dirty="0">
                <a:latin typeface="Arial Black" panose="020B0A04020102020204" pitchFamily="34" charset="0"/>
              </a:rPr>
              <a:t>. Сучасні </a:t>
            </a:r>
            <a:r>
              <a:rPr lang="ru-RU" dirty="0">
                <a:latin typeface="Arial Black" panose="020B0A04020102020204" pitchFamily="34" charset="0"/>
              </a:rPr>
              <a:t>проєкти та майбутнє вирішення проблеми</a:t>
            </a:r>
            <a:r>
              <a:rPr lang="uk-UA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8FA4BC-979C-42C1-9CD4-A8D7F9D6FC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5801" y="2258473"/>
            <a:ext cx="5410199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1. Сьогодні у світі вже реалізуються перші проєкти з очищення космосу, які тестують нові технології.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uk-UA" altLang="uk-UA" dirty="0">
                <a:latin typeface="Bahnschrift SemiBold Condensed" panose="020B0502040204020203" pitchFamily="34" charset="0"/>
              </a:rPr>
              <a:t>2.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Одним із найвідоміших є проєкт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ClearSpace-1 (ESA)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, який передбачає захоплення великого уламка за допомогою роботизованої системи.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3. Також активно розвивається компанія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Astroscale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, яка створює технології для збору та видалення космічного сміття.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4. Ці місії є першими практичними кроками до створення системи регулярного очищення орбіти.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Condensed" panose="020B0502040204020203" pitchFamily="34" charset="0"/>
              </a:rPr>
              <a:t>5. У майбутньому планується використання автоматичних станцій, які зможуть постійно відстежувати та усувати небезпечні об’єкти. </a:t>
            </a:r>
          </a:p>
        </p:txBody>
      </p:sp>
      <p:pic>
        <p:nvPicPr>
          <p:cNvPr id="8195" name="Picture 3" descr="ClearSpace">
            <a:extLst>
              <a:ext uri="{FF2B5EF4-FFF2-40B4-BE49-F238E27FC236}">
                <a16:creationId xmlns:a16="http://schemas.microsoft.com/office/drawing/2014/main" id="{894D6895-CE86-403A-A773-129953A55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129" y="2647271"/>
            <a:ext cx="2686641" cy="291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7" descr="Astroscale - Removing Space Debris from Earth Orbits - Cambridge Filmworks">
            <a:extLst>
              <a:ext uri="{FF2B5EF4-FFF2-40B4-BE49-F238E27FC236}">
                <a16:creationId xmlns:a16="http://schemas.microsoft.com/office/drawing/2014/main" id="{9A472339-8C24-4634-BAE1-3BD2B9F782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40025" y="3276599"/>
            <a:ext cx="1808375" cy="180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8201" name="Picture 9" descr="Astroscale | Space for Tomorrow">
            <a:extLst>
              <a:ext uri="{FF2B5EF4-FFF2-40B4-BE49-F238E27FC236}">
                <a16:creationId xmlns:a16="http://schemas.microsoft.com/office/drawing/2014/main" id="{46071E9E-5960-433F-9D13-4C769D085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527" y="2646268"/>
            <a:ext cx="2686641" cy="291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59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FCF1A4-FAE3-4B99-A3BB-357CBAA59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latin typeface="Arial Black" panose="020B0A04020102020204" pitchFamily="34" charset="0"/>
              </a:rPr>
              <a:t>Типи космічного сміття та їх різновиди (дослідження)</a:t>
            </a:r>
          </a:p>
        </p:txBody>
      </p:sp>
      <p:graphicFrame>
        <p:nvGraphicFramePr>
          <p:cNvPr id="4" name="Місце для вмісту 3">
            <a:extLst>
              <a:ext uri="{FF2B5EF4-FFF2-40B4-BE49-F238E27FC236}">
                <a16:creationId xmlns:a16="http://schemas.microsoft.com/office/drawing/2014/main" id="{5556EFF2-89BD-42B7-8337-AE05054467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5217487"/>
              </p:ext>
            </p:extLst>
          </p:nvPr>
        </p:nvGraphicFramePr>
        <p:xfrm>
          <a:off x="716437" y="2183289"/>
          <a:ext cx="10100787" cy="3566160"/>
        </p:xfrm>
        <a:graphic>
          <a:graphicData uri="http://schemas.openxmlformats.org/drawingml/2006/table">
            <a:tbl>
              <a:tblPr/>
              <a:tblGrid>
                <a:gridCol w="2502219">
                  <a:extLst>
                    <a:ext uri="{9D8B030D-6E8A-4147-A177-3AD203B41FA5}">
                      <a16:colId xmlns:a16="http://schemas.microsoft.com/office/drawing/2014/main" val="3295566279"/>
                    </a:ext>
                  </a:extLst>
                </a:gridCol>
                <a:gridCol w="2532856">
                  <a:extLst>
                    <a:ext uri="{9D8B030D-6E8A-4147-A177-3AD203B41FA5}">
                      <a16:colId xmlns:a16="http://schemas.microsoft.com/office/drawing/2014/main" val="3296131940"/>
                    </a:ext>
                  </a:extLst>
                </a:gridCol>
                <a:gridCol w="2532856">
                  <a:extLst>
                    <a:ext uri="{9D8B030D-6E8A-4147-A177-3AD203B41FA5}">
                      <a16:colId xmlns:a16="http://schemas.microsoft.com/office/drawing/2014/main" val="3625147547"/>
                    </a:ext>
                  </a:extLst>
                </a:gridCol>
                <a:gridCol w="2532856">
                  <a:extLst>
                    <a:ext uri="{9D8B030D-6E8A-4147-A177-3AD203B41FA5}">
                      <a16:colId xmlns:a16="http://schemas.microsoft.com/office/drawing/2014/main" val="30498468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uk-UA" dirty="0"/>
                        <a:t>Тип космічного сміття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/>
                        <a:t>Приклади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/>
                        <a:t>Розмір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/>
                        <a:t>Основна небезпека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1346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uk-UA" dirty="0"/>
                        <a:t> Недіючі супутники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Старі супутники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/>
                        <a:t>Великі (1–10 м)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Можуть зіткнутися та створити тисячі уламків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31477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uk-UA" dirty="0"/>
                        <a:t> Частини ракет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Ступені ракет, баки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Великі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/>
                        <a:t>Неконтрольований рух на орбіті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49520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uk-UA" dirty="0"/>
                        <a:t> Уламки після зіткнень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Фрагменти супутників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Середні (1–10 см)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Велика кількість, важко уникнути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7758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uk-UA" dirty="0"/>
                        <a:t> Дрібні частинки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/>
                        <a:t>Металеві уламки, фарба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/>
                        <a:t>Маленькі (мм–см)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Висока швидкість → пошкодження техніки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3204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uk-UA" dirty="0"/>
                        <a:t>Технічні деталі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/>
                        <a:t>Болти, панелі, інструменти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/>
                        <a:t>Різні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Неконтрольовані об’єкти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7654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3038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6C9189-5F78-4103-BC62-CA6EC204B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7. </a:t>
            </a:r>
            <a:r>
              <a:rPr lang="uk-UA" dirty="0">
                <a:latin typeface="Arial Black" panose="020B0A04020102020204" pitchFamily="34" charset="0"/>
              </a:rPr>
              <a:t>Активні методи очищення космосу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34BFDE9-14B4-4C33-9845-F6F55722C6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5801" y="1704476"/>
            <a:ext cx="5410199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uk-UA" altLang="uk-UA" dirty="0">
                <a:latin typeface="Arial" panose="020B0604020202020204" pitchFamily="34" charset="0"/>
              </a:rPr>
              <a:t>1. А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ктивні методи спрямовані на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безпосереднє видалення космічного сміття з орбіти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а не лише запобігання його появі.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2. Один із підходів — використання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роботизованих супутників-прибиральників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які можуть наближатися до уламків і захоплювати їх.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3. Для захоплення можуть застосовуватись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сітки, механічні «руки» або гарпуни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які фіксують об’єкт для подальшого виведення з орбіти.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4. Інший метод —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лазерні системи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які змінюють траєкторію руху уламків, поступово знижуючи їх орбіту до входу в атмосферу.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9219" name="Picture 3" descr="ESA - e.Deorbit's robotic arm">
            <a:extLst>
              <a:ext uri="{FF2B5EF4-FFF2-40B4-BE49-F238E27FC236}">
                <a16:creationId xmlns:a16="http://schemas.microsoft.com/office/drawing/2014/main" id="{C6CBC94D-B123-42EA-A1B7-58C94DD33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129" y="2001843"/>
            <a:ext cx="5410198" cy="392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647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5D2363-83FA-4165-8A81-EEFE59329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8</a:t>
            </a:r>
            <a:r>
              <a:rPr lang="uk-UA" dirty="0">
                <a:latin typeface="Arial Black" panose="020B0A04020102020204" pitchFamily="34" charset="0"/>
              </a:rPr>
              <a:t>. Мої ідеї боротьби з космічним сміттям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5C3D33D-0567-49B9-B8B6-15B9347341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5801" y="2396972"/>
            <a:ext cx="5410199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1. Створення спеціальних супутників-«прибиральників», які будуть збирати дрібні уламки та виводити їх з орбіти.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2. Використання “розумних” систем, які автоматично змінюють траєкторію супутників, щоб уникати зіткнень.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3. Обов’язкове проєктування всіх нових супутників так, щоб вони могли безпечно згоряти в атмосфері після завершення роботи.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SemiBold SemiConden" panose="020B0502040204020203" pitchFamily="34" charset="0"/>
              </a:rPr>
              <a:t>4. Розробка міжнародної програми, де країни спільно фінансують очищення космосу. </a:t>
            </a:r>
          </a:p>
        </p:txBody>
      </p:sp>
      <p:pic>
        <p:nvPicPr>
          <p:cNvPr id="7171" name="Picture 3" descr="Peeling Back the Onion on Space Crowding: Myths vs. Reality | July 2022">
            <a:extLst>
              <a:ext uri="{FF2B5EF4-FFF2-40B4-BE49-F238E27FC236}">
                <a16:creationId xmlns:a16="http://schemas.microsoft.com/office/drawing/2014/main" id="{31C3DE9D-50D5-4723-82B7-E5E3EBC90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65867"/>
            <a:ext cx="5850935" cy="418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814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EB46F6-2FDE-4B69-95A7-69B5AB4E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latin typeface="Arial Black" panose="020B0A04020102020204" pitchFamily="34" charset="0"/>
              </a:rPr>
              <a:t>Висновки 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01A17F4-E01E-4EDD-8C55-A395A205F9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93763" y="2065336"/>
            <a:ext cx="5478757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1. У ході дослідження було встановлено, що космічне сміття є серйозною проблемою, яка виникає внаслідок діяльності людини на орбіті.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2. Проаналізовано, що космічне сміття становить небезпеку для супутників, космічних станцій і може впливати на повсякденне життя людей на Землі.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uk-UA" altLang="uk-UA" dirty="0">
                <a:latin typeface="Arial" panose="020B0604020202020204" pitchFamily="34" charset="0"/>
              </a:rPr>
              <a:t>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3. Розглянуто основні методи боротьби, серед яких пасивні та активні технології очищення орбіти.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4. Досліджено сучасні проєкти, які вже роблять перші кроки до вирішення цієї проблеми. </a:t>
            </a:r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A182009C-37F8-4D5B-B05D-D6C4888C4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520" y="2331955"/>
            <a:ext cx="5647247" cy="3764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912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6024D6-D32D-433A-8756-561FD442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latin typeface="Arial Black" panose="020B0A04020102020204" pitchFamily="34" charset="0"/>
              </a:rPr>
              <a:t> Посилання на джерела які я використав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BC4C754-D401-4A56-BA55-9F04EB630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51494"/>
            <a:ext cx="11144838" cy="364913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https://www.esa.int/Space_Safety/Space_Debris?utm_source=chatgpt.com</a:t>
            </a:r>
            <a:endParaRPr lang="uk-UA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https://www.esa.int/Space_Safety/Space_Debris/Space_Debris_FAQ</a:t>
            </a:r>
            <a:endParaRPr lang="uk-UA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https://arxiv.org/abs/2012.12549</a:t>
            </a:r>
            <a:endParaRPr lang="uk-UA" dirty="0"/>
          </a:p>
          <a:p>
            <a:pPr marL="0" indent="0">
              <a:buNone/>
            </a:pPr>
            <a:r>
              <a:rPr lang="en-US" dirty="0">
                <a:hlinkClick r:id="rId5"/>
              </a:rPr>
              <a:t>https://arxiv.org/abs/2603.23552</a:t>
            </a:r>
            <a:endParaRPr lang="uk-UA" dirty="0"/>
          </a:p>
          <a:p>
            <a:pPr marL="0" indent="0">
              <a:buNone/>
            </a:pPr>
            <a:r>
              <a:rPr lang="en-US" dirty="0">
                <a:hlinkClick r:id="rId6"/>
              </a:rPr>
              <a:t>https://www.nasa.gov/mission_pages/station/news/orbital_debris.html</a:t>
            </a:r>
            <a:endParaRPr lang="uk-UA" dirty="0"/>
          </a:p>
          <a:p>
            <a:pPr marL="0" indent="0">
              <a:buNone/>
            </a:pPr>
            <a:r>
              <a:rPr lang="en-US" dirty="0">
                <a:hlinkClick r:id="rId7"/>
              </a:rPr>
              <a:t>https://www.nasa.gov/space-debris/</a:t>
            </a:r>
            <a:endParaRPr lang="uk-UA" dirty="0"/>
          </a:p>
          <a:p>
            <a:pPr marL="0" indent="0">
              <a:buNone/>
            </a:pPr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9716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Небеса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Небеса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TM03457452[[fn=Небеса]]</Template>
  <TotalTime>107</TotalTime>
  <Words>1200</Words>
  <Application>Microsoft Office PowerPoint</Application>
  <PresentationFormat>Широкий екран</PresentationFormat>
  <Paragraphs>144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4" baseType="lpstr">
      <vt:lpstr>Arial</vt:lpstr>
      <vt:lpstr>Arial Black</vt:lpstr>
      <vt:lpstr>Bahnschrift SemiBold</vt:lpstr>
      <vt:lpstr>Bahnschrift SemiBold Condensed</vt:lpstr>
      <vt:lpstr>Bahnschrift SemiBold SemiConden</vt:lpstr>
      <vt:lpstr>Calibri</vt:lpstr>
      <vt:lpstr>Calibri Light</vt:lpstr>
      <vt:lpstr>Sitka Subheading Semibold</vt:lpstr>
      <vt:lpstr>Небеса</vt:lpstr>
      <vt:lpstr>«Проблеми космічного сміття на навколоземній орбіті та методи очищення»: Аналіз сучасних проєктів боротьби з техногенним забрудненням космосу. </vt:lpstr>
      <vt:lpstr>Дані про учня та керівника</vt:lpstr>
      <vt:lpstr>Мета дослідження </vt:lpstr>
      <vt:lpstr>1. Що таке космічне сміття </vt:lpstr>
      <vt:lpstr>2. Масштаби та проблеми космічного сміття</vt:lpstr>
      <vt:lpstr>3. Причини утворення космічного сміття</vt:lpstr>
      <vt:lpstr>4. Основні загрози космічного сміття </vt:lpstr>
      <vt:lpstr>Небезпека космічного сміття залежно від розміру (дослідженння)</vt:lpstr>
      <vt:lpstr>5. Чому проблему складно вирішити </vt:lpstr>
      <vt:lpstr>6. Сучасні проєкти та майбутнє вирішення проблеми </vt:lpstr>
      <vt:lpstr>Типи космічного сміття та їх різновиди (дослідження)</vt:lpstr>
      <vt:lpstr>7. Активні методи очищення космосу</vt:lpstr>
      <vt:lpstr>8. Мої ідеї боротьби з космічним сміттям </vt:lpstr>
      <vt:lpstr>Висновки </vt:lpstr>
      <vt:lpstr> Посилання на джерела які я використав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“Космічне сміття: глобальна загроза людству”</dc:title>
  <dc:creator>Дима Коломиец</dc:creator>
  <cp:lastModifiedBy>Дима Коломиец</cp:lastModifiedBy>
  <cp:revision>14</cp:revision>
  <dcterms:created xsi:type="dcterms:W3CDTF">2026-04-11T13:29:39Z</dcterms:created>
  <dcterms:modified xsi:type="dcterms:W3CDTF">2026-04-12T10:23:20Z</dcterms:modified>
</cp:coreProperties>
</file>