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753600" cy="7315200"/>
  <p:notesSz cx="6858000" cy="9144000"/>
  <p:embeddedFontLst>
    <p:embeddedFont>
      <p:font typeface="Montserrat Bold" charset="1" panose="00000800000000000000"/>
      <p:regular r:id="rId16"/>
    </p:embeddedFont>
    <p:embeddedFont>
      <p:font typeface="Arimo Bold" charset="1" panose="020B0704020202020204"/>
      <p:regular r:id="rId17"/>
    </p:embeddedFont>
    <p:embeddedFont>
      <p:font typeface="Montserrat" charset="1" panose="00000500000000000000"/>
      <p:regular r:id="rId18"/>
    </p:embeddedFont>
    <p:embeddedFont>
      <p:font typeface="PT Serif Bold" charset="1" panose="020A0703040505020204"/>
      <p:regular r:id="rId19"/>
    </p:embeddedFont>
    <p:embeddedFont>
      <p:font typeface="Calibri (MS)" charset="1" panose="020F050202020403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3.pn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jpeg" Type="http://schemas.openxmlformats.org/officeDocument/2006/relationships/image"/><Relationship Id="rId4" Target="../media/image12.jpe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8.jpeg" Type="http://schemas.openxmlformats.org/officeDocument/2006/relationships/image"/><Relationship Id="rId4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8406" y="53754"/>
            <a:ext cx="11252606" cy="7497049"/>
          </a:xfrm>
          <a:custGeom>
            <a:avLst/>
            <a:gdLst/>
            <a:ahLst/>
            <a:cxnLst/>
            <a:rect r="r" b="b" t="t" l="l"/>
            <a:pathLst>
              <a:path h="7497049" w="11252606">
                <a:moveTo>
                  <a:pt x="0" y="0"/>
                </a:moveTo>
                <a:lnTo>
                  <a:pt x="11252606" y="0"/>
                </a:lnTo>
                <a:lnTo>
                  <a:pt x="11252606" y="7497049"/>
                </a:lnTo>
                <a:lnTo>
                  <a:pt x="0" y="74970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0414" y="557631"/>
            <a:ext cx="8441666" cy="5852160"/>
            <a:chOff x="0" y="0"/>
            <a:chExt cx="3126543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126543" cy="2167467"/>
            </a:xfrm>
            <a:custGeom>
              <a:avLst/>
              <a:gdLst/>
              <a:ahLst/>
              <a:cxnLst/>
              <a:rect r="r" b="b" t="t" l="l"/>
              <a:pathLst>
                <a:path h="2167467" w="3126543">
                  <a:moveTo>
                    <a:pt x="91711" y="0"/>
                  </a:moveTo>
                  <a:lnTo>
                    <a:pt x="3034832" y="0"/>
                  </a:lnTo>
                  <a:cubicBezTo>
                    <a:pt x="3085483" y="0"/>
                    <a:pt x="3126543" y="41060"/>
                    <a:pt x="3126543" y="91711"/>
                  </a:cubicBezTo>
                  <a:lnTo>
                    <a:pt x="3126543" y="2075756"/>
                  </a:lnTo>
                  <a:cubicBezTo>
                    <a:pt x="3126543" y="2126406"/>
                    <a:pt x="3085483" y="2167467"/>
                    <a:pt x="3034832" y="2167467"/>
                  </a:cubicBezTo>
                  <a:lnTo>
                    <a:pt x="91711" y="2167467"/>
                  </a:lnTo>
                  <a:cubicBezTo>
                    <a:pt x="67388" y="2167467"/>
                    <a:pt x="44061" y="2157804"/>
                    <a:pt x="26861" y="2140605"/>
                  </a:cubicBezTo>
                  <a:cubicBezTo>
                    <a:pt x="9662" y="2123406"/>
                    <a:pt x="0" y="2100079"/>
                    <a:pt x="0" y="2075756"/>
                  </a:cubicBezTo>
                  <a:lnTo>
                    <a:pt x="0" y="91711"/>
                  </a:lnTo>
                  <a:cubicBezTo>
                    <a:pt x="0" y="41060"/>
                    <a:pt x="41060" y="0"/>
                    <a:pt x="9171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3126543" cy="21960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5267674"/>
            <a:ext cx="3151205" cy="1433798"/>
          </a:xfrm>
          <a:custGeom>
            <a:avLst/>
            <a:gdLst/>
            <a:ahLst/>
            <a:cxnLst/>
            <a:rect r="r" b="b" t="t" l="l"/>
            <a:pathLst>
              <a:path h="1433798" w="3151205">
                <a:moveTo>
                  <a:pt x="0" y="0"/>
                </a:moveTo>
                <a:lnTo>
                  <a:pt x="3151205" y="0"/>
                </a:lnTo>
                <a:lnTo>
                  <a:pt x="3151205" y="1433799"/>
                </a:lnTo>
                <a:lnTo>
                  <a:pt x="0" y="14337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68122" y="-905409"/>
            <a:ext cx="2955636" cy="2926080"/>
          </a:xfrm>
          <a:custGeom>
            <a:avLst/>
            <a:gdLst/>
            <a:ahLst/>
            <a:cxnLst/>
            <a:rect r="r" b="b" t="t" l="l"/>
            <a:pathLst>
              <a:path h="2926080" w="2955636">
                <a:moveTo>
                  <a:pt x="0" y="0"/>
                </a:moveTo>
                <a:lnTo>
                  <a:pt x="2955636" y="0"/>
                </a:lnTo>
                <a:lnTo>
                  <a:pt x="295563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94037" y="1934946"/>
            <a:ext cx="8014420" cy="2541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04"/>
              </a:lnSpc>
            </a:pPr>
            <a:r>
              <a:rPr lang="en-US" sz="486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Перспективи СУБЛІМАЦІЇ продуктів в умовах місяця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834704" y="5638711"/>
            <a:ext cx="248526" cy="248526"/>
          </a:xfrm>
          <a:custGeom>
            <a:avLst/>
            <a:gdLst/>
            <a:ahLst/>
            <a:cxnLst/>
            <a:rect r="r" b="b" t="t" l="l"/>
            <a:pathLst>
              <a:path h="248526" w="248526">
                <a:moveTo>
                  <a:pt x="0" y="0"/>
                </a:moveTo>
                <a:lnTo>
                  <a:pt x="248526" y="0"/>
                </a:lnTo>
                <a:lnTo>
                  <a:pt x="248526" y="248526"/>
                </a:lnTo>
                <a:lnTo>
                  <a:pt x="0" y="2485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151205" y="5095786"/>
            <a:ext cx="5235832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Виконала Колесник Амелія Андріївна, учениця 8 класу Київського ліцею "АСЕ"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022080" y="655510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94113" y="5840895"/>
            <a:ext cx="532970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Огоренко Ольга Василівна, вчителька біології та хімії Київського ліцею "АСЕ"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20640"/>
            <a:ext cx="9753600" cy="2194560"/>
            <a:chOff x="0" y="0"/>
            <a:chExt cx="3612444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12445" cy="812800"/>
            </a:xfrm>
            <a:custGeom>
              <a:avLst/>
              <a:gdLst/>
              <a:ahLst/>
              <a:cxnLst/>
              <a:rect r="r" b="b" t="t" l="l"/>
              <a:pathLst>
                <a:path h="812800" w="3612445">
                  <a:moveTo>
                    <a:pt x="0" y="0"/>
                  </a:moveTo>
                  <a:lnTo>
                    <a:pt x="3612445" y="0"/>
                  </a:lnTo>
                  <a:lnTo>
                    <a:pt x="3612445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612444" cy="841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876800" y="-259350"/>
            <a:ext cx="8069984" cy="5379990"/>
          </a:xfrm>
          <a:custGeom>
            <a:avLst/>
            <a:gdLst/>
            <a:ahLst/>
            <a:cxnLst/>
            <a:rect r="r" b="b" t="t" l="l"/>
            <a:pathLst>
              <a:path h="5379990" w="8069984">
                <a:moveTo>
                  <a:pt x="0" y="0"/>
                </a:moveTo>
                <a:lnTo>
                  <a:pt x="8069984" y="0"/>
                </a:lnTo>
                <a:lnTo>
                  <a:pt x="8069984" y="5379990"/>
                </a:lnTo>
                <a:lnTo>
                  <a:pt x="0" y="53799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91590" y="-583666"/>
            <a:ext cx="7778599" cy="5704306"/>
          </a:xfrm>
          <a:custGeom>
            <a:avLst/>
            <a:gdLst/>
            <a:ahLst/>
            <a:cxnLst/>
            <a:rect r="r" b="b" t="t" l="l"/>
            <a:pathLst>
              <a:path h="5704306" w="7778599">
                <a:moveTo>
                  <a:pt x="0" y="0"/>
                </a:moveTo>
                <a:lnTo>
                  <a:pt x="7778598" y="0"/>
                </a:lnTo>
                <a:lnTo>
                  <a:pt x="7778598" y="5704306"/>
                </a:lnTo>
                <a:lnTo>
                  <a:pt x="0" y="57043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298275" y="6720821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33494" y="4337845"/>
            <a:ext cx="1679377" cy="840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Мета: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0427" y="-114300"/>
            <a:ext cx="4285509" cy="852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5"/>
              </a:lnSpc>
            </a:pPr>
            <a:r>
              <a:rPr lang="en-US" sz="4846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Актуальність: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9411" y="700571"/>
            <a:ext cx="4248090" cy="4514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24"/>
              </a:lnSpc>
            </a:pPr>
            <a:r>
              <a:rPr lang="en-US" sz="201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Зараз люди активно розвивають космічні технології та прагнуть покращити умови життя космонавтів.</a:t>
            </a:r>
          </a:p>
          <a:p>
            <a:pPr algn="ctr">
              <a:lnSpc>
                <a:spcPts val="2824"/>
              </a:lnSpc>
            </a:pPr>
            <a:r>
              <a:rPr lang="en-US" sz="201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Умови на Місяці (низький тиск і відсутність атмосфери) частково підходять для процесу сублімації.</a:t>
            </a:r>
          </a:p>
          <a:p>
            <a:pPr algn="ctr">
              <a:lnSpc>
                <a:spcPts val="2824"/>
              </a:lnSpc>
            </a:pPr>
            <a:r>
              <a:rPr lang="en-US" sz="201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Тому дослідження сублімації є важливим для створення їжі та технологій для космосу.</a:t>
            </a:r>
          </a:p>
          <a:p>
            <a:pPr algn="ctr">
              <a:lnSpc>
                <a:spcPts val="2824"/>
              </a:lnSpc>
            </a:pPr>
          </a:p>
          <a:p>
            <a:pPr algn="ctr">
              <a:lnSpc>
                <a:spcPts val="2824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9411" y="5120800"/>
            <a:ext cx="9454779" cy="1628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07"/>
              </a:lnSpc>
              <a:spcBef>
                <a:spcPct val="0"/>
              </a:spcBef>
            </a:pPr>
            <a:r>
              <a:rPr lang="en-US" sz="236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Метою нашої роботи є вивчення процесу сублімації, зокрема вакуумної сублімації, а також створення простого пристрою в шкільних умовах для моделювання цього процесу та дослідження його впливу на продукти.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30687"/>
            <a:ext cx="11168831" cy="7445887"/>
          </a:xfrm>
          <a:custGeom>
            <a:avLst/>
            <a:gdLst/>
            <a:ahLst/>
            <a:cxnLst/>
            <a:rect r="r" b="b" t="t" l="l"/>
            <a:pathLst>
              <a:path h="7445887" w="11168831">
                <a:moveTo>
                  <a:pt x="0" y="0"/>
                </a:moveTo>
                <a:lnTo>
                  <a:pt x="11168831" y="0"/>
                </a:lnTo>
                <a:lnTo>
                  <a:pt x="11168831" y="7445887"/>
                </a:lnTo>
                <a:lnTo>
                  <a:pt x="0" y="74458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6691" y="731520"/>
            <a:ext cx="7980218" cy="5852160"/>
          </a:xfrm>
          <a:custGeom>
            <a:avLst/>
            <a:gdLst/>
            <a:ahLst/>
            <a:cxnLst/>
            <a:rect r="r" b="b" t="t" l="l"/>
            <a:pathLst>
              <a:path h="5852160" w="7980218">
                <a:moveTo>
                  <a:pt x="0" y="0"/>
                </a:moveTo>
                <a:lnTo>
                  <a:pt x="7980218" y="0"/>
                </a:lnTo>
                <a:lnTo>
                  <a:pt x="798021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0"/>
            <a:ext cx="4876800" cy="3462266"/>
            <a:chOff x="0" y="0"/>
            <a:chExt cx="1806222" cy="128232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06222" cy="1282321"/>
            </a:xfrm>
            <a:custGeom>
              <a:avLst/>
              <a:gdLst/>
              <a:ahLst/>
              <a:cxnLst/>
              <a:rect r="r" b="b" t="t" l="l"/>
              <a:pathLst>
                <a:path h="1282321" w="1806222">
                  <a:moveTo>
                    <a:pt x="0" y="0"/>
                  </a:moveTo>
                  <a:lnTo>
                    <a:pt x="1806222" y="0"/>
                  </a:lnTo>
                  <a:lnTo>
                    <a:pt x="1806222" y="1282321"/>
                  </a:lnTo>
                  <a:lnTo>
                    <a:pt x="0" y="1282321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1806222" cy="13108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9022080" y="655510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155265" y="106298"/>
            <a:ext cx="5187329" cy="583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Що таке СУБЛІМАЦІЯ?</a:t>
            </a:r>
          </a:p>
        </p:txBody>
      </p:sp>
      <p:grpSp>
        <p:nvGrpSpPr>
          <p:cNvPr name="Group 9" id="9"/>
          <p:cNvGrpSpPr/>
          <p:nvPr/>
        </p:nvGrpSpPr>
        <p:grpSpPr>
          <a:xfrm rot="-10800000">
            <a:off x="4876800" y="3462266"/>
            <a:ext cx="4876800" cy="3852934"/>
            <a:chOff x="0" y="0"/>
            <a:chExt cx="1806222" cy="142701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06222" cy="1427013"/>
            </a:xfrm>
            <a:custGeom>
              <a:avLst/>
              <a:gdLst/>
              <a:ahLst/>
              <a:cxnLst/>
              <a:rect r="r" b="b" t="t" l="l"/>
              <a:pathLst>
                <a:path h="1427013" w="1806222">
                  <a:moveTo>
                    <a:pt x="0" y="0"/>
                  </a:moveTo>
                  <a:lnTo>
                    <a:pt x="1806222" y="0"/>
                  </a:lnTo>
                  <a:lnTo>
                    <a:pt x="1806222" y="1427013"/>
                  </a:lnTo>
                  <a:lnTo>
                    <a:pt x="0" y="1427013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806222" cy="14555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4716267" y="5186374"/>
            <a:ext cx="5478397" cy="653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4"/>
              </a:lnSpc>
            </a:pPr>
            <a:r>
              <a:rPr lang="en-US" sz="366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Приклади: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2510" y="683895"/>
            <a:ext cx="4298685" cy="2615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86"/>
              </a:lnSpc>
              <a:spcBef>
                <a:spcPct val="0"/>
              </a:spcBef>
            </a:pPr>
            <a:r>
              <a:rPr lang="en-US" sz="282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Сублімація — це фізичний процес, під час якого речовина переходить із твердого стану одразу в газоподібний, минаючи рідкий стан.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876800" y="3930791"/>
            <a:ext cx="2020862" cy="1382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96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  •природна</a:t>
            </a:r>
          </a:p>
          <a:p>
            <a:pPr algn="ctr">
              <a:lnSpc>
                <a:spcPts val="3563"/>
              </a:lnSpc>
            </a:pPr>
            <a:r>
              <a:rPr lang="en-US" sz="296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96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теплова</a:t>
            </a:r>
          </a:p>
          <a:p>
            <a:pPr algn="ctr">
              <a:lnSpc>
                <a:spcPts val="3563"/>
              </a:lnSpc>
              <a:spcBef>
                <a:spcPct val="0"/>
              </a:spcBef>
            </a:pPr>
            <a:r>
              <a:rPr lang="en-US" sz="296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  •</a:t>
            </a:r>
            <a:r>
              <a:rPr lang="en-US" sz="296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вакуумна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32065" y="5791837"/>
            <a:ext cx="4768109" cy="1213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6"/>
              </a:lnSpc>
            </a:pPr>
            <a:r>
              <a:rPr lang="en-US" sz="256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•сухий лід одразу переходить у газ</a:t>
            </a:r>
          </a:p>
          <a:p>
            <a:pPr algn="l">
              <a:lnSpc>
                <a:spcPts val="3076"/>
              </a:lnSpc>
              <a:spcBef>
                <a:spcPct val="0"/>
              </a:spcBef>
            </a:pPr>
            <a:r>
              <a:rPr lang="en-US" sz="256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56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сніг може зникати без танення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461194" y="3367016"/>
            <a:ext cx="5478397" cy="653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4"/>
              </a:lnSpc>
            </a:pPr>
            <a:r>
              <a:rPr lang="en-US" sz="366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Види: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23458" y="-463967"/>
            <a:ext cx="11668750" cy="7779167"/>
          </a:xfrm>
          <a:custGeom>
            <a:avLst/>
            <a:gdLst/>
            <a:ahLst/>
            <a:cxnLst/>
            <a:rect r="r" b="b" t="t" l="l"/>
            <a:pathLst>
              <a:path h="7779167" w="11668750">
                <a:moveTo>
                  <a:pt x="0" y="0"/>
                </a:moveTo>
                <a:lnTo>
                  <a:pt x="11668750" y="0"/>
                </a:lnTo>
                <a:lnTo>
                  <a:pt x="11668750" y="7779167"/>
                </a:lnTo>
                <a:lnTo>
                  <a:pt x="0" y="77791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66642" y="564452"/>
            <a:ext cx="8570465" cy="6137021"/>
            <a:chOff x="0" y="0"/>
            <a:chExt cx="3174246" cy="22729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174247" cy="2272971"/>
            </a:xfrm>
            <a:custGeom>
              <a:avLst/>
              <a:gdLst/>
              <a:ahLst/>
              <a:cxnLst/>
              <a:rect r="r" b="b" t="t" l="l"/>
              <a:pathLst>
                <a:path h="2272971" w="3174247">
                  <a:moveTo>
                    <a:pt x="0" y="0"/>
                  </a:moveTo>
                  <a:lnTo>
                    <a:pt x="3174247" y="0"/>
                  </a:lnTo>
                  <a:lnTo>
                    <a:pt x="3174247" y="2272971"/>
                  </a:lnTo>
                  <a:lnTo>
                    <a:pt x="0" y="2272971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3174246" cy="23015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076330" y="4518390"/>
            <a:ext cx="6778671" cy="6710884"/>
          </a:xfrm>
          <a:custGeom>
            <a:avLst/>
            <a:gdLst/>
            <a:ahLst/>
            <a:cxnLst/>
            <a:rect r="r" b="b" t="t" l="l"/>
            <a:pathLst>
              <a:path h="6710884" w="6778671">
                <a:moveTo>
                  <a:pt x="0" y="0"/>
                </a:moveTo>
                <a:lnTo>
                  <a:pt x="6778671" y="0"/>
                </a:lnTo>
                <a:lnTo>
                  <a:pt x="6778671" y="6710885"/>
                </a:lnTo>
                <a:lnTo>
                  <a:pt x="0" y="67108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022080" y="655510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31520" y="1899497"/>
            <a:ext cx="4711624" cy="4083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Це процес, який відбувається при зниженому тиску.</a:t>
            </a:r>
          </a:p>
          <a:p>
            <a:pPr algn="l">
              <a:lnSpc>
                <a:spcPts val="2903"/>
              </a:lnSpc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Етапи:</a:t>
            </a:r>
          </a:p>
          <a:p>
            <a:pPr algn="l">
              <a:lnSpc>
                <a:spcPts val="2903"/>
              </a:lnSpc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Заморожування продукту</a:t>
            </a:r>
          </a:p>
          <a:p>
            <a:pPr algn="l">
              <a:lnSpc>
                <a:spcPts val="2903"/>
              </a:lnSpc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Створення вакууму</a:t>
            </a:r>
          </a:p>
          <a:p>
            <a:pPr algn="l">
              <a:lnSpc>
                <a:spcPts val="2903"/>
              </a:lnSpc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Випаровуваня льоду</a:t>
            </a:r>
          </a:p>
          <a:p>
            <a:pPr algn="l">
              <a:lnSpc>
                <a:spcPts val="2903"/>
              </a:lnSpc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Осідання пари на конденсаторі</a:t>
            </a:r>
          </a:p>
          <a:p>
            <a:pPr algn="l">
              <a:lnSpc>
                <a:spcPts val="2903"/>
              </a:lnSpc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Такий метод дозволяє зберегти:</a:t>
            </a:r>
          </a:p>
          <a:p>
            <a:pPr algn="l">
              <a:lnSpc>
                <a:spcPts val="2903"/>
              </a:lnSpc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форму продукту</a:t>
            </a:r>
          </a:p>
          <a:p>
            <a:pPr algn="l">
              <a:lnSpc>
                <a:spcPts val="2903"/>
              </a:lnSpc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вітаміни</a:t>
            </a:r>
          </a:p>
          <a:p>
            <a:pPr algn="l">
              <a:lnSpc>
                <a:spcPts val="2903"/>
              </a:lnSpc>
              <a:spcBef>
                <a:spcPct val="0"/>
              </a:spcBef>
            </a:pP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1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структуру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876800" y="471112"/>
            <a:ext cx="3411921" cy="1332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5"/>
              </a:lnSpc>
            </a:pPr>
            <a:r>
              <a:rPr lang="en-US" sz="378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Умови на Місяці: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10917" y="1485527"/>
            <a:ext cx="3396292" cy="3032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2"/>
              </a:lnSpc>
            </a:pPr>
          </a:p>
          <a:p>
            <a:pPr algn="l">
              <a:lnSpc>
                <a:spcPts val="3352"/>
              </a:lnSpc>
            </a:pPr>
            <a:r>
              <a:rPr lang="en-US" sz="279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79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вдень до +120°C</a:t>
            </a:r>
          </a:p>
          <a:p>
            <a:pPr algn="l">
              <a:lnSpc>
                <a:spcPts val="3352"/>
              </a:lnSpc>
            </a:pPr>
            <a:r>
              <a:rPr lang="en-US" sz="279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79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вночі до –170°C</a:t>
            </a:r>
          </a:p>
          <a:p>
            <a:pPr algn="l">
              <a:lnSpc>
                <a:spcPts val="3352"/>
              </a:lnSpc>
            </a:pPr>
            <a:r>
              <a:rPr lang="en-US" sz="279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79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немає атмосфери</a:t>
            </a:r>
          </a:p>
          <a:p>
            <a:pPr algn="l">
              <a:lnSpc>
                <a:spcPts val="3352"/>
              </a:lnSpc>
            </a:pPr>
          </a:p>
          <a:p>
            <a:pPr algn="l">
              <a:lnSpc>
                <a:spcPts val="3352"/>
              </a:lnSpc>
              <a:spcBef>
                <a:spcPct val="0"/>
              </a:spcBef>
            </a:pPr>
            <a:r>
              <a:rPr lang="en-US" sz="279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Це створює природні умови для сублімації.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885462" y="829687"/>
            <a:ext cx="821747" cy="973923"/>
          </a:xfrm>
          <a:custGeom>
            <a:avLst/>
            <a:gdLst/>
            <a:ahLst/>
            <a:cxnLst/>
            <a:rect r="r" b="b" t="t" l="l"/>
            <a:pathLst>
              <a:path h="973923" w="821747">
                <a:moveTo>
                  <a:pt x="0" y="0"/>
                </a:moveTo>
                <a:lnTo>
                  <a:pt x="821747" y="0"/>
                </a:lnTo>
                <a:lnTo>
                  <a:pt x="821747" y="973922"/>
                </a:lnTo>
                <a:lnTo>
                  <a:pt x="0" y="973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66642" y="469202"/>
            <a:ext cx="3411921" cy="1332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5"/>
              </a:lnSpc>
            </a:pPr>
            <a:r>
              <a:rPr lang="en-US" sz="378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Вакуумна сублімація: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753600" cy="7315200"/>
            <a:chOff x="0" y="0"/>
            <a:chExt cx="3682760" cy="27620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82760" cy="2762070"/>
            </a:xfrm>
            <a:custGeom>
              <a:avLst/>
              <a:gdLst/>
              <a:ahLst/>
              <a:cxnLst/>
              <a:rect r="r" b="b" t="t" l="l"/>
              <a:pathLst>
                <a:path h="2762070" w="3682760">
                  <a:moveTo>
                    <a:pt x="0" y="0"/>
                  </a:moveTo>
                  <a:lnTo>
                    <a:pt x="3682760" y="0"/>
                  </a:lnTo>
                  <a:lnTo>
                    <a:pt x="3682760" y="2762070"/>
                  </a:lnTo>
                  <a:lnTo>
                    <a:pt x="0" y="276207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682760" cy="27906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489883" y="3730752"/>
            <a:ext cx="4263717" cy="3730752"/>
            <a:chOff x="0" y="0"/>
            <a:chExt cx="812800" cy="711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2"/>
              <a:stretch>
                <a:fillRect l="-15625" t="0" r="-15625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-10800000">
            <a:off x="5476327" y="0"/>
            <a:ext cx="4263717" cy="3730752"/>
            <a:chOff x="0" y="0"/>
            <a:chExt cx="812800" cy="711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2"/>
              <a:stretch>
                <a:fillRect l="-15625" t="0" r="-15625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-923121" y="-976193"/>
            <a:ext cx="12826009" cy="9405740"/>
          </a:xfrm>
          <a:custGeom>
            <a:avLst/>
            <a:gdLst/>
            <a:ahLst/>
            <a:cxnLst/>
            <a:rect r="r" b="b" t="t" l="l"/>
            <a:pathLst>
              <a:path h="9405740" w="12826009">
                <a:moveTo>
                  <a:pt x="0" y="0"/>
                </a:moveTo>
                <a:lnTo>
                  <a:pt x="12826009" y="0"/>
                </a:lnTo>
                <a:lnTo>
                  <a:pt x="12826009" y="9405741"/>
                </a:lnTo>
                <a:lnTo>
                  <a:pt x="0" y="94057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652386" y="2770657"/>
            <a:ext cx="1911598" cy="1912041"/>
          </a:xfrm>
          <a:custGeom>
            <a:avLst/>
            <a:gdLst/>
            <a:ahLst/>
            <a:cxnLst/>
            <a:rect r="r" b="b" t="t" l="l"/>
            <a:pathLst>
              <a:path h="1912041" w="1911598">
                <a:moveTo>
                  <a:pt x="0" y="0"/>
                </a:moveTo>
                <a:lnTo>
                  <a:pt x="1911598" y="0"/>
                </a:lnTo>
                <a:lnTo>
                  <a:pt x="1911598" y="1912041"/>
                </a:lnTo>
                <a:lnTo>
                  <a:pt x="0" y="19120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16" t="0" r="-516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91795" y="841477"/>
            <a:ext cx="2415216" cy="3220288"/>
          </a:xfrm>
          <a:custGeom>
            <a:avLst/>
            <a:gdLst/>
            <a:ahLst/>
            <a:cxnLst/>
            <a:rect r="r" b="b" t="t" l="l"/>
            <a:pathLst>
              <a:path h="3220288" w="2415216">
                <a:moveTo>
                  <a:pt x="0" y="0"/>
                </a:moveTo>
                <a:lnTo>
                  <a:pt x="2415216" y="0"/>
                </a:lnTo>
                <a:lnTo>
                  <a:pt x="2415216" y="3220288"/>
                </a:lnTo>
                <a:lnTo>
                  <a:pt x="0" y="32202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022080" y="655510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130" y="65772"/>
            <a:ext cx="3411921" cy="665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5"/>
              </a:lnSpc>
            </a:pPr>
            <a:r>
              <a:rPr lang="en-US" sz="378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Дослідження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2766" y="903808"/>
            <a:ext cx="5856401" cy="304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1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Матеріали:</a:t>
            </a:r>
          </a:p>
          <a:p>
            <a:pPr algn="l">
              <a:lnSpc>
                <a:spcPts val="2631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скляна банка</a:t>
            </a:r>
          </a:p>
          <a:p>
            <a:pPr algn="l">
              <a:lnSpc>
                <a:spcPts val="2631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пластикова кришка</a:t>
            </a:r>
          </a:p>
          <a:p>
            <a:pPr algn="l">
              <a:lnSpc>
                <a:spcPts val="2631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штуцер</a:t>
            </a:r>
          </a:p>
          <a:p>
            <a:pPr algn="l">
              <a:lnSpc>
                <a:spcPts val="2631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шланг</a:t>
            </a:r>
          </a:p>
          <a:p>
            <a:pPr algn="l">
              <a:lnSpc>
                <a:spcPts val="2631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насос</a:t>
            </a:r>
          </a:p>
          <a:p>
            <a:pPr algn="l">
              <a:lnSpc>
                <a:spcPts val="2631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ізоляційна стрічка</a:t>
            </a:r>
          </a:p>
          <a:p>
            <a:pPr algn="l">
              <a:lnSpc>
                <a:spcPts val="2631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спирт</a:t>
            </a:r>
          </a:p>
          <a:p>
            <a:pPr algn="l">
              <a:lnSpc>
                <a:spcPts val="2631"/>
              </a:lnSpc>
              <a:spcBef>
                <a:spcPct val="0"/>
              </a:spcBef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апельсин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2766" y="4124097"/>
            <a:ext cx="5998057" cy="2351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0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Хід дослідження:</a:t>
            </a:r>
          </a:p>
          <a:p>
            <a:pPr algn="l">
              <a:lnSpc>
                <a:spcPts val="2630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створено гермеичну камеру</a:t>
            </a:r>
          </a:p>
          <a:p>
            <a:pPr algn="l">
              <a:lnSpc>
                <a:spcPts val="2630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під’єднано насос для відкачування повітря</a:t>
            </a:r>
          </a:p>
          <a:p>
            <a:pPr algn="l">
              <a:lnSpc>
                <a:spcPts val="2630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використано спирт для зменшення кількості кисню</a:t>
            </a:r>
          </a:p>
          <a:p>
            <a:pPr algn="l">
              <a:lnSpc>
                <a:spcPts val="2630"/>
              </a:lnSpc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у банку поміщено зразки продукту</a:t>
            </a: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19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проведено порівняння з контрольним зразком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71625" y="588645"/>
            <a:ext cx="2581975" cy="2581975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7975" y="0"/>
                  </a:moveTo>
                  <a:lnTo>
                    <a:pt x="764825" y="0"/>
                  </a:lnTo>
                  <a:cubicBezTo>
                    <a:pt x="791321" y="0"/>
                    <a:pt x="812800" y="21479"/>
                    <a:pt x="812800" y="47975"/>
                  </a:cubicBezTo>
                  <a:lnTo>
                    <a:pt x="812800" y="764825"/>
                  </a:lnTo>
                  <a:cubicBezTo>
                    <a:pt x="812800" y="791321"/>
                    <a:pt x="791321" y="812800"/>
                    <a:pt x="764825" y="812800"/>
                  </a:cubicBezTo>
                  <a:lnTo>
                    <a:pt x="47975" y="812800"/>
                  </a:lnTo>
                  <a:cubicBezTo>
                    <a:pt x="21479" y="812800"/>
                    <a:pt x="0" y="791321"/>
                    <a:pt x="0" y="764825"/>
                  </a:cubicBezTo>
                  <a:lnTo>
                    <a:pt x="0" y="47975"/>
                  </a:lnTo>
                  <a:cubicBezTo>
                    <a:pt x="0" y="21479"/>
                    <a:pt x="21479" y="0"/>
                    <a:pt x="47975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71625" y="4001705"/>
            <a:ext cx="2581975" cy="2581975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7975" y="0"/>
                  </a:moveTo>
                  <a:lnTo>
                    <a:pt x="764825" y="0"/>
                  </a:lnTo>
                  <a:cubicBezTo>
                    <a:pt x="791321" y="0"/>
                    <a:pt x="812800" y="21479"/>
                    <a:pt x="812800" y="47975"/>
                  </a:cubicBezTo>
                  <a:lnTo>
                    <a:pt x="812800" y="764825"/>
                  </a:lnTo>
                  <a:cubicBezTo>
                    <a:pt x="812800" y="791321"/>
                    <a:pt x="791321" y="812800"/>
                    <a:pt x="764825" y="812800"/>
                  </a:cubicBezTo>
                  <a:lnTo>
                    <a:pt x="47975" y="812800"/>
                  </a:lnTo>
                  <a:cubicBezTo>
                    <a:pt x="21479" y="812800"/>
                    <a:pt x="0" y="791321"/>
                    <a:pt x="0" y="764825"/>
                  </a:cubicBezTo>
                  <a:lnTo>
                    <a:pt x="0" y="47975"/>
                  </a:lnTo>
                  <a:cubicBezTo>
                    <a:pt x="0" y="21479"/>
                    <a:pt x="21479" y="0"/>
                    <a:pt x="47975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6666" r="0" b="-1666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265800" y="1679591"/>
            <a:ext cx="2581975" cy="258197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7975" y="0"/>
                  </a:moveTo>
                  <a:lnTo>
                    <a:pt x="764825" y="0"/>
                  </a:lnTo>
                  <a:cubicBezTo>
                    <a:pt x="791321" y="0"/>
                    <a:pt x="812800" y="21479"/>
                    <a:pt x="812800" y="47975"/>
                  </a:cubicBezTo>
                  <a:lnTo>
                    <a:pt x="812800" y="764825"/>
                  </a:lnTo>
                  <a:cubicBezTo>
                    <a:pt x="812800" y="791321"/>
                    <a:pt x="791321" y="812800"/>
                    <a:pt x="764825" y="812800"/>
                  </a:cubicBezTo>
                  <a:lnTo>
                    <a:pt x="47975" y="812800"/>
                  </a:lnTo>
                  <a:cubicBezTo>
                    <a:pt x="21479" y="812800"/>
                    <a:pt x="0" y="791321"/>
                    <a:pt x="0" y="764825"/>
                  </a:cubicBezTo>
                  <a:lnTo>
                    <a:pt x="0" y="47975"/>
                  </a:lnTo>
                  <a:cubicBezTo>
                    <a:pt x="0" y="21479"/>
                    <a:pt x="21479" y="0"/>
                    <a:pt x="47975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6666" r="0" b="-16666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3480882">
            <a:off x="5717358" y="330480"/>
            <a:ext cx="679634" cy="1074253"/>
          </a:xfrm>
          <a:custGeom>
            <a:avLst/>
            <a:gdLst/>
            <a:ahLst/>
            <a:cxnLst/>
            <a:rect r="r" b="b" t="t" l="l"/>
            <a:pathLst>
              <a:path h="1074253" w="679634">
                <a:moveTo>
                  <a:pt x="0" y="0"/>
                </a:moveTo>
                <a:lnTo>
                  <a:pt x="679634" y="0"/>
                </a:lnTo>
                <a:lnTo>
                  <a:pt x="679634" y="1074253"/>
                </a:lnTo>
                <a:lnTo>
                  <a:pt x="0" y="10742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83" r="0" b="-88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360797">
            <a:off x="7577104" y="3326361"/>
            <a:ext cx="1017772" cy="662477"/>
          </a:xfrm>
          <a:custGeom>
            <a:avLst/>
            <a:gdLst/>
            <a:ahLst/>
            <a:cxnLst/>
            <a:rect r="r" b="b" t="t" l="l"/>
            <a:pathLst>
              <a:path h="662477" w="1017772">
                <a:moveTo>
                  <a:pt x="0" y="0"/>
                </a:moveTo>
                <a:lnTo>
                  <a:pt x="1017772" y="0"/>
                </a:lnTo>
                <a:lnTo>
                  <a:pt x="1017772" y="662478"/>
                </a:lnTo>
                <a:lnTo>
                  <a:pt x="0" y="6624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509236">
            <a:off x="4590745" y="4733404"/>
            <a:ext cx="1288740" cy="847347"/>
          </a:xfrm>
          <a:custGeom>
            <a:avLst/>
            <a:gdLst/>
            <a:ahLst/>
            <a:cxnLst/>
            <a:rect r="r" b="b" t="t" l="l"/>
            <a:pathLst>
              <a:path h="847347" w="1288740">
                <a:moveTo>
                  <a:pt x="0" y="0"/>
                </a:moveTo>
                <a:lnTo>
                  <a:pt x="1288740" y="0"/>
                </a:lnTo>
                <a:lnTo>
                  <a:pt x="1288740" y="847347"/>
                </a:lnTo>
                <a:lnTo>
                  <a:pt x="0" y="8473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38690" y="913765"/>
            <a:ext cx="3760576" cy="590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118"/>
              </a:lnSpc>
            </a:pPr>
            <a:r>
              <a:rPr lang="en-US" sz="1765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У нашому дослідженні ми спробували змоделювати процес вакуумної сублімації в шкільних умовах.</a:t>
            </a:r>
          </a:p>
          <a:p>
            <a:pPr algn="just">
              <a:lnSpc>
                <a:spcPts val="2118"/>
              </a:lnSpc>
            </a:pPr>
            <a:r>
              <a:rPr lang="en-US" sz="1765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Для цього ми використали прості матеріали: скляну банку з пластиковою кришкою, штуцер, шланг та насос. У кришці ми зробили отвір і закріпили штуцер, щоб забезпечити герметичність конструкції.</a:t>
            </a:r>
          </a:p>
          <a:p>
            <a:pPr algn="just">
              <a:lnSpc>
                <a:spcPts val="2118"/>
              </a:lnSpc>
            </a:pPr>
            <a:r>
              <a:rPr lang="en-US" sz="1765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Для створення пониженого тиску ми використали два способи. По-перше, за допомогою насоса відкачували повітря з банки. По-друге, використали спирт, який під час горіння зменшує кількість кисню всередині.</a:t>
            </a:r>
          </a:p>
          <a:p>
            <a:pPr algn="just">
              <a:lnSpc>
                <a:spcPts val="2118"/>
              </a:lnSpc>
            </a:pPr>
            <a:r>
              <a:rPr lang="en-US" sz="1765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У банку ми помістили шматочки апельсина, які попередньо зважили. Також залишили контрольний зразок у звичайних умовах для порівняння.</a:t>
            </a:r>
          </a:p>
          <a:p>
            <a:pPr algn="just">
              <a:lnSpc>
                <a:spcPts val="2118"/>
              </a:lnSpc>
              <a:spcBef>
                <a:spcPct val="0"/>
              </a:spcBef>
            </a:pPr>
            <a:r>
              <a:rPr lang="en-US" sz="1765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Це дозволило нам дослідити вплив вакууму на процес випаровування вологи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022080" y="655510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38690" y="190087"/>
            <a:ext cx="5616679" cy="676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3"/>
              </a:lnSpc>
            </a:pPr>
            <a:r>
              <a:rPr lang="en-US" sz="3752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Процес створення: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1945" y="483904"/>
            <a:ext cx="8949711" cy="6335361"/>
          </a:xfrm>
          <a:custGeom>
            <a:avLst/>
            <a:gdLst/>
            <a:ahLst/>
            <a:cxnLst/>
            <a:rect r="r" b="b" t="t" l="l"/>
            <a:pathLst>
              <a:path h="6335361" w="8949711">
                <a:moveTo>
                  <a:pt x="0" y="0"/>
                </a:moveTo>
                <a:lnTo>
                  <a:pt x="8949710" y="0"/>
                </a:lnTo>
                <a:lnTo>
                  <a:pt x="8949710" y="6335361"/>
                </a:lnTo>
                <a:lnTo>
                  <a:pt x="0" y="6335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91" t="0" r="-309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3043" y="2422577"/>
            <a:ext cx="8307515" cy="2097647"/>
          </a:xfrm>
          <a:custGeom>
            <a:avLst/>
            <a:gdLst/>
            <a:ahLst/>
            <a:cxnLst/>
            <a:rect r="r" b="b" t="t" l="l"/>
            <a:pathLst>
              <a:path h="2097647" w="8307515">
                <a:moveTo>
                  <a:pt x="0" y="0"/>
                </a:moveTo>
                <a:lnTo>
                  <a:pt x="8307514" y="0"/>
                </a:lnTo>
                <a:lnTo>
                  <a:pt x="8307514" y="2097648"/>
                </a:lnTo>
                <a:lnTo>
                  <a:pt x="0" y="20976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022080" y="655510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875520" cy="7315200"/>
          </a:xfrm>
          <a:custGeom>
            <a:avLst/>
            <a:gdLst/>
            <a:ahLst/>
            <a:cxnLst/>
            <a:rect r="r" b="b" t="t" l="l"/>
            <a:pathLst>
              <a:path h="7315200" w="9875520">
                <a:moveTo>
                  <a:pt x="0" y="0"/>
                </a:moveTo>
                <a:lnTo>
                  <a:pt x="9875520" y="0"/>
                </a:lnTo>
                <a:lnTo>
                  <a:pt x="987552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55" t="0" r="-5555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39591" y="1133421"/>
            <a:ext cx="4498169" cy="5685844"/>
            <a:chOff x="0" y="0"/>
            <a:chExt cx="1665988" cy="210586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65988" cy="2105868"/>
            </a:xfrm>
            <a:custGeom>
              <a:avLst/>
              <a:gdLst/>
              <a:ahLst/>
              <a:cxnLst/>
              <a:rect r="r" b="b" t="t" l="l"/>
              <a:pathLst>
                <a:path h="2105868" w="1665988">
                  <a:moveTo>
                    <a:pt x="0" y="0"/>
                  </a:moveTo>
                  <a:lnTo>
                    <a:pt x="1665988" y="0"/>
                  </a:lnTo>
                  <a:lnTo>
                    <a:pt x="1665988" y="2105868"/>
                  </a:lnTo>
                  <a:lnTo>
                    <a:pt x="0" y="2105868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665988" cy="21344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39591" y="282048"/>
            <a:ext cx="4498169" cy="861141"/>
            <a:chOff x="0" y="0"/>
            <a:chExt cx="1665988" cy="31894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65988" cy="318941"/>
            </a:xfrm>
            <a:custGeom>
              <a:avLst/>
              <a:gdLst/>
              <a:ahLst/>
              <a:cxnLst/>
              <a:rect r="r" b="b" t="t" l="l"/>
              <a:pathLst>
                <a:path h="318941" w="1665988">
                  <a:moveTo>
                    <a:pt x="0" y="0"/>
                  </a:moveTo>
                  <a:lnTo>
                    <a:pt x="1665988" y="0"/>
                  </a:lnTo>
                  <a:lnTo>
                    <a:pt x="1665988" y="318941"/>
                  </a:lnTo>
                  <a:lnTo>
                    <a:pt x="0" y="318941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665988" cy="3475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39075" y="2183663"/>
            <a:ext cx="4022696" cy="4194579"/>
          </a:xfrm>
          <a:custGeom>
            <a:avLst/>
            <a:gdLst/>
            <a:ahLst/>
            <a:cxnLst/>
            <a:rect r="r" b="b" t="t" l="l"/>
            <a:pathLst>
              <a:path h="4194579" w="4022696">
                <a:moveTo>
                  <a:pt x="0" y="0"/>
                </a:moveTo>
                <a:lnTo>
                  <a:pt x="4022697" y="0"/>
                </a:lnTo>
                <a:lnTo>
                  <a:pt x="4022697" y="4194579"/>
                </a:lnTo>
                <a:lnTo>
                  <a:pt x="0" y="41945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294" t="-4703" r="-14124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156933" y="282048"/>
            <a:ext cx="4355421" cy="6537217"/>
          </a:xfrm>
          <a:custGeom>
            <a:avLst/>
            <a:gdLst/>
            <a:ahLst/>
            <a:cxnLst/>
            <a:rect r="r" b="b" t="t" l="l"/>
            <a:pathLst>
              <a:path h="6537217" w="4355421">
                <a:moveTo>
                  <a:pt x="0" y="0"/>
                </a:moveTo>
                <a:lnTo>
                  <a:pt x="4355421" y="0"/>
                </a:lnTo>
                <a:lnTo>
                  <a:pt x="4355421" y="6537217"/>
                </a:lnTo>
                <a:lnTo>
                  <a:pt x="0" y="6537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392696" y="6790690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-119664" y="177273"/>
            <a:ext cx="5616679" cy="676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3"/>
              </a:lnSpc>
            </a:pPr>
            <a:r>
              <a:rPr lang="en-US" sz="3752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Бренд: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39075" y="1041882"/>
            <a:ext cx="4298685" cy="903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86"/>
              </a:lnSpc>
            </a:pPr>
            <a:r>
              <a:rPr lang="en-US" sz="282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Назва: Sublima </a:t>
            </a:r>
          </a:p>
          <a:p>
            <a:pPr algn="l">
              <a:lnSpc>
                <a:spcPts val="3386"/>
              </a:lnSpc>
              <a:spcBef>
                <a:spcPct val="0"/>
              </a:spcBef>
            </a:pPr>
            <a:r>
              <a:rPr lang="en-US" sz="282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Логотип: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526304" y="174689"/>
            <a:ext cx="5616679" cy="676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3"/>
              </a:lnSpc>
            </a:pPr>
            <a:r>
              <a:rPr lang="en-US" sz="3752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Упаковка: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75" t="0" r="-772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84588" y="731520"/>
            <a:ext cx="8870398" cy="5852160"/>
            <a:chOff x="0" y="0"/>
            <a:chExt cx="3285333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5333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5333">
                  <a:moveTo>
                    <a:pt x="0" y="0"/>
                  </a:moveTo>
                  <a:lnTo>
                    <a:pt x="3285333" y="0"/>
                  </a:lnTo>
                  <a:lnTo>
                    <a:pt x="3285333" y="2167467"/>
                  </a:lnTo>
                  <a:lnTo>
                    <a:pt x="0" y="2167467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3285333" cy="21960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47367" y="5332571"/>
            <a:ext cx="1706977" cy="1647233"/>
          </a:xfrm>
          <a:custGeom>
            <a:avLst/>
            <a:gdLst/>
            <a:ahLst/>
            <a:cxnLst/>
            <a:rect r="r" b="b" t="t" l="l"/>
            <a:pathLst>
              <a:path h="1647233" w="1706977">
                <a:moveTo>
                  <a:pt x="0" y="0"/>
                </a:moveTo>
                <a:lnTo>
                  <a:pt x="1706978" y="0"/>
                </a:lnTo>
                <a:lnTo>
                  <a:pt x="1706978" y="1647233"/>
                </a:lnTo>
                <a:lnTo>
                  <a:pt x="0" y="16472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24726" y="5187520"/>
            <a:ext cx="1979397" cy="1937335"/>
          </a:xfrm>
          <a:custGeom>
            <a:avLst/>
            <a:gdLst/>
            <a:ahLst/>
            <a:cxnLst/>
            <a:rect r="r" b="b" t="t" l="l"/>
            <a:pathLst>
              <a:path h="1937335" w="1979397">
                <a:moveTo>
                  <a:pt x="0" y="0"/>
                </a:moveTo>
                <a:lnTo>
                  <a:pt x="1979396" y="0"/>
                </a:lnTo>
                <a:lnTo>
                  <a:pt x="1979396" y="1937335"/>
                </a:lnTo>
                <a:lnTo>
                  <a:pt x="0" y="1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02984" y="5042469"/>
            <a:ext cx="2337659" cy="1937335"/>
          </a:xfrm>
          <a:custGeom>
            <a:avLst/>
            <a:gdLst/>
            <a:ahLst/>
            <a:cxnLst/>
            <a:rect r="r" b="b" t="t" l="l"/>
            <a:pathLst>
              <a:path h="1937335" w="2337659">
                <a:moveTo>
                  <a:pt x="0" y="0"/>
                </a:moveTo>
                <a:lnTo>
                  <a:pt x="2337658" y="0"/>
                </a:lnTo>
                <a:lnTo>
                  <a:pt x="2337658" y="1937335"/>
                </a:lnTo>
                <a:lnTo>
                  <a:pt x="0" y="1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022080" y="655510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39504" y="821992"/>
            <a:ext cx="7664619" cy="349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6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484588" y="831517"/>
            <a:ext cx="2871738" cy="4252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1. Космічна вівсянка з фруктами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Інгредієнти: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сублімована вівсянка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сублімована полуниця або банан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сухе молоко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гаряча вода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Рецепт: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Насипати вівсянку в тарілку.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Додати сухе молоко та фрукти.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Залити гарячою водою.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Перемішати та залишити на 3–5 хвилин.</a:t>
            </a:r>
          </a:p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sz="14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Результат: поживний сніданок, як у космонавтів.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63473" y="54826"/>
            <a:ext cx="5616679" cy="676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3"/>
              </a:lnSpc>
            </a:pPr>
            <a:r>
              <a:rPr lang="en-US" sz="3752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Рецепти: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26025" y="831517"/>
            <a:ext cx="2936513" cy="4310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2. Суп швидкого приготування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Інгредієнти: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сублімовані овочі (морква, картопля, зелень)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сублімоване м’ясо (за бажанням)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бульйон або спеції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гаряча вода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Рецепт: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Висипати всі інгредієнти в миску.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Додати спеції.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Залити гарячою водою.</a:t>
            </a:r>
          </a:p>
          <a:p>
            <a:pPr algn="ctr">
              <a:lnSpc>
                <a:spcPts val="2060"/>
              </a:lnSpc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Дати настоятися 5–10 хвилин.</a:t>
            </a:r>
          </a:p>
          <a:p>
            <a:pPr algn="ctr">
              <a:lnSpc>
                <a:spcPts val="2060"/>
              </a:lnSpc>
              <a:spcBef>
                <a:spcPct val="0"/>
              </a:spcBef>
            </a:pP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7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Результат: легкий суп без аріння.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62538" y="831517"/>
            <a:ext cx="2559542" cy="3591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3. Паста з овочами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Інгредієнти: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сублімована паста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сублімовані овочі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соус у порошку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гаряча вода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Рецепт: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Залити пасту гарячою водою.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Додати овочі та соус.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Перемішати.</a:t>
            </a:r>
          </a:p>
          <a:p>
            <a:pPr algn="ctr">
              <a:lnSpc>
                <a:spcPts val="2045"/>
              </a:lnSpc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Залишити на 5–7 хвилин.</a:t>
            </a:r>
          </a:p>
          <a:p>
            <a:pPr algn="ctr">
              <a:lnSpc>
                <a:spcPts val="2045"/>
              </a:lnSpc>
              <a:spcBef>
                <a:spcPct val="0"/>
              </a:spcBef>
            </a:pPr>
            <a:r>
              <a:rPr lang="en-US" sz="14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Результат: повноцінна страва без кухні.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79602"/>
            <a:ext cx="10153650" cy="7468324"/>
            <a:chOff x="0" y="0"/>
            <a:chExt cx="4541086" cy="33401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41086" cy="3340110"/>
            </a:xfrm>
            <a:custGeom>
              <a:avLst/>
              <a:gdLst/>
              <a:ahLst/>
              <a:cxnLst/>
              <a:rect r="r" b="b" t="t" l="l"/>
              <a:pathLst>
                <a:path h="3340110" w="4541086">
                  <a:moveTo>
                    <a:pt x="0" y="0"/>
                  </a:moveTo>
                  <a:lnTo>
                    <a:pt x="4541086" y="0"/>
                  </a:lnTo>
                  <a:lnTo>
                    <a:pt x="4541086" y="3340110"/>
                  </a:lnTo>
                  <a:lnTo>
                    <a:pt x="0" y="334011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541086" cy="33686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5334141"/>
            <a:ext cx="1724769" cy="1981059"/>
          </a:xfrm>
          <a:custGeom>
            <a:avLst/>
            <a:gdLst/>
            <a:ahLst/>
            <a:cxnLst/>
            <a:rect r="r" b="b" t="t" l="l"/>
            <a:pathLst>
              <a:path h="1981059" w="1724769">
                <a:moveTo>
                  <a:pt x="0" y="0"/>
                </a:moveTo>
                <a:lnTo>
                  <a:pt x="1724769" y="0"/>
                </a:lnTo>
                <a:lnTo>
                  <a:pt x="1724769" y="1981059"/>
                </a:lnTo>
                <a:lnTo>
                  <a:pt x="0" y="1981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76" t="0" r="-6651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022080" y="655510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724769" y="3558255"/>
            <a:ext cx="1724769" cy="1775886"/>
          </a:xfrm>
          <a:custGeom>
            <a:avLst/>
            <a:gdLst/>
            <a:ahLst/>
            <a:cxnLst/>
            <a:rect r="r" b="b" t="t" l="l"/>
            <a:pathLst>
              <a:path h="1775886" w="1724769">
                <a:moveTo>
                  <a:pt x="0" y="0"/>
                </a:moveTo>
                <a:lnTo>
                  <a:pt x="1724768" y="0"/>
                </a:lnTo>
                <a:lnTo>
                  <a:pt x="1724768" y="1775886"/>
                </a:lnTo>
                <a:lnTo>
                  <a:pt x="0" y="17758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54445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1782369"/>
            <a:ext cx="1724769" cy="1775886"/>
          </a:xfrm>
          <a:custGeom>
            <a:avLst/>
            <a:gdLst/>
            <a:ahLst/>
            <a:cxnLst/>
            <a:rect r="r" b="b" t="t" l="l"/>
            <a:pathLst>
              <a:path h="1775886" w="1724769">
                <a:moveTo>
                  <a:pt x="0" y="0"/>
                </a:moveTo>
                <a:lnTo>
                  <a:pt x="1724769" y="0"/>
                </a:lnTo>
                <a:lnTo>
                  <a:pt x="1724769" y="1775886"/>
                </a:lnTo>
                <a:lnTo>
                  <a:pt x="0" y="17758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54445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24769" y="0"/>
            <a:ext cx="1724769" cy="1782369"/>
          </a:xfrm>
          <a:custGeom>
            <a:avLst/>
            <a:gdLst/>
            <a:ahLst/>
            <a:cxnLst/>
            <a:rect r="r" b="b" t="t" l="l"/>
            <a:pathLst>
              <a:path h="1782369" w="1724769">
                <a:moveTo>
                  <a:pt x="0" y="0"/>
                </a:moveTo>
                <a:lnTo>
                  <a:pt x="1724768" y="0"/>
                </a:lnTo>
                <a:lnTo>
                  <a:pt x="1724768" y="1782369"/>
                </a:lnTo>
                <a:lnTo>
                  <a:pt x="0" y="17823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59" t="-11511" r="-66893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613231" y="54826"/>
            <a:ext cx="5616679" cy="676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3"/>
              </a:lnSpc>
            </a:pPr>
            <a:r>
              <a:rPr lang="en-US" sz="3752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Висновок: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13231" y="1025541"/>
            <a:ext cx="5841308" cy="5829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36"/>
              </a:lnSpc>
            </a:pPr>
            <a:r>
              <a:rPr lang="en-US" sz="203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У ході дослідження було вивчено, що сублімація — це ефективний спосіб видалення вологи з продуктів без переходу через рідкий стан. </a:t>
            </a:r>
          </a:p>
          <a:p>
            <a:pPr algn="ctr">
              <a:lnSpc>
                <a:spcPts val="2436"/>
              </a:lnSpc>
            </a:pPr>
            <a:r>
              <a:rPr lang="en-US" sz="203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Особливо цікавою в контексті умов Місяця є вакуумна сублімація, яка дозволяє зберігати форму, смак і корисні речовини.</a:t>
            </a:r>
          </a:p>
          <a:p>
            <a:pPr algn="ctr">
              <a:lnSpc>
                <a:spcPts val="2436"/>
              </a:lnSpc>
            </a:pPr>
            <a:r>
              <a:rPr lang="en-US" sz="203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Ми</a:t>
            </a:r>
            <a:r>
              <a:rPr lang="en-US" sz="203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змогли створити просту модель вакуумного пристрою в шкільних умовах та перевірити, як понижений тиск впливає на випаровування вологи. Проведений експеримент показав, що у вакуумі процес відбувається швидше та має помітні відмінності порівняно зі звичайними умовами.</a:t>
            </a:r>
          </a:p>
          <a:p>
            <a:pPr algn="ctr">
              <a:lnSpc>
                <a:spcPts val="2436"/>
              </a:lnSpc>
            </a:pPr>
            <a:r>
              <a:rPr lang="en-US" sz="203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Також ми дійшли висновку, що сублімовані продукти є зручними для використання, особливо в умовах, де немає можливості готувати їжу звичайним способом, наприклад у космосі.</a:t>
            </a:r>
          </a:p>
          <a:p>
            <a:pPr algn="ctr">
              <a:lnSpc>
                <a:spcPts val="2436"/>
              </a:lnSpc>
            </a:pPr>
            <a:r>
              <a:rPr lang="en-US" sz="203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Отже, сублімація має велике практичне значення та перспективи для використання в майбутньому.</a:t>
            </a:r>
          </a:p>
          <a:p>
            <a:pPr algn="ctr">
              <a:lnSpc>
                <a:spcPts val="243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DAHGw8iQWF0</dc:identifier>
  <dcterms:modified xsi:type="dcterms:W3CDTF">2011-08-01T06:04:30Z</dcterms:modified>
  <cp:revision>1</cp:revision>
  <dc:title>Презентація Колесник А. А</dc:title>
</cp:coreProperties>
</file>