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5274" autoAdjust="0"/>
  </p:normalViewPr>
  <p:slideViewPr>
    <p:cSldViewPr snapToGrid="0">
      <p:cViewPr varScale="1">
        <p:scale>
          <a:sx n="82" d="100"/>
          <a:sy n="82" d="100"/>
        </p:scale>
        <p:origin x="70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28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29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0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1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2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3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4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5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36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37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10486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5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5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5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6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01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602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6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74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75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67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77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67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7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8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2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701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7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7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7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58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6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9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5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  <p:sp>
        <p:nvSpPr>
          <p:cNvPr id="1048655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6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8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4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  <p:sp>
        <p:nvSpPr>
          <p:cNvPr id="1048647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8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9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9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6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6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6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6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7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487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1CE64-06D6-4178-A6A5-5E289FA175CC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3A5DC2-E14E-4EEB-9CD2-155721553336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Заголовок 3"/>
          <p:cNvSpPr>
            <a:spLocks noGrp="1"/>
          </p:cNvSpPr>
          <p:nvPr>
            <p:ph type="title"/>
          </p:nvPr>
        </p:nvSpPr>
        <p:spPr>
          <a:xfrm>
            <a:off x="1041225" y="149733"/>
            <a:ext cx="10435427" cy="17510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Тема:</a:t>
            </a:r>
            <a:br>
              <a:rPr lang="ru-RU" dirty="0" smtClean="0"/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Взаємозв’язок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бджіл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рослин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природі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значення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бджолиного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пилку для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людини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48595" name="Місце для вмісту 4"/>
          <p:cNvSpPr>
            <a:spLocks noGrp="1"/>
          </p:cNvSpPr>
          <p:nvPr>
            <p:ph idx="1"/>
          </p:nvPr>
        </p:nvSpPr>
        <p:spPr>
          <a:xfrm>
            <a:off x="379726" y="1960761"/>
            <a:ext cx="11358184" cy="4729288"/>
          </a:xfrm>
        </p:spPr>
        <p:txBody>
          <a:bodyPr>
            <a:normAutofit fontScale="70000" lnSpcReduction="20000"/>
          </a:bodyPr>
          <a:lstStyle/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Козуб </a:t>
            </a:r>
            <a:r>
              <a:rPr lang="uk-UA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Анетта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учениця 7 класу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Тур‘є-Реметівського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 середньої освіти І-ІІІ ступенів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Тур'є-Реметіської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сільської ради 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Ужгородського району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Тур‘є-Реметівське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територіальне відділення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</a:t>
            </a:r>
            <a:endParaRPr lang="uk-UA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endParaRPr lang="uk-UA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</a:t>
            </a: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Кречко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Орися Володимирівна, 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вчителька біології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екології </a:t>
            </a:r>
          </a:p>
          <a:p>
            <a:pPr marL="0" lvl="0" indent="0" algn="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Тур‘є-Реметівського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ЗЗСО</a:t>
            </a: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endParaRPr lang="uk-UA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Clr>
                <a:srgbClr val="A53010"/>
              </a:buClr>
              <a:buSzTx/>
              <a:buNone/>
            </a:pP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-2026-  </a:t>
            </a:r>
            <a:endParaRPr lang="uk-UA" sz="2400" dirty="0"/>
          </a:p>
        </p:txBody>
      </p:sp>
      <p:pic>
        <p:nvPicPr>
          <p:cNvPr id="2097166" name="Рисунок 209716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4" y="2080727"/>
            <a:ext cx="4369557" cy="4609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1237858" cy="1320800"/>
          </a:xfrm>
        </p:spPr>
        <p:txBody>
          <a:bodyPr/>
          <a:lstStyle/>
          <a:p>
            <a:pPr algn="ctr"/>
            <a:r>
              <a:rPr lang="uk-UA" dirty="0"/>
              <a:t>Актуальність </a:t>
            </a:r>
            <a:r>
              <a:rPr lang="uk-UA" dirty="0" smtClean="0"/>
              <a:t>дослідження</a:t>
            </a:r>
            <a:endParaRPr lang="uk-UA" dirty="0"/>
          </a:p>
        </p:txBody>
      </p:sp>
      <p:sp>
        <p:nvSpPr>
          <p:cNvPr id="1048597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343609"/>
            <a:ext cx="6479246" cy="537443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5833"/>
          </a:bodyPr>
          <a:lstStyle/>
          <a:p>
            <a:pPr marL="0" indent="0" algn="ctr">
              <a:buNone/>
            </a:pPr>
            <a:r>
              <a:rPr lang="uk-UA" sz="2400" dirty="0"/>
              <a:t/>
            </a:r>
            <a:br>
              <a:rPr lang="uk-UA" sz="2400" dirty="0"/>
            </a:br>
            <a:r>
              <a:rPr lang="uk-UA" sz="2800" dirty="0" err="1">
                <a:solidFill>
                  <a:srgbClr val="FF0000"/>
                </a:solidFill>
              </a:rPr>
              <a:t>Дослідження</a:t>
            </a:r>
            <a:r>
              <a:rPr lang="uk-UA" sz="2800" dirty="0">
                <a:solidFill>
                  <a:srgbClr val="FF0000"/>
                </a:solidFill>
              </a:rPr>
              <a:t> є актуальним, оскільки бджоли відіграють надзвичайно важливу роль у природі та сільському господарстві. Вони забезпечують запилення більшості квіткових рослин, що впливає на утворення плодів і врожайність. Зменшення кількості бджіл може призвести до негативних наслідків для екосистеми та людини. Тому важливо вивчати їхню роль і сприяти їх збереженню.</a:t>
            </a:r>
          </a:p>
        </p:txBody>
      </p:sp>
      <p:pic>
        <p:nvPicPr>
          <p:cNvPr id="2097153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61606" y="1343608"/>
            <a:ext cx="4119992" cy="5374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Новизна дослідження</a:t>
            </a:r>
            <a:r>
              <a:rPr lang="uk-UA" dirty="0"/>
              <a:t>:</a:t>
            </a:r>
          </a:p>
        </p:txBody>
      </p:sp>
      <p:sp>
        <p:nvSpPr>
          <p:cNvPr id="1048599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2081763"/>
            <a:ext cx="5956731" cy="403911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altLang="en-US" sz="3200" dirty="0" smtClean="0">
                <a:solidFill>
                  <a:srgbClr val="00B0F0"/>
                </a:solidFill>
              </a:rPr>
              <a:t>Вперше п</a:t>
            </a:r>
            <a:r>
              <a:rPr lang="ru-RU" sz="3200" dirty="0" err="1" smtClean="0">
                <a:solidFill>
                  <a:srgbClr val="00B0F0"/>
                </a:solidFill>
              </a:rPr>
              <a:t>роведено</a:t>
            </a:r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dirty="0" err="1" smtClean="0">
                <a:solidFill>
                  <a:srgbClr val="00B0F0"/>
                </a:solidFill>
              </a:rPr>
              <a:t>спостереження</a:t>
            </a:r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dirty="0">
                <a:solidFill>
                  <a:srgbClr val="00B0F0"/>
                </a:solidFill>
              </a:rPr>
              <a:t>за </a:t>
            </a:r>
            <a:r>
              <a:rPr lang="ru-RU" sz="3200" dirty="0" err="1">
                <a:solidFill>
                  <a:srgbClr val="00B0F0"/>
                </a:solidFill>
              </a:rPr>
              <a:t>взаємодією</a:t>
            </a:r>
            <a:r>
              <a:rPr lang="ru-RU" sz="3200" dirty="0">
                <a:solidFill>
                  <a:srgbClr val="00B0F0"/>
                </a:solidFill>
              </a:rPr>
              <a:t> </a:t>
            </a:r>
            <a:r>
              <a:rPr lang="ru-RU" sz="3200" dirty="0" err="1">
                <a:solidFill>
                  <a:srgbClr val="00B0F0"/>
                </a:solidFill>
              </a:rPr>
              <a:t>бджіл</a:t>
            </a:r>
            <a:r>
              <a:rPr lang="ru-RU" sz="3200" dirty="0">
                <a:solidFill>
                  <a:srgbClr val="00B0F0"/>
                </a:solidFill>
              </a:rPr>
              <a:t> і </a:t>
            </a:r>
            <a:r>
              <a:rPr lang="ru-RU" sz="3200" dirty="0" err="1">
                <a:solidFill>
                  <a:srgbClr val="00B0F0"/>
                </a:solidFill>
              </a:rPr>
              <a:t>рослин</a:t>
            </a:r>
            <a:r>
              <a:rPr lang="ru-RU" sz="3200" dirty="0">
                <a:solidFill>
                  <a:srgbClr val="00B0F0"/>
                </a:solidFill>
              </a:rPr>
              <a:t> у </a:t>
            </a:r>
            <a:r>
              <a:rPr lang="ru-RU" sz="3200" dirty="0" err="1">
                <a:solidFill>
                  <a:srgbClr val="00B0F0"/>
                </a:solidFill>
              </a:rPr>
              <a:t>нашій</a:t>
            </a:r>
            <a:r>
              <a:rPr lang="ru-RU" sz="3200" dirty="0">
                <a:solidFill>
                  <a:srgbClr val="00B0F0"/>
                </a:solidFill>
              </a:rPr>
              <a:t> </a:t>
            </a:r>
            <a:r>
              <a:rPr lang="ru-RU" sz="3200" dirty="0" err="1">
                <a:solidFill>
                  <a:srgbClr val="00B0F0"/>
                </a:solidFill>
              </a:rPr>
              <a:t>місцевості</a:t>
            </a:r>
            <a:r>
              <a:rPr lang="ru-RU" sz="3200" dirty="0">
                <a:solidFill>
                  <a:srgbClr val="00B0F0"/>
                </a:solidFill>
              </a:rPr>
              <a:t>, </a:t>
            </a:r>
            <a:r>
              <a:rPr lang="ru-RU" sz="3200" dirty="0" err="1" smtClean="0">
                <a:solidFill>
                  <a:srgbClr val="00B0F0"/>
                </a:solidFill>
              </a:rPr>
              <a:t>проаналізовано</a:t>
            </a:r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dirty="0" err="1" smtClean="0">
                <a:solidFill>
                  <a:srgbClr val="00B0F0"/>
                </a:solidFill>
              </a:rPr>
              <a:t>зібраний</a:t>
            </a:r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dirty="0" err="1" smtClean="0">
                <a:solidFill>
                  <a:srgbClr val="00B0F0"/>
                </a:solidFill>
              </a:rPr>
              <a:t>бджолами</a:t>
            </a:r>
            <a:r>
              <a:rPr lang="ru-RU" sz="3200" dirty="0" smtClean="0">
                <a:solidFill>
                  <a:srgbClr val="00B0F0"/>
                </a:solidFill>
              </a:rPr>
              <a:t> пилок та </a:t>
            </a:r>
            <a:r>
              <a:rPr lang="ru-RU" sz="3200" dirty="0" err="1" smtClean="0">
                <a:solidFill>
                  <a:srgbClr val="00B0F0"/>
                </a:solidFill>
              </a:rPr>
              <a:t>визначено</a:t>
            </a:r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dirty="0" err="1">
                <a:solidFill>
                  <a:srgbClr val="00B0F0"/>
                </a:solidFill>
              </a:rPr>
              <a:t>його</a:t>
            </a:r>
            <a:r>
              <a:rPr lang="ru-RU" sz="3200" dirty="0">
                <a:solidFill>
                  <a:srgbClr val="00B0F0"/>
                </a:solidFill>
              </a:rPr>
              <a:t> </a:t>
            </a:r>
            <a:r>
              <a:rPr lang="ru-RU" sz="3200" dirty="0" err="1">
                <a:solidFill>
                  <a:srgbClr val="00B0F0"/>
                </a:solidFill>
              </a:rPr>
              <a:t>значення</a:t>
            </a:r>
            <a:r>
              <a:rPr lang="ru-RU" sz="3200" dirty="0">
                <a:solidFill>
                  <a:srgbClr val="00B0F0"/>
                </a:solidFill>
              </a:rPr>
              <a:t> як природного продукту для </a:t>
            </a:r>
            <a:r>
              <a:rPr lang="ru-RU" sz="3200" dirty="0" err="1">
                <a:solidFill>
                  <a:srgbClr val="00B0F0"/>
                </a:solidFill>
              </a:rPr>
              <a:t>людини</a:t>
            </a:r>
            <a:r>
              <a:rPr lang="ru-RU" sz="3200" dirty="0">
                <a:solidFill>
                  <a:srgbClr val="00B0F0"/>
                </a:solidFill>
              </a:rPr>
              <a:t>.</a:t>
            </a:r>
            <a:endParaRPr lang="uk-UA" sz="3200" dirty="0">
              <a:solidFill>
                <a:srgbClr val="00B0F0"/>
              </a:solidFill>
            </a:endParaRPr>
          </a:p>
        </p:txBody>
      </p:sp>
      <p:pic>
        <p:nvPicPr>
          <p:cNvPr id="2097154" name="Рисунок 3"/>
          <p:cNvPicPr>
            <a:picLocks noChangeAspect="1"/>
          </p:cNvPicPr>
          <p:nvPr/>
        </p:nvPicPr>
        <p:blipFill>
          <a:blip r:embed="rId2" cstate="print"/>
          <a:srcRect l="9345" r="9345"/>
          <a:stretch>
            <a:fillRect/>
          </a:stretch>
        </p:blipFill>
        <p:spPr>
          <a:xfrm rot="5400000">
            <a:off x="6083645" y="940406"/>
            <a:ext cx="6380713" cy="5032904"/>
          </a:xfrm>
          <a:prstGeom prst="rect">
            <a:avLst/>
          </a:prstGeom>
        </p:spPr>
      </p:pic>
      <p:pic>
        <p:nvPicPr>
          <p:cNvPr id="2097167" name="Рисунок 209716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6628004">
            <a:off x="8681413" y="3343586"/>
            <a:ext cx="3063058" cy="3081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Заголовок 4"/>
          <p:cNvSpPr>
            <a:spLocks noGrp="1"/>
          </p:cNvSpPr>
          <p:nvPr>
            <p:ph type="title"/>
          </p:nvPr>
        </p:nvSpPr>
        <p:spPr>
          <a:xfrm>
            <a:off x="8238517" y="2021233"/>
            <a:ext cx="3434081" cy="1959669"/>
          </a:xfrm>
        </p:spPr>
        <p:txBody>
          <a:bodyPr/>
          <a:lstStyle/>
          <a:p>
            <a:endParaRPr lang="uk-UA"/>
          </a:p>
        </p:txBody>
      </p:sp>
      <p:sp>
        <p:nvSpPr>
          <p:cNvPr id="1048607" name="Місце для вмісту 5"/>
          <p:cNvSpPr>
            <a:spLocks noGrp="1"/>
          </p:cNvSpPr>
          <p:nvPr>
            <p:ph sz="half" idx="1"/>
          </p:nvPr>
        </p:nvSpPr>
        <p:spPr>
          <a:xfrm>
            <a:off x="677334" y="609600"/>
            <a:ext cx="4184035" cy="59964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B050"/>
                </a:solidFill>
                <a:latin typeface="+mj-lt"/>
              </a:rPr>
              <a:t>Об’єкт дослідження: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00B050"/>
                </a:solidFill>
                <a:latin typeface="+mj-lt"/>
              </a:rPr>
              <a:t>карпатські медоносні бджоли (пасіка с. </a:t>
            </a:r>
            <a:r>
              <a:rPr lang="uk-UA" sz="2400" dirty="0" err="1">
                <a:solidFill>
                  <a:srgbClr val="00B050"/>
                </a:solidFill>
                <a:latin typeface="+mj-lt"/>
              </a:rPr>
              <a:t>Турички</a:t>
            </a:r>
            <a:r>
              <a:rPr lang="uk-UA" sz="2400" dirty="0">
                <a:solidFill>
                  <a:srgbClr val="00B050"/>
                </a:solidFill>
                <a:latin typeface="+mj-lt"/>
              </a:rPr>
              <a:t>) та квіткові рослини, з якими вони </a:t>
            </a:r>
            <a:r>
              <a:rPr lang="uk-UA" sz="2400" dirty="0" smtClean="0">
                <a:solidFill>
                  <a:srgbClr val="00B050"/>
                </a:solidFill>
                <a:latin typeface="+mj-lt"/>
              </a:rPr>
              <a:t>взаємодіють.</a:t>
            </a:r>
          </a:p>
          <a:p>
            <a:pPr marL="0" indent="0" algn="ctr">
              <a:buNone/>
            </a:pPr>
            <a:endParaRPr lang="uk-UA" sz="2400" dirty="0">
              <a:solidFill>
                <a:srgbClr val="00B050"/>
              </a:solidFill>
              <a:latin typeface="+mj-lt"/>
            </a:endParaRPr>
          </a:p>
          <a:p>
            <a:pPr marL="0" indent="0" algn="ctr">
              <a:buNone/>
            </a:pPr>
            <a:endParaRPr lang="uk-UA" sz="2400" dirty="0">
              <a:solidFill>
                <a:srgbClr val="00B050"/>
              </a:solidFill>
              <a:latin typeface="+mj-lt"/>
            </a:endParaRPr>
          </a:p>
          <a:p>
            <a:pPr algn="ctr"/>
            <a:r>
              <a:rPr lang="uk-UA" sz="2400" b="1" dirty="0">
                <a:solidFill>
                  <a:srgbClr val="00B050"/>
                </a:solidFill>
                <a:latin typeface="+mj-lt"/>
              </a:rPr>
              <a:t>Предмет дослідження</a:t>
            </a:r>
            <a:r>
              <a:rPr lang="uk-UA" sz="2400" dirty="0">
                <a:solidFill>
                  <a:srgbClr val="00B050"/>
                </a:solidFill>
                <a:latin typeface="+mj-lt"/>
              </a:rPr>
              <a:t>: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00B050"/>
                </a:solidFill>
                <a:latin typeface="+mj-lt"/>
              </a:rPr>
              <a:t>процес взаємодії бджіл і рослин під час запилення та формування бджолиного </a:t>
            </a:r>
            <a:r>
              <a:rPr lang="uk-UA" sz="2400" dirty="0" smtClean="0">
                <a:solidFill>
                  <a:srgbClr val="00B050"/>
                </a:solidFill>
                <a:latin typeface="+mj-lt"/>
              </a:rPr>
              <a:t>пилку.</a:t>
            </a:r>
            <a:endParaRPr lang="uk-UA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2097155" name="Місце для вмісту 7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6716050" y="315892"/>
            <a:ext cx="5470484" cy="5037295"/>
          </a:xfrm>
        </p:spPr>
      </p:pic>
      <p:pic>
        <p:nvPicPr>
          <p:cNvPr id="2097168" name="Рисунок 209716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29602" y="2520482"/>
            <a:ext cx="3524554" cy="4329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Мета: </a:t>
            </a:r>
            <a:endParaRPr lang="uk-UA" dirty="0"/>
          </a:p>
        </p:txBody>
      </p:sp>
      <p:sp>
        <p:nvSpPr>
          <p:cNvPr id="1048609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93359" y="1796696"/>
            <a:ext cx="3708054" cy="442682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2800" dirty="0" err="1">
                <a:solidFill>
                  <a:srgbClr val="FFC000"/>
                </a:solidFill>
              </a:rPr>
              <a:t>Дослідити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взаємозв’язок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бджіл</a:t>
            </a:r>
            <a:r>
              <a:rPr lang="ru-RU" sz="2800" dirty="0">
                <a:solidFill>
                  <a:srgbClr val="FFC000"/>
                </a:solidFill>
              </a:rPr>
              <a:t> і </a:t>
            </a:r>
            <a:r>
              <a:rPr lang="ru-RU" sz="2800" dirty="0" err="1">
                <a:solidFill>
                  <a:srgbClr val="FFC000"/>
                </a:solidFill>
              </a:rPr>
              <a:t>рослин</a:t>
            </a:r>
            <a:r>
              <a:rPr lang="ru-RU" sz="2800" dirty="0">
                <a:solidFill>
                  <a:srgbClr val="FFC000"/>
                </a:solidFill>
              </a:rPr>
              <a:t> та </a:t>
            </a:r>
            <a:r>
              <a:rPr lang="ru-RU" sz="2800" dirty="0" err="1">
                <a:solidFill>
                  <a:srgbClr val="FFC000"/>
                </a:solidFill>
              </a:rPr>
              <a:t>з’ясувати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значення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бджолиного</a:t>
            </a:r>
            <a:r>
              <a:rPr lang="ru-RU" sz="2800" dirty="0">
                <a:solidFill>
                  <a:srgbClr val="FFC000"/>
                </a:solidFill>
              </a:rPr>
              <a:t> пилку як </a:t>
            </a:r>
            <a:r>
              <a:rPr lang="ru-RU" sz="2800" dirty="0" err="1">
                <a:solidFill>
                  <a:srgbClr val="FFC000"/>
                </a:solidFill>
              </a:rPr>
              <a:t>корисного</a:t>
            </a:r>
            <a:r>
              <a:rPr lang="ru-RU" sz="2800" dirty="0">
                <a:solidFill>
                  <a:srgbClr val="FFC000"/>
                </a:solidFill>
              </a:rPr>
              <a:t> продукту для </a:t>
            </a:r>
            <a:r>
              <a:rPr lang="ru-RU" sz="2800" dirty="0" err="1">
                <a:solidFill>
                  <a:srgbClr val="FFC000"/>
                </a:solidFill>
              </a:rPr>
              <a:t>людини</a:t>
            </a:r>
            <a:r>
              <a:rPr lang="ru-RU" sz="2800" dirty="0">
                <a:solidFill>
                  <a:srgbClr val="FFC000"/>
                </a:solidFill>
              </a:rPr>
              <a:t>.</a:t>
            </a:r>
            <a:endParaRPr lang="uk-UA" sz="2800" dirty="0">
              <a:solidFill>
                <a:srgbClr val="FFC000"/>
              </a:solidFill>
            </a:endParaRPr>
          </a:p>
        </p:txBody>
      </p:sp>
      <p:pic>
        <p:nvPicPr>
          <p:cNvPr id="2097156" name="Содержимое 5" descr="1260706592_img0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7669" b="7669"/>
          <a:stretch>
            <a:fillRect/>
          </a:stretch>
        </p:blipFill>
        <p:spPr>
          <a:xfrm>
            <a:off x="4702629" y="305728"/>
            <a:ext cx="5452765" cy="46480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97170" name="Рисунок 209716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702317" y="2648405"/>
            <a:ext cx="3287520" cy="4041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77334" y="254729"/>
            <a:ext cx="4184035" cy="578663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4444"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3800" dirty="0" err="1" smtClean="0">
                <a:solidFill>
                  <a:srgbClr val="00B050"/>
                </a:solidFill>
              </a:rPr>
              <a:t>Завдання</a:t>
            </a:r>
            <a:r>
              <a:rPr lang="ru-RU" sz="3800" dirty="0" smtClean="0">
                <a:solidFill>
                  <a:srgbClr val="00B050"/>
                </a:solidFill>
              </a:rPr>
              <a:t>:</a:t>
            </a:r>
          </a:p>
          <a:p>
            <a:pPr marL="0" indent="0" algn="ctr">
              <a:buNone/>
            </a:pPr>
            <a:endParaRPr lang="ru-RU" sz="3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sz="2400" dirty="0" smtClean="0"/>
              <a:t>1. </a:t>
            </a:r>
            <a:r>
              <a:rPr lang="ru-RU" sz="2400" dirty="0" err="1" smtClean="0">
                <a:solidFill>
                  <a:srgbClr val="002060"/>
                </a:solidFill>
              </a:rPr>
              <a:t>Вивчити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роль </a:t>
            </a:r>
            <a:r>
              <a:rPr lang="ru-RU" sz="2400" dirty="0" err="1">
                <a:solidFill>
                  <a:srgbClr val="002060"/>
                </a:solidFill>
              </a:rPr>
              <a:t>бджіл</a:t>
            </a:r>
            <a:r>
              <a:rPr lang="ru-RU" sz="2400" dirty="0">
                <a:solidFill>
                  <a:srgbClr val="002060"/>
                </a:solidFill>
              </a:rPr>
              <a:t> у </a:t>
            </a:r>
            <a:r>
              <a:rPr lang="ru-RU" sz="2400" dirty="0" err="1">
                <a:solidFill>
                  <a:srgbClr val="002060"/>
                </a:solidFill>
              </a:rPr>
              <a:t>запиленні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рослин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2. </a:t>
            </a:r>
            <a:r>
              <a:rPr lang="ru-RU" sz="2400" dirty="0" err="1" smtClean="0">
                <a:solidFill>
                  <a:srgbClr val="002060"/>
                </a:solidFill>
              </a:rPr>
              <a:t>Дослідити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процес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збору</a:t>
            </a:r>
            <a:r>
              <a:rPr lang="ru-RU" sz="2400" dirty="0">
                <a:solidFill>
                  <a:srgbClr val="002060"/>
                </a:solidFill>
              </a:rPr>
              <a:t> пилку </a:t>
            </a:r>
            <a:r>
              <a:rPr lang="ru-RU" sz="2400" dirty="0" err="1" smtClean="0">
                <a:solidFill>
                  <a:srgbClr val="002060"/>
                </a:solidFill>
              </a:rPr>
              <a:t>бджолами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3. Провести </a:t>
            </a:r>
            <a:r>
              <a:rPr lang="ru-RU" sz="2400" dirty="0" err="1">
                <a:solidFill>
                  <a:srgbClr val="002060"/>
                </a:solidFill>
              </a:rPr>
              <a:t>спостереження</a:t>
            </a:r>
            <a:r>
              <a:rPr lang="ru-RU" sz="2400" dirty="0">
                <a:solidFill>
                  <a:srgbClr val="002060"/>
                </a:solidFill>
              </a:rPr>
              <a:t> за </a:t>
            </a:r>
            <a:r>
              <a:rPr lang="ru-RU" sz="2400" dirty="0" err="1">
                <a:solidFill>
                  <a:srgbClr val="002060"/>
                </a:solidFill>
              </a:rPr>
              <a:t>поведінкою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бджіл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4. </a:t>
            </a:r>
            <a:r>
              <a:rPr lang="ru-RU" sz="2400" dirty="0" err="1" smtClean="0">
                <a:solidFill>
                  <a:srgbClr val="002060"/>
                </a:solidFill>
              </a:rPr>
              <a:t>Визначити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значення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бджолиного</a:t>
            </a:r>
            <a:r>
              <a:rPr lang="ru-RU" sz="2400" dirty="0">
                <a:solidFill>
                  <a:srgbClr val="002060"/>
                </a:solidFill>
              </a:rPr>
              <a:t> пилку для </a:t>
            </a:r>
            <a:r>
              <a:rPr lang="ru-RU" sz="2400" dirty="0" err="1">
                <a:solidFill>
                  <a:srgbClr val="002060"/>
                </a:solidFill>
              </a:rPr>
              <a:t>людини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5. </a:t>
            </a:r>
            <a:r>
              <a:rPr lang="ru-RU" sz="2400" dirty="0" err="1" smtClean="0">
                <a:solidFill>
                  <a:srgbClr val="002060"/>
                </a:solidFill>
              </a:rPr>
              <a:t>Узагальнити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результати</a:t>
            </a:r>
            <a:r>
              <a:rPr lang="ru-RU" sz="2400" dirty="0">
                <a:solidFill>
                  <a:srgbClr val="002060"/>
                </a:solidFill>
              </a:rPr>
              <a:t> та </a:t>
            </a:r>
            <a:r>
              <a:rPr lang="ru-RU" sz="2400" dirty="0" err="1">
                <a:solidFill>
                  <a:srgbClr val="002060"/>
                </a:solidFill>
              </a:rPr>
              <a:t>зробити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висновки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2097157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396386">
            <a:off x="7242335" y="3486947"/>
            <a:ext cx="4850782" cy="2807644"/>
          </a:xfrm>
          <a:prstGeom prst="rect">
            <a:avLst/>
          </a:prstGeom>
        </p:spPr>
      </p:pic>
      <p:pic>
        <p:nvPicPr>
          <p:cNvPr id="2097158" name="Рисунок 209715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875036" y="186198"/>
            <a:ext cx="3585380" cy="3359684"/>
          </a:xfrm>
          <a:prstGeom prst="rect">
            <a:avLst/>
          </a:prstGeom>
        </p:spPr>
      </p:pic>
      <p:pic>
        <p:nvPicPr>
          <p:cNvPr id="2097169" name="Рисунок 209716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5083608">
            <a:off x="4359287" y="2595975"/>
            <a:ext cx="4371890" cy="2679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Методи дослідження:</a:t>
            </a:r>
            <a:endParaRPr lang="uk-UA" dirty="0"/>
          </a:p>
        </p:txBody>
      </p:sp>
      <p:sp>
        <p:nvSpPr>
          <p:cNvPr id="1048612" name="Місце для вмісту 2"/>
          <p:cNvSpPr>
            <a:spLocks noGrp="1"/>
          </p:cNvSpPr>
          <p:nvPr>
            <p:ph sz="half"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err="1" smtClean="0"/>
              <a:t>спостереження</a:t>
            </a:r>
            <a:endParaRPr lang="ru-RU" dirty="0"/>
          </a:p>
          <a:p>
            <a:r>
              <a:rPr lang="ru-RU" dirty="0" err="1"/>
              <a:t>порівняння</a:t>
            </a:r>
            <a:endParaRPr lang="ru-RU" dirty="0"/>
          </a:p>
          <a:p>
            <a:r>
              <a:rPr lang="ru-RU" dirty="0" err="1"/>
              <a:t>аналіз</a:t>
            </a:r>
            <a:endParaRPr lang="ru-RU" dirty="0"/>
          </a:p>
          <a:p>
            <a:r>
              <a:rPr lang="ru-RU" dirty="0" err="1"/>
              <a:t>узагальнення</a:t>
            </a:r>
            <a:endParaRPr lang="uk-UA" dirty="0"/>
          </a:p>
        </p:txBody>
      </p:sp>
      <p:pic>
        <p:nvPicPr>
          <p:cNvPr id="2097159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6512872" y="11219"/>
            <a:ext cx="5259965" cy="5700213"/>
          </a:xfrm>
          <a:prstGeom prst="rect">
            <a:avLst/>
          </a:prstGeom>
        </p:spPr>
      </p:pic>
      <p:pic>
        <p:nvPicPr>
          <p:cNvPr id="2097160" name="Рисунок 209715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46" y="2565918"/>
            <a:ext cx="4014871" cy="3834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6535229" cy="1320800"/>
          </a:xfrm>
        </p:spPr>
        <p:txBody>
          <a:bodyPr>
            <a:normAutofit fontScale="90000"/>
          </a:bodyPr>
          <a:lstStyle/>
          <a:p>
            <a:r>
              <a:rPr lang="uk-UA" dirty="0"/>
              <a:t>«</a:t>
            </a:r>
            <a:r>
              <a:rPr lang="uk-UA" b="1" dirty="0"/>
              <a:t>Роль медоносної бджоли у підтриманні стабільності </a:t>
            </a:r>
            <a:r>
              <a:rPr lang="uk-UA" b="1" dirty="0" smtClean="0"/>
              <a:t>екосистем»</a:t>
            </a:r>
            <a:endParaRPr lang="uk-UA" dirty="0"/>
          </a:p>
        </p:txBody>
      </p:sp>
      <p:sp>
        <p:nvSpPr>
          <p:cNvPr id="1048614" name="Місце для вмісту 2"/>
          <p:cNvSpPr>
            <a:spLocks noGrp="1"/>
          </p:cNvSpPr>
          <p:nvPr>
            <p:ph sz="half" idx="1"/>
          </p:nvPr>
        </p:nvSpPr>
        <p:spPr>
          <a:xfrm>
            <a:off x="242596" y="2160589"/>
            <a:ext cx="6820677" cy="45761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Бджоли </a:t>
            </a:r>
            <a:r>
              <a:rPr lang="uk-UA" dirty="0"/>
              <a:t>виступають ключовими ланками у природних біоценозах, виконуючи функцію головних </a:t>
            </a:r>
            <a:r>
              <a:rPr lang="uk-UA" dirty="0" err="1"/>
              <a:t>ентомофілів</a:t>
            </a:r>
            <a:r>
              <a:rPr lang="uk-UA" dirty="0"/>
              <a:t> (комах-запилювачів). Їхня діяльність не обмежується лише продукуванням біологічно активних речовин, таких як мед, прополіс чи перга. Найважливішим екологічним аспектом їхньої життєдіяльності є забезпечення перехресного запилення квіткових рослин.</a:t>
            </a:r>
          </a:p>
          <a:p>
            <a:pPr algn="just"/>
            <a:r>
              <a:rPr lang="uk-UA" dirty="0"/>
              <a:t>У ході дослідження встановлено, що саме завдяки активному переносу пилкових </a:t>
            </a:r>
            <a:r>
              <a:rPr lang="uk-UA" dirty="0" err="1"/>
              <a:t>зерен</a:t>
            </a:r>
            <a:r>
              <a:rPr lang="uk-UA" dirty="0"/>
              <a:t> бджолами забезпечується завершення репродуктивного циклу рослин: відбувається запліднення, формування повноцінних плодів та визрівання насіння. Це є критично необхідною умовою для збереження </a:t>
            </a:r>
            <a:r>
              <a:rPr lang="uk-UA" dirty="0" err="1"/>
              <a:t>фіторізноманіття</a:t>
            </a:r>
            <a:r>
              <a:rPr lang="uk-UA" dirty="0"/>
              <a:t> та природного самовідновлення флори у досліджуваному </a:t>
            </a:r>
            <a:r>
              <a:rPr lang="uk-UA" dirty="0" smtClean="0"/>
              <a:t>регіоні.</a:t>
            </a:r>
            <a:endParaRPr lang="uk-UA" dirty="0"/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361853" y="811763"/>
            <a:ext cx="4534678" cy="5924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Практична частина </a:t>
            </a:r>
            <a:r>
              <a:rPr lang="uk-UA" dirty="0" smtClean="0"/>
              <a:t>дослідження:</a:t>
            </a:r>
            <a:endParaRPr lang="uk-UA" dirty="0"/>
          </a:p>
        </p:txBody>
      </p:sp>
      <p:sp>
        <p:nvSpPr>
          <p:cNvPr id="1048616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77334" y="1380930"/>
            <a:ext cx="4006633" cy="520648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3333" lnSpcReduction="20000"/>
          </a:bodyPr>
          <a:lstStyle/>
          <a:p>
            <a:pPr algn="just"/>
            <a:r>
              <a:rPr lang="uk-UA" dirty="0" smtClean="0">
                <a:solidFill>
                  <a:srgbClr val="00B050"/>
                </a:solidFill>
              </a:rPr>
              <a:t>Дослідження </a:t>
            </a:r>
            <a:r>
              <a:rPr lang="uk-UA" dirty="0">
                <a:solidFill>
                  <a:srgbClr val="00B050"/>
                </a:solidFill>
              </a:rPr>
              <a:t>проводилося на пасіці в селі </a:t>
            </a:r>
            <a:r>
              <a:rPr lang="uk-UA" dirty="0" err="1">
                <a:solidFill>
                  <a:srgbClr val="00B050"/>
                </a:solidFill>
              </a:rPr>
              <a:t>Турички</a:t>
            </a:r>
            <a:r>
              <a:rPr lang="uk-UA" dirty="0">
                <a:solidFill>
                  <a:srgbClr val="00B050"/>
                </a:solidFill>
              </a:rPr>
              <a:t>. Було проведено спостереження за тим, як бджоли збирають квіткове обніжжя (пилок).</a:t>
            </a:r>
            <a:br>
              <a:rPr lang="uk-UA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00B050"/>
                </a:solidFill>
              </a:rPr>
              <a:t>У результаті спостереження встановлено, що бджоли збирають пилок з різних рослин, які відрізняються за кольором</a:t>
            </a:r>
            <a:r>
              <a:rPr lang="uk-UA" dirty="0" smtClean="0">
                <a:solidFill>
                  <a:srgbClr val="00B05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uk-UA" dirty="0">
                <a:solidFill>
                  <a:srgbClr val="00B050"/>
                </a:solidFill>
              </a:rPr>
              <a:t/>
            </a:r>
            <a:br>
              <a:rPr lang="uk-UA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00B050"/>
                </a:solidFill>
              </a:rPr>
              <a:t>Анемона діброва — пилок оливково-сірого </a:t>
            </a:r>
            <a:r>
              <a:rPr lang="uk-UA" dirty="0" smtClean="0">
                <a:solidFill>
                  <a:srgbClr val="00B050"/>
                </a:solidFill>
              </a:rPr>
              <a:t>кольору.</a:t>
            </a:r>
          </a:p>
          <a:p>
            <a:pPr marL="0" indent="0" algn="just">
              <a:buNone/>
            </a:pPr>
            <a:r>
              <a:rPr lang="uk-UA" dirty="0">
                <a:solidFill>
                  <a:srgbClr val="00B050"/>
                </a:solidFill>
              </a:rPr>
              <a:t/>
            </a:r>
            <a:br>
              <a:rPr lang="uk-UA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00B050"/>
                </a:solidFill>
              </a:rPr>
              <a:t>Глуха кропива пурпурна — червоний </a:t>
            </a:r>
            <a:r>
              <a:rPr lang="uk-UA" dirty="0" smtClean="0">
                <a:solidFill>
                  <a:srgbClr val="00B050"/>
                </a:solidFill>
              </a:rPr>
              <a:t>пилок.</a:t>
            </a:r>
          </a:p>
          <a:p>
            <a:pPr marL="0" indent="0" algn="just">
              <a:buNone/>
            </a:pPr>
            <a:r>
              <a:rPr lang="uk-UA" dirty="0">
                <a:solidFill>
                  <a:srgbClr val="00B050"/>
                </a:solidFill>
              </a:rPr>
              <a:t/>
            </a:r>
            <a:br>
              <a:rPr lang="uk-UA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00B050"/>
                </a:solidFill>
              </a:rPr>
              <a:t>Кульбаба лікарська — жовтий </a:t>
            </a:r>
            <a:r>
              <a:rPr lang="uk-UA" dirty="0" smtClean="0">
                <a:solidFill>
                  <a:srgbClr val="00B050"/>
                </a:solidFill>
              </a:rPr>
              <a:t>пилок.</a:t>
            </a:r>
          </a:p>
          <a:p>
            <a:pPr marL="0" indent="0" algn="just">
              <a:buNone/>
            </a:pPr>
            <a:r>
              <a:rPr lang="uk-UA" dirty="0" smtClean="0">
                <a:solidFill>
                  <a:srgbClr val="00B050"/>
                </a:solidFill>
              </a:rPr>
              <a:t>Зозулин </a:t>
            </a:r>
            <a:r>
              <a:rPr lang="uk-UA" dirty="0">
                <a:solidFill>
                  <a:srgbClr val="00B050"/>
                </a:solidFill>
              </a:rPr>
              <a:t>цвіт — жовто-коричневий </a:t>
            </a:r>
            <a:r>
              <a:rPr lang="uk-UA" dirty="0" smtClean="0">
                <a:solidFill>
                  <a:srgbClr val="00B050"/>
                </a:solidFill>
              </a:rPr>
              <a:t>пилок.</a:t>
            </a:r>
          </a:p>
          <a:p>
            <a:pPr marL="0" indent="0" algn="just">
              <a:buNone/>
            </a:pPr>
            <a:r>
              <a:rPr lang="uk-UA" dirty="0">
                <a:solidFill>
                  <a:srgbClr val="00B050"/>
                </a:solidFill>
              </a:rPr>
              <a:t/>
            </a:r>
            <a:br>
              <a:rPr lang="uk-UA" dirty="0">
                <a:solidFill>
                  <a:srgbClr val="00B050"/>
                </a:solidFill>
              </a:rPr>
            </a:br>
            <a:r>
              <a:rPr lang="uk-UA" dirty="0">
                <a:solidFill>
                  <a:srgbClr val="00B050"/>
                </a:solidFill>
              </a:rPr>
              <a:t>Проліска </a:t>
            </a:r>
            <a:r>
              <a:rPr lang="uk-UA" dirty="0" err="1">
                <a:solidFill>
                  <a:srgbClr val="00B050"/>
                </a:solidFill>
              </a:rPr>
              <a:t>дволиста</a:t>
            </a:r>
            <a:r>
              <a:rPr lang="uk-UA" dirty="0">
                <a:solidFill>
                  <a:srgbClr val="00B050"/>
                </a:solidFill>
              </a:rPr>
              <a:t> — фіолетовий </a:t>
            </a:r>
            <a:r>
              <a:rPr lang="uk-UA" dirty="0" smtClean="0">
                <a:solidFill>
                  <a:srgbClr val="00B050"/>
                </a:solidFill>
              </a:rPr>
              <a:t>пилок.</a:t>
            </a:r>
            <a:r>
              <a:rPr lang="uk-UA" dirty="0">
                <a:solidFill>
                  <a:srgbClr val="00B050"/>
                </a:solidFill>
              </a:rPr>
              <a:t/>
            </a:r>
            <a:br>
              <a:rPr lang="uk-UA" dirty="0">
                <a:solidFill>
                  <a:srgbClr val="00B050"/>
                </a:solidFill>
              </a:rPr>
            </a:br>
            <a:endParaRPr lang="uk-UA" dirty="0" smtClean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rgbClr val="00B050"/>
                </a:solidFill>
              </a:rPr>
              <a:t>Це </a:t>
            </a:r>
            <a:r>
              <a:rPr lang="uk-UA" dirty="0">
                <a:solidFill>
                  <a:srgbClr val="00B050"/>
                </a:solidFill>
              </a:rPr>
              <a:t>свідчить про те, що бджоли відвідують різні види рослин і забезпечують їх запилення.</a:t>
            </a:r>
          </a:p>
        </p:txBody>
      </p:sp>
      <p:sp>
        <p:nvSpPr>
          <p:cNvPr id="1048617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089968" y="2437568"/>
            <a:ext cx="4184034" cy="3880773"/>
          </a:xfrm>
        </p:spPr>
        <p:txBody>
          <a:bodyPr>
            <a:normAutofit/>
          </a:bodyPr>
          <a:lstStyle/>
          <a:p>
            <a:endParaRPr lang="uk-UA"/>
          </a:p>
        </p:txBody>
      </p:sp>
      <p:pic>
        <p:nvPicPr>
          <p:cNvPr id="2097162" name="Рисунок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269999"/>
            <a:ext cx="3498861" cy="5331876"/>
          </a:xfrm>
          <a:prstGeom prst="rect">
            <a:avLst/>
          </a:prstGeom>
        </p:spPr>
      </p:pic>
      <p:pic>
        <p:nvPicPr>
          <p:cNvPr id="2097163" name="Рисунок 209716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878210" y="782734"/>
            <a:ext cx="4153467" cy="555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015548" cy="1320800"/>
          </a:xfrm>
        </p:spPr>
        <p:txBody>
          <a:bodyPr/>
          <a:lstStyle/>
          <a:p>
            <a:r>
              <a:rPr lang="uk-UA" dirty="0"/>
              <a:t>Значення бджолиного </a:t>
            </a:r>
            <a:r>
              <a:rPr lang="uk-UA" dirty="0" smtClean="0"/>
              <a:t>пилку:</a:t>
            </a:r>
            <a:endParaRPr lang="uk-UA" dirty="0"/>
          </a:p>
        </p:txBody>
      </p:sp>
      <p:sp>
        <p:nvSpPr>
          <p:cNvPr id="1048619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77334" y="1362269"/>
            <a:ext cx="4184035" cy="523447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9444" lnSpcReduction="10000"/>
          </a:bodyPr>
          <a:lstStyle/>
          <a:p>
            <a:pPr marL="0" indent="0">
              <a:buNone/>
            </a:pPr>
            <a:r>
              <a:rPr lang="uk-UA" dirty="0"/>
              <a:t/>
            </a:r>
            <a:br>
              <a:rPr lang="uk-UA" dirty="0"/>
            </a:br>
            <a:r>
              <a:rPr lang="uk-UA" dirty="0"/>
              <a:t>У ході мого дослідження я з’ясувала, що бджолиний пилок (квіткове обніжжя) — це не просто їжа для комах, а справжній «біологічний концентрат». Він містить понад </a:t>
            </a:r>
            <a:r>
              <a:rPr lang="uk-UA" b="1" dirty="0"/>
              <a:t>250 біологічно активних речовин</a:t>
            </a:r>
            <a:r>
              <a:rPr lang="uk-UA" dirty="0"/>
              <a:t>, які необхідні для нормального функціонування організму людини.</a:t>
            </a:r>
          </a:p>
          <a:p>
            <a:r>
              <a:rPr lang="uk-UA" b="1" dirty="0"/>
              <a:t>Основні компоненти, які я виділила під час опрацювання наукової літератури:</a:t>
            </a:r>
            <a:endParaRPr lang="uk-UA" dirty="0"/>
          </a:p>
          <a:p>
            <a:r>
              <a:rPr lang="uk-UA" b="1" dirty="0"/>
              <a:t>Високомолекулярні білки та амінокислоти:</a:t>
            </a:r>
            <a:r>
              <a:rPr lang="uk-UA" dirty="0"/>
              <a:t> за своїм складом вони близькі до білків м'яса та яєць, що робить пилок незамінним для росту м'язів і тканин.</a:t>
            </a:r>
          </a:p>
          <a:p>
            <a:r>
              <a:rPr lang="uk-UA" b="1" dirty="0"/>
              <a:t>Вітамінний комплекс:</a:t>
            </a:r>
            <a:r>
              <a:rPr lang="uk-UA" dirty="0"/>
              <a:t> пилок багатий на вітаміни групи </a:t>
            </a:r>
            <a:r>
              <a:rPr lang="en-US" dirty="0"/>
              <a:t>B, C, E, </a:t>
            </a:r>
            <a:r>
              <a:rPr lang="uk-UA" dirty="0"/>
              <a:t>а також провітамін А (каротин).</a:t>
            </a:r>
          </a:p>
          <a:p>
            <a:r>
              <a:rPr lang="uk-UA" b="1" dirty="0"/>
              <a:t>Мінеральний склад:</a:t>
            </a:r>
            <a:r>
              <a:rPr lang="uk-UA" dirty="0"/>
              <a:t> </a:t>
            </a:r>
            <a:r>
              <a:rPr lang="en-US" dirty="0"/>
              <a:t> </a:t>
            </a:r>
            <a:r>
              <a:rPr lang="uk-UA" altLang="en-US" dirty="0"/>
              <a:t>з</a:t>
            </a:r>
            <a:r>
              <a:rPr lang="en-US" altLang="en-US" dirty="0"/>
              <a:t> </a:t>
            </a:r>
            <a:r>
              <a:rPr lang="uk-UA" altLang="en-US" dirty="0"/>
              <a:t>літературних джерел дізналася</a:t>
            </a:r>
            <a:r>
              <a:rPr lang="en-US" altLang="en-US" dirty="0"/>
              <a:t>,</a:t>
            </a:r>
            <a:r>
              <a:rPr lang="uk-UA" dirty="0"/>
              <a:t>що у пилку присутні калій, магній, залізо та цинк, які підтримують роботу серця та зміцнюють кістки.</a:t>
            </a:r>
            <a:endParaRPr lang="zh-CN" altLang="en-US" dirty="0"/>
          </a:p>
        </p:txBody>
      </p:sp>
      <p:sp>
        <p:nvSpPr>
          <p:cNvPr id="1048620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089969" y="1362269"/>
            <a:ext cx="6703925" cy="523447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9444" lnSpcReduction="10000"/>
          </a:bodyPr>
          <a:lstStyle/>
          <a:p>
            <a:pPr marL="0" indent="0">
              <a:buNone/>
            </a:pPr>
            <a:r>
              <a:rPr lang="uk-UA" b="1" dirty="0" smtClean="0"/>
              <a:t>Вплив </a:t>
            </a:r>
            <a:r>
              <a:rPr lang="uk-UA" b="1" dirty="0"/>
              <a:t>на організм (результати аналізу):</a:t>
            </a:r>
          </a:p>
          <a:p>
            <a:r>
              <a:rPr lang="uk-UA" dirty="0"/>
              <a:t>На основі вивчених даних я зробила висновок про багатогранний вплив пилку:</a:t>
            </a:r>
          </a:p>
          <a:p>
            <a:r>
              <a:rPr lang="uk-UA" b="1" dirty="0" err="1"/>
              <a:t>Імуномодулююча</a:t>
            </a:r>
            <a:r>
              <a:rPr lang="uk-UA" b="1" dirty="0"/>
              <a:t> дія:</a:t>
            </a:r>
            <a:r>
              <a:rPr lang="uk-UA" dirty="0"/>
              <a:t> пилок активує захисні сили організму, що особливо важливо для школярів під час сезонних застуд.</a:t>
            </a:r>
          </a:p>
          <a:p>
            <a:r>
              <a:rPr lang="uk-UA" b="1" dirty="0"/>
              <a:t>Енергетичний потенціал:</a:t>
            </a:r>
            <a:r>
              <a:rPr lang="uk-UA" dirty="0"/>
              <a:t> завдяки вмісту ферментів продукт покращує обмін речовин і підвищує витривалість під час розумових навантажень.</a:t>
            </a:r>
          </a:p>
          <a:p>
            <a:r>
              <a:rPr lang="uk-UA" b="1" dirty="0"/>
              <a:t>Застереження щодо алергізації:</a:t>
            </a:r>
            <a:r>
              <a:rPr lang="uk-UA" dirty="0"/>
              <a:t> важливою частиною мого дослідження є виявлення ризиків. Оскільки пилок — це біологічно активний продукт, він може викликати </a:t>
            </a:r>
            <a:r>
              <a:rPr lang="uk-UA" dirty="0" err="1"/>
              <a:t>гіперчутливість</a:t>
            </a:r>
            <a:r>
              <a:rPr lang="uk-UA" dirty="0"/>
              <a:t>. Тому я рекомендую проводити тест на алергічну реакцію перед початком регулярного вживання.</a:t>
            </a:r>
          </a:p>
          <a:p>
            <a:endParaRPr lang="uk-UA" dirty="0"/>
          </a:p>
        </p:txBody>
      </p:sp>
      <p:pic>
        <p:nvPicPr>
          <p:cNvPr id="2097164" name="Рисунок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232027" y="4105469"/>
            <a:ext cx="3274242" cy="2388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Заголовок 10486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97165" name="Рисунок 209716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9208" y="163060"/>
            <a:ext cx="10487608" cy="6526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Висновки:</a:t>
            </a:r>
            <a:endParaRPr lang="uk-UA" dirty="0"/>
          </a:p>
        </p:txBody>
      </p:sp>
      <p:sp>
        <p:nvSpPr>
          <p:cNvPr id="1048627" name="Місце для вмісту 4"/>
          <p:cNvSpPr>
            <a:spLocks noGrp="1"/>
          </p:cNvSpPr>
          <p:nvPr>
            <p:ph idx="1"/>
          </p:nvPr>
        </p:nvSpPr>
        <p:spPr>
          <a:xfrm>
            <a:off x="677333" y="1362269"/>
            <a:ext cx="10892625" cy="541175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4444"/>
          </a:bodyPr>
          <a:lstStyle/>
          <a:p>
            <a:pPr algn="just"/>
            <a:r>
              <a:rPr lang="uk-UA" dirty="0" smtClean="0"/>
              <a:t>1. Встановлено</a:t>
            </a:r>
            <a:r>
              <a:rPr lang="uk-UA" dirty="0"/>
              <a:t>, що карпатські медоносні бджоли є ключовою ланкою в екосистемі. Забезпечуючи перехресне запилення, вони сприяють утворенню плодів та насіння, що є критично важливим для збереження </a:t>
            </a:r>
            <a:r>
              <a:rPr lang="uk-UA" dirty="0" err="1"/>
              <a:t>біорізноманіття</a:t>
            </a:r>
            <a:r>
              <a:rPr lang="uk-UA" dirty="0"/>
              <a:t> та врожайності сільськогосподарських культур</a:t>
            </a:r>
            <a:r>
              <a:rPr lang="uk-UA" dirty="0" smtClean="0"/>
              <a:t>.</a:t>
            </a:r>
          </a:p>
          <a:p>
            <a:pPr algn="just"/>
            <a:r>
              <a:rPr lang="uk-UA" dirty="0"/>
              <a:t>2. Досліджено механізм формування «квіткового обніжжя». Збір пилку бджолами є вибірковим, але охоплює широкий спектр медоносів. Процес збору є одночасно актом живлення для бджолиної сім'ї та актом запилення для флори</a:t>
            </a:r>
            <a:r>
              <a:rPr lang="uk-UA" dirty="0" smtClean="0"/>
              <a:t>.</a:t>
            </a:r>
          </a:p>
          <a:p>
            <a:pPr algn="just"/>
            <a:r>
              <a:rPr lang="uk-UA" dirty="0"/>
              <a:t>3. Встановлено високу активність бджіл на пасіці с. </a:t>
            </a:r>
            <a:r>
              <a:rPr lang="uk-UA" dirty="0" err="1"/>
              <a:t>Турички</a:t>
            </a:r>
            <a:r>
              <a:rPr lang="uk-UA" dirty="0"/>
              <a:t>. Аналіз палітри зібраного пилку (від фіолетового до червоного) доводить, що бджоли активно мігрують між різними видами рослин, не обмежуючись одним типом медоносів, що забезпечує стабільність запилення різних ботанічних </a:t>
            </a:r>
            <a:r>
              <a:rPr lang="uk-UA" dirty="0" smtClean="0"/>
              <a:t>видів.</a:t>
            </a:r>
          </a:p>
          <a:p>
            <a:pPr algn="just"/>
            <a:r>
              <a:rPr lang="uk-UA" dirty="0"/>
              <a:t>4. Визначено, що пилок є унікальним біостимулятором. Завдяки високому вмісту білків, вітамінів та мікроелементів, він ефективно зміцнює імунітет. Проте підтверджено необхідність обережного вживання через ризик алергічних реакцій</a:t>
            </a:r>
            <a:r>
              <a:rPr lang="uk-UA" dirty="0" smtClean="0"/>
              <a:t>.</a:t>
            </a:r>
          </a:p>
          <a:p>
            <a:pPr algn="just"/>
            <a:r>
              <a:rPr lang="uk-UA" dirty="0"/>
              <a:t>5. Взаємозв’язок бджіл і рослин має симбіотичний характер: рослини надають джерело живлення, а бджоли забезпечують їхнє розмноження. Збереження популяції бджіл є обов'язковою умовою екологічної безпеки та отримання цінних для здоров'я людини продуктів бджільництва.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Заголовок 10487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altLang="en-US" dirty="0"/>
              <a:t>Список використаної</a:t>
            </a:r>
            <a:r>
              <a:rPr lang="en-US" altLang="en-US" dirty="0"/>
              <a:t> </a:t>
            </a:r>
            <a:r>
              <a:rPr lang="uk-UA" altLang="en-US" dirty="0"/>
              <a:t>літератури </a:t>
            </a:r>
            <a:endParaRPr lang="uk-UA" dirty="0"/>
          </a:p>
        </p:txBody>
      </p:sp>
      <p:sp>
        <p:nvSpPr>
          <p:cNvPr id="1048718" name="TextBox 1048717"/>
          <p:cNvSpPr txBox="1"/>
          <p:nvPr/>
        </p:nvSpPr>
        <p:spPr>
          <a:xfrm>
            <a:off x="677332" y="1270000"/>
            <a:ext cx="9353075" cy="4062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uk-UA" dirty="0">
              <a:solidFill>
                <a:srgbClr val="000000"/>
              </a:solidFill>
            </a:endParaRP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В.Г.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Мегедь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uk-UA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В.П.Поліщук</a:t>
            </a:r>
            <a:r>
              <a:rPr lang="uk-UA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 </a:t>
            </a:r>
            <a:r>
              <a:rPr lang="uk-UA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Бджільництво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. Київ: Вища школа, 1987. - 339 с.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Мирось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В.В. Ковтун С.Б. Практикум з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бджільництва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Харків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2014 р. 192 с.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"Люди.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Бджоли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. Час." / М.Д.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Осташевський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, –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Львів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Редакція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«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Український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пасічник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», 2024. - 200 с.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Основи бджільництва: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навч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посібн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/ уклад. М.В.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Лозінський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, В.І.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Глеваський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, О.М. Яковенко,  Г.Л. Устинова Біла Церква, 2021. 148 с. 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Атлас пилку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медоносних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і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пилконосних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рослин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України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Частина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1: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Географічне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зазначення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«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Закарпатський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мед» для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весняних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сортів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Презентація Академія цілісного здоров'я та </a:t>
            </a:r>
            <a:r>
              <a:rPr lang="uk-UA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Апіфітотерапії</a:t>
            </a: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</a:rPr>
              <a:t>. Світлана Волинець</a:t>
            </a:r>
          </a:p>
          <a:p>
            <a:endParaRPr lang="uk-UA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4"/>
          </p:nvPr>
        </p:nvSpPr>
        <p:spPr>
          <a:xfrm>
            <a:off x="345403" y="3094821"/>
            <a:ext cx="3773587" cy="354865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 err="1">
                <a:solidFill>
                  <a:srgbClr val="C00000"/>
                </a:solidFill>
              </a:rPr>
              <a:t>Відскануйте</a:t>
            </a:r>
            <a:r>
              <a:rPr lang="uk-UA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QR-</a:t>
            </a:r>
            <a:r>
              <a:rPr lang="uk-UA" sz="2400" dirty="0">
                <a:solidFill>
                  <a:srgbClr val="C00000"/>
                </a:solidFill>
              </a:rPr>
              <a:t>код, щоб зазирнути на пасіку, де </a:t>
            </a:r>
            <a:r>
              <a:rPr lang="uk-UA" sz="2400" dirty="0" smtClean="0">
                <a:solidFill>
                  <a:srgbClr val="C00000"/>
                </a:solidFill>
              </a:rPr>
              <a:t>я проводжу свої дослідження. </a:t>
            </a:r>
            <a:r>
              <a:rPr lang="uk-UA" sz="2400" dirty="0">
                <a:solidFill>
                  <a:srgbClr val="C00000"/>
                </a:solidFill>
              </a:rPr>
              <a:t>Дізнайтеся більше про життя бджіл та корисні властивості продуктів бджільництва, які вони </a:t>
            </a:r>
            <a:r>
              <a:rPr lang="uk-UA" sz="2400" dirty="0" smtClean="0">
                <a:solidFill>
                  <a:srgbClr val="C00000"/>
                </a:solidFill>
              </a:rPr>
              <a:t>дарують</a:t>
            </a:r>
            <a:r>
              <a:rPr lang="uk-UA" sz="2400" dirty="0" smtClean="0">
                <a:solidFill>
                  <a:srgbClr val="C00000"/>
                </a:solidFill>
              </a:rPr>
              <a:t>!</a:t>
            </a:r>
            <a:endParaRPr lang="uk-UA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C00000"/>
                </a:solidFill>
              </a:rPr>
              <a:t> Щиро запрошую!!!</a:t>
            </a: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0"/>
            <a:ext cx="2739492" cy="304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816" y="2967828"/>
            <a:ext cx="3775788" cy="37278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353" y="316935"/>
            <a:ext cx="1912605" cy="2467947"/>
          </a:xfrm>
          <a:prstGeom prst="rect">
            <a:avLst/>
          </a:prstGeom>
        </p:spPr>
      </p:pic>
      <p:pic>
        <p:nvPicPr>
          <p:cNvPr id="13" name="Місце для вмісту 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358" y="2929896"/>
            <a:ext cx="3469593" cy="371358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51" y="336846"/>
            <a:ext cx="2207061" cy="24679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816" y="194153"/>
            <a:ext cx="3775788" cy="265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3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491</Words>
  <Application>Microsoft Office PowerPoint</Application>
  <PresentationFormat>Широкий екран</PresentationFormat>
  <Paragraphs>74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1" baseType="lpstr">
      <vt:lpstr>Arial</vt:lpstr>
      <vt:lpstr>Calibri</vt:lpstr>
      <vt:lpstr>华文新魏</vt:lpstr>
      <vt:lpstr>Times New Roman</vt:lpstr>
      <vt:lpstr>Trebuchet MS</vt:lpstr>
      <vt:lpstr>Wingdings 3</vt:lpstr>
      <vt:lpstr>Грань</vt:lpstr>
      <vt:lpstr>Тема: «Взаємозв’язок бджіл і рослин у природі, значення бджолиного пилку для людини»</vt:lpstr>
      <vt:lpstr>Актуальність дослідження</vt:lpstr>
      <vt:lpstr>       Новизна дослідження:</vt:lpstr>
      <vt:lpstr>Презентація PowerPoint</vt:lpstr>
      <vt:lpstr>Мета: </vt:lpstr>
      <vt:lpstr>Презентація PowerPoint</vt:lpstr>
      <vt:lpstr>Методи дослідження:</vt:lpstr>
      <vt:lpstr>«Роль медоносної бджоли у підтриманні стабільності екосистем»</vt:lpstr>
      <vt:lpstr>Практична частина дослідження:</vt:lpstr>
      <vt:lpstr>Значення бджолиного пилку:</vt:lpstr>
      <vt:lpstr>Презентація PowerPoint</vt:lpstr>
      <vt:lpstr>Висновки:</vt:lpstr>
      <vt:lpstr>Список використаної літератури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«Взаємозв’язок бджіл і рослин у природі та значення бджолиного пилку для людини»</dc:title>
  <dc:creator>Acer</dc:creator>
  <cp:lastModifiedBy>Acer</cp:lastModifiedBy>
  <cp:revision>14</cp:revision>
  <dcterms:created xsi:type="dcterms:W3CDTF">2026-04-08T23:40:05Z</dcterms:created>
  <dcterms:modified xsi:type="dcterms:W3CDTF">2026-04-20T08:01:20Z</dcterms:modified>
</cp:coreProperties>
</file>