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7" r:id="rId4"/>
    <p:sldId id="284" r:id="rId5"/>
    <p:sldId id="259" r:id="rId6"/>
    <p:sldId id="261" r:id="rId7"/>
    <p:sldId id="286" r:id="rId8"/>
    <p:sldId id="287" r:id="rId9"/>
    <p:sldId id="276" r:id="rId10"/>
    <p:sldId id="283" r:id="rId11"/>
    <p:sldId id="279" r:id="rId12"/>
    <p:sldId id="285" r:id="rId13"/>
    <p:sldId id="272" r:id="rId14"/>
    <p:sldId id="280" r:id="rId15"/>
    <p:sldId id="28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6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en-US"/>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196B1159-5764-4BE6-B52B-13CDCFFE6235}" type="datetimeFigureOut">
              <a:rPr lang="en-US" smtClean="0"/>
              <a:pPr/>
              <a:t>4/14/2026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4A79DF10-6407-4EE0-9708-D1D331B9FAA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196B1159-5764-4BE6-B52B-13CDCFFE6235}" type="datetimeFigureOut">
              <a:rPr lang="en-US" smtClean="0"/>
              <a:pPr/>
              <a:t>4/14/2026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4A79DF10-6407-4EE0-9708-D1D331B9FAA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en-US"/>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96B1159-5764-4BE6-B52B-13CDCFFE6235}" type="datetimeFigureOut">
              <a:rPr lang="en-US" smtClean="0"/>
              <a:pPr/>
              <a:t>4/14/2026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4A79DF10-6407-4EE0-9708-D1D331B9FAA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196B1159-5764-4BE6-B52B-13CDCFFE6235}" type="datetimeFigureOut">
              <a:rPr lang="en-US" smtClean="0"/>
              <a:pPr/>
              <a:t>4/14/2026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4A79DF10-6407-4EE0-9708-D1D331B9FAA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196B1159-5764-4BE6-B52B-13CDCFFE6235}" type="datetimeFigureOut">
              <a:rPr lang="en-US" smtClean="0"/>
              <a:pPr/>
              <a:t>4/14/2026</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4A79DF10-6407-4EE0-9708-D1D331B9FAA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196B1159-5764-4BE6-B52B-13CDCFFE6235}" type="datetimeFigureOut">
              <a:rPr lang="en-US" smtClean="0"/>
              <a:pPr/>
              <a:t>4/14/2026</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4A79DF10-6407-4EE0-9708-D1D331B9FAA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96B1159-5764-4BE6-B52B-13CDCFFE6235}" type="datetimeFigureOut">
              <a:rPr lang="en-US" smtClean="0"/>
              <a:pPr/>
              <a:t>4/14/2026</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4A79DF10-6407-4EE0-9708-D1D331B9FAA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en-US"/>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96B1159-5764-4BE6-B52B-13CDCFFE6235}" type="datetimeFigureOut">
              <a:rPr lang="en-US" smtClean="0"/>
              <a:pPr/>
              <a:t>4/14/2026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4A79DF10-6407-4EE0-9708-D1D331B9FAA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en-US"/>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96B1159-5764-4BE6-B52B-13CDCFFE6235}" type="datetimeFigureOut">
              <a:rPr lang="en-US" smtClean="0"/>
              <a:pPr/>
              <a:t>4/14/2026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4A79DF10-6407-4EE0-9708-D1D331B9FAA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196B1159-5764-4BE6-B52B-13CDCFFE6235}" type="datetimeFigureOut">
              <a:rPr lang="en-US" smtClean="0"/>
              <a:pPr/>
              <a:t>4/14/2026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4A79DF10-6407-4EE0-9708-D1D331B9FAA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196B1159-5764-4BE6-B52B-13CDCFFE6235}" type="datetimeFigureOut">
              <a:rPr lang="en-US" smtClean="0"/>
              <a:pPr/>
              <a:t>4/14/2026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4A79DF10-6407-4EE0-9708-D1D331B9FAA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6B1159-5764-4BE6-B52B-13CDCFFE6235}" type="datetimeFigureOut">
              <a:rPr lang="en-US" smtClean="0"/>
              <a:pPr/>
              <a:t>4/14/2026</a:t>
            </a:fld>
            <a:endParaRPr lang="en-US"/>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9DF10-6407-4EE0-9708-D1D331B9FAA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827584" y="980728"/>
            <a:ext cx="7848872" cy="2160240"/>
          </a:xfrm>
        </p:spPr>
        <p:txBody>
          <a:bodyPr>
            <a:normAutofit fontScale="90000"/>
          </a:bodyPr>
          <a:lstStyle/>
          <a:p>
            <a:pPr algn="l"/>
            <a:r>
              <a:rPr lang="uk-UA" sz="2000" dirty="0" smtClean="0">
                <a:latin typeface="Times New Roman" panose="02020603050405020304" pitchFamily="18" charset="0"/>
                <a:ea typeface="Calibri" panose="020F0502020204030204" pitchFamily="34" charset="0"/>
                <a:cs typeface="Times New Roman" panose="02020603050405020304" pitchFamily="18" charset="0"/>
              </a:rPr>
              <a:t/>
            </a:r>
            <a:br>
              <a:rPr lang="uk-UA" sz="2000" dirty="0" smtClean="0">
                <a:latin typeface="Times New Roman" panose="02020603050405020304" pitchFamily="18" charset="0"/>
                <a:ea typeface="Calibri" panose="020F0502020204030204" pitchFamily="34" charset="0"/>
                <a:cs typeface="Times New Roman" panose="02020603050405020304" pitchFamily="18" charset="0"/>
              </a:rPr>
            </a:br>
            <a:r>
              <a:rPr lang="uk-UA" sz="2000" dirty="0" smtClean="0">
                <a:latin typeface="Times New Roman" panose="02020603050405020304" pitchFamily="18" charset="0"/>
                <a:ea typeface="Calibri" panose="020F0502020204030204" pitchFamily="34" charset="0"/>
                <a:cs typeface="Times New Roman" panose="02020603050405020304" pitchFamily="18" charset="0"/>
              </a:rPr>
              <a:t/>
            </a:r>
            <a:br>
              <a:rPr lang="uk-UA" sz="2000" dirty="0" smtClean="0">
                <a:latin typeface="Times New Roman" panose="02020603050405020304" pitchFamily="18" charset="0"/>
                <a:ea typeface="Calibri" panose="020F0502020204030204" pitchFamily="34" charset="0"/>
                <a:cs typeface="Times New Roman" panose="02020603050405020304" pitchFamily="18" charset="0"/>
              </a:rPr>
            </a:br>
            <a:r>
              <a:rPr lang="uk-UA" sz="2000" dirty="0" smtClean="0">
                <a:latin typeface="Times New Roman" panose="02020603050405020304" pitchFamily="18" charset="0"/>
                <a:ea typeface="Calibri" panose="020F0502020204030204" pitchFamily="34" charset="0"/>
                <a:cs typeface="Times New Roman" panose="02020603050405020304" pitchFamily="18" charset="0"/>
              </a:rPr>
              <a:t/>
            </a:r>
            <a:br>
              <a:rPr lang="uk-UA" sz="2000" dirty="0" smtClean="0">
                <a:latin typeface="Times New Roman" panose="02020603050405020304" pitchFamily="18" charset="0"/>
                <a:ea typeface="Calibri" panose="020F0502020204030204" pitchFamily="34" charset="0"/>
                <a:cs typeface="Times New Roman" panose="02020603050405020304" pitchFamily="18" charset="0"/>
              </a:rPr>
            </a:br>
            <a:r>
              <a:rPr lang="uk-UA" sz="2000" b="1" dirty="0" smtClean="0">
                <a:latin typeface="Times New Roman" panose="02020603050405020304" pitchFamily="18" charset="0"/>
                <a:ea typeface="Calibri" panose="020F0502020204030204" pitchFamily="34" charset="0"/>
                <a:cs typeface="Times New Roman" panose="02020603050405020304" pitchFamily="18" charset="0"/>
              </a:rPr>
              <a:t>ЕКОЛОГІЯ</a:t>
            </a:r>
            <a:r>
              <a:rPr lang="uk-UA" sz="2000" dirty="0" smtClean="0">
                <a:latin typeface="Times New Roman" panose="02020603050405020304" pitchFamily="18" charset="0"/>
                <a:ea typeface="Calibri" panose="020F0502020204030204" pitchFamily="34" charset="0"/>
                <a:cs typeface="Times New Roman" panose="02020603050405020304" pitchFamily="18" charset="0"/>
              </a:rPr>
              <a:t> </a:t>
            </a:r>
            <a:br>
              <a:rPr lang="uk-UA" sz="2000" dirty="0" smtClean="0">
                <a:latin typeface="Times New Roman" panose="02020603050405020304" pitchFamily="18" charset="0"/>
                <a:ea typeface="Calibri" panose="020F0502020204030204" pitchFamily="34" charset="0"/>
                <a:cs typeface="Times New Roman" panose="02020603050405020304" pitchFamily="18" charset="0"/>
              </a:rPr>
            </a:br>
            <a:r>
              <a:rPr lang="uk-UA" sz="2000" u="sng" dirty="0" smtClean="0">
                <a:latin typeface="Times New Roman" panose="02020603050405020304" pitchFamily="18" charset="0"/>
                <a:ea typeface="Calibri" panose="020F0502020204030204" pitchFamily="34" charset="0"/>
                <a:cs typeface="Times New Roman" panose="02020603050405020304" pitchFamily="18" charset="0"/>
              </a:rPr>
              <a:t>Загальна тема дослідження</a:t>
            </a:r>
            <a:r>
              <a:rPr lang="uk-UA" sz="2000" dirty="0" smtClean="0">
                <a:latin typeface="Times New Roman" panose="02020603050405020304" pitchFamily="18" charset="0"/>
                <a:ea typeface="Calibri" panose="020F0502020204030204" pitchFamily="34" charset="0"/>
                <a:cs typeface="Times New Roman" panose="02020603050405020304" pitchFamily="18" charset="0"/>
              </a:rPr>
              <a:t>  «Вивчення взаємодії комах з навколишнім середовищем, екосистемами та забруднювальними речовинами»</a:t>
            </a:r>
            <a:r>
              <a:rPr lang="uk-UA" sz="2000" dirty="0" smtClean="0">
                <a:latin typeface="Times New Roman" panose="02020603050405020304" pitchFamily="18" charset="0"/>
                <a:cs typeface="Times New Roman" panose="02020603050405020304" pitchFamily="18" charset="0"/>
              </a:rPr>
              <a:t> </a:t>
            </a:r>
            <a:br>
              <a:rPr lang="uk-UA"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cs typeface="Times New Roman" panose="02020603050405020304" pitchFamily="18" charset="0"/>
              </a:rPr>
              <a:t/>
            </a:r>
            <a:br>
              <a:rPr lang="uk-UA" sz="2000" dirty="0" smtClean="0">
                <a:latin typeface="Times New Roman" panose="02020603050405020304" pitchFamily="18" charset="0"/>
                <a:cs typeface="Times New Roman" panose="02020603050405020304" pitchFamily="18" charset="0"/>
              </a:rPr>
            </a:br>
            <a:r>
              <a:rPr lang="uk-UA" sz="2000" b="1" u="sng" dirty="0" smtClean="0">
                <a:latin typeface="Times New Roman" panose="02020603050405020304" pitchFamily="18" charset="0"/>
                <a:ea typeface="Calibri" panose="020F0502020204030204" pitchFamily="34" charset="0"/>
                <a:cs typeface="Times New Roman" panose="02020603050405020304" pitchFamily="18" charset="0"/>
              </a:rPr>
              <a:t>Тема </a:t>
            </a:r>
            <a:r>
              <a:rPr lang="uk-UA" sz="2000" b="1" u="sng" dirty="0" err="1" smtClean="0">
                <a:latin typeface="Times New Roman" panose="02020603050405020304" pitchFamily="18" charset="0"/>
                <a:ea typeface="Calibri" panose="020F0502020204030204" pitchFamily="34" charset="0"/>
                <a:cs typeface="Times New Roman" panose="02020603050405020304" pitchFamily="18" charset="0"/>
              </a:rPr>
              <a:t>проєкту</a:t>
            </a:r>
            <a:r>
              <a:rPr lang="uk-UA" sz="2000" b="1" u="sng"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000" b="1" dirty="0" smtClean="0">
                <a:latin typeface="Times New Roman" panose="02020603050405020304" pitchFamily="18" charset="0"/>
                <a:ea typeface="Calibri" panose="020F0502020204030204" pitchFamily="34" charset="0"/>
                <a:cs typeface="Times New Roman" panose="02020603050405020304" pitchFamily="18" charset="0"/>
              </a:rPr>
              <a:t>«Вивчення взаємодії бджіл медоносних з навколишнім середовищем, екосистемами та забруднювальними речовинами»</a:t>
            </a:r>
            <a:r>
              <a:rPr lang="ru-RU" sz="2000" dirty="0" smtClean="0">
                <a:latin typeface="Times New Roman" panose="02020603050405020304" pitchFamily="18" charset="0"/>
                <a:cs typeface="Times New Roman" panose="02020603050405020304" pitchFamily="18" charset="0"/>
              </a:rPr>
              <a:t/>
            </a:r>
            <a:br>
              <a:rPr lang="ru-RU" sz="2000" dirty="0" smtClean="0">
                <a:latin typeface="Times New Roman" panose="02020603050405020304" pitchFamily="18" charset="0"/>
                <a:cs typeface="Times New Roman" panose="02020603050405020304" pitchFamily="18" charset="0"/>
              </a:rPr>
            </a:br>
            <a:r>
              <a:rPr lang="uk-UA" sz="2000" dirty="0" smtClean="0">
                <a:latin typeface="Times New Roman" panose="02020603050405020304" pitchFamily="18" charset="0"/>
                <a:ea typeface="Calibri" panose="020F0502020204030204" pitchFamily="34" charset="0"/>
                <a:cs typeface="Times New Roman" panose="02020603050405020304" pitchFamily="18" charset="0"/>
              </a:rPr>
              <a:t/>
            </a:r>
            <a:br>
              <a:rPr lang="uk-UA" sz="2000" dirty="0" smtClean="0">
                <a:latin typeface="Times New Roman" panose="02020603050405020304" pitchFamily="18" charset="0"/>
                <a:ea typeface="Calibri" panose="020F0502020204030204" pitchFamily="34" charset="0"/>
                <a:cs typeface="Times New Roman" panose="02020603050405020304" pitchFamily="18" charset="0"/>
              </a:rPr>
            </a:br>
            <a:r>
              <a:rPr lang="uk-UA"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3200" dirty="0" smtClean="0">
                <a:latin typeface="Times New Roman" panose="02020603050405020304" pitchFamily="18" charset="0"/>
                <a:cs typeface="Times New Roman" panose="02020603050405020304" pitchFamily="18" charset="0"/>
              </a:rPr>
              <a:t/>
            </a:r>
            <a:br>
              <a:rPr lang="ru-RU" sz="3200" dirty="0" smtClean="0">
                <a:latin typeface="Times New Roman" panose="02020603050405020304" pitchFamily="18" charset="0"/>
                <a:cs typeface="Times New Roman" panose="02020603050405020304" pitchFamily="18" charset="0"/>
              </a:rPr>
            </a:br>
            <a:endParaRPr lang="en-US" sz="3200" dirty="0">
              <a:solidFill>
                <a:schemeClr val="accent3">
                  <a:lumMod val="50000"/>
                </a:schemeClr>
              </a:solidFill>
              <a:latin typeface="Futura Md BT" pitchFamily="34" charset="0"/>
            </a:endParaRPr>
          </a:p>
        </p:txBody>
      </p:sp>
      <p:sp>
        <p:nvSpPr>
          <p:cNvPr id="6" name="Заголовок 3"/>
          <p:cNvSpPr txBox="1">
            <a:spLocks/>
          </p:cNvSpPr>
          <p:nvPr/>
        </p:nvSpPr>
        <p:spPr>
          <a:xfrm>
            <a:off x="3563888" y="2996952"/>
            <a:ext cx="5256584" cy="3267744"/>
          </a:xfrm>
          <a:prstGeom prst="rect">
            <a:avLst/>
          </a:prstGeom>
        </p:spPr>
        <p:txBody>
          <a:bodyPr vert="horz" lIns="91440" tIns="45720" rIns="91440" bIns="45720" rtlCol="0" anchor="ctr">
            <a:normAutofit fontScale="52500" lnSpcReduction="20000"/>
          </a:bodyPr>
          <a:lstStyle/>
          <a:p>
            <a:pPr algn="r"/>
            <a:r>
              <a:rPr kumimoji="0" lang="en-US" sz="2000" b="0" i="0" u="none" strike="noStrike" kern="1200" cap="none" spc="0" normalizeH="0" baseline="0" noProof="0" dirty="0" smtClean="0">
                <a:ln>
                  <a:noFill/>
                </a:ln>
                <a:solidFill>
                  <a:schemeClr val="tx1"/>
                </a:solidFill>
                <a:effectLst/>
                <a:uLnTx/>
                <a:uFillTx/>
                <a:latin typeface="Times New Roman" panose="02020603050405020304" pitchFamily="18" charset="0"/>
                <a:ea typeface="Calibri" panose="020F0502020204030204" pitchFamily="34" charset="0"/>
                <a:cs typeface="Times New Roman" panose="02020603050405020304" pitchFamily="18" charset="0"/>
              </a:rPr>
              <a:t/>
            </a:r>
            <a:br>
              <a:rPr kumimoji="0" lang="en-US" sz="2000" b="0" i="0" u="none" strike="noStrike" kern="1200" cap="none" spc="0" normalizeH="0" baseline="0" noProof="0" dirty="0" smtClean="0">
                <a:ln>
                  <a:noFill/>
                </a:ln>
                <a:solidFill>
                  <a:schemeClr val="tx1"/>
                </a:solidFill>
                <a:effectLst/>
                <a:uLnTx/>
                <a:uFillTx/>
                <a:latin typeface="Times New Roman" panose="02020603050405020304" pitchFamily="18" charset="0"/>
                <a:ea typeface="Calibri" panose="020F0502020204030204" pitchFamily="34" charset="0"/>
                <a:cs typeface="Times New Roman" panose="02020603050405020304" pitchFamily="18" charset="0"/>
              </a:rPr>
            </a:br>
            <a:r>
              <a:rPr lang="uk-UA" sz="3300" dirty="0" smtClean="0">
                <a:latin typeface="Times New Roman" panose="02020603050405020304" pitchFamily="18" charset="0"/>
                <a:ea typeface="Calibri" panose="020F0502020204030204" pitchFamily="34" charset="0"/>
                <a:cs typeface="Times New Roman" panose="02020603050405020304" pitchFamily="18" charset="0"/>
              </a:rPr>
              <a:t>Дані про здобувача освіти:</a:t>
            </a:r>
          </a:p>
          <a:p>
            <a:pPr algn="r"/>
            <a:r>
              <a:rPr lang="uk-UA" sz="3300" dirty="0" smtClean="0">
                <a:latin typeface="Times New Roman" panose="02020603050405020304" pitchFamily="18" charset="0"/>
                <a:ea typeface="Calibri" panose="020F0502020204030204" pitchFamily="34" charset="0"/>
                <a:cs typeface="Times New Roman" panose="02020603050405020304" pitchFamily="18" charset="0"/>
              </a:rPr>
              <a:t>КОВАЛЬЧУК Злата Романівна </a:t>
            </a:r>
          </a:p>
          <a:p>
            <a:pPr algn="r"/>
            <a:r>
              <a:rPr lang="uk-UA" sz="3300" dirty="0" err="1" smtClean="0">
                <a:latin typeface="Times New Roman" panose="02020603050405020304" pitchFamily="18" charset="0"/>
                <a:ea typeface="Calibri" panose="020F0502020204030204" pitchFamily="34" charset="0"/>
                <a:cs typeface="Times New Roman" panose="02020603050405020304" pitchFamily="18" charset="0"/>
              </a:rPr>
              <a:t>Підзамчівський</a:t>
            </a:r>
            <a:r>
              <a:rPr lang="uk-UA" sz="3300" dirty="0" smtClean="0">
                <a:latin typeface="Times New Roman" panose="02020603050405020304" pitchFamily="18" charset="0"/>
                <a:ea typeface="Calibri" panose="020F0502020204030204" pitchFamily="34" charset="0"/>
                <a:cs typeface="Times New Roman" panose="02020603050405020304" pitchFamily="18" charset="0"/>
              </a:rPr>
              <a:t> ліцей </a:t>
            </a:r>
          </a:p>
          <a:p>
            <a:pPr algn="r"/>
            <a:r>
              <a:rPr lang="uk-UA" sz="3300" dirty="0" smtClean="0">
                <a:latin typeface="Times New Roman" panose="02020603050405020304" pitchFamily="18" charset="0"/>
                <a:ea typeface="Calibri" panose="020F0502020204030204" pitchFamily="34" charset="0"/>
                <a:cs typeface="Times New Roman" panose="02020603050405020304" pitchFamily="18" charset="0"/>
              </a:rPr>
              <a:t>8 клас </a:t>
            </a:r>
          </a:p>
          <a:p>
            <a:pPr algn="r"/>
            <a:r>
              <a:rPr lang="uk-UA" sz="3300" dirty="0" err="1" smtClean="0">
                <a:latin typeface="Times New Roman" panose="02020603050405020304" pitchFamily="18" charset="0"/>
                <a:ea typeface="Calibri" panose="020F0502020204030204" pitchFamily="34" charset="0"/>
                <a:cs typeface="Times New Roman" panose="02020603050405020304" pitchFamily="18" charset="0"/>
              </a:rPr>
              <a:t>Радивилівська</a:t>
            </a:r>
            <a:r>
              <a:rPr lang="uk-UA" sz="3300" smtClean="0">
                <a:latin typeface="Times New Roman" panose="02020603050405020304" pitchFamily="18" charset="0"/>
                <a:ea typeface="Calibri" panose="020F0502020204030204" pitchFamily="34" charset="0"/>
                <a:cs typeface="Times New Roman" panose="02020603050405020304" pitchFamily="18" charset="0"/>
              </a:rPr>
              <a:t> ОТГ</a:t>
            </a:r>
            <a:endParaRPr lang="uk-UA" sz="3300" dirty="0" smtClean="0">
              <a:latin typeface="Times New Roman" panose="02020603050405020304" pitchFamily="18" charset="0"/>
              <a:ea typeface="Calibri" panose="020F0502020204030204" pitchFamily="34" charset="0"/>
              <a:cs typeface="Times New Roman" panose="02020603050405020304" pitchFamily="18" charset="0"/>
            </a:endParaRPr>
          </a:p>
          <a:p>
            <a:pPr algn="r"/>
            <a:r>
              <a:rPr lang="uk-UA" sz="3300" dirty="0" err="1" smtClean="0">
                <a:latin typeface="Times New Roman" panose="02020603050405020304" pitchFamily="18" charset="0"/>
                <a:ea typeface="Calibri" panose="020F0502020204030204" pitchFamily="34" charset="0"/>
                <a:cs typeface="Times New Roman" panose="02020603050405020304" pitchFamily="18" charset="0"/>
              </a:rPr>
              <a:t>Дубенський</a:t>
            </a:r>
            <a:r>
              <a:rPr lang="uk-UA" sz="3300" dirty="0" smtClean="0">
                <a:latin typeface="Times New Roman" panose="02020603050405020304" pitchFamily="18" charset="0"/>
                <a:ea typeface="Calibri" panose="020F0502020204030204" pitchFamily="34" charset="0"/>
                <a:cs typeface="Times New Roman" panose="02020603050405020304" pitchFamily="18" charset="0"/>
              </a:rPr>
              <a:t> район </a:t>
            </a:r>
          </a:p>
          <a:p>
            <a:pPr algn="r"/>
            <a:r>
              <a:rPr lang="uk-UA" sz="3300" dirty="0" smtClean="0">
                <a:latin typeface="Times New Roman" panose="02020603050405020304" pitchFamily="18" charset="0"/>
                <a:ea typeface="Calibri" panose="020F0502020204030204" pitchFamily="34" charset="0"/>
                <a:cs typeface="Times New Roman" panose="02020603050405020304" pitchFamily="18" charset="0"/>
              </a:rPr>
              <a:t>Рівненська область</a:t>
            </a:r>
          </a:p>
          <a:p>
            <a:pPr algn="r"/>
            <a:r>
              <a:rPr lang="uk-UA" sz="3300" dirty="0" smtClean="0">
                <a:latin typeface="Times New Roman" panose="02020603050405020304" pitchFamily="18" charset="0"/>
                <a:ea typeface="Calibri" panose="020F0502020204030204" pitchFamily="34" charset="0"/>
                <a:cs typeface="Times New Roman" panose="02020603050405020304" pitchFamily="18" charset="0"/>
              </a:rPr>
              <a:t>Дані про керівника:</a:t>
            </a:r>
          </a:p>
          <a:p>
            <a:pPr algn="r"/>
            <a:r>
              <a:rPr lang="uk-UA" sz="3300" dirty="0" smtClean="0">
                <a:latin typeface="Times New Roman" panose="02020603050405020304" pitchFamily="18" charset="0"/>
                <a:ea typeface="Calibri" panose="020F0502020204030204" pitchFamily="34" charset="0"/>
                <a:cs typeface="Times New Roman" panose="02020603050405020304" pitchFamily="18" charset="0"/>
              </a:rPr>
              <a:t>БОТАРЕВА – ТІВОН  Тамара Олександрівна </a:t>
            </a:r>
          </a:p>
          <a:p>
            <a:pPr algn="r"/>
            <a:r>
              <a:rPr lang="uk-UA" sz="3300" dirty="0" smtClean="0">
                <a:latin typeface="Times New Roman" panose="02020603050405020304" pitchFamily="18" charset="0"/>
                <a:ea typeface="Calibri" panose="020F0502020204030204" pitchFamily="34" charset="0"/>
                <a:cs typeface="Times New Roman" panose="02020603050405020304" pitchFamily="18" charset="0"/>
              </a:rPr>
              <a:t>вчитель біології</a:t>
            </a:r>
          </a:p>
          <a:p>
            <a:pPr algn="r"/>
            <a:r>
              <a:rPr lang="uk-UA" sz="3300" dirty="0" err="1" smtClean="0">
                <a:latin typeface="Times New Roman" panose="02020603050405020304" pitchFamily="18" charset="0"/>
                <a:ea typeface="Calibri" panose="020F0502020204030204" pitchFamily="34" charset="0"/>
                <a:cs typeface="Times New Roman" panose="02020603050405020304" pitchFamily="18" charset="0"/>
              </a:rPr>
              <a:t>Підзамчівський</a:t>
            </a:r>
            <a:r>
              <a:rPr lang="uk-UA" sz="3300" dirty="0" smtClean="0">
                <a:latin typeface="Times New Roman" panose="02020603050405020304" pitchFamily="18" charset="0"/>
                <a:ea typeface="Calibri" panose="020F0502020204030204" pitchFamily="34" charset="0"/>
                <a:cs typeface="Times New Roman" panose="02020603050405020304" pitchFamily="18" charset="0"/>
              </a:rPr>
              <a:t> ліцей</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3200" b="0"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t/>
            </a:r>
            <a:br>
              <a:rPr kumimoji="0" lang="ru-RU" sz="3200" b="0"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br>
            <a:endParaRPr kumimoji="0" lang="en-US" sz="3200" b="0" i="0" u="none" strike="noStrike" kern="1200" cap="none" spc="0" normalizeH="0" baseline="0" noProof="0" dirty="0">
              <a:ln>
                <a:noFill/>
              </a:ln>
              <a:solidFill>
                <a:schemeClr val="accent3">
                  <a:lumMod val="50000"/>
                </a:schemeClr>
              </a:solidFill>
              <a:effectLst/>
              <a:uLnTx/>
              <a:uFillTx/>
              <a:latin typeface="Futura Md BT" pitchFamily="34" charset="0"/>
              <a:ea typeface="+mj-ea"/>
              <a:cs typeface="+mj-cs"/>
            </a:endParaRPr>
          </a:p>
        </p:txBody>
      </p:sp>
      <p:sp>
        <p:nvSpPr>
          <p:cNvPr id="7" name="Заголовок 3"/>
          <p:cNvSpPr txBox="1">
            <a:spLocks/>
          </p:cNvSpPr>
          <p:nvPr/>
        </p:nvSpPr>
        <p:spPr>
          <a:xfrm>
            <a:off x="611560" y="404664"/>
            <a:ext cx="8132440" cy="936104"/>
          </a:xfrm>
          <a:prstGeom prst="rect">
            <a:avLst/>
          </a:prstGeom>
        </p:spPr>
        <p:txBody>
          <a:bodyPr vert="horz" lIns="91440" tIns="45720" rIns="91440" bIns="45720" rtlCol="0" anchor="ctr">
            <a:normAutofit fontScale="7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tx1"/>
                </a:solidFill>
                <a:effectLst/>
                <a:uLnTx/>
                <a:uFillTx/>
                <a:latin typeface="Times New Roman" panose="02020603050405020304" pitchFamily="18" charset="0"/>
                <a:ea typeface="Calibri" panose="020F0502020204030204" pitchFamily="34" charset="0"/>
                <a:cs typeface="Times New Roman" panose="02020603050405020304" pitchFamily="18" charset="0"/>
              </a:rPr>
              <a:t/>
            </a:r>
            <a:br>
              <a:rPr kumimoji="0" lang="en-US" sz="2000" b="0" i="0" u="none" strike="noStrike" kern="1200" cap="none" spc="0" normalizeH="0" baseline="0" noProof="0" dirty="0" smtClean="0">
                <a:ln>
                  <a:noFill/>
                </a:ln>
                <a:solidFill>
                  <a:schemeClr val="tx1"/>
                </a:solidFill>
                <a:effectLst/>
                <a:uLnTx/>
                <a:uFillTx/>
                <a:latin typeface="Times New Roman" panose="02020603050405020304" pitchFamily="18" charset="0"/>
                <a:ea typeface="Calibri" panose="020F0502020204030204" pitchFamily="34" charset="0"/>
                <a:cs typeface="Times New Roman" panose="02020603050405020304" pitchFamily="18" charset="0"/>
              </a:rPr>
            </a:br>
            <a:r>
              <a:rPr kumimoji="0" lang="uk-UA" sz="2000" b="0" i="0" u="none" strike="noStrike" kern="1200" cap="none" spc="0" normalizeH="0" baseline="0" noProof="0" dirty="0" smtClean="0">
                <a:ln>
                  <a:noFill/>
                </a:ln>
                <a:solidFill>
                  <a:schemeClr val="tx1"/>
                </a:solidFill>
                <a:effectLst/>
                <a:uLnTx/>
                <a:uFillTx/>
                <a:latin typeface="Times New Roman" panose="02020603050405020304" pitchFamily="18" charset="0"/>
                <a:ea typeface="Calibri" panose="020F0502020204030204" pitchFamily="34" charset="0"/>
                <a:cs typeface="Times New Roman" panose="02020603050405020304" pitchFamily="18" charset="0"/>
              </a:rPr>
              <a:t>Національний центр «Мала академія наук України» </a:t>
            </a:r>
            <a:br>
              <a:rPr kumimoji="0" lang="uk-UA" sz="2000" b="0" i="0" u="none" strike="noStrike" kern="1200" cap="none" spc="0" normalizeH="0" baseline="0" noProof="0" dirty="0" smtClean="0">
                <a:ln>
                  <a:noFill/>
                </a:ln>
                <a:solidFill>
                  <a:schemeClr val="tx1"/>
                </a:solidFill>
                <a:effectLst/>
                <a:uLnTx/>
                <a:uFillTx/>
                <a:latin typeface="Times New Roman" panose="02020603050405020304" pitchFamily="18" charset="0"/>
                <a:ea typeface="Calibri" panose="020F0502020204030204" pitchFamily="34" charset="0"/>
                <a:cs typeface="Times New Roman" panose="02020603050405020304" pitchFamily="18" charset="0"/>
              </a:rPr>
            </a:br>
            <a:r>
              <a:rPr kumimoji="0" lang="uk-UA" sz="2000" b="0" i="0" u="none" strike="noStrike" kern="1200" cap="none" spc="0" normalizeH="0" baseline="0" noProof="0" dirty="0" smtClean="0">
                <a:ln>
                  <a:noFill/>
                </a:ln>
                <a:solidFill>
                  <a:schemeClr val="tx1"/>
                </a:solidFill>
                <a:effectLst/>
                <a:uLnTx/>
                <a:uFillTx/>
                <a:latin typeface="Times New Roman" panose="02020603050405020304" pitchFamily="18" charset="0"/>
                <a:ea typeface="Calibri" panose="020F0502020204030204" pitchFamily="34" charset="0"/>
                <a:cs typeface="Times New Roman" panose="02020603050405020304" pitchFamily="18" charset="0"/>
              </a:rPr>
              <a:t>Всеукраїнський інтерактивний конкурс «</a:t>
            </a:r>
            <a:r>
              <a:rPr kumimoji="0" lang="uk-UA" sz="2000" b="0" i="0" u="none" strike="noStrike" kern="1200" cap="none" spc="0" normalizeH="0" baseline="0" noProof="0" dirty="0" err="1" smtClean="0">
                <a:ln>
                  <a:noFill/>
                </a:ln>
                <a:solidFill>
                  <a:schemeClr val="tx1"/>
                </a:solidFill>
                <a:effectLst/>
                <a:uLnTx/>
                <a:uFillTx/>
                <a:latin typeface="Times New Roman" panose="02020603050405020304" pitchFamily="18" charset="0"/>
                <a:ea typeface="Calibri" panose="020F0502020204030204" pitchFamily="34" charset="0"/>
                <a:cs typeface="Times New Roman" panose="02020603050405020304" pitchFamily="18" charset="0"/>
              </a:rPr>
              <a:t>МАН-Юніор</a:t>
            </a:r>
            <a:r>
              <a:rPr kumimoji="0" lang="uk-UA" sz="2000" b="0" i="0" u="none" strike="noStrike" kern="1200" cap="none" spc="0" normalizeH="0" baseline="0" noProof="0" dirty="0" smtClean="0">
                <a:ln>
                  <a:noFill/>
                </a:ln>
                <a:solidFill>
                  <a:schemeClr val="tx1"/>
                </a:solidFill>
                <a:effectLst/>
                <a:uLnTx/>
                <a:uFillTx/>
                <a:latin typeface="Times New Roman" panose="02020603050405020304" pitchFamily="18" charset="0"/>
                <a:ea typeface="Calibri" panose="020F0502020204030204" pitchFamily="34" charset="0"/>
                <a:cs typeface="Times New Roman" panose="02020603050405020304" pitchFamily="18" charset="0"/>
              </a:rPr>
              <a:t> Дослідник» </a:t>
            </a:r>
            <a:r>
              <a:rPr kumimoji="0" lang="ru-RU" sz="3200" b="0"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t/>
            </a:r>
            <a:br>
              <a:rPr kumimoji="0" lang="ru-RU" sz="3200" b="0"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br>
            <a:endParaRPr kumimoji="0" lang="en-US" sz="3200" b="0" i="0" u="none" strike="noStrike" kern="1200" cap="none" spc="0" normalizeH="0" baseline="0" noProof="0" dirty="0">
              <a:ln>
                <a:noFill/>
              </a:ln>
              <a:solidFill>
                <a:schemeClr val="accent3">
                  <a:lumMod val="50000"/>
                </a:schemeClr>
              </a:solidFill>
              <a:effectLst/>
              <a:uLnTx/>
              <a:uFillTx/>
              <a:latin typeface="Futura Md BT" pitchFamily="34" charset="0"/>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04664"/>
            <a:ext cx="8424936" cy="1224136"/>
          </a:xfrm>
        </p:spPr>
        <p:txBody>
          <a:bodyPr>
            <a:normAutofit/>
          </a:bodyPr>
          <a:lstStyle/>
          <a:p>
            <a:pPr algn="just"/>
            <a:r>
              <a:rPr lang="uk-UA" sz="2700" dirty="0" smtClean="0">
                <a:solidFill>
                  <a:srgbClr val="7030A0"/>
                </a:solidFill>
                <a:latin typeface="Times New Roman" pitchFamily="18" charset="0"/>
                <a:cs typeface="Times New Roman" pitchFamily="18" charset="0"/>
              </a:rPr>
              <a:t>Мета об'єкту:</a:t>
            </a:r>
            <a:r>
              <a:rPr lang="uk-UA" sz="2700"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uk-UA" sz="2200" dirty="0" smtClean="0">
                <a:latin typeface="Times New Roman" panose="02020603050405020304" pitchFamily="18" charset="0"/>
                <a:ea typeface="Calibri" panose="020F0502020204030204" pitchFamily="34" charset="0"/>
                <a:cs typeface="Times New Roman" panose="02020603050405020304" pitchFamily="18" charset="0"/>
              </a:rPr>
              <a:t>дослідити взаємодії комах з навколишнім середовищем, екосистемами та забруднювальними речовинами на прикладі бджоли медоносної</a:t>
            </a:r>
            <a:endParaRPr lang="en-US" sz="2200" dirty="0">
              <a:solidFill>
                <a:schemeClr val="accent3">
                  <a:lumMod val="50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683568" y="1700808"/>
            <a:ext cx="8208912" cy="4309939"/>
          </a:xfrm>
        </p:spPr>
        <p:txBody>
          <a:bodyPr>
            <a:normAutofit/>
          </a:bodyPr>
          <a:lstStyle/>
          <a:p>
            <a:pPr>
              <a:buNone/>
            </a:pPr>
            <a:r>
              <a:rPr lang="uk-UA" dirty="0" smtClean="0">
                <a:solidFill>
                  <a:srgbClr val="7030A0"/>
                </a:solidFill>
                <a:latin typeface="Times New Roman" pitchFamily="18" charset="0"/>
                <a:cs typeface="Times New Roman" pitchFamily="18" charset="0"/>
              </a:rPr>
              <a:t>Завдання: </a:t>
            </a:r>
          </a:p>
          <a:p>
            <a:pPr>
              <a:buFont typeface="Wingdings" pitchFamily="2" charset="2"/>
              <a:buChar char="Ø"/>
            </a:pPr>
            <a:r>
              <a:rPr lang="uk-UA" sz="2400" dirty="0" smtClean="0">
                <a:latin typeface="Times New Roman" pitchFamily="18" charset="0"/>
                <a:cs typeface="Times New Roman" pitchFamily="18" charset="0"/>
              </a:rPr>
              <a:t>ознайомитися із проблемою зникнення популяцій бджіл під впливом пестицидів та змін клімату;</a:t>
            </a:r>
          </a:p>
          <a:p>
            <a:pPr>
              <a:buFont typeface="Wingdings" pitchFamily="2" charset="2"/>
              <a:buChar char="Ø"/>
            </a:pPr>
            <a:r>
              <a:rPr lang="uk-UA" sz="2400" dirty="0" smtClean="0">
                <a:latin typeface="Times New Roman" pitchFamily="18" charset="0"/>
                <a:cs typeface="Times New Roman" pitchFamily="18" charset="0"/>
              </a:rPr>
              <a:t>проаналізувати та довести, що бджоли є чудовим індикатором навколишнього середовища;</a:t>
            </a:r>
          </a:p>
          <a:p>
            <a:pPr algn="just">
              <a:buFont typeface="Wingdings" pitchFamily="2" charset="2"/>
              <a:buChar char="Ø"/>
            </a:pPr>
            <a:r>
              <a:rPr lang="uk-UA" sz="2400" dirty="0" smtClean="0">
                <a:latin typeface="Times New Roman" pitchFamily="18" charset="0"/>
                <a:cs typeface="Times New Roman" pitchFamily="18" charset="0"/>
              </a:rPr>
              <a:t>збереження </a:t>
            </a:r>
            <a:r>
              <a:rPr lang="uk-UA" sz="2400" dirty="0" err="1" smtClean="0">
                <a:latin typeface="Times New Roman" pitchFamily="18" charset="0"/>
                <a:cs typeface="Times New Roman" pitchFamily="18" charset="0"/>
              </a:rPr>
              <a:t>біорізноманіття</a:t>
            </a:r>
            <a:r>
              <a:rPr lang="uk-UA" sz="2400" dirty="0" smtClean="0">
                <a:latin typeface="Times New Roman" pitchFamily="18" charset="0"/>
                <a:cs typeface="Times New Roman" pitchFamily="18" charset="0"/>
              </a:rPr>
              <a:t> на нашій планеті.</a:t>
            </a:r>
          </a:p>
          <a:p>
            <a:pPr>
              <a:buNone/>
            </a:pPr>
            <a:endParaRPr lang="uk-UA" sz="2400" dirty="0" smtClean="0">
              <a:latin typeface="Times New Roman" pitchFamily="18" charset="0"/>
              <a:cs typeface="Times New Roman" pitchFamily="18" charset="0"/>
            </a:endParaRPr>
          </a:p>
          <a:p>
            <a:pPr>
              <a:buFont typeface="Wingdings" pitchFamily="2" charset="2"/>
              <a:buChar char="Ø"/>
            </a:pPr>
            <a:endParaRPr lang="en-US" sz="2400" dirty="0">
              <a:solidFill>
                <a:srgbClr val="7030A0"/>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4644008" y="4365104"/>
            <a:ext cx="3456384" cy="2304256"/>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0"/>
            <a:ext cx="6491064" cy="1143000"/>
          </a:xfrm>
        </p:spPr>
        <p:txBody>
          <a:bodyPr>
            <a:normAutofit/>
          </a:bodyPr>
          <a:lstStyle/>
          <a:p>
            <a:r>
              <a:rPr lang="uk-UA" sz="3200" dirty="0" smtClean="0">
                <a:solidFill>
                  <a:srgbClr val="7030A0"/>
                </a:solidFill>
                <a:latin typeface="Times New Roman" pitchFamily="18" charset="0"/>
                <a:cs typeface="Times New Roman" pitchFamily="18" charset="0"/>
              </a:rPr>
              <a:t>Бджола медоносна </a:t>
            </a:r>
            <a:endParaRPr lang="en-US" sz="3200" dirty="0">
              <a:solidFill>
                <a:srgbClr val="7030A0"/>
              </a:solidFill>
              <a:latin typeface="Times New Roman" pitchFamily="18" charset="0"/>
              <a:cs typeface="Times New Roman" pitchFamily="18" charset="0"/>
            </a:endParaRPr>
          </a:p>
        </p:txBody>
      </p:sp>
      <p:sp>
        <p:nvSpPr>
          <p:cNvPr id="3" name="Содержимое 2"/>
          <p:cNvSpPr>
            <a:spLocks noGrp="1"/>
          </p:cNvSpPr>
          <p:nvPr>
            <p:ph idx="1"/>
          </p:nvPr>
        </p:nvSpPr>
        <p:spPr>
          <a:xfrm>
            <a:off x="539552" y="980728"/>
            <a:ext cx="8280920" cy="4453955"/>
          </a:xfrm>
        </p:spPr>
        <p:txBody>
          <a:bodyPr>
            <a:normAutofit/>
          </a:bodyPr>
          <a:lstStyle/>
          <a:p>
            <a:pPr algn="just">
              <a:buNone/>
            </a:pPr>
            <a:r>
              <a:rPr lang="uk-UA" sz="2400" b="1"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Бджола́ медоно́сна</a:t>
            </a:r>
            <a:r>
              <a:rPr lang="uk-UA" sz="2400" baseline="30000"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 </a:t>
            </a:r>
            <a:r>
              <a:rPr lang="vi-VN" sz="2400" dirty="0" smtClean="0">
                <a:latin typeface="Times New Roman" pitchFamily="18" charset="0"/>
                <a:cs typeface="Times New Roman" pitchFamily="18" charset="0"/>
              </a:rPr>
              <a:t>(</a:t>
            </a:r>
            <a:r>
              <a:rPr lang="en-US" sz="2400" i="1" dirty="0" err="1" smtClean="0">
                <a:latin typeface="Times New Roman" pitchFamily="18" charset="0"/>
                <a:cs typeface="Times New Roman" pitchFamily="18" charset="0"/>
              </a:rPr>
              <a:t>Apis</a:t>
            </a:r>
            <a:r>
              <a:rPr lang="en-US" sz="2400" i="1" dirty="0" smtClean="0">
                <a:latin typeface="Times New Roman" pitchFamily="18" charset="0"/>
                <a:cs typeface="Times New Roman" pitchFamily="18" charset="0"/>
              </a:rPr>
              <a:t> </a:t>
            </a:r>
            <a:r>
              <a:rPr lang="en-US" sz="2400" i="1" dirty="0" err="1" smtClean="0">
                <a:latin typeface="Times New Roman" pitchFamily="18" charset="0"/>
                <a:cs typeface="Times New Roman" pitchFamily="18" charset="0"/>
              </a:rPr>
              <a:t>mellifera</a:t>
            </a:r>
            <a:r>
              <a:rPr lang="en-US" sz="2400" dirty="0" smtClean="0">
                <a:latin typeface="Times New Roman" pitchFamily="18" charset="0"/>
                <a:cs typeface="Times New Roman" pitchFamily="18" charset="0"/>
              </a:rPr>
              <a:t>) — </a:t>
            </a:r>
            <a:r>
              <a:rPr lang="vi-VN" sz="2400" dirty="0" smtClean="0">
                <a:latin typeface="Times New Roman" pitchFamily="18" charset="0"/>
                <a:cs typeface="Times New Roman" pitchFamily="18" charset="0"/>
              </a:rPr>
              <a:t>вид медоносних бджіл, що належить до класу комах (</a:t>
            </a:r>
            <a:r>
              <a:rPr lang="en-US" sz="2400" dirty="0" err="1" smtClean="0">
                <a:latin typeface="Times New Roman" pitchFamily="18" charset="0"/>
                <a:cs typeface="Times New Roman" pitchFamily="18" charset="0"/>
              </a:rPr>
              <a:t>Insecta</a:t>
            </a:r>
            <a:r>
              <a:rPr lang="en-US" sz="2400" dirty="0" smtClean="0">
                <a:latin typeface="Times New Roman" pitchFamily="18" charset="0"/>
                <a:cs typeface="Times New Roman" pitchFamily="18" charset="0"/>
              </a:rPr>
              <a:t>), </a:t>
            </a:r>
            <a:r>
              <a:rPr lang="vi-VN" sz="2400" dirty="0" smtClean="0">
                <a:latin typeface="Times New Roman" pitchFamily="18" charset="0"/>
                <a:cs typeface="Times New Roman" pitchFamily="18" charset="0"/>
              </a:rPr>
              <a:t>ряду перетинчастокрилих (</a:t>
            </a:r>
            <a:r>
              <a:rPr lang="en-US" sz="2400" dirty="0" smtClean="0">
                <a:latin typeface="Times New Roman" pitchFamily="18" charset="0"/>
                <a:cs typeface="Times New Roman" pitchFamily="18" charset="0"/>
              </a:rPr>
              <a:t>Hymenoptera), </a:t>
            </a:r>
            <a:r>
              <a:rPr lang="vi-VN" sz="2400" dirty="0" smtClean="0">
                <a:latin typeface="Times New Roman" pitchFamily="18" charset="0"/>
                <a:cs typeface="Times New Roman" pitchFamily="18" charset="0"/>
              </a:rPr>
              <a:t>родини справжніх бджолиних (</a:t>
            </a:r>
            <a:r>
              <a:rPr lang="en-US" sz="2400" dirty="0" err="1" smtClean="0">
                <a:latin typeface="Times New Roman" pitchFamily="18" charset="0"/>
                <a:cs typeface="Times New Roman" pitchFamily="18" charset="0"/>
              </a:rPr>
              <a:t>Apidae</a:t>
            </a:r>
            <a:r>
              <a:rPr lang="en-US" sz="2400" dirty="0" smtClean="0">
                <a:latin typeface="Times New Roman" pitchFamily="18" charset="0"/>
                <a:cs typeface="Times New Roman" pitchFamily="18" charset="0"/>
              </a:rPr>
              <a:t>)</a:t>
            </a:r>
            <a:r>
              <a:rPr lang="uk-UA" sz="2400" baseline="30000" dirty="0" smtClean="0">
                <a:latin typeface="Times New Roman" pitchFamily="18" charset="0"/>
                <a:cs typeface="Times New Roman" pitchFamily="18" charset="0"/>
              </a:rPr>
              <a:t>.</a:t>
            </a:r>
            <a:r>
              <a:rPr lang="uk-UA" sz="2400" dirty="0" smtClean="0">
                <a:latin typeface="Times New Roman" pitchFamily="18" charset="0"/>
                <a:cs typeface="Times New Roman" pitchFamily="18" charset="0"/>
              </a:rPr>
              <a:t>  </a:t>
            </a:r>
            <a:r>
              <a:rPr lang="vi-VN" sz="2400" dirty="0" smtClean="0">
                <a:latin typeface="Times New Roman" pitchFamily="18" charset="0"/>
                <a:cs typeface="Times New Roman" pitchFamily="18" charset="0"/>
              </a:rPr>
              <a:t>Свійська комаха, стратегічний запилювач квіткових рослин. Бджола медоносна й шовкопряд шовковичний — єдині комахи, яких вдалося одомашнити людині. Вагомий внесок у вивчення біології медоносних бджіл, деталі їх зв'язків з квітковими рослинами зробив вчений</a:t>
            </a:r>
            <a:r>
              <a:rPr lang="uk-UA" sz="2400" dirty="0" smtClean="0">
                <a:latin typeface="Times New Roman" pitchFamily="18" charset="0"/>
                <a:cs typeface="Times New Roman" pitchFamily="18" charset="0"/>
              </a:rPr>
              <a:t> – </a:t>
            </a:r>
            <a:r>
              <a:rPr lang="vi-VN" sz="2400" dirty="0" smtClean="0">
                <a:latin typeface="Times New Roman" pitchFamily="18" charset="0"/>
                <a:cs typeface="Times New Roman" pitchFamily="18" charset="0"/>
              </a:rPr>
              <a:t>ентомолог Б. М. Шванвич.</a:t>
            </a:r>
            <a:endParaRPr lang="en-US" sz="2400" dirty="0">
              <a:solidFill>
                <a:schemeClr val="bg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5868144" y="4365104"/>
            <a:ext cx="2230735" cy="2230735"/>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11560" y="548680"/>
            <a:ext cx="8157592" cy="6120680"/>
          </a:xfrm>
        </p:spPr>
        <p:txBody>
          <a:bodyPr>
            <a:normAutofit fontScale="92500" lnSpcReduction="20000"/>
          </a:bodyPr>
          <a:lstStyle/>
          <a:p>
            <a:pPr algn="just">
              <a:buNone/>
            </a:pPr>
            <a:r>
              <a:rPr lang="uk-UA" dirty="0" smtClean="0"/>
              <a:t>        </a:t>
            </a:r>
            <a:r>
              <a:rPr lang="uk-UA" sz="2800" dirty="0" smtClean="0">
                <a:latin typeface="Times New Roman" pitchFamily="18" charset="0"/>
                <a:cs typeface="Times New Roman" pitchFamily="18" charset="0"/>
              </a:rPr>
              <a:t>Вплив людини на довкілля щороку стає все більш активним та різноманітним. Сьогодні вже ні в кого не виникає сумнів в тому, що забруднення навколишнього довкілля веде до втрати нашого здоров’я. Антропогенний вплив на навколишнє середовище призводить не лише до виснаження ресурсів (нафта, вугілля, деревина, вода тощо), а й до накопичення в ньому кінцевих продуктів та відходів нашого «хазяйнування» на планеті Земля – різноманітного сміття. Це і надлишок вуглекислого газу, і токсини, і продукти напіврозпаду радіоактивних елементів, і </a:t>
            </a:r>
            <a:r>
              <a:rPr lang="uk-UA" sz="2800" dirty="0" err="1" smtClean="0">
                <a:latin typeface="Times New Roman" pitchFamily="18" charset="0"/>
                <a:cs typeface="Times New Roman" pitchFamily="18" charset="0"/>
              </a:rPr>
              <a:t>мікропластик</a:t>
            </a:r>
            <a:r>
              <a:rPr lang="uk-UA" sz="2800" dirty="0" smtClean="0">
                <a:latin typeface="Times New Roman" pitchFamily="18" charset="0"/>
                <a:cs typeface="Times New Roman" pitchFamily="18" charset="0"/>
              </a:rPr>
              <a:t>, і багато іншого. Звичайно ж це все десь осідає, накопичується, призводить до отруєння як середовища, так і живих істот, що мешкають в ньому і людей. Для того, щоб оцінити ступінь забруднення навколишнього середовища існує безліч методів, і один з них – </a:t>
            </a:r>
            <a:r>
              <a:rPr lang="uk-UA" sz="2800" dirty="0" err="1" smtClean="0">
                <a:latin typeface="Times New Roman" pitchFamily="18" charset="0"/>
                <a:cs typeface="Times New Roman" pitchFamily="18" charset="0"/>
              </a:rPr>
              <a:t>біоіндикація</a:t>
            </a:r>
            <a:r>
              <a:rPr lang="uk-UA" sz="2800" dirty="0" smtClean="0">
                <a:latin typeface="Times New Roman" pitchFamily="18" charset="0"/>
                <a:cs typeface="Times New Roman" pitchFamily="18" charset="0"/>
              </a:rPr>
              <a:t>.</a:t>
            </a:r>
          </a:p>
          <a:p>
            <a:endParaRPr lang="uk-U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55576" y="620688"/>
            <a:ext cx="7992888" cy="5462067"/>
          </a:xfrm>
        </p:spPr>
        <p:txBody>
          <a:bodyPr>
            <a:normAutofit fontScale="85000" lnSpcReduction="20000"/>
          </a:bodyPr>
          <a:lstStyle/>
          <a:p>
            <a:pPr algn="just">
              <a:buNone/>
            </a:pPr>
            <a:endParaRPr lang="uk-UA" sz="2400" dirty="0" smtClean="0">
              <a:latin typeface="Times New Roman" pitchFamily="18" charset="0"/>
              <a:cs typeface="Times New Roman" pitchFamily="18" charset="0"/>
            </a:endParaRPr>
          </a:p>
          <a:p>
            <a:pPr algn="just">
              <a:buNone/>
            </a:pPr>
            <a:r>
              <a:rPr lang="uk-UA" sz="2400" dirty="0" smtClean="0">
                <a:latin typeface="Times New Roman" pitchFamily="18" charset="0"/>
                <a:cs typeface="Times New Roman" pitchFamily="18" charset="0"/>
              </a:rPr>
              <a:t>          Бджоли роблять вагомий внесок у глобальну продовольчу безпеку, мають ключове значення для збереження </a:t>
            </a:r>
            <a:r>
              <a:rPr lang="uk-UA" sz="2400" dirty="0" err="1" smtClean="0">
                <a:latin typeface="Times New Roman" pitchFamily="18" charset="0"/>
                <a:cs typeface="Times New Roman" pitchFamily="18" charset="0"/>
              </a:rPr>
              <a:t>біорізноманіття</a:t>
            </a:r>
            <a:r>
              <a:rPr lang="uk-UA" sz="2400" dirty="0" smtClean="0">
                <a:latin typeface="Times New Roman" pitchFamily="18" charset="0"/>
                <a:cs typeface="Times New Roman" pitchFamily="18" charset="0"/>
              </a:rPr>
              <a:t> на нашій планеті. Інтенсивне ведення сільського господарства, зміна землекористування, монокультури, пестициди та зміни клімату створюють проблеми для популяцій бджіл і, як наслідок, якості продовольства, що може мати далекосяжні негативні наслідки для людства.</a:t>
            </a:r>
          </a:p>
          <a:p>
            <a:r>
              <a:rPr lang="uk-UA" sz="2400" dirty="0" smtClean="0">
                <a:latin typeface="Times New Roman" pitchFamily="18" charset="0"/>
                <a:cs typeface="Times New Roman" pitchFamily="18" charset="0"/>
              </a:rPr>
              <a:t>Головні винуватці того, що колонії бджіл з кожним роком скорочуються — пестициди. Хімікати завдають шкоди імунній системі комах, позбавляючи їх здатності боротися з хворобами і бактеріями.</a:t>
            </a:r>
          </a:p>
          <a:p>
            <a:r>
              <a:rPr lang="uk-UA" sz="2400" dirty="0" smtClean="0">
                <a:latin typeface="Times New Roman" pitchFamily="18" charset="0"/>
                <a:cs typeface="Times New Roman" pitchFamily="18" charset="0"/>
              </a:rPr>
              <a:t>Крім того, з кожним роком з'являються нові штами вірусів, з якими людство поки не вміє боротися. Ще один виклик для ослаблених бджіл — екологічні зміни на планеті.</a:t>
            </a:r>
          </a:p>
          <a:p>
            <a:r>
              <a:rPr lang="uk-UA" sz="2400" dirty="0" smtClean="0">
                <a:latin typeface="Times New Roman" pitchFamily="18" charset="0"/>
                <a:cs typeface="Times New Roman" pitchFamily="18" charset="0"/>
              </a:rPr>
              <a:t>Усе це призводить до того, що через 20 років ми можемо втратити всю бджолину популяцію. Уже зараз втрати настільки великі, що навіть якщо прибрати негативні чинники — це мало збільшить кількість комах.</a:t>
            </a:r>
          </a:p>
          <a:p>
            <a:endParaRPr lang="en-US" sz="2400"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274638"/>
            <a:ext cx="6491064" cy="1143000"/>
          </a:xfrm>
        </p:spPr>
        <p:txBody>
          <a:bodyPr>
            <a:normAutofit/>
          </a:bodyPr>
          <a:lstStyle/>
          <a:p>
            <a:r>
              <a:rPr lang="uk-UA" sz="3200" b="1" dirty="0" err="1" smtClean="0">
                <a:latin typeface="Times New Roman" pitchFamily="18" charset="0"/>
                <a:cs typeface="Times New Roman" pitchFamily="18" charset="0"/>
              </a:rPr>
              <a:t>Біоіндикація</a:t>
            </a:r>
            <a:endParaRPr lang="en-US" sz="3200" dirty="0">
              <a:solidFill>
                <a:schemeClr val="accent3">
                  <a:lumMod val="50000"/>
                </a:schemeClr>
              </a:solidFill>
              <a:latin typeface="Futura Md BT" pitchFamily="34" charset="0"/>
            </a:endParaRPr>
          </a:p>
        </p:txBody>
      </p:sp>
      <p:sp>
        <p:nvSpPr>
          <p:cNvPr id="3" name="Содержимое 2"/>
          <p:cNvSpPr>
            <a:spLocks noGrp="1"/>
          </p:cNvSpPr>
          <p:nvPr>
            <p:ph idx="1"/>
          </p:nvPr>
        </p:nvSpPr>
        <p:spPr>
          <a:xfrm>
            <a:off x="1187624" y="1556792"/>
            <a:ext cx="7560840" cy="4525963"/>
          </a:xfrm>
        </p:spPr>
        <p:txBody>
          <a:bodyPr>
            <a:normAutofit lnSpcReduction="10000"/>
          </a:bodyPr>
          <a:lstStyle/>
          <a:p>
            <a:pPr algn="just">
              <a:buNone/>
            </a:pPr>
            <a:r>
              <a:rPr lang="uk-UA" sz="2400" b="1"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        Це оцінка стану середовища за допомогою живих об’єктів. Живі об’єкти (або системи) – це клітини, організми, популяції, спільноти. З їх допомогою може проводитися оцінка як абіотичних факторів (температура, вологість, кислотність, солоність, вміст </a:t>
            </a:r>
            <a:r>
              <a:rPr lang="uk-UA" sz="2400" dirty="0" err="1" smtClean="0">
                <a:latin typeface="Times New Roman" pitchFamily="18" charset="0"/>
                <a:cs typeface="Times New Roman" pitchFamily="18" charset="0"/>
              </a:rPr>
              <a:t>полютантів</a:t>
            </a:r>
            <a:r>
              <a:rPr lang="uk-UA" sz="2400" dirty="0" smtClean="0">
                <a:latin typeface="Times New Roman" pitchFamily="18" charset="0"/>
                <a:cs typeface="Times New Roman" pitchFamily="18" charset="0"/>
              </a:rPr>
              <a:t> тощо), так і біотичних (життєва здатність організмів, їх популяцій і угрупувань). Термін «</a:t>
            </a:r>
            <a:r>
              <a:rPr lang="uk-UA" sz="2400" dirty="0" err="1" smtClean="0">
                <a:latin typeface="Times New Roman" pitchFamily="18" charset="0"/>
                <a:cs typeface="Times New Roman" pitchFamily="18" charset="0"/>
              </a:rPr>
              <a:t>біоіндикація</a:t>
            </a:r>
            <a:r>
              <a:rPr lang="uk-UA" sz="2400" dirty="0" smtClean="0">
                <a:latin typeface="Times New Roman" pitchFamily="18" charset="0"/>
                <a:cs typeface="Times New Roman" pitchFamily="18" charset="0"/>
              </a:rPr>
              <a:t>» частіше використовується в європейській науковій літературі, а в американській його зазвичай заміняють аналогічним за змістом назвою «</a:t>
            </a:r>
            <a:r>
              <a:rPr lang="uk-UA" sz="2400" dirty="0" err="1" smtClean="0">
                <a:latin typeface="Times New Roman" pitchFamily="18" charset="0"/>
                <a:cs typeface="Times New Roman" pitchFamily="18" charset="0"/>
              </a:rPr>
              <a:t>екотоксикологія</a:t>
            </a:r>
            <a:r>
              <a:rPr lang="uk-UA" sz="2400" dirty="0" smtClean="0">
                <a:latin typeface="Times New Roman" pitchFamily="18" charset="0"/>
                <a:cs typeface="Times New Roman" pitchFamily="18" charset="0"/>
              </a:rPr>
              <a:t>». </a:t>
            </a:r>
            <a:r>
              <a:rPr lang="uk-UA" sz="2400" dirty="0" err="1" smtClean="0">
                <a:latin typeface="Times New Roman" pitchFamily="18" charset="0"/>
                <a:cs typeface="Times New Roman" pitchFamily="18" charset="0"/>
              </a:rPr>
              <a:t>Біоіндикація</a:t>
            </a:r>
            <a:r>
              <a:rPr lang="uk-UA" sz="2400" dirty="0" smtClean="0">
                <a:latin typeface="Times New Roman" pitchFamily="18" charset="0"/>
                <a:cs typeface="Times New Roman" pitchFamily="18" charset="0"/>
              </a:rPr>
              <a:t> базується на спостереженні за складом та чисельністю видів – індикаторів.</a:t>
            </a:r>
          </a:p>
          <a:p>
            <a:endParaRPr lang="en-US" sz="240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476672"/>
            <a:ext cx="8229600" cy="5976664"/>
          </a:xfrm>
        </p:spPr>
        <p:txBody>
          <a:bodyPr>
            <a:noAutofit/>
          </a:bodyPr>
          <a:lstStyle/>
          <a:p>
            <a:pPr algn="just"/>
            <a:r>
              <a:rPr lang="uk-UA" sz="2800" dirty="0" smtClean="0">
                <a:solidFill>
                  <a:srgbClr val="7030A0"/>
                </a:solidFill>
                <a:latin typeface="Times New Roman" pitchFamily="18" charset="0"/>
                <a:cs typeface="Times New Roman" pitchFamily="18" charset="0"/>
              </a:rPr>
              <a:t>Глобальне потепління </a:t>
            </a:r>
            <a:r>
              <a:rPr lang="uk-UA" sz="2800" dirty="0" smtClean="0">
                <a:latin typeface="Times New Roman" pitchFamily="18" charset="0"/>
                <a:cs typeface="Times New Roman" pitchFamily="18" charset="0"/>
              </a:rPr>
              <a:t>спричинило підвищення температури,сухі гарячі вітри, різке зниження вологості повітря та </a:t>
            </a:r>
            <a:r>
              <a:rPr lang="uk-UA" sz="2800" dirty="0" err="1" smtClean="0">
                <a:latin typeface="Times New Roman" pitchFamily="18" charset="0"/>
                <a:cs typeface="Times New Roman" pitchFamily="18" charset="0"/>
              </a:rPr>
              <a:t>грунту</a:t>
            </a:r>
            <a:r>
              <a:rPr lang="uk-UA" sz="2800" dirty="0" smtClean="0">
                <a:latin typeface="Times New Roman" pitchFamily="18" charset="0"/>
                <a:cs typeface="Times New Roman" pitchFamily="18" charset="0"/>
              </a:rPr>
              <a:t>. Згідно літературних даних, сильні вітри та температура повітря вище 30</a:t>
            </a:r>
            <a:r>
              <a:rPr lang="uk-UA" sz="2800" baseline="30000" dirty="0" smtClean="0">
                <a:latin typeface="Times New Roman" pitchFamily="18" charset="0"/>
                <a:cs typeface="Times New Roman" pitchFamily="18" charset="0"/>
              </a:rPr>
              <a:t>0</a:t>
            </a:r>
            <a:r>
              <a:rPr lang="uk-UA" sz="2800" dirty="0" smtClean="0">
                <a:latin typeface="Times New Roman" pitchFamily="18" charset="0"/>
                <a:cs typeface="Times New Roman" pitchFamily="18" charset="0"/>
              </a:rPr>
              <a:t>С веде до збільшення концентрації цукру у нектарі більше 70%. Такого нектару бджоли не беруть. </a:t>
            </a:r>
          </a:p>
          <a:p>
            <a:pPr algn="just">
              <a:buNone/>
            </a:pPr>
            <a:r>
              <a:rPr lang="uk-UA" sz="2800" dirty="0" smtClean="0">
                <a:latin typeface="Times New Roman" pitchFamily="18" charset="0"/>
                <a:cs typeface="Times New Roman" pitchFamily="18" charset="0"/>
              </a:rPr>
              <a:t>        Таким чином, проблема зростання вмісту вуглекислого газу  в атмосфері і  відповідно, глобального потепління впливає як на життєдіяльність бджіл, так і на розповсюдження і                                                         урожай рослин. А, отже, і на наше життя та здоров'я.</a:t>
            </a:r>
            <a:endParaRPr lang="uk-UA" sz="28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692697"/>
            <a:ext cx="8229600" cy="4248472"/>
          </a:xfrm>
        </p:spPr>
        <p:txBody>
          <a:bodyPr>
            <a:normAutofit fontScale="85000" lnSpcReduction="20000"/>
          </a:bodyPr>
          <a:lstStyle/>
          <a:p>
            <a:pPr algn="just">
              <a:buNone/>
            </a:pPr>
            <a:r>
              <a:rPr lang="uk-UA" sz="3300" dirty="0" smtClean="0">
                <a:latin typeface="Times New Roman" pitchFamily="18" charset="0"/>
                <a:cs typeface="Times New Roman" pitchFamily="18" charset="0"/>
              </a:rPr>
              <a:t>          Наступна проблема, на яку я хочу звернути увагу — це застосування отрутохімікатів у сільському господарстві та вивезення побутових відходів на луки, поля та городи.  Гербіциди та фунгіциди небезпечні для бджіл протягом 5 годин. При пониженні температури і підвищенні вологості токсичність цих препаратів  зберігається довше. При зборі води, що містить понад 1% кухонної солі, а також нектару і пилку з рослин, оброблених отрутохімікатами, а нерідко і при зборі паді гинуть від отруєння дорослі бджоли й частково розплід.</a:t>
            </a:r>
          </a:p>
          <a:p>
            <a:endParaRPr lang="uk-U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sz="1800" b="1" dirty="0" smtClean="0"/>
              <a:t/>
            </a:r>
            <a:br>
              <a:rPr lang="uk-UA" sz="1800" b="1" dirty="0" smtClean="0"/>
            </a:br>
            <a:r>
              <a:rPr lang="uk-UA" sz="1800" b="1" dirty="0" smtClean="0"/>
              <a:t/>
            </a:r>
            <a:br>
              <a:rPr lang="uk-UA" sz="1800" b="1" dirty="0" smtClean="0"/>
            </a:br>
            <a:r>
              <a:rPr lang="uk-UA" sz="1800" b="1" dirty="0" smtClean="0"/>
              <a:t/>
            </a:r>
            <a:br>
              <a:rPr lang="uk-UA" sz="1800" b="1" dirty="0" smtClean="0"/>
            </a:br>
            <a:r>
              <a:rPr lang="uk-UA" sz="2200" dirty="0" smtClean="0">
                <a:solidFill>
                  <a:srgbClr val="7030A0"/>
                </a:solidFill>
                <a:latin typeface="Times New Roman" pitchFamily="18" charset="0"/>
                <a:cs typeface="Times New Roman" pitchFamily="18" charset="0"/>
              </a:rPr>
              <a:t>Бджоли можуть не тільки давати мед, а й бути прекрасним індикатором забруднення навколишнього середовища. Саме так стверджують вчені – екологи, хіміки, біологи, медики…..</a:t>
            </a:r>
            <a:r>
              <a:rPr lang="uk-UA" dirty="0" smtClean="0"/>
              <a:t/>
            </a:r>
            <a:br>
              <a:rPr lang="uk-UA" dirty="0" smtClean="0"/>
            </a:br>
            <a:endParaRPr lang="uk-UA" dirty="0"/>
          </a:p>
        </p:txBody>
      </p:sp>
      <p:sp>
        <p:nvSpPr>
          <p:cNvPr id="3" name="Содержимое 2"/>
          <p:cNvSpPr>
            <a:spLocks noGrp="1"/>
          </p:cNvSpPr>
          <p:nvPr>
            <p:ph idx="1"/>
          </p:nvPr>
        </p:nvSpPr>
        <p:spPr>
          <a:xfrm>
            <a:off x="683568" y="1844824"/>
            <a:ext cx="8229600" cy="4525963"/>
          </a:xfrm>
        </p:spPr>
        <p:txBody>
          <a:bodyPr>
            <a:normAutofit fontScale="62500" lnSpcReduction="20000"/>
          </a:bodyPr>
          <a:lstStyle/>
          <a:p>
            <a:pPr algn="just">
              <a:buNone/>
            </a:pPr>
            <a:r>
              <a:rPr lang="uk-UA" dirty="0" smtClean="0">
                <a:latin typeface="Times New Roman" pitchFamily="18" charset="0"/>
                <a:cs typeface="Times New Roman" pitchFamily="18" charset="0"/>
              </a:rPr>
              <a:t>         Всі забруднювальні середовище речовини рано чи пізно потрапляють в бджолиний вулик. Бджола, збираючи нектар і пилок з квітів, разом з ними поглинає також і ті токсичні речовини, що потрапили на квіти з опадами, пилом, у результаті використання пестицидів, з викидами продуктів згоряння, надзвичайно швидко накопичуючи різноманітні отрути як в своєму організмі, так і вносячи їх у мед та інші продукти бджільництва. Тривалість життя бджоли 32 дні, 10 з яких вона проводить в вулику. Ті, хто залишився 20 – 22 дні літають в радіусі до 7 км і за цей час встигає накопичити в своєму тільці значні кількості токсинів, важких металів, пестицидів тощо. В організмі бджоли найбільше накопичується хрому і нікелю, а цинку і кобальту – дуже мало. Водночас важкі метали не потрапляють в мед, якщо їх зміст не перевищує 30 мг/кг. Бджола, переробляючи нектар в мед, багато разів пропускає його через хітиновий хоботок – фільтр, так що мед виходить чистим навіть при досить сильних забрудненнях.</a:t>
            </a:r>
          </a:p>
          <a:p>
            <a:endParaRPr lang="uk-U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620688"/>
            <a:ext cx="8229600" cy="5256584"/>
          </a:xfrm>
        </p:spPr>
        <p:txBody>
          <a:bodyPr>
            <a:normAutofit fontScale="85000" lnSpcReduction="20000"/>
          </a:bodyPr>
          <a:lstStyle/>
          <a:p>
            <a:pPr algn="just">
              <a:buNone/>
            </a:pPr>
            <a:r>
              <a:rPr lang="uk-UA" dirty="0" smtClean="0">
                <a:latin typeface="Times New Roman" pitchFamily="18" charset="0"/>
                <a:cs typeface="Times New Roman" pitchFamily="18" charset="0"/>
              </a:rPr>
              <a:t>      Медоносних бджіл (</a:t>
            </a:r>
            <a:r>
              <a:rPr lang="uk-UA" dirty="0" err="1" smtClean="0">
                <a:latin typeface="Times New Roman" pitchFamily="18" charset="0"/>
                <a:cs typeface="Times New Roman" pitchFamily="18" charset="0"/>
              </a:rPr>
              <a:t>Apis</a:t>
            </a:r>
            <a:r>
              <a:rPr lang="uk-UA" dirty="0" smtClean="0">
                <a:latin typeface="Times New Roman" pitchFamily="18" charset="0"/>
                <a:cs typeface="Times New Roman" pitchFamily="18" charset="0"/>
              </a:rPr>
              <a:t> </a:t>
            </a:r>
            <a:r>
              <a:rPr lang="uk-UA" dirty="0" err="1" smtClean="0">
                <a:latin typeface="Times New Roman" pitchFamily="18" charset="0"/>
                <a:cs typeface="Times New Roman" pitchFamily="18" charset="0"/>
              </a:rPr>
              <a:t>mellifera</a:t>
            </a:r>
            <a:r>
              <a:rPr lang="uk-UA" dirty="0" smtClean="0">
                <a:latin typeface="Times New Roman" pitchFamily="18" charset="0"/>
                <a:cs typeface="Times New Roman" pitchFamily="18" charset="0"/>
              </a:rPr>
              <a:t>) можна вважати найбільш недооціненими героями природи. Літаючи у своїх справах, збираючи пилок і нектар, вони також запилюють рослини. Хоча власне самих бджіл складно назвати видом, зручним для застосування як живі індикатори – вони вже багато століть як окультурені, бджолярі піклуються про них, часто в міру цвітіння різних медоносів переміщують бджолині сім’ї з однієї ділянки на іншу, після чого буває складно прив’язати дані про речовини – забруднювачі до якоїсь певної галузі. Однак ці комахи теж роблять свій внесок у вивчення стану навколишнього середовища і для цього часто аналізують їх найсмачніший продукт – мед.</a:t>
            </a:r>
          </a:p>
          <a:p>
            <a:endParaRPr lang="uk-U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476672"/>
            <a:ext cx="8229600" cy="5760640"/>
          </a:xfrm>
        </p:spPr>
        <p:txBody>
          <a:bodyPr>
            <a:normAutofit fontScale="85000" lnSpcReduction="20000"/>
          </a:bodyPr>
          <a:lstStyle/>
          <a:p>
            <a:pPr algn="just">
              <a:buNone/>
            </a:pPr>
            <a:r>
              <a:rPr lang="uk-UA" dirty="0" smtClean="0">
                <a:latin typeface="Times New Roman" pitchFamily="18" charset="0"/>
                <a:cs typeface="Times New Roman" pitchFamily="18" charset="0"/>
              </a:rPr>
              <a:t>          Масове застосування інсектицидів в сільському господарстві – серйозна загроза для бджіл та інших запилювачів. Наприклад, головні підозрювані в справі про раптове зменшення чисельності бджіл – інсектициди </a:t>
            </a:r>
            <a:r>
              <a:rPr lang="uk-UA" dirty="0" err="1" smtClean="0">
                <a:latin typeface="Times New Roman" pitchFamily="18" charset="0"/>
                <a:cs typeface="Times New Roman" pitchFamily="18" charset="0"/>
              </a:rPr>
              <a:t>неонікотиноїди</a:t>
            </a:r>
            <a:r>
              <a:rPr lang="uk-UA" dirty="0" smtClean="0">
                <a:latin typeface="Times New Roman" pitchFamily="18" charset="0"/>
                <a:cs typeface="Times New Roman" pitchFamily="18" charset="0"/>
              </a:rPr>
              <a:t>, які можуть вражати нервову систему цих комах. Вони впливають на здатність бджіл до навчання, їх здатність до розпізнавання запахів і орієнтації в просторі. Все це заважає збирати їжу, знижує чисельність і кількість бджолиних сімей, що в довгостроковій перспективі може знизити врожайність сільськогосподарських культур і стати причиною продовольчої кризи. Останнім часом дослідники навіть стали застосовувати </a:t>
            </a:r>
            <a:r>
              <a:rPr lang="uk-UA" dirty="0" err="1" smtClean="0">
                <a:latin typeface="Times New Roman" pitchFamily="18" charset="0"/>
                <a:cs typeface="Times New Roman" pitchFamily="18" charset="0"/>
              </a:rPr>
              <a:t>мікродатчики</a:t>
            </a:r>
            <a:r>
              <a:rPr lang="uk-UA" dirty="0" smtClean="0">
                <a:latin typeface="Times New Roman" pitchFamily="18" charset="0"/>
                <a:cs typeface="Times New Roman" pitchFamily="18" charset="0"/>
              </a:rPr>
              <a:t>, які прикріплюють бджолам на спинки, щоб відстежувати переміщення окремих комах від вуликів до медоносів, визначати їх здатність запилювати рослини.</a:t>
            </a:r>
          </a:p>
          <a:p>
            <a:endParaRPr lang="uk-U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esktop\ПАПКА ТАМІЛИ\зображення_viber_2026-04-14_07-31-48-736.jpg"/>
          <p:cNvPicPr>
            <a:picLocks noChangeAspect="1" noChangeArrowheads="1"/>
          </p:cNvPicPr>
          <p:nvPr/>
        </p:nvPicPr>
        <p:blipFill>
          <a:blip r:embed="rId2" cstate="print"/>
          <a:srcRect/>
          <a:stretch>
            <a:fillRect/>
          </a:stretch>
        </p:blipFill>
        <p:spPr bwMode="auto">
          <a:xfrm>
            <a:off x="4860032" y="260648"/>
            <a:ext cx="3800573" cy="3099842"/>
          </a:xfrm>
          <a:prstGeom prst="rect">
            <a:avLst/>
          </a:prstGeom>
          <a:noFill/>
        </p:spPr>
      </p:pic>
      <p:pic>
        <p:nvPicPr>
          <p:cNvPr id="2051" name="Picture 3" descr="C:\Users\user\Desktop\ПАПКА ТАМІЛИ\зображення_viber_2026-04-14_07-31-49-000.jpg"/>
          <p:cNvPicPr>
            <a:picLocks noGrp="1" noChangeAspect="1" noChangeArrowheads="1"/>
          </p:cNvPicPr>
          <p:nvPr>
            <p:ph idx="1"/>
          </p:nvPr>
        </p:nvPicPr>
        <p:blipFill>
          <a:blip r:embed="rId3" cstate="print"/>
          <a:srcRect/>
          <a:stretch>
            <a:fillRect/>
          </a:stretch>
        </p:blipFill>
        <p:spPr bwMode="auto">
          <a:xfrm>
            <a:off x="1331640" y="620688"/>
            <a:ext cx="2880320" cy="3840426"/>
          </a:xfrm>
          <a:prstGeom prst="rect">
            <a:avLst/>
          </a:prstGeom>
          <a:noFill/>
        </p:spPr>
      </p:pic>
      <p:pic>
        <p:nvPicPr>
          <p:cNvPr id="2052" name="Picture 4" descr="C:\Users\user\Desktop\ПАПКА ТАМІЛИ\зображення_viber_2026-04-14_07-31-48-625.jpg"/>
          <p:cNvPicPr>
            <a:picLocks noChangeAspect="1" noChangeArrowheads="1"/>
          </p:cNvPicPr>
          <p:nvPr/>
        </p:nvPicPr>
        <p:blipFill>
          <a:blip r:embed="rId4" cstate="print"/>
          <a:srcRect/>
          <a:stretch>
            <a:fillRect/>
          </a:stretch>
        </p:blipFill>
        <p:spPr bwMode="auto">
          <a:xfrm>
            <a:off x="5004048" y="3593637"/>
            <a:ext cx="2448272" cy="3264363"/>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200" dirty="0" smtClean="0">
                <a:solidFill>
                  <a:srgbClr val="7030A0"/>
                </a:solidFill>
                <a:latin typeface="Times New Roman" pitchFamily="18" charset="0"/>
                <a:cs typeface="Times New Roman" pitchFamily="18" charset="0"/>
              </a:rPr>
              <a:t>Висновок</a:t>
            </a:r>
            <a:endParaRPr lang="en-US" sz="3200" dirty="0">
              <a:solidFill>
                <a:srgbClr val="7030A0"/>
              </a:solidFill>
              <a:latin typeface="Times New Roman" pitchFamily="18" charset="0"/>
              <a:cs typeface="Times New Roman" pitchFamily="18" charset="0"/>
            </a:endParaRPr>
          </a:p>
        </p:txBody>
      </p:sp>
      <p:sp>
        <p:nvSpPr>
          <p:cNvPr id="3" name="Содержимое 2"/>
          <p:cNvSpPr>
            <a:spLocks noGrp="1"/>
          </p:cNvSpPr>
          <p:nvPr>
            <p:ph idx="1"/>
          </p:nvPr>
        </p:nvSpPr>
        <p:spPr>
          <a:xfrm>
            <a:off x="539552" y="1700808"/>
            <a:ext cx="8147248" cy="4425355"/>
          </a:xfrm>
        </p:spPr>
        <p:txBody>
          <a:bodyPr>
            <a:normAutofit fontScale="85000" lnSpcReduction="10000"/>
          </a:bodyPr>
          <a:lstStyle/>
          <a:p>
            <a:pPr algn="just">
              <a:buFont typeface="Wingdings" pitchFamily="2" charset="2"/>
              <a:buChar char="Ø"/>
            </a:pPr>
            <a:r>
              <a:rPr lang="uk-UA" sz="3100" dirty="0" smtClean="0">
                <a:latin typeface="Times New Roman" pitchFamily="18" charset="0"/>
                <a:cs typeface="Times New Roman" pitchFamily="18" charset="0"/>
              </a:rPr>
              <a:t>Бджоли –  життєво важлива ланка сільського господарства: це мільярди робочих місць, три чверті світових запасів продовольства – і все залежать від запилення врожаю.</a:t>
            </a:r>
          </a:p>
          <a:p>
            <a:pPr>
              <a:buNone/>
            </a:pPr>
            <a:endParaRPr lang="uk-UA" sz="3100" dirty="0" smtClean="0">
              <a:latin typeface="Times New Roman" pitchFamily="18" charset="0"/>
              <a:cs typeface="Times New Roman" pitchFamily="18" charset="0"/>
            </a:endParaRPr>
          </a:p>
          <a:p>
            <a:pPr algn="just">
              <a:buFont typeface="Wingdings" pitchFamily="2" charset="2"/>
              <a:buChar char="Ø"/>
            </a:pPr>
            <a:r>
              <a:rPr lang="uk-UA" sz="3100" dirty="0" smtClean="0">
                <a:latin typeface="Times New Roman" pitchFamily="18" charset="0"/>
                <a:cs typeface="Times New Roman" pitchFamily="18" charset="0"/>
              </a:rPr>
              <a:t>Зі 100 сільськогосподарських культур, що годують 90% населення світу, 70 запилюються одомашненими та дикими бджолами.</a:t>
            </a:r>
            <a:r>
              <a:rPr lang="uk-UA" sz="2800" dirty="0" smtClean="0">
                <a:solidFill>
                  <a:srgbClr val="7030A0"/>
                </a:solidFill>
                <a:latin typeface="Times New Roman" pitchFamily="18" charset="0"/>
                <a:cs typeface="Times New Roman" pitchFamily="18" charset="0"/>
              </a:rPr>
              <a:t> </a:t>
            </a:r>
          </a:p>
          <a:p>
            <a:pPr algn="just">
              <a:buNone/>
            </a:pPr>
            <a:endParaRPr lang="uk-UA" sz="2800" dirty="0" smtClean="0">
              <a:solidFill>
                <a:srgbClr val="7030A0"/>
              </a:solidFill>
              <a:latin typeface="Times New Roman" pitchFamily="18" charset="0"/>
              <a:cs typeface="Times New Roman" pitchFamily="18" charset="0"/>
            </a:endParaRPr>
          </a:p>
          <a:p>
            <a:pPr algn="just">
              <a:buFont typeface="Wingdings" pitchFamily="2" charset="2"/>
              <a:buChar char="Ø"/>
            </a:pPr>
            <a:r>
              <a:rPr lang="uk-UA" sz="2800" dirty="0" smtClean="0">
                <a:latin typeface="Times New Roman" pitchFamily="18" charset="0"/>
                <a:cs typeface="Times New Roman" pitchFamily="18" charset="0"/>
              </a:rPr>
              <a:t>Бджоли можуть не тільки давати мед, а й бути прекрасним індикатором забруднення навколишнього середовища.</a:t>
            </a:r>
          </a:p>
          <a:p>
            <a:pPr>
              <a:buFont typeface="Wingdings" pitchFamily="2" charset="2"/>
              <a:buChar char="Ø"/>
            </a:pPr>
            <a:endParaRPr lang="uk-UA" sz="3100" dirty="0" smtClean="0">
              <a:latin typeface="Times New Roman" pitchFamily="18" charset="0"/>
              <a:cs typeface="Times New Roman" pitchFamily="18" charset="0"/>
            </a:endParaRPr>
          </a:p>
          <a:p>
            <a:pPr>
              <a:buNone/>
            </a:pPr>
            <a:endParaRPr lang="uk-UA" sz="2400" dirty="0" smtClean="0">
              <a:latin typeface="Times New Roman" pitchFamily="18" charset="0"/>
              <a:cs typeface="Times New Roman" pitchFamily="18" charset="0"/>
            </a:endParaRPr>
          </a:p>
          <a:p>
            <a:pPr>
              <a:buNone/>
            </a:pPr>
            <a:endParaRPr lang="uk-UA" sz="2400" dirty="0" smtClean="0">
              <a:latin typeface="Times New Roman" pitchFamily="18" charset="0"/>
              <a:cs typeface="Times New Roman" pitchFamily="18" charset="0"/>
            </a:endParaRPr>
          </a:p>
          <a:p>
            <a:pPr>
              <a:buNone/>
            </a:pPr>
            <a:endParaRPr lang="uk-UA" sz="2400" dirty="0" smtClean="0">
              <a:latin typeface="Times New Roman" pitchFamily="18" charset="0"/>
              <a:cs typeface="Times New Roman" pitchFamily="18" charset="0"/>
            </a:endParaRPr>
          </a:p>
          <a:p>
            <a:endParaRPr lang="en-US" sz="2400"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548680"/>
            <a:ext cx="8157592" cy="1863080"/>
          </a:xfrm>
        </p:spPr>
        <p:txBody>
          <a:bodyPr>
            <a:normAutofit fontScale="90000"/>
          </a:bodyPr>
          <a:lstStyle/>
          <a:p>
            <a:pPr algn="r"/>
            <a:r>
              <a:rPr lang="uk-UA" sz="2200" dirty="0" smtClean="0">
                <a:latin typeface="Times New Roman" pitchFamily="18" charset="0"/>
                <a:cs typeface="Times New Roman" pitchFamily="18" charset="0"/>
              </a:rPr>
              <a:t>Купуючи мед та інші продукти бджільництва в українських бджолярів, або вирощуючи квітучі рослини, які забезпечують бджіл кормами, або уникаючи використання пестицидів і поширюючи інформацію про важливість бджіл, як запилювачів, кожен із нас робить важливий внесок у збереження </a:t>
            </a:r>
            <a:r>
              <a:rPr lang="uk-UA" sz="2200" dirty="0" err="1" smtClean="0">
                <a:latin typeface="Times New Roman" pitchFamily="18" charset="0"/>
                <a:cs typeface="Times New Roman" pitchFamily="18" charset="0"/>
              </a:rPr>
              <a:t>біорізноманіття</a:t>
            </a:r>
            <a:r>
              <a:rPr lang="uk-UA" sz="2200" dirty="0" smtClean="0">
                <a:latin typeface="Times New Roman" pitchFamily="18" charset="0"/>
                <a:cs typeface="Times New Roman" pitchFamily="18" charset="0"/>
              </a:rPr>
              <a:t> та підтримку сталого розвитку на планеті!</a:t>
            </a:r>
            <a:r>
              <a:rPr lang="uk-UA" sz="3200" dirty="0" smtClean="0">
                <a:latin typeface="Times New Roman" pitchFamily="18" charset="0"/>
                <a:cs typeface="Times New Roman" pitchFamily="18" charset="0"/>
              </a:rPr>
              <a:t/>
            </a:r>
            <a:br>
              <a:rPr lang="uk-UA" sz="3200" dirty="0" smtClean="0">
                <a:latin typeface="Times New Roman" pitchFamily="18" charset="0"/>
                <a:cs typeface="Times New Roman" pitchFamily="18" charset="0"/>
              </a:rPr>
            </a:br>
            <a:endParaRPr lang="en-US" sz="3200" dirty="0">
              <a:solidFill>
                <a:schemeClr val="accent3">
                  <a:lumMod val="50000"/>
                </a:schemeClr>
              </a:solidFill>
            </a:endParaRPr>
          </a:p>
        </p:txBody>
      </p:sp>
      <p:pic>
        <p:nvPicPr>
          <p:cNvPr id="1026" name="Picture 2" descr="C:\Users\user\Desktop\ПАПКА ТАМІЛИ\зображення_viber_2026-04-14_07-31-49-123.jpg"/>
          <p:cNvPicPr>
            <a:picLocks noGrp="1" noChangeAspect="1" noChangeArrowheads="1"/>
          </p:cNvPicPr>
          <p:nvPr>
            <p:ph idx="1"/>
          </p:nvPr>
        </p:nvPicPr>
        <p:blipFill>
          <a:blip r:embed="rId3" cstate="print"/>
          <a:srcRect/>
          <a:stretch>
            <a:fillRect/>
          </a:stretch>
        </p:blipFill>
        <p:spPr bwMode="auto">
          <a:xfrm>
            <a:off x="323528" y="2564904"/>
            <a:ext cx="4076204" cy="3057153"/>
          </a:xfrm>
          <a:prstGeom prst="rect">
            <a:avLst/>
          </a:prstGeom>
          <a:noFill/>
        </p:spPr>
      </p:pic>
      <p:pic>
        <p:nvPicPr>
          <p:cNvPr id="1027" name="Picture 3" descr="C:\Users\user\Desktop\ПАПКА ТАМІЛИ\зображення_viber_2026-04-14_07-31-49-223.jpg"/>
          <p:cNvPicPr>
            <a:picLocks noChangeAspect="1" noChangeArrowheads="1"/>
          </p:cNvPicPr>
          <p:nvPr/>
        </p:nvPicPr>
        <p:blipFill>
          <a:blip r:embed="rId4" cstate="print"/>
          <a:srcRect/>
          <a:stretch>
            <a:fillRect/>
          </a:stretch>
        </p:blipFill>
        <p:spPr bwMode="auto">
          <a:xfrm>
            <a:off x="4572000" y="2564904"/>
            <a:ext cx="4320480" cy="308914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200" dirty="0" smtClean="0">
                <a:solidFill>
                  <a:srgbClr val="7030A0"/>
                </a:solidFill>
                <a:latin typeface="Times New Roman" pitchFamily="18" charset="0"/>
                <a:cs typeface="Times New Roman" pitchFamily="18" charset="0"/>
              </a:rPr>
              <a:t>                     Список використаних джерел</a:t>
            </a:r>
            <a:endParaRPr lang="en-US" sz="3200" dirty="0">
              <a:solidFill>
                <a:srgbClr val="7030A0"/>
              </a:solidFill>
              <a:latin typeface="Times New Roman" pitchFamily="18" charset="0"/>
              <a:cs typeface="Times New Roman" pitchFamily="18" charset="0"/>
            </a:endParaRPr>
          </a:p>
        </p:txBody>
      </p:sp>
      <p:sp>
        <p:nvSpPr>
          <p:cNvPr id="3" name="Содержимое 2"/>
          <p:cNvSpPr>
            <a:spLocks noGrp="1"/>
          </p:cNvSpPr>
          <p:nvPr>
            <p:ph idx="1"/>
          </p:nvPr>
        </p:nvSpPr>
        <p:spPr>
          <a:xfrm>
            <a:off x="1187624" y="1628800"/>
            <a:ext cx="7211144" cy="4525963"/>
          </a:xfrm>
        </p:spPr>
        <p:txBody>
          <a:bodyPr>
            <a:normAutofit lnSpcReduction="10000"/>
          </a:bodyPr>
          <a:lstStyle/>
          <a:p>
            <a:pPr algn="just">
              <a:buNone/>
            </a:pPr>
            <a:r>
              <a:rPr lang="ru-RU" sz="2400" dirty="0" smtClean="0">
                <a:latin typeface="Times New Roman" pitchFamily="18" charset="0"/>
                <a:cs typeface="Times New Roman" pitchFamily="18" charset="0"/>
              </a:rPr>
              <a:t> 1. </a:t>
            </a:r>
            <a:r>
              <a:rPr lang="ru-RU" sz="2400" dirty="0" err="1" smtClean="0">
                <a:latin typeface="Times New Roman" pitchFamily="18" charset="0"/>
                <a:cs typeface="Times New Roman" pitchFamily="18" charset="0"/>
              </a:rPr>
              <a:t>Гішар</a:t>
            </a:r>
            <a:r>
              <a:rPr lang="ru-RU" sz="2400" dirty="0" smtClean="0">
                <a:latin typeface="Times New Roman" pitchFamily="18" charset="0"/>
                <a:cs typeface="Times New Roman" pitchFamily="18" charset="0"/>
              </a:rPr>
              <a:t> Ж. </a:t>
            </a:r>
            <a:r>
              <a:rPr lang="ru-RU" sz="2400" dirty="0" err="1" smtClean="0">
                <a:latin typeface="Times New Roman" pitchFamily="18" charset="0"/>
                <a:cs typeface="Times New Roman" pitchFamily="18" charset="0"/>
              </a:rPr>
              <a:t>Енциклопедія</a:t>
            </a:r>
            <a:r>
              <a:rPr lang="ru-RU" sz="2400" dirty="0" smtClean="0">
                <a:latin typeface="Times New Roman" pitchFamily="18" charset="0"/>
                <a:cs typeface="Times New Roman" pitchFamily="18" charset="0"/>
              </a:rPr>
              <a:t>  Усе про </a:t>
            </a:r>
            <a:r>
              <a:rPr lang="ru-RU" sz="2400" dirty="0" err="1" smtClean="0">
                <a:latin typeface="Times New Roman" pitchFamily="18" charset="0"/>
                <a:cs typeface="Times New Roman" pitchFamily="18" charset="0"/>
              </a:rPr>
              <a:t>бджіл</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і</a:t>
            </a:r>
            <a:r>
              <a:rPr lang="ru-RU" sz="2400" dirty="0" smtClean="0">
                <a:latin typeface="Times New Roman" pitchFamily="18" charset="0"/>
                <a:cs typeface="Times New Roman" pitchFamily="18" charset="0"/>
              </a:rPr>
              <a:t> не </a:t>
            </a:r>
            <a:r>
              <a:rPr lang="ru-RU" sz="2400" dirty="0" err="1" smtClean="0">
                <a:latin typeface="Times New Roman" pitchFamily="18" charset="0"/>
                <a:cs typeface="Times New Roman" pitchFamily="18" charset="0"/>
              </a:rPr>
              <a:t>тільки</a:t>
            </a:r>
            <a:r>
              <a:rPr lang="ru-RU" sz="2400" dirty="0" smtClean="0">
                <a:latin typeface="Times New Roman" pitchFamily="18" charset="0"/>
                <a:cs typeface="Times New Roman" pitchFamily="18" charset="0"/>
              </a:rPr>
              <a:t>, вид. Ранок, 2020 С. 64</a:t>
            </a:r>
          </a:p>
          <a:p>
            <a:pPr algn="just">
              <a:buNone/>
            </a:pPr>
            <a:r>
              <a:rPr lang="ru-RU" sz="2400" dirty="0" smtClean="0">
                <a:latin typeface="Times New Roman" pitchFamily="18" charset="0"/>
                <a:cs typeface="Times New Roman" pitchFamily="18" charset="0"/>
              </a:rPr>
              <a:t>2. </a:t>
            </a:r>
            <a:r>
              <a:rPr lang="ru-RU" sz="2400" dirty="0" err="1" smtClean="0">
                <a:latin typeface="Times New Roman" pitchFamily="18" charset="0"/>
                <a:cs typeface="Times New Roman" pitchFamily="18" charset="0"/>
              </a:rPr>
              <a:t>Мирось</a:t>
            </a:r>
            <a:r>
              <a:rPr lang="ru-RU" sz="2400" dirty="0" smtClean="0">
                <a:latin typeface="Times New Roman" pitchFamily="18" charset="0"/>
                <a:cs typeface="Times New Roman" pitchFamily="18" charset="0"/>
              </a:rPr>
              <a:t> В.В., Ковтун С.Б. Практикум </a:t>
            </a:r>
            <a:r>
              <a:rPr lang="ru-RU" sz="2400" dirty="0" err="1" smtClean="0">
                <a:latin typeface="Times New Roman" pitchFamily="18" charset="0"/>
                <a:cs typeface="Times New Roman" pitchFamily="18" charset="0"/>
              </a:rPr>
              <a:t>з</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бджільництва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Харків</a:t>
            </a:r>
            <a:r>
              <a:rPr lang="ru-RU" sz="2400" dirty="0" smtClean="0">
                <a:latin typeface="Times New Roman" pitchFamily="18" charset="0"/>
                <a:cs typeface="Times New Roman" pitchFamily="18" charset="0"/>
              </a:rPr>
              <a:t> 2014 р. 192 с.</a:t>
            </a:r>
            <a:endParaRPr lang="uk-UA" sz="2400" dirty="0" smtClean="0">
              <a:solidFill>
                <a:schemeClr val="bg1"/>
              </a:solidFill>
              <a:latin typeface="Times New Roman" pitchFamily="18" charset="0"/>
              <a:cs typeface="Times New Roman" pitchFamily="18" charset="0"/>
            </a:endParaRPr>
          </a:p>
          <a:p>
            <a:pPr algn="just">
              <a:buNone/>
            </a:pPr>
            <a:r>
              <a:rPr lang="uk-UA" sz="2400" dirty="0" smtClean="0">
                <a:latin typeface="Times New Roman" pitchFamily="18" charset="0"/>
                <a:cs typeface="Times New Roman" pitchFamily="18" charset="0"/>
              </a:rPr>
              <a:t>3. О</a:t>
            </a:r>
            <a:r>
              <a:rPr lang="ru-RU" sz="2400" dirty="0" err="1" smtClean="0">
                <a:latin typeface="Times New Roman" pitchFamily="18" charset="0"/>
                <a:cs typeface="Times New Roman" pitchFamily="18" charset="0"/>
              </a:rPr>
              <a:t>лійниченко</a:t>
            </a:r>
            <a:r>
              <a:rPr lang="ru-RU" sz="2400" dirty="0" smtClean="0">
                <a:latin typeface="Times New Roman" pitchFamily="18" charset="0"/>
                <a:cs typeface="Times New Roman" pitchFamily="18" charset="0"/>
              </a:rPr>
              <a:t> Л. С., Г. О. Лезенко. О. П. </a:t>
            </a:r>
            <a:r>
              <a:rPr lang="ru-RU" sz="2400" dirty="0" err="1" smtClean="0">
                <a:latin typeface="Times New Roman" pitchFamily="18" charset="0"/>
                <a:cs typeface="Times New Roman" pitchFamily="18" charset="0"/>
              </a:rPr>
              <a:t>Вдовиченко</a:t>
            </a:r>
            <a:r>
              <a:rPr lang="ru-RU" sz="2400" dirty="0" smtClean="0">
                <a:latin typeface="Times New Roman" pitchFamily="18" charset="0"/>
                <a:cs typeface="Times New Roman" pitchFamily="18" charset="0"/>
              </a:rPr>
              <a:t>. . </a:t>
            </a:r>
            <a:r>
              <a:rPr lang="ru-RU" sz="2400" dirty="0" err="1" smtClean="0">
                <a:latin typeface="Times New Roman" pitchFamily="18" charset="0"/>
                <a:cs typeface="Times New Roman" pitchFamily="18" charset="0"/>
              </a:rPr>
              <a:t>Вплив</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пестицидів</a:t>
            </a:r>
            <a:r>
              <a:rPr lang="ru-RU" sz="2400" dirty="0" smtClean="0">
                <a:latin typeface="Times New Roman" pitchFamily="18" charset="0"/>
                <a:cs typeface="Times New Roman" pitchFamily="18" charset="0"/>
              </a:rPr>
              <a:t> на </a:t>
            </a:r>
            <a:r>
              <a:rPr lang="ru-RU" sz="2400" dirty="0" err="1" smtClean="0">
                <a:latin typeface="Times New Roman" pitchFamily="18" charset="0"/>
                <a:cs typeface="Times New Roman" pitchFamily="18" charset="0"/>
              </a:rPr>
              <a:t>популяцію</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бджіл</a:t>
            </a:r>
            <a:r>
              <a:rPr lang="ru-RU" sz="2400" dirty="0" smtClean="0">
                <a:latin typeface="Times New Roman" pitchFamily="18" charset="0"/>
                <a:cs typeface="Times New Roman" pitchFamily="18" charset="0"/>
              </a:rPr>
              <a:t>. – </a:t>
            </a:r>
            <a:r>
              <a:rPr lang="ru-RU" sz="2400" dirty="0" err="1" smtClean="0">
                <a:latin typeface="Times New Roman" pitchFamily="18" charset="0"/>
                <a:cs typeface="Times New Roman" pitchFamily="18" charset="0"/>
              </a:rPr>
              <a:t>Київ</a:t>
            </a:r>
            <a:r>
              <a:rPr lang="ru-RU" sz="2400" dirty="0" smtClean="0">
                <a:latin typeface="Times New Roman" pitchFamily="18" charset="0"/>
                <a:cs typeface="Times New Roman" pitchFamily="18" charset="0"/>
              </a:rPr>
              <a:t>: Центр </a:t>
            </a:r>
            <a:r>
              <a:rPr lang="ru-RU" sz="2400" dirty="0" err="1" smtClean="0">
                <a:latin typeface="Times New Roman" pitchFamily="18" charset="0"/>
                <a:cs typeface="Times New Roman" pitchFamily="18" charset="0"/>
              </a:rPr>
              <a:t>екологічної</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освіти</a:t>
            </a:r>
            <a:r>
              <a:rPr lang="ru-RU" sz="2400" dirty="0" smtClean="0">
                <a:latin typeface="Times New Roman" pitchFamily="18" charset="0"/>
                <a:cs typeface="Times New Roman" pitchFamily="18" charset="0"/>
              </a:rPr>
              <a:t> та </a:t>
            </a:r>
            <a:r>
              <a:rPr lang="ru-RU" sz="2400" dirty="0" err="1" smtClean="0">
                <a:latin typeface="Times New Roman" pitchFamily="18" charset="0"/>
                <a:cs typeface="Times New Roman" pitchFamily="18" charset="0"/>
              </a:rPr>
              <a:t>інформації</a:t>
            </a:r>
            <a:r>
              <a:rPr lang="ru-RU" sz="2400" dirty="0" smtClean="0">
                <a:latin typeface="Times New Roman" pitchFamily="18" charset="0"/>
                <a:cs typeface="Times New Roman" pitchFamily="18" charset="0"/>
              </a:rPr>
              <a:t>, 2012. – С. 320 – 324. </a:t>
            </a:r>
          </a:p>
          <a:p>
            <a:pPr algn="just">
              <a:buNone/>
            </a:pPr>
            <a:r>
              <a:rPr lang="ru-RU" sz="2400" dirty="0" smtClean="0">
                <a:latin typeface="Times New Roman" pitchFamily="18" charset="0"/>
                <a:cs typeface="Times New Roman" pitchFamily="18" charset="0"/>
              </a:rPr>
              <a:t>3. Подольский М. С. </a:t>
            </a:r>
            <a:r>
              <a:rPr lang="ru-RU" sz="2400" dirty="0" err="1" smtClean="0">
                <a:latin typeface="Times New Roman" pitchFamily="18" charset="0"/>
                <a:cs typeface="Times New Roman" pitchFamily="18" charset="0"/>
              </a:rPr>
              <a:t>Промислове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бджільництво</a:t>
            </a:r>
            <a:r>
              <a:rPr lang="ru-RU" sz="2400" dirty="0" smtClean="0">
                <a:latin typeface="Times New Roman" pitchFamily="18" charset="0"/>
                <a:cs typeface="Times New Roman" pitchFamily="18" charset="0"/>
              </a:rPr>
              <a:t>, 1988, С. 335</a:t>
            </a:r>
          </a:p>
          <a:p>
            <a:pPr algn="just">
              <a:buNone/>
            </a:pPr>
            <a:r>
              <a:rPr lang="ru-RU" sz="2400" dirty="0" smtClean="0">
                <a:latin typeface="Times New Roman" pitchFamily="18" charset="0"/>
                <a:cs typeface="Times New Roman" pitchFamily="18" charset="0"/>
              </a:rPr>
              <a:t>3. </a:t>
            </a:r>
            <a:r>
              <a:rPr lang="ru-RU" sz="2400" dirty="0" err="1" smtClean="0">
                <a:latin typeface="Times New Roman" pitchFamily="18" charset="0"/>
                <a:cs typeface="Times New Roman" pitchFamily="18" charset="0"/>
              </a:rPr>
              <a:t>Приймак</a:t>
            </a:r>
            <a:r>
              <a:rPr lang="ru-RU" sz="2400" dirty="0" smtClean="0">
                <a:latin typeface="Times New Roman" pitchFamily="18" charset="0"/>
                <a:cs typeface="Times New Roman" pitchFamily="18" charset="0"/>
              </a:rPr>
              <a:t> Г.М.   </a:t>
            </a:r>
            <a:r>
              <a:rPr lang="ru-RU" sz="2400" dirty="0" err="1" smtClean="0">
                <a:latin typeface="Times New Roman" pitchFamily="18" charset="0"/>
                <a:cs typeface="Times New Roman" pitchFamily="18" charset="0"/>
              </a:rPr>
              <a:t>Бджільництво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запитання</a:t>
            </a:r>
            <a:r>
              <a:rPr lang="ru-RU" sz="2400" dirty="0" smtClean="0">
                <a:latin typeface="Times New Roman" pitchFamily="18" charset="0"/>
                <a:cs typeface="Times New Roman" pitchFamily="18" charset="0"/>
              </a:rPr>
              <a:t> та </a:t>
            </a:r>
            <a:r>
              <a:rPr lang="ru-RU" sz="2400" dirty="0" err="1" smtClean="0">
                <a:latin typeface="Times New Roman" pitchFamily="18" charset="0"/>
                <a:cs typeface="Times New Roman" pitchFamily="18" charset="0"/>
              </a:rPr>
              <a:t>відповіді</a:t>
            </a:r>
            <a:r>
              <a:rPr lang="ru-RU" sz="2400" dirty="0" smtClean="0">
                <a:latin typeface="Times New Roman" pitchFamily="18" charset="0"/>
                <a:cs typeface="Times New Roman" pitchFamily="18" charset="0"/>
              </a:rPr>
              <a:t>. - К.: УААН, - 2003.</a:t>
            </a: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4157</TotalTime>
  <Words>1254</Words>
  <Application>Microsoft Office PowerPoint</Application>
  <PresentationFormat>Экран (4:3)</PresentationFormat>
  <Paragraphs>52</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   ЕКОЛОГІЯ  Загальна тема дослідження  «Вивчення взаємодії комах з навколишнім середовищем, екосистемами та забруднювальними речовинами»   Тема проєкту «Вивчення взаємодії бджіл медоносних з навколишнім середовищем, екосистемами та забруднювальними речовинами»    </vt:lpstr>
      <vt:lpstr>Мета об'єкту: дослідити взаємодії комах з навколишнім середовищем, екосистемами та забруднювальними речовинами на прикладі бджоли медоносної</vt:lpstr>
      <vt:lpstr>Бджола медоносна </vt:lpstr>
      <vt:lpstr>Слайд 4</vt:lpstr>
      <vt:lpstr>Слайд 5</vt:lpstr>
      <vt:lpstr>Біоіндикація</vt:lpstr>
      <vt:lpstr>Слайд 7</vt:lpstr>
      <vt:lpstr>Слайд 8</vt:lpstr>
      <vt:lpstr>   Бджоли можуть не тільки давати мед, а й бути прекрасним індикатором забруднення навколишнього середовища. Саме так стверджують вчені – екологи, хіміки, біологи, медики….. </vt:lpstr>
      <vt:lpstr>Слайд 10</vt:lpstr>
      <vt:lpstr>Слайд 11</vt:lpstr>
      <vt:lpstr>Слайд 12</vt:lpstr>
      <vt:lpstr>Висновок</vt:lpstr>
      <vt:lpstr>Купуючи мед та інші продукти бджільництва в українських бджолярів, або вирощуючи квітучі рослини, які забезпечують бджіл кормами, або уникаючи використання пестицидів і поширюючи інформацію про важливість бджіл, як запилювачів, кожен із нас робить важливий внесок у збереження біорізноманіття та підтримку сталого розвитку на планеті! </vt:lpstr>
      <vt:lpstr>                     Список використаних джерел</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Here</dc:title>
  <dc:creator>1</dc:creator>
  <cp:lastModifiedBy>user</cp:lastModifiedBy>
  <cp:revision>54</cp:revision>
  <dcterms:created xsi:type="dcterms:W3CDTF">2013-08-14T16:24:56Z</dcterms:created>
  <dcterms:modified xsi:type="dcterms:W3CDTF">2026-04-14T13:22:59Z</dcterms:modified>
</cp:coreProperties>
</file>