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58" r:id="rId4"/>
    <p:sldId id="282" r:id="rId5"/>
    <p:sldId id="283" r:id="rId6"/>
    <p:sldId id="259" r:id="rId7"/>
    <p:sldId id="260" r:id="rId8"/>
    <p:sldId id="261" r:id="rId9"/>
    <p:sldId id="263" r:id="rId10"/>
    <p:sldId id="262" r:id="rId11"/>
    <p:sldId id="265" r:id="rId12"/>
    <p:sldId id="267" r:id="rId13"/>
    <p:sldId id="270" r:id="rId14"/>
    <p:sldId id="273" r:id="rId15"/>
    <p:sldId id="274" r:id="rId16"/>
    <p:sldId id="279" r:id="rId17"/>
    <p:sldId id="280" r:id="rId18"/>
  </p:sldIdLst>
  <p:sldSz cx="9144000" cy="5143500" type="screen16x9"/>
  <p:notesSz cx="6858000" cy="9144000"/>
  <p:embeddedFontLst>
    <p:embeddedFont>
      <p:font typeface="Old Standard TT" panose="020B0604020202020204" charset="-52"/>
      <p:regular r:id="rId20"/>
      <p:bold r:id="rId21"/>
      <p:italic r:id="rId22"/>
    </p:embeddedFont>
    <p:embeddedFont>
      <p:font typeface="EB Garamond" panose="020B0604020202020204" charset="0"/>
      <p:regular r:id="rId23"/>
      <p:bold r:id="rId24"/>
      <p:italic r:id="rId25"/>
      <p:boldItalic r:id="rId26"/>
    </p:embeddedFont>
    <p:embeddedFont>
      <p:font typeface="Comfortaa SemiBold" panose="020B0604020202020204" charset="0"/>
      <p:regular r:id="rId27"/>
      <p:bold r:id="rId28"/>
    </p:embeddedFont>
    <p:embeddedFont>
      <p:font typeface="Roboto" panose="020B0604020202020204" charset="0"/>
      <p:regular r:id="rId29"/>
      <p:bold r:id="rId30"/>
      <p:italic r:id="rId31"/>
      <p:boldItalic r:id="rId32"/>
    </p:embeddedFont>
    <p:embeddedFont>
      <p:font typeface="Comfortaa" panose="020B0604020202020204" charset="0"/>
      <p:regular r:id="rId33"/>
      <p:bold r:id="rId34"/>
    </p:embeddedFont>
    <p:embeddedFont>
      <p:font typeface="Caveat SemiBold" panose="020B0604020202020204" charset="0"/>
      <p:regular r:id="rId35"/>
      <p:bold r:id="rId36"/>
    </p:embeddedFont>
    <p:embeddedFont>
      <p:font typeface="Lato" panose="020B0604020202020204" charset="0"/>
      <p:regular r:id="rId37"/>
      <p:bold r:id="rId38"/>
      <p:italic r:id="rId39"/>
      <p:boldItalic r:id="rId40"/>
    </p:embeddedFont>
    <p:embeddedFont>
      <p:font typeface="Montserrat" panose="020B0604020202020204" charset="-52"/>
      <p:regular r:id="rId41"/>
      <p:bold r:id="rId42"/>
      <p:italic r:id="rId43"/>
      <p:boldItalic r:id="rId44"/>
    </p:embeddedFont>
    <p:embeddedFont>
      <p:font typeface="Proxima Nova" panose="020B060402020202020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30"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font" Target="fonts/font20.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font" Target="fonts/font15.fntdata"/><Relationship Id="rId42" Type="http://schemas.openxmlformats.org/officeDocument/2006/relationships/font" Target="fonts/font23.fntdata"/><Relationship Id="rId47" Type="http://schemas.openxmlformats.org/officeDocument/2006/relationships/font" Target="fonts/font28.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font" Target="fonts/font19.fntdata"/><Relationship Id="rId46" Type="http://schemas.openxmlformats.org/officeDocument/2006/relationships/font" Target="fonts/font2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41" Type="http://schemas.openxmlformats.org/officeDocument/2006/relationships/font" Target="fonts/font2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font" Target="fonts/font21.fntdata"/><Relationship Id="rId45" Type="http://schemas.openxmlformats.org/officeDocument/2006/relationships/font" Target="fonts/font2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4" Type="http://schemas.openxmlformats.org/officeDocument/2006/relationships/font" Target="fonts/font25.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43" Type="http://schemas.openxmlformats.org/officeDocument/2006/relationships/font" Target="fonts/font24.fntdata"/><Relationship Id="rId48" Type="http://schemas.openxmlformats.org/officeDocument/2006/relationships/font" Target="fonts/font29.fntdata"/><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57643679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92977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d1c6195b2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d1c6195b2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98055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2813f13b75e028d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2813f13b75e028d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0069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2813f13b75e028d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2813f13b75e028d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5764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2813f13b75e028d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2813f13b75e028d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0569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d1c6195b2a_0_5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d1c6195b2a_0_5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5436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813f13b75e028d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813f13b75e028d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669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d1c6195b2a_0_4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d1c6195b2a_0_4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45398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813f13b75e028d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2813f13b75e028d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38240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d1c6195b2a_0_5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3d1c6195b2a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5307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d1c6195b2a_0_4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d1c6195b2a_0_4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23002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d1c6195b2a_0_5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3d1c6195b2a_0_5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6870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813f13b75e028d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813f13b75e028d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68932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2813f13b75e028d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2813f13b75e028d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4149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2813f13b75e028d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2813f13b75e028d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07543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d2c59f479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3d2c59f479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5140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3d2eefe0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3d2eefe0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8097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name="adj" fmla="val 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name="adj" fmla="val 5000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150" y="1145825"/>
              <a:ext cx="3996600" cy="3996900"/>
            </a:xfrm>
            <a:prstGeom prst="diagStripe">
              <a:avLst>
                <a:gd name="adj" fmla="val 58774"/>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400000">
              <a:off x="1646" y="-75"/>
              <a:ext cx="2299800" cy="23001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652821" y="590035"/>
              <a:ext cx="2300100" cy="2299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17" name="Google Shape;17;p2"/>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39;p3"/>
          <p:cNvSpPr txBox="1">
            <a:spLocks noGrp="1"/>
          </p:cNvSpPr>
          <p:nvPr>
            <p:ph type="title"/>
          </p:nvPr>
        </p:nvSpPr>
        <p:spPr>
          <a:xfrm>
            <a:off x="823850" y="2053000"/>
            <a:ext cx="4587000" cy="11487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6" name="Google Shape;46;p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47" name="Google Shape;4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5"/>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3" name="Google Shape;53;p5"/>
          <p:cNvSpPr txBox="1">
            <a:spLocks noGrp="1"/>
          </p:cNvSpPr>
          <p:nvPr>
            <p:ph type="body" idx="1"/>
          </p:nvPr>
        </p:nvSpPr>
        <p:spPr>
          <a:xfrm>
            <a:off x="1297500" y="1567550"/>
            <a:ext cx="34032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4" name="Google Shape;54;p5"/>
          <p:cNvSpPr txBox="1">
            <a:spLocks noGrp="1"/>
          </p:cNvSpPr>
          <p:nvPr>
            <p:ph type="body" idx="2"/>
          </p:nvPr>
        </p:nvSpPr>
        <p:spPr>
          <a:xfrm>
            <a:off x="4933221" y="1567550"/>
            <a:ext cx="34032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5" name="Google Shape;5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6"/>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 name="Google Shape;60;p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1" name="Google Shape;6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7"/>
          <p:cNvSpPr txBox="1">
            <a:spLocks noGrp="1"/>
          </p:cNvSpPr>
          <p:nvPr>
            <p:ph type="title"/>
          </p:nvPr>
        </p:nvSpPr>
        <p:spPr>
          <a:xfrm>
            <a:off x="1297500" y="393750"/>
            <a:ext cx="3798900" cy="1493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7" name="Google Shape;67;p7"/>
          <p:cNvSpPr txBox="1">
            <a:spLocks noGrp="1"/>
          </p:cNvSpPr>
          <p:nvPr>
            <p:ph type="body" idx="1"/>
          </p:nvPr>
        </p:nvSpPr>
        <p:spPr>
          <a:xfrm>
            <a:off x="1297500" y="1972550"/>
            <a:ext cx="3798900" cy="24159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8" name="Google Shape;6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rot="5400000">
              <a:off x="4840825" y="6000"/>
              <a:ext cx="42987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8"/>
            <p:cNvSpPr/>
            <p:nvPr/>
          </p:nvSpPr>
          <p:spPr>
            <a:xfrm rot="-5400000">
              <a:off x="5618399" y="123664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8"/>
            <p:cNvSpPr/>
            <p:nvPr/>
          </p:nvSpPr>
          <p:spPr>
            <a:xfrm flipH="1">
              <a:off x="5849857" y="144407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rot="-5400000">
              <a:off x="5987081" y="246974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flipH="1">
              <a:off x="6222115" y="2677179"/>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8"/>
            <p:cNvSpPr/>
            <p:nvPr/>
          </p:nvSpPr>
          <p:spPr>
            <a:xfrm rot="-5400000">
              <a:off x="6675341" y="186224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p:nvPr/>
          </p:nvSpPr>
          <p:spPr>
            <a:xfrm flipH="1">
              <a:off x="6908099" y="2069680"/>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rot="-5400000">
              <a:off x="6861141" y="247808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flipH="1">
              <a:off x="7965266" y="269319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8"/>
            <p:cNvSpPr/>
            <p:nvPr/>
          </p:nvSpPr>
          <p:spPr>
            <a:xfrm flipH="1">
              <a:off x="8145082" y="330903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rot="-5400000">
              <a:off x="7047599" y="309534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flipH="1">
              <a:off x="7276649" y="330278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8"/>
            <p:cNvSpPr/>
            <p:nvPr/>
          </p:nvSpPr>
          <p:spPr>
            <a:xfrm rot="-5400000">
              <a:off x="7227414" y="3711189"/>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
            <p:cNvSpPr/>
            <p:nvPr/>
          </p:nvSpPr>
          <p:spPr>
            <a:xfrm flipH="1">
              <a:off x="7462448" y="391862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8"/>
            <p:cNvSpPr/>
            <p:nvPr/>
          </p:nvSpPr>
          <p:spPr>
            <a:xfrm rot="-5400000">
              <a:off x="8102491" y="37188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flipH="1">
              <a:off x="8334533" y="392629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rot="-5400000">
              <a:off x="8288290" y="433470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 name="Google Shape;89;p8"/>
          <p:cNvSpPr txBox="1">
            <a:spLocks noGrp="1"/>
          </p:cNvSpPr>
          <p:nvPr>
            <p:ph type="title"/>
          </p:nvPr>
        </p:nvSpPr>
        <p:spPr>
          <a:xfrm>
            <a:off x="823850" y="866775"/>
            <a:ext cx="4587000" cy="35211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0" name="Google Shape;9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9"/>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9"/>
          <p:cNvSpPr txBox="1">
            <a:spLocks noGrp="1"/>
          </p:cNvSpPr>
          <p:nvPr>
            <p:ph type="title"/>
          </p:nvPr>
        </p:nvSpPr>
        <p:spPr>
          <a:xfrm>
            <a:off x="1297500" y="1658325"/>
            <a:ext cx="3036300" cy="17517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6" name="Google Shape;96;p9"/>
          <p:cNvSpPr txBox="1">
            <a:spLocks noGrp="1"/>
          </p:cNvSpPr>
          <p:nvPr>
            <p:ph type="subTitle" idx="1"/>
          </p:nvPr>
        </p:nvSpPr>
        <p:spPr>
          <a:xfrm>
            <a:off x="1297500" y="3538000"/>
            <a:ext cx="3036300" cy="506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97" name="Google Shape;97;p9"/>
          <p:cNvSpPr txBox="1">
            <a:spLocks noGrp="1"/>
          </p:cNvSpPr>
          <p:nvPr>
            <p:ph type="body" idx="2"/>
          </p:nvPr>
        </p:nvSpPr>
        <p:spPr>
          <a:xfrm>
            <a:off x="4648200" y="1696600"/>
            <a:ext cx="3676800" cy="2347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8" name="Google Shape;9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0"/>
            <p:cNvSpPr/>
            <p:nvPr/>
          </p:nvSpPr>
          <p:spPr>
            <a:xfrm flipH="1">
              <a:off x="154125" y="3925529"/>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10"/>
          <p:cNvSpPr txBox="1">
            <a:spLocks noGrp="1"/>
          </p:cNvSpPr>
          <p:nvPr>
            <p:ph type="body" idx="1"/>
          </p:nvPr>
        </p:nvSpPr>
        <p:spPr>
          <a:xfrm>
            <a:off x="812725" y="4305375"/>
            <a:ext cx="6936000" cy="523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300"/>
              <a:buNone/>
              <a:defRPr/>
            </a:lvl1pPr>
          </a:lstStyle>
          <a:p>
            <a:endParaRPr/>
          </a:p>
        </p:txBody>
      </p:sp>
      <p:sp>
        <p:nvSpPr>
          <p:cNvPr id="104" name="Google Shape;10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1"/>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1"/>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1"/>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1"/>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1"/>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1"/>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1"/>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1"/>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1"/>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1"/>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1"/>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1"/>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1"/>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5;p11"/>
          <p:cNvSpPr txBox="1">
            <a:spLocks noGrp="1"/>
          </p:cNvSpPr>
          <p:nvPr>
            <p:ph type="title" hasCustomPrompt="1"/>
          </p:nvPr>
        </p:nvSpPr>
        <p:spPr>
          <a:xfrm>
            <a:off x="823850" y="1284675"/>
            <a:ext cx="4776000" cy="1300800"/>
          </a:xfrm>
          <a:prstGeom prst="rect">
            <a:avLst/>
          </a:prstGeom>
        </p:spPr>
        <p:txBody>
          <a:bodyPr spcFirstLastPara="1" wrap="square" lIns="91425" tIns="91425" rIns="91425" bIns="91425" anchor="t" anchorCtr="0">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a:spLocks noGrp="1"/>
          </p:cNvSpPr>
          <p:nvPr>
            <p:ph type="body" idx="1"/>
          </p:nvPr>
        </p:nvSpPr>
        <p:spPr>
          <a:xfrm>
            <a:off x="823850" y="2643124"/>
            <a:ext cx="4776000" cy="12189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27" name="Google Shape;12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8"/>
        <p:cNvGrpSpPr/>
        <p:nvPr/>
      </p:nvGrpSpPr>
      <p:grpSpPr>
        <a:xfrm>
          <a:off x="0" y="0"/>
          <a:ext cx="0" cy="0"/>
          <a:chOff x="0" y="0"/>
          <a:chExt cx="0" cy="0"/>
        </a:xfrm>
      </p:grpSpPr>
      <p:sp>
        <p:nvSpPr>
          <p:cNvPr id="129" name="Google Shape;12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focus">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marL="914400" lvl="1"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marL="1371600" lvl="2"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marL="1828800" lvl="3"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marL="2286000" lvl="4"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marL="2743200" lvl="5"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marL="3200400" lvl="6"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marL="3657600" lvl="7"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marL="4114800" lvl="8"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uk"/>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s://speka.ua/science-and-space/nasa-pokazala-radarni-znimki-asteroyida-yakii-prolitaje-povz-zemlyu-foto-pl4qmx"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hyperlink" Target="https://science.nasa.gov/gallery/asteroid-comets-and-meteors/" TargetMode="External"/><Relationship Id="rId3" Type="http://schemas.openxmlformats.org/officeDocument/2006/relationships/hyperlink" Target="https://expert.in.ua/nauka/naukovtsi-z-yasuvaly-zvidky-prylitayut-na-zemlyu-meteoryty/#google_vignette" TargetMode="External"/><Relationship Id="rId7" Type="http://schemas.openxmlformats.org/officeDocument/2006/relationships/hyperlink" Target="https://ukrspace.com.ua/information/" TargetMode="External"/><Relationship Id="rId12" Type="http://schemas.openxmlformats.org/officeDocument/2006/relationships/hyperlink" Target="https://chatgpt.com/uk-UA/download/" TargetMode="External"/><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hyperlink" Target="https://tsn.ua/exclusive/meteorit-chi-ulamki-z-kosmosu-naukovec-rozpoviv-scho-letilo-v-nebi-nad-kiyevom-2786832.html" TargetMode="External"/><Relationship Id="rId11" Type="http://schemas.openxmlformats.org/officeDocument/2006/relationships/hyperlink" Target="https://uk.wikipedia.org/wiki/%D0%9C%D0%B5%D1%82%D0%B5%D0%BE%D1%80%D0%B8%D1%82" TargetMode="External"/><Relationship Id="rId5" Type="http://schemas.openxmlformats.org/officeDocument/2006/relationships/hyperlink" Target="https://techno.nv.ua/ukr/popscience/znaydeno-pohodzhennya-bilshosti-meteoritiv-na-zemli-novi-dani-50459259.html" TargetMode="External"/><Relationship Id="rId10" Type="http://schemas.openxmlformats.org/officeDocument/2006/relationships/hyperlink" Target="https://zn.ua/ukr/TECHNOLOGIES/vcheni-zjasuvali-zvidki-priletila-bilshist-meteoritiv-shcho-padajut-na-zemlju.html" TargetMode="External"/><Relationship Id="rId4" Type="http://schemas.openxmlformats.org/officeDocument/2006/relationships/hyperlink" Target="https://inconsulting.com.ua/uk/gemologchna-ekspertiza/identifikacija-meteorutiv.html" TargetMode="External"/><Relationship Id="rId9" Type="http://schemas.openxmlformats.org/officeDocument/2006/relationships/hyperlink" Target="https://dovidka.biz.ua/rozpovid-pro-meteoryt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3"/>
          <p:cNvSpPr txBox="1">
            <a:spLocks noGrp="1"/>
          </p:cNvSpPr>
          <p:nvPr>
            <p:ph type="ctrTitle"/>
          </p:nvPr>
        </p:nvSpPr>
        <p:spPr>
          <a:xfrm>
            <a:off x="1930400" y="608067"/>
            <a:ext cx="5155049" cy="246181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spcFirstLastPara="1" wrap="square" lIns="91425" tIns="91425" rIns="91425" bIns="91425" anchor="t" anchorCtr="0">
            <a:normAutofit fontScale="90000"/>
          </a:bodyPr>
          <a:lstStyle/>
          <a:p>
            <a:pPr lvl="0" algn="ctr"/>
            <a:r>
              <a:rPr lang="uk-UA" dirty="0" smtClean="0">
                <a:latin typeface="Comfortaa"/>
                <a:ea typeface="Comfortaa"/>
                <a:cs typeface="Comfortaa"/>
                <a:sym typeface="Comfortaa"/>
              </a:rPr>
              <a:t>Космічні гості: що таке метеорити і як вони змінюють Землю</a:t>
            </a:r>
            <a:endParaRPr lang="uk-UA" dirty="0">
              <a:latin typeface="Comfortaa"/>
              <a:ea typeface="Comfortaa"/>
              <a:cs typeface="Comfortaa"/>
              <a:sym typeface="Comfortaa"/>
            </a:endParaRPr>
          </a:p>
        </p:txBody>
      </p:sp>
      <p:sp>
        <p:nvSpPr>
          <p:cNvPr id="4" name="Подзаголовок 2"/>
          <p:cNvSpPr>
            <a:spLocks noGrp="1"/>
          </p:cNvSpPr>
          <p:nvPr>
            <p:ph type="subTitle" idx="1"/>
          </p:nvPr>
        </p:nvSpPr>
        <p:spPr>
          <a:xfrm>
            <a:off x="116114" y="3194164"/>
            <a:ext cx="8921171" cy="1878579"/>
          </a:xfrm>
        </p:spPr>
        <p:style>
          <a:lnRef idx="2">
            <a:schemeClr val="accent1"/>
          </a:lnRef>
          <a:fillRef idx="1">
            <a:schemeClr val="lt1"/>
          </a:fillRef>
          <a:effectRef idx="0">
            <a:schemeClr val="accent1"/>
          </a:effectRef>
          <a:fontRef idx="minor">
            <a:schemeClr val="dk1"/>
          </a:fontRef>
        </p:style>
        <p:txBody>
          <a:bodyPr>
            <a:noAutofit/>
          </a:bodyPr>
          <a:lstStyle/>
          <a:p>
            <a:pPr marL="42863" lvl="0" indent="-42863" algn="just"/>
            <a:r>
              <a:rPr lang="uk-UA" sz="1600" b="1" dirty="0" smtClean="0">
                <a:solidFill>
                  <a:schemeClr val="tx1"/>
                </a:solidFill>
                <a:latin typeface="Times New Roman" panose="02020603050405020304" pitchFamily="18" charset="0"/>
                <a:cs typeface="Times New Roman" panose="02020603050405020304" pitchFamily="18" charset="0"/>
              </a:rPr>
              <a:t>Виконала: </a:t>
            </a:r>
            <a:r>
              <a:rPr lang="uk-UA" sz="1600" dirty="0" smtClean="0">
                <a:solidFill>
                  <a:schemeClr val="tx1"/>
                </a:solidFill>
                <a:latin typeface="Old Standard TT"/>
                <a:ea typeface="Old Standard TT"/>
                <a:cs typeface="Old Standard TT"/>
                <a:sym typeface="Old Standard TT"/>
              </a:rPr>
              <a:t>Ковальова Поліна Юріївна</a:t>
            </a:r>
            <a:r>
              <a:rPr lang="uk-UA" sz="1600" dirty="0" smtClean="0">
                <a:solidFill>
                  <a:schemeClr val="tx1"/>
                </a:solidFill>
                <a:latin typeface="Times New Roman" panose="02020603050405020304" pitchFamily="18" charset="0"/>
                <a:cs typeface="Times New Roman" panose="02020603050405020304" pitchFamily="18" charset="0"/>
              </a:rPr>
              <a:t>, учениця 10-Б класу </a:t>
            </a:r>
            <a:r>
              <a:rPr lang="uk-UA" sz="1600" dirty="0" err="1" smtClean="0">
                <a:solidFill>
                  <a:schemeClr val="tx1"/>
                </a:solidFill>
                <a:latin typeface="Times New Roman" panose="02020603050405020304" pitchFamily="18" charset="0"/>
                <a:cs typeface="Times New Roman" panose="02020603050405020304" pitchFamily="18" charset="0"/>
              </a:rPr>
              <a:t>Барвiнкiвського</a:t>
            </a:r>
            <a:r>
              <a:rPr lang="uk-UA" sz="1600" dirty="0" smtClean="0">
                <a:solidFill>
                  <a:schemeClr val="tx1"/>
                </a:solidFill>
                <a:latin typeface="Times New Roman" panose="02020603050405020304" pitchFamily="18" charset="0"/>
                <a:cs typeface="Times New Roman" panose="02020603050405020304" pitchFamily="18" charset="0"/>
              </a:rPr>
              <a:t> </a:t>
            </a:r>
            <a:r>
              <a:rPr lang="uk-UA" sz="1600" dirty="0" err="1" smtClean="0">
                <a:solidFill>
                  <a:schemeClr val="tx1"/>
                </a:solidFill>
                <a:latin typeface="Times New Roman" panose="02020603050405020304" pitchFamily="18" charset="0"/>
                <a:cs typeface="Times New Roman" panose="02020603050405020304" pitchFamily="18" charset="0"/>
              </a:rPr>
              <a:t>лiцею</a:t>
            </a:r>
            <a:r>
              <a:rPr lang="uk-UA" sz="1600" dirty="0" smtClean="0">
                <a:solidFill>
                  <a:schemeClr val="tx1"/>
                </a:solidFill>
                <a:latin typeface="Times New Roman" panose="02020603050405020304" pitchFamily="18" charset="0"/>
                <a:cs typeface="Times New Roman" panose="02020603050405020304" pitchFamily="18" charset="0"/>
              </a:rPr>
              <a:t> № 1  </a:t>
            </a:r>
            <a:r>
              <a:rPr lang="uk-UA" sz="1600" dirty="0" smtClean="0">
                <a:solidFill>
                  <a:schemeClr val="tx1"/>
                </a:solidFill>
                <a:latin typeface="Times New Roman" panose="02020603050405020304" pitchFamily="18" charset="0"/>
                <a:cs typeface="Times New Roman" panose="02020603050405020304" pitchFamily="18" charset="0"/>
              </a:rPr>
              <a:t>   </a:t>
            </a:r>
            <a:r>
              <a:rPr lang="uk-UA" sz="1600" dirty="0" smtClean="0">
                <a:solidFill>
                  <a:schemeClr val="tx1"/>
                </a:solidFill>
                <a:latin typeface="Times New Roman" panose="02020603050405020304" pitchFamily="18" charset="0"/>
                <a:cs typeface="Times New Roman" panose="02020603050405020304" pitchFamily="18" charset="0"/>
              </a:rPr>
              <a:t>                </a:t>
            </a:r>
            <a:r>
              <a:rPr lang="uk-UA" sz="1600" dirty="0" err="1" smtClean="0">
                <a:solidFill>
                  <a:schemeClr val="tx1"/>
                </a:solidFill>
                <a:latin typeface="Times New Roman" panose="02020603050405020304" pitchFamily="18" charset="0"/>
                <a:cs typeface="Times New Roman" panose="02020603050405020304" pitchFamily="18" charset="0"/>
              </a:rPr>
              <a:t>Барвiнкiвськоï</a:t>
            </a:r>
            <a:r>
              <a:rPr lang="uk-UA" sz="1600" dirty="0" smtClean="0">
                <a:solidFill>
                  <a:schemeClr val="tx1"/>
                </a:solidFill>
                <a:latin typeface="Times New Roman" panose="02020603050405020304" pitchFamily="18" charset="0"/>
                <a:cs typeface="Times New Roman" panose="02020603050405020304" pitchFamily="18" charset="0"/>
              </a:rPr>
              <a:t> міської </a:t>
            </a:r>
            <a:r>
              <a:rPr lang="uk-UA" sz="1600" dirty="0" err="1" smtClean="0">
                <a:solidFill>
                  <a:schemeClr val="tx1"/>
                </a:solidFill>
                <a:latin typeface="Times New Roman" panose="02020603050405020304" pitchFamily="18" charset="0"/>
                <a:cs typeface="Times New Roman" panose="02020603050405020304" pitchFamily="18" charset="0"/>
              </a:rPr>
              <a:t>територiальноï</a:t>
            </a:r>
            <a:r>
              <a:rPr lang="uk-UA" sz="1600" dirty="0" smtClean="0">
                <a:solidFill>
                  <a:schemeClr val="tx1"/>
                </a:solidFill>
                <a:latin typeface="Times New Roman" panose="02020603050405020304" pitchFamily="18" charset="0"/>
                <a:cs typeface="Times New Roman" panose="02020603050405020304" pitchFamily="18" charset="0"/>
              </a:rPr>
              <a:t> громади </a:t>
            </a:r>
            <a:r>
              <a:rPr lang="uk-UA" sz="1600" dirty="0" err="1" smtClean="0">
                <a:solidFill>
                  <a:schemeClr val="tx1"/>
                </a:solidFill>
                <a:latin typeface="Times New Roman" panose="02020603050405020304" pitchFamily="18" charset="0"/>
                <a:cs typeface="Times New Roman" panose="02020603050405020304" pitchFamily="18" charset="0"/>
              </a:rPr>
              <a:t>Iзюмського</a:t>
            </a:r>
            <a:r>
              <a:rPr lang="uk-UA" sz="1600" dirty="0" smtClean="0">
                <a:solidFill>
                  <a:schemeClr val="tx1"/>
                </a:solidFill>
                <a:latin typeface="Times New Roman" panose="02020603050405020304" pitchFamily="18" charset="0"/>
                <a:cs typeface="Times New Roman" panose="02020603050405020304" pitchFamily="18" charset="0"/>
              </a:rPr>
              <a:t> району </a:t>
            </a:r>
            <a:r>
              <a:rPr lang="uk-UA" sz="1600" dirty="0" err="1" smtClean="0">
                <a:solidFill>
                  <a:schemeClr val="tx1"/>
                </a:solidFill>
                <a:latin typeface="Times New Roman" panose="02020603050405020304" pitchFamily="18" charset="0"/>
                <a:cs typeface="Times New Roman" panose="02020603050405020304" pitchFamily="18" charset="0"/>
              </a:rPr>
              <a:t>Харкiвськоï</a:t>
            </a:r>
            <a:r>
              <a:rPr lang="uk-UA" sz="1600" dirty="0" smtClean="0">
                <a:solidFill>
                  <a:schemeClr val="tx1"/>
                </a:solidFill>
                <a:latin typeface="Times New Roman" panose="02020603050405020304" pitchFamily="18" charset="0"/>
                <a:cs typeface="Times New Roman" panose="02020603050405020304" pitchFamily="18" charset="0"/>
              </a:rPr>
              <a:t> </a:t>
            </a:r>
            <a:r>
              <a:rPr lang="uk-UA" sz="1600" dirty="0" err="1" smtClean="0">
                <a:solidFill>
                  <a:schemeClr val="tx1"/>
                </a:solidFill>
                <a:latin typeface="Times New Roman" panose="02020603050405020304" pitchFamily="18" charset="0"/>
                <a:cs typeface="Times New Roman" panose="02020603050405020304" pitchFamily="18" charset="0"/>
              </a:rPr>
              <a:t>областi</a:t>
            </a:r>
            <a:r>
              <a:rPr lang="uk-UA" sz="1600" dirty="0" smtClean="0">
                <a:solidFill>
                  <a:schemeClr val="tx1"/>
                </a:solidFill>
                <a:latin typeface="Times New Roman" panose="02020603050405020304" pitchFamily="18" charset="0"/>
                <a:cs typeface="Times New Roman" panose="02020603050405020304" pitchFamily="18" charset="0"/>
              </a:rPr>
              <a:t>, </a:t>
            </a:r>
            <a:r>
              <a:rPr lang="uk-UA" sz="1600" dirty="0" smtClean="0">
                <a:solidFill>
                  <a:schemeClr val="tx1"/>
                </a:solidFill>
                <a:latin typeface="Times New Roman" panose="02020603050405020304" pitchFamily="18" charset="0"/>
                <a:cs typeface="Times New Roman" panose="02020603050405020304" pitchFamily="18" charset="0"/>
              </a:rPr>
              <a:t>Харківська обласна Мала академія наук Харківської обласної ради</a:t>
            </a:r>
          </a:p>
          <a:p>
            <a:pPr marL="42863" lvl="0" indent="-42863" algn="just"/>
            <a:r>
              <a:rPr lang="uk-UA" sz="1600" dirty="0" err="1" smtClean="0">
                <a:latin typeface="Times New Roman" panose="02020603050405020304" pitchFamily="18" charset="0"/>
                <a:cs typeface="Times New Roman" panose="02020603050405020304" pitchFamily="18" charset="0"/>
              </a:rPr>
              <a:t>Хрківська</a:t>
            </a:r>
            <a:r>
              <a:rPr lang="uk-UA" sz="1600" dirty="0" smtClean="0">
                <a:latin typeface="Times New Roman" panose="02020603050405020304" pitchFamily="18" charset="0"/>
                <a:cs typeface="Times New Roman" panose="02020603050405020304" pitchFamily="18" charset="0"/>
              </a:rPr>
              <a:t> обласна Мала академія наук Харківської обласної ради</a:t>
            </a:r>
            <a:endParaRPr lang="uk-UA" sz="1600" dirty="0" smtClean="0">
              <a:solidFill>
                <a:schemeClr val="tx1"/>
              </a:solidFill>
              <a:latin typeface="Times New Roman" panose="02020603050405020304" pitchFamily="18" charset="0"/>
              <a:cs typeface="Times New Roman" panose="02020603050405020304" pitchFamily="18" charset="0"/>
            </a:endParaRPr>
          </a:p>
          <a:p>
            <a:pPr marL="7938" lvl="0" indent="-7938" algn="just"/>
            <a:r>
              <a:rPr lang="uk-UA" sz="1600" b="1" dirty="0" smtClean="0">
                <a:solidFill>
                  <a:schemeClr val="tx1"/>
                </a:solidFill>
                <a:latin typeface="Times New Roman" panose="02020603050405020304" pitchFamily="18" charset="0"/>
                <a:cs typeface="Times New Roman" panose="02020603050405020304" pitchFamily="18" charset="0"/>
              </a:rPr>
              <a:t>Науковий керівник: </a:t>
            </a:r>
            <a:r>
              <a:rPr lang="uk-UA" sz="1600" dirty="0" err="1" smtClean="0">
                <a:solidFill>
                  <a:schemeClr val="tx1"/>
                </a:solidFill>
                <a:latin typeface="Times New Roman" panose="02020603050405020304" pitchFamily="18" charset="0"/>
                <a:cs typeface="Times New Roman" panose="02020603050405020304" pitchFamily="18" charset="0"/>
              </a:rPr>
              <a:t>Рибенцева</a:t>
            </a:r>
            <a:r>
              <a:rPr lang="uk-UA" sz="1600" dirty="0" smtClean="0">
                <a:solidFill>
                  <a:schemeClr val="tx1"/>
                </a:solidFill>
                <a:latin typeface="Times New Roman" panose="02020603050405020304" pitchFamily="18" charset="0"/>
                <a:cs typeface="Times New Roman" panose="02020603050405020304" pitchFamily="18" charset="0"/>
              </a:rPr>
              <a:t> Альона Геннадіївна, вчителька фізики та астрономії, спеціаліст</a:t>
            </a:r>
            <a:r>
              <a:rPr lang="uk-UA" sz="1600" dirty="0" smtClean="0">
                <a:solidFill>
                  <a:schemeClr val="tx1"/>
                </a:solidFill>
                <a:latin typeface="Times New Roman" panose="02020603050405020304" pitchFamily="18" charset="0"/>
                <a:cs typeface="Times New Roman" panose="02020603050405020304" pitchFamily="18" charset="0"/>
              </a:rPr>
              <a:t> </a:t>
            </a:r>
            <a:r>
              <a:rPr lang="uk-UA" sz="1600" dirty="0" smtClean="0">
                <a:solidFill>
                  <a:schemeClr val="tx1"/>
                </a:solidFill>
                <a:latin typeface="Times New Roman" panose="02020603050405020304" pitchFamily="18" charset="0"/>
                <a:cs typeface="Times New Roman" panose="02020603050405020304" pitchFamily="18" charset="0"/>
              </a:rPr>
              <a:t>вищої категорії, старший вчитель </a:t>
            </a:r>
            <a:r>
              <a:rPr lang="uk-UA" sz="1600" dirty="0" err="1" smtClean="0">
                <a:solidFill>
                  <a:schemeClr val="tx1"/>
                </a:solidFill>
                <a:latin typeface="Times New Roman" panose="02020603050405020304" pitchFamily="18" charset="0"/>
                <a:cs typeface="Times New Roman" panose="02020603050405020304" pitchFamily="18" charset="0"/>
              </a:rPr>
              <a:t>Барвiнкiвського</a:t>
            </a:r>
            <a:r>
              <a:rPr lang="uk-UA" sz="1600" dirty="0" smtClean="0">
                <a:solidFill>
                  <a:schemeClr val="tx1"/>
                </a:solidFill>
                <a:latin typeface="Times New Roman" panose="02020603050405020304" pitchFamily="18" charset="0"/>
                <a:cs typeface="Times New Roman" panose="02020603050405020304" pitchFamily="18" charset="0"/>
              </a:rPr>
              <a:t> ліцею №1 </a:t>
            </a:r>
            <a:r>
              <a:rPr lang="uk-UA" sz="1600" dirty="0" err="1" smtClean="0">
                <a:solidFill>
                  <a:schemeClr val="tx1"/>
                </a:solidFill>
                <a:latin typeface="Times New Roman" panose="02020603050405020304" pitchFamily="18" charset="0"/>
                <a:cs typeface="Times New Roman" panose="02020603050405020304" pitchFamily="18" charset="0"/>
              </a:rPr>
              <a:t>Барвінківської</a:t>
            </a:r>
            <a:r>
              <a:rPr lang="uk-UA" sz="1600" dirty="0" smtClean="0">
                <a:solidFill>
                  <a:schemeClr val="tx1"/>
                </a:solidFill>
                <a:latin typeface="Times New Roman" panose="02020603050405020304" pitchFamily="18" charset="0"/>
                <a:cs typeface="Times New Roman" panose="02020603050405020304" pitchFamily="18" charset="0"/>
              </a:rPr>
              <a:t> міської                                      територіальної громади Ізюмського району Харківської області</a:t>
            </a:r>
            <a:endParaRPr lang="uk-UA" sz="1600" dirty="0"/>
          </a:p>
        </p:txBody>
      </p:sp>
      <p:pic>
        <p:nvPicPr>
          <p:cNvPr id="2" name="Рисунок 1"/>
          <p:cNvPicPr>
            <a:picLocks noChangeAspect="1"/>
          </p:cNvPicPr>
          <p:nvPr/>
        </p:nvPicPr>
        <p:blipFill>
          <a:blip r:embed="rId3"/>
          <a:stretch>
            <a:fillRect/>
          </a:stretch>
        </p:blipFill>
        <p:spPr>
          <a:xfrm>
            <a:off x="6907614" y="580192"/>
            <a:ext cx="2236386" cy="2382138"/>
          </a:xfrm>
          <a:prstGeom prst="rect">
            <a:avLst/>
          </a:prstGeom>
        </p:spPr>
      </p:pic>
      <p:pic>
        <p:nvPicPr>
          <p:cNvPr id="3" name="Рисунок 2"/>
          <p:cNvPicPr>
            <a:picLocks noChangeAspect="1"/>
          </p:cNvPicPr>
          <p:nvPr/>
        </p:nvPicPr>
        <p:blipFill rotWithShape="1">
          <a:blip r:embed="rId4"/>
          <a:srcRect l="-1" t="6033" r="2583"/>
          <a:stretch/>
        </p:blipFill>
        <p:spPr>
          <a:xfrm>
            <a:off x="116114" y="464456"/>
            <a:ext cx="1915886" cy="2373597"/>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4"/>
          <p:cNvSpPr txBox="1"/>
          <p:nvPr/>
        </p:nvSpPr>
        <p:spPr>
          <a:xfrm>
            <a:off x="1703000" y="1374025"/>
            <a:ext cx="7455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accent3"/>
              </a:solidFill>
              <a:latin typeface="Proxima Nova"/>
              <a:ea typeface="Proxima Nova"/>
              <a:cs typeface="Proxima Nova"/>
              <a:sym typeface="Proxima Nova"/>
            </a:endParaRPr>
          </a:p>
        </p:txBody>
      </p:sp>
      <p:sp>
        <p:nvSpPr>
          <p:cNvPr id="141" name="Google Shape;141;p14"/>
          <p:cNvSpPr txBox="1"/>
          <p:nvPr/>
        </p:nvSpPr>
        <p:spPr>
          <a:xfrm>
            <a:off x="2100500" y="211750"/>
            <a:ext cx="7136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accent3"/>
              </a:solidFill>
              <a:latin typeface="Proxima Nova"/>
              <a:ea typeface="Proxima Nova"/>
              <a:cs typeface="Proxima Nova"/>
              <a:sym typeface="Proxima Nova"/>
            </a:endParaRPr>
          </a:p>
        </p:txBody>
      </p:sp>
      <p:sp>
        <p:nvSpPr>
          <p:cNvPr id="142" name="Google Shape;142;p14"/>
          <p:cNvSpPr txBox="1">
            <a:spLocks noGrp="1"/>
          </p:cNvSpPr>
          <p:nvPr>
            <p:ph type="title"/>
          </p:nvPr>
        </p:nvSpPr>
        <p:spPr>
          <a:xfrm>
            <a:off x="2595474" y="79775"/>
            <a:ext cx="5902141"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dirty="0">
                <a:latin typeface="Comfortaa SemiBold"/>
                <a:ea typeface="Comfortaa SemiBold"/>
                <a:cs typeface="Comfortaa SemiBold"/>
                <a:sym typeface="Comfortaa SemiBold"/>
              </a:rPr>
              <a:t>Що таке метеорит?</a:t>
            </a:r>
            <a:endParaRPr dirty="0">
              <a:latin typeface="Comfortaa SemiBold"/>
              <a:ea typeface="Comfortaa SemiBold"/>
              <a:cs typeface="Comfortaa SemiBold"/>
              <a:sym typeface="Comfortaa SemiBold"/>
            </a:endParaRPr>
          </a:p>
        </p:txBody>
      </p:sp>
      <p:sp>
        <p:nvSpPr>
          <p:cNvPr id="143" name="Google Shape;143;p14"/>
          <p:cNvSpPr txBox="1"/>
          <p:nvPr/>
        </p:nvSpPr>
        <p:spPr>
          <a:xfrm>
            <a:off x="1761075" y="1425150"/>
            <a:ext cx="3948000" cy="229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300">
              <a:solidFill>
                <a:schemeClr val="lt1"/>
              </a:solidFill>
              <a:latin typeface="Lato"/>
              <a:ea typeface="Lato"/>
              <a:cs typeface="Lato"/>
              <a:sym typeface="Lato"/>
            </a:endParaRPr>
          </a:p>
        </p:txBody>
      </p:sp>
      <p:sp>
        <p:nvSpPr>
          <p:cNvPr id="144" name="Google Shape;144;p14"/>
          <p:cNvSpPr txBox="1">
            <a:spLocks noGrp="1"/>
          </p:cNvSpPr>
          <p:nvPr>
            <p:ph type="body" idx="1"/>
          </p:nvPr>
        </p:nvSpPr>
        <p:spPr>
          <a:xfrm>
            <a:off x="348344" y="630704"/>
            <a:ext cx="4659085" cy="2655683"/>
          </a:xfrm>
          <a:prstGeom prst="rect">
            <a:avLst/>
          </a:prstGeom>
        </p:spPr>
        <p:style>
          <a:lnRef idx="2">
            <a:schemeClr val="dk1">
              <a:shade val="50000"/>
            </a:schemeClr>
          </a:lnRef>
          <a:fillRef idx="1">
            <a:schemeClr val="dk1"/>
          </a:fillRef>
          <a:effectRef idx="0">
            <a:schemeClr val="dk1"/>
          </a:effectRef>
          <a:fontRef idx="minor">
            <a:schemeClr val="lt1"/>
          </a:fontRef>
        </p:style>
        <p:txBody>
          <a:bodyPr spcFirstLastPara="1" wrap="square" lIns="91425" tIns="91425" rIns="91425" bIns="91425" anchor="t" anchorCtr="0">
            <a:noAutofit/>
          </a:bodyPr>
          <a:lstStyle/>
          <a:p>
            <a:pPr marL="0" lvl="0" indent="0" algn="just" rtl="0">
              <a:spcBef>
                <a:spcPts val="0"/>
              </a:spcBef>
              <a:spcAft>
                <a:spcPts val="0"/>
              </a:spcAft>
              <a:buNone/>
            </a:pPr>
            <a:r>
              <a:rPr lang="uk" sz="1600" dirty="0"/>
              <a:t>Метеорит - це космічне тіло, яке пройшло через атмосферу Землі і досягло її поверхні, не повністю згораючи при  вході.</a:t>
            </a:r>
            <a:endParaRPr sz="1600" dirty="0"/>
          </a:p>
          <a:p>
            <a:pPr marL="0" lvl="0" indent="0" algn="just" rtl="0">
              <a:spcBef>
                <a:spcPts val="1200"/>
              </a:spcBef>
              <a:spcAft>
                <a:spcPts val="0"/>
              </a:spcAft>
              <a:buNone/>
            </a:pPr>
            <a:r>
              <a:rPr lang="uk" sz="1600" dirty="0"/>
              <a:t>Це є залишками метеоритних </a:t>
            </a:r>
            <a:r>
              <a:rPr lang="uk" sz="1600" dirty="0" smtClean="0"/>
              <a:t>тіл (</a:t>
            </a:r>
            <a:r>
              <a:rPr lang="uk" sz="1600" dirty="0"/>
              <a:t>наприклад уламків  комет чи астероїдів), що не повністю зруйнувались в атмосфері при русі, під час якого їхня поверхня нагрівається до 2500-3000 градусів, плавиться і випаровується. </a:t>
            </a:r>
            <a:endParaRPr sz="1600" dirty="0"/>
          </a:p>
          <a:p>
            <a:pPr marL="0" lvl="0" indent="0" algn="just" rtl="0">
              <a:spcBef>
                <a:spcPts val="1200"/>
              </a:spcBef>
              <a:spcAft>
                <a:spcPts val="1200"/>
              </a:spcAft>
              <a:buNone/>
            </a:pPr>
            <a:r>
              <a:rPr lang="uk" sz="1600" dirty="0"/>
              <a:t>Дрібні частинки руйнуються повністю, а більші, втративши до 90% маси, падають на поверхню Землі. Дотепер у світі зібрано близько 3000 метеоритів масою від кількох грамів до десятків тонн.</a:t>
            </a:r>
            <a:endParaRPr sz="1600" dirty="0"/>
          </a:p>
        </p:txBody>
      </p:sp>
      <p:sp>
        <p:nvSpPr>
          <p:cNvPr id="145" name="Google Shape;145;p14"/>
          <p:cNvSpPr txBox="1"/>
          <p:nvPr/>
        </p:nvSpPr>
        <p:spPr>
          <a:xfrm>
            <a:off x="1059544" y="4383314"/>
            <a:ext cx="5406683" cy="704586"/>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spcFirstLastPara="1" wrap="square" lIns="91425" tIns="91425" rIns="91425" bIns="91425" anchor="t" anchorCtr="0">
            <a:noAutofit/>
          </a:bodyPr>
          <a:lstStyle/>
          <a:p>
            <a:pPr marL="0" lvl="0" indent="0" algn="ctr" rtl="0">
              <a:spcBef>
                <a:spcPts val="0"/>
              </a:spcBef>
              <a:spcAft>
                <a:spcPts val="0"/>
              </a:spcAft>
              <a:buNone/>
            </a:pPr>
            <a:r>
              <a:rPr lang="uk" sz="1800" dirty="0">
                <a:solidFill>
                  <a:schemeClr val="lt1"/>
                </a:solidFill>
                <a:latin typeface="Caveat SemiBold"/>
                <a:ea typeface="Caveat SemiBold"/>
                <a:cs typeface="Caveat SemiBold"/>
                <a:sym typeface="Caveat SemiBold"/>
              </a:rPr>
              <a:t>Цікавинка: </a:t>
            </a:r>
            <a:endParaRPr lang="uk" sz="1800" dirty="0" smtClean="0">
              <a:solidFill>
                <a:schemeClr val="lt1"/>
              </a:solidFill>
              <a:latin typeface="Caveat SemiBold"/>
              <a:ea typeface="Caveat SemiBold"/>
              <a:cs typeface="Caveat SemiBold"/>
              <a:sym typeface="Caveat SemiBold"/>
            </a:endParaRPr>
          </a:p>
          <a:p>
            <a:pPr marL="0" lvl="0" indent="0" algn="l" rtl="0">
              <a:spcBef>
                <a:spcPts val="0"/>
              </a:spcBef>
              <a:spcAft>
                <a:spcPts val="0"/>
              </a:spcAft>
              <a:buNone/>
            </a:pPr>
            <a:r>
              <a:rPr lang="uk" sz="1800" dirty="0" smtClean="0">
                <a:solidFill>
                  <a:schemeClr val="lt1"/>
                </a:solidFill>
                <a:latin typeface="Caveat SemiBold"/>
                <a:ea typeface="Caveat SemiBold"/>
                <a:cs typeface="Caveat SemiBold"/>
                <a:sym typeface="Caveat SemiBold"/>
              </a:rPr>
              <a:t>Перше </a:t>
            </a:r>
            <a:r>
              <a:rPr lang="uk" sz="1800" dirty="0">
                <a:solidFill>
                  <a:schemeClr val="lt1"/>
                </a:solidFill>
                <a:latin typeface="Caveat SemiBold"/>
                <a:ea typeface="Caveat SemiBold"/>
                <a:cs typeface="Caveat SemiBold"/>
                <a:sym typeface="Caveat SemiBold"/>
              </a:rPr>
              <a:t>падіння метеорита на Землю було зафіксовано в 1790 році</a:t>
            </a:r>
            <a:endParaRPr sz="1800" dirty="0">
              <a:solidFill>
                <a:schemeClr val="lt1"/>
              </a:solidFill>
              <a:latin typeface="Caveat SemiBold"/>
              <a:ea typeface="Caveat SemiBold"/>
              <a:cs typeface="Caveat SemiBold"/>
              <a:sym typeface="Caveat SemiBold"/>
            </a:endParaRPr>
          </a:p>
        </p:txBody>
      </p:sp>
      <p:sp>
        <p:nvSpPr>
          <p:cNvPr id="146" name="Google Shape;146;p14"/>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147" name="Google Shape;147;p14"/>
          <p:cNvPicPr preferRelativeResize="0"/>
          <p:nvPr/>
        </p:nvPicPr>
        <p:blipFill>
          <a:blip r:embed="rId3">
            <a:alphaModFix/>
          </a:blip>
          <a:stretch>
            <a:fillRect/>
          </a:stretch>
        </p:blipFill>
        <p:spPr>
          <a:xfrm rot="5400000">
            <a:off x="4322979" y="1529807"/>
            <a:ext cx="3040521" cy="15288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Рисунок 1"/>
          <p:cNvPicPr>
            <a:picLocks noChangeAspect="1"/>
          </p:cNvPicPr>
          <p:nvPr/>
        </p:nvPicPr>
        <p:blipFill rotWithShape="1">
          <a:blip r:embed="rId4"/>
          <a:srcRect l="10716" t="1452" r="2222" b="1415"/>
          <a:stretch/>
        </p:blipFill>
        <p:spPr>
          <a:xfrm>
            <a:off x="6734557" y="221757"/>
            <a:ext cx="2233713" cy="441975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5"/>
          <p:cNvSpPr txBox="1">
            <a:spLocks noGrp="1"/>
          </p:cNvSpPr>
          <p:nvPr>
            <p:ph type="title"/>
          </p:nvPr>
        </p:nvSpPr>
        <p:spPr>
          <a:xfrm>
            <a:off x="244268" y="1312561"/>
            <a:ext cx="5137957" cy="176446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spcFirstLastPara="1" wrap="square" lIns="91425" tIns="91425" rIns="91425" bIns="91425" anchor="t" anchorCtr="0">
            <a:normAutofit fontScale="90000"/>
          </a:bodyPr>
          <a:lstStyle/>
          <a:p>
            <a:pPr lvl="0" algn="ctr"/>
            <a:r>
              <a:rPr lang="uk" dirty="0">
                <a:latin typeface="Comfortaa SemiBold"/>
                <a:ea typeface="Comfortaa SemiBold"/>
                <a:cs typeface="Comfortaa SemiBold"/>
                <a:sym typeface="Comfortaa SemiBold"/>
              </a:rPr>
              <a:t>Мета </a:t>
            </a:r>
            <a:r>
              <a:rPr lang="uk" dirty="0" smtClean="0">
                <a:latin typeface="Comfortaa SemiBold"/>
                <a:ea typeface="Comfortaa SemiBold"/>
                <a:cs typeface="Comfortaa SemiBold"/>
                <a:sym typeface="Comfortaa SemiBold"/>
              </a:rPr>
              <a:t>дослідження: </a:t>
            </a:r>
            <a:br>
              <a:rPr lang="uk" dirty="0" smtClean="0">
                <a:latin typeface="Comfortaa SemiBold"/>
                <a:ea typeface="Comfortaa SemiBold"/>
                <a:cs typeface="Comfortaa SemiBold"/>
                <a:sym typeface="Comfortaa SemiBold"/>
              </a:rPr>
            </a:br>
            <a:r>
              <a:rPr lang="uk-UA" dirty="0" smtClean="0">
                <a:latin typeface="Comfortaa SemiBold"/>
                <a:ea typeface="Comfortaa SemiBold"/>
                <a:cs typeface="Comfortaa SemiBold"/>
                <a:sym typeface="Comfortaa SemiBold"/>
              </a:rPr>
              <a:t>з’ясувати походження, склад і властивості метеоритів та дослідити їхню роль у формуванні й розвитку Землі.</a:t>
            </a:r>
            <a:endParaRPr lang="uk-UA" dirty="0">
              <a:latin typeface="Comfortaa SemiBold"/>
              <a:ea typeface="Comfortaa SemiBold"/>
              <a:cs typeface="Comfortaa SemiBold"/>
              <a:sym typeface="Comfortaa SemiBold"/>
            </a:endParaRPr>
          </a:p>
        </p:txBody>
      </p:sp>
      <p:sp>
        <p:nvSpPr>
          <p:cNvPr id="153" name="Google Shape;153;p15"/>
          <p:cNvSpPr txBox="1">
            <a:spLocks noGrp="1"/>
          </p:cNvSpPr>
          <p:nvPr>
            <p:ph type="body" idx="1"/>
          </p:nvPr>
        </p:nvSpPr>
        <p:spPr>
          <a:xfrm>
            <a:off x="87085" y="3246902"/>
            <a:ext cx="6464759" cy="1825841"/>
          </a:xfrm>
          <a:prstGeom prst="rect">
            <a:avLst/>
          </a:prstGeom>
        </p:spPr>
        <p:txBody>
          <a:bodyPr spcFirstLastPara="1" wrap="square" lIns="91425" tIns="91425" rIns="91425" bIns="91425" anchor="t" anchorCtr="0">
            <a:noAutofit/>
          </a:bodyPr>
          <a:lstStyle/>
          <a:p>
            <a:pPr lvl="0" indent="-342900" algn="just">
              <a:buSzPts val="1800"/>
            </a:pPr>
            <a:r>
              <a:rPr lang="uk-UA" sz="2000" dirty="0" smtClean="0"/>
              <a:t>Об’єкт дослідження: метеорити як космічні тіла, що потрапляють на поверхню Землі.</a:t>
            </a:r>
          </a:p>
          <a:p>
            <a:pPr marL="114300" lvl="0" indent="0" algn="just">
              <a:buSzPts val="1800"/>
              <a:buNone/>
            </a:pPr>
            <a:r>
              <a:rPr lang="uk-UA" sz="2000" dirty="0" smtClean="0"/>
              <a:t>Предмет дослідження: фізичні та хімічні характеристики метеоритів, а також їхній вплив на природні процеси Землі.</a:t>
            </a:r>
          </a:p>
          <a:p>
            <a:pPr marL="457200" lvl="0" indent="-342900" algn="just" rtl="0">
              <a:spcBef>
                <a:spcPts val="0"/>
              </a:spcBef>
              <a:spcAft>
                <a:spcPts val="0"/>
              </a:spcAft>
              <a:buSzPts val="1800"/>
              <a:buChar char="●"/>
            </a:pPr>
            <a:endParaRPr lang="uk-UA" sz="2000" dirty="0"/>
          </a:p>
        </p:txBody>
      </p:sp>
      <p:pic>
        <p:nvPicPr>
          <p:cNvPr id="154" name="Google Shape;154;p15"/>
          <p:cNvPicPr preferRelativeResize="0"/>
          <p:nvPr/>
        </p:nvPicPr>
        <p:blipFill>
          <a:blip r:embed="rId3">
            <a:alphaModFix/>
          </a:blip>
          <a:stretch>
            <a:fillRect/>
          </a:stretch>
        </p:blipFill>
        <p:spPr>
          <a:xfrm>
            <a:off x="6551845" y="2105300"/>
            <a:ext cx="2592149" cy="3038200"/>
          </a:xfrm>
          <a:prstGeom prst="rect">
            <a:avLst/>
          </a:prstGeom>
          <a:noFill/>
          <a:ln>
            <a:noFill/>
          </a:ln>
        </p:spPr>
      </p:pic>
      <p:pic>
        <p:nvPicPr>
          <p:cNvPr id="155" name="Google Shape;155;p15"/>
          <p:cNvPicPr preferRelativeResize="0"/>
          <p:nvPr/>
        </p:nvPicPr>
        <p:blipFill>
          <a:blip r:embed="rId4">
            <a:alphaModFix/>
          </a:blip>
          <a:stretch>
            <a:fillRect/>
          </a:stretch>
        </p:blipFill>
        <p:spPr>
          <a:xfrm>
            <a:off x="5382225" y="0"/>
            <a:ext cx="3610174" cy="2328525"/>
          </a:xfrm>
          <a:prstGeom prst="rect">
            <a:avLst/>
          </a:prstGeom>
          <a:noFill/>
          <a:ln>
            <a:noFill/>
          </a:ln>
        </p:spPr>
      </p:pic>
      <p:sp>
        <p:nvSpPr>
          <p:cNvPr id="3" name="TextBox 2"/>
          <p:cNvSpPr txBox="1"/>
          <p:nvPr/>
        </p:nvSpPr>
        <p:spPr>
          <a:xfrm>
            <a:off x="87085" y="557912"/>
            <a:ext cx="5203371"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uk-UA" sz="3200" dirty="0" smtClean="0"/>
              <a:t>Науковий апарат роботи</a:t>
            </a:r>
            <a:endParaRPr lang="ru-RU"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5"/>
          <p:cNvSpPr txBox="1">
            <a:spLocks noGrp="1"/>
          </p:cNvSpPr>
          <p:nvPr>
            <p:ph type="title"/>
          </p:nvPr>
        </p:nvSpPr>
        <p:spPr>
          <a:xfrm>
            <a:off x="0" y="976626"/>
            <a:ext cx="7038900" cy="4073333"/>
          </a:xfrm>
          <a:prstGeom prst="rect">
            <a:avLst/>
          </a:prstGeom>
        </p:spPr>
        <p:txBody>
          <a:bodyPr spcFirstLastPara="1" wrap="square" lIns="91425" tIns="91425" rIns="91425" bIns="91425" anchor="t" anchorCtr="0">
            <a:normAutofit fontScale="90000"/>
          </a:bodyPr>
          <a:lstStyle/>
          <a:p>
            <a:pPr lvl="0" algn="ctr"/>
            <a:r>
              <a:rPr lang="uk" dirty="0" smtClean="0">
                <a:latin typeface="Comfortaa SemiBold"/>
                <a:ea typeface="Comfortaa SemiBold"/>
                <a:cs typeface="Comfortaa SemiBold"/>
                <a:sym typeface="Comfortaa SemiBold"/>
              </a:rPr>
              <a:t>Завдання дослідження:</a:t>
            </a:r>
            <a:br>
              <a:rPr lang="uk" dirty="0" smtClean="0">
                <a:latin typeface="Comfortaa SemiBold"/>
                <a:ea typeface="Comfortaa SemiBold"/>
                <a:cs typeface="Comfortaa SemiBold"/>
                <a:sym typeface="Comfortaa SemiBold"/>
              </a:rPr>
            </a:br>
            <a:r>
              <a:rPr lang="uk-UA" dirty="0" smtClean="0">
                <a:latin typeface="Comfortaa SemiBold"/>
                <a:ea typeface="Comfortaa SemiBold"/>
                <a:cs typeface="Comfortaa SemiBold"/>
                <a:sym typeface="Comfortaa SemiBold"/>
              </a:rPr>
              <a:t>з’ясувати походження метеоритів та їхній зв’язок із Сонячною системою;</a:t>
            </a:r>
            <a:br>
              <a:rPr lang="uk-UA" dirty="0" smtClean="0">
                <a:latin typeface="Comfortaa SemiBold"/>
                <a:ea typeface="Comfortaa SemiBold"/>
                <a:cs typeface="Comfortaa SemiBold"/>
                <a:sym typeface="Comfortaa SemiBold"/>
              </a:rPr>
            </a:br>
            <a:r>
              <a:rPr lang="uk-UA" dirty="0" smtClean="0">
                <a:latin typeface="Comfortaa SemiBold"/>
                <a:ea typeface="Comfortaa SemiBold"/>
                <a:cs typeface="Comfortaa SemiBold"/>
                <a:sym typeface="Comfortaa SemiBold"/>
              </a:rPr>
              <a:t>дослідити основні типи метеоритів і їхній хімічний склад;</a:t>
            </a:r>
            <a:br>
              <a:rPr lang="uk-UA" dirty="0" smtClean="0">
                <a:latin typeface="Comfortaa SemiBold"/>
                <a:ea typeface="Comfortaa SemiBold"/>
                <a:cs typeface="Comfortaa SemiBold"/>
                <a:sym typeface="Comfortaa SemiBold"/>
              </a:rPr>
            </a:br>
            <a:r>
              <a:rPr lang="uk-UA" dirty="0" smtClean="0">
                <a:latin typeface="Comfortaa SemiBold"/>
                <a:ea typeface="Comfortaa SemiBold"/>
                <a:cs typeface="Comfortaa SemiBold"/>
                <a:sym typeface="Comfortaa SemiBold"/>
              </a:rPr>
              <a:t>проаналізувати наслідки падіння метеоритів на Землю; </a:t>
            </a:r>
            <a:br>
              <a:rPr lang="uk-UA" dirty="0" smtClean="0">
                <a:latin typeface="Comfortaa SemiBold"/>
                <a:ea typeface="Comfortaa SemiBold"/>
                <a:cs typeface="Comfortaa SemiBold"/>
                <a:sym typeface="Comfortaa SemiBold"/>
              </a:rPr>
            </a:br>
            <a:r>
              <a:rPr lang="uk-UA" dirty="0" smtClean="0">
                <a:latin typeface="Comfortaa SemiBold"/>
                <a:ea typeface="Comfortaa SemiBold"/>
                <a:cs typeface="Comfortaa SemiBold"/>
                <a:sym typeface="Comfortaa SemiBold"/>
              </a:rPr>
              <a:t>встановити значення метеоритів для науки (зокрема для вивчення будови Всесвіту);</a:t>
            </a:r>
            <a:br>
              <a:rPr lang="uk-UA" dirty="0" smtClean="0">
                <a:latin typeface="Comfortaa SemiBold"/>
                <a:ea typeface="Comfortaa SemiBold"/>
                <a:cs typeface="Comfortaa SemiBold"/>
                <a:sym typeface="Comfortaa SemiBold"/>
              </a:rPr>
            </a:br>
            <a:r>
              <a:rPr lang="uk-UA" dirty="0" smtClean="0">
                <a:latin typeface="Comfortaa SemiBold"/>
                <a:ea typeface="Comfortaa SemiBold"/>
                <a:cs typeface="Comfortaa SemiBold"/>
                <a:sym typeface="Comfortaa SemiBold"/>
              </a:rPr>
              <a:t>розглянути відомі випадки падіння метеоритів.</a:t>
            </a:r>
            <a:endParaRPr lang="uk-UA" dirty="0">
              <a:latin typeface="Comfortaa SemiBold"/>
              <a:ea typeface="Comfortaa SemiBold"/>
              <a:cs typeface="Comfortaa SemiBold"/>
              <a:sym typeface="Comfortaa SemiBold"/>
            </a:endParaRPr>
          </a:p>
        </p:txBody>
      </p:sp>
      <p:sp>
        <p:nvSpPr>
          <p:cNvPr id="3" name="TextBox 2"/>
          <p:cNvSpPr txBox="1"/>
          <p:nvPr/>
        </p:nvSpPr>
        <p:spPr>
          <a:xfrm>
            <a:off x="769256" y="202312"/>
            <a:ext cx="5203371"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uk-UA" sz="3200" dirty="0" smtClean="0"/>
              <a:t>Науковий апарат роботи</a:t>
            </a:r>
            <a:endParaRPr lang="ru-RU" sz="3200" dirty="0"/>
          </a:p>
        </p:txBody>
      </p:sp>
      <p:pic>
        <p:nvPicPr>
          <p:cNvPr id="2" name="Рисунок 1"/>
          <p:cNvPicPr>
            <a:picLocks noChangeAspect="1"/>
          </p:cNvPicPr>
          <p:nvPr/>
        </p:nvPicPr>
        <p:blipFill>
          <a:blip r:embed="rId3"/>
          <a:stretch>
            <a:fillRect/>
          </a:stretch>
        </p:blipFill>
        <p:spPr>
          <a:xfrm>
            <a:off x="6656019" y="135359"/>
            <a:ext cx="2414536" cy="1303455"/>
          </a:xfrm>
          <a:prstGeom prst="rect">
            <a:avLst/>
          </a:prstGeom>
          <a:ln>
            <a:noFill/>
          </a:ln>
          <a:effectLst>
            <a:softEdge rad="112500"/>
          </a:effectLst>
        </p:spPr>
      </p:pic>
      <p:pic>
        <p:nvPicPr>
          <p:cNvPr id="4" name="Рисунок 3"/>
          <p:cNvPicPr>
            <a:picLocks noChangeAspect="1"/>
          </p:cNvPicPr>
          <p:nvPr/>
        </p:nvPicPr>
        <p:blipFill>
          <a:blip r:embed="rId4"/>
          <a:stretch>
            <a:fillRect/>
          </a:stretch>
        </p:blipFill>
        <p:spPr>
          <a:xfrm>
            <a:off x="6879771" y="3326490"/>
            <a:ext cx="2190784" cy="1723470"/>
          </a:xfrm>
          <a:prstGeom prst="rect">
            <a:avLst/>
          </a:prstGeom>
          <a:ln>
            <a:noFill/>
          </a:ln>
          <a:effectLst>
            <a:softEdge rad="112500"/>
          </a:effectLst>
        </p:spPr>
      </p:pic>
    </p:spTree>
    <p:extLst>
      <p:ext uri="{BB962C8B-B14F-4D97-AF65-F5344CB8AC3E}">
        <p14:creationId xmlns:p14="http://schemas.microsoft.com/office/powerpoint/2010/main" val="4101532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5"/>
          <p:cNvSpPr txBox="1">
            <a:spLocks noGrp="1"/>
          </p:cNvSpPr>
          <p:nvPr>
            <p:ph type="title"/>
          </p:nvPr>
        </p:nvSpPr>
        <p:spPr>
          <a:xfrm>
            <a:off x="0" y="976626"/>
            <a:ext cx="7038900" cy="18101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spcFirstLastPara="1" wrap="square" lIns="91425" tIns="91425" rIns="91425" bIns="91425" anchor="t" anchorCtr="0">
            <a:normAutofit fontScale="90000"/>
          </a:bodyPr>
          <a:lstStyle/>
          <a:p>
            <a:pPr lvl="0" algn="ctr"/>
            <a:r>
              <a:rPr lang="uk-UA" dirty="0">
                <a:latin typeface="Comfortaa SemiBold"/>
                <a:ea typeface="Comfortaa SemiBold"/>
                <a:cs typeface="Comfortaa SemiBold"/>
                <a:sym typeface="Comfortaa SemiBold"/>
              </a:rPr>
              <a:t>Наукова </a:t>
            </a:r>
            <a:r>
              <a:rPr lang="uk-UA" dirty="0" smtClean="0">
                <a:latin typeface="Comfortaa SemiBold"/>
                <a:ea typeface="Comfortaa SemiBold"/>
                <a:cs typeface="Comfortaa SemiBold"/>
                <a:sym typeface="Comfortaa SemiBold"/>
              </a:rPr>
              <a:t>новизна - дослідження </a:t>
            </a:r>
            <a:r>
              <a:rPr lang="uk-UA" dirty="0">
                <a:latin typeface="Comfortaa SemiBold"/>
                <a:ea typeface="Comfortaa SemiBold"/>
                <a:cs typeface="Comfortaa SemiBold"/>
                <a:sym typeface="Comfortaa SemiBold"/>
              </a:rPr>
              <a:t>узагальнює сучасні відомості про метеорити та акцентує увагу на їхньому впливі на розвиток Землі, поєднуючи знання з фізики, астрономії та географії.</a:t>
            </a:r>
            <a:br>
              <a:rPr lang="uk-UA" dirty="0">
                <a:latin typeface="Comfortaa SemiBold"/>
                <a:ea typeface="Comfortaa SemiBold"/>
                <a:cs typeface="Comfortaa SemiBold"/>
                <a:sym typeface="Comfortaa SemiBold"/>
              </a:rPr>
            </a:br>
            <a:r>
              <a:rPr lang="uk-UA" dirty="0">
                <a:latin typeface="Comfortaa SemiBold"/>
                <a:ea typeface="Comfortaa SemiBold"/>
                <a:cs typeface="Comfortaa SemiBold"/>
                <a:sym typeface="Comfortaa SemiBold"/>
              </a:rPr>
              <a:t>Особистий </a:t>
            </a:r>
            <a:r>
              <a:rPr lang="uk-UA" dirty="0" smtClean="0">
                <a:latin typeface="Comfortaa SemiBold"/>
                <a:ea typeface="Comfortaa SemiBold"/>
                <a:cs typeface="Comfortaa SemiBold"/>
                <a:sym typeface="Comfortaa SemiBold"/>
              </a:rPr>
              <a:t>внесок полягає </a:t>
            </a:r>
            <a:r>
              <a:rPr lang="uk-UA" dirty="0">
                <a:latin typeface="Comfortaa SemiBold"/>
                <a:ea typeface="Comfortaa SemiBold"/>
                <a:cs typeface="Comfortaa SemiBold"/>
                <a:sym typeface="Comfortaa SemiBold"/>
              </a:rPr>
              <a:t>у відборі, аналізі та систематизації інформації про метеорити, а також у створенні наочних матеріалів (презентації/схем), що пояснюють їхнє походження, склад і вплив на Землю.</a:t>
            </a:r>
            <a:endParaRPr lang="uk-UA" dirty="0">
              <a:latin typeface="Comfortaa SemiBold"/>
              <a:ea typeface="Comfortaa SemiBold"/>
              <a:cs typeface="Comfortaa SemiBold"/>
              <a:sym typeface="Comfortaa SemiBold"/>
            </a:endParaRPr>
          </a:p>
        </p:txBody>
      </p:sp>
      <p:sp>
        <p:nvSpPr>
          <p:cNvPr id="3" name="TextBox 2"/>
          <p:cNvSpPr txBox="1"/>
          <p:nvPr/>
        </p:nvSpPr>
        <p:spPr>
          <a:xfrm>
            <a:off x="769256" y="202312"/>
            <a:ext cx="5203371"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uk-UA" sz="3200" dirty="0" smtClean="0"/>
              <a:t>Науковий апарат роботи</a:t>
            </a:r>
            <a:endParaRPr lang="ru-RU" sz="3200" dirty="0"/>
          </a:p>
        </p:txBody>
      </p:sp>
      <p:pic>
        <p:nvPicPr>
          <p:cNvPr id="5" name="Рисунок 4"/>
          <p:cNvPicPr>
            <a:picLocks noChangeAspect="1"/>
          </p:cNvPicPr>
          <p:nvPr/>
        </p:nvPicPr>
        <p:blipFill>
          <a:blip r:embed="rId3"/>
          <a:stretch>
            <a:fillRect/>
          </a:stretch>
        </p:blipFill>
        <p:spPr>
          <a:xfrm rot="5400000">
            <a:off x="6463192" y="1014048"/>
            <a:ext cx="3010303" cy="1115665"/>
          </a:xfrm>
          <a:prstGeom prst="rect">
            <a:avLst/>
          </a:prstGeom>
        </p:spPr>
      </p:pic>
      <p:pic>
        <p:nvPicPr>
          <p:cNvPr id="6" name="Рисунок 5"/>
          <p:cNvPicPr>
            <a:picLocks noChangeAspect="1"/>
          </p:cNvPicPr>
          <p:nvPr/>
        </p:nvPicPr>
        <p:blipFill>
          <a:blip r:embed="rId4"/>
          <a:stretch>
            <a:fillRect/>
          </a:stretch>
        </p:blipFill>
        <p:spPr>
          <a:xfrm>
            <a:off x="6665293" y="3656199"/>
            <a:ext cx="2359356" cy="1329043"/>
          </a:xfrm>
          <a:prstGeom prst="rect">
            <a:avLst/>
          </a:prstGeom>
        </p:spPr>
      </p:pic>
    </p:spTree>
    <p:extLst>
      <p:ext uri="{BB962C8B-B14F-4D97-AF65-F5344CB8AC3E}">
        <p14:creationId xmlns:p14="http://schemas.microsoft.com/office/powerpoint/2010/main" val="1001490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6"/>
          <p:cNvSpPr txBox="1">
            <a:spLocks noGrp="1"/>
          </p:cNvSpPr>
          <p:nvPr>
            <p:ph type="title"/>
          </p:nvPr>
        </p:nvSpPr>
        <p:spPr>
          <a:xfrm>
            <a:off x="935975" y="0"/>
            <a:ext cx="8594400" cy="1128600"/>
          </a:xfrm>
          <a:prstGeom prst="rect">
            <a:avLst/>
          </a:prstGeom>
        </p:spPr>
        <p:txBody>
          <a:bodyPr spcFirstLastPara="1" wrap="square" lIns="91425" tIns="91425" rIns="91425" bIns="91425" anchor="t" anchorCtr="0">
            <a:normAutofit fontScale="90000"/>
          </a:bodyPr>
          <a:lstStyle/>
          <a:p>
            <a:pPr marL="0" lvl="0" indent="0" algn="ctr" rtl="0">
              <a:lnSpc>
                <a:spcPct val="115000"/>
              </a:lnSpc>
              <a:spcBef>
                <a:spcPts val="0"/>
              </a:spcBef>
              <a:spcAft>
                <a:spcPts val="0"/>
              </a:spcAft>
              <a:buNone/>
            </a:pPr>
            <a:r>
              <a:rPr lang="uk" sz="2856" b="1" dirty="0">
                <a:latin typeface="Lato"/>
                <a:ea typeface="Lato"/>
                <a:cs typeface="Lato"/>
                <a:sym typeface="Lato"/>
              </a:rPr>
              <a:t>Звідки прилетіли </a:t>
            </a:r>
            <a:r>
              <a:rPr lang="uk" sz="2856" b="1" dirty="0" smtClean="0">
                <a:latin typeface="Lato"/>
                <a:ea typeface="Lato"/>
                <a:cs typeface="Lato"/>
                <a:sym typeface="Lato"/>
              </a:rPr>
              <a:t>метеорити (</a:t>
            </a:r>
            <a:r>
              <a:rPr lang="uk" sz="2856" b="1" dirty="0">
                <a:latin typeface="Lato"/>
                <a:ea typeface="Lato"/>
                <a:cs typeface="Lato"/>
                <a:sym typeface="Lato"/>
              </a:rPr>
              <a:t>астероїди, комети) </a:t>
            </a:r>
            <a:r>
              <a:rPr lang="uk" sz="2856" b="1" dirty="0" smtClean="0">
                <a:latin typeface="Lato"/>
                <a:ea typeface="Lato"/>
                <a:cs typeface="Lato"/>
                <a:sym typeface="Lato"/>
              </a:rPr>
              <a:t/>
            </a:r>
            <a:br>
              <a:rPr lang="uk" sz="2856" b="1" dirty="0" smtClean="0">
                <a:latin typeface="Lato"/>
                <a:ea typeface="Lato"/>
                <a:cs typeface="Lato"/>
                <a:sym typeface="Lato"/>
              </a:rPr>
            </a:br>
            <a:r>
              <a:rPr lang="uk" sz="2856" b="1" dirty="0" smtClean="0">
                <a:latin typeface="Lato"/>
                <a:ea typeface="Lato"/>
                <a:cs typeface="Lato"/>
                <a:sym typeface="Lato"/>
              </a:rPr>
              <a:t>на </a:t>
            </a:r>
            <a:r>
              <a:rPr lang="uk" sz="2856" b="1" dirty="0">
                <a:latin typeface="Lato"/>
                <a:ea typeface="Lato"/>
                <a:cs typeface="Lato"/>
                <a:sym typeface="Lato"/>
              </a:rPr>
              <a:t>Землю?</a:t>
            </a:r>
            <a:endParaRPr sz="2856" b="1" dirty="0">
              <a:latin typeface="Lato"/>
              <a:ea typeface="Lato"/>
              <a:cs typeface="Lato"/>
              <a:sym typeface="Lato"/>
            </a:endParaRPr>
          </a:p>
          <a:p>
            <a:pPr marL="0" lvl="0" indent="0" algn="l" rtl="0">
              <a:spcBef>
                <a:spcPts val="0"/>
              </a:spcBef>
              <a:spcAft>
                <a:spcPts val="0"/>
              </a:spcAft>
              <a:buNone/>
            </a:pPr>
            <a:endParaRPr sz="1433" b="1" dirty="0">
              <a:latin typeface="Arial"/>
              <a:ea typeface="Arial"/>
              <a:cs typeface="Arial"/>
              <a:sym typeface="Arial"/>
            </a:endParaRPr>
          </a:p>
          <a:p>
            <a:pPr marL="0" lvl="0" indent="0" algn="l" rtl="0">
              <a:lnSpc>
                <a:spcPct val="124000"/>
              </a:lnSpc>
              <a:spcBef>
                <a:spcPts val="0"/>
              </a:spcBef>
              <a:spcAft>
                <a:spcPts val="0"/>
              </a:spcAft>
              <a:buNone/>
            </a:pPr>
            <a:endParaRPr dirty="0">
              <a:latin typeface="Comfortaa SemiBold"/>
              <a:ea typeface="Comfortaa SemiBold"/>
              <a:cs typeface="Comfortaa SemiBold"/>
              <a:sym typeface="Comfortaa SemiBold"/>
            </a:endParaRPr>
          </a:p>
          <a:p>
            <a:pPr marL="0" lvl="0" indent="0" algn="l" rtl="0">
              <a:spcBef>
                <a:spcPts val="1100"/>
              </a:spcBef>
              <a:spcAft>
                <a:spcPts val="0"/>
              </a:spcAft>
              <a:buNone/>
            </a:pPr>
            <a:endParaRPr sz="2733" dirty="0"/>
          </a:p>
        </p:txBody>
      </p:sp>
      <p:pic>
        <p:nvPicPr>
          <p:cNvPr id="161" name="Google Shape;161;p16"/>
          <p:cNvPicPr preferRelativeResize="0"/>
          <p:nvPr/>
        </p:nvPicPr>
        <p:blipFill>
          <a:blip r:embed="rId3">
            <a:alphaModFix/>
          </a:blip>
          <a:stretch>
            <a:fillRect/>
          </a:stretch>
        </p:blipFill>
        <p:spPr>
          <a:xfrm>
            <a:off x="0" y="2151905"/>
            <a:ext cx="2902857" cy="2991596"/>
          </a:xfrm>
          <a:prstGeom prst="rect">
            <a:avLst/>
          </a:prstGeom>
          <a:noFill/>
          <a:ln>
            <a:noFill/>
          </a:ln>
        </p:spPr>
      </p:pic>
      <p:sp>
        <p:nvSpPr>
          <p:cNvPr id="162" name="Google Shape;162;p16"/>
          <p:cNvSpPr txBox="1"/>
          <p:nvPr/>
        </p:nvSpPr>
        <p:spPr>
          <a:xfrm>
            <a:off x="4709107" y="1128600"/>
            <a:ext cx="4355064" cy="1390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uk" sz="1333" i="1" dirty="0">
                <a:solidFill>
                  <a:srgbClr val="F3F5F6"/>
                </a:solidFill>
                <a:latin typeface="Roboto"/>
                <a:ea typeface="Roboto"/>
                <a:cs typeface="Roboto"/>
                <a:sym typeface="Roboto"/>
              </a:rPr>
              <a:t>Більшість метеоритів, які падають на Землю, прилетіли з </a:t>
            </a:r>
            <a:r>
              <a:rPr lang="uk" sz="1333" i="1" dirty="0" smtClean="0">
                <a:solidFill>
                  <a:srgbClr val="F3F5F6"/>
                </a:solidFill>
                <a:latin typeface="Roboto"/>
                <a:ea typeface="Roboto"/>
                <a:cs typeface="Roboto"/>
                <a:sym typeface="Roboto"/>
              </a:rPr>
              <a:t>Головного</a:t>
            </a:r>
            <a:r>
              <a:rPr lang="uk" sz="1333" dirty="0">
                <a:solidFill>
                  <a:srgbClr val="F3F5F6"/>
                </a:solidFill>
                <a:latin typeface="Roboto"/>
                <a:ea typeface="Roboto"/>
                <a:cs typeface="Roboto"/>
                <a:sym typeface="Roboto"/>
              </a:rPr>
              <a:t> </a:t>
            </a:r>
            <a:r>
              <a:rPr lang="uk" sz="1333" dirty="0" smtClean="0">
                <a:solidFill>
                  <a:schemeClr val="bg1"/>
                </a:solidFill>
                <a:latin typeface="Roboto"/>
                <a:ea typeface="Roboto"/>
                <a:cs typeface="Roboto"/>
                <a:sym typeface="Roboto"/>
              </a:rPr>
              <a:t>поясу </a:t>
            </a:r>
            <a:r>
              <a:rPr lang="uk" sz="1333" dirty="0">
                <a:solidFill>
                  <a:schemeClr val="bg1"/>
                </a:solidFill>
                <a:latin typeface="Roboto"/>
                <a:ea typeface="Roboto"/>
                <a:cs typeface="Roboto"/>
                <a:sym typeface="Roboto"/>
              </a:rPr>
              <a:t>астероїдів</a:t>
            </a:r>
            <a:r>
              <a:rPr lang="uk" sz="1333" u="sng" dirty="0">
                <a:solidFill>
                  <a:schemeClr val="tx1"/>
                </a:solidFill>
                <a:latin typeface="Roboto"/>
                <a:ea typeface="Roboto"/>
                <a:cs typeface="Roboto"/>
                <a:sym typeface="Roboto"/>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a:t>
            </a:r>
            <a:r>
              <a:rPr lang="uk" sz="1333" u="sng" dirty="0">
                <a:solidFill>
                  <a:schemeClr val="tx1"/>
                </a:solidFill>
                <a:latin typeface="Roboto"/>
                <a:ea typeface="Roboto"/>
                <a:cs typeface="Roboto"/>
                <a:sym typeface="Roboto"/>
              </a:rPr>
              <a:t> </a:t>
            </a:r>
            <a:r>
              <a:rPr lang="uk" sz="1333" i="1" dirty="0">
                <a:solidFill>
                  <a:srgbClr val="F3F5F6"/>
                </a:solidFill>
                <a:latin typeface="Roboto"/>
                <a:ea typeface="Roboto"/>
                <a:cs typeface="Roboto"/>
                <a:sym typeface="Roboto"/>
              </a:rPr>
              <a:t>розташованого між орбітами Марсу та Юпітеру. </a:t>
            </a:r>
            <a:endParaRPr lang="uk" sz="1333" i="1" dirty="0" smtClean="0">
              <a:solidFill>
                <a:srgbClr val="F3F5F6"/>
              </a:solidFill>
              <a:latin typeface="Roboto"/>
              <a:ea typeface="Roboto"/>
              <a:cs typeface="Roboto"/>
              <a:sym typeface="Roboto"/>
            </a:endParaRPr>
          </a:p>
          <a:p>
            <a:pPr marL="0" lvl="0" indent="0" algn="just" rtl="0">
              <a:spcBef>
                <a:spcPts val="0"/>
              </a:spcBef>
              <a:spcAft>
                <a:spcPts val="0"/>
              </a:spcAft>
              <a:buNone/>
            </a:pPr>
            <a:r>
              <a:rPr lang="uk" sz="1333" i="1" dirty="0" smtClean="0">
                <a:solidFill>
                  <a:srgbClr val="F3F5F6"/>
                </a:solidFill>
                <a:latin typeface="Roboto"/>
                <a:ea typeface="Roboto"/>
                <a:cs typeface="Roboto"/>
                <a:sym typeface="Roboto"/>
              </a:rPr>
              <a:t>Нове </a:t>
            </a:r>
            <a:r>
              <a:rPr lang="uk" sz="1333" i="1" dirty="0">
                <a:solidFill>
                  <a:srgbClr val="F3F5F6"/>
                </a:solidFill>
                <a:latin typeface="Roboto"/>
                <a:ea typeface="Roboto"/>
                <a:cs typeface="Roboto"/>
                <a:sym typeface="Roboto"/>
              </a:rPr>
              <a:t>дослідження виявило, що головними джерелами метеоритів є астероїдні сімейства Массалії та Короніди, які зазнали масових розпадів</a:t>
            </a:r>
            <a:r>
              <a:rPr lang="uk" sz="1333" i="1" dirty="0">
                <a:highlight>
                  <a:srgbClr val="FFFFFF"/>
                </a:highlight>
                <a:latin typeface="Roboto"/>
                <a:ea typeface="Roboto"/>
                <a:cs typeface="Roboto"/>
                <a:sym typeface="Roboto"/>
              </a:rPr>
              <a:t>,</a:t>
            </a:r>
            <a:endParaRPr sz="2433" i="1" dirty="0">
              <a:solidFill>
                <a:schemeClr val="lt1"/>
              </a:solidFill>
              <a:latin typeface="Montserrat"/>
              <a:ea typeface="Montserrat"/>
              <a:cs typeface="Montserrat"/>
              <a:sym typeface="Montserrat"/>
            </a:endParaRPr>
          </a:p>
          <a:p>
            <a:pPr marL="0" lvl="0" indent="0" algn="just" rtl="0">
              <a:spcBef>
                <a:spcPts val="0"/>
              </a:spcBef>
              <a:spcAft>
                <a:spcPts val="0"/>
              </a:spcAft>
              <a:buNone/>
            </a:pPr>
            <a:endParaRPr sz="1300" i="1" dirty="0">
              <a:solidFill>
                <a:schemeClr val="lt1"/>
              </a:solidFill>
              <a:latin typeface="Lato"/>
              <a:ea typeface="Lato"/>
              <a:cs typeface="Lato"/>
              <a:sym typeface="Lato"/>
            </a:endParaRPr>
          </a:p>
        </p:txBody>
      </p:sp>
      <p:sp>
        <p:nvSpPr>
          <p:cNvPr id="163" name="Google Shape;163;p16"/>
          <p:cNvSpPr txBox="1"/>
          <p:nvPr/>
        </p:nvSpPr>
        <p:spPr>
          <a:xfrm>
            <a:off x="0" y="1023305"/>
            <a:ext cx="4564743" cy="1049700"/>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spcFirstLastPara="1" wrap="square" lIns="91425" tIns="91425" rIns="91425" bIns="91425" anchor="t" anchorCtr="0">
            <a:noAutofit/>
          </a:bodyPr>
          <a:lstStyle/>
          <a:p>
            <a:pPr marL="0" lvl="0" indent="0" algn="l" rtl="0">
              <a:spcBef>
                <a:spcPts val="0"/>
              </a:spcBef>
              <a:spcAft>
                <a:spcPts val="0"/>
              </a:spcAft>
              <a:buNone/>
            </a:pPr>
            <a:r>
              <a:rPr lang="uk" sz="1300" b="1" dirty="0">
                <a:solidFill>
                  <a:schemeClr val="lt1"/>
                </a:solidFill>
                <a:latin typeface="Lato"/>
                <a:ea typeface="Lato"/>
                <a:cs typeface="Lato"/>
                <a:sym typeface="Lato"/>
              </a:rPr>
              <a:t>Пояс астероїдів</a:t>
            </a:r>
            <a:r>
              <a:rPr lang="uk" sz="1300" dirty="0">
                <a:solidFill>
                  <a:schemeClr val="lt1"/>
                </a:solidFill>
                <a:latin typeface="Lato"/>
                <a:ea typeface="Lato"/>
                <a:cs typeface="Lato"/>
                <a:sym typeface="Lato"/>
              </a:rPr>
              <a:t>: розташовані між Марсом та Юпітером, містять мільйони уламки різних розмірів, унаслідок зіткнеть утворюються дрібні частинки, гравітаційний вплив Юпітера змінює їх орбіти, частинка з них стає навколоземним об’єктом</a:t>
            </a:r>
            <a:endParaRPr sz="1300" dirty="0">
              <a:solidFill>
                <a:schemeClr val="lt1"/>
              </a:solidFill>
              <a:latin typeface="Lato"/>
              <a:ea typeface="Lato"/>
              <a:cs typeface="Lato"/>
              <a:sym typeface="Lato"/>
            </a:endParaRPr>
          </a:p>
        </p:txBody>
      </p:sp>
      <p:sp>
        <p:nvSpPr>
          <p:cNvPr id="164" name="Google Shape;164;p16"/>
          <p:cNvSpPr txBox="1"/>
          <p:nvPr/>
        </p:nvSpPr>
        <p:spPr>
          <a:xfrm>
            <a:off x="2902857" y="2500503"/>
            <a:ext cx="3201600" cy="1390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uk" sz="1300" dirty="0">
                <a:solidFill>
                  <a:schemeClr val="lt1"/>
                </a:solidFill>
                <a:latin typeface="Lato"/>
                <a:ea typeface="Lato"/>
                <a:cs typeface="Lato"/>
                <a:sym typeface="Lato"/>
              </a:rPr>
              <a:t>Комети: Складаються з льду, пилу та газів. при наближенні до сонця руйнуються, утворюють довгий пиловий шлейф, земля проходячи через нього, викликає метеорні потоки. (Персеїди, леоніди)</a:t>
            </a:r>
            <a:endParaRPr sz="1300" dirty="0">
              <a:solidFill>
                <a:schemeClr val="lt1"/>
              </a:solidFill>
              <a:latin typeface="Lato"/>
              <a:ea typeface="Lato"/>
              <a:cs typeface="Lato"/>
              <a:sym typeface="Lato"/>
            </a:endParaRPr>
          </a:p>
        </p:txBody>
      </p:sp>
      <p:pic>
        <p:nvPicPr>
          <p:cNvPr id="165" name="Google Shape;165;p16"/>
          <p:cNvPicPr preferRelativeResize="0"/>
          <p:nvPr/>
        </p:nvPicPr>
        <p:blipFill>
          <a:blip r:embed="rId5">
            <a:alphaModFix/>
          </a:blip>
          <a:stretch>
            <a:fillRect/>
          </a:stretch>
        </p:blipFill>
        <p:spPr>
          <a:xfrm>
            <a:off x="6645531" y="2519400"/>
            <a:ext cx="2361783" cy="1210771"/>
          </a:xfrm>
          <a:prstGeom prst="rect">
            <a:avLst/>
          </a:prstGeom>
          <a:noFill/>
          <a:ln>
            <a:noFill/>
          </a:ln>
        </p:spPr>
      </p:pic>
      <p:pic>
        <p:nvPicPr>
          <p:cNvPr id="166" name="Google Shape;166;p16"/>
          <p:cNvPicPr preferRelativeResize="0"/>
          <p:nvPr/>
        </p:nvPicPr>
        <p:blipFill>
          <a:blip r:embed="rId6">
            <a:alphaModFix/>
          </a:blip>
          <a:stretch>
            <a:fillRect/>
          </a:stretch>
        </p:blipFill>
        <p:spPr>
          <a:xfrm>
            <a:off x="0" y="0"/>
            <a:ext cx="1690914" cy="1023306"/>
          </a:xfrm>
          <a:prstGeom prst="rect">
            <a:avLst/>
          </a:prstGeom>
          <a:noFill/>
          <a:ln>
            <a:noFill/>
          </a:ln>
        </p:spPr>
      </p:pic>
      <p:sp>
        <p:nvSpPr>
          <p:cNvPr id="2" name="Прямоугольник 1"/>
          <p:cNvSpPr/>
          <p:nvPr/>
        </p:nvSpPr>
        <p:spPr>
          <a:xfrm>
            <a:off x="2990718" y="3807360"/>
            <a:ext cx="6116996" cy="116955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uk-UA" dirty="0" smtClean="0"/>
              <a:t>Дослідження метеоритів є актуальним, оскільки вони є унікальними свідками процесів формування Сонячної системи та містять інформацію про її ранні етапи розвитку. Вивчення їхнього складу дозволяє глибше зрозуміти будову космічних тіл і походження речовини у Всесвіті.</a:t>
            </a:r>
            <a:endParaRPr lang="uk-U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17"/>
          <p:cNvSpPr txBox="1">
            <a:spLocks noGrp="1"/>
          </p:cNvSpPr>
          <p:nvPr>
            <p:ph type="title"/>
          </p:nvPr>
        </p:nvSpPr>
        <p:spPr>
          <a:xfrm>
            <a:off x="1468075" y="1443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sz="2500">
                <a:latin typeface="Comfortaa SemiBold"/>
                <a:ea typeface="Comfortaa SemiBold"/>
                <a:cs typeface="Comfortaa SemiBold"/>
                <a:sym typeface="Comfortaa SemiBold"/>
              </a:rPr>
              <a:t>Як утворються метеорити в космосі?</a:t>
            </a:r>
            <a:endParaRPr sz="2500">
              <a:latin typeface="Comfortaa SemiBold"/>
              <a:ea typeface="Comfortaa SemiBold"/>
              <a:cs typeface="Comfortaa SemiBold"/>
              <a:sym typeface="Comfortaa SemiBold"/>
            </a:endParaRPr>
          </a:p>
        </p:txBody>
      </p:sp>
      <p:sp>
        <p:nvSpPr>
          <p:cNvPr id="172" name="Google Shape;172;p17"/>
          <p:cNvSpPr txBox="1"/>
          <p:nvPr/>
        </p:nvSpPr>
        <p:spPr>
          <a:xfrm>
            <a:off x="522914" y="696100"/>
            <a:ext cx="8504972" cy="2344643"/>
          </a:xfrm>
          <a:prstGeom prst="rect">
            <a:avLst/>
          </a:prstGeom>
          <a:ln/>
        </p:spPr>
        <p:style>
          <a:lnRef idx="3">
            <a:schemeClr val="lt1"/>
          </a:lnRef>
          <a:fillRef idx="1">
            <a:schemeClr val="dk1"/>
          </a:fillRef>
          <a:effectRef idx="1">
            <a:schemeClr val="dk1"/>
          </a:effectRef>
          <a:fontRef idx="minor">
            <a:schemeClr val="lt1"/>
          </a:fontRef>
        </p:style>
        <p:txBody>
          <a:bodyPr spcFirstLastPara="1" wrap="square" lIns="91425" tIns="91425" rIns="91425" bIns="91425" anchor="t" anchorCtr="0">
            <a:noAutofit/>
          </a:bodyPr>
          <a:lstStyle/>
          <a:p>
            <a:pPr marL="0" lvl="0" indent="0" algn="just" rtl="0">
              <a:spcBef>
                <a:spcPts val="0"/>
              </a:spcBef>
              <a:spcAft>
                <a:spcPts val="0"/>
              </a:spcAft>
              <a:buNone/>
            </a:pPr>
            <a:r>
              <a:rPr lang="uk" sz="1600" b="1" dirty="0">
                <a:solidFill>
                  <a:schemeClr val="lt1"/>
                </a:solidFill>
                <a:latin typeface="Lato"/>
                <a:ea typeface="Lato"/>
                <a:cs typeface="Lato"/>
                <a:sym typeface="Lato"/>
              </a:rPr>
              <a:t>Зіткнення астероїдів.</a:t>
            </a:r>
            <a:r>
              <a:rPr lang="uk" sz="1600" dirty="0">
                <a:solidFill>
                  <a:schemeClr val="lt1"/>
                </a:solidFill>
                <a:latin typeface="Lato"/>
                <a:ea typeface="Lato"/>
                <a:cs typeface="Lato"/>
                <a:sym typeface="Lato"/>
              </a:rPr>
              <a:t>  У космосі астероїди часто стикаються, при ударі вони розбиваються на уламки, ці уламки називаються метеороїдами, саме з них потів утворюютьмя метеорити</a:t>
            </a:r>
            <a:endParaRPr sz="1600" dirty="0">
              <a:solidFill>
                <a:schemeClr val="lt1"/>
              </a:solidFill>
              <a:latin typeface="Lato"/>
              <a:ea typeface="Lato"/>
              <a:cs typeface="Lato"/>
              <a:sym typeface="Lato"/>
            </a:endParaRPr>
          </a:p>
          <a:p>
            <a:pPr marL="0" lvl="0" indent="0" algn="just" rtl="0">
              <a:spcBef>
                <a:spcPts val="0"/>
              </a:spcBef>
              <a:spcAft>
                <a:spcPts val="0"/>
              </a:spcAft>
              <a:buNone/>
            </a:pPr>
            <a:r>
              <a:rPr lang="uk" sz="1600" b="1" dirty="0">
                <a:solidFill>
                  <a:schemeClr val="lt1"/>
                </a:solidFill>
                <a:latin typeface="Lato"/>
                <a:ea typeface="Lato"/>
                <a:cs typeface="Lato"/>
                <a:sym typeface="Lato"/>
              </a:rPr>
              <a:t>Руйнування комет.</a:t>
            </a:r>
            <a:r>
              <a:rPr lang="uk" sz="1600" dirty="0">
                <a:solidFill>
                  <a:schemeClr val="lt1"/>
                </a:solidFill>
                <a:latin typeface="Lato"/>
                <a:ea typeface="Lato"/>
                <a:cs typeface="Lato"/>
                <a:sym typeface="Lato"/>
              </a:rPr>
              <a:t> Комети як ми вже знаємо складаються з льоду та пилу, коли вони наближаються до сонця нагріваються і починають розпадатися, так вони залишають за собою уламки і пил</a:t>
            </a:r>
            <a:endParaRPr sz="1600" dirty="0">
              <a:solidFill>
                <a:schemeClr val="lt1"/>
              </a:solidFill>
              <a:latin typeface="Lato"/>
              <a:ea typeface="Lato"/>
              <a:cs typeface="Lato"/>
              <a:sym typeface="Lato"/>
            </a:endParaRPr>
          </a:p>
          <a:p>
            <a:pPr marL="0" lvl="0" indent="0" algn="just" rtl="0">
              <a:spcBef>
                <a:spcPts val="0"/>
              </a:spcBef>
              <a:spcAft>
                <a:spcPts val="0"/>
              </a:spcAft>
              <a:buNone/>
            </a:pPr>
            <a:r>
              <a:rPr lang="uk" sz="1600" b="1" dirty="0">
                <a:solidFill>
                  <a:schemeClr val="lt1"/>
                </a:solidFill>
                <a:latin typeface="Lato"/>
                <a:ea typeface="Lato"/>
                <a:cs typeface="Lato"/>
                <a:sym typeface="Lato"/>
              </a:rPr>
              <a:t>Уламки планет.</a:t>
            </a:r>
            <a:r>
              <a:rPr lang="uk" sz="1600" dirty="0">
                <a:solidFill>
                  <a:schemeClr val="lt1"/>
                </a:solidFill>
                <a:latin typeface="Lato"/>
                <a:ea typeface="Lato"/>
                <a:cs typeface="Lato"/>
                <a:sym typeface="Lato"/>
              </a:rPr>
              <a:t> При сильних ударах шматки можеть вилітати з планет, наприклад Марса або Місяця, вони подорожують у космосі і можуть впасти на землю</a:t>
            </a:r>
            <a:endParaRPr sz="1600" dirty="0">
              <a:solidFill>
                <a:schemeClr val="lt1"/>
              </a:solidFill>
              <a:latin typeface="Lato"/>
              <a:ea typeface="Lato"/>
              <a:cs typeface="Lato"/>
              <a:sym typeface="Lato"/>
            </a:endParaRPr>
          </a:p>
          <a:p>
            <a:pPr marL="0" lvl="0" indent="0" algn="just" rtl="0">
              <a:spcBef>
                <a:spcPts val="0"/>
              </a:spcBef>
              <a:spcAft>
                <a:spcPts val="0"/>
              </a:spcAft>
              <a:buNone/>
            </a:pPr>
            <a:r>
              <a:rPr lang="uk" sz="1600" b="1" dirty="0">
                <a:solidFill>
                  <a:schemeClr val="lt1"/>
                </a:solidFill>
                <a:latin typeface="Lato"/>
                <a:ea typeface="Lato"/>
                <a:cs typeface="Lato"/>
                <a:sym typeface="Lato"/>
              </a:rPr>
              <a:t>Залишки формування Сонячної системи.</a:t>
            </a:r>
            <a:r>
              <a:rPr lang="uk" sz="1600" dirty="0">
                <a:solidFill>
                  <a:schemeClr val="lt1"/>
                </a:solidFill>
                <a:latin typeface="Lato"/>
                <a:ea typeface="Lato"/>
                <a:cs typeface="Lato"/>
                <a:sym typeface="Lato"/>
              </a:rPr>
              <a:t> Частини метеоритів дуже давні, вони утворилися  4,6 млрд років тому, це “будівельний матеріал” планет.</a:t>
            </a:r>
            <a:endParaRPr sz="1600" dirty="0">
              <a:solidFill>
                <a:schemeClr val="lt1"/>
              </a:solidFill>
              <a:latin typeface="Lato"/>
              <a:ea typeface="Lato"/>
              <a:cs typeface="Lato"/>
              <a:sym typeface="Lato"/>
            </a:endParaRPr>
          </a:p>
        </p:txBody>
      </p:sp>
      <p:pic>
        <p:nvPicPr>
          <p:cNvPr id="173" name="Google Shape;173;p17"/>
          <p:cNvPicPr preferRelativeResize="0"/>
          <p:nvPr/>
        </p:nvPicPr>
        <p:blipFill>
          <a:blip r:embed="rId3">
            <a:alphaModFix/>
          </a:blip>
          <a:stretch>
            <a:fillRect/>
          </a:stretch>
        </p:blipFill>
        <p:spPr>
          <a:xfrm>
            <a:off x="0" y="3137100"/>
            <a:ext cx="2667975" cy="2006400"/>
          </a:xfrm>
          <a:prstGeom prst="rect">
            <a:avLst/>
          </a:prstGeom>
          <a:noFill/>
          <a:ln>
            <a:noFill/>
          </a:ln>
        </p:spPr>
      </p:pic>
      <p:pic>
        <p:nvPicPr>
          <p:cNvPr id="174" name="Google Shape;174;p17"/>
          <p:cNvPicPr preferRelativeResize="0"/>
          <p:nvPr/>
        </p:nvPicPr>
        <p:blipFill>
          <a:blip r:embed="rId4">
            <a:alphaModFix/>
          </a:blip>
          <a:stretch>
            <a:fillRect/>
          </a:stretch>
        </p:blipFill>
        <p:spPr>
          <a:xfrm>
            <a:off x="6001350" y="3137100"/>
            <a:ext cx="3142649" cy="2006400"/>
          </a:xfrm>
          <a:prstGeom prst="rect">
            <a:avLst/>
          </a:prstGeom>
          <a:noFill/>
          <a:ln>
            <a:noFill/>
          </a:ln>
        </p:spPr>
      </p:pic>
      <p:pic>
        <p:nvPicPr>
          <p:cNvPr id="2" name="Рисунок 1"/>
          <p:cNvPicPr>
            <a:picLocks noChangeAspect="1"/>
          </p:cNvPicPr>
          <p:nvPr/>
        </p:nvPicPr>
        <p:blipFill>
          <a:blip r:embed="rId5"/>
          <a:stretch>
            <a:fillRect/>
          </a:stretch>
        </p:blipFill>
        <p:spPr>
          <a:xfrm>
            <a:off x="2667975" y="3352701"/>
            <a:ext cx="3333375" cy="145707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8"/>
          <p:cNvSpPr txBox="1">
            <a:spLocks noGrp="1"/>
          </p:cNvSpPr>
          <p:nvPr>
            <p:ph type="title"/>
          </p:nvPr>
        </p:nvSpPr>
        <p:spPr>
          <a:xfrm>
            <a:off x="292650" y="361950"/>
            <a:ext cx="8558700" cy="11487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uk" dirty="0"/>
              <a:t>Процес падіння метеоритів від космосу до поверхні Землі</a:t>
            </a:r>
            <a:endParaRPr dirty="0"/>
          </a:p>
        </p:txBody>
      </p:sp>
      <p:sp>
        <p:nvSpPr>
          <p:cNvPr id="180" name="Google Shape;180;p18"/>
          <p:cNvSpPr txBox="1"/>
          <p:nvPr/>
        </p:nvSpPr>
        <p:spPr>
          <a:xfrm>
            <a:off x="441874" y="1400750"/>
            <a:ext cx="6401611" cy="2939021"/>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 sz="1300" dirty="0">
                <a:solidFill>
                  <a:schemeClr val="lt1"/>
                </a:solidFill>
                <a:latin typeface="Lato"/>
                <a:ea typeface="Lato"/>
                <a:cs typeface="Lato"/>
                <a:sym typeface="Lato"/>
              </a:rPr>
              <a:t>Процес падіння :</a:t>
            </a: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dirty="0">
                <a:solidFill>
                  <a:schemeClr val="lt1"/>
                </a:solidFill>
                <a:latin typeface="Lato"/>
                <a:ea typeface="Lato"/>
                <a:cs typeface="Lato"/>
                <a:sym typeface="Lato"/>
              </a:rPr>
              <a:t>1</a:t>
            </a:r>
            <a:r>
              <a:rPr lang="uk" sz="1300" dirty="0" smtClean="0">
                <a:solidFill>
                  <a:schemeClr val="lt1"/>
                </a:solidFill>
                <a:latin typeface="Lato"/>
                <a:ea typeface="Lato"/>
                <a:cs typeface="Lato"/>
                <a:sym typeface="Lato"/>
              </a:rPr>
              <a:t>. Космос </a:t>
            </a:r>
            <a:r>
              <a:rPr lang="uk" sz="1300" dirty="0">
                <a:solidFill>
                  <a:schemeClr val="lt1"/>
                </a:solidFill>
                <a:latin typeface="Lato"/>
                <a:ea typeface="Lato"/>
                <a:cs typeface="Lato"/>
                <a:sym typeface="Lato"/>
              </a:rPr>
              <a:t>- метероїд рухається по орбіті Сонячної системи.</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dirty="0">
                <a:solidFill>
                  <a:schemeClr val="lt1"/>
                </a:solidFill>
                <a:latin typeface="Lato"/>
                <a:ea typeface="Lato"/>
                <a:cs typeface="Lato"/>
                <a:sym typeface="Lato"/>
              </a:rPr>
              <a:t>2</a:t>
            </a:r>
            <a:r>
              <a:rPr lang="uk" sz="1300" dirty="0" smtClean="0">
                <a:solidFill>
                  <a:schemeClr val="lt1"/>
                </a:solidFill>
                <a:latin typeface="Lato"/>
                <a:ea typeface="Lato"/>
                <a:cs typeface="Lato"/>
                <a:sym typeface="Lato"/>
              </a:rPr>
              <a:t>. Вхід </a:t>
            </a:r>
            <a:r>
              <a:rPr lang="uk" sz="1300" dirty="0">
                <a:solidFill>
                  <a:schemeClr val="lt1"/>
                </a:solidFill>
                <a:latin typeface="Lato"/>
                <a:ea typeface="Lato"/>
                <a:cs typeface="Lato"/>
                <a:sym typeface="Lato"/>
              </a:rPr>
              <a:t>у атмосферу - швидкість 11 - 72 км/с              тертя з повітрям             нагрівання</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dirty="0">
                <a:solidFill>
                  <a:schemeClr val="lt1"/>
                </a:solidFill>
                <a:latin typeface="Lato"/>
                <a:ea typeface="Lato"/>
                <a:cs typeface="Lato"/>
                <a:sym typeface="Lato"/>
              </a:rPr>
              <a:t>3. </a:t>
            </a:r>
            <a:r>
              <a:rPr lang="uk" sz="1300" dirty="0" smtClean="0">
                <a:solidFill>
                  <a:schemeClr val="lt1"/>
                </a:solidFill>
                <a:latin typeface="Lato"/>
                <a:ea typeface="Lato"/>
                <a:cs typeface="Lato"/>
                <a:sym typeface="Lato"/>
              </a:rPr>
              <a:t> Метеор </a:t>
            </a:r>
            <a:r>
              <a:rPr lang="uk" sz="1300" dirty="0">
                <a:solidFill>
                  <a:schemeClr val="lt1"/>
                </a:solidFill>
                <a:latin typeface="Lato"/>
                <a:ea typeface="Lato"/>
                <a:cs typeface="Lato"/>
                <a:sym typeface="Lato"/>
              </a:rPr>
              <a:t>- світловий слід у небі (“падаюча зірка”)</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dirty="0">
                <a:solidFill>
                  <a:schemeClr val="lt1"/>
                </a:solidFill>
                <a:latin typeface="Lato"/>
                <a:ea typeface="Lato"/>
                <a:cs typeface="Lato"/>
                <a:sym typeface="Lato"/>
              </a:rPr>
              <a:t>4. Нвгрівання і згорання - малі метеороїди згорають повністю, великі частково</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dirty="0">
                <a:solidFill>
                  <a:schemeClr val="lt1"/>
                </a:solidFill>
                <a:latin typeface="Lato"/>
                <a:ea typeface="Lato"/>
                <a:cs typeface="Lato"/>
                <a:sym typeface="Lato"/>
              </a:rPr>
              <a:t>5. Падання на Землю - утворюється метеорит та іноді </a:t>
            </a:r>
            <a:r>
              <a:rPr lang="uk-UA" sz="1300" dirty="0" smtClean="0">
                <a:solidFill>
                  <a:schemeClr val="lt1"/>
                </a:solidFill>
                <a:latin typeface="Lato"/>
                <a:ea typeface="Lato"/>
                <a:cs typeface="Lato"/>
                <a:sym typeface="Lato"/>
              </a:rPr>
              <a:t> кратер</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p:txBody>
      </p:sp>
      <p:pic>
        <p:nvPicPr>
          <p:cNvPr id="181" name="Google Shape;181;p18"/>
          <p:cNvPicPr preferRelativeResize="0"/>
          <p:nvPr/>
        </p:nvPicPr>
        <p:blipFill>
          <a:blip r:embed="rId3">
            <a:alphaModFix/>
          </a:blip>
          <a:stretch>
            <a:fillRect/>
          </a:stretch>
        </p:blipFill>
        <p:spPr>
          <a:xfrm>
            <a:off x="152400" y="152400"/>
            <a:ext cx="141982" cy="209550"/>
          </a:xfrm>
          <a:prstGeom prst="rect">
            <a:avLst/>
          </a:prstGeom>
          <a:noFill/>
          <a:ln>
            <a:noFill/>
          </a:ln>
        </p:spPr>
      </p:pic>
      <p:cxnSp>
        <p:nvCxnSpPr>
          <p:cNvPr id="183" name="Google Shape;183;p18"/>
          <p:cNvCxnSpPr/>
          <p:nvPr/>
        </p:nvCxnSpPr>
        <p:spPr>
          <a:xfrm>
            <a:off x="3689725" y="2235925"/>
            <a:ext cx="278400" cy="0"/>
          </a:xfrm>
          <a:prstGeom prst="straightConnector1">
            <a:avLst/>
          </a:prstGeom>
          <a:noFill/>
          <a:ln w="9525" cap="flat" cmpd="sng">
            <a:solidFill>
              <a:schemeClr val="dk2"/>
            </a:solidFill>
            <a:prstDash val="solid"/>
            <a:round/>
            <a:headEnd type="none" w="med" len="med"/>
            <a:tailEnd type="triangle" w="med" len="med"/>
          </a:ln>
        </p:spPr>
      </p:cxnSp>
      <p:cxnSp>
        <p:nvCxnSpPr>
          <p:cNvPr id="184" name="Google Shape;184;p18"/>
          <p:cNvCxnSpPr/>
          <p:nvPr/>
        </p:nvCxnSpPr>
        <p:spPr>
          <a:xfrm>
            <a:off x="5253950" y="2235925"/>
            <a:ext cx="265200" cy="0"/>
          </a:xfrm>
          <a:prstGeom prst="straightConnector1">
            <a:avLst/>
          </a:prstGeom>
          <a:noFill/>
          <a:ln w="9525" cap="flat" cmpd="sng">
            <a:solidFill>
              <a:schemeClr val="dk2"/>
            </a:solidFill>
            <a:prstDash val="solid"/>
            <a:round/>
            <a:headEnd type="none" w="med" len="med"/>
            <a:tailEnd type="triangle" w="med" len="med"/>
          </a:ln>
        </p:spPr>
      </p:cxnSp>
      <p:sp>
        <p:nvSpPr>
          <p:cNvPr id="185" name="Google Shape;185;p18"/>
          <p:cNvSpPr txBox="1"/>
          <p:nvPr/>
        </p:nvSpPr>
        <p:spPr>
          <a:xfrm>
            <a:off x="441874" y="3687721"/>
            <a:ext cx="7777294" cy="400079"/>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spcFirstLastPara="1" wrap="square" lIns="91425" tIns="91425" rIns="91425" bIns="91425" anchor="t" anchorCtr="0">
            <a:spAutoFit/>
          </a:bodyPr>
          <a:lstStyle/>
          <a:p>
            <a:pPr marL="0" lvl="0" indent="0" algn="l" rtl="0">
              <a:spcBef>
                <a:spcPts val="0"/>
              </a:spcBef>
              <a:spcAft>
                <a:spcPts val="0"/>
              </a:spcAft>
              <a:buNone/>
            </a:pPr>
            <a:r>
              <a:rPr lang="uk" dirty="0">
                <a:solidFill>
                  <a:srgbClr val="F3F5F6"/>
                </a:solidFill>
              </a:rPr>
              <a:t>[Космос] → [Метеороїд] → [Метеор (світловий слід)] → [Метеорит на Землі] → [Кратер]</a:t>
            </a:r>
            <a:endParaRPr dirty="0">
              <a:solidFill>
                <a:srgbClr val="F3F5F6"/>
              </a:solidFill>
            </a:endParaRPr>
          </a:p>
        </p:txBody>
      </p:sp>
      <p:pic>
        <p:nvPicPr>
          <p:cNvPr id="186" name="Google Shape;186;p18"/>
          <p:cNvPicPr preferRelativeResize="0"/>
          <p:nvPr/>
        </p:nvPicPr>
        <p:blipFill rotWithShape="1">
          <a:blip r:embed="rId4">
            <a:alphaModFix/>
          </a:blip>
          <a:srcRect l="9047" t="8992" r="3287" b="19416"/>
          <a:stretch/>
        </p:blipFill>
        <p:spPr>
          <a:xfrm>
            <a:off x="6449050" y="1400750"/>
            <a:ext cx="2551524" cy="16482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0"/>
          <p:cNvSpPr txBox="1">
            <a:spLocks noGrp="1"/>
          </p:cNvSpPr>
          <p:nvPr>
            <p:ph type="title"/>
          </p:nvPr>
        </p:nvSpPr>
        <p:spPr>
          <a:xfrm>
            <a:off x="1297500" y="113725"/>
            <a:ext cx="7038900" cy="708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a:t>Чому більшість метеоритів згорає?</a:t>
            </a:r>
            <a:endParaRPr/>
          </a:p>
        </p:txBody>
      </p:sp>
      <p:sp>
        <p:nvSpPr>
          <p:cNvPr id="198" name="Google Shape;198;p20"/>
          <p:cNvSpPr txBox="1"/>
          <p:nvPr/>
        </p:nvSpPr>
        <p:spPr>
          <a:xfrm>
            <a:off x="1161143" y="651675"/>
            <a:ext cx="7801428" cy="17359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300" b="1" dirty="0">
                <a:solidFill>
                  <a:schemeClr val="lt1"/>
                </a:solidFill>
                <a:latin typeface="Lato"/>
                <a:ea typeface="Lato"/>
                <a:cs typeface="Lato"/>
                <a:sym typeface="Lato"/>
              </a:rPr>
              <a:t>1. Дуже велика швидкість.</a:t>
            </a:r>
            <a:r>
              <a:rPr lang="uk" sz="1300" dirty="0">
                <a:solidFill>
                  <a:schemeClr val="lt1"/>
                </a:solidFill>
                <a:latin typeface="Lato"/>
                <a:ea typeface="Lato"/>
                <a:cs typeface="Lato"/>
                <a:sym typeface="Lato"/>
              </a:rPr>
              <a:t> Метеороїди входять в атмосферу зі швидкістю 11-70 </a:t>
            </a:r>
            <a:r>
              <a:rPr lang="uk" sz="1300" dirty="0" smtClean="0">
                <a:solidFill>
                  <a:schemeClr val="lt1"/>
                </a:solidFill>
                <a:latin typeface="Lato"/>
                <a:ea typeface="Lato"/>
                <a:cs typeface="Lato"/>
                <a:sym typeface="Lato"/>
              </a:rPr>
              <a:t>км/с (</a:t>
            </a:r>
            <a:r>
              <a:rPr lang="uk" sz="1300" dirty="0">
                <a:solidFill>
                  <a:schemeClr val="lt1"/>
                </a:solidFill>
                <a:latin typeface="Lato"/>
                <a:ea typeface="Lato"/>
                <a:cs typeface="Lato"/>
                <a:sym typeface="Lato"/>
              </a:rPr>
              <a:t>через це виникає сильне нагрівання)</a:t>
            </a: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b="1" dirty="0">
                <a:solidFill>
                  <a:schemeClr val="lt1"/>
                </a:solidFill>
                <a:latin typeface="Lato"/>
                <a:ea typeface="Lato"/>
                <a:cs typeface="Lato"/>
                <a:sym typeface="Lato"/>
              </a:rPr>
              <a:t>2. Тертя з повітрям.</a:t>
            </a:r>
            <a:r>
              <a:rPr lang="uk" sz="1300" dirty="0">
                <a:solidFill>
                  <a:schemeClr val="lt1"/>
                </a:solidFill>
                <a:latin typeface="Lato"/>
                <a:ea typeface="Lato"/>
                <a:cs typeface="Lato"/>
                <a:sym typeface="Lato"/>
              </a:rPr>
              <a:t> При вході тіло стикається з повітрям, повітря різко стискається і нагрівається. Утворюється вогняна </a:t>
            </a:r>
            <a:r>
              <a:rPr lang="uk" sz="1300" dirty="0" smtClean="0">
                <a:solidFill>
                  <a:schemeClr val="lt1"/>
                </a:solidFill>
                <a:latin typeface="Lato"/>
                <a:ea typeface="Lato"/>
                <a:cs typeface="Lato"/>
                <a:sym typeface="Lato"/>
              </a:rPr>
              <a:t>оболонка (</a:t>
            </a:r>
            <a:r>
              <a:rPr lang="uk" sz="1300" dirty="0">
                <a:solidFill>
                  <a:schemeClr val="lt1"/>
                </a:solidFill>
                <a:latin typeface="Lato"/>
                <a:ea typeface="Lato"/>
                <a:cs typeface="Lato"/>
                <a:sym typeface="Lato"/>
              </a:rPr>
              <a:t>плазма)</a:t>
            </a: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b="1" dirty="0">
                <a:solidFill>
                  <a:schemeClr val="lt1"/>
                </a:solidFill>
                <a:latin typeface="Lato"/>
                <a:ea typeface="Lato"/>
                <a:cs typeface="Lato"/>
                <a:sym typeface="Lato"/>
              </a:rPr>
              <a:t>3. Висока температура.</a:t>
            </a:r>
            <a:r>
              <a:rPr lang="uk" sz="1300" dirty="0">
                <a:solidFill>
                  <a:schemeClr val="lt1"/>
                </a:solidFill>
                <a:latin typeface="Lato"/>
                <a:ea typeface="Lato"/>
                <a:cs typeface="Lato"/>
                <a:sym typeface="Lato"/>
              </a:rPr>
              <a:t> Вона може досягати тисяч градусів, поверхня метероїда плавиться в випаровюється.</a:t>
            </a: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b="1" dirty="0">
                <a:solidFill>
                  <a:schemeClr val="lt1"/>
                </a:solidFill>
                <a:latin typeface="Lato"/>
                <a:ea typeface="Lato"/>
                <a:cs typeface="Lato"/>
                <a:sym typeface="Lato"/>
              </a:rPr>
              <a:t>4. Маленький розмір. </a:t>
            </a:r>
            <a:r>
              <a:rPr lang="uk" sz="1300" dirty="0">
                <a:solidFill>
                  <a:schemeClr val="lt1"/>
                </a:solidFill>
                <a:latin typeface="Lato"/>
                <a:ea typeface="Lato"/>
                <a:cs typeface="Lato"/>
                <a:sym typeface="Lato"/>
              </a:rPr>
              <a:t>Більшість метероїдів дуже маленькі, вони повністю згорають ще в атмосфері. </a:t>
            </a:r>
            <a:endParaRPr sz="1300" dirty="0">
              <a:solidFill>
                <a:schemeClr val="lt1"/>
              </a:solidFill>
              <a:latin typeface="Lato"/>
              <a:ea typeface="Lato"/>
              <a:cs typeface="Lato"/>
              <a:sym typeface="Lato"/>
            </a:endParaRPr>
          </a:p>
          <a:p>
            <a:pPr marL="0" lvl="0" indent="0" algn="just" rtl="0">
              <a:spcBef>
                <a:spcPts val="0"/>
              </a:spcBef>
              <a:spcAft>
                <a:spcPts val="0"/>
              </a:spcAft>
              <a:buNone/>
            </a:pPr>
            <a:r>
              <a:rPr lang="uk" sz="1300" dirty="0">
                <a:solidFill>
                  <a:schemeClr val="lt1"/>
                </a:solidFill>
                <a:latin typeface="Lato"/>
                <a:ea typeface="Lato"/>
                <a:cs typeface="Lato"/>
                <a:sym typeface="Lato"/>
              </a:rPr>
              <a:t> </a:t>
            </a:r>
            <a:r>
              <a:rPr lang="uk" sz="1300" b="1" dirty="0">
                <a:solidFill>
                  <a:schemeClr val="lt1"/>
                </a:solidFill>
                <a:latin typeface="Lato"/>
                <a:ea typeface="Lato"/>
                <a:cs typeface="Lato"/>
                <a:sym typeface="Lato"/>
              </a:rPr>
              <a:t>І в результаті тіло зменшується, часто повністю зникає, і </a:t>
            </a:r>
            <a:r>
              <a:rPr lang="uk" sz="1300" b="1" dirty="0" smtClean="0">
                <a:solidFill>
                  <a:schemeClr val="lt1"/>
                </a:solidFill>
                <a:latin typeface="Lato"/>
                <a:ea typeface="Lato"/>
                <a:cs typeface="Lato"/>
                <a:sym typeface="Lato"/>
              </a:rPr>
              <a:t>залишає лише </a:t>
            </a:r>
            <a:r>
              <a:rPr lang="uk" sz="1300" b="1" dirty="0">
                <a:solidFill>
                  <a:schemeClr val="lt1"/>
                </a:solidFill>
                <a:latin typeface="Lato"/>
                <a:ea typeface="Lato"/>
                <a:cs typeface="Lato"/>
                <a:sym typeface="Lato"/>
              </a:rPr>
              <a:t>світловий слід</a:t>
            </a:r>
            <a:endParaRPr sz="1300" b="1" dirty="0">
              <a:solidFill>
                <a:schemeClr val="lt1"/>
              </a:solidFill>
              <a:latin typeface="Lato"/>
              <a:ea typeface="Lato"/>
              <a:cs typeface="Lato"/>
              <a:sym typeface="Lato"/>
            </a:endParaRPr>
          </a:p>
        </p:txBody>
      </p:sp>
      <p:pic>
        <p:nvPicPr>
          <p:cNvPr id="199" name="Google Shape;199;p20"/>
          <p:cNvPicPr preferRelativeResize="0"/>
          <p:nvPr/>
        </p:nvPicPr>
        <p:blipFill>
          <a:blip r:embed="rId3">
            <a:alphaModFix/>
          </a:blip>
          <a:stretch>
            <a:fillRect/>
          </a:stretch>
        </p:blipFill>
        <p:spPr>
          <a:xfrm>
            <a:off x="75000" y="2191657"/>
            <a:ext cx="3519714" cy="2847299"/>
          </a:xfrm>
          <a:prstGeom prst="rect">
            <a:avLst/>
          </a:prstGeom>
          <a:noFill/>
          <a:ln>
            <a:noFill/>
          </a:ln>
        </p:spPr>
      </p:pic>
      <p:sp>
        <p:nvSpPr>
          <p:cNvPr id="200" name="Google Shape;200;p20"/>
          <p:cNvSpPr txBox="1"/>
          <p:nvPr/>
        </p:nvSpPr>
        <p:spPr>
          <a:xfrm>
            <a:off x="75000" y="2302774"/>
            <a:ext cx="3870600" cy="5379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b="1" i="1" dirty="0">
                <a:solidFill>
                  <a:schemeClr val="lt1"/>
                </a:solidFill>
                <a:latin typeface="Lato"/>
                <a:ea typeface="Lato"/>
                <a:cs typeface="Lato"/>
                <a:sym typeface="Lato"/>
              </a:rPr>
              <a:t>Атмосфера землі = природний захист</a:t>
            </a:r>
            <a:endParaRPr b="1" i="1" dirty="0">
              <a:solidFill>
                <a:schemeClr val="lt1"/>
              </a:solidFill>
              <a:latin typeface="Lato"/>
              <a:ea typeface="Lato"/>
              <a:cs typeface="Lato"/>
              <a:sym typeface="Lato"/>
            </a:endParaRPr>
          </a:p>
        </p:txBody>
      </p:sp>
      <p:sp>
        <p:nvSpPr>
          <p:cNvPr id="2" name="Прямоугольник 1"/>
          <p:cNvSpPr/>
          <p:nvPr/>
        </p:nvSpPr>
        <p:spPr>
          <a:xfrm>
            <a:off x="3519714" y="2191657"/>
            <a:ext cx="5624286" cy="31085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just"/>
            <a:r>
              <a:rPr lang="uk-UA" dirty="0" smtClean="0"/>
              <a:t>Падіння метеорита - це процес, що супроводжується видовищним входом у щільні шари атмосфери,  тертям, нагрівання, та абляцією (випаровуванням). Більше об’єктів згорають, перетворюючись на пил або невеликі уламки але великі космічні тіла можуть спричиняти потужні вибухи, сейсмічні хвилі, руйнування та утворення кратерів.</a:t>
            </a:r>
          </a:p>
          <a:p>
            <a:pPr algn="just"/>
            <a:r>
              <a:rPr lang="uk-UA" dirty="0" smtClean="0"/>
              <a:t>Вхід в атмосферу: Метеорит рухається з гіперзвуковою швидкістю, через тертя повітря нагрівається і світиться.</a:t>
            </a:r>
          </a:p>
          <a:p>
            <a:pPr algn="just"/>
            <a:r>
              <a:rPr lang="uk-UA" dirty="0" smtClean="0"/>
              <a:t>Фрагментація: Через високий тиск космічний камінь часто розпадається на уламки.</a:t>
            </a:r>
          </a:p>
          <a:p>
            <a:pPr algn="just"/>
            <a:r>
              <a:rPr lang="uk-UA" dirty="0" smtClean="0"/>
              <a:t>Удар: При зіткненні з землею утворюється кратер. Велика енергія вибуху може викликати пожежі та сейсмічні коливання.</a:t>
            </a:r>
          </a:p>
          <a:p>
            <a:r>
              <a:rPr lang="uk-UA" dirty="0" smtClean="0"/>
              <a:t>Наслідки залежать від розміру: від невеликої вирви до глобальних кліматичних змін (ядерної зими)</a:t>
            </a:r>
            <a:endParaRPr lang="uk-UA" dirty="0"/>
          </a:p>
        </p:txBody>
      </p:sp>
      <p:pic>
        <p:nvPicPr>
          <p:cNvPr id="4" name="Рисунок 3"/>
          <p:cNvPicPr>
            <a:picLocks noChangeAspect="1"/>
          </p:cNvPicPr>
          <p:nvPr/>
        </p:nvPicPr>
        <p:blipFill>
          <a:blip r:embed="rId4"/>
          <a:stretch>
            <a:fillRect/>
          </a:stretch>
        </p:blipFill>
        <p:spPr>
          <a:xfrm>
            <a:off x="52643" y="4036479"/>
            <a:ext cx="3489429" cy="110702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19"/>
          <p:cNvSpPr txBox="1">
            <a:spLocks noGrp="1"/>
          </p:cNvSpPr>
          <p:nvPr>
            <p:ph type="title"/>
          </p:nvPr>
        </p:nvSpPr>
        <p:spPr>
          <a:xfrm>
            <a:off x="1436914" y="-181429"/>
            <a:ext cx="6873236" cy="7384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spcFirstLastPara="1" wrap="square" lIns="91425" tIns="91425" rIns="91425" bIns="91425" anchor="t" anchorCtr="0">
            <a:noAutofit/>
          </a:bodyPr>
          <a:lstStyle/>
          <a:p>
            <a:pPr marL="0" lvl="0" indent="0" algn="just" rtl="0">
              <a:lnSpc>
                <a:spcPct val="110000"/>
              </a:lnSpc>
              <a:spcBef>
                <a:spcPts val="1500"/>
              </a:spcBef>
              <a:spcAft>
                <a:spcPts val="0"/>
              </a:spcAft>
              <a:buSzPts val="990"/>
              <a:buNone/>
            </a:pPr>
            <a:r>
              <a:rPr lang="uk" sz="3185" dirty="0">
                <a:latin typeface="Comfortaa SemiBold"/>
                <a:ea typeface="Comfortaa SemiBold"/>
                <a:cs typeface="Comfortaa SemiBold"/>
                <a:sym typeface="Comfortaa SemiBold"/>
              </a:rPr>
              <a:t>Хімічний склад метеоритів</a:t>
            </a:r>
            <a:endParaRPr sz="3185" dirty="0">
              <a:latin typeface="Comfortaa SemiBold"/>
              <a:ea typeface="Comfortaa SemiBold"/>
              <a:cs typeface="Comfortaa SemiBold"/>
              <a:sym typeface="Comfortaa SemiBold"/>
            </a:endParaRPr>
          </a:p>
          <a:p>
            <a:pPr marL="0" lvl="0" indent="0" algn="l" rtl="0">
              <a:spcBef>
                <a:spcPts val="800"/>
              </a:spcBef>
              <a:spcAft>
                <a:spcPts val="0"/>
              </a:spcAft>
              <a:buSzPts val="990"/>
              <a:buNone/>
            </a:pPr>
            <a:endParaRPr sz="2160" dirty="0"/>
          </a:p>
        </p:txBody>
      </p:sp>
      <p:sp>
        <p:nvSpPr>
          <p:cNvPr id="192" name="Google Shape;192;p19"/>
          <p:cNvSpPr txBox="1">
            <a:spLocks noGrp="1"/>
          </p:cNvSpPr>
          <p:nvPr>
            <p:ph type="body" idx="1"/>
          </p:nvPr>
        </p:nvSpPr>
        <p:spPr>
          <a:xfrm>
            <a:off x="-94343" y="557036"/>
            <a:ext cx="9144000" cy="4586464"/>
          </a:xfrm>
          <a:prstGeom prst="rect">
            <a:avLst/>
          </a:prstGeom>
        </p:spPr>
        <p:txBody>
          <a:bodyPr spcFirstLastPara="1" wrap="square" lIns="91425" tIns="91425" rIns="91425" bIns="91425" anchor="t" anchorCtr="0">
            <a:noAutofit/>
          </a:bodyPr>
          <a:lstStyle/>
          <a:p>
            <a:pPr marL="457200" lvl="0" indent="-292973" algn="just" rtl="0">
              <a:lnSpc>
                <a:spcPct val="105000"/>
              </a:lnSpc>
              <a:spcBef>
                <a:spcPts val="0"/>
              </a:spcBef>
              <a:spcAft>
                <a:spcPts val="0"/>
              </a:spcAft>
              <a:buClr>
                <a:schemeClr val="lt1"/>
              </a:buClr>
              <a:buSzPts val="1014"/>
              <a:buFont typeface="Arial"/>
              <a:buChar char="●"/>
            </a:pPr>
            <a:r>
              <a:rPr lang="uk" sz="1400" b="1" dirty="0">
                <a:latin typeface="Arial"/>
                <a:ea typeface="Arial"/>
                <a:cs typeface="Arial"/>
                <a:sym typeface="Arial"/>
              </a:rPr>
              <a:t>Залізо Fe</a:t>
            </a:r>
            <a:r>
              <a:rPr lang="uk" sz="1400" dirty="0">
                <a:latin typeface="Arial"/>
                <a:ea typeface="Arial"/>
                <a:cs typeface="Arial"/>
                <a:sym typeface="Arial"/>
              </a:rPr>
              <a:t>. Є найважливішою складовою частиною взагалі всіх метеоритів. Навіть в кам'яних метеоритах середній вміст заліза становить 15,5%. Воно зустрічається як у вигляді никелистого заліза, що представляє собою твердий розчин нікелю і заліза, так і у вигляді сполук з іншими елементами, утворюючи ряд мінералів: троилит, шрейберзіт, силікати і ін.</a:t>
            </a:r>
            <a:endParaRPr sz="1400" dirty="0">
              <a:latin typeface="Arial"/>
              <a:ea typeface="Arial"/>
              <a:cs typeface="Arial"/>
              <a:sym typeface="Arial"/>
            </a:endParaRPr>
          </a:p>
          <a:p>
            <a:pPr marL="457200" lvl="0" indent="-292973" algn="just" rtl="0">
              <a:lnSpc>
                <a:spcPct val="105000"/>
              </a:lnSpc>
              <a:spcBef>
                <a:spcPts val="0"/>
              </a:spcBef>
              <a:spcAft>
                <a:spcPts val="0"/>
              </a:spcAft>
              <a:buClr>
                <a:schemeClr val="lt1"/>
              </a:buClr>
              <a:buSzPts val="1014"/>
              <a:buFont typeface="Arial"/>
              <a:buChar char="●"/>
            </a:pPr>
            <a:r>
              <a:rPr lang="uk" sz="1400" b="1" dirty="0">
                <a:latin typeface="Arial"/>
                <a:ea typeface="Arial"/>
                <a:cs typeface="Arial"/>
                <a:sym typeface="Arial"/>
              </a:rPr>
              <a:t>Нікель Ni.</a:t>
            </a:r>
            <a:r>
              <a:rPr lang="uk" sz="1400" dirty="0">
                <a:latin typeface="Arial"/>
                <a:ea typeface="Arial"/>
                <a:cs typeface="Arial"/>
                <a:sym typeface="Arial"/>
              </a:rPr>
              <a:t> Завжди супроводжує залізо і зустрічається у вигляді никелистого заліза, а також входить до складу фосфидов, карбідів, сульфідів і хлоридів. Обов'язкова присутність нікелю в залозі метеоритів складає їх характерну особливість. Середнє відношення Ni:Fe=1:10, однак у окремих метеоритів можуть спостерігатися значні відхилення.</a:t>
            </a:r>
            <a:endParaRPr sz="1400" dirty="0">
              <a:latin typeface="Arial"/>
              <a:ea typeface="Arial"/>
              <a:cs typeface="Arial"/>
              <a:sym typeface="Arial"/>
            </a:endParaRPr>
          </a:p>
          <a:p>
            <a:pPr marL="457200" lvl="0" indent="-292973" algn="just" rtl="0">
              <a:lnSpc>
                <a:spcPct val="105000"/>
              </a:lnSpc>
              <a:spcBef>
                <a:spcPts val="0"/>
              </a:spcBef>
              <a:spcAft>
                <a:spcPts val="0"/>
              </a:spcAft>
              <a:buClr>
                <a:schemeClr val="lt1"/>
              </a:buClr>
              <a:buSzPts val="1014"/>
              <a:buFont typeface="Arial"/>
              <a:buChar char="●"/>
            </a:pPr>
            <a:r>
              <a:rPr lang="uk" sz="1400" b="1" dirty="0">
                <a:latin typeface="Arial"/>
                <a:ea typeface="Arial"/>
                <a:cs typeface="Arial"/>
                <a:sym typeface="Arial"/>
              </a:rPr>
              <a:t>Кобальт Co.</a:t>
            </a:r>
            <a:r>
              <a:rPr lang="uk" sz="1400" dirty="0">
                <a:latin typeface="Arial"/>
                <a:ea typeface="Arial"/>
                <a:cs typeface="Arial"/>
                <a:sym typeface="Arial"/>
              </a:rPr>
              <a:t> Елемент, поряд з нікелем який є постійною складовою частиною никелистого заліза; в чистому вигляді не зустрічається. Середнє відношення Co:Ni=1:10, але так само як і у випадку з відношенням заліза і нікелю, в окремих метеоритах можуть спостерігатися значні відхилення. Кобальт входить до складу карбідів, фосфидов, сульфідів.</a:t>
            </a:r>
            <a:endParaRPr sz="1400" dirty="0">
              <a:latin typeface="Arial"/>
              <a:ea typeface="Arial"/>
              <a:cs typeface="Arial"/>
              <a:sym typeface="Arial"/>
            </a:endParaRPr>
          </a:p>
          <a:p>
            <a:pPr marL="457200" lvl="0" indent="-292973" algn="just" rtl="0">
              <a:lnSpc>
                <a:spcPct val="105000"/>
              </a:lnSpc>
              <a:spcBef>
                <a:spcPts val="0"/>
              </a:spcBef>
              <a:spcAft>
                <a:spcPts val="0"/>
              </a:spcAft>
              <a:buClr>
                <a:schemeClr val="lt1"/>
              </a:buClr>
              <a:buSzPts val="1014"/>
              <a:buFont typeface="Arial"/>
              <a:buChar char="●"/>
            </a:pPr>
            <a:r>
              <a:rPr lang="uk" sz="1400" b="1" dirty="0">
                <a:latin typeface="Arial"/>
                <a:ea typeface="Arial"/>
                <a:cs typeface="Arial"/>
                <a:sym typeface="Arial"/>
              </a:rPr>
              <a:t>Сірка S.</a:t>
            </a:r>
            <a:r>
              <a:rPr lang="uk" sz="1400" dirty="0">
                <a:latin typeface="Arial"/>
                <a:ea typeface="Arial"/>
                <a:cs typeface="Arial"/>
                <a:sym typeface="Arial"/>
              </a:rPr>
              <a:t> Міститься в метеоритах всіх класів. Вона присутня завжди, як складова частина мінералу троіліта.</a:t>
            </a:r>
            <a:endParaRPr sz="1400" dirty="0">
              <a:latin typeface="Arial"/>
              <a:ea typeface="Arial"/>
              <a:cs typeface="Arial"/>
              <a:sym typeface="Arial"/>
            </a:endParaRPr>
          </a:p>
          <a:p>
            <a:pPr marL="457200" lvl="0" indent="-292973" algn="just" rtl="0">
              <a:lnSpc>
                <a:spcPct val="105000"/>
              </a:lnSpc>
              <a:spcBef>
                <a:spcPts val="0"/>
              </a:spcBef>
              <a:spcAft>
                <a:spcPts val="0"/>
              </a:spcAft>
              <a:buClr>
                <a:schemeClr val="lt1"/>
              </a:buClr>
              <a:buSzPts val="1014"/>
              <a:buFont typeface="Arial"/>
              <a:buChar char="●"/>
            </a:pPr>
            <a:r>
              <a:rPr lang="uk" sz="1400" b="1" dirty="0">
                <a:latin typeface="Arial"/>
                <a:ea typeface="Arial"/>
                <a:cs typeface="Arial"/>
                <a:sym typeface="Arial"/>
              </a:rPr>
              <a:t>Кремній Si. </a:t>
            </a:r>
            <a:r>
              <a:rPr lang="uk" sz="1400" dirty="0">
                <a:latin typeface="Arial"/>
                <a:ea typeface="Arial"/>
                <a:cs typeface="Arial"/>
                <a:sym typeface="Arial"/>
              </a:rPr>
              <a:t>Єнайважливішою складовою частиною кам'яних і железокаменних метеоритів. Присутня у них у вигляді сполук з киснем і деякими іншими металами, кремній входить до складу силікатів, що утворюють основну масу кам'яних метеоритів.</a:t>
            </a:r>
            <a:endParaRPr sz="1400" dirty="0">
              <a:latin typeface="Arial"/>
              <a:ea typeface="Arial"/>
              <a:cs typeface="Arial"/>
              <a:sym typeface="Arial"/>
            </a:endParaRPr>
          </a:p>
          <a:p>
            <a:pPr marL="457200" lvl="0" indent="-292973" algn="just" rtl="0">
              <a:lnSpc>
                <a:spcPct val="105000"/>
              </a:lnSpc>
              <a:spcBef>
                <a:spcPts val="0"/>
              </a:spcBef>
              <a:spcAft>
                <a:spcPts val="0"/>
              </a:spcAft>
              <a:buClr>
                <a:schemeClr val="lt1"/>
              </a:buClr>
              <a:buSzPts val="1014"/>
              <a:buFont typeface="Arial"/>
              <a:buChar char="●"/>
            </a:pPr>
            <a:r>
              <a:rPr lang="uk" sz="1400" b="1" dirty="0">
                <a:latin typeface="Arial"/>
                <a:ea typeface="Arial"/>
                <a:cs typeface="Arial"/>
                <a:sym typeface="Arial"/>
              </a:rPr>
              <a:t>Алюміній Al.</a:t>
            </a:r>
            <a:r>
              <a:rPr lang="uk" sz="1400" dirty="0">
                <a:latin typeface="Arial"/>
                <a:ea typeface="Arial"/>
                <a:cs typeface="Arial"/>
                <a:sym typeface="Arial"/>
              </a:rPr>
              <a:t> На відміну від земних гірських порід, алюміній зустрічається в метеоритах в значно менших кількостях. Він знаходиться в них в з'єднанні з кремнієм як складова </a:t>
            </a:r>
            <a:r>
              <a:rPr lang="uk" sz="1400" dirty="0" smtClean="0">
                <a:latin typeface="Arial"/>
                <a:ea typeface="Arial"/>
                <a:cs typeface="Arial"/>
                <a:sym typeface="Arial"/>
              </a:rPr>
              <a:t>частина польових </a:t>
            </a:r>
            <a:r>
              <a:rPr lang="uk" sz="1400" dirty="0">
                <a:latin typeface="Arial"/>
                <a:ea typeface="Arial"/>
                <a:cs typeface="Arial"/>
                <a:sym typeface="Arial"/>
              </a:rPr>
              <a:t>шпатів, піроксенів і хромита.</a:t>
            </a:r>
            <a:endParaRPr sz="1400" dirty="0">
              <a:latin typeface="Arial"/>
              <a:ea typeface="Arial"/>
              <a:cs typeface="Arial"/>
              <a:sym typeface="Arial"/>
            </a:endParaRPr>
          </a:p>
          <a:p>
            <a:pPr marL="457200" lvl="0" indent="-292973" algn="just" rtl="0">
              <a:lnSpc>
                <a:spcPct val="105000"/>
              </a:lnSpc>
              <a:spcBef>
                <a:spcPts val="0"/>
              </a:spcBef>
              <a:spcAft>
                <a:spcPts val="0"/>
              </a:spcAft>
              <a:buClr>
                <a:schemeClr val="lt1"/>
              </a:buClr>
              <a:buSzPts val="1014"/>
              <a:buFont typeface="Arial"/>
              <a:buChar char="●"/>
            </a:pPr>
            <a:r>
              <a:rPr lang="uk" sz="1400" b="1" dirty="0">
                <a:latin typeface="Arial"/>
                <a:ea typeface="Arial"/>
                <a:cs typeface="Arial"/>
                <a:sym typeface="Arial"/>
              </a:rPr>
              <a:t>Магній Mg.</a:t>
            </a:r>
            <a:r>
              <a:rPr lang="uk" sz="1400" dirty="0">
                <a:latin typeface="Arial"/>
                <a:ea typeface="Arial"/>
                <a:cs typeface="Arial"/>
                <a:sym typeface="Arial"/>
              </a:rPr>
              <a:t> Є найважливішою складовою частиною кам'яних і железокаменних метеоритів. Він входить до складу основних силікатів і займає четверте місце в ряду інших хімічних елементів, що містяться в кам'яних метеоритах.</a:t>
            </a:r>
            <a:endParaRPr sz="1400" dirty="0">
              <a:latin typeface="Arial"/>
              <a:ea typeface="Arial"/>
              <a:cs typeface="Arial"/>
              <a:sym typeface="Arial"/>
            </a:endParaRPr>
          </a:p>
          <a:p>
            <a:pPr marL="457200" lvl="0" indent="-292973" algn="just" rtl="0">
              <a:lnSpc>
                <a:spcPct val="105000"/>
              </a:lnSpc>
              <a:spcBef>
                <a:spcPts val="0"/>
              </a:spcBef>
              <a:spcAft>
                <a:spcPts val="0"/>
              </a:spcAft>
              <a:buClr>
                <a:schemeClr val="lt1"/>
              </a:buClr>
              <a:buSzPts val="1014"/>
              <a:buFont typeface="Arial"/>
              <a:buChar char="●"/>
            </a:pPr>
            <a:r>
              <a:rPr lang="uk" sz="1400" b="1" dirty="0">
                <a:latin typeface="Arial"/>
                <a:ea typeface="Arial"/>
                <a:cs typeface="Arial"/>
                <a:sym typeface="Arial"/>
              </a:rPr>
              <a:t>Кисень O.</a:t>
            </a:r>
            <a:r>
              <a:rPr lang="uk" sz="1400" dirty="0">
                <a:latin typeface="Arial"/>
                <a:ea typeface="Arial"/>
                <a:cs typeface="Arial"/>
                <a:sym typeface="Arial"/>
              </a:rPr>
              <a:t> Складає значну частку речовини кам'яних метеоритів, входячи до складу силікатів, що складають ці метеорити. В залізних метеоритах кисень присутній в якості складової частини хромита і магнетиту. У вигляді газу кисень в метеоритах виявлений не був.</a:t>
            </a:r>
            <a:endParaRPr sz="1400" dirty="0">
              <a:latin typeface="Arial"/>
              <a:ea typeface="Arial"/>
              <a:cs typeface="Arial"/>
              <a:sym typeface="Arial"/>
            </a:endParaRPr>
          </a:p>
          <a:p>
            <a:pPr marL="457200" lvl="0" indent="-292973" algn="just" rtl="0">
              <a:lnSpc>
                <a:spcPct val="105000"/>
              </a:lnSpc>
              <a:spcBef>
                <a:spcPts val="0"/>
              </a:spcBef>
              <a:spcAft>
                <a:spcPts val="0"/>
              </a:spcAft>
              <a:buClr>
                <a:schemeClr val="lt1"/>
              </a:buClr>
              <a:buSzPts val="1014"/>
              <a:buFont typeface="Arial"/>
              <a:buChar char="●"/>
            </a:pPr>
            <a:r>
              <a:rPr lang="uk" sz="1400" b="1" dirty="0">
                <a:latin typeface="Arial"/>
                <a:ea typeface="Arial"/>
                <a:cs typeface="Arial"/>
                <a:sym typeface="Arial"/>
              </a:rPr>
              <a:t>Фосфор P.</a:t>
            </a:r>
            <a:r>
              <a:rPr lang="uk" sz="1400" dirty="0">
                <a:latin typeface="Arial"/>
                <a:ea typeface="Arial"/>
                <a:cs typeface="Arial"/>
                <a:sym typeface="Arial"/>
              </a:rPr>
              <a:t> Елемент, завжди присутній в метеоритах (в залізних - в більшій кількості, в кам'яних - в меншому). Він входить до складу фосфіду заліза, нікелю і кобальту - шрейберзіта, мінералу, характерного для метеоритів.</a:t>
            </a:r>
            <a:endParaRPr sz="1400" dirty="0">
              <a:latin typeface="Arial"/>
              <a:ea typeface="Arial"/>
              <a:cs typeface="Arial"/>
              <a:sym typeface="Arial"/>
            </a:endParaRPr>
          </a:p>
          <a:p>
            <a:pPr marL="457200" lvl="0" indent="-292973" algn="just" rtl="0">
              <a:lnSpc>
                <a:spcPct val="105000"/>
              </a:lnSpc>
              <a:spcBef>
                <a:spcPts val="0"/>
              </a:spcBef>
              <a:spcAft>
                <a:spcPts val="0"/>
              </a:spcAft>
              <a:buClr>
                <a:schemeClr val="lt1"/>
              </a:buClr>
              <a:buSzPts val="1014"/>
              <a:buFont typeface="Arial"/>
              <a:buChar char="●"/>
            </a:pPr>
            <a:r>
              <a:rPr lang="uk" sz="1400" b="1" dirty="0">
                <a:latin typeface="Arial"/>
                <a:ea typeface="Arial"/>
                <a:cs typeface="Arial"/>
                <a:sym typeface="Arial"/>
              </a:rPr>
              <a:t>Хлор Cl. Зустрічається тільки в з'єднаннях з залізом, утворюючи характерний для метеоритів мінерал - лавренсіт.</a:t>
            </a:r>
            <a:endParaRPr sz="1400" b="1" dirty="0">
              <a:latin typeface="Arial"/>
              <a:ea typeface="Arial"/>
              <a:cs typeface="Arial"/>
              <a:sym typeface="Arial"/>
            </a:endParaRPr>
          </a:p>
          <a:p>
            <a:pPr marL="457200" lvl="0" indent="-292973" algn="just" rtl="0">
              <a:lnSpc>
                <a:spcPct val="105000"/>
              </a:lnSpc>
              <a:spcBef>
                <a:spcPts val="0"/>
              </a:spcBef>
              <a:spcAft>
                <a:spcPts val="0"/>
              </a:spcAft>
              <a:buClr>
                <a:schemeClr val="lt1"/>
              </a:buClr>
              <a:buSzPts val="1014"/>
              <a:buFont typeface="Arial"/>
              <a:buChar char="●"/>
            </a:pPr>
            <a:r>
              <a:rPr lang="uk" sz="1400" b="1" dirty="0">
                <a:latin typeface="Arial"/>
                <a:ea typeface="Arial"/>
                <a:cs typeface="Arial"/>
                <a:sym typeface="Arial"/>
              </a:rPr>
              <a:t>Марганець Mn. Зустрічається в помітних кількостях в кам'яних метеоритах і у вигляді слідів - в залізних.</a:t>
            </a:r>
            <a:endParaRPr sz="1400" b="1" dirty="0">
              <a:latin typeface="Arial"/>
              <a:ea typeface="Arial"/>
              <a:cs typeface="Arial"/>
              <a:sym typeface="Arial"/>
            </a:endParaRPr>
          </a:p>
          <a:p>
            <a:pPr marL="0" lvl="0" indent="0" algn="l" rtl="0">
              <a:lnSpc>
                <a:spcPct val="105000"/>
              </a:lnSpc>
              <a:spcBef>
                <a:spcPts val="800"/>
              </a:spcBef>
              <a:spcAft>
                <a:spcPts val="1200"/>
              </a:spcAft>
              <a:buSzPts val="853"/>
              <a:buNone/>
            </a:pPr>
            <a:endParaRPr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2"/>
          <p:cNvSpPr txBox="1">
            <a:spLocks noGrp="1"/>
          </p:cNvSpPr>
          <p:nvPr>
            <p:ph type="title"/>
          </p:nvPr>
        </p:nvSpPr>
        <p:spPr>
          <a:xfrm>
            <a:off x="1297500" y="5260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sz="2700" b="1">
                <a:latin typeface="EB Garamond"/>
                <a:ea typeface="EB Garamond"/>
                <a:cs typeface="EB Garamond"/>
                <a:sym typeface="EB Garamond"/>
              </a:rPr>
              <a:t>Різниця між метеороїдом і метеором</a:t>
            </a:r>
            <a:endParaRPr sz="2700" b="1">
              <a:latin typeface="EB Garamond"/>
              <a:ea typeface="EB Garamond"/>
              <a:cs typeface="EB Garamond"/>
              <a:sym typeface="EB Garamond"/>
            </a:endParaRPr>
          </a:p>
        </p:txBody>
      </p:sp>
      <p:sp>
        <p:nvSpPr>
          <p:cNvPr id="213" name="Google Shape;213;p22"/>
          <p:cNvSpPr txBox="1">
            <a:spLocks noGrp="1"/>
          </p:cNvSpPr>
          <p:nvPr>
            <p:ph type="body" idx="1"/>
          </p:nvPr>
        </p:nvSpPr>
        <p:spPr>
          <a:xfrm>
            <a:off x="94343" y="683151"/>
            <a:ext cx="8962571" cy="2023764"/>
          </a:xfrm>
          <a:prstGeom prst="rect">
            <a:avLst/>
          </a:prstGeom>
        </p:spPr>
        <p:style>
          <a:lnRef idx="3">
            <a:schemeClr val="lt1"/>
          </a:lnRef>
          <a:fillRef idx="1">
            <a:schemeClr val="dk1"/>
          </a:fillRef>
          <a:effectRef idx="1">
            <a:schemeClr val="dk1"/>
          </a:effectRef>
          <a:fontRef idx="minor">
            <a:schemeClr val="lt1"/>
          </a:fontRef>
        </p:style>
        <p:txBody>
          <a:bodyPr spcFirstLastPara="1" wrap="square" lIns="91425" tIns="91425" rIns="91425" bIns="91425" anchor="t" anchorCtr="0">
            <a:normAutofit lnSpcReduction="10000"/>
          </a:bodyPr>
          <a:lstStyle/>
          <a:p>
            <a:pPr marL="0" lvl="0" indent="0" algn="just" rtl="0">
              <a:spcBef>
                <a:spcPts val="0"/>
              </a:spcBef>
              <a:spcAft>
                <a:spcPts val="0"/>
              </a:spcAft>
              <a:buNone/>
            </a:pPr>
            <a:r>
              <a:rPr lang="uk" sz="1500" dirty="0"/>
              <a:t>Метеороїд (об'єкт у космосі): Це уламки астероїдів, комети або пил, які рухаються міжпланетним </a:t>
            </a:r>
            <a:r>
              <a:rPr lang="uk" sz="1500" dirty="0" smtClean="0"/>
              <a:t>простором</a:t>
            </a:r>
            <a:r>
              <a:rPr lang="uk" sz="1500" dirty="0"/>
              <a:t>. Їх розмір варіюється від порошинки до кількох метрів.</a:t>
            </a:r>
            <a:endParaRPr sz="1500" dirty="0"/>
          </a:p>
          <a:p>
            <a:pPr marL="0" lvl="0" indent="0" algn="just" rtl="0">
              <a:spcBef>
                <a:spcPts val="1200"/>
              </a:spcBef>
              <a:spcAft>
                <a:spcPts val="0"/>
              </a:spcAft>
              <a:buNone/>
            </a:pPr>
            <a:r>
              <a:rPr lang="uk" sz="1500" dirty="0"/>
              <a:t>Метеор (явище в атмосфері): Це світловий слід, що утворюється від тертя метеороїда об повітря. Більшість із них повністю згорає, не досягаючи землі. Дуже яскраві метеори називають болідами.</a:t>
            </a:r>
            <a:endParaRPr sz="1500" dirty="0"/>
          </a:p>
          <a:p>
            <a:pPr marL="0" lvl="0" indent="0" algn="just" rtl="0">
              <a:spcBef>
                <a:spcPts val="1200"/>
              </a:spcBef>
              <a:spcAft>
                <a:spcPts val="0"/>
              </a:spcAft>
              <a:buNone/>
            </a:pPr>
            <a:r>
              <a:rPr lang="uk" sz="1500" dirty="0"/>
              <a:t>Метеорит (об'єкт на Землі): Тверде космічне тіло, що вижило під час проходження атмосфери та впало на поверхню Землі.</a:t>
            </a:r>
            <a:endParaRPr sz="1500" dirty="0"/>
          </a:p>
          <a:p>
            <a:pPr marL="0" lvl="0" indent="0" algn="l" rtl="0">
              <a:spcBef>
                <a:spcPts val="1200"/>
              </a:spcBef>
              <a:spcAft>
                <a:spcPts val="1200"/>
              </a:spcAft>
              <a:buNone/>
            </a:pPr>
            <a:endParaRPr sz="1500" dirty="0"/>
          </a:p>
        </p:txBody>
      </p:sp>
      <p:pic>
        <p:nvPicPr>
          <p:cNvPr id="214" name="Google Shape;214;p22"/>
          <p:cNvPicPr preferRelativeResize="0"/>
          <p:nvPr/>
        </p:nvPicPr>
        <p:blipFill rotWithShape="1">
          <a:blip r:embed="rId3">
            <a:alphaModFix/>
          </a:blip>
          <a:srcRect l="17293" t="30150" r="34173" b="19850"/>
          <a:stretch/>
        </p:blipFill>
        <p:spPr>
          <a:xfrm>
            <a:off x="1" y="3145678"/>
            <a:ext cx="2757714" cy="1997822"/>
          </a:xfrm>
          <a:prstGeom prst="rect">
            <a:avLst/>
          </a:prstGeom>
          <a:noFill/>
          <a:ln>
            <a:noFill/>
          </a:ln>
        </p:spPr>
      </p:pic>
      <p:pic>
        <p:nvPicPr>
          <p:cNvPr id="215" name="Google Shape;215;p22"/>
          <p:cNvPicPr preferRelativeResize="0"/>
          <p:nvPr/>
        </p:nvPicPr>
        <p:blipFill rotWithShape="1">
          <a:blip r:embed="rId4">
            <a:alphaModFix/>
          </a:blip>
          <a:srcRect l="14317" t="26523" r="8630" b="13981"/>
          <a:stretch/>
        </p:blipFill>
        <p:spPr>
          <a:xfrm>
            <a:off x="5856514" y="3106434"/>
            <a:ext cx="3287486" cy="1933574"/>
          </a:xfrm>
          <a:prstGeom prst="rect">
            <a:avLst/>
          </a:prstGeom>
          <a:noFill/>
          <a:ln>
            <a:noFill/>
          </a:ln>
        </p:spPr>
      </p:pic>
      <p:sp>
        <p:nvSpPr>
          <p:cNvPr id="216" name="Google Shape;216;p22"/>
          <p:cNvSpPr txBox="1"/>
          <p:nvPr/>
        </p:nvSpPr>
        <p:spPr>
          <a:xfrm>
            <a:off x="1" y="2690966"/>
            <a:ext cx="9216570" cy="41546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1500" i="1" dirty="0">
                <a:solidFill>
                  <a:schemeClr val="lt1"/>
                </a:solidFill>
              </a:rPr>
              <a:t>Отже: метеороїд — це що летить, метеор — це як він летить, а метеорит — це що впало.</a:t>
            </a:r>
            <a:endParaRPr sz="1500" i="1" dirty="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24"/>
          <p:cNvSpPr txBox="1">
            <a:spLocks noGrp="1"/>
          </p:cNvSpPr>
          <p:nvPr>
            <p:ph type="title"/>
          </p:nvPr>
        </p:nvSpPr>
        <p:spPr>
          <a:xfrm>
            <a:off x="1468075" y="91950"/>
            <a:ext cx="7038900" cy="914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sz="2600" dirty="0">
                <a:latin typeface="Comfortaa SemiBold"/>
                <a:ea typeface="Comfortaa SemiBold"/>
                <a:cs typeface="Comfortaa SemiBold"/>
                <a:sym typeface="Comfortaa SemiBold"/>
              </a:rPr>
              <a:t>Що таке кратер? </a:t>
            </a:r>
            <a:r>
              <a:rPr lang="uk" sz="2600" dirty="0" smtClean="0">
                <a:latin typeface="Comfortaa SemiBold"/>
                <a:ea typeface="Comfortaa SemiBold"/>
                <a:cs typeface="Comfortaa SemiBold"/>
                <a:sym typeface="Comfortaa SemiBold"/>
              </a:rPr>
              <a:t>Утворення </a:t>
            </a:r>
            <a:r>
              <a:rPr lang="uk" sz="2600" dirty="0">
                <a:latin typeface="Comfortaa SemiBold"/>
                <a:ea typeface="Comfortaa SemiBold"/>
                <a:cs typeface="Comfortaa SemiBold"/>
                <a:sym typeface="Comfortaa SemiBold"/>
              </a:rPr>
              <a:t>кратерів</a:t>
            </a:r>
            <a:endParaRPr sz="2600" dirty="0">
              <a:latin typeface="Comfortaa SemiBold"/>
              <a:ea typeface="Comfortaa SemiBold"/>
              <a:cs typeface="Comfortaa SemiBold"/>
              <a:sym typeface="Comfortaa SemiBold"/>
            </a:endParaRPr>
          </a:p>
        </p:txBody>
      </p:sp>
      <p:sp>
        <p:nvSpPr>
          <p:cNvPr id="228" name="Google Shape;228;p24"/>
          <p:cNvSpPr txBox="1"/>
          <p:nvPr/>
        </p:nvSpPr>
        <p:spPr>
          <a:xfrm>
            <a:off x="0" y="520862"/>
            <a:ext cx="4086218" cy="1436914"/>
          </a:xfrm>
          <a:prstGeom prst="rect">
            <a:avLst/>
          </a:prstGeom>
          <a:ln/>
        </p:spPr>
        <p:style>
          <a:lnRef idx="2">
            <a:schemeClr val="dk1">
              <a:shade val="50000"/>
            </a:schemeClr>
          </a:lnRef>
          <a:fillRef idx="1">
            <a:schemeClr val="dk1"/>
          </a:fillRef>
          <a:effectRef idx="0">
            <a:schemeClr val="dk1"/>
          </a:effectRef>
          <a:fontRef idx="minor">
            <a:schemeClr val="lt1"/>
          </a:fontRef>
        </p:style>
        <p:txBody>
          <a:bodyPr spcFirstLastPara="1" wrap="square" lIns="91425" tIns="91425" rIns="91425" bIns="91425" anchor="t" anchorCtr="0">
            <a:noAutofit/>
          </a:bodyPr>
          <a:lstStyle/>
          <a:p>
            <a:pPr marL="0" lvl="0" indent="0" algn="l" rtl="0">
              <a:spcBef>
                <a:spcPts val="0"/>
              </a:spcBef>
              <a:spcAft>
                <a:spcPts val="0"/>
              </a:spcAft>
              <a:buNone/>
            </a:pPr>
            <a:r>
              <a:rPr lang="uk" sz="1300" dirty="0">
                <a:solidFill>
                  <a:schemeClr val="lt1"/>
                </a:solidFill>
                <a:latin typeface="Lato"/>
                <a:ea typeface="Lato"/>
                <a:cs typeface="Lato"/>
                <a:sym typeface="Lato"/>
              </a:rPr>
              <a:t>Метеоритний кратер - велика “яма” на поверхні Землі, яка утворюється, коли метеорит</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457200" lvl="0" indent="-311150" algn="l" rtl="0">
              <a:spcBef>
                <a:spcPts val="0"/>
              </a:spcBef>
              <a:spcAft>
                <a:spcPts val="0"/>
              </a:spcAft>
              <a:buClr>
                <a:schemeClr val="lt1"/>
              </a:buClr>
              <a:buSzPts val="1300"/>
              <a:buFont typeface="Lato"/>
              <a:buChar char="●"/>
            </a:pPr>
            <a:r>
              <a:rPr lang="uk" sz="1300" dirty="0">
                <a:solidFill>
                  <a:schemeClr val="lt1"/>
                </a:solidFill>
                <a:latin typeface="Lato"/>
                <a:ea typeface="Lato"/>
                <a:cs typeface="Lato"/>
                <a:sym typeface="Lato"/>
              </a:rPr>
              <a:t>падає з космосу </a:t>
            </a:r>
            <a:endParaRPr sz="1300" dirty="0">
              <a:solidFill>
                <a:schemeClr val="lt1"/>
              </a:solidFill>
              <a:latin typeface="Lato"/>
              <a:ea typeface="Lato"/>
              <a:cs typeface="Lato"/>
              <a:sym typeface="Lato"/>
            </a:endParaRPr>
          </a:p>
          <a:p>
            <a:pPr marL="457200" lvl="0" indent="-311150" algn="l" rtl="0">
              <a:spcBef>
                <a:spcPts val="0"/>
              </a:spcBef>
              <a:spcAft>
                <a:spcPts val="0"/>
              </a:spcAft>
              <a:buClr>
                <a:schemeClr val="lt1"/>
              </a:buClr>
              <a:buSzPts val="1300"/>
              <a:buFont typeface="Lato"/>
              <a:buChar char="●"/>
            </a:pPr>
            <a:r>
              <a:rPr lang="uk" sz="1300" dirty="0">
                <a:solidFill>
                  <a:schemeClr val="lt1"/>
                </a:solidFill>
                <a:latin typeface="Lato"/>
                <a:ea typeface="Lato"/>
                <a:cs typeface="Lato"/>
                <a:sym typeface="Lato"/>
              </a:rPr>
              <a:t>має дуже велику швидкість </a:t>
            </a:r>
            <a:endParaRPr sz="1300" dirty="0">
              <a:solidFill>
                <a:schemeClr val="lt1"/>
              </a:solidFill>
              <a:latin typeface="Lato"/>
              <a:ea typeface="Lato"/>
              <a:cs typeface="Lato"/>
              <a:sym typeface="Lato"/>
            </a:endParaRPr>
          </a:p>
          <a:p>
            <a:pPr marL="457200" lvl="0" indent="-311150" algn="l" rtl="0">
              <a:spcBef>
                <a:spcPts val="0"/>
              </a:spcBef>
              <a:spcAft>
                <a:spcPts val="0"/>
              </a:spcAft>
              <a:buClr>
                <a:schemeClr val="lt1"/>
              </a:buClr>
              <a:buSzPts val="1300"/>
              <a:buFont typeface="Lato"/>
              <a:buChar char="●"/>
            </a:pPr>
            <a:r>
              <a:rPr lang="uk" sz="1300" dirty="0">
                <a:solidFill>
                  <a:schemeClr val="lt1"/>
                </a:solidFill>
                <a:latin typeface="Lato"/>
                <a:ea typeface="Lato"/>
                <a:cs typeface="Lato"/>
                <a:sym typeface="Lato"/>
              </a:rPr>
              <a:t>вибухає  або врізається в землю</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p:txBody>
      </p:sp>
      <p:pic>
        <p:nvPicPr>
          <p:cNvPr id="229" name="Google Shape;229;p24"/>
          <p:cNvPicPr preferRelativeResize="0"/>
          <p:nvPr/>
        </p:nvPicPr>
        <p:blipFill>
          <a:blip r:embed="rId3">
            <a:alphaModFix/>
          </a:blip>
          <a:stretch>
            <a:fillRect/>
          </a:stretch>
        </p:blipFill>
        <p:spPr>
          <a:xfrm>
            <a:off x="152399" y="2060765"/>
            <a:ext cx="3308664" cy="2205776"/>
          </a:xfrm>
          <a:prstGeom prst="rect">
            <a:avLst/>
          </a:prstGeom>
          <a:noFill/>
          <a:ln>
            <a:noFill/>
          </a:ln>
        </p:spPr>
      </p:pic>
      <p:sp>
        <p:nvSpPr>
          <p:cNvPr id="230" name="Google Shape;230;p24"/>
          <p:cNvSpPr txBox="1"/>
          <p:nvPr/>
        </p:nvSpPr>
        <p:spPr>
          <a:xfrm>
            <a:off x="2366175" y="1019075"/>
            <a:ext cx="67923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300">
              <a:solidFill>
                <a:schemeClr val="lt1"/>
              </a:solidFill>
              <a:latin typeface="Lato"/>
              <a:ea typeface="Lato"/>
              <a:cs typeface="Lato"/>
              <a:sym typeface="Lato"/>
            </a:endParaRPr>
          </a:p>
        </p:txBody>
      </p:sp>
      <p:sp>
        <p:nvSpPr>
          <p:cNvPr id="231" name="Google Shape;231;p24"/>
          <p:cNvSpPr txBox="1"/>
          <p:nvPr/>
        </p:nvSpPr>
        <p:spPr>
          <a:xfrm>
            <a:off x="4485321" y="520862"/>
            <a:ext cx="4658679" cy="1381325"/>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spcFirstLastPara="1" wrap="square" lIns="91425" tIns="91425" rIns="91425" bIns="91425" anchor="t" anchorCtr="0">
            <a:noAutofit/>
          </a:bodyPr>
          <a:lstStyle/>
          <a:p>
            <a:pPr marL="0" lvl="0" indent="0" algn="l" rtl="0">
              <a:spcBef>
                <a:spcPts val="0"/>
              </a:spcBef>
              <a:spcAft>
                <a:spcPts val="0"/>
              </a:spcAft>
              <a:buNone/>
            </a:pPr>
            <a:r>
              <a:rPr lang="uk" sz="1300" dirty="0">
                <a:solidFill>
                  <a:schemeClr val="lt1"/>
                </a:solidFill>
                <a:latin typeface="Lato"/>
                <a:ea typeface="Lato"/>
                <a:cs typeface="Lato"/>
                <a:sym typeface="Lato"/>
              </a:rPr>
              <a:t>Як утворюється кратер: </a:t>
            </a: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dirty="0">
                <a:solidFill>
                  <a:schemeClr val="lt1"/>
                </a:solidFill>
                <a:latin typeface="Lato"/>
                <a:ea typeface="Lato"/>
                <a:cs typeface="Lato"/>
                <a:sym typeface="Lato"/>
              </a:rPr>
              <a:t>Метеорит входить в атмосферу</a:t>
            </a: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dirty="0">
                <a:solidFill>
                  <a:schemeClr val="lt1"/>
                </a:solidFill>
                <a:latin typeface="Lato"/>
                <a:ea typeface="Lato"/>
                <a:cs typeface="Lato"/>
                <a:sym typeface="Lato"/>
              </a:rPr>
              <a:t>Частково згорає</a:t>
            </a: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dirty="0">
                <a:solidFill>
                  <a:schemeClr val="lt1"/>
                </a:solidFill>
                <a:latin typeface="Lato"/>
                <a:ea typeface="Lato"/>
                <a:cs typeface="Lato"/>
                <a:sym typeface="Lato"/>
              </a:rPr>
              <a:t>Врізається в поверхню</a:t>
            </a: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dirty="0">
                <a:solidFill>
                  <a:schemeClr val="lt1"/>
                </a:solidFill>
                <a:latin typeface="Lato"/>
                <a:ea typeface="Lato"/>
                <a:cs typeface="Lato"/>
                <a:sym typeface="Lato"/>
              </a:rPr>
              <a:t>Відбувається вибух</a:t>
            </a: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dirty="0">
                <a:solidFill>
                  <a:schemeClr val="lt1"/>
                </a:solidFill>
                <a:latin typeface="Lato"/>
                <a:ea typeface="Lato"/>
                <a:cs typeface="Lato"/>
                <a:sym typeface="Lato"/>
              </a:rPr>
              <a:t>Земля “розлітається” навколо утворюється кргула форма. </a:t>
            </a:r>
            <a:endParaRPr sz="1300" dirty="0">
              <a:solidFill>
                <a:schemeClr val="lt1"/>
              </a:solidFill>
              <a:latin typeface="Lato"/>
              <a:ea typeface="Lato"/>
              <a:cs typeface="Lato"/>
              <a:sym typeface="Lato"/>
            </a:endParaRPr>
          </a:p>
        </p:txBody>
      </p:sp>
      <p:sp>
        <p:nvSpPr>
          <p:cNvPr id="232" name="Google Shape;232;p24"/>
          <p:cNvSpPr txBox="1"/>
          <p:nvPr/>
        </p:nvSpPr>
        <p:spPr>
          <a:xfrm>
            <a:off x="3548798" y="1915212"/>
            <a:ext cx="3396937" cy="1469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 sz="1300" dirty="0">
                <a:solidFill>
                  <a:schemeClr val="lt1"/>
                </a:solidFill>
                <a:latin typeface="Lato"/>
                <a:ea typeface="Lato"/>
                <a:cs typeface="Lato"/>
                <a:sym typeface="Lato"/>
              </a:rPr>
              <a:t>Види кратерів</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457200" lvl="0" indent="-311150" algn="l" rtl="0">
              <a:spcBef>
                <a:spcPts val="0"/>
              </a:spcBef>
              <a:spcAft>
                <a:spcPts val="0"/>
              </a:spcAft>
              <a:buClr>
                <a:schemeClr val="lt1"/>
              </a:buClr>
              <a:buSzPts val="1300"/>
              <a:buFont typeface="Lato"/>
              <a:buChar char="●"/>
            </a:pPr>
            <a:r>
              <a:rPr lang="uk" sz="1300" dirty="0">
                <a:solidFill>
                  <a:schemeClr val="lt1"/>
                </a:solidFill>
                <a:latin typeface="Lato"/>
                <a:ea typeface="Lato"/>
                <a:cs typeface="Lato"/>
                <a:sym typeface="Lato"/>
              </a:rPr>
              <a:t>Молоді: добре видно (як Аризонський) </a:t>
            </a:r>
            <a:endParaRPr sz="1300" dirty="0">
              <a:solidFill>
                <a:schemeClr val="lt1"/>
              </a:solidFill>
              <a:latin typeface="Lato"/>
              <a:ea typeface="Lato"/>
              <a:cs typeface="Lato"/>
              <a:sym typeface="Lato"/>
            </a:endParaRPr>
          </a:p>
          <a:p>
            <a:pPr marL="457200" lvl="0" indent="-311150" algn="l" rtl="0">
              <a:spcBef>
                <a:spcPts val="0"/>
              </a:spcBef>
              <a:spcAft>
                <a:spcPts val="0"/>
              </a:spcAft>
              <a:buClr>
                <a:schemeClr val="lt1"/>
              </a:buClr>
              <a:buSzPts val="1300"/>
              <a:buFont typeface="Lato"/>
              <a:buChar char="●"/>
            </a:pPr>
            <a:r>
              <a:rPr lang="uk" sz="1300" dirty="0">
                <a:solidFill>
                  <a:schemeClr val="lt1"/>
                </a:solidFill>
                <a:latin typeface="Lato"/>
                <a:ea typeface="Lato"/>
                <a:cs typeface="Lato"/>
                <a:sym typeface="Lato"/>
              </a:rPr>
              <a:t>Старі: сильно зруйновані ерозією</a:t>
            </a:r>
            <a:endParaRPr sz="1300" dirty="0">
              <a:solidFill>
                <a:schemeClr val="lt1"/>
              </a:solidFill>
              <a:latin typeface="Lato"/>
              <a:ea typeface="Lato"/>
              <a:cs typeface="Lato"/>
              <a:sym typeface="Lato"/>
            </a:endParaRPr>
          </a:p>
          <a:p>
            <a:pPr marL="457200" lvl="0" indent="-311150" algn="l" rtl="0">
              <a:spcBef>
                <a:spcPts val="0"/>
              </a:spcBef>
              <a:spcAft>
                <a:spcPts val="0"/>
              </a:spcAft>
              <a:buClr>
                <a:schemeClr val="lt1"/>
              </a:buClr>
              <a:buSzPts val="1300"/>
              <a:buFont typeface="Lato"/>
              <a:buChar char="●"/>
            </a:pPr>
            <a:r>
              <a:rPr lang="uk" sz="1300" dirty="0">
                <a:solidFill>
                  <a:schemeClr val="lt1"/>
                </a:solidFill>
                <a:latin typeface="Lato"/>
                <a:ea typeface="Lato"/>
                <a:cs typeface="Lato"/>
                <a:sym typeface="Lato"/>
              </a:rPr>
              <a:t>Підводні: під океаном </a:t>
            </a:r>
            <a:endParaRPr sz="1300" dirty="0">
              <a:solidFill>
                <a:schemeClr val="lt1"/>
              </a:solidFill>
              <a:latin typeface="Lato"/>
              <a:ea typeface="Lato"/>
              <a:cs typeface="Lato"/>
              <a:sym typeface="Lato"/>
            </a:endParaRPr>
          </a:p>
          <a:p>
            <a:pPr marL="457200" lvl="0" indent="-311150">
              <a:buClr>
                <a:schemeClr val="lt1"/>
              </a:buClr>
              <a:buSzPts val="1300"/>
              <a:buFont typeface="Lato"/>
              <a:buChar char="●"/>
            </a:pPr>
            <a:r>
              <a:rPr lang="uk" sz="1300" dirty="0">
                <a:solidFill>
                  <a:schemeClr val="lt1"/>
                </a:solidFill>
                <a:latin typeface="Lato"/>
                <a:ea typeface="Lato"/>
                <a:cs typeface="Lato"/>
                <a:sym typeface="Lato"/>
              </a:rPr>
              <a:t>Великі басейни: </a:t>
            </a:r>
            <a:r>
              <a:rPr lang="uk" sz="1300" dirty="0" smtClean="0">
                <a:solidFill>
                  <a:schemeClr val="lt1"/>
                </a:solidFill>
                <a:latin typeface="Lato"/>
                <a:ea typeface="Lato"/>
                <a:cs typeface="Lato"/>
                <a:sym typeface="Lato"/>
              </a:rPr>
              <a:t>можуть </a:t>
            </a:r>
            <a:r>
              <a:rPr lang="uk" sz="1300" dirty="0">
                <a:solidFill>
                  <a:schemeClr val="lt1"/>
                </a:solidFill>
                <a:latin typeface="Lato"/>
                <a:ea typeface="Lato"/>
                <a:cs typeface="Lato"/>
                <a:sym typeface="Lato"/>
              </a:rPr>
              <a:t>бути </a:t>
            </a:r>
            <a:r>
              <a:rPr lang="uk" sz="1300" dirty="0" smtClean="0">
                <a:solidFill>
                  <a:schemeClr val="lt1"/>
                </a:solidFill>
                <a:latin typeface="Lato"/>
                <a:ea typeface="Lato"/>
                <a:cs typeface="Lato"/>
                <a:sym typeface="Lato"/>
              </a:rPr>
              <a:t>сотні </a:t>
            </a:r>
            <a:r>
              <a:rPr lang="uk" sz="1300" dirty="0">
                <a:solidFill>
                  <a:schemeClr val="lt1"/>
                </a:solidFill>
                <a:latin typeface="Lato"/>
                <a:ea typeface="Lato"/>
                <a:cs typeface="Lato"/>
                <a:sym typeface="Lato"/>
              </a:rPr>
              <a:t>км</a:t>
            </a:r>
            <a:endParaRPr sz="1300" dirty="0">
              <a:solidFill>
                <a:schemeClr val="lt1"/>
              </a:solidFill>
              <a:latin typeface="Lato"/>
              <a:ea typeface="Lato"/>
              <a:cs typeface="Lato"/>
              <a:sym typeface="Lato"/>
            </a:endParaRPr>
          </a:p>
        </p:txBody>
      </p:sp>
      <p:sp>
        <p:nvSpPr>
          <p:cNvPr id="2" name="Прямоугольник 1"/>
          <p:cNvSpPr/>
          <p:nvPr/>
        </p:nvSpPr>
        <p:spPr>
          <a:xfrm>
            <a:off x="80175" y="4275961"/>
            <a:ext cx="3279882" cy="523220"/>
          </a:xfrm>
          <a:prstGeom prst="rect">
            <a:avLst/>
          </a:prstGeom>
        </p:spPr>
        <p:txBody>
          <a:bodyPr wrap="square">
            <a:spAutoFit/>
          </a:bodyPr>
          <a:lstStyle/>
          <a:p>
            <a:endParaRPr lang="ru-RU" dirty="0"/>
          </a:p>
          <a:p>
            <a:r>
              <a:rPr lang="ru-RU" dirty="0">
                <a:solidFill>
                  <a:schemeClr val="bg1"/>
                </a:solidFill>
              </a:rPr>
              <a:t>Приклад: </a:t>
            </a:r>
            <a:r>
              <a:rPr lang="ru-RU" dirty="0" err="1">
                <a:solidFill>
                  <a:schemeClr val="bg1"/>
                </a:solidFill>
              </a:rPr>
              <a:t>Аризонський</a:t>
            </a:r>
            <a:r>
              <a:rPr lang="ru-RU" dirty="0">
                <a:solidFill>
                  <a:schemeClr val="bg1"/>
                </a:solidFill>
              </a:rPr>
              <a:t> кратер (США)</a:t>
            </a:r>
          </a:p>
        </p:txBody>
      </p:sp>
      <p:sp>
        <p:nvSpPr>
          <p:cNvPr id="9" name="Google Shape;244;p26"/>
          <p:cNvSpPr txBox="1"/>
          <p:nvPr/>
        </p:nvSpPr>
        <p:spPr>
          <a:xfrm>
            <a:off x="3562866" y="3251199"/>
            <a:ext cx="5523077" cy="1770743"/>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spcFirstLastPara="1" wrap="square" lIns="91425" tIns="91425" rIns="91425" bIns="91425" anchor="t" anchorCtr="0">
            <a:noAutofit/>
          </a:bodyPr>
          <a:lstStyle/>
          <a:p>
            <a:pPr marL="0" lvl="0" indent="0" algn="l" rtl="0">
              <a:spcBef>
                <a:spcPts val="0"/>
              </a:spcBef>
              <a:spcAft>
                <a:spcPts val="0"/>
              </a:spcAft>
              <a:buNone/>
            </a:pPr>
            <a:r>
              <a:rPr lang="uk" b="1" dirty="0">
                <a:solidFill>
                  <a:schemeClr val="lt1"/>
                </a:solidFill>
                <a:latin typeface="Lato"/>
                <a:ea typeface="Lato"/>
                <a:cs typeface="Lato"/>
                <a:sym typeface="Lato"/>
              </a:rPr>
              <a:t>Аризонський кратер - великий метеоритний кратер в штаті Аризона, США.</a:t>
            </a:r>
            <a:endParaRPr b="1" dirty="0">
              <a:solidFill>
                <a:schemeClr val="lt1"/>
              </a:solidFill>
              <a:latin typeface="Lato"/>
              <a:ea typeface="Lato"/>
              <a:cs typeface="Lato"/>
              <a:sym typeface="Lato"/>
            </a:endParaRPr>
          </a:p>
          <a:p>
            <a:pPr marL="0" lvl="0" indent="0" algn="l" rtl="0">
              <a:spcBef>
                <a:spcPts val="0"/>
              </a:spcBef>
              <a:spcAft>
                <a:spcPts val="0"/>
              </a:spcAft>
              <a:buNone/>
            </a:pPr>
            <a:r>
              <a:rPr lang="uk" b="1" dirty="0">
                <a:solidFill>
                  <a:schemeClr val="lt1"/>
                </a:solidFill>
                <a:latin typeface="Lato"/>
                <a:ea typeface="Lato"/>
                <a:cs typeface="Lato"/>
                <a:sym typeface="Lato"/>
              </a:rPr>
              <a:t>Лежить на пустельній рівнині приблизно за 60 км на схід від міста Флегстафф та за 29 км від міста ВІнгеслов.</a:t>
            </a:r>
            <a:endParaRPr b="1" dirty="0">
              <a:solidFill>
                <a:schemeClr val="lt1"/>
              </a:solidFill>
              <a:latin typeface="Lato"/>
              <a:ea typeface="Lato"/>
              <a:cs typeface="Lato"/>
              <a:sym typeface="Lato"/>
            </a:endParaRPr>
          </a:p>
          <a:p>
            <a:pPr marL="0" lvl="0" indent="0" algn="l" rtl="0">
              <a:spcBef>
                <a:spcPts val="0"/>
              </a:spcBef>
              <a:spcAft>
                <a:spcPts val="0"/>
              </a:spcAft>
              <a:buNone/>
            </a:pPr>
            <a:r>
              <a:rPr lang="uk" b="1" dirty="0">
                <a:solidFill>
                  <a:schemeClr val="lt1"/>
                </a:solidFill>
                <a:latin typeface="Lato"/>
                <a:ea typeface="Lato"/>
                <a:cs typeface="Lato"/>
                <a:sym typeface="Lato"/>
              </a:rPr>
              <a:t>Аризонський кратер лежить на висоті 1740 м над рівнем моря. Його діаметр становить 1200 м,  а глибина - 180 м. Вирву кратера оточує кам’яний вал, що на 45 м, здіймається над навколишньою рівниною</a:t>
            </a:r>
            <a:endParaRPr b="1" dirty="0">
              <a:solidFill>
                <a:schemeClr val="lt1"/>
              </a:solidFill>
              <a:latin typeface="Lato"/>
              <a:ea typeface="Lato"/>
              <a:cs typeface="Lato"/>
              <a:sym typeface="Lato"/>
            </a:endParaRPr>
          </a:p>
          <a:p>
            <a:pPr marL="0" lvl="0" indent="0" algn="l" rtl="0">
              <a:spcBef>
                <a:spcPts val="0"/>
              </a:spcBef>
              <a:spcAft>
                <a:spcPts val="0"/>
              </a:spcAft>
              <a:buNone/>
            </a:pPr>
            <a:r>
              <a:rPr lang="uk" b="1" dirty="0">
                <a:solidFill>
                  <a:schemeClr val="lt1"/>
                </a:solidFill>
                <a:latin typeface="Lato"/>
                <a:ea typeface="Lato"/>
                <a:cs typeface="Lato"/>
                <a:sym typeface="Lato"/>
              </a:rPr>
              <a:t>Кратер належить родині Беррінджера.</a:t>
            </a:r>
            <a:endParaRPr b="1" dirty="0">
              <a:solidFill>
                <a:schemeClr val="lt1"/>
              </a:solidFill>
              <a:latin typeface="Lato"/>
              <a:ea typeface="Lato"/>
              <a:cs typeface="Lato"/>
              <a:sym typeface="Lato"/>
            </a:endParaRPr>
          </a:p>
        </p:txBody>
      </p:sp>
      <p:pic>
        <p:nvPicPr>
          <p:cNvPr id="3" name="Рисунок 2"/>
          <p:cNvPicPr>
            <a:picLocks noChangeAspect="1"/>
          </p:cNvPicPr>
          <p:nvPr/>
        </p:nvPicPr>
        <p:blipFill>
          <a:blip r:embed="rId4"/>
          <a:stretch>
            <a:fillRect/>
          </a:stretch>
        </p:blipFill>
        <p:spPr>
          <a:xfrm>
            <a:off x="6865257" y="2163594"/>
            <a:ext cx="2220686" cy="97293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27"/>
          <p:cNvSpPr txBox="1">
            <a:spLocks noGrp="1"/>
          </p:cNvSpPr>
          <p:nvPr>
            <p:ph type="title"/>
          </p:nvPr>
        </p:nvSpPr>
        <p:spPr>
          <a:xfrm>
            <a:off x="2664700" y="131325"/>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sz="2900" b="1">
                <a:latin typeface="Comfortaa"/>
                <a:ea typeface="Comfortaa"/>
                <a:cs typeface="Comfortaa"/>
                <a:sym typeface="Comfortaa"/>
              </a:rPr>
              <a:t>Чикшулуб(Мексика)</a:t>
            </a:r>
            <a:endParaRPr sz="2900" b="1">
              <a:latin typeface="Comfortaa"/>
              <a:ea typeface="Comfortaa"/>
              <a:cs typeface="Comfortaa"/>
              <a:sym typeface="Comfortaa"/>
            </a:endParaRPr>
          </a:p>
        </p:txBody>
      </p:sp>
      <p:pic>
        <p:nvPicPr>
          <p:cNvPr id="253" name="Google Shape;253;p27"/>
          <p:cNvPicPr preferRelativeResize="0"/>
          <p:nvPr/>
        </p:nvPicPr>
        <p:blipFill>
          <a:blip r:embed="rId3">
            <a:alphaModFix/>
          </a:blip>
          <a:stretch>
            <a:fillRect/>
          </a:stretch>
        </p:blipFill>
        <p:spPr>
          <a:xfrm>
            <a:off x="0" y="1465525"/>
            <a:ext cx="3289726" cy="3677973"/>
          </a:xfrm>
          <a:prstGeom prst="rect">
            <a:avLst/>
          </a:prstGeom>
          <a:noFill/>
          <a:ln>
            <a:noFill/>
          </a:ln>
        </p:spPr>
      </p:pic>
      <p:sp>
        <p:nvSpPr>
          <p:cNvPr id="254" name="Google Shape;254;p27"/>
          <p:cNvSpPr txBox="1"/>
          <p:nvPr/>
        </p:nvSpPr>
        <p:spPr>
          <a:xfrm>
            <a:off x="3289726" y="697083"/>
            <a:ext cx="5854274" cy="2829888"/>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uk" sz="1300" dirty="0">
                <a:solidFill>
                  <a:schemeClr val="lt1"/>
                </a:solidFill>
                <a:latin typeface="Lato"/>
                <a:ea typeface="Lato"/>
                <a:cs typeface="Lato"/>
                <a:sym typeface="Lato"/>
              </a:rPr>
              <a:t>Кратер утворений падінням на землю 10-кілометрового астероїда 66 мільйонів років тому. Загальновизнано, що спричинені цією подією кліматичні зміни були причиною крейдо-палеогенового вимирання - масового вимирання 75% видів рослин і тварин на Землі, включаючи не-пташиних динозаврів.  Кратер розташований на півострові Юкатан у Мексиці. Його центр міститься на березні моря біля громади Чиксулуб, від якої й проходить назва кратера. З діаметром 180 км і глибиною 20 км він є одним з найбільших метеоритних кратерів на Землі. Кратер був виявлиний наприкінці 1970-х років геолог Волтер Альварес і його батько, лаурет Нобелівської премії з фізики Луїси Альварес висунули теорію про те, що крейдове вимирання було спричинене падінням на Землю астрероїда,  і в 1990 році було доведено його ударне походження. Назва походить від назви мексиканського містечка Чикшулуб-Пуетеро, поблизу якого розташований центр кратера. </a:t>
            </a:r>
            <a:endParaRPr sz="1300" dirty="0">
              <a:solidFill>
                <a:schemeClr val="lt1"/>
              </a:solidFill>
              <a:latin typeface="Lato"/>
              <a:ea typeface="Lato"/>
              <a:cs typeface="Lato"/>
              <a:sym typeface="Lato"/>
            </a:endParaRPr>
          </a:p>
        </p:txBody>
      </p:sp>
      <p:sp>
        <p:nvSpPr>
          <p:cNvPr id="255" name="Google Shape;255;p27"/>
          <p:cNvSpPr txBox="1"/>
          <p:nvPr/>
        </p:nvSpPr>
        <p:spPr>
          <a:xfrm>
            <a:off x="0" y="734898"/>
            <a:ext cx="3289726" cy="8397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spcFirstLastPara="1" wrap="square" lIns="91425" tIns="91425" rIns="91425" bIns="91425" anchor="t" anchorCtr="0">
            <a:noAutofit/>
          </a:bodyPr>
          <a:lstStyle/>
          <a:p>
            <a:pPr marL="0" lvl="0" indent="0" algn="l" rtl="0">
              <a:spcBef>
                <a:spcPts val="0"/>
              </a:spcBef>
              <a:spcAft>
                <a:spcPts val="0"/>
              </a:spcAft>
              <a:buNone/>
            </a:pPr>
            <a:r>
              <a:rPr lang="uk" sz="1300" b="1" dirty="0">
                <a:solidFill>
                  <a:schemeClr val="lt1"/>
                </a:solidFill>
                <a:latin typeface="Lato"/>
                <a:ea typeface="Lato"/>
                <a:cs typeface="Lato"/>
                <a:sym typeface="Lato"/>
              </a:rPr>
              <a:t>Прошу зауважити те що не астероїд вбив динозаврів, а зміна клімату </a:t>
            </a:r>
            <a:r>
              <a:rPr lang="uk" sz="1300" b="1" dirty="0" smtClean="0">
                <a:solidFill>
                  <a:schemeClr val="lt1"/>
                </a:solidFill>
                <a:latin typeface="Lato"/>
                <a:ea typeface="Lato"/>
                <a:cs typeface="Lato"/>
                <a:sym typeface="Lato"/>
              </a:rPr>
              <a:t>спричинена </a:t>
            </a:r>
            <a:r>
              <a:rPr lang="uk" sz="1300" b="1" dirty="0">
                <a:solidFill>
                  <a:schemeClr val="lt1"/>
                </a:solidFill>
                <a:latin typeface="Lato"/>
                <a:ea typeface="Lato"/>
                <a:cs typeface="Lato"/>
                <a:sym typeface="Lato"/>
              </a:rPr>
              <a:t>астероїдом.</a:t>
            </a:r>
            <a:endParaRPr sz="1300" b="1" dirty="0">
              <a:solidFill>
                <a:schemeClr val="lt1"/>
              </a:solidFill>
              <a:latin typeface="Lato"/>
              <a:ea typeface="Lato"/>
              <a:cs typeface="Lato"/>
              <a:sym typeface="Lato"/>
            </a:endParaRPr>
          </a:p>
        </p:txBody>
      </p:sp>
      <p:sp>
        <p:nvSpPr>
          <p:cNvPr id="6" name="Google Shape;261;p28"/>
          <p:cNvSpPr txBox="1"/>
          <p:nvPr/>
        </p:nvSpPr>
        <p:spPr>
          <a:xfrm>
            <a:off x="3257013" y="3914015"/>
            <a:ext cx="5854274" cy="1178285"/>
          </a:xfrm>
          <a:prstGeom prst="rect">
            <a:avLst/>
          </a:prstGeom>
          <a:ln/>
        </p:spPr>
        <p:style>
          <a:lnRef idx="3">
            <a:schemeClr val="lt1"/>
          </a:lnRef>
          <a:fillRef idx="1">
            <a:schemeClr val="dk1"/>
          </a:fillRef>
          <a:effectRef idx="1">
            <a:schemeClr val="dk1"/>
          </a:effectRef>
          <a:fontRef idx="minor">
            <a:schemeClr val="lt1"/>
          </a:fontRef>
        </p:style>
        <p:txBody>
          <a:bodyPr spcFirstLastPara="1" wrap="square" lIns="91425" tIns="91425" rIns="91425" bIns="91425" anchor="t" anchorCtr="0">
            <a:noAutofit/>
          </a:bodyPr>
          <a:lstStyle/>
          <a:p>
            <a:pPr marL="0" lvl="0" indent="0" algn="just" rtl="0">
              <a:spcBef>
                <a:spcPts val="0"/>
              </a:spcBef>
              <a:spcAft>
                <a:spcPts val="0"/>
              </a:spcAft>
              <a:buNone/>
            </a:pPr>
            <a:r>
              <a:rPr lang="uk" sz="1300" dirty="0">
                <a:solidFill>
                  <a:schemeClr val="lt1"/>
                </a:solidFill>
                <a:latin typeface="Lato"/>
                <a:ea typeface="Lato"/>
                <a:cs typeface="Lato"/>
                <a:sym typeface="Lato"/>
              </a:rPr>
              <a:t>Метеорити є унікальними “капсулами часу” що використовуються в науці для вивчення походження та еволюції Сонячної системи, визначення віку планет, аналізу процесів у протопланетний туманності, а також дослідження можливостей перенесення життя, оскільки вони містять стародавній матеріал віком понад 4,5 млрд років. </a:t>
            </a:r>
            <a:endParaRPr sz="1300" dirty="0">
              <a:solidFill>
                <a:schemeClr val="lt1"/>
              </a:solidFill>
              <a:latin typeface="Lato"/>
              <a:ea typeface="Lato"/>
              <a:cs typeface="Lato"/>
              <a:sym typeface="Lato"/>
            </a:endParaRPr>
          </a:p>
          <a:p>
            <a:pPr marL="0" lvl="0" indent="0" algn="just" rtl="0">
              <a:spcBef>
                <a:spcPts val="0"/>
              </a:spcBef>
              <a:spcAft>
                <a:spcPts val="0"/>
              </a:spcAft>
              <a:buNone/>
            </a:pPr>
            <a:endParaRPr sz="1300" dirty="0">
              <a:solidFill>
                <a:schemeClr val="lt1"/>
              </a:solidFill>
              <a:latin typeface="Lato"/>
              <a:ea typeface="Lato"/>
              <a:cs typeface="Lato"/>
              <a:sym typeface="Lato"/>
            </a:endParaRPr>
          </a:p>
        </p:txBody>
      </p:sp>
      <p:sp>
        <p:nvSpPr>
          <p:cNvPr id="7" name="Google Shape;263;p28"/>
          <p:cNvSpPr txBox="1"/>
          <p:nvPr/>
        </p:nvSpPr>
        <p:spPr>
          <a:xfrm>
            <a:off x="3360057" y="3380096"/>
            <a:ext cx="5751229" cy="4242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spcFirstLastPara="1" wrap="square" lIns="91425" tIns="91425" rIns="91425" bIns="91425" anchor="t" anchorCtr="0">
            <a:noAutofit/>
          </a:bodyPr>
          <a:lstStyle/>
          <a:p>
            <a:pPr marL="0" lvl="0" indent="0" algn="l" rtl="0">
              <a:spcBef>
                <a:spcPts val="0"/>
              </a:spcBef>
              <a:spcAft>
                <a:spcPts val="0"/>
              </a:spcAft>
              <a:buNone/>
            </a:pPr>
            <a:r>
              <a:rPr lang="uk" sz="1300" dirty="0">
                <a:solidFill>
                  <a:schemeClr val="lt1"/>
                </a:solidFill>
                <a:latin typeface="Lato"/>
                <a:ea typeface="Lato"/>
                <a:cs typeface="Lato"/>
                <a:sym typeface="Lato"/>
              </a:rPr>
              <a:t>Вивченням метеоритів займається метеоритика - наука на стику астрономії та геології</a:t>
            </a:r>
            <a:endParaRPr sz="1300" dirty="0">
              <a:solidFill>
                <a:schemeClr val="lt1"/>
              </a:solidFill>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0"/>
          <p:cNvSpPr txBox="1">
            <a:spLocks noGrp="1"/>
          </p:cNvSpPr>
          <p:nvPr>
            <p:ph type="title"/>
          </p:nvPr>
        </p:nvSpPr>
        <p:spPr>
          <a:xfrm>
            <a:off x="1432075" y="34048"/>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sz="2700" b="1">
                <a:latin typeface="Comfortaa"/>
                <a:ea typeface="Comfortaa"/>
                <a:cs typeface="Comfortaa"/>
                <a:sym typeface="Comfortaa"/>
              </a:rPr>
              <a:t>Мерчисонський метеорит</a:t>
            </a:r>
            <a:endParaRPr sz="2700" b="1">
              <a:latin typeface="Comfortaa"/>
              <a:ea typeface="Comfortaa"/>
              <a:cs typeface="Comfortaa"/>
              <a:sym typeface="Comfortaa"/>
            </a:endParaRPr>
          </a:p>
        </p:txBody>
      </p:sp>
      <p:sp>
        <p:nvSpPr>
          <p:cNvPr id="275" name="Google Shape;275;p30"/>
          <p:cNvSpPr txBox="1"/>
          <p:nvPr/>
        </p:nvSpPr>
        <p:spPr>
          <a:xfrm>
            <a:off x="4327650" y="1084675"/>
            <a:ext cx="4750800" cy="36084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uk" sz="1300" dirty="0">
                <a:solidFill>
                  <a:schemeClr val="lt1"/>
                </a:solidFill>
                <a:latin typeface="Lato"/>
                <a:ea typeface="Lato"/>
                <a:cs typeface="Lato"/>
                <a:sym typeface="Lato"/>
              </a:rPr>
              <a:t>28 вересня 1969 року близько 10:58 за місцевим часом, поблизу селища Мерчисон, Вікторія, в Австралії, очевидці мали змогу спостерігати падіння яскравої вогняної кулі яка, за їхніми свідченнями, перед тим як приземлитись і зникнути з поля зору, розділилася на три фрагменти, залишивши по собі хмару диму. Приблизно за 30 секунд було чутно сильний гуркіт. Багато уламків було виявлено на площі понад 13 км², індивідуальна маса кожного з яких складала до 7 кг. Один із них, масою 680 г, проломив дах (ймовірно, стодоли) та приземлився в сіні. Загальна вага зібраних уламків перевищує 100 кг</a:t>
            </a:r>
            <a:r>
              <a:rPr lang="uk" sz="1300" dirty="0" smtClean="0">
                <a:solidFill>
                  <a:schemeClr val="lt1"/>
                </a:solidFill>
                <a:latin typeface="Lato"/>
                <a:ea typeface="Lato"/>
                <a:cs typeface="Lato"/>
                <a:sym typeface="Lato"/>
              </a:rPr>
              <a:t>. Один </a:t>
            </a:r>
            <a:r>
              <a:rPr lang="uk" sz="1300" dirty="0">
                <a:solidFill>
                  <a:schemeClr val="lt1"/>
                </a:solidFill>
                <a:latin typeface="Lato"/>
                <a:ea typeface="Lato"/>
                <a:cs typeface="Lato"/>
                <a:sym typeface="Lato"/>
              </a:rPr>
              <a:t>з найкраще досліджених метеоритів завдяки своїй великій масі (100 кг), та тому факту, що його падіння спостерігали очевидці. Належить до групи метеоритів, багатих на органічні сполуки. Отримав свою назву від австралійського села Мерчисон, штат Вікторія.</a:t>
            </a:r>
            <a:endParaRPr sz="1300" dirty="0">
              <a:solidFill>
                <a:schemeClr val="lt1"/>
              </a:solidFill>
              <a:latin typeface="Lato"/>
              <a:ea typeface="Lato"/>
              <a:cs typeface="Lato"/>
              <a:sym typeface="Lato"/>
            </a:endParaRPr>
          </a:p>
          <a:p>
            <a:pPr marL="0" lvl="0" indent="0" algn="just" rtl="0">
              <a:spcBef>
                <a:spcPts val="0"/>
              </a:spcBef>
              <a:spcAft>
                <a:spcPts val="0"/>
              </a:spcAft>
              <a:buNone/>
            </a:pPr>
            <a:r>
              <a:rPr lang="uk" sz="1300" dirty="0">
                <a:solidFill>
                  <a:schemeClr val="lt1"/>
                </a:solidFill>
                <a:latin typeface="Lato"/>
                <a:ea typeface="Lato"/>
                <a:cs typeface="Lato"/>
                <a:sym typeface="Lato"/>
              </a:rPr>
              <a:t>У січні 2020 року в журналі </a:t>
            </a:r>
            <a:r>
              <a:rPr lang="uk" sz="1300" b="1" dirty="0">
                <a:solidFill>
                  <a:schemeClr val="lt1"/>
                </a:solidFill>
                <a:latin typeface="Lato"/>
                <a:ea typeface="Lato"/>
                <a:cs typeface="Lato"/>
                <a:sym typeface="Lato"/>
              </a:rPr>
              <a:t>“Proceedings of the National Academy of Sciences”  </a:t>
            </a:r>
            <a:r>
              <a:rPr lang="uk" sz="1300" dirty="0">
                <a:solidFill>
                  <a:schemeClr val="lt1"/>
                </a:solidFill>
                <a:latin typeface="Lato"/>
                <a:ea typeface="Lato"/>
                <a:cs typeface="Lato"/>
                <a:sym typeface="Lato"/>
              </a:rPr>
              <a:t>було опубліковано, що астрономи виявили в метеорити досонячне зерно карбіду кремнію віком у 7 млрд років, яке на 2,5 млрд років старше за Землю та Сонячну систему утворених 4,54 млрд років тому.</a:t>
            </a:r>
            <a:endParaRPr sz="1300" dirty="0">
              <a:solidFill>
                <a:schemeClr val="lt1"/>
              </a:solidFill>
              <a:latin typeface="Lato"/>
              <a:ea typeface="Lato"/>
              <a:cs typeface="Lato"/>
              <a:sym typeface="Lato"/>
            </a:endParaRPr>
          </a:p>
        </p:txBody>
      </p:sp>
      <p:sp>
        <p:nvSpPr>
          <p:cNvPr id="276" name="Google Shape;276;p30"/>
          <p:cNvSpPr/>
          <p:nvPr/>
        </p:nvSpPr>
        <p:spPr>
          <a:xfrm>
            <a:off x="1126100" y="1098000"/>
            <a:ext cx="3135950" cy="3831375"/>
          </a:xfrm>
          <a:prstGeom prst="flowChartProcess">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Lato"/>
              <a:ea typeface="Lato"/>
              <a:cs typeface="Lato"/>
              <a:sym typeface="Lato"/>
            </a:endParaRPr>
          </a:p>
        </p:txBody>
      </p:sp>
      <p:cxnSp>
        <p:nvCxnSpPr>
          <p:cNvPr id="277" name="Google Shape;277;p30"/>
          <p:cNvCxnSpPr/>
          <p:nvPr/>
        </p:nvCxnSpPr>
        <p:spPr>
          <a:xfrm rot="10800000" flipH="1">
            <a:off x="1073775" y="1825825"/>
            <a:ext cx="3175200" cy="26400"/>
          </a:xfrm>
          <a:prstGeom prst="straightConnector1">
            <a:avLst/>
          </a:prstGeom>
          <a:noFill/>
          <a:ln w="9525" cap="flat" cmpd="sng">
            <a:solidFill>
              <a:schemeClr val="dk2"/>
            </a:solidFill>
            <a:prstDash val="solid"/>
            <a:round/>
            <a:headEnd type="none" w="med" len="med"/>
            <a:tailEnd type="none" w="med" len="med"/>
          </a:ln>
        </p:spPr>
      </p:cxnSp>
      <p:cxnSp>
        <p:nvCxnSpPr>
          <p:cNvPr id="278" name="Google Shape;278;p30"/>
          <p:cNvCxnSpPr>
            <a:stCxn id="276" idx="0"/>
            <a:endCxn id="276" idx="2"/>
          </p:cNvCxnSpPr>
          <p:nvPr/>
        </p:nvCxnSpPr>
        <p:spPr>
          <a:xfrm>
            <a:off x="2694075" y="1098000"/>
            <a:ext cx="0" cy="3831375"/>
          </a:xfrm>
          <a:prstGeom prst="straightConnector1">
            <a:avLst/>
          </a:prstGeom>
          <a:noFill/>
          <a:ln w="9525" cap="flat" cmpd="sng">
            <a:solidFill>
              <a:schemeClr val="dk2"/>
            </a:solidFill>
            <a:prstDash val="solid"/>
            <a:round/>
            <a:headEnd type="none" w="med" len="med"/>
            <a:tailEnd type="none" w="med" len="med"/>
          </a:ln>
        </p:spPr>
      </p:cxnSp>
      <p:cxnSp>
        <p:nvCxnSpPr>
          <p:cNvPr id="279" name="Google Shape;279;p30"/>
          <p:cNvCxnSpPr/>
          <p:nvPr/>
        </p:nvCxnSpPr>
        <p:spPr>
          <a:xfrm rot="10800000" flipH="1">
            <a:off x="1113075" y="2186775"/>
            <a:ext cx="3135900" cy="13200"/>
          </a:xfrm>
          <a:prstGeom prst="straightConnector1">
            <a:avLst/>
          </a:prstGeom>
          <a:noFill/>
          <a:ln w="9525" cap="flat" cmpd="sng">
            <a:solidFill>
              <a:schemeClr val="dk2"/>
            </a:solidFill>
            <a:prstDash val="solid"/>
            <a:round/>
            <a:headEnd type="none" w="med" len="med"/>
            <a:tailEnd type="none" w="med" len="med"/>
          </a:ln>
        </p:spPr>
      </p:cxnSp>
      <p:cxnSp>
        <p:nvCxnSpPr>
          <p:cNvPr id="280" name="Google Shape;280;p30"/>
          <p:cNvCxnSpPr/>
          <p:nvPr/>
        </p:nvCxnSpPr>
        <p:spPr>
          <a:xfrm rot="10800000" flipH="1">
            <a:off x="1106625" y="2534525"/>
            <a:ext cx="3122700" cy="13200"/>
          </a:xfrm>
          <a:prstGeom prst="straightConnector1">
            <a:avLst/>
          </a:prstGeom>
          <a:noFill/>
          <a:ln w="9525" cap="flat" cmpd="sng">
            <a:solidFill>
              <a:schemeClr val="dk2"/>
            </a:solidFill>
            <a:prstDash val="solid"/>
            <a:round/>
            <a:headEnd type="none" w="med" len="med"/>
            <a:tailEnd type="none" w="med" len="med"/>
          </a:ln>
        </p:spPr>
      </p:cxnSp>
      <p:cxnSp>
        <p:nvCxnSpPr>
          <p:cNvPr id="281" name="Google Shape;281;p30"/>
          <p:cNvCxnSpPr/>
          <p:nvPr/>
        </p:nvCxnSpPr>
        <p:spPr>
          <a:xfrm>
            <a:off x="1113075" y="2888875"/>
            <a:ext cx="3135900" cy="0"/>
          </a:xfrm>
          <a:prstGeom prst="straightConnector1">
            <a:avLst/>
          </a:prstGeom>
          <a:noFill/>
          <a:ln w="9525" cap="flat" cmpd="sng">
            <a:solidFill>
              <a:schemeClr val="dk2"/>
            </a:solidFill>
            <a:prstDash val="solid"/>
            <a:round/>
            <a:headEnd type="none" w="med" len="med"/>
            <a:tailEnd type="none" w="med" len="med"/>
          </a:ln>
        </p:spPr>
      </p:cxnSp>
      <p:cxnSp>
        <p:nvCxnSpPr>
          <p:cNvPr id="282" name="Google Shape;282;p30"/>
          <p:cNvCxnSpPr/>
          <p:nvPr/>
        </p:nvCxnSpPr>
        <p:spPr>
          <a:xfrm>
            <a:off x="1113075" y="3230025"/>
            <a:ext cx="3135900" cy="0"/>
          </a:xfrm>
          <a:prstGeom prst="straightConnector1">
            <a:avLst/>
          </a:prstGeom>
          <a:noFill/>
          <a:ln w="9525" cap="flat" cmpd="sng">
            <a:solidFill>
              <a:schemeClr val="dk2"/>
            </a:solidFill>
            <a:prstDash val="solid"/>
            <a:round/>
            <a:headEnd type="none" w="med" len="med"/>
            <a:tailEnd type="none" w="med" len="med"/>
          </a:ln>
        </p:spPr>
      </p:cxnSp>
      <p:cxnSp>
        <p:nvCxnSpPr>
          <p:cNvPr id="283" name="Google Shape;283;p30"/>
          <p:cNvCxnSpPr/>
          <p:nvPr/>
        </p:nvCxnSpPr>
        <p:spPr>
          <a:xfrm>
            <a:off x="1119675" y="3551425"/>
            <a:ext cx="3096600" cy="13200"/>
          </a:xfrm>
          <a:prstGeom prst="straightConnector1">
            <a:avLst/>
          </a:prstGeom>
          <a:noFill/>
          <a:ln w="9525" cap="flat" cmpd="sng">
            <a:solidFill>
              <a:schemeClr val="dk2"/>
            </a:solidFill>
            <a:prstDash val="solid"/>
            <a:round/>
            <a:headEnd type="none" w="med" len="med"/>
            <a:tailEnd type="none" w="med" len="med"/>
          </a:ln>
        </p:spPr>
      </p:cxnSp>
      <p:cxnSp>
        <p:nvCxnSpPr>
          <p:cNvPr id="284" name="Google Shape;284;p30"/>
          <p:cNvCxnSpPr/>
          <p:nvPr/>
        </p:nvCxnSpPr>
        <p:spPr>
          <a:xfrm>
            <a:off x="1106475" y="3886013"/>
            <a:ext cx="3149100" cy="13200"/>
          </a:xfrm>
          <a:prstGeom prst="straightConnector1">
            <a:avLst/>
          </a:prstGeom>
          <a:noFill/>
          <a:ln w="9525" cap="flat" cmpd="sng">
            <a:solidFill>
              <a:schemeClr val="dk2"/>
            </a:solidFill>
            <a:prstDash val="solid"/>
            <a:round/>
            <a:headEnd type="none" w="med" len="med"/>
            <a:tailEnd type="none" w="med" len="med"/>
          </a:ln>
        </p:spPr>
      </p:cxnSp>
      <p:cxnSp>
        <p:nvCxnSpPr>
          <p:cNvPr id="285" name="Google Shape;285;p30"/>
          <p:cNvCxnSpPr/>
          <p:nvPr/>
        </p:nvCxnSpPr>
        <p:spPr>
          <a:xfrm>
            <a:off x="1080225" y="4253563"/>
            <a:ext cx="3162300" cy="19500"/>
          </a:xfrm>
          <a:prstGeom prst="straightConnector1">
            <a:avLst/>
          </a:prstGeom>
          <a:noFill/>
          <a:ln w="9525" cap="flat" cmpd="sng">
            <a:solidFill>
              <a:schemeClr val="dk2"/>
            </a:solidFill>
            <a:prstDash val="solid"/>
            <a:round/>
            <a:headEnd type="none" w="med" len="med"/>
            <a:tailEnd type="none" w="med" len="med"/>
          </a:ln>
        </p:spPr>
      </p:cxnSp>
      <p:cxnSp>
        <p:nvCxnSpPr>
          <p:cNvPr id="286" name="Google Shape;286;p30"/>
          <p:cNvCxnSpPr/>
          <p:nvPr/>
        </p:nvCxnSpPr>
        <p:spPr>
          <a:xfrm>
            <a:off x="1106625" y="4693000"/>
            <a:ext cx="3122700" cy="0"/>
          </a:xfrm>
          <a:prstGeom prst="straightConnector1">
            <a:avLst/>
          </a:prstGeom>
          <a:noFill/>
          <a:ln w="9525" cap="flat" cmpd="sng">
            <a:solidFill>
              <a:schemeClr val="dk2"/>
            </a:solidFill>
            <a:prstDash val="solid"/>
            <a:round/>
            <a:headEnd type="none" w="med" len="med"/>
            <a:tailEnd type="none" w="med" len="med"/>
          </a:ln>
        </p:spPr>
      </p:cxnSp>
      <p:sp>
        <p:nvSpPr>
          <p:cNvPr id="287" name="Google Shape;287;p30"/>
          <p:cNvSpPr txBox="1"/>
          <p:nvPr/>
        </p:nvSpPr>
        <p:spPr>
          <a:xfrm>
            <a:off x="1355850" y="1333900"/>
            <a:ext cx="1528500" cy="52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300">
                <a:solidFill>
                  <a:schemeClr val="lt1"/>
                </a:solidFill>
                <a:latin typeface="Lato"/>
                <a:ea typeface="Lato"/>
                <a:cs typeface="Lato"/>
                <a:sym typeface="Lato"/>
              </a:rPr>
              <a:t>Клас сполук</a:t>
            </a:r>
            <a:endParaRPr sz="1300">
              <a:solidFill>
                <a:schemeClr val="lt1"/>
              </a:solidFill>
              <a:latin typeface="Lato"/>
              <a:ea typeface="Lato"/>
              <a:cs typeface="Lato"/>
              <a:sym typeface="Lato"/>
            </a:endParaRPr>
          </a:p>
        </p:txBody>
      </p:sp>
      <p:sp>
        <p:nvSpPr>
          <p:cNvPr id="288" name="Google Shape;288;p30"/>
          <p:cNvSpPr txBox="1"/>
          <p:nvPr/>
        </p:nvSpPr>
        <p:spPr>
          <a:xfrm>
            <a:off x="2884350" y="1347038"/>
            <a:ext cx="1443300" cy="4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300">
                <a:solidFill>
                  <a:schemeClr val="lt1"/>
                </a:solidFill>
                <a:latin typeface="Lato"/>
                <a:ea typeface="Lato"/>
                <a:cs typeface="Lato"/>
                <a:sym typeface="Lato"/>
              </a:rPr>
              <a:t>Концентрація</a:t>
            </a:r>
            <a:endParaRPr sz="1300">
              <a:solidFill>
                <a:schemeClr val="lt1"/>
              </a:solidFill>
              <a:latin typeface="Lato"/>
              <a:ea typeface="Lato"/>
              <a:cs typeface="Lato"/>
              <a:sym typeface="Lato"/>
            </a:endParaRPr>
          </a:p>
        </p:txBody>
      </p:sp>
      <p:sp>
        <p:nvSpPr>
          <p:cNvPr id="289" name="Google Shape;289;p30"/>
          <p:cNvSpPr txBox="1"/>
          <p:nvPr/>
        </p:nvSpPr>
        <p:spPr>
          <a:xfrm>
            <a:off x="1073775" y="1773525"/>
            <a:ext cx="1764600" cy="291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100">
                <a:solidFill>
                  <a:schemeClr val="lt1"/>
                </a:solidFill>
                <a:latin typeface="Lato"/>
                <a:ea typeface="Lato"/>
                <a:cs typeface="Lato"/>
                <a:sym typeface="Lato"/>
              </a:rPr>
              <a:t>Амінокислоти</a:t>
            </a:r>
            <a:endParaRPr sz="1100">
              <a:solidFill>
                <a:schemeClr val="lt1"/>
              </a:solidFill>
              <a:latin typeface="Lato"/>
              <a:ea typeface="Lato"/>
              <a:cs typeface="Lato"/>
              <a:sym typeface="Lato"/>
            </a:endParaRPr>
          </a:p>
          <a:p>
            <a:pPr marL="0" lvl="0" indent="0" algn="l" rtl="0">
              <a:spcBef>
                <a:spcPts val="0"/>
              </a:spcBef>
              <a:spcAft>
                <a:spcPts val="0"/>
              </a:spcAft>
              <a:buNone/>
            </a:pPr>
            <a:endParaRPr sz="1100">
              <a:solidFill>
                <a:schemeClr val="lt1"/>
              </a:solidFill>
              <a:latin typeface="Lato"/>
              <a:ea typeface="Lato"/>
              <a:cs typeface="Lato"/>
              <a:sym typeface="Lato"/>
            </a:endParaRPr>
          </a:p>
          <a:p>
            <a:pPr marL="0" lvl="0" indent="0" algn="l" rtl="0">
              <a:spcBef>
                <a:spcPts val="0"/>
              </a:spcBef>
              <a:spcAft>
                <a:spcPts val="0"/>
              </a:spcAft>
              <a:buNone/>
            </a:pPr>
            <a:r>
              <a:rPr lang="uk" sz="1100">
                <a:solidFill>
                  <a:schemeClr val="lt1"/>
                </a:solidFill>
                <a:latin typeface="Lato"/>
                <a:ea typeface="Lato"/>
                <a:cs typeface="Lato"/>
                <a:sym typeface="Lato"/>
              </a:rPr>
              <a:t>Аліфатичні вуглеводні</a:t>
            </a:r>
            <a:endParaRPr sz="1100">
              <a:solidFill>
                <a:schemeClr val="lt1"/>
              </a:solidFill>
              <a:latin typeface="Lato"/>
              <a:ea typeface="Lato"/>
              <a:cs typeface="Lato"/>
              <a:sym typeface="Lato"/>
            </a:endParaRPr>
          </a:p>
        </p:txBody>
      </p:sp>
      <p:sp>
        <p:nvSpPr>
          <p:cNvPr id="290" name="Google Shape;290;p30"/>
          <p:cNvSpPr txBox="1"/>
          <p:nvPr/>
        </p:nvSpPr>
        <p:spPr>
          <a:xfrm>
            <a:off x="1073775" y="2500688"/>
            <a:ext cx="2014200" cy="31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100">
                <a:solidFill>
                  <a:schemeClr val="lt1"/>
                </a:solidFill>
                <a:latin typeface="Lato"/>
                <a:ea typeface="Lato"/>
                <a:cs typeface="Lato"/>
                <a:sym typeface="Lato"/>
              </a:rPr>
              <a:t>Ароматичні вуглеводні</a:t>
            </a:r>
            <a:endParaRPr sz="900">
              <a:solidFill>
                <a:schemeClr val="lt1"/>
              </a:solidFill>
              <a:latin typeface="Lato"/>
              <a:ea typeface="Lato"/>
              <a:cs typeface="Lato"/>
              <a:sym typeface="Lato"/>
            </a:endParaRPr>
          </a:p>
        </p:txBody>
      </p:sp>
      <p:sp>
        <p:nvSpPr>
          <p:cNvPr id="291" name="Google Shape;291;p30"/>
          <p:cNvSpPr txBox="1"/>
          <p:nvPr/>
        </p:nvSpPr>
        <p:spPr>
          <a:xfrm>
            <a:off x="1119675" y="2888875"/>
            <a:ext cx="1764600" cy="212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000">
                <a:solidFill>
                  <a:schemeClr val="lt1"/>
                </a:solidFill>
                <a:latin typeface="Lato"/>
                <a:ea typeface="Lato"/>
                <a:cs typeface="Lato"/>
                <a:sym typeface="Lato"/>
              </a:rPr>
              <a:t>Фулерени</a:t>
            </a:r>
            <a:endParaRPr sz="1000">
              <a:solidFill>
                <a:schemeClr val="lt1"/>
              </a:solidFill>
              <a:latin typeface="Lato"/>
              <a:ea typeface="Lato"/>
              <a:cs typeface="Lato"/>
              <a:sym typeface="Lato"/>
            </a:endParaRPr>
          </a:p>
          <a:p>
            <a:pPr marL="0" lvl="0" indent="0" algn="l" rtl="0">
              <a:spcBef>
                <a:spcPts val="0"/>
              </a:spcBef>
              <a:spcAft>
                <a:spcPts val="0"/>
              </a:spcAft>
              <a:buNone/>
            </a:pPr>
            <a:endParaRPr sz="1000">
              <a:solidFill>
                <a:schemeClr val="lt1"/>
              </a:solidFill>
              <a:latin typeface="Lato"/>
              <a:ea typeface="Lato"/>
              <a:cs typeface="Lato"/>
              <a:sym typeface="Lato"/>
            </a:endParaRPr>
          </a:p>
          <a:p>
            <a:pPr marL="0" lvl="0" indent="0" algn="l" rtl="0">
              <a:spcBef>
                <a:spcPts val="0"/>
              </a:spcBef>
              <a:spcAft>
                <a:spcPts val="0"/>
              </a:spcAft>
              <a:buNone/>
            </a:pPr>
            <a:r>
              <a:rPr lang="uk" sz="1000">
                <a:solidFill>
                  <a:schemeClr val="lt1"/>
                </a:solidFill>
                <a:latin typeface="Lato"/>
                <a:ea typeface="Lato"/>
                <a:cs typeface="Lato"/>
                <a:sym typeface="Lato"/>
              </a:rPr>
              <a:t>Карбоксильні кислоти</a:t>
            </a:r>
            <a:endParaRPr sz="1000">
              <a:solidFill>
                <a:schemeClr val="lt1"/>
              </a:solidFill>
              <a:latin typeface="Lato"/>
              <a:ea typeface="Lato"/>
              <a:cs typeface="Lato"/>
              <a:sym typeface="Lato"/>
            </a:endParaRPr>
          </a:p>
          <a:p>
            <a:pPr marL="0" lvl="0" indent="0" algn="l" rtl="0">
              <a:spcBef>
                <a:spcPts val="0"/>
              </a:spcBef>
              <a:spcAft>
                <a:spcPts val="0"/>
              </a:spcAft>
              <a:buNone/>
            </a:pPr>
            <a:endParaRPr sz="1000">
              <a:solidFill>
                <a:schemeClr val="lt1"/>
              </a:solidFill>
              <a:latin typeface="Lato"/>
              <a:ea typeface="Lato"/>
              <a:cs typeface="Lato"/>
              <a:sym typeface="Lato"/>
            </a:endParaRPr>
          </a:p>
          <a:p>
            <a:pPr marL="0" lvl="0" indent="0" algn="l" rtl="0">
              <a:spcBef>
                <a:spcPts val="0"/>
              </a:spcBef>
              <a:spcAft>
                <a:spcPts val="0"/>
              </a:spcAft>
              <a:buNone/>
            </a:pPr>
            <a:r>
              <a:rPr lang="uk" sz="1000">
                <a:solidFill>
                  <a:schemeClr val="lt1"/>
                </a:solidFill>
                <a:latin typeface="Lato"/>
                <a:ea typeface="Lato"/>
                <a:cs typeface="Lato"/>
                <a:sym typeface="Lato"/>
              </a:rPr>
              <a:t>Гідрокарбосильні кислоти</a:t>
            </a:r>
            <a:endParaRPr sz="900">
              <a:solidFill>
                <a:schemeClr val="lt1"/>
              </a:solidFill>
              <a:latin typeface="Lato"/>
              <a:ea typeface="Lato"/>
              <a:cs typeface="Lato"/>
              <a:sym typeface="Lato"/>
            </a:endParaRPr>
          </a:p>
        </p:txBody>
      </p:sp>
      <p:sp>
        <p:nvSpPr>
          <p:cNvPr id="292" name="Google Shape;292;p30"/>
          <p:cNvSpPr txBox="1"/>
          <p:nvPr/>
        </p:nvSpPr>
        <p:spPr>
          <a:xfrm>
            <a:off x="1119675" y="3892625"/>
            <a:ext cx="1528500" cy="31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100">
                <a:solidFill>
                  <a:schemeClr val="lt1"/>
                </a:solidFill>
                <a:latin typeface="Lato"/>
                <a:ea typeface="Lato"/>
                <a:cs typeface="Lato"/>
                <a:sym typeface="Lato"/>
              </a:rPr>
              <a:t>Пурини та піриміди</a:t>
            </a:r>
            <a:endParaRPr sz="900">
              <a:solidFill>
                <a:schemeClr val="lt1"/>
              </a:solidFill>
              <a:latin typeface="Lato"/>
              <a:ea typeface="Lato"/>
              <a:cs typeface="Lato"/>
              <a:sym typeface="Lato"/>
            </a:endParaRPr>
          </a:p>
        </p:txBody>
      </p:sp>
      <p:sp>
        <p:nvSpPr>
          <p:cNvPr id="293" name="Google Shape;293;p30"/>
          <p:cNvSpPr txBox="1"/>
          <p:nvPr/>
        </p:nvSpPr>
        <p:spPr>
          <a:xfrm>
            <a:off x="1159025" y="4260000"/>
            <a:ext cx="1325400" cy="31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300">
                <a:solidFill>
                  <a:schemeClr val="lt1"/>
                </a:solidFill>
                <a:latin typeface="Lato"/>
                <a:ea typeface="Lato"/>
                <a:cs typeface="Lato"/>
                <a:sym typeface="Lato"/>
              </a:rPr>
              <a:t>спирти</a:t>
            </a:r>
            <a:endParaRPr sz="1300">
              <a:solidFill>
                <a:schemeClr val="lt1"/>
              </a:solidFill>
              <a:latin typeface="Lato"/>
              <a:ea typeface="Lato"/>
              <a:cs typeface="Lato"/>
              <a:sym typeface="Lato"/>
            </a:endParaRPr>
          </a:p>
        </p:txBody>
      </p:sp>
      <p:sp>
        <p:nvSpPr>
          <p:cNvPr id="294" name="Google Shape;294;p30"/>
          <p:cNvSpPr txBox="1"/>
          <p:nvPr/>
        </p:nvSpPr>
        <p:spPr>
          <a:xfrm>
            <a:off x="1119675" y="4653650"/>
            <a:ext cx="1443300" cy="31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200">
                <a:solidFill>
                  <a:schemeClr val="lt1"/>
                </a:solidFill>
                <a:latin typeface="Lato"/>
                <a:ea typeface="Lato"/>
                <a:cs typeface="Lato"/>
                <a:sym typeface="Lato"/>
              </a:rPr>
              <a:t>Сульфокислоти</a:t>
            </a:r>
            <a:endParaRPr sz="1100">
              <a:solidFill>
                <a:schemeClr val="lt1"/>
              </a:solidFill>
              <a:latin typeface="Lato"/>
              <a:ea typeface="Lato"/>
              <a:cs typeface="Lato"/>
              <a:sym typeface="Lato"/>
            </a:endParaRPr>
          </a:p>
        </p:txBody>
      </p:sp>
      <p:sp>
        <p:nvSpPr>
          <p:cNvPr id="295" name="Google Shape;295;p30"/>
          <p:cNvSpPr txBox="1"/>
          <p:nvPr/>
        </p:nvSpPr>
        <p:spPr>
          <a:xfrm>
            <a:off x="2707325" y="1845700"/>
            <a:ext cx="1443300" cy="31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300">
                <a:solidFill>
                  <a:schemeClr val="lt1"/>
                </a:solidFill>
                <a:latin typeface="Lato"/>
                <a:ea typeface="Lato"/>
                <a:cs typeface="Lato"/>
                <a:sym typeface="Lato"/>
              </a:rPr>
              <a:t>17-60</a:t>
            </a:r>
            <a:endParaRPr sz="1300">
              <a:solidFill>
                <a:schemeClr val="lt1"/>
              </a:solidFill>
              <a:latin typeface="Lato"/>
              <a:ea typeface="Lato"/>
              <a:cs typeface="Lato"/>
              <a:sym typeface="Lato"/>
            </a:endParaRPr>
          </a:p>
        </p:txBody>
      </p:sp>
      <p:sp>
        <p:nvSpPr>
          <p:cNvPr id="296" name="Google Shape;296;p30"/>
          <p:cNvSpPr txBox="1"/>
          <p:nvPr/>
        </p:nvSpPr>
        <p:spPr>
          <a:xfrm>
            <a:off x="2707325" y="2190113"/>
            <a:ext cx="1443300" cy="31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300">
                <a:solidFill>
                  <a:schemeClr val="lt1"/>
                </a:solidFill>
                <a:latin typeface="Lato"/>
                <a:ea typeface="Lato"/>
                <a:cs typeface="Lato"/>
                <a:sym typeface="Lato"/>
              </a:rPr>
              <a:t>35</a:t>
            </a:r>
            <a:endParaRPr sz="1300">
              <a:solidFill>
                <a:schemeClr val="lt1"/>
              </a:solidFill>
              <a:latin typeface="Lato"/>
              <a:ea typeface="Lato"/>
              <a:cs typeface="Lato"/>
              <a:sym typeface="Lato"/>
            </a:endParaRPr>
          </a:p>
        </p:txBody>
      </p:sp>
      <p:sp>
        <p:nvSpPr>
          <p:cNvPr id="297" name="Google Shape;297;p30"/>
          <p:cNvSpPr txBox="1"/>
          <p:nvPr/>
        </p:nvSpPr>
        <p:spPr>
          <a:xfrm>
            <a:off x="2720450" y="2528025"/>
            <a:ext cx="1443300" cy="22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300">
                <a:solidFill>
                  <a:schemeClr val="lt1"/>
                </a:solidFill>
                <a:latin typeface="Lato"/>
                <a:ea typeface="Lato"/>
                <a:cs typeface="Lato"/>
                <a:sym typeface="Lato"/>
              </a:rPr>
              <a:t>3319</a:t>
            </a:r>
            <a:endParaRPr sz="1300">
              <a:solidFill>
                <a:schemeClr val="lt1"/>
              </a:solidFill>
              <a:latin typeface="Lato"/>
              <a:ea typeface="Lato"/>
              <a:cs typeface="Lato"/>
              <a:sym typeface="Lato"/>
            </a:endParaRPr>
          </a:p>
        </p:txBody>
      </p:sp>
      <p:sp>
        <p:nvSpPr>
          <p:cNvPr id="298" name="Google Shape;298;p30"/>
          <p:cNvSpPr txBox="1"/>
          <p:nvPr/>
        </p:nvSpPr>
        <p:spPr>
          <a:xfrm>
            <a:off x="2694225" y="2856050"/>
            <a:ext cx="1325400" cy="4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300">
                <a:solidFill>
                  <a:schemeClr val="lt1"/>
                </a:solidFill>
                <a:latin typeface="Lato"/>
                <a:ea typeface="Lato"/>
                <a:cs typeface="Lato"/>
                <a:sym typeface="Lato"/>
              </a:rPr>
              <a:t>100</a:t>
            </a:r>
            <a:endParaRPr sz="1300">
              <a:solidFill>
                <a:schemeClr val="lt1"/>
              </a:solidFill>
              <a:latin typeface="Lato"/>
              <a:ea typeface="Lato"/>
              <a:cs typeface="Lato"/>
              <a:sym typeface="Lato"/>
            </a:endParaRPr>
          </a:p>
        </p:txBody>
      </p:sp>
      <p:sp>
        <p:nvSpPr>
          <p:cNvPr id="299" name="Google Shape;299;p30"/>
          <p:cNvSpPr txBox="1"/>
          <p:nvPr/>
        </p:nvSpPr>
        <p:spPr>
          <a:xfrm>
            <a:off x="2736850" y="3207013"/>
            <a:ext cx="1443300" cy="22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300">
                <a:solidFill>
                  <a:schemeClr val="lt1"/>
                </a:solidFill>
                <a:latin typeface="Lato"/>
                <a:ea typeface="Lato"/>
                <a:cs typeface="Lato"/>
                <a:sym typeface="Lato"/>
              </a:rPr>
              <a:t>300</a:t>
            </a:r>
            <a:endParaRPr sz="1300">
              <a:solidFill>
                <a:schemeClr val="lt1"/>
              </a:solidFill>
              <a:latin typeface="Lato"/>
              <a:ea typeface="Lato"/>
              <a:cs typeface="Lato"/>
              <a:sym typeface="Lato"/>
            </a:endParaRPr>
          </a:p>
        </p:txBody>
      </p:sp>
      <p:sp>
        <p:nvSpPr>
          <p:cNvPr id="300" name="Google Shape;300;p30"/>
          <p:cNvSpPr txBox="1"/>
          <p:nvPr/>
        </p:nvSpPr>
        <p:spPr>
          <a:xfrm>
            <a:off x="2694225" y="3499575"/>
            <a:ext cx="1325400" cy="31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300">
                <a:solidFill>
                  <a:schemeClr val="lt1"/>
                </a:solidFill>
                <a:latin typeface="Lato"/>
                <a:ea typeface="Lato"/>
                <a:cs typeface="Lato"/>
                <a:sym typeface="Lato"/>
              </a:rPr>
              <a:t>15</a:t>
            </a:r>
            <a:endParaRPr sz="1300">
              <a:solidFill>
                <a:schemeClr val="lt1"/>
              </a:solidFill>
              <a:latin typeface="Lato"/>
              <a:ea typeface="Lato"/>
              <a:cs typeface="Lato"/>
              <a:sym typeface="Lato"/>
            </a:endParaRPr>
          </a:p>
        </p:txBody>
      </p:sp>
      <p:sp>
        <p:nvSpPr>
          <p:cNvPr id="301" name="Google Shape;301;p30"/>
          <p:cNvSpPr txBox="1"/>
          <p:nvPr/>
        </p:nvSpPr>
        <p:spPr>
          <a:xfrm>
            <a:off x="2700875" y="3849913"/>
            <a:ext cx="1220400" cy="22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300">
                <a:solidFill>
                  <a:schemeClr val="lt1"/>
                </a:solidFill>
                <a:latin typeface="Lato"/>
                <a:ea typeface="Lato"/>
                <a:cs typeface="Lato"/>
                <a:sym typeface="Lato"/>
              </a:rPr>
              <a:t>1.3</a:t>
            </a:r>
            <a:endParaRPr sz="1300">
              <a:solidFill>
                <a:schemeClr val="lt1"/>
              </a:solidFill>
              <a:latin typeface="Lato"/>
              <a:ea typeface="Lato"/>
              <a:cs typeface="Lato"/>
              <a:sym typeface="Lato"/>
            </a:endParaRPr>
          </a:p>
        </p:txBody>
      </p:sp>
      <p:sp>
        <p:nvSpPr>
          <p:cNvPr id="302" name="Google Shape;302;p30"/>
          <p:cNvSpPr txBox="1"/>
          <p:nvPr/>
        </p:nvSpPr>
        <p:spPr>
          <a:xfrm>
            <a:off x="2746700" y="4260000"/>
            <a:ext cx="1049700" cy="31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300">
                <a:solidFill>
                  <a:schemeClr val="lt1"/>
                </a:solidFill>
                <a:latin typeface="Lato"/>
                <a:ea typeface="Lato"/>
                <a:cs typeface="Lato"/>
                <a:sym typeface="Lato"/>
              </a:rPr>
              <a:t>11</a:t>
            </a:r>
            <a:endParaRPr sz="1300">
              <a:solidFill>
                <a:schemeClr val="lt1"/>
              </a:solidFill>
              <a:latin typeface="Lato"/>
              <a:ea typeface="Lato"/>
              <a:cs typeface="Lato"/>
              <a:sym typeface="Lato"/>
            </a:endParaRPr>
          </a:p>
        </p:txBody>
      </p:sp>
      <p:sp>
        <p:nvSpPr>
          <p:cNvPr id="303" name="Google Shape;303;p30"/>
          <p:cNvSpPr txBox="1"/>
          <p:nvPr/>
        </p:nvSpPr>
        <p:spPr>
          <a:xfrm>
            <a:off x="2720450" y="4693000"/>
            <a:ext cx="1220400" cy="22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300">
                <a:solidFill>
                  <a:schemeClr val="lt1"/>
                </a:solidFill>
                <a:latin typeface="Lato"/>
                <a:ea typeface="Lato"/>
                <a:cs typeface="Lato"/>
                <a:sym typeface="Lato"/>
              </a:rPr>
              <a:t>68</a:t>
            </a:r>
            <a:endParaRPr sz="1300">
              <a:solidFill>
                <a:schemeClr val="lt1"/>
              </a:solidFill>
              <a:latin typeface="Lato"/>
              <a:ea typeface="Lato"/>
              <a:cs typeface="Lato"/>
              <a:sym typeface="Lato"/>
            </a:endParaRPr>
          </a:p>
        </p:txBody>
      </p:sp>
      <p:pic>
        <p:nvPicPr>
          <p:cNvPr id="304" name="Google Shape;304;p30"/>
          <p:cNvPicPr preferRelativeResize="0"/>
          <p:nvPr/>
        </p:nvPicPr>
        <p:blipFill>
          <a:blip r:embed="rId3">
            <a:alphaModFix/>
          </a:blip>
          <a:stretch>
            <a:fillRect/>
          </a:stretch>
        </p:blipFill>
        <p:spPr>
          <a:xfrm>
            <a:off x="7162225" y="0"/>
            <a:ext cx="1905000" cy="11896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31"/>
          <p:cNvSpPr txBox="1">
            <a:spLocks noGrp="1"/>
          </p:cNvSpPr>
          <p:nvPr>
            <p:ph type="title"/>
          </p:nvPr>
        </p:nvSpPr>
        <p:spPr>
          <a:xfrm>
            <a:off x="1953625" y="91625"/>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sz="2600">
                <a:latin typeface="Comfortaa SemiBold"/>
                <a:ea typeface="Comfortaa SemiBold"/>
                <a:cs typeface="Comfortaa SemiBold"/>
                <a:sym typeface="Comfortaa SemiBold"/>
              </a:rPr>
              <a:t>Мерчисонський метеорит</a:t>
            </a:r>
            <a:endParaRPr sz="2600">
              <a:latin typeface="Comfortaa SemiBold"/>
              <a:ea typeface="Comfortaa SemiBold"/>
              <a:cs typeface="Comfortaa SemiBold"/>
              <a:sym typeface="Comfortaa SemiBold"/>
            </a:endParaRPr>
          </a:p>
        </p:txBody>
      </p:sp>
      <p:sp>
        <p:nvSpPr>
          <p:cNvPr id="310" name="Google Shape;310;p31"/>
          <p:cNvSpPr txBox="1"/>
          <p:nvPr/>
        </p:nvSpPr>
        <p:spPr>
          <a:xfrm>
            <a:off x="1355850" y="639025"/>
            <a:ext cx="7584000" cy="39756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uk" sz="1300" dirty="0">
                <a:solidFill>
                  <a:schemeClr val="lt1"/>
                </a:solidFill>
                <a:latin typeface="Lato"/>
                <a:ea typeface="Lato"/>
                <a:cs typeface="Lato"/>
                <a:sym typeface="Lato"/>
              </a:rPr>
              <a:t>Хоча сам метеорит містив суміш лівих та правих ізомерів амінокислот, більшість амінокислот на Землі є лівими за хіральністю, а більшість цукрів — правими. Команда шведських науковців у 2005 році продемонструвала, що ця земна гомохіральність﻿[в інших мовах] могла бути спричинена, або каталізована, як наслідок дії L-енантіомерної амінокислоти, як-от пролін.</a:t>
            </a:r>
            <a:endParaRPr sz="1300" dirty="0">
              <a:solidFill>
                <a:schemeClr val="lt1"/>
              </a:solidFill>
              <a:latin typeface="Lato"/>
              <a:ea typeface="Lato"/>
              <a:cs typeface="Lato"/>
              <a:sym typeface="Lato"/>
            </a:endParaRPr>
          </a:p>
          <a:p>
            <a:pPr marL="0" lvl="0" indent="0" algn="just"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dirty="0">
                <a:solidFill>
                  <a:schemeClr val="lt1"/>
                </a:solidFill>
                <a:latin typeface="Lato"/>
                <a:ea typeface="Lato"/>
                <a:cs typeface="Lato"/>
                <a:sym typeface="Lato"/>
              </a:rPr>
              <a:t>                                                                            </a:t>
            </a: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dirty="0">
                <a:solidFill>
                  <a:schemeClr val="lt1"/>
                </a:solidFill>
                <a:latin typeface="Lato"/>
                <a:ea typeface="Lato"/>
                <a:cs typeface="Lato"/>
                <a:sym typeface="Lato"/>
              </a:rPr>
              <a:t>                        </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just" rtl="0">
              <a:spcBef>
                <a:spcPts val="0"/>
              </a:spcBef>
              <a:spcAft>
                <a:spcPts val="0"/>
              </a:spcAft>
              <a:buNone/>
            </a:pPr>
            <a:r>
              <a:rPr lang="uk" sz="1300" dirty="0">
                <a:solidFill>
                  <a:schemeClr val="lt1"/>
                </a:solidFill>
                <a:latin typeface="Lato"/>
                <a:ea typeface="Lato"/>
                <a:cs typeface="Lato"/>
                <a:sym typeface="Lato"/>
              </a:rPr>
              <a:t>Існує декілька рядів ознак, які свідчать про те, що внутрішні ділянки добре збережених фрагментів метеорита Мерчисонський (Murchison) є чистими, тобто не зазнали впливу земного середовища. Під час дослідження одного зі зразків метеорита, яке провели 2010 року використовуючи високоточні аналітичні засоби, такі як спектроскопія, було ідентифіковано 14 000 молекулярних сполук, в тому числі — 70 амінокислот у складі цього зразка. Обмежені можливості аналізу з використанням мас-спектрометрії дають змогу визначити потенційну кількість унікальних молекулярних композицій — до 50 000 або більше, тоді як за приблизними оцінками команди науковців, які проводили ці дослідження, у складі метеорита можуть міститись мільйони різних органічних сполук.</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p:txBody>
      </p:sp>
      <p:pic>
        <p:nvPicPr>
          <p:cNvPr id="311" name="Google Shape;311;p31"/>
          <p:cNvPicPr preferRelativeResize="0"/>
          <p:nvPr/>
        </p:nvPicPr>
        <p:blipFill rotWithShape="1">
          <a:blip r:embed="rId3">
            <a:alphaModFix/>
          </a:blip>
          <a:srcRect/>
          <a:stretch/>
        </p:blipFill>
        <p:spPr>
          <a:xfrm>
            <a:off x="1510575" y="1657575"/>
            <a:ext cx="2748658" cy="914100"/>
          </a:xfrm>
          <a:prstGeom prst="rect">
            <a:avLst/>
          </a:prstGeom>
          <a:noFill/>
          <a:ln>
            <a:noFill/>
          </a:ln>
        </p:spPr>
      </p:pic>
      <p:sp>
        <p:nvSpPr>
          <p:cNvPr id="312" name="Google Shape;312;p31"/>
          <p:cNvSpPr txBox="1"/>
          <p:nvPr/>
        </p:nvSpPr>
        <p:spPr>
          <a:xfrm>
            <a:off x="4259233" y="1716700"/>
            <a:ext cx="4469357" cy="6210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spcFirstLastPara="1" wrap="square" lIns="91425" tIns="91425" rIns="91425" bIns="91425" anchor="t" anchorCtr="0">
            <a:noAutofit/>
          </a:bodyPr>
          <a:lstStyle/>
          <a:p>
            <a:pPr marL="0" lvl="0" indent="0" algn="just" rtl="0">
              <a:spcBef>
                <a:spcPts val="0"/>
              </a:spcBef>
              <a:spcAft>
                <a:spcPts val="0"/>
              </a:spcAft>
              <a:buNone/>
            </a:pPr>
            <a:r>
              <a:rPr lang="uk" sz="1300" dirty="0">
                <a:solidFill>
                  <a:schemeClr val="lt1"/>
                </a:solidFill>
                <a:latin typeface="Lato"/>
                <a:ea typeface="Lato"/>
                <a:cs typeface="Lato"/>
                <a:sym typeface="Lato"/>
              </a:rPr>
              <a:t>Енантіомери-це стереоізомери, які є повними дзеркальними відображеннями один одного.</a:t>
            </a:r>
            <a:endParaRPr sz="1300" dirty="0">
              <a:solidFill>
                <a:schemeClr val="lt1"/>
              </a:solidFill>
              <a:latin typeface="Lato"/>
              <a:ea typeface="Lato"/>
              <a:cs typeface="Lato"/>
              <a:sym typeface="Lato"/>
            </a:endParaRPr>
          </a:p>
        </p:txBody>
      </p:sp>
      <p:pic>
        <p:nvPicPr>
          <p:cNvPr id="313" name="Google Shape;313;p31"/>
          <p:cNvPicPr preferRelativeResize="0"/>
          <p:nvPr/>
        </p:nvPicPr>
        <p:blipFill>
          <a:blip r:embed="rId4">
            <a:alphaModFix/>
          </a:blip>
          <a:stretch>
            <a:fillRect/>
          </a:stretch>
        </p:blipFill>
        <p:spPr>
          <a:xfrm>
            <a:off x="0" y="3279871"/>
            <a:ext cx="1355850" cy="186363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36"/>
          <p:cNvSpPr txBox="1">
            <a:spLocks noGrp="1"/>
          </p:cNvSpPr>
          <p:nvPr>
            <p:ph type="title"/>
          </p:nvPr>
        </p:nvSpPr>
        <p:spPr>
          <a:xfrm>
            <a:off x="999025" y="100350"/>
            <a:ext cx="8208000" cy="7143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uk" sz="1460" b="1" dirty="0">
                <a:latin typeface="Comfortaa"/>
                <a:ea typeface="Comfortaa"/>
                <a:cs typeface="Comfortaa"/>
                <a:sym typeface="Comfortaa"/>
              </a:rPr>
              <a:t>Захист від метеоритів поділяється на два рівні: глобальний (це коли захищається вся планета) та індивідуальний (якщо людина опинилася в зоні падіння). Зараз людство тільки вчиться відхиляти великі космічні об’єкти, а для звичайної людини найголовніше  це знати, що робити, і швидко реагувати в небезпечній ситуації.</a:t>
            </a:r>
            <a:endParaRPr sz="1060" b="1" dirty="0"/>
          </a:p>
        </p:txBody>
      </p:sp>
      <p:sp>
        <p:nvSpPr>
          <p:cNvPr id="345" name="Google Shape;345;p36"/>
          <p:cNvSpPr txBox="1"/>
          <p:nvPr/>
        </p:nvSpPr>
        <p:spPr>
          <a:xfrm>
            <a:off x="132778" y="1421779"/>
            <a:ext cx="8858821" cy="3244564"/>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spcFirstLastPara="1" wrap="square" lIns="91425" tIns="91425" rIns="91425" bIns="91425" anchor="t" anchorCtr="0">
            <a:noAutofit/>
          </a:bodyPr>
          <a:lstStyle/>
          <a:p>
            <a:pPr marL="0" lvl="0" indent="0" algn="just" rtl="0">
              <a:spcBef>
                <a:spcPts val="0"/>
              </a:spcBef>
              <a:spcAft>
                <a:spcPts val="0"/>
              </a:spcAft>
              <a:buNone/>
            </a:pPr>
            <a:r>
              <a:rPr lang="uk" sz="1260" b="1" dirty="0">
                <a:solidFill>
                  <a:schemeClr val="lt1"/>
                </a:solidFill>
                <a:latin typeface="Montserrat"/>
                <a:ea typeface="Montserrat"/>
                <a:cs typeface="Montserrat"/>
                <a:sym typeface="Montserrat"/>
              </a:rPr>
              <a:t>Глобальний рівень </a:t>
            </a:r>
            <a:r>
              <a:rPr lang="uk" sz="1260" dirty="0">
                <a:solidFill>
                  <a:schemeClr val="lt1"/>
                </a:solidFill>
                <a:latin typeface="Montserrat"/>
                <a:ea typeface="Montserrat"/>
                <a:cs typeface="Montserrat"/>
                <a:sym typeface="Montserrat"/>
              </a:rPr>
              <a:t>(як людство може захиститись))Вчені створюють способ змінити рух астероїдів, щоб вони не становили небезпеку для Землі:</a:t>
            </a:r>
            <a:endParaRPr sz="1260" dirty="0">
              <a:solidFill>
                <a:schemeClr val="lt1"/>
              </a:solidFill>
              <a:latin typeface="Montserrat"/>
              <a:ea typeface="Montserrat"/>
              <a:cs typeface="Montserrat"/>
              <a:sym typeface="Montserrat"/>
            </a:endParaRPr>
          </a:p>
          <a:p>
            <a:pPr marL="0" lvl="0" indent="0" algn="just" rtl="0">
              <a:spcBef>
                <a:spcPts val="0"/>
              </a:spcBef>
              <a:spcAft>
                <a:spcPts val="0"/>
              </a:spcAft>
              <a:buNone/>
            </a:pPr>
            <a:r>
              <a:rPr lang="uk" sz="1260" dirty="0">
                <a:solidFill>
                  <a:schemeClr val="lt1"/>
                </a:solidFill>
                <a:latin typeface="Montserrat"/>
                <a:ea typeface="Montserrat"/>
                <a:cs typeface="Montserrat"/>
                <a:sym typeface="Montserrat"/>
              </a:rPr>
              <a:t>Кінетичний удар: космічний апарат врізається в астероїд і трохи змінює його траєкторію. Це вже перевірили в місії NASA DART, коли змінилася орбіта астероїда Діморфос.</a:t>
            </a:r>
            <a:endParaRPr sz="1260" dirty="0">
              <a:solidFill>
                <a:schemeClr val="lt1"/>
              </a:solidFill>
              <a:latin typeface="Montserrat"/>
              <a:ea typeface="Montserrat"/>
              <a:cs typeface="Montserrat"/>
              <a:sym typeface="Montserrat"/>
            </a:endParaRPr>
          </a:p>
          <a:p>
            <a:pPr marL="0" lvl="0" indent="0" algn="just" rtl="0">
              <a:spcBef>
                <a:spcPts val="0"/>
              </a:spcBef>
              <a:spcAft>
                <a:spcPts val="0"/>
              </a:spcAft>
              <a:buNone/>
            </a:pPr>
            <a:r>
              <a:rPr lang="uk" sz="1260" dirty="0">
                <a:solidFill>
                  <a:schemeClr val="lt1"/>
                </a:solidFill>
                <a:latin typeface="Montserrat"/>
                <a:ea typeface="Montserrat"/>
                <a:cs typeface="Montserrat"/>
                <a:sym typeface="Montserrat"/>
              </a:rPr>
              <a:t>Гравітаційний буксир: спеціальний апарат літає поруч з астероїдом і своєю гравітацією повільно відтягує його в інший бік.</a:t>
            </a:r>
            <a:endParaRPr sz="1260" dirty="0">
              <a:solidFill>
                <a:schemeClr val="lt1"/>
              </a:solidFill>
              <a:latin typeface="Montserrat"/>
              <a:ea typeface="Montserrat"/>
              <a:cs typeface="Montserrat"/>
              <a:sym typeface="Montserrat"/>
            </a:endParaRPr>
          </a:p>
          <a:p>
            <a:pPr marL="0" lvl="0" indent="0" algn="just" rtl="0">
              <a:spcBef>
                <a:spcPts val="0"/>
              </a:spcBef>
              <a:spcAft>
                <a:spcPts val="0"/>
              </a:spcAft>
              <a:buNone/>
            </a:pPr>
            <a:r>
              <a:rPr lang="uk" sz="1260" dirty="0">
                <a:solidFill>
                  <a:schemeClr val="lt1"/>
                </a:solidFill>
                <a:latin typeface="Montserrat"/>
                <a:ea typeface="Montserrat"/>
                <a:cs typeface="Montserrat"/>
                <a:sym typeface="Montserrat"/>
              </a:rPr>
              <a:t>Ядерний вибух: крайній варіант для дуже великих об’єктів. Але він не завжди руйнує астероїд, іноді може змінювати його структуру.</a:t>
            </a:r>
            <a:endParaRPr sz="1260" dirty="0">
              <a:solidFill>
                <a:schemeClr val="lt1"/>
              </a:solidFill>
              <a:latin typeface="Montserrat"/>
              <a:ea typeface="Montserrat"/>
              <a:cs typeface="Montserrat"/>
              <a:sym typeface="Montserrat"/>
            </a:endParaRPr>
          </a:p>
          <a:p>
            <a:pPr marL="0" lvl="0" indent="0" algn="just" rtl="0">
              <a:spcBef>
                <a:spcPts val="0"/>
              </a:spcBef>
              <a:spcAft>
                <a:spcPts val="0"/>
              </a:spcAft>
              <a:buNone/>
            </a:pPr>
            <a:r>
              <a:rPr lang="uk" sz="1260" dirty="0">
                <a:solidFill>
                  <a:schemeClr val="lt1"/>
                </a:solidFill>
                <a:latin typeface="Montserrat"/>
                <a:ea typeface="Montserrat"/>
                <a:cs typeface="Montserrat"/>
                <a:sym typeface="Montserrat"/>
              </a:rPr>
              <a:t>Спостереження: наукові організації, наприклад NASA, постійно стежать за небезпечними космічними об’єктами.</a:t>
            </a:r>
            <a:endParaRPr sz="1260" dirty="0">
              <a:solidFill>
                <a:schemeClr val="lt1"/>
              </a:solidFill>
              <a:latin typeface="Montserrat"/>
              <a:ea typeface="Montserrat"/>
              <a:cs typeface="Montserrat"/>
              <a:sym typeface="Montserrat"/>
            </a:endParaRPr>
          </a:p>
          <a:p>
            <a:pPr marL="0" lvl="0" indent="0" algn="just" rtl="0">
              <a:spcBef>
                <a:spcPts val="0"/>
              </a:spcBef>
              <a:spcAft>
                <a:spcPts val="0"/>
              </a:spcAft>
              <a:buNone/>
            </a:pPr>
            <a:r>
              <a:rPr lang="uk" sz="1260" b="1" dirty="0">
                <a:solidFill>
                  <a:schemeClr val="lt1"/>
                </a:solidFill>
                <a:latin typeface="Montserrat"/>
                <a:ea typeface="Montserrat"/>
                <a:cs typeface="Montserrat"/>
                <a:sym typeface="Montserrat"/>
              </a:rPr>
              <a:t>Індивідуальний рівень (що робити, якщо є небезпека)</a:t>
            </a:r>
            <a:endParaRPr sz="1260" b="1" dirty="0">
              <a:solidFill>
                <a:schemeClr val="lt1"/>
              </a:solidFill>
              <a:latin typeface="Montserrat"/>
              <a:ea typeface="Montserrat"/>
              <a:cs typeface="Montserrat"/>
              <a:sym typeface="Montserrat"/>
            </a:endParaRPr>
          </a:p>
          <a:p>
            <a:pPr marL="0" lvl="0" indent="0" algn="just" rtl="0">
              <a:spcBef>
                <a:spcPts val="0"/>
              </a:spcBef>
              <a:spcAft>
                <a:spcPts val="0"/>
              </a:spcAft>
              <a:buNone/>
            </a:pPr>
            <a:r>
              <a:rPr lang="uk" sz="1260" dirty="0" smtClean="0">
                <a:solidFill>
                  <a:schemeClr val="lt1"/>
                </a:solidFill>
                <a:latin typeface="Montserrat"/>
                <a:ea typeface="Montserrat"/>
                <a:cs typeface="Montserrat"/>
                <a:sym typeface="Montserrat"/>
              </a:rPr>
              <a:t>Вірогідність того </a:t>
            </a:r>
            <a:r>
              <a:rPr lang="uk" sz="1260" dirty="0">
                <a:solidFill>
                  <a:schemeClr val="lt1"/>
                </a:solidFill>
                <a:latin typeface="Montserrat"/>
                <a:ea typeface="Montserrat"/>
                <a:cs typeface="Montserrat"/>
                <a:sym typeface="Montserrat"/>
              </a:rPr>
              <a:t>що буде пряме падіння метеорита  дуже мала, але небезпечна може бути вибухова хвиля та уламки скла. Що робити? </a:t>
            </a:r>
            <a:endParaRPr sz="1260" dirty="0">
              <a:solidFill>
                <a:schemeClr val="lt1"/>
              </a:solidFill>
              <a:latin typeface="Montserrat"/>
              <a:ea typeface="Montserrat"/>
              <a:cs typeface="Montserrat"/>
              <a:sym typeface="Montserrat"/>
            </a:endParaRPr>
          </a:p>
          <a:p>
            <a:pPr marL="0" lvl="0" indent="0" algn="l" rtl="0">
              <a:spcBef>
                <a:spcPts val="0"/>
              </a:spcBef>
              <a:spcAft>
                <a:spcPts val="0"/>
              </a:spcAft>
              <a:buNone/>
            </a:pPr>
            <a:r>
              <a:rPr lang="uk" sz="1260" dirty="0">
                <a:solidFill>
                  <a:schemeClr val="lt1"/>
                </a:solidFill>
                <a:latin typeface="Montserrat"/>
                <a:ea typeface="Montserrat"/>
                <a:cs typeface="Montserrat"/>
                <a:sym typeface="Montserrat"/>
              </a:rPr>
              <a:t>Відійдіть від вікон, щоб не поранило склом.</a:t>
            </a:r>
            <a:endParaRPr sz="1260" dirty="0">
              <a:solidFill>
                <a:schemeClr val="lt1"/>
              </a:solidFill>
              <a:latin typeface="Montserrat"/>
              <a:ea typeface="Montserrat"/>
              <a:cs typeface="Montserrat"/>
              <a:sym typeface="Montserrat"/>
            </a:endParaRPr>
          </a:p>
          <a:p>
            <a:pPr marL="0" lvl="0" indent="0" algn="l" rtl="0">
              <a:spcBef>
                <a:spcPts val="0"/>
              </a:spcBef>
              <a:spcAft>
                <a:spcPts val="0"/>
              </a:spcAft>
              <a:buNone/>
            </a:pPr>
            <a:r>
              <a:rPr lang="uk" sz="1260" dirty="0">
                <a:solidFill>
                  <a:schemeClr val="lt1"/>
                </a:solidFill>
                <a:latin typeface="Montserrat"/>
                <a:ea typeface="Montserrat"/>
                <a:cs typeface="Montserrat"/>
                <a:sym typeface="Montserrat"/>
              </a:rPr>
              <a:t>Сховайтесь в безпечному місці, краще за міцними стінами або в підвалі.</a:t>
            </a:r>
            <a:endParaRPr sz="1260" dirty="0">
              <a:solidFill>
                <a:schemeClr val="lt1"/>
              </a:solidFill>
              <a:latin typeface="Montserrat"/>
              <a:ea typeface="Montserrat"/>
              <a:cs typeface="Montserrat"/>
              <a:sym typeface="Montserrat"/>
            </a:endParaRPr>
          </a:p>
          <a:p>
            <a:pPr marL="0" lvl="0" indent="0" algn="l" rtl="0">
              <a:spcBef>
                <a:spcPts val="0"/>
              </a:spcBef>
              <a:spcAft>
                <a:spcPts val="0"/>
              </a:spcAft>
              <a:buNone/>
            </a:pPr>
            <a:r>
              <a:rPr lang="uk" sz="1260" dirty="0">
                <a:solidFill>
                  <a:schemeClr val="lt1"/>
                </a:solidFill>
                <a:latin typeface="Montserrat"/>
                <a:ea typeface="Montserrat"/>
                <a:cs typeface="Montserrat"/>
                <a:sym typeface="Montserrat"/>
              </a:rPr>
              <a:t>Не підходьте до вікон і не дивітся назовні під час спалаху, бо ударна хвиля може прийти пізніше.</a:t>
            </a:r>
            <a:endParaRPr sz="1260" dirty="0">
              <a:solidFill>
                <a:schemeClr val="lt1"/>
              </a:solidFill>
              <a:latin typeface="Montserrat"/>
              <a:ea typeface="Montserrat"/>
              <a:cs typeface="Montserrat"/>
              <a:sym typeface="Montserrat"/>
            </a:endParaRPr>
          </a:p>
          <a:p>
            <a:pPr marL="0" lvl="0" indent="0" algn="l" rtl="0">
              <a:spcBef>
                <a:spcPts val="0"/>
              </a:spcBef>
              <a:spcAft>
                <a:spcPts val="0"/>
              </a:spcAft>
              <a:buNone/>
            </a:pPr>
            <a:endParaRPr sz="1260" b="1" dirty="0">
              <a:solidFill>
                <a:schemeClr val="lt1"/>
              </a:solidFill>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37"/>
          <p:cNvSpPr txBox="1"/>
          <p:nvPr/>
        </p:nvSpPr>
        <p:spPr>
          <a:xfrm>
            <a:off x="36475" y="26050"/>
            <a:ext cx="9107400" cy="5117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UA" sz="2000" dirty="0" smtClean="0">
                <a:solidFill>
                  <a:schemeClr val="lt1"/>
                </a:solidFill>
                <a:latin typeface="Lato"/>
                <a:ea typeface="Lato"/>
                <a:cs typeface="Lato"/>
                <a:sym typeface="Lato"/>
              </a:rPr>
              <a:t>Список використаних джерел</a:t>
            </a:r>
            <a:endParaRPr sz="20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dirty="0">
                <a:solidFill>
                  <a:schemeClr val="lt1"/>
                </a:solidFill>
                <a:latin typeface="Lato"/>
                <a:ea typeface="Lato"/>
                <a:cs typeface="Lato"/>
                <a:sym typeface="Lato"/>
              </a:rPr>
              <a:t> </a:t>
            </a:r>
            <a:r>
              <a:rPr lang="uk" sz="1300" u="sng" dirty="0">
                <a:solidFill>
                  <a:schemeClr val="hlink"/>
                </a:solidFill>
                <a:latin typeface="Lato"/>
                <a:ea typeface="Lato"/>
                <a:cs typeface="Lato"/>
                <a:sym typeface="Lato"/>
                <a:hlinkClick r:id="rId3"/>
              </a:rPr>
              <a:t>https://expert.in.ua/nauka/naukovtsi-z-yasuvaly-zvidky-prylitayut-na-zemlyu-meteoryty/#google_vignette</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u="sng" dirty="0">
                <a:solidFill>
                  <a:schemeClr val="hlink"/>
                </a:solidFill>
                <a:latin typeface="Lato"/>
                <a:ea typeface="Lato"/>
                <a:cs typeface="Lato"/>
                <a:sym typeface="Lato"/>
                <a:hlinkClick r:id="rId4"/>
              </a:rPr>
              <a:t>https://inconsulting.com.ua/uk/gemologchna-ekspertiza/identifikacija-meteorutiv.html</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u="sng" dirty="0">
                <a:solidFill>
                  <a:schemeClr val="hlink"/>
                </a:solidFill>
                <a:latin typeface="Lato"/>
                <a:ea typeface="Lato"/>
                <a:cs typeface="Lato"/>
                <a:sym typeface="Lato"/>
                <a:hlinkClick r:id="rId5"/>
              </a:rPr>
              <a:t>https://techno.nv.ua/ukr/popscience/znaydeno-pohodzhennya-bilshosti-meteoritiv-na-zemli-novi-dani-50459259.html</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u="sng" dirty="0">
                <a:solidFill>
                  <a:schemeClr val="hlink"/>
                </a:solidFill>
                <a:latin typeface="Lato"/>
                <a:ea typeface="Lato"/>
                <a:cs typeface="Lato"/>
                <a:sym typeface="Lato"/>
                <a:hlinkClick r:id="rId6"/>
              </a:rPr>
              <a:t>https://tsn.ua/exclusive/meteorit-chi-ulamki-z-kosmosu-naukovec-rozpoviv-scho-letilo-v-nebi-nad-kiyevom-2786832.html</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u="sng" dirty="0">
                <a:solidFill>
                  <a:schemeClr val="hlink"/>
                </a:solidFill>
                <a:latin typeface="Lato"/>
                <a:ea typeface="Lato"/>
                <a:cs typeface="Lato"/>
                <a:sym typeface="Lato"/>
                <a:hlinkClick r:id="rId7"/>
              </a:rPr>
              <a:t>https://ukrspace.com.ua/information/</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u="sng" dirty="0">
                <a:solidFill>
                  <a:schemeClr val="hlink"/>
                </a:solidFill>
                <a:latin typeface="Lato"/>
                <a:ea typeface="Lato"/>
                <a:cs typeface="Lato"/>
                <a:sym typeface="Lato"/>
                <a:hlinkClick r:id="rId8"/>
              </a:rPr>
              <a:t>https://science.nasa.gov/gallery/asteroid-comets-and-meteors/</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u="sng" dirty="0">
                <a:solidFill>
                  <a:schemeClr val="hlink"/>
                </a:solidFill>
                <a:latin typeface="Lato"/>
                <a:ea typeface="Lato"/>
                <a:cs typeface="Lato"/>
                <a:sym typeface="Lato"/>
                <a:hlinkClick r:id="rId9"/>
              </a:rPr>
              <a:t>https://dovidka.biz.ua/rozpovid-pro-meteoryty/</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u="sng" dirty="0">
                <a:solidFill>
                  <a:schemeClr val="hlink"/>
                </a:solidFill>
                <a:latin typeface="Lato"/>
                <a:ea typeface="Lato"/>
                <a:cs typeface="Lato"/>
                <a:sym typeface="Lato"/>
                <a:hlinkClick r:id="rId10"/>
              </a:rPr>
              <a:t>https://zn.ua/ukr/TECHNOLOGIES/vcheni-zjasuvali-zvidki-priletila-bilshist-meteoritiv-shcho-padajut-na-zemlju.html</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u="sng" dirty="0">
                <a:solidFill>
                  <a:schemeClr val="hlink"/>
                </a:solidFill>
                <a:latin typeface="Lato"/>
                <a:ea typeface="Lato"/>
                <a:cs typeface="Lato"/>
                <a:sym typeface="Lato"/>
                <a:hlinkClick r:id="rId10"/>
              </a:rPr>
              <a:t>https://zn.ua/ukr/TECHNOLOGIES/vcheni-zjasuvali-zvidki-priletila-bilshist-meteoritiv-shcho-padajut-na-zemlju.html</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u="sng" dirty="0">
                <a:solidFill>
                  <a:schemeClr val="hlink"/>
                </a:solidFill>
                <a:latin typeface="Lato"/>
                <a:ea typeface="Lato"/>
                <a:cs typeface="Lato"/>
                <a:sym typeface="Lato"/>
                <a:hlinkClick r:id="rId11"/>
              </a:rPr>
              <a:t>https://uk.wikipedia.org/wiki/%D0%9C%D0%B5%D1%82%D0%B5%D0%BE%D1%80%D0%B8%D1%82</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r>
              <a:rPr lang="uk" sz="1300" u="sng" dirty="0">
                <a:solidFill>
                  <a:schemeClr val="hlink"/>
                </a:solidFill>
                <a:latin typeface="Lato"/>
                <a:ea typeface="Lato"/>
                <a:cs typeface="Lato"/>
                <a:sym typeface="Lato"/>
                <a:hlinkClick r:id="rId12"/>
              </a:rPr>
              <a:t>https://chatgpt.com/uk-UA/download/</a:t>
            </a:r>
            <a:r>
              <a:rPr lang="uk" sz="1300" dirty="0">
                <a:solidFill>
                  <a:schemeClr val="lt1"/>
                </a:solidFill>
                <a:latin typeface="Lato"/>
                <a:ea typeface="Lato"/>
                <a:cs typeface="Lato"/>
                <a:sym typeface="Lato"/>
              </a:rPr>
              <a:t> </a:t>
            </a: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a:p>
            <a:pPr marL="0" lvl="0" indent="0" algn="l" rtl="0">
              <a:spcBef>
                <a:spcPts val="0"/>
              </a:spcBef>
              <a:spcAft>
                <a:spcPts val="0"/>
              </a:spcAft>
              <a:buNone/>
            </a:pPr>
            <a:endParaRPr sz="1300" dirty="0">
              <a:solidFill>
                <a:schemeClr val="lt1"/>
              </a:solidFill>
              <a:latin typeface="Lato"/>
              <a:ea typeface="Lato"/>
              <a:cs typeface="Lato"/>
              <a:sym typeface="Lato"/>
            </a:endParaRPr>
          </a:p>
        </p:txBody>
      </p:sp>
      <p:sp>
        <p:nvSpPr>
          <p:cNvPr id="351" name="Google Shape;351;p37"/>
          <p:cNvSpPr/>
          <p:nvPr/>
        </p:nvSpPr>
        <p:spPr>
          <a:xfrm>
            <a:off x="7451325" y="2207475"/>
            <a:ext cx="693600" cy="641400"/>
          </a:xfrm>
          <a:prstGeom prst="ellipse">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
        <p:nvSpPr>
          <p:cNvPr id="352" name="Google Shape;352;p37"/>
          <p:cNvSpPr/>
          <p:nvPr/>
        </p:nvSpPr>
        <p:spPr>
          <a:xfrm>
            <a:off x="7484025" y="2253225"/>
            <a:ext cx="628200" cy="549900"/>
          </a:xfrm>
          <a:prstGeom prst="flowChartConnector">
            <a:avLst/>
          </a:prstGeom>
          <a:solidFill>
            <a:srgbClr val="66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
        <p:nvSpPr>
          <p:cNvPr id="353" name="Google Shape;353;p37"/>
          <p:cNvSpPr/>
          <p:nvPr/>
        </p:nvSpPr>
        <p:spPr>
          <a:xfrm rot="2007957">
            <a:off x="7909420" y="2665603"/>
            <a:ext cx="850861" cy="471361"/>
          </a:xfrm>
          <a:prstGeom prst="mathMinus">
            <a:avLst>
              <a:gd name="adj1" fmla="val 23520"/>
            </a:avLst>
          </a:prstGeom>
          <a:solidFill>
            <a:srgbClr val="43434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
        <p:nvSpPr>
          <p:cNvPr id="354" name="Google Shape;354;p37"/>
          <p:cNvSpPr/>
          <p:nvPr/>
        </p:nvSpPr>
        <p:spPr>
          <a:xfrm rot="3214065">
            <a:off x="7477447" y="2248368"/>
            <a:ext cx="471314" cy="458234"/>
          </a:xfrm>
          <a:prstGeom prst="mathMin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
        <p:nvSpPr>
          <p:cNvPr id="355" name="Google Shape;355;p37"/>
          <p:cNvSpPr/>
          <p:nvPr/>
        </p:nvSpPr>
        <p:spPr>
          <a:xfrm rot="6964281">
            <a:off x="7477826" y="2047472"/>
            <a:ext cx="903092" cy="549823"/>
          </a:xfrm>
          <a:prstGeom prst="mathMinus">
            <a:avLst>
              <a:gd name="adj1" fmla="val 235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Tree>
  </p:cSld>
  <p:clrMapOvr>
    <a:masterClrMapping/>
  </p:clrMapOvr>
</p:sld>
</file>

<file path=ppt/theme/theme1.xml><?xml version="1.0" encoding="utf-8"?>
<a:theme xmlns:a="http://schemas.openxmlformats.org/drawingml/2006/main"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1068</TotalTime>
  <Words>2327</Words>
  <Application>Microsoft Office PowerPoint</Application>
  <PresentationFormat>Экран (16:9)</PresentationFormat>
  <Paragraphs>172</Paragraphs>
  <Slides>17</Slides>
  <Notes>17</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17</vt:i4>
      </vt:variant>
    </vt:vector>
  </HeadingPairs>
  <TitlesOfParts>
    <vt:vector size="29" baseType="lpstr">
      <vt:lpstr>Old Standard TT</vt:lpstr>
      <vt:lpstr>EB Garamond</vt:lpstr>
      <vt:lpstr>Arial</vt:lpstr>
      <vt:lpstr>Comfortaa SemiBold</vt:lpstr>
      <vt:lpstr>Roboto</vt:lpstr>
      <vt:lpstr>Comfortaa</vt:lpstr>
      <vt:lpstr>Caveat SemiBold</vt:lpstr>
      <vt:lpstr>Lato</vt:lpstr>
      <vt:lpstr>Montserrat</vt:lpstr>
      <vt:lpstr>Proxima Nova</vt:lpstr>
      <vt:lpstr>Times New Roman</vt:lpstr>
      <vt:lpstr>Focus</vt:lpstr>
      <vt:lpstr>Космічні гості: що таке метеорити і як вони змінюють Землю</vt:lpstr>
      <vt:lpstr>Що таке метеорит?</vt:lpstr>
      <vt:lpstr>Мета дослідження:  з’ясувати походження, склад і властивості метеоритів та дослідити їхню роль у формуванні й розвитку Землі.</vt:lpstr>
      <vt:lpstr>Завдання дослідження: з’ясувати походження метеоритів та їхній зв’язок із Сонячною системою; дослідити основні типи метеоритів і їхній хімічний склад; проаналізувати наслідки падіння метеоритів на Землю;  встановити значення метеоритів для науки (зокрема для вивчення будови Всесвіту); розглянути відомі випадки падіння метеоритів.</vt:lpstr>
      <vt:lpstr>Наукова новизна - дослідження узагальнює сучасні відомості про метеорити та акцентує увагу на їхньому впливі на розвиток Землі, поєднуючи знання з фізики, астрономії та географії. Особистий внесок полягає у відборі, аналізі та систематизації інформації про метеорити, а також у створенні наочних матеріалів (презентації/схем), що пояснюють їхнє походження, склад і вплив на Землю.</vt:lpstr>
      <vt:lpstr>Звідки прилетіли метеорити (астероїди, комети)  на Землю?   </vt:lpstr>
      <vt:lpstr>Як утворються метеорити в космосі?</vt:lpstr>
      <vt:lpstr>Процес падіння метеоритів від космосу до поверхні Землі</vt:lpstr>
      <vt:lpstr>Чому більшість метеоритів згорає?</vt:lpstr>
      <vt:lpstr>Хімічний склад метеоритів </vt:lpstr>
      <vt:lpstr>Різниця між метеороїдом і метеором</vt:lpstr>
      <vt:lpstr>Що таке кратер? Утворення кратерів</vt:lpstr>
      <vt:lpstr>Чикшулуб(Мексика)</vt:lpstr>
      <vt:lpstr>Мерчисонський метеорит</vt:lpstr>
      <vt:lpstr>Мерчисонський метеорит</vt:lpstr>
      <vt:lpstr>Захист від метеоритів поділяється на два рівні: глобальний (це коли захищається вся планета) та індивідуальний (якщо людина опинилася в зоні падіння). Зараз людство тільки вчиться відхиляти великі космічні об’єкти, а для звичайної людини найголовніше  це знати, що робити, і швидко реагувати в небезпечній ситуації.</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Метеорити: їх походження, склад та вплив на Землю</dc:title>
  <cp:lastModifiedBy>Учетная запись Майкрософт</cp:lastModifiedBy>
  <cp:revision>25</cp:revision>
  <dcterms:modified xsi:type="dcterms:W3CDTF">2026-04-28T23:58:01Z</dcterms:modified>
</cp:coreProperties>
</file>