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Gagalin" charset="1" panose="00000500000000000000"/>
      <p:regular r:id="rId20"/>
    </p:embeddedFont>
    <p:embeddedFont>
      <p:font typeface="Forum" charset="1" panose="02000000000000000000"/>
      <p:regular r:id="rId21"/>
    </p:embeddedFont>
    <p:embeddedFont>
      <p:font typeface="Open Sans" charset="1" panose="000000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9.jpeg" Type="http://schemas.openxmlformats.org/officeDocument/2006/relationships/image"/><Relationship Id="rId5" Target="../media/image10.png" Type="http://schemas.openxmlformats.org/officeDocument/2006/relationships/image"/><Relationship Id="rId6"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9.jpeg" Type="http://schemas.openxmlformats.org/officeDocument/2006/relationships/image"/><Relationship Id="rId5" Target="https://drive.google.com/file/d/1oLKMIpDB3nlfNZdCUCYaplzf2o94EY9O/view?usp=sharing" TargetMode="External" Type="http://schemas.openxmlformats.org/officeDocument/2006/relationships/hyperlink"/><Relationship Id="rId6" Target="../media/image12.png" Type="http://schemas.openxmlformats.org/officeDocument/2006/relationships/image"/><Relationship Id="rId7"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12.png" Type="http://schemas.openxmlformats.org/officeDocument/2006/relationships/image"/><Relationship Id="rId5" Target="../media/image9.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png" Type="http://schemas.openxmlformats.org/officeDocument/2006/relationships/image"/><Relationship Id="rId4" Target="../media/image9.jpeg" Type="http://schemas.openxmlformats.org/officeDocument/2006/relationships/image"/><Relationship Id="rId5" Target="../media/image1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 Id="rId5" Target="../media/image9.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png" Type="http://schemas.openxmlformats.org/officeDocument/2006/relationships/image"/><Relationship Id="rId4" Target="../media/image9.jpeg" Type="http://schemas.openxmlformats.org/officeDocument/2006/relationships/image"/><Relationship Id="rId5" Target="../media/image1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jpeg" Type="http://schemas.openxmlformats.org/officeDocument/2006/relationships/image"/><Relationship Id="rId4" Target="../media/image5.png" Type="http://schemas.openxmlformats.org/officeDocument/2006/relationships/image"/><Relationship Id="rId5" Target="../media/image1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20.png" Type="http://schemas.openxmlformats.org/officeDocument/2006/relationships/image"/><Relationship Id="rId5" Target="../media/image9.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21.png" Type="http://schemas.openxmlformats.org/officeDocument/2006/relationships/image"/><Relationship Id="rId5" Target="../media/image9.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2.png" Type="http://schemas.openxmlformats.org/officeDocument/2006/relationships/image"/><Relationship Id="rId4" Target="../media/image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3.png" Type="http://schemas.openxmlformats.org/officeDocument/2006/relationships/image"/><Relationship Id="rId4" Target="../media/image9.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4.png" Type="http://schemas.openxmlformats.org/officeDocument/2006/relationships/image"/><Relationship Id="rId4" Target="../media/image9.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4857"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sp>
        <p:nvSpPr>
          <p:cNvPr name="Freeform 4" id="4"/>
          <p:cNvSpPr/>
          <p:nvPr/>
        </p:nvSpPr>
        <p:spPr>
          <a:xfrm flipH="false" flipV="false" rot="0">
            <a:off x="828675" y="856431"/>
            <a:ext cx="15512072" cy="7289987"/>
          </a:xfrm>
          <a:custGeom>
            <a:avLst/>
            <a:gdLst/>
            <a:ahLst/>
            <a:cxnLst/>
            <a:rect r="r" b="b" t="t" l="l"/>
            <a:pathLst>
              <a:path h="7289987" w="15512072">
                <a:moveTo>
                  <a:pt x="0" y="0"/>
                </a:moveTo>
                <a:lnTo>
                  <a:pt x="15512072" y="0"/>
                </a:lnTo>
                <a:lnTo>
                  <a:pt x="15512072" y="7289987"/>
                </a:lnTo>
                <a:lnTo>
                  <a:pt x="0" y="728998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3450536" y="2966676"/>
            <a:ext cx="14682607" cy="7810662"/>
            <a:chOff x="0" y="0"/>
            <a:chExt cx="19576809" cy="10414216"/>
          </a:xfrm>
        </p:grpSpPr>
        <p:sp>
          <p:nvSpPr>
            <p:cNvPr name="Freeform 6" id="6"/>
            <p:cNvSpPr/>
            <p:nvPr/>
          </p:nvSpPr>
          <p:spPr>
            <a:xfrm flipH="false" flipV="false" rot="0">
              <a:off x="0" y="0"/>
              <a:ext cx="19576796" cy="10414254"/>
            </a:xfrm>
            <a:custGeom>
              <a:avLst/>
              <a:gdLst/>
              <a:ahLst/>
              <a:cxnLst/>
              <a:rect r="r" b="b" t="t" l="l"/>
              <a:pathLst>
                <a:path h="10414254" w="19576796">
                  <a:moveTo>
                    <a:pt x="0" y="0"/>
                  </a:moveTo>
                  <a:lnTo>
                    <a:pt x="19576796" y="0"/>
                  </a:lnTo>
                  <a:lnTo>
                    <a:pt x="19576796" y="10414254"/>
                  </a:lnTo>
                  <a:lnTo>
                    <a:pt x="0" y="10414254"/>
                  </a:lnTo>
                  <a:lnTo>
                    <a:pt x="0" y="0"/>
                  </a:lnTo>
                  <a:close/>
                </a:path>
              </a:pathLst>
            </a:custGeom>
            <a:blipFill>
              <a:blip r:embed="rId5"/>
              <a:stretch>
                <a:fillRect l="0" t="-940" r="0" b="-940"/>
              </a:stretch>
            </a:blipFill>
          </p:spPr>
        </p:sp>
      </p:grpSp>
      <p:sp>
        <p:nvSpPr>
          <p:cNvPr name="TextBox 7" id="7"/>
          <p:cNvSpPr txBox="true"/>
          <p:nvPr/>
        </p:nvSpPr>
        <p:spPr>
          <a:xfrm rot="0">
            <a:off x="1182376" y="2077641"/>
            <a:ext cx="9609458" cy="1671561"/>
          </a:xfrm>
          <a:prstGeom prst="rect">
            <a:avLst/>
          </a:prstGeom>
        </p:spPr>
        <p:txBody>
          <a:bodyPr anchor="t" rtlCol="false" tIns="0" lIns="0" bIns="0" rIns="0">
            <a:spAutoFit/>
          </a:bodyPr>
          <a:lstStyle/>
          <a:p>
            <a:pPr algn="ctr">
              <a:lnSpc>
                <a:spcPts val="6325"/>
              </a:lnSpc>
            </a:pPr>
            <a:r>
              <a:rPr lang="en-US" sz="4519">
                <a:solidFill>
                  <a:srgbClr val="C7B199"/>
                </a:solidFill>
                <a:latin typeface="Gagalin"/>
                <a:ea typeface="Gagalin"/>
                <a:cs typeface="Gagalin"/>
                <a:sym typeface="Gagalin"/>
              </a:rPr>
              <a:t>Поляки, євреї, німці та українці в історії Катеринослава-Дніпра</a:t>
            </a:r>
          </a:p>
        </p:txBody>
      </p:sp>
      <p:sp>
        <p:nvSpPr>
          <p:cNvPr name="TextBox 8" id="8"/>
          <p:cNvSpPr txBox="true"/>
          <p:nvPr/>
        </p:nvSpPr>
        <p:spPr>
          <a:xfrm rot="0">
            <a:off x="1315117" y="4373623"/>
            <a:ext cx="3520002" cy="3632502"/>
          </a:xfrm>
          <a:prstGeom prst="rect">
            <a:avLst/>
          </a:prstGeom>
        </p:spPr>
        <p:txBody>
          <a:bodyPr anchor="t" rtlCol="false" tIns="0" lIns="0" bIns="0" rIns="0">
            <a:spAutoFit/>
          </a:bodyPr>
          <a:lstStyle/>
          <a:p>
            <a:pPr algn="ctr">
              <a:lnSpc>
                <a:spcPts val="3078"/>
              </a:lnSpc>
            </a:pPr>
            <a:r>
              <a:rPr lang="en-US" sz="2799">
                <a:solidFill>
                  <a:srgbClr val="C7B199"/>
                </a:solidFill>
                <a:latin typeface="Forum"/>
                <a:ea typeface="Forum"/>
                <a:cs typeface="Forum"/>
                <a:sym typeface="Forum"/>
              </a:rPr>
              <a:t>Волкова Софія та Коваль Анастасія, учениці 9-Мі</a:t>
            </a:r>
          </a:p>
          <a:p>
            <a:pPr algn="ctr">
              <a:lnSpc>
                <a:spcPts val="3078"/>
              </a:lnSpc>
            </a:pPr>
            <a:r>
              <a:rPr lang="en-US" sz="2799">
                <a:solidFill>
                  <a:srgbClr val="C7B199"/>
                </a:solidFill>
                <a:latin typeface="Forum"/>
                <a:ea typeface="Forum"/>
                <a:cs typeface="Forum"/>
                <a:sym typeface="Forum"/>
              </a:rPr>
              <a:t>Ліцею №31 “Пріоритет” Дніпровської міської ради</a:t>
            </a:r>
          </a:p>
          <a:p>
            <a:pPr algn="ctr">
              <a:lnSpc>
                <a:spcPts val="3131"/>
              </a:lnSpc>
            </a:pPr>
          </a:p>
          <a:p>
            <a:pPr algn="ctr">
              <a:lnSpc>
                <a:spcPts val="6663"/>
              </a:lnSpc>
            </a:pPr>
          </a:p>
        </p:txBody>
      </p:sp>
      <p:sp>
        <p:nvSpPr>
          <p:cNvPr name="TextBox 9" id="9"/>
          <p:cNvSpPr txBox="true"/>
          <p:nvPr/>
        </p:nvSpPr>
        <p:spPr>
          <a:xfrm rot="0">
            <a:off x="6235865" y="4335523"/>
            <a:ext cx="3936587" cy="823665"/>
          </a:xfrm>
          <a:prstGeom prst="rect">
            <a:avLst/>
          </a:prstGeom>
        </p:spPr>
        <p:txBody>
          <a:bodyPr anchor="t" rtlCol="false" tIns="0" lIns="0" bIns="0" rIns="0">
            <a:spAutoFit/>
          </a:bodyPr>
          <a:lstStyle/>
          <a:p>
            <a:pPr algn="ctr">
              <a:lnSpc>
                <a:spcPts val="3078"/>
              </a:lnSpc>
            </a:pPr>
            <a:r>
              <a:rPr lang="en-US" sz="2400">
                <a:solidFill>
                  <a:srgbClr val="C7B199"/>
                </a:solidFill>
                <a:latin typeface="Forum"/>
                <a:ea typeface="Forum"/>
                <a:cs typeface="Forum"/>
                <a:sym typeface="Forum"/>
              </a:rPr>
              <a:t>Керівник проекту: </a:t>
            </a:r>
          </a:p>
          <a:p>
            <a:pPr algn="ctr">
              <a:lnSpc>
                <a:spcPts val="3078"/>
              </a:lnSpc>
            </a:pPr>
            <a:r>
              <a:rPr lang="en-US" sz="2799">
                <a:solidFill>
                  <a:srgbClr val="C7B199"/>
                </a:solidFill>
                <a:latin typeface="Forum"/>
                <a:ea typeface="Forum"/>
                <a:cs typeface="Forum"/>
                <a:sym typeface="Forum"/>
              </a:rPr>
              <a:t>Летяго Вікторія Віталіївна</a:t>
            </a:r>
          </a:p>
        </p:txBody>
      </p:sp>
      <p:grpSp>
        <p:nvGrpSpPr>
          <p:cNvPr name="Group 10" id="10"/>
          <p:cNvGrpSpPr/>
          <p:nvPr/>
        </p:nvGrpSpPr>
        <p:grpSpPr>
          <a:xfrm rot="0">
            <a:off x="82687" y="10200342"/>
            <a:ext cx="10069973" cy="105708"/>
            <a:chOff x="0" y="0"/>
            <a:chExt cx="13426630" cy="140945"/>
          </a:xfrm>
        </p:grpSpPr>
        <p:sp>
          <p:nvSpPr>
            <p:cNvPr name="Freeform 11" id="11"/>
            <p:cNvSpPr/>
            <p:nvPr/>
          </p:nvSpPr>
          <p:spPr>
            <a:xfrm flipH="false" flipV="false" rot="0">
              <a:off x="25273" y="0"/>
              <a:ext cx="13376148" cy="140970"/>
            </a:xfrm>
            <a:custGeom>
              <a:avLst/>
              <a:gdLst/>
              <a:ahLst/>
              <a:cxnLst/>
              <a:rect r="r" b="b" t="t" l="l"/>
              <a:pathLst>
                <a:path h="140970" w="13376148">
                  <a:moveTo>
                    <a:pt x="254" y="0"/>
                  </a:moveTo>
                  <a:lnTo>
                    <a:pt x="13376148" y="90170"/>
                  </a:lnTo>
                  <a:lnTo>
                    <a:pt x="13375766" y="140970"/>
                  </a:lnTo>
                  <a:lnTo>
                    <a:pt x="0" y="50800"/>
                  </a:lnTo>
                  <a:close/>
                </a:path>
              </a:pathLst>
            </a:custGeom>
            <a:solidFill>
              <a:srgbClr val="C7B199"/>
            </a:solidFill>
          </p:spPr>
        </p:sp>
      </p:grpSp>
      <p:grpSp>
        <p:nvGrpSpPr>
          <p:cNvPr name="Group 12" id="12"/>
          <p:cNvGrpSpPr/>
          <p:nvPr/>
        </p:nvGrpSpPr>
        <p:grpSpPr>
          <a:xfrm rot="0">
            <a:off x="8486851" y="260194"/>
            <a:ext cx="10069973" cy="105708"/>
            <a:chOff x="0" y="0"/>
            <a:chExt cx="13426630" cy="140945"/>
          </a:xfrm>
        </p:grpSpPr>
        <p:sp>
          <p:nvSpPr>
            <p:cNvPr name="Freeform 13" id="13"/>
            <p:cNvSpPr/>
            <p:nvPr/>
          </p:nvSpPr>
          <p:spPr>
            <a:xfrm flipH="false" flipV="false" rot="0">
              <a:off x="25273" y="0"/>
              <a:ext cx="13376148" cy="140970"/>
            </a:xfrm>
            <a:custGeom>
              <a:avLst/>
              <a:gdLst/>
              <a:ahLst/>
              <a:cxnLst/>
              <a:rect r="r" b="b" t="t" l="l"/>
              <a:pathLst>
                <a:path h="140970" w="13376148">
                  <a:moveTo>
                    <a:pt x="254" y="0"/>
                  </a:moveTo>
                  <a:lnTo>
                    <a:pt x="13376148" y="90170"/>
                  </a:lnTo>
                  <a:lnTo>
                    <a:pt x="13375766" y="140970"/>
                  </a:lnTo>
                  <a:lnTo>
                    <a:pt x="0" y="50800"/>
                  </a:lnTo>
                  <a:close/>
                </a:path>
              </a:pathLst>
            </a:custGeom>
            <a:solidFill>
              <a:srgbClr val="C7B199"/>
            </a:solid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1670" y="-421624"/>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6135472" y="488080"/>
            <a:ext cx="12856855" cy="10065782"/>
            <a:chOff x="0" y="0"/>
            <a:chExt cx="17142473" cy="13421043"/>
          </a:xfrm>
        </p:grpSpPr>
        <p:sp>
          <p:nvSpPr>
            <p:cNvPr name="Freeform 5" id="5"/>
            <p:cNvSpPr/>
            <p:nvPr/>
          </p:nvSpPr>
          <p:spPr>
            <a:xfrm flipH="true" flipV="false" rot="0">
              <a:off x="0" y="0"/>
              <a:ext cx="17142461" cy="13421106"/>
            </a:xfrm>
            <a:custGeom>
              <a:avLst/>
              <a:gdLst/>
              <a:ahLst/>
              <a:cxnLst/>
              <a:rect r="r" b="b" t="t" l="l"/>
              <a:pathLst>
                <a:path h="13421106" w="17142461">
                  <a:moveTo>
                    <a:pt x="17142461" y="0"/>
                  </a:moveTo>
                  <a:lnTo>
                    <a:pt x="0" y="0"/>
                  </a:lnTo>
                  <a:lnTo>
                    <a:pt x="0" y="13421106"/>
                  </a:lnTo>
                  <a:lnTo>
                    <a:pt x="17142461" y="13421106"/>
                  </a:lnTo>
                  <a:lnTo>
                    <a:pt x="17142461" y="0"/>
                  </a:lnTo>
                  <a:close/>
                </a:path>
              </a:pathLst>
            </a:custGeom>
            <a:blipFill>
              <a:blip r:embed="rId3"/>
              <a:stretch>
                <a:fillRect l="0" t="-13864" r="0" b="-13863"/>
              </a:stretch>
            </a:blipFill>
          </p:spPr>
        </p:sp>
      </p:grpSp>
      <p:grpSp>
        <p:nvGrpSpPr>
          <p:cNvPr name="Group 6" id="6"/>
          <p:cNvGrpSpPr/>
          <p:nvPr/>
        </p:nvGrpSpPr>
        <p:grpSpPr>
          <a:xfrm rot="0">
            <a:off x="0" y="0"/>
            <a:ext cx="12856855" cy="10065782"/>
            <a:chOff x="0" y="0"/>
            <a:chExt cx="17142473" cy="13421043"/>
          </a:xfrm>
        </p:grpSpPr>
        <p:sp>
          <p:nvSpPr>
            <p:cNvPr name="Freeform 7" id="7"/>
            <p:cNvSpPr/>
            <p:nvPr/>
          </p:nvSpPr>
          <p:spPr>
            <a:xfrm flipH="false" flipV="true" rot="0">
              <a:off x="0" y="0"/>
              <a:ext cx="17142461" cy="13421106"/>
            </a:xfrm>
            <a:custGeom>
              <a:avLst/>
              <a:gdLst/>
              <a:ahLst/>
              <a:cxnLst/>
              <a:rect r="r" b="b" t="t" l="l"/>
              <a:pathLst>
                <a:path h="13421106" w="17142461">
                  <a:moveTo>
                    <a:pt x="0" y="13421106"/>
                  </a:moveTo>
                  <a:lnTo>
                    <a:pt x="17142461" y="13421106"/>
                  </a:lnTo>
                  <a:lnTo>
                    <a:pt x="17142461" y="0"/>
                  </a:lnTo>
                  <a:lnTo>
                    <a:pt x="0" y="0"/>
                  </a:lnTo>
                  <a:lnTo>
                    <a:pt x="0" y="13421106"/>
                  </a:lnTo>
                  <a:close/>
                </a:path>
              </a:pathLst>
            </a:custGeom>
            <a:blipFill>
              <a:blip r:embed="rId3"/>
              <a:stretch>
                <a:fillRect l="0" t="-13864" r="0" b="-13863"/>
              </a:stretch>
            </a:blipFill>
          </p:spPr>
        </p:sp>
      </p:grpSp>
      <p:grpSp>
        <p:nvGrpSpPr>
          <p:cNvPr name="Group 8" id="8"/>
          <p:cNvGrpSpPr/>
          <p:nvPr/>
        </p:nvGrpSpPr>
        <p:grpSpPr>
          <a:xfrm rot="0">
            <a:off x="15653728" y="-569262"/>
            <a:ext cx="2882560" cy="3763004"/>
            <a:chOff x="0" y="0"/>
            <a:chExt cx="3843414" cy="5017338"/>
          </a:xfrm>
        </p:grpSpPr>
        <p:sp>
          <p:nvSpPr>
            <p:cNvPr name="Freeform 9" id="9"/>
            <p:cNvSpPr/>
            <p:nvPr/>
          </p:nvSpPr>
          <p:spPr>
            <a:xfrm flipH="false" flipV="false" rot="0">
              <a:off x="39116" y="79121"/>
              <a:ext cx="3765296" cy="4859020"/>
            </a:xfrm>
            <a:custGeom>
              <a:avLst/>
              <a:gdLst/>
              <a:ahLst/>
              <a:cxnLst/>
              <a:rect r="r" b="b" t="t" l="l"/>
              <a:pathLst>
                <a:path h="4859020" w="3765296">
                  <a:moveTo>
                    <a:pt x="2978785" y="4227957"/>
                  </a:moveTo>
                  <a:lnTo>
                    <a:pt x="2743327" y="3912489"/>
                  </a:lnTo>
                  <a:lnTo>
                    <a:pt x="3058922" y="3677031"/>
                  </a:lnTo>
                  <a:lnTo>
                    <a:pt x="3294380" y="3992626"/>
                  </a:lnTo>
                  <a:close/>
                  <a:moveTo>
                    <a:pt x="2823464" y="3361563"/>
                  </a:moveTo>
                  <a:lnTo>
                    <a:pt x="2272538" y="3281299"/>
                  </a:lnTo>
                  <a:lnTo>
                    <a:pt x="2588133" y="3045841"/>
                  </a:lnTo>
                  <a:lnTo>
                    <a:pt x="2823591" y="3361436"/>
                  </a:lnTo>
                  <a:close/>
                  <a:moveTo>
                    <a:pt x="2352675" y="2730373"/>
                  </a:moveTo>
                  <a:lnTo>
                    <a:pt x="2117217" y="2414778"/>
                  </a:lnTo>
                  <a:lnTo>
                    <a:pt x="2432812" y="2179320"/>
                  </a:lnTo>
                  <a:lnTo>
                    <a:pt x="2668270" y="2494915"/>
                  </a:lnTo>
                  <a:close/>
                  <a:moveTo>
                    <a:pt x="1566164" y="2334641"/>
                  </a:moveTo>
                  <a:lnTo>
                    <a:pt x="1330706" y="2019046"/>
                  </a:lnTo>
                  <a:lnTo>
                    <a:pt x="1646301" y="1783588"/>
                  </a:lnTo>
                  <a:lnTo>
                    <a:pt x="1881759" y="2099183"/>
                  </a:lnTo>
                  <a:close/>
                  <a:moveTo>
                    <a:pt x="1095375" y="1703578"/>
                  </a:moveTo>
                  <a:lnTo>
                    <a:pt x="859917" y="1387983"/>
                  </a:lnTo>
                  <a:lnTo>
                    <a:pt x="1175512" y="1152652"/>
                  </a:lnTo>
                  <a:lnTo>
                    <a:pt x="1410970" y="1468247"/>
                  </a:lnTo>
                  <a:close/>
                  <a:moveTo>
                    <a:pt x="624459" y="1072515"/>
                  </a:moveTo>
                  <a:lnTo>
                    <a:pt x="389001" y="756920"/>
                  </a:lnTo>
                  <a:lnTo>
                    <a:pt x="704596" y="521462"/>
                  </a:lnTo>
                  <a:lnTo>
                    <a:pt x="940054" y="837057"/>
                  </a:lnTo>
                  <a:close/>
                  <a:moveTo>
                    <a:pt x="153670" y="441452"/>
                  </a:moveTo>
                  <a:lnTo>
                    <a:pt x="0" y="235458"/>
                  </a:lnTo>
                  <a:lnTo>
                    <a:pt x="315468" y="0"/>
                  </a:lnTo>
                  <a:lnTo>
                    <a:pt x="469138" y="205994"/>
                  </a:lnTo>
                  <a:close/>
                  <a:moveTo>
                    <a:pt x="3449701" y="4859020"/>
                  </a:moveTo>
                  <a:lnTo>
                    <a:pt x="3214243" y="4543425"/>
                  </a:lnTo>
                  <a:lnTo>
                    <a:pt x="3529838" y="4307967"/>
                  </a:lnTo>
                  <a:lnTo>
                    <a:pt x="3765296" y="4623562"/>
                  </a:lnTo>
                  <a:close/>
                </a:path>
              </a:pathLst>
            </a:custGeom>
            <a:solidFill>
              <a:srgbClr val="FFFFFF"/>
            </a:solidFill>
          </p:spPr>
        </p:sp>
      </p:grpSp>
      <p:sp>
        <p:nvSpPr>
          <p:cNvPr name="Freeform 10" id="10"/>
          <p:cNvSpPr/>
          <p:nvPr/>
        </p:nvSpPr>
        <p:spPr>
          <a:xfrm flipH="false" flipV="false" rot="0">
            <a:off x="6557972" y="1124731"/>
            <a:ext cx="10974638" cy="4895069"/>
          </a:xfrm>
          <a:custGeom>
            <a:avLst/>
            <a:gdLst/>
            <a:ahLst/>
            <a:cxnLst/>
            <a:rect r="r" b="b" t="t" l="l"/>
            <a:pathLst>
              <a:path h="4895069" w="10974638">
                <a:moveTo>
                  <a:pt x="0" y="0"/>
                </a:moveTo>
                <a:lnTo>
                  <a:pt x="10974638" y="0"/>
                </a:lnTo>
                <a:lnTo>
                  <a:pt x="10974638" y="4895069"/>
                </a:lnTo>
                <a:lnTo>
                  <a:pt x="0" y="48950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0" y="-183937"/>
            <a:ext cx="15981645" cy="10654884"/>
            <a:chOff x="0" y="0"/>
            <a:chExt cx="21308860" cy="14206512"/>
          </a:xfrm>
        </p:grpSpPr>
        <p:sp>
          <p:nvSpPr>
            <p:cNvPr name="Freeform 12" id="12"/>
            <p:cNvSpPr/>
            <p:nvPr/>
          </p:nvSpPr>
          <p:spPr>
            <a:xfrm flipH="false" flipV="false" rot="0">
              <a:off x="0" y="0"/>
              <a:ext cx="21308822" cy="14206474"/>
            </a:xfrm>
            <a:custGeom>
              <a:avLst/>
              <a:gdLst/>
              <a:ahLst/>
              <a:cxnLst/>
              <a:rect r="r" b="b" t="t" l="l"/>
              <a:pathLst>
                <a:path h="14206474" w="21308822">
                  <a:moveTo>
                    <a:pt x="0" y="0"/>
                  </a:moveTo>
                  <a:lnTo>
                    <a:pt x="21308822" y="0"/>
                  </a:lnTo>
                  <a:lnTo>
                    <a:pt x="21308822" y="14206474"/>
                  </a:lnTo>
                  <a:lnTo>
                    <a:pt x="0" y="14206474"/>
                  </a:lnTo>
                  <a:lnTo>
                    <a:pt x="0" y="0"/>
                  </a:lnTo>
                  <a:close/>
                </a:path>
              </a:pathLst>
            </a:custGeom>
            <a:blipFill>
              <a:blip r:embed="rId6"/>
              <a:stretch>
                <a:fillRect l="-11855" t="0" r="-11855" b="0"/>
              </a:stretch>
            </a:blipFill>
          </p:spPr>
        </p:sp>
      </p:grpSp>
      <p:sp>
        <p:nvSpPr>
          <p:cNvPr name="TextBox 13" id="13"/>
          <p:cNvSpPr txBox="true"/>
          <p:nvPr/>
        </p:nvSpPr>
        <p:spPr>
          <a:xfrm rot="0">
            <a:off x="6643249" y="1272216"/>
            <a:ext cx="10889361" cy="4803902"/>
          </a:xfrm>
          <a:prstGeom prst="rect">
            <a:avLst/>
          </a:prstGeom>
        </p:spPr>
        <p:txBody>
          <a:bodyPr anchor="t" rtlCol="false" tIns="0" lIns="0" bIns="0" rIns="0">
            <a:spAutoFit/>
          </a:bodyPr>
          <a:lstStyle/>
          <a:p>
            <a:pPr algn="just">
              <a:lnSpc>
                <a:spcPts val="4759"/>
              </a:lnSpc>
            </a:pPr>
            <a:r>
              <a:rPr lang="en-US" sz="3800" u="sng">
                <a:solidFill>
                  <a:srgbClr val="C7B199"/>
                </a:solidFill>
                <a:latin typeface="Forum"/>
                <a:ea typeface="Forum"/>
                <a:cs typeface="Forum"/>
                <a:sym typeface="Forum"/>
              </a:rPr>
              <a:t>Мета роботи</a:t>
            </a:r>
            <a:r>
              <a:rPr lang="en-US" sz="3800">
                <a:solidFill>
                  <a:srgbClr val="C7B199"/>
                </a:solidFill>
                <a:latin typeface="Forum"/>
                <a:ea typeface="Forum"/>
                <a:cs typeface="Forum"/>
                <a:sym typeface="Forum"/>
              </a:rPr>
              <a:t>: вивчити та поглинутись у історію нашого міста та зрозуміти, як на той час все було влаштовано, які були народи, як жили люди та цікаві факти про Катеринослав.</a:t>
            </a:r>
          </a:p>
          <a:p>
            <a:pPr algn="just">
              <a:lnSpc>
                <a:spcPts val="4759"/>
              </a:lnSpc>
            </a:pPr>
            <a:r>
              <a:rPr lang="en-US" sz="3800" u="sng">
                <a:solidFill>
                  <a:srgbClr val="C7B199"/>
                </a:solidFill>
                <a:latin typeface="Forum"/>
                <a:ea typeface="Forum"/>
                <a:cs typeface="Forum"/>
                <a:sym typeface="Forum"/>
              </a:rPr>
              <a:t>Предмет дослідження</a:t>
            </a:r>
            <a:r>
              <a:rPr lang="en-US" sz="3800">
                <a:solidFill>
                  <a:srgbClr val="C7B199"/>
                </a:solidFill>
                <a:latin typeface="Forum"/>
                <a:ea typeface="Forum"/>
                <a:cs typeface="Forum"/>
                <a:sym typeface="Forum"/>
              </a:rPr>
              <a:t>: погляди, думки та уявлення людей різного віку щодо взаємодії поляків, євреїв, німців та українців в історії міста.</a:t>
            </a:r>
          </a:p>
          <a:p>
            <a:pPr algn="ctr">
              <a:lnSpc>
                <a:spcPts val="4758"/>
              </a:lnSpc>
            </a:pPr>
          </a:p>
        </p:txBody>
      </p:sp>
      <p:grpSp>
        <p:nvGrpSpPr>
          <p:cNvPr name="Group 14" id="14"/>
          <p:cNvGrpSpPr/>
          <p:nvPr/>
        </p:nvGrpSpPr>
        <p:grpSpPr>
          <a:xfrm rot="0">
            <a:off x="14626028" y="7277452"/>
            <a:ext cx="4513936" cy="3002423"/>
            <a:chOff x="0" y="0"/>
            <a:chExt cx="6018581" cy="4003230"/>
          </a:xfrm>
        </p:grpSpPr>
        <p:sp>
          <p:nvSpPr>
            <p:cNvPr name="Freeform 15" id="15"/>
            <p:cNvSpPr/>
            <p:nvPr/>
          </p:nvSpPr>
          <p:spPr>
            <a:xfrm flipH="false" flipV="false" rot="0">
              <a:off x="90551" y="31115"/>
              <a:ext cx="5837428" cy="3940937"/>
            </a:xfrm>
            <a:custGeom>
              <a:avLst/>
              <a:gdLst/>
              <a:ahLst/>
              <a:cxnLst/>
              <a:rect r="r" b="b" t="t" l="l"/>
              <a:pathLst>
                <a:path h="3940937" w="5837428">
                  <a:moveTo>
                    <a:pt x="662686" y="3184398"/>
                  </a:moveTo>
                  <a:lnTo>
                    <a:pt x="994029" y="2971673"/>
                  </a:lnTo>
                  <a:lnTo>
                    <a:pt x="1206627" y="3303016"/>
                  </a:lnTo>
                  <a:lnTo>
                    <a:pt x="875284" y="3515614"/>
                  </a:lnTo>
                  <a:close/>
                  <a:moveTo>
                    <a:pt x="1537970" y="3090418"/>
                  </a:moveTo>
                  <a:lnTo>
                    <a:pt x="1869313" y="2877820"/>
                  </a:lnTo>
                  <a:lnTo>
                    <a:pt x="2081911" y="3209163"/>
                  </a:lnTo>
                  <a:lnTo>
                    <a:pt x="1750568" y="3421761"/>
                  </a:lnTo>
                  <a:close/>
                  <a:moveTo>
                    <a:pt x="2413254" y="2996565"/>
                  </a:moveTo>
                  <a:lnTo>
                    <a:pt x="2744597" y="2783967"/>
                  </a:lnTo>
                  <a:lnTo>
                    <a:pt x="2957195" y="3115310"/>
                  </a:lnTo>
                  <a:lnTo>
                    <a:pt x="2625852" y="3327908"/>
                  </a:lnTo>
                  <a:close/>
                  <a:moveTo>
                    <a:pt x="3288538" y="2902712"/>
                  </a:moveTo>
                  <a:lnTo>
                    <a:pt x="3619881" y="2690114"/>
                  </a:lnTo>
                  <a:lnTo>
                    <a:pt x="3832479" y="3021457"/>
                  </a:lnTo>
                  <a:lnTo>
                    <a:pt x="3501136" y="3234055"/>
                  </a:lnTo>
                  <a:close/>
                  <a:moveTo>
                    <a:pt x="4163822" y="2808859"/>
                  </a:moveTo>
                  <a:lnTo>
                    <a:pt x="4495165" y="2596261"/>
                  </a:lnTo>
                  <a:lnTo>
                    <a:pt x="4707763" y="2927604"/>
                  </a:lnTo>
                  <a:lnTo>
                    <a:pt x="4376420" y="3140202"/>
                  </a:lnTo>
                  <a:close/>
                  <a:moveTo>
                    <a:pt x="5039106" y="2715006"/>
                  </a:moveTo>
                  <a:lnTo>
                    <a:pt x="4307459" y="845439"/>
                  </a:lnTo>
                  <a:lnTo>
                    <a:pt x="4520057" y="1176782"/>
                  </a:lnTo>
                  <a:lnTo>
                    <a:pt x="4188714" y="1389380"/>
                  </a:lnTo>
                  <a:close/>
                  <a:moveTo>
                    <a:pt x="4851400" y="964184"/>
                  </a:moveTo>
                  <a:lnTo>
                    <a:pt x="5182743" y="751586"/>
                  </a:lnTo>
                  <a:lnTo>
                    <a:pt x="5395341" y="1082929"/>
                  </a:lnTo>
                  <a:lnTo>
                    <a:pt x="5063998" y="1295527"/>
                  </a:lnTo>
                  <a:close/>
                  <a:moveTo>
                    <a:pt x="5726684" y="870331"/>
                  </a:moveTo>
                  <a:lnTo>
                    <a:pt x="5624830" y="0"/>
                  </a:lnTo>
                  <a:lnTo>
                    <a:pt x="5837428" y="331343"/>
                  </a:lnTo>
                  <a:lnTo>
                    <a:pt x="5514086" y="538861"/>
                  </a:lnTo>
                  <a:close/>
                  <a:moveTo>
                    <a:pt x="0" y="3609594"/>
                  </a:moveTo>
                  <a:lnTo>
                    <a:pt x="331343" y="3396996"/>
                  </a:lnTo>
                  <a:lnTo>
                    <a:pt x="543941" y="3728339"/>
                  </a:lnTo>
                  <a:lnTo>
                    <a:pt x="212598" y="3940937"/>
                  </a:lnTo>
                  <a:close/>
                </a:path>
              </a:pathLst>
            </a:custGeom>
            <a:solidFill>
              <a:srgbClr val="FFFFFF"/>
            </a:solidFill>
          </p:spPr>
        </p:sp>
      </p:grpSp>
    </p:spTree>
  </p:cSld>
  <p:clrMapOvr>
    <a:masterClrMapping/>
  </p:clrMapOvr>
  <p:transition spd="fast">
    <p:fade/>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4857"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154857" y="-37224"/>
            <a:ext cx="12856855" cy="10065782"/>
            <a:chOff x="0" y="0"/>
            <a:chExt cx="17142473" cy="13421043"/>
          </a:xfrm>
        </p:grpSpPr>
        <p:sp>
          <p:nvSpPr>
            <p:cNvPr name="Freeform 5" id="5"/>
            <p:cNvSpPr/>
            <p:nvPr/>
          </p:nvSpPr>
          <p:spPr>
            <a:xfrm flipH="false" flipV="true" rot="0">
              <a:off x="0" y="0"/>
              <a:ext cx="17142461" cy="13421106"/>
            </a:xfrm>
            <a:custGeom>
              <a:avLst/>
              <a:gdLst/>
              <a:ahLst/>
              <a:cxnLst/>
              <a:rect r="r" b="b" t="t" l="l"/>
              <a:pathLst>
                <a:path h="13421106" w="17142461">
                  <a:moveTo>
                    <a:pt x="0" y="13421106"/>
                  </a:moveTo>
                  <a:lnTo>
                    <a:pt x="17142461" y="13421106"/>
                  </a:lnTo>
                  <a:lnTo>
                    <a:pt x="17142461" y="0"/>
                  </a:lnTo>
                  <a:lnTo>
                    <a:pt x="0" y="0"/>
                  </a:lnTo>
                  <a:lnTo>
                    <a:pt x="0" y="13421106"/>
                  </a:lnTo>
                  <a:close/>
                </a:path>
              </a:pathLst>
            </a:custGeom>
            <a:blipFill>
              <a:blip r:embed="rId3"/>
              <a:stretch>
                <a:fillRect l="0" t="-13864" r="0" b="-13863"/>
              </a:stretch>
            </a:blipFill>
          </p:spPr>
        </p:sp>
      </p:grpSp>
      <p:grpSp>
        <p:nvGrpSpPr>
          <p:cNvPr name="Group 6" id="6"/>
          <p:cNvGrpSpPr/>
          <p:nvPr/>
        </p:nvGrpSpPr>
        <p:grpSpPr>
          <a:xfrm rot="0">
            <a:off x="8793109" y="191110"/>
            <a:ext cx="38100" cy="10114940"/>
            <a:chOff x="0" y="0"/>
            <a:chExt cx="50800" cy="13486587"/>
          </a:xfrm>
        </p:grpSpPr>
        <p:sp>
          <p:nvSpPr>
            <p:cNvPr name="Freeform 7" id="7"/>
            <p:cNvSpPr/>
            <p:nvPr/>
          </p:nvSpPr>
          <p:spPr>
            <a:xfrm flipH="false" flipV="false" rot="0">
              <a:off x="0" y="25400"/>
              <a:ext cx="50800" cy="13435837"/>
            </a:xfrm>
            <a:custGeom>
              <a:avLst/>
              <a:gdLst/>
              <a:ahLst/>
              <a:cxnLst/>
              <a:rect r="r" b="b" t="t" l="l"/>
              <a:pathLst>
                <a:path h="13435837" w="50800">
                  <a:moveTo>
                    <a:pt x="0" y="13435837"/>
                  </a:moveTo>
                  <a:lnTo>
                    <a:pt x="0" y="0"/>
                  </a:lnTo>
                  <a:lnTo>
                    <a:pt x="50800" y="0"/>
                  </a:lnTo>
                  <a:lnTo>
                    <a:pt x="50800" y="13435837"/>
                  </a:lnTo>
                  <a:close/>
                </a:path>
              </a:pathLst>
            </a:custGeom>
            <a:solidFill>
              <a:srgbClr val="000000"/>
            </a:solidFill>
          </p:spPr>
        </p:sp>
      </p:grpSp>
      <p:grpSp>
        <p:nvGrpSpPr>
          <p:cNvPr name="Group 8" id="8"/>
          <p:cNvGrpSpPr/>
          <p:nvPr/>
        </p:nvGrpSpPr>
        <p:grpSpPr>
          <a:xfrm rot="0">
            <a:off x="7980483" y="1150048"/>
            <a:ext cx="1663351" cy="38100"/>
            <a:chOff x="0" y="0"/>
            <a:chExt cx="2217801" cy="50800"/>
          </a:xfrm>
        </p:grpSpPr>
        <p:sp>
          <p:nvSpPr>
            <p:cNvPr name="Freeform 9" id="9"/>
            <p:cNvSpPr/>
            <p:nvPr/>
          </p:nvSpPr>
          <p:spPr>
            <a:xfrm flipH="false" flipV="false" rot="0">
              <a:off x="25400" y="0"/>
              <a:ext cx="2167001" cy="50800"/>
            </a:xfrm>
            <a:custGeom>
              <a:avLst/>
              <a:gdLst/>
              <a:ahLst/>
              <a:cxnLst/>
              <a:rect r="r" b="b" t="t" l="l"/>
              <a:pathLst>
                <a:path h="50800" w="2167001">
                  <a:moveTo>
                    <a:pt x="0" y="0"/>
                  </a:moveTo>
                  <a:lnTo>
                    <a:pt x="2167001" y="0"/>
                  </a:lnTo>
                  <a:lnTo>
                    <a:pt x="2167001" y="50800"/>
                  </a:lnTo>
                  <a:lnTo>
                    <a:pt x="0" y="50800"/>
                  </a:lnTo>
                  <a:close/>
                </a:path>
              </a:pathLst>
            </a:custGeom>
            <a:solidFill>
              <a:srgbClr val="000000"/>
            </a:solidFill>
          </p:spPr>
        </p:sp>
      </p:grpSp>
      <p:grpSp>
        <p:nvGrpSpPr>
          <p:cNvPr name="Group 10" id="10"/>
          <p:cNvGrpSpPr/>
          <p:nvPr/>
        </p:nvGrpSpPr>
        <p:grpSpPr>
          <a:xfrm rot="0">
            <a:off x="9923831" y="522018"/>
            <a:ext cx="7930972" cy="1294162"/>
            <a:chOff x="0" y="0"/>
            <a:chExt cx="10574630" cy="1725549"/>
          </a:xfrm>
        </p:grpSpPr>
        <p:sp>
          <p:nvSpPr>
            <p:cNvPr name="Freeform 11" id="11"/>
            <p:cNvSpPr/>
            <p:nvPr/>
          </p:nvSpPr>
          <p:spPr>
            <a:xfrm flipH="false" flipV="false" rot="0">
              <a:off x="0" y="0"/>
              <a:ext cx="10574655" cy="1725549"/>
            </a:xfrm>
            <a:custGeom>
              <a:avLst/>
              <a:gdLst/>
              <a:ahLst/>
              <a:cxnLst/>
              <a:rect r="r" b="b" t="t" l="l"/>
              <a:pathLst>
                <a:path h="1725549" w="10574655">
                  <a:moveTo>
                    <a:pt x="0" y="0"/>
                  </a:moveTo>
                  <a:lnTo>
                    <a:pt x="10574655" y="0"/>
                  </a:lnTo>
                  <a:lnTo>
                    <a:pt x="10574655" y="1725549"/>
                  </a:lnTo>
                  <a:lnTo>
                    <a:pt x="0" y="1725549"/>
                  </a:lnTo>
                  <a:close/>
                </a:path>
              </a:pathLst>
            </a:custGeom>
            <a:solidFill>
              <a:srgbClr val="000000"/>
            </a:solidFill>
          </p:spPr>
        </p:sp>
      </p:grpSp>
      <p:grpSp>
        <p:nvGrpSpPr>
          <p:cNvPr name="Group 12" id="12"/>
          <p:cNvGrpSpPr/>
          <p:nvPr/>
        </p:nvGrpSpPr>
        <p:grpSpPr>
          <a:xfrm rot="0">
            <a:off x="9923831" y="487190"/>
            <a:ext cx="7930972" cy="1474988"/>
            <a:chOff x="0" y="0"/>
            <a:chExt cx="10574630" cy="1966651"/>
          </a:xfrm>
        </p:grpSpPr>
        <p:sp>
          <p:nvSpPr>
            <p:cNvPr name="Freeform 13" id="13"/>
            <p:cNvSpPr/>
            <p:nvPr/>
          </p:nvSpPr>
          <p:spPr>
            <a:xfrm flipH="false" flipV="false" rot="0">
              <a:off x="0" y="0"/>
              <a:ext cx="10574625" cy="1966656"/>
            </a:xfrm>
            <a:custGeom>
              <a:avLst/>
              <a:gdLst/>
              <a:ahLst/>
              <a:cxnLst/>
              <a:rect r="r" b="b" t="t" l="l"/>
              <a:pathLst>
                <a:path h="1966656" w="10574625">
                  <a:moveTo>
                    <a:pt x="0" y="0"/>
                  </a:moveTo>
                  <a:lnTo>
                    <a:pt x="10574625" y="0"/>
                  </a:lnTo>
                  <a:lnTo>
                    <a:pt x="10574625" y="1966656"/>
                  </a:lnTo>
                  <a:lnTo>
                    <a:pt x="0" y="1966656"/>
                  </a:lnTo>
                  <a:close/>
                </a:path>
              </a:pathLst>
            </a:custGeom>
            <a:blipFill>
              <a:blip r:embed="rId4">
                <a:alphaModFix amt="0"/>
              </a:blip>
              <a:stretch>
                <a:fillRect l="0" t="-54770" r="0" b="-54769"/>
              </a:stretch>
            </a:blipFill>
          </p:spPr>
        </p:sp>
        <p:sp>
          <p:nvSpPr>
            <p:cNvPr name="TextBox 14" id="14"/>
            <p:cNvSpPr txBox="true"/>
            <p:nvPr/>
          </p:nvSpPr>
          <p:spPr>
            <a:xfrm>
              <a:off x="0" y="19050"/>
              <a:ext cx="10574630" cy="1947601"/>
            </a:xfrm>
            <a:prstGeom prst="rect">
              <a:avLst/>
            </a:prstGeom>
          </p:spPr>
          <p:txBody>
            <a:bodyPr anchor="ctr" rtlCol="false" tIns="0" lIns="0" bIns="0" rIns="0"/>
            <a:lstStyle/>
            <a:p>
              <a:pPr algn="ctr">
                <a:lnSpc>
                  <a:spcPts val="3298"/>
                </a:lnSpc>
              </a:pPr>
              <a:r>
                <a:rPr lang="en-US" sz="3000">
                  <a:solidFill>
                    <a:srgbClr val="C7B199"/>
                  </a:solidFill>
                  <a:latin typeface="Forum"/>
                  <a:ea typeface="Forum"/>
                  <a:cs typeface="Forum"/>
                  <a:sym typeface="Forum"/>
                </a:rPr>
                <a:t>Зібрати інформацію про історичне проживання поляків, євреїв, німців та українців у Катеринославі-Дніпрі.</a:t>
              </a:r>
            </a:p>
          </p:txBody>
        </p:sp>
      </p:grpSp>
      <p:grpSp>
        <p:nvGrpSpPr>
          <p:cNvPr name="Group 15" id="15"/>
          <p:cNvGrpSpPr/>
          <p:nvPr/>
        </p:nvGrpSpPr>
        <p:grpSpPr>
          <a:xfrm rot="0">
            <a:off x="7980483" y="2740724"/>
            <a:ext cx="1663351" cy="38100"/>
            <a:chOff x="0" y="0"/>
            <a:chExt cx="2217801" cy="50800"/>
          </a:xfrm>
        </p:grpSpPr>
        <p:sp>
          <p:nvSpPr>
            <p:cNvPr name="Freeform 16" id="16"/>
            <p:cNvSpPr/>
            <p:nvPr/>
          </p:nvSpPr>
          <p:spPr>
            <a:xfrm flipH="false" flipV="false" rot="0">
              <a:off x="25400" y="0"/>
              <a:ext cx="2167001" cy="50800"/>
            </a:xfrm>
            <a:custGeom>
              <a:avLst/>
              <a:gdLst/>
              <a:ahLst/>
              <a:cxnLst/>
              <a:rect r="r" b="b" t="t" l="l"/>
              <a:pathLst>
                <a:path h="50800" w="2167001">
                  <a:moveTo>
                    <a:pt x="0" y="0"/>
                  </a:moveTo>
                  <a:lnTo>
                    <a:pt x="2167001" y="0"/>
                  </a:lnTo>
                  <a:lnTo>
                    <a:pt x="2167001" y="50800"/>
                  </a:lnTo>
                  <a:lnTo>
                    <a:pt x="0" y="50800"/>
                  </a:lnTo>
                  <a:close/>
                </a:path>
              </a:pathLst>
            </a:custGeom>
            <a:solidFill>
              <a:srgbClr val="000000"/>
            </a:solidFill>
          </p:spPr>
        </p:sp>
      </p:grpSp>
      <p:grpSp>
        <p:nvGrpSpPr>
          <p:cNvPr name="Group 17" id="17"/>
          <p:cNvGrpSpPr/>
          <p:nvPr/>
        </p:nvGrpSpPr>
        <p:grpSpPr>
          <a:xfrm rot="0">
            <a:off x="9923831" y="2112074"/>
            <a:ext cx="7930972" cy="1294162"/>
            <a:chOff x="0" y="0"/>
            <a:chExt cx="10574630" cy="1725549"/>
          </a:xfrm>
        </p:grpSpPr>
        <p:sp>
          <p:nvSpPr>
            <p:cNvPr name="Freeform 18" id="18"/>
            <p:cNvSpPr/>
            <p:nvPr/>
          </p:nvSpPr>
          <p:spPr>
            <a:xfrm flipH="false" flipV="false" rot="0">
              <a:off x="0" y="0"/>
              <a:ext cx="10574655" cy="1725549"/>
            </a:xfrm>
            <a:custGeom>
              <a:avLst/>
              <a:gdLst/>
              <a:ahLst/>
              <a:cxnLst/>
              <a:rect r="r" b="b" t="t" l="l"/>
              <a:pathLst>
                <a:path h="1725549" w="10574655">
                  <a:moveTo>
                    <a:pt x="0" y="0"/>
                  </a:moveTo>
                  <a:lnTo>
                    <a:pt x="10574655" y="0"/>
                  </a:lnTo>
                  <a:lnTo>
                    <a:pt x="10574655" y="1725549"/>
                  </a:lnTo>
                  <a:lnTo>
                    <a:pt x="0" y="1725549"/>
                  </a:lnTo>
                  <a:close/>
                </a:path>
              </a:pathLst>
            </a:custGeom>
            <a:solidFill>
              <a:srgbClr val="000000"/>
            </a:solidFill>
          </p:spPr>
        </p:sp>
      </p:grpSp>
      <p:grpSp>
        <p:nvGrpSpPr>
          <p:cNvPr name="Group 19" id="19"/>
          <p:cNvGrpSpPr/>
          <p:nvPr/>
        </p:nvGrpSpPr>
        <p:grpSpPr>
          <a:xfrm rot="0">
            <a:off x="9923831" y="1931241"/>
            <a:ext cx="7930972" cy="1474988"/>
            <a:chOff x="0" y="0"/>
            <a:chExt cx="10574630" cy="1966651"/>
          </a:xfrm>
        </p:grpSpPr>
        <p:sp>
          <p:nvSpPr>
            <p:cNvPr name="Freeform 20" id="20"/>
            <p:cNvSpPr/>
            <p:nvPr/>
          </p:nvSpPr>
          <p:spPr>
            <a:xfrm flipH="false" flipV="false" rot="0">
              <a:off x="0" y="0"/>
              <a:ext cx="10574625" cy="1966656"/>
            </a:xfrm>
            <a:custGeom>
              <a:avLst/>
              <a:gdLst/>
              <a:ahLst/>
              <a:cxnLst/>
              <a:rect r="r" b="b" t="t" l="l"/>
              <a:pathLst>
                <a:path h="1966656" w="10574625">
                  <a:moveTo>
                    <a:pt x="0" y="0"/>
                  </a:moveTo>
                  <a:lnTo>
                    <a:pt x="10574625" y="0"/>
                  </a:lnTo>
                  <a:lnTo>
                    <a:pt x="10574625" y="1966656"/>
                  </a:lnTo>
                  <a:lnTo>
                    <a:pt x="0" y="1966656"/>
                  </a:lnTo>
                  <a:close/>
                </a:path>
              </a:pathLst>
            </a:custGeom>
            <a:blipFill>
              <a:blip r:embed="rId4">
                <a:alphaModFix amt="0"/>
              </a:blip>
              <a:stretch>
                <a:fillRect l="0" t="-54770" r="0" b="-54769"/>
              </a:stretch>
            </a:blipFill>
          </p:spPr>
        </p:sp>
        <p:sp>
          <p:nvSpPr>
            <p:cNvPr name="TextBox 21" id="21"/>
            <p:cNvSpPr txBox="true"/>
            <p:nvPr/>
          </p:nvSpPr>
          <p:spPr>
            <a:xfrm>
              <a:off x="0" y="19050"/>
              <a:ext cx="10574630" cy="1947601"/>
            </a:xfrm>
            <a:prstGeom prst="rect">
              <a:avLst/>
            </a:prstGeom>
          </p:spPr>
          <p:txBody>
            <a:bodyPr anchor="ctr" rtlCol="false" tIns="0" lIns="0" bIns="0" rIns="0"/>
            <a:lstStyle/>
            <a:p>
              <a:pPr algn="ctr">
                <a:lnSpc>
                  <a:spcPts val="3298"/>
                </a:lnSpc>
              </a:pPr>
              <a:r>
                <a:rPr lang="en-US" sz="3000">
                  <a:solidFill>
                    <a:srgbClr val="C7B199"/>
                  </a:solidFill>
                  <a:latin typeface="Forum"/>
                  <a:ea typeface="Forum"/>
                  <a:cs typeface="Forum"/>
                  <a:sym typeface="Forum"/>
                </a:rPr>
                <a:t>Провести інтерв’ю серед людей різного віку.</a:t>
              </a:r>
            </a:p>
            <a:p>
              <a:pPr algn="ctr">
                <a:lnSpc>
                  <a:spcPts val="3078"/>
                </a:lnSpc>
              </a:pPr>
            </a:p>
          </p:txBody>
        </p:sp>
      </p:grpSp>
      <p:grpSp>
        <p:nvGrpSpPr>
          <p:cNvPr name="Group 22" id="22"/>
          <p:cNvGrpSpPr/>
          <p:nvPr/>
        </p:nvGrpSpPr>
        <p:grpSpPr>
          <a:xfrm rot="0">
            <a:off x="7980483" y="4331398"/>
            <a:ext cx="1663351" cy="38100"/>
            <a:chOff x="0" y="0"/>
            <a:chExt cx="2217801" cy="50800"/>
          </a:xfrm>
        </p:grpSpPr>
        <p:sp>
          <p:nvSpPr>
            <p:cNvPr name="Freeform 23" id="23"/>
            <p:cNvSpPr/>
            <p:nvPr/>
          </p:nvSpPr>
          <p:spPr>
            <a:xfrm flipH="false" flipV="false" rot="0">
              <a:off x="25400" y="0"/>
              <a:ext cx="2167001" cy="50800"/>
            </a:xfrm>
            <a:custGeom>
              <a:avLst/>
              <a:gdLst/>
              <a:ahLst/>
              <a:cxnLst/>
              <a:rect r="r" b="b" t="t" l="l"/>
              <a:pathLst>
                <a:path h="50800" w="2167001">
                  <a:moveTo>
                    <a:pt x="0" y="0"/>
                  </a:moveTo>
                  <a:lnTo>
                    <a:pt x="2167001" y="0"/>
                  </a:lnTo>
                  <a:lnTo>
                    <a:pt x="2167001" y="50800"/>
                  </a:lnTo>
                  <a:lnTo>
                    <a:pt x="0" y="50800"/>
                  </a:lnTo>
                  <a:close/>
                </a:path>
              </a:pathLst>
            </a:custGeom>
            <a:solidFill>
              <a:srgbClr val="000000"/>
            </a:solidFill>
          </p:spPr>
        </p:sp>
      </p:grpSp>
      <p:grpSp>
        <p:nvGrpSpPr>
          <p:cNvPr name="Group 24" id="24"/>
          <p:cNvGrpSpPr/>
          <p:nvPr/>
        </p:nvGrpSpPr>
        <p:grpSpPr>
          <a:xfrm rot="0">
            <a:off x="9923831" y="3701510"/>
            <a:ext cx="7930972" cy="1294162"/>
            <a:chOff x="0" y="0"/>
            <a:chExt cx="10574630" cy="1725549"/>
          </a:xfrm>
        </p:grpSpPr>
        <p:sp>
          <p:nvSpPr>
            <p:cNvPr name="Freeform 25" id="25"/>
            <p:cNvSpPr/>
            <p:nvPr/>
          </p:nvSpPr>
          <p:spPr>
            <a:xfrm flipH="false" flipV="false" rot="0">
              <a:off x="0" y="0"/>
              <a:ext cx="10574655" cy="1725549"/>
            </a:xfrm>
            <a:custGeom>
              <a:avLst/>
              <a:gdLst/>
              <a:ahLst/>
              <a:cxnLst/>
              <a:rect r="r" b="b" t="t" l="l"/>
              <a:pathLst>
                <a:path h="1725549" w="10574655">
                  <a:moveTo>
                    <a:pt x="0" y="0"/>
                  </a:moveTo>
                  <a:lnTo>
                    <a:pt x="10574655" y="0"/>
                  </a:lnTo>
                  <a:lnTo>
                    <a:pt x="10574655" y="1725549"/>
                  </a:lnTo>
                  <a:lnTo>
                    <a:pt x="0" y="1725549"/>
                  </a:lnTo>
                  <a:close/>
                </a:path>
              </a:pathLst>
            </a:custGeom>
            <a:solidFill>
              <a:srgbClr val="000000"/>
            </a:solidFill>
          </p:spPr>
        </p:sp>
      </p:grpSp>
      <p:grpSp>
        <p:nvGrpSpPr>
          <p:cNvPr name="Group 26" id="26"/>
          <p:cNvGrpSpPr/>
          <p:nvPr/>
        </p:nvGrpSpPr>
        <p:grpSpPr>
          <a:xfrm rot="0">
            <a:off x="9923831" y="3701510"/>
            <a:ext cx="7930972" cy="1716160"/>
            <a:chOff x="0" y="0"/>
            <a:chExt cx="10574630" cy="2288213"/>
          </a:xfrm>
        </p:grpSpPr>
        <p:sp>
          <p:nvSpPr>
            <p:cNvPr name="Freeform 27" id="27"/>
            <p:cNvSpPr/>
            <p:nvPr/>
          </p:nvSpPr>
          <p:spPr>
            <a:xfrm flipH="false" flipV="false" rot="0">
              <a:off x="0" y="0"/>
              <a:ext cx="10574625" cy="2288219"/>
            </a:xfrm>
            <a:custGeom>
              <a:avLst/>
              <a:gdLst/>
              <a:ahLst/>
              <a:cxnLst/>
              <a:rect r="r" b="b" t="t" l="l"/>
              <a:pathLst>
                <a:path h="2288219" w="10574625">
                  <a:moveTo>
                    <a:pt x="0" y="0"/>
                  </a:moveTo>
                  <a:lnTo>
                    <a:pt x="10574625" y="0"/>
                  </a:lnTo>
                  <a:lnTo>
                    <a:pt x="10574625" y="2288219"/>
                  </a:lnTo>
                  <a:lnTo>
                    <a:pt x="0" y="2288219"/>
                  </a:lnTo>
                  <a:close/>
                </a:path>
              </a:pathLst>
            </a:custGeom>
            <a:blipFill>
              <a:blip r:embed="rId4">
                <a:alphaModFix amt="0"/>
              </a:blip>
              <a:stretch>
                <a:fillRect l="0" t="-47073" r="0" b="-33020"/>
              </a:stretch>
            </a:blipFill>
          </p:spPr>
        </p:sp>
        <p:sp>
          <p:nvSpPr>
            <p:cNvPr name="TextBox 28" id="28"/>
            <p:cNvSpPr txBox="true"/>
            <p:nvPr/>
          </p:nvSpPr>
          <p:spPr>
            <a:xfrm>
              <a:off x="0" y="19050"/>
              <a:ext cx="10574630" cy="2269163"/>
            </a:xfrm>
            <a:prstGeom prst="rect">
              <a:avLst/>
            </a:prstGeom>
          </p:spPr>
          <p:txBody>
            <a:bodyPr anchor="ctr" rtlCol="false" tIns="0" lIns="0" bIns="0" rIns="0"/>
            <a:lstStyle/>
            <a:p>
              <a:pPr algn="ctr">
                <a:lnSpc>
                  <a:spcPts val="3298"/>
                </a:lnSpc>
              </a:pPr>
              <a:r>
                <a:rPr lang="en-US" sz="3000">
                  <a:solidFill>
                    <a:srgbClr val="C7B199"/>
                  </a:solidFill>
                  <a:latin typeface="Forum"/>
                  <a:ea typeface="Forum"/>
                  <a:cs typeface="Forum"/>
                  <a:sym typeface="Forum"/>
                </a:rPr>
                <a:t>Дослідити, як змінюється сприйняття багатонаціональності міста залежно від покоління.</a:t>
              </a:r>
            </a:p>
            <a:p>
              <a:pPr algn="ctr">
                <a:lnSpc>
                  <a:spcPts val="3298"/>
                </a:lnSpc>
              </a:pPr>
            </a:p>
          </p:txBody>
        </p:sp>
      </p:grpSp>
      <p:grpSp>
        <p:nvGrpSpPr>
          <p:cNvPr name="Group 29" id="29"/>
          <p:cNvGrpSpPr/>
          <p:nvPr/>
        </p:nvGrpSpPr>
        <p:grpSpPr>
          <a:xfrm rot="0">
            <a:off x="7980483" y="5922074"/>
            <a:ext cx="1663351" cy="38100"/>
            <a:chOff x="0" y="0"/>
            <a:chExt cx="2217801" cy="50800"/>
          </a:xfrm>
        </p:grpSpPr>
        <p:sp>
          <p:nvSpPr>
            <p:cNvPr name="Freeform 30" id="30"/>
            <p:cNvSpPr/>
            <p:nvPr/>
          </p:nvSpPr>
          <p:spPr>
            <a:xfrm flipH="false" flipV="false" rot="0">
              <a:off x="25400" y="0"/>
              <a:ext cx="2167001" cy="50800"/>
            </a:xfrm>
            <a:custGeom>
              <a:avLst/>
              <a:gdLst/>
              <a:ahLst/>
              <a:cxnLst/>
              <a:rect r="r" b="b" t="t" l="l"/>
              <a:pathLst>
                <a:path h="50800" w="2167001">
                  <a:moveTo>
                    <a:pt x="0" y="0"/>
                  </a:moveTo>
                  <a:lnTo>
                    <a:pt x="2167001" y="0"/>
                  </a:lnTo>
                  <a:lnTo>
                    <a:pt x="2167001" y="50800"/>
                  </a:lnTo>
                  <a:lnTo>
                    <a:pt x="0" y="50800"/>
                  </a:lnTo>
                  <a:close/>
                </a:path>
              </a:pathLst>
            </a:custGeom>
            <a:solidFill>
              <a:srgbClr val="000000"/>
            </a:solidFill>
          </p:spPr>
        </p:sp>
      </p:grpSp>
      <p:grpSp>
        <p:nvGrpSpPr>
          <p:cNvPr name="Group 31" id="31"/>
          <p:cNvGrpSpPr/>
          <p:nvPr/>
        </p:nvGrpSpPr>
        <p:grpSpPr>
          <a:xfrm rot="0">
            <a:off x="9923831" y="5294043"/>
            <a:ext cx="7930972" cy="1294162"/>
            <a:chOff x="0" y="0"/>
            <a:chExt cx="10574630" cy="1725549"/>
          </a:xfrm>
        </p:grpSpPr>
        <p:sp>
          <p:nvSpPr>
            <p:cNvPr name="Freeform 32" id="32"/>
            <p:cNvSpPr/>
            <p:nvPr/>
          </p:nvSpPr>
          <p:spPr>
            <a:xfrm flipH="false" flipV="false" rot="0">
              <a:off x="0" y="0"/>
              <a:ext cx="10574655" cy="1725549"/>
            </a:xfrm>
            <a:custGeom>
              <a:avLst/>
              <a:gdLst/>
              <a:ahLst/>
              <a:cxnLst/>
              <a:rect r="r" b="b" t="t" l="l"/>
              <a:pathLst>
                <a:path h="1725549" w="10574655">
                  <a:moveTo>
                    <a:pt x="0" y="0"/>
                  </a:moveTo>
                  <a:lnTo>
                    <a:pt x="10574655" y="0"/>
                  </a:lnTo>
                  <a:lnTo>
                    <a:pt x="10574655" y="1725549"/>
                  </a:lnTo>
                  <a:lnTo>
                    <a:pt x="0" y="1725549"/>
                  </a:lnTo>
                  <a:close/>
                </a:path>
              </a:pathLst>
            </a:custGeom>
            <a:solidFill>
              <a:srgbClr val="000000"/>
            </a:solidFill>
          </p:spPr>
        </p:sp>
      </p:grpSp>
      <p:grpSp>
        <p:nvGrpSpPr>
          <p:cNvPr name="Group 33" id="33"/>
          <p:cNvGrpSpPr/>
          <p:nvPr/>
        </p:nvGrpSpPr>
        <p:grpSpPr>
          <a:xfrm rot="0">
            <a:off x="9923831" y="5295429"/>
            <a:ext cx="7930972" cy="1474988"/>
            <a:chOff x="0" y="0"/>
            <a:chExt cx="10574630" cy="1966651"/>
          </a:xfrm>
        </p:grpSpPr>
        <p:sp>
          <p:nvSpPr>
            <p:cNvPr name="Freeform 34" id="34"/>
            <p:cNvSpPr/>
            <p:nvPr/>
          </p:nvSpPr>
          <p:spPr>
            <a:xfrm flipH="false" flipV="false" rot="0">
              <a:off x="0" y="0"/>
              <a:ext cx="10574625" cy="1966656"/>
            </a:xfrm>
            <a:custGeom>
              <a:avLst/>
              <a:gdLst/>
              <a:ahLst/>
              <a:cxnLst/>
              <a:rect r="r" b="b" t="t" l="l"/>
              <a:pathLst>
                <a:path h="1966656" w="10574625">
                  <a:moveTo>
                    <a:pt x="0" y="0"/>
                  </a:moveTo>
                  <a:lnTo>
                    <a:pt x="10574625" y="0"/>
                  </a:lnTo>
                  <a:lnTo>
                    <a:pt x="10574625" y="1966656"/>
                  </a:lnTo>
                  <a:lnTo>
                    <a:pt x="0" y="1966656"/>
                  </a:lnTo>
                  <a:close/>
                </a:path>
              </a:pathLst>
            </a:custGeom>
            <a:blipFill>
              <a:blip r:embed="rId4">
                <a:alphaModFix amt="0"/>
              </a:blip>
              <a:stretch>
                <a:fillRect l="0" t="-54770" r="0" b="-54769"/>
              </a:stretch>
            </a:blipFill>
          </p:spPr>
        </p:sp>
        <p:sp>
          <p:nvSpPr>
            <p:cNvPr name="TextBox 35" id="35"/>
            <p:cNvSpPr txBox="true"/>
            <p:nvPr/>
          </p:nvSpPr>
          <p:spPr>
            <a:xfrm>
              <a:off x="0" y="19050"/>
              <a:ext cx="10574630" cy="1947601"/>
            </a:xfrm>
            <a:prstGeom prst="rect">
              <a:avLst/>
            </a:prstGeom>
          </p:spPr>
          <p:txBody>
            <a:bodyPr anchor="ctr" rtlCol="false" tIns="0" lIns="0" bIns="0" rIns="0"/>
            <a:lstStyle/>
            <a:p>
              <a:pPr algn="ctr">
                <a:lnSpc>
                  <a:spcPts val="3298"/>
                </a:lnSpc>
              </a:pPr>
              <a:r>
                <a:rPr lang="en-US" sz="3000">
                  <a:solidFill>
                    <a:srgbClr val="C7B199"/>
                  </a:solidFill>
                  <a:latin typeface="Forum"/>
                  <a:ea typeface="Forum"/>
                  <a:cs typeface="Forum"/>
                  <a:sym typeface="Forum"/>
                </a:rPr>
                <a:t>Порівняти відповіді респондентів різних вікових груп.</a:t>
              </a:r>
            </a:p>
            <a:p>
              <a:pPr algn="ctr">
                <a:lnSpc>
                  <a:spcPts val="3298"/>
                </a:lnSpc>
              </a:pPr>
            </a:p>
          </p:txBody>
        </p:sp>
      </p:grpSp>
      <p:grpSp>
        <p:nvGrpSpPr>
          <p:cNvPr name="Group 36" id="36"/>
          <p:cNvGrpSpPr/>
          <p:nvPr/>
        </p:nvGrpSpPr>
        <p:grpSpPr>
          <a:xfrm rot="0">
            <a:off x="7980483" y="7512749"/>
            <a:ext cx="1663351" cy="38100"/>
            <a:chOff x="0" y="0"/>
            <a:chExt cx="2217801" cy="50800"/>
          </a:xfrm>
        </p:grpSpPr>
        <p:sp>
          <p:nvSpPr>
            <p:cNvPr name="Freeform 37" id="37"/>
            <p:cNvSpPr/>
            <p:nvPr/>
          </p:nvSpPr>
          <p:spPr>
            <a:xfrm flipH="false" flipV="false" rot="0">
              <a:off x="25400" y="0"/>
              <a:ext cx="2167001" cy="50800"/>
            </a:xfrm>
            <a:custGeom>
              <a:avLst/>
              <a:gdLst/>
              <a:ahLst/>
              <a:cxnLst/>
              <a:rect r="r" b="b" t="t" l="l"/>
              <a:pathLst>
                <a:path h="50800" w="2167001">
                  <a:moveTo>
                    <a:pt x="0" y="0"/>
                  </a:moveTo>
                  <a:lnTo>
                    <a:pt x="2167001" y="0"/>
                  </a:lnTo>
                  <a:lnTo>
                    <a:pt x="2167001" y="50800"/>
                  </a:lnTo>
                  <a:lnTo>
                    <a:pt x="0" y="50800"/>
                  </a:lnTo>
                  <a:close/>
                </a:path>
              </a:pathLst>
            </a:custGeom>
            <a:solidFill>
              <a:srgbClr val="000000"/>
            </a:solidFill>
          </p:spPr>
        </p:sp>
      </p:grpSp>
      <p:grpSp>
        <p:nvGrpSpPr>
          <p:cNvPr name="Group 38" id="38"/>
          <p:cNvGrpSpPr/>
          <p:nvPr/>
        </p:nvGrpSpPr>
        <p:grpSpPr>
          <a:xfrm rot="0">
            <a:off x="9923831" y="6884718"/>
            <a:ext cx="7930972" cy="1294162"/>
            <a:chOff x="0" y="0"/>
            <a:chExt cx="10574630" cy="1725549"/>
          </a:xfrm>
        </p:grpSpPr>
        <p:sp>
          <p:nvSpPr>
            <p:cNvPr name="Freeform 39" id="39"/>
            <p:cNvSpPr/>
            <p:nvPr/>
          </p:nvSpPr>
          <p:spPr>
            <a:xfrm flipH="false" flipV="false" rot="0">
              <a:off x="0" y="0"/>
              <a:ext cx="10574655" cy="1725549"/>
            </a:xfrm>
            <a:custGeom>
              <a:avLst/>
              <a:gdLst/>
              <a:ahLst/>
              <a:cxnLst/>
              <a:rect r="r" b="b" t="t" l="l"/>
              <a:pathLst>
                <a:path h="1725549" w="10574655">
                  <a:moveTo>
                    <a:pt x="0" y="0"/>
                  </a:moveTo>
                  <a:lnTo>
                    <a:pt x="10574655" y="0"/>
                  </a:lnTo>
                  <a:lnTo>
                    <a:pt x="10574655" y="1725549"/>
                  </a:lnTo>
                  <a:lnTo>
                    <a:pt x="0" y="1725549"/>
                  </a:lnTo>
                  <a:close/>
                </a:path>
              </a:pathLst>
            </a:custGeom>
            <a:solidFill>
              <a:srgbClr val="000000"/>
            </a:solidFill>
          </p:spPr>
        </p:sp>
      </p:grpSp>
      <p:grpSp>
        <p:nvGrpSpPr>
          <p:cNvPr name="Group 40" id="40"/>
          <p:cNvGrpSpPr/>
          <p:nvPr/>
        </p:nvGrpSpPr>
        <p:grpSpPr>
          <a:xfrm rot="0">
            <a:off x="9923831" y="6884792"/>
            <a:ext cx="7930972" cy="1474988"/>
            <a:chOff x="0" y="0"/>
            <a:chExt cx="10574630" cy="1966651"/>
          </a:xfrm>
        </p:grpSpPr>
        <p:sp>
          <p:nvSpPr>
            <p:cNvPr name="Freeform 41" id="41"/>
            <p:cNvSpPr/>
            <p:nvPr/>
          </p:nvSpPr>
          <p:spPr>
            <a:xfrm flipH="false" flipV="false" rot="0">
              <a:off x="0" y="0"/>
              <a:ext cx="10574625" cy="1966656"/>
            </a:xfrm>
            <a:custGeom>
              <a:avLst/>
              <a:gdLst/>
              <a:ahLst/>
              <a:cxnLst/>
              <a:rect r="r" b="b" t="t" l="l"/>
              <a:pathLst>
                <a:path h="1966656" w="10574625">
                  <a:moveTo>
                    <a:pt x="0" y="0"/>
                  </a:moveTo>
                  <a:lnTo>
                    <a:pt x="10574625" y="0"/>
                  </a:lnTo>
                  <a:lnTo>
                    <a:pt x="10574625" y="1966656"/>
                  </a:lnTo>
                  <a:lnTo>
                    <a:pt x="0" y="1966656"/>
                  </a:lnTo>
                  <a:close/>
                </a:path>
              </a:pathLst>
            </a:custGeom>
            <a:blipFill>
              <a:blip r:embed="rId4">
                <a:alphaModFix amt="0"/>
              </a:blip>
              <a:stretch>
                <a:fillRect l="0" t="-54770" r="0" b="-54769"/>
              </a:stretch>
            </a:blipFill>
          </p:spPr>
        </p:sp>
        <p:sp>
          <p:nvSpPr>
            <p:cNvPr name="TextBox 42" id="42"/>
            <p:cNvSpPr txBox="true"/>
            <p:nvPr/>
          </p:nvSpPr>
          <p:spPr>
            <a:xfrm>
              <a:off x="0" y="19050"/>
              <a:ext cx="10574630" cy="1947601"/>
            </a:xfrm>
            <a:prstGeom prst="rect">
              <a:avLst/>
            </a:prstGeom>
          </p:spPr>
          <p:txBody>
            <a:bodyPr anchor="ctr" rtlCol="false" tIns="0" lIns="0" bIns="0" rIns="0"/>
            <a:lstStyle/>
            <a:p>
              <a:pPr algn="ctr">
                <a:lnSpc>
                  <a:spcPts val="3298"/>
                </a:lnSpc>
              </a:pPr>
              <a:r>
                <a:rPr lang="en-US" sz="3000">
                  <a:solidFill>
                    <a:srgbClr val="C7B199"/>
                  </a:solidFill>
                  <a:latin typeface="Forum"/>
                  <a:ea typeface="Forum"/>
                  <a:cs typeface="Forum"/>
                  <a:sym typeface="Forum"/>
                </a:rPr>
                <a:t>Визначити роль кожного народу в розвитку міста за оцінками опитаних.</a:t>
              </a:r>
            </a:p>
            <a:p>
              <a:pPr algn="ctr">
                <a:lnSpc>
                  <a:spcPts val="3298"/>
                </a:lnSpc>
              </a:pPr>
            </a:p>
          </p:txBody>
        </p:sp>
      </p:grpSp>
      <p:grpSp>
        <p:nvGrpSpPr>
          <p:cNvPr name="Group 43" id="43"/>
          <p:cNvGrpSpPr/>
          <p:nvPr/>
        </p:nvGrpSpPr>
        <p:grpSpPr>
          <a:xfrm rot="0">
            <a:off x="7803509" y="9103424"/>
            <a:ext cx="1663351" cy="38100"/>
            <a:chOff x="0" y="0"/>
            <a:chExt cx="2217801" cy="50800"/>
          </a:xfrm>
        </p:grpSpPr>
        <p:sp>
          <p:nvSpPr>
            <p:cNvPr name="Freeform 44" id="44"/>
            <p:cNvSpPr/>
            <p:nvPr/>
          </p:nvSpPr>
          <p:spPr>
            <a:xfrm flipH="false" flipV="false" rot="0">
              <a:off x="25400" y="0"/>
              <a:ext cx="2167001" cy="50800"/>
            </a:xfrm>
            <a:custGeom>
              <a:avLst/>
              <a:gdLst/>
              <a:ahLst/>
              <a:cxnLst/>
              <a:rect r="r" b="b" t="t" l="l"/>
              <a:pathLst>
                <a:path h="50800" w="2167001">
                  <a:moveTo>
                    <a:pt x="0" y="0"/>
                  </a:moveTo>
                  <a:lnTo>
                    <a:pt x="2167001" y="0"/>
                  </a:lnTo>
                  <a:lnTo>
                    <a:pt x="2167001" y="50800"/>
                  </a:lnTo>
                  <a:lnTo>
                    <a:pt x="0" y="50800"/>
                  </a:lnTo>
                  <a:close/>
                </a:path>
              </a:pathLst>
            </a:custGeom>
            <a:solidFill>
              <a:srgbClr val="000000"/>
            </a:solidFill>
          </p:spPr>
        </p:sp>
      </p:grpSp>
      <p:grpSp>
        <p:nvGrpSpPr>
          <p:cNvPr name="Group 45" id="45"/>
          <p:cNvGrpSpPr/>
          <p:nvPr/>
        </p:nvGrpSpPr>
        <p:grpSpPr>
          <a:xfrm rot="0">
            <a:off x="9923831" y="8474154"/>
            <a:ext cx="7930972" cy="1294162"/>
            <a:chOff x="0" y="0"/>
            <a:chExt cx="10574630" cy="1725549"/>
          </a:xfrm>
        </p:grpSpPr>
        <p:sp>
          <p:nvSpPr>
            <p:cNvPr name="Freeform 46" id="46"/>
            <p:cNvSpPr/>
            <p:nvPr/>
          </p:nvSpPr>
          <p:spPr>
            <a:xfrm flipH="false" flipV="false" rot="0">
              <a:off x="0" y="0"/>
              <a:ext cx="10574655" cy="1725549"/>
            </a:xfrm>
            <a:custGeom>
              <a:avLst/>
              <a:gdLst/>
              <a:ahLst/>
              <a:cxnLst/>
              <a:rect r="r" b="b" t="t" l="l"/>
              <a:pathLst>
                <a:path h="1725549" w="10574655">
                  <a:moveTo>
                    <a:pt x="0" y="0"/>
                  </a:moveTo>
                  <a:lnTo>
                    <a:pt x="10574655" y="0"/>
                  </a:lnTo>
                  <a:lnTo>
                    <a:pt x="10574655" y="1725549"/>
                  </a:lnTo>
                  <a:lnTo>
                    <a:pt x="0" y="1725549"/>
                  </a:lnTo>
                  <a:close/>
                </a:path>
              </a:pathLst>
            </a:custGeom>
            <a:solidFill>
              <a:srgbClr val="000000"/>
            </a:solidFill>
          </p:spPr>
        </p:sp>
      </p:grpSp>
      <p:grpSp>
        <p:nvGrpSpPr>
          <p:cNvPr name="Group 47" id="47"/>
          <p:cNvGrpSpPr/>
          <p:nvPr/>
        </p:nvGrpSpPr>
        <p:grpSpPr>
          <a:xfrm rot="0">
            <a:off x="9923831" y="8512180"/>
            <a:ext cx="7930972" cy="1474988"/>
            <a:chOff x="0" y="0"/>
            <a:chExt cx="10574630" cy="1966651"/>
          </a:xfrm>
        </p:grpSpPr>
        <p:sp>
          <p:nvSpPr>
            <p:cNvPr name="Freeform 48" id="48"/>
            <p:cNvSpPr/>
            <p:nvPr/>
          </p:nvSpPr>
          <p:spPr>
            <a:xfrm flipH="false" flipV="false" rot="0">
              <a:off x="0" y="0"/>
              <a:ext cx="10574625" cy="1966656"/>
            </a:xfrm>
            <a:custGeom>
              <a:avLst/>
              <a:gdLst/>
              <a:ahLst/>
              <a:cxnLst/>
              <a:rect r="r" b="b" t="t" l="l"/>
              <a:pathLst>
                <a:path h="1966656" w="10574625">
                  <a:moveTo>
                    <a:pt x="0" y="0"/>
                  </a:moveTo>
                  <a:lnTo>
                    <a:pt x="10574625" y="0"/>
                  </a:lnTo>
                  <a:lnTo>
                    <a:pt x="10574625" y="1966656"/>
                  </a:lnTo>
                  <a:lnTo>
                    <a:pt x="0" y="1966656"/>
                  </a:lnTo>
                  <a:close/>
                </a:path>
              </a:pathLst>
            </a:custGeom>
            <a:blipFill>
              <a:blip r:embed="rId4">
                <a:alphaModFix amt="0"/>
              </a:blip>
              <a:stretch>
                <a:fillRect l="0" t="-54770" r="0" b="-54769"/>
              </a:stretch>
            </a:blipFill>
          </p:spPr>
        </p:sp>
        <p:sp>
          <p:nvSpPr>
            <p:cNvPr name="TextBox 49" id="49"/>
            <p:cNvSpPr txBox="true"/>
            <p:nvPr/>
          </p:nvSpPr>
          <p:spPr>
            <a:xfrm>
              <a:off x="0" y="-19050"/>
              <a:ext cx="10574630" cy="1985701"/>
            </a:xfrm>
            <a:prstGeom prst="rect">
              <a:avLst/>
            </a:prstGeom>
          </p:spPr>
          <p:txBody>
            <a:bodyPr anchor="ctr" rtlCol="false" tIns="0" lIns="0" bIns="0" rIns="0"/>
            <a:lstStyle/>
            <a:p>
              <a:pPr algn="ctr">
                <a:lnSpc>
                  <a:spcPts val="3600"/>
                </a:lnSpc>
              </a:pPr>
              <a:r>
                <a:rPr lang="en-US" sz="3000">
                  <a:solidFill>
                    <a:srgbClr val="C7B199"/>
                  </a:solidFill>
                  <a:latin typeface="Forum"/>
                  <a:ea typeface="Forum"/>
                  <a:cs typeface="Forum"/>
                  <a:sym typeface="Forum"/>
                </a:rPr>
                <a:t>Узагальнити отримані результати та зробити висновки</a:t>
              </a:r>
            </a:p>
            <a:p>
              <a:pPr algn="ctr">
                <a:lnSpc>
                  <a:spcPts val="3600"/>
                </a:lnSpc>
              </a:pPr>
            </a:p>
          </p:txBody>
        </p:sp>
      </p:grpSp>
      <p:grpSp>
        <p:nvGrpSpPr>
          <p:cNvPr name="Group 50" id="50"/>
          <p:cNvGrpSpPr/>
          <p:nvPr/>
        </p:nvGrpSpPr>
        <p:grpSpPr>
          <a:xfrm rot="0">
            <a:off x="298647" y="2287667"/>
            <a:ext cx="6970833" cy="3006376"/>
            <a:chOff x="0" y="0"/>
            <a:chExt cx="9294444" cy="4008501"/>
          </a:xfrm>
        </p:grpSpPr>
        <p:sp>
          <p:nvSpPr>
            <p:cNvPr name="Freeform 51" id="51"/>
            <p:cNvSpPr/>
            <p:nvPr/>
          </p:nvSpPr>
          <p:spPr>
            <a:xfrm flipH="false" flipV="false" rot="0">
              <a:off x="0" y="0"/>
              <a:ext cx="9294495" cy="4008501"/>
            </a:xfrm>
            <a:custGeom>
              <a:avLst/>
              <a:gdLst/>
              <a:ahLst/>
              <a:cxnLst/>
              <a:rect r="r" b="b" t="t" l="l"/>
              <a:pathLst>
                <a:path h="4008501" w="9294495">
                  <a:moveTo>
                    <a:pt x="95631" y="0"/>
                  </a:moveTo>
                  <a:lnTo>
                    <a:pt x="9198864" y="0"/>
                  </a:lnTo>
                  <a:cubicBezTo>
                    <a:pt x="9251696" y="0"/>
                    <a:pt x="9294495" y="42799"/>
                    <a:pt x="9294495" y="95631"/>
                  </a:cubicBezTo>
                  <a:lnTo>
                    <a:pt x="9294495" y="3912870"/>
                  </a:lnTo>
                  <a:cubicBezTo>
                    <a:pt x="9294495" y="3965702"/>
                    <a:pt x="9251696" y="4008501"/>
                    <a:pt x="9198864" y="4008501"/>
                  </a:cubicBezTo>
                  <a:lnTo>
                    <a:pt x="95631" y="4008501"/>
                  </a:lnTo>
                  <a:cubicBezTo>
                    <a:pt x="42799" y="4008501"/>
                    <a:pt x="0" y="3965702"/>
                    <a:pt x="0" y="3912870"/>
                  </a:cubicBezTo>
                  <a:lnTo>
                    <a:pt x="0" y="95631"/>
                  </a:lnTo>
                  <a:cubicBezTo>
                    <a:pt x="0" y="42799"/>
                    <a:pt x="42799" y="0"/>
                    <a:pt x="95631" y="0"/>
                  </a:cubicBezTo>
                  <a:close/>
                </a:path>
              </a:pathLst>
            </a:custGeom>
            <a:solidFill>
              <a:srgbClr val="000000"/>
            </a:solidFill>
          </p:spPr>
        </p:sp>
      </p:grpSp>
      <p:grpSp>
        <p:nvGrpSpPr>
          <p:cNvPr name="Group 52" id="52"/>
          <p:cNvGrpSpPr/>
          <p:nvPr/>
        </p:nvGrpSpPr>
        <p:grpSpPr>
          <a:xfrm rot="0">
            <a:off x="298647" y="1962179"/>
            <a:ext cx="6970833" cy="3331855"/>
            <a:chOff x="0" y="0"/>
            <a:chExt cx="9294444" cy="4442473"/>
          </a:xfrm>
        </p:grpSpPr>
        <p:sp>
          <p:nvSpPr>
            <p:cNvPr name="Freeform 53" id="53"/>
            <p:cNvSpPr/>
            <p:nvPr/>
          </p:nvSpPr>
          <p:spPr>
            <a:xfrm flipH="false" flipV="false" rot="0">
              <a:off x="0" y="0"/>
              <a:ext cx="9294448" cy="4442478"/>
            </a:xfrm>
            <a:custGeom>
              <a:avLst/>
              <a:gdLst/>
              <a:ahLst/>
              <a:cxnLst/>
              <a:rect r="r" b="b" t="t" l="l"/>
              <a:pathLst>
                <a:path h="4442478" w="9294448">
                  <a:moveTo>
                    <a:pt x="0" y="0"/>
                  </a:moveTo>
                  <a:lnTo>
                    <a:pt x="9294448" y="0"/>
                  </a:lnTo>
                  <a:lnTo>
                    <a:pt x="9294448" y="4442478"/>
                  </a:lnTo>
                  <a:lnTo>
                    <a:pt x="0" y="4442478"/>
                  </a:lnTo>
                  <a:close/>
                </a:path>
              </a:pathLst>
            </a:custGeom>
            <a:blipFill>
              <a:blip r:embed="rId4">
                <a:alphaModFix amt="0"/>
              </a:blip>
              <a:stretch>
                <a:fillRect l="-11325" t="0" r="-11325" b="0"/>
              </a:stretch>
            </a:blipFill>
          </p:spPr>
        </p:sp>
        <p:sp>
          <p:nvSpPr>
            <p:cNvPr name="TextBox 54" id="54"/>
            <p:cNvSpPr txBox="true"/>
            <p:nvPr/>
          </p:nvSpPr>
          <p:spPr>
            <a:xfrm>
              <a:off x="0" y="-85725"/>
              <a:ext cx="9294444" cy="4528198"/>
            </a:xfrm>
            <a:prstGeom prst="rect">
              <a:avLst/>
            </a:prstGeom>
          </p:spPr>
          <p:txBody>
            <a:bodyPr anchor="ctr" rtlCol="false" tIns="0" lIns="0" bIns="0" rIns="0"/>
            <a:lstStyle/>
            <a:p>
              <a:pPr algn="ctr">
                <a:lnSpc>
                  <a:spcPts val="5739"/>
                </a:lnSpc>
              </a:pPr>
              <a:r>
                <a:rPr lang="en-US" sz="4099">
                  <a:solidFill>
                    <a:srgbClr val="C7B199"/>
                  </a:solidFill>
                  <a:latin typeface="Gagalin"/>
                  <a:ea typeface="Gagalin"/>
                  <a:cs typeface="Gagalin"/>
                  <a:sym typeface="Gagalin"/>
                </a:rPr>
                <a:t>Завдання дослідження</a:t>
              </a:r>
            </a:p>
          </p:txBody>
        </p:sp>
      </p:grpSp>
      <p:grpSp>
        <p:nvGrpSpPr>
          <p:cNvPr name="Group 55" id="55"/>
          <p:cNvGrpSpPr/>
          <p:nvPr/>
        </p:nvGrpSpPr>
        <p:grpSpPr>
          <a:xfrm rot="0">
            <a:off x="3157461" y="4714961"/>
            <a:ext cx="5387464" cy="5053355"/>
            <a:chOff x="0" y="0"/>
            <a:chExt cx="7183285" cy="6737807"/>
          </a:xfrm>
        </p:grpSpPr>
        <p:sp>
          <p:nvSpPr>
            <p:cNvPr name="Freeform 56" id="56"/>
            <p:cNvSpPr/>
            <p:nvPr/>
          </p:nvSpPr>
          <p:spPr>
            <a:xfrm flipH="false" flipV="false" rot="0">
              <a:off x="0" y="0"/>
              <a:ext cx="7183247" cy="6737858"/>
            </a:xfrm>
            <a:custGeom>
              <a:avLst/>
              <a:gdLst/>
              <a:ahLst/>
              <a:cxnLst/>
              <a:rect r="r" b="b" t="t" l="l"/>
              <a:pathLst>
                <a:path h="6737858" w="7183247">
                  <a:moveTo>
                    <a:pt x="0" y="0"/>
                  </a:moveTo>
                  <a:lnTo>
                    <a:pt x="7183247" y="0"/>
                  </a:lnTo>
                  <a:lnTo>
                    <a:pt x="7183247" y="6737858"/>
                  </a:lnTo>
                  <a:lnTo>
                    <a:pt x="0" y="6737858"/>
                  </a:lnTo>
                  <a:lnTo>
                    <a:pt x="0" y="0"/>
                  </a:lnTo>
                  <a:close/>
                </a:path>
              </a:pathLst>
            </a:custGeom>
            <a:blipFill>
              <a:blip r:embed="rId5"/>
              <a:stretch>
                <a:fillRect l="0" t="0" r="0" b="0"/>
              </a:stretch>
            </a:blipFill>
          </p:spPr>
        </p:sp>
      </p:grpSp>
      <p:grpSp>
        <p:nvGrpSpPr>
          <p:cNvPr name="Group 57" id="57"/>
          <p:cNvGrpSpPr/>
          <p:nvPr/>
        </p:nvGrpSpPr>
        <p:grpSpPr>
          <a:xfrm rot="0">
            <a:off x="0" y="4714961"/>
            <a:ext cx="9023956" cy="5509793"/>
            <a:chOff x="0" y="0"/>
            <a:chExt cx="12031942" cy="7346391"/>
          </a:xfrm>
        </p:grpSpPr>
        <p:sp>
          <p:nvSpPr>
            <p:cNvPr name="Freeform 58" id="58"/>
            <p:cNvSpPr/>
            <p:nvPr/>
          </p:nvSpPr>
          <p:spPr>
            <a:xfrm flipH="true" flipV="false" rot="0">
              <a:off x="0" y="0"/>
              <a:ext cx="12031980" cy="7346442"/>
            </a:xfrm>
            <a:custGeom>
              <a:avLst/>
              <a:gdLst/>
              <a:ahLst/>
              <a:cxnLst/>
              <a:rect r="r" b="b" t="t" l="l"/>
              <a:pathLst>
                <a:path h="7346442" w="12031980">
                  <a:moveTo>
                    <a:pt x="12031980" y="0"/>
                  </a:moveTo>
                  <a:lnTo>
                    <a:pt x="0" y="0"/>
                  </a:lnTo>
                  <a:lnTo>
                    <a:pt x="0" y="7346442"/>
                  </a:lnTo>
                  <a:lnTo>
                    <a:pt x="12031980" y="7346442"/>
                  </a:lnTo>
                  <a:lnTo>
                    <a:pt x="12031980" y="0"/>
                  </a:lnTo>
                  <a:close/>
                </a:path>
              </a:pathLst>
            </a:custGeom>
            <a:blipFill>
              <a:blip r:embed="rId6"/>
              <a:stretch>
                <a:fillRect l="0" t="-2577" r="0" b="-2577"/>
              </a:stretch>
            </a:blipFill>
          </p:spPr>
        </p:sp>
      </p:gr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4857"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5431145" y="0"/>
            <a:ext cx="12856855" cy="10065782"/>
            <a:chOff x="0" y="0"/>
            <a:chExt cx="17142473" cy="13421043"/>
          </a:xfrm>
        </p:grpSpPr>
        <p:sp>
          <p:nvSpPr>
            <p:cNvPr name="Freeform 5" id="5"/>
            <p:cNvSpPr/>
            <p:nvPr/>
          </p:nvSpPr>
          <p:spPr>
            <a:xfrm flipH="true" flipV="true" rot="0">
              <a:off x="0" y="0"/>
              <a:ext cx="17142461" cy="13421106"/>
            </a:xfrm>
            <a:custGeom>
              <a:avLst/>
              <a:gdLst/>
              <a:ahLst/>
              <a:cxnLst/>
              <a:rect r="r" b="b" t="t" l="l"/>
              <a:pathLst>
                <a:path h="13421106" w="17142461">
                  <a:moveTo>
                    <a:pt x="17142461" y="13421106"/>
                  </a:moveTo>
                  <a:lnTo>
                    <a:pt x="0" y="13421106"/>
                  </a:lnTo>
                  <a:lnTo>
                    <a:pt x="0" y="0"/>
                  </a:lnTo>
                  <a:lnTo>
                    <a:pt x="17142461" y="0"/>
                  </a:lnTo>
                  <a:lnTo>
                    <a:pt x="17142461" y="13421106"/>
                  </a:lnTo>
                  <a:close/>
                </a:path>
              </a:pathLst>
            </a:custGeom>
            <a:blipFill>
              <a:blip r:embed="rId3"/>
              <a:stretch>
                <a:fillRect l="0" t="-13864" r="0" b="-13863"/>
              </a:stretch>
            </a:blipFill>
          </p:spPr>
        </p:sp>
      </p:grpSp>
      <p:grpSp>
        <p:nvGrpSpPr>
          <p:cNvPr name="Group 6" id="6"/>
          <p:cNvGrpSpPr/>
          <p:nvPr/>
        </p:nvGrpSpPr>
        <p:grpSpPr>
          <a:xfrm rot="0">
            <a:off x="249164" y="1028700"/>
            <a:ext cx="9479556" cy="4656811"/>
            <a:chOff x="0" y="0"/>
            <a:chExt cx="12639408" cy="6209081"/>
          </a:xfrm>
        </p:grpSpPr>
        <p:sp>
          <p:nvSpPr>
            <p:cNvPr name="Freeform 7" id="7"/>
            <p:cNvSpPr/>
            <p:nvPr/>
          </p:nvSpPr>
          <p:spPr>
            <a:xfrm flipH="false" flipV="false" rot="0">
              <a:off x="0" y="0"/>
              <a:ext cx="12639294" cy="6209030"/>
            </a:xfrm>
            <a:custGeom>
              <a:avLst/>
              <a:gdLst/>
              <a:ahLst/>
              <a:cxnLst/>
              <a:rect r="r" b="b" t="t" l="l"/>
              <a:pathLst>
                <a:path h="6209030" w="12639294">
                  <a:moveTo>
                    <a:pt x="70231" y="0"/>
                  </a:moveTo>
                  <a:lnTo>
                    <a:pt x="12569063" y="0"/>
                  </a:lnTo>
                  <a:cubicBezTo>
                    <a:pt x="12607925" y="0"/>
                    <a:pt x="12639294" y="31496"/>
                    <a:pt x="12639294" y="70231"/>
                  </a:cubicBezTo>
                  <a:lnTo>
                    <a:pt x="12639294" y="6138799"/>
                  </a:lnTo>
                  <a:cubicBezTo>
                    <a:pt x="12639294" y="6177661"/>
                    <a:pt x="12607798" y="6209030"/>
                    <a:pt x="12569063" y="6209030"/>
                  </a:cubicBezTo>
                  <a:lnTo>
                    <a:pt x="70231" y="6209030"/>
                  </a:lnTo>
                  <a:cubicBezTo>
                    <a:pt x="31369" y="6209030"/>
                    <a:pt x="0" y="6177534"/>
                    <a:pt x="0" y="6138799"/>
                  </a:cubicBezTo>
                  <a:lnTo>
                    <a:pt x="0" y="70231"/>
                  </a:lnTo>
                  <a:cubicBezTo>
                    <a:pt x="0" y="31496"/>
                    <a:pt x="31496" y="0"/>
                    <a:pt x="70231" y="0"/>
                  </a:cubicBezTo>
                  <a:close/>
                </a:path>
              </a:pathLst>
            </a:custGeom>
            <a:solidFill>
              <a:srgbClr val="000000"/>
            </a:solidFill>
          </p:spPr>
        </p:sp>
      </p:grpSp>
      <p:grpSp>
        <p:nvGrpSpPr>
          <p:cNvPr name="Group 8" id="8"/>
          <p:cNvGrpSpPr/>
          <p:nvPr/>
        </p:nvGrpSpPr>
        <p:grpSpPr>
          <a:xfrm rot="0">
            <a:off x="249164" y="811711"/>
            <a:ext cx="9479556" cy="4873800"/>
            <a:chOff x="0" y="0"/>
            <a:chExt cx="12639408" cy="6498400"/>
          </a:xfrm>
        </p:grpSpPr>
        <p:sp>
          <p:nvSpPr>
            <p:cNvPr name="Freeform 9" id="9"/>
            <p:cNvSpPr/>
            <p:nvPr/>
          </p:nvSpPr>
          <p:spPr>
            <a:xfrm flipH="false" flipV="false" rot="0">
              <a:off x="0" y="0"/>
              <a:ext cx="12639411" cy="6498403"/>
            </a:xfrm>
            <a:custGeom>
              <a:avLst/>
              <a:gdLst/>
              <a:ahLst/>
              <a:cxnLst/>
              <a:rect r="r" b="b" t="t" l="l"/>
              <a:pathLst>
                <a:path h="6498403" w="12639411">
                  <a:moveTo>
                    <a:pt x="0" y="0"/>
                  </a:moveTo>
                  <a:lnTo>
                    <a:pt x="12639411" y="0"/>
                  </a:lnTo>
                  <a:lnTo>
                    <a:pt x="12639411" y="6498403"/>
                  </a:lnTo>
                  <a:lnTo>
                    <a:pt x="0" y="6498403"/>
                  </a:lnTo>
                  <a:close/>
                </a:path>
              </a:pathLst>
            </a:custGeom>
            <a:blipFill>
              <a:blip r:embed="rId4">
                <a:alphaModFix amt="0"/>
              </a:blip>
              <a:stretch>
                <a:fillRect l="-15965" t="0" r="-15965" b="0"/>
              </a:stretch>
            </a:blipFill>
          </p:spPr>
        </p:sp>
        <p:sp>
          <p:nvSpPr>
            <p:cNvPr name="TextBox 10" id="10"/>
            <p:cNvSpPr txBox="true"/>
            <p:nvPr/>
          </p:nvSpPr>
          <p:spPr>
            <a:xfrm>
              <a:off x="0" y="-57150"/>
              <a:ext cx="12639408" cy="6555550"/>
            </a:xfrm>
            <a:prstGeom prst="rect">
              <a:avLst/>
            </a:prstGeom>
          </p:spPr>
          <p:txBody>
            <a:bodyPr anchor="ctr" rtlCol="false" tIns="0" lIns="0" bIns="0" rIns="0"/>
            <a:lstStyle/>
            <a:p>
              <a:pPr algn="ctr">
                <a:lnSpc>
                  <a:spcPts val="4198"/>
                </a:lnSpc>
              </a:pPr>
              <a:r>
                <a:rPr lang="en-US" sz="2999" u="sng">
                  <a:solidFill>
                    <a:srgbClr val="0000FF"/>
                  </a:solidFill>
                  <a:latin typeface="Gagalin"/>
                  <a:ea typeface="Gagalin"/>
                  <a:cs typeface="Gagalin"/>
                  <a:sym typeface="Gagalin"/>
                  <a:hlinkClick r:id="rId5" tooltip="https://drive.google.com/file/d/1oLKMIpDB3nlfNZdCUCYaplzf2o94EY9O/view?usp=sharing"/>
                </a:rPr>
                <a:t>Посилання на інтерв’ю</a:t>
              </a:r>
            </a:p>
            <a:p>
              <a:pPr algn="ctr">
                <a:lnSpc>
                  <a:spcPts val="4198"/>
                </a:lnSpc>
              </a:pPr>
              <a:r>
                <a:rPr lang="en-US" sz="2999">
                  <a:solidFill>
                    <a:srgbClr val="C7B199"/>
                  </a:solidFill>
                  <a:latin typeface="Forum"/>
                  <a:ea typeface="Forum"/>
                  <a:cs typeface="Forum"/>
                  <a:sym typeface="Forum"/>
                </a:rPr>
                <a:t>https://drive.google.com/file/d/1oLKMIpDB3nlfNZdCUCYaplzf2o94EY9O/view?usp=sharing</a:t>
              </a:r>
            </a:p>
          </p:txBody>
        </p:sp>
      </p:grpSp>
      <p:grpSp>
        <p:nvGrpSpPr>
          <p:cNvPr name="Group 11" id="11"/>
          <p:cNvGrpSpPr/>
          <p:nvPr/>
        </p:nvGrpSpPr>
        <p:grpSpPr>
          <a:xfrm rot="0">
            <a:off x="8420614" y="1286837"/>
            <a:ext cx="6599015" cy="9077516"/>
            <a:chOff x="0" y="0"/>
            <a:chExt cx="8798687" cy="12103354"/>
          </a:xfrm>
        </p:grpSpPr>
        <p:sp>
          <p:nvSpPr>
            <p:cNvPr name="Freeform 12" id="12"/>
            <p:cNvSpPr/>
            <p:nvPr/>
          </p:nvSpPr>
          <p:spPr>
            <a:xfrm flipH="false" flipV="false" rot="0">
              <a:off x="0" y="0"/>
              <a:ext cx="8798687" cy="12103354"/>
            </a:xfrm>
            <a:custGeom>
              <a:avLst/>
              <a:gdLst/>
              <a:ahLst/>
              <a:cxnLst/>
              <a:rect r="r" b="b" t="t" l="l"/>
              <a:pathLst>
                <a:path h="12103354" w="8798687">
                  <a:moveTo>
                    <a:pt x="0" y="0"/>
                  </a:moveTo>
                  <a:lnTo>
                    <a:pt x="8798687" y="0"/>
                  </a:lnTo>
                  <a:lnTo>
                    <a:pt x="8798687" y="12103354"/>
                  </a:lnTo>
                  <a:lnTo>
                    <a:pt x="0" y="12103354"/>
                  </a:lnTo>
                  <a:lnTo>
                    <a:pt x="0" y="0"/>
                  </a:lnTo>
                  <a:close/>
                </a:path>
              </a:pathLst>
            </a:custGeom>
            <a:blipFill>
              <a:blip r:embed="rId6"/>
              <a:stretch>
                <a:fillRect l="0" t="0" r="0" b="0"/>
              </a:stretch>
            </a:blipFill>
          </p:spPr>
        </p:sp>
      </p:grpSp>
      <p:grpSp>
        <p:nvGrpSpPr>
          <p:cNvPr name="Group 13" id="13"/>
          <p:cNvGrpSpPr/>
          <p:nvPr/>
        </p:nvGrpSpPr>
        <p:grpSpPr>
          <a:xfrm rot="0">
            <a:off x="11068679" y="3497199"/>
            <a:ext cx="9096546" cy="6074293"/>
            <a:chOff x="0" y="0"/>
            <a:chExt cx="12128729" cy="8099057"/>
          </a:xfrm>
        </p:grpSpPr>
        <p:sp>
          <p:nvSpPr>
            <p:cNvPr name="Freeform 14" id="14"/>
            <p:cNvSpPr/>
            <p:nvPr/>
          </p:nvSpPr>
          <p:spPr>
            <a:xfrm flipH="false" flipV="false" rot="0">
              <a:off x="0" y="0"/>
              <a:ext cx="12128754" cy="8099044"/>
            </a:xfrm>
            <a:custGeom>
              <a:avLst/>
              <a:gdLst/>
              <a:ahLst/>
              <a:cxnLst/>
              <a:rect r="r" b="b" t="t" l="l"/>
              <a:pathLst>
                <a:path h="8099044" w="12128754">
                  <a:moveTo>
                    <a:pt x="0" y="0"/>
                  </a:moveTo>
                  <a:lnTo>
                    <a:pt x="12128754" y="0"/>
                  </a:lnTo>
                  <a:lnTo>
                    <a:pt x="12128754" y="8099044"/>
                  </a:lnTo>
                  <a:lnTo>
                    <a:pt x="0" y="8099044"/>
                  </a:lnTo>
                  <a:lnTo>
                    <a:pt x="0" y="0"/>
                  </a:lnTo>
                  <a:close/>
                </a:path>
              </a:pathLst>
            </a:custGeom>
            <a:blipFill>
              <a:blip r:embed="rId7"/>
              <a:stretch>
                <a:fillRect l="0" t="0" r="0" b="0"/>
              </a:stretch>
            </a:blipFill>
          </p:spPr>
        </p:sp>
      </p:grpSp>
      <p:grpSp>
        <p:nvGrpSpPr>
          <p:cNvPr name="Group 15" id="15"/>
          <p:cNvGrpSpPr/>
          <p:nvPr/>
        </p:nvGrpSpPr>
        <p:grpSpPr>
          <a:xfrm rot="0">
            <a:off x="48368" y="6315542"/>
            <a:ext cx="3442687" cy="4497657"/>
            <a:chOff x="0" y="0"/>
            <a:chExt cx="4590250" cy="5996876"/>
          </a:xfrm>
        </p:grpSpPr>
        <p:sp>
          <p:nvSpPr>
            <p:cNvPr name="Freeform 16" id="16"/>
            <p:cNvSpPr/>
            <p:nvPr/>
          </p:nvSpPr>
          <p:spPr>
            <a:xfrm flipH="false" flipV="false" rot="0">
              <a:off x="6477" y="12446"/>
              <a:ext cx="4577207" cy="5971921"/>
            </a:xfrm>
            <a:custGeom>
              <a:avLst/>
              <a:gdLst/>
              <a:ahLst/>
              <a:cxnLst/>
              <a:rect r="r" b="b" t="t" l="l"/>
              <a:pathLst>
                <a:path h="5971921" w="4577207">
                  <a:moveTo>
                    <a:pt x="50546" y="0"/>
                  </a:moveTo>
                  <a:lnTo>
                    <a:pt x="4577207" y="5933440"/>
                  </a:lnTo>
                  <a:lnTo>
                    <a:pt x="4526661" y="5971921"/>
                  </a:lnTo>
                  <a:lnTo>
                    <a:pt x="0" y="38608"/>
                  </a:lnTo>
                  <a:close/>
                </a:path>
              </a:pathLst>
            </a:custGeom>
            <a:solidFill>
              <a:srgbClr val="E1CCB5"/>
            </a:solidFill>
          </p:spPr>
        </p:sp>
      </p:grpSp>
      <p:grpSp>
        <p:nvGrpSpPr>
          <p:cNvPr name="Group 17" id="17"/>
          <p:cNvGrpSpPr/>
          <p:nvPr/>
        </p:nvGrpSpPr>
        <p:grpSpPr>
          <a:xfrm rot="0">
            <a:off x="15354814" y="-1363494"/>
            <a:ext cx="3442687" cy="4497657"/>
            <a:chOff x="0" y="0"/>
            <a:chExt cx="4590250" cy="5996876"/>
          </a:xfrm>
        </p:grpSpPr>
        <p:sp>
          <p:nvSpPr>
            <p:cNvPr name="Freeform 18" id="18"/>
            <p:cNvSpPr/>
            <p:nvPr/>
          </p:nvSpPr>
          <p:spPr>
            <a:xfrm flipH="false" flipV="false" rot="0">
              <a:off x="6477" y="12446"/>
              <a:ext cx="4577207" cy="5971921"/>
            </a:xfrm>
            <a:custGeom>
              <a:avLst/>
              <a:gdLst/>
              <a:ahLst/>
              <a:cxnLst/>
              <a:rect r="r" b="b" t="t" l="l"/>
              <a:pathLst>
                <a:path h="5971921" w="4577207">
                  <a:moveTo>
                    <a:pt x="50546" y="0"/>
                  </a:moveTo>
                  <a:lnTo>
                    <a:pt x="4577207" y="5933440"/>
                  </a:lnTo>
                  <a:lnTo>
                    <a:pt x="4526661" y="5971921"/>
                  </a:lnTo>
                  <a:lnTo>
                    <a:pt x="0" y="38608"/>
                  </a:lnTo>
                  <a:close/>
                </a:path>
              </a:pathLst>
            </a:custGeom>
            <a:solidFill>
              <a:srgbClr val="E1CCB5"/>
            </a:solidFill>
          </p:spPr>
        </p:sp>
      </p:gr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4857"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5534690" y="0"/>
            <a:ext cx="12856855" cy="10065782"/>
            <a:chOff x="0" y="0"/>
            <a:chExt cx="17142473" cy="13421043"/>
          </a:xfrm>
        </p:grpSpPr>
        <p:sp>
          <p:nvSpPr>
            <p:cNvPr name="Freeform 5" id="5"/>
            <p:cNvSpPr/>
            <p:nvPr/>
          </p:nvSpPr>
          <p:spPr>
            <a:xfrm flipH="true" flipV="true" rot="0">
              <a:off x="0" y="0"/>
              <a:ext cx="17142461" cy="13421106"/>
            </a:xfrm>
            <a:custGeom>
              <a:avLst/>
              <a:gdLst/>
              <a:ahLst/>
              <a:cxnLst/>
              <a:rect r="r" b="b" t="t" l="l"/>
              <a:pathLst>
                <a:path h="13421106" w="17142461">
                  <a:moveTo>
                    <a:pt x="17142461" y="13421106"/>
                  </a:moveTo>
                  <a:lnTo>
                    <a:pt x="0" y="13421106"/>
                  </a:lnTo>
                  <a:lnTo>
                    <a:pt x="0" y="0"/>
                  </a:lnTo>
                  <a:lnTo>
                    <a:pt x="17142461" y="0"/>
                  </a:lnTo>
                  <a:lnTo>
                    <a:pt x="17142461" y="13421106"/>
                  </a:lnTo>
                  <a:close/>
                </a:path>
              </a:pathLst>
            </a:custGeom>
            <a:blipFill>
              <a:blip r:embed="rId3"/>
              <a:stretch>
                <a:fillRect l="0" t="-13864" r="0" b="-13863"/>
              </a:stretch>
            </a:blipFill>
          </p:spPr>
        </p:sp>
      </p:grpSp>
      <p:grpSp>
        <p:nvGrpSpPr>
          <p:cNvPr name="Group 6" id="6"/>
          <p:cNvGrpSpPr/>
          <p:nvPr/>
        </p:nvGrpSpPr>
        <p:grpSpPr>
          <a:xfrm rot="0">
            <a:off x="-154857" y="1476346"/>
            <a:ext cx="6599015" cy="9077516"/>
            <a:chOff x="0" y="0"/>
            <a:chExt cx="8798687" cy="12103354"/>
          </a:xfrm>
        </p:grpSpPr>
        <p:sp>
          <p:nvSpPr>
            <p:cNvPr name="Freeform 7" id="7"/>
            <p:cNvSpPr/>
            <p:nvPr/>
          </p:nvSpPr>
          <p:spPr>
            <a:xfrm flipH="false" flipV="false" rot="0">
              <a:off x="0" y="0"/>
              <a:ext cx="8798687" cy="12103354"/>
            </a:xfrm>
            <a:custGeom>
              <a:avLst/>
              <a:gdLst/>
              <a:ahLst/>
              <a:cxnLst/>
              <a:rect r="r" b="b" t="t" l="l"/>
              <a:pathLst>
                <a:path h="12103354" w="8798687">
                  <a:moveTo>
                    <a:pt x="0" y="0"/>
                  </a:moveTo>
                  <a:lnTo>
                    <a:pt x="8798687" y="0"/>
                  </a:lnTo>
                  <a:lnTo>
                    <a:pt x="8798687" y="12103354"/>
                  </a:lnTo>
                  <a:lnTo>
                    <a:pt x="0" y="12103354"/>
                  </a:lnTo>
                  <a:lnTo>
                    <a:pt x="0" y="0"/>
                  </a:lnTo>
                  <a:close/>
                </a:path>
              </a:pathLst>
            </a:custGeom>
            <a:blipFill>
              <a:blip r:embed="rId4"/>
              <a:stretch>
                <a:fillRect l="0" t="0" r="0" b="0"/>
              </a:stretch>
            </a:blipFill>
          </p:spPr>
        </p:sp>
      </p:grpSp>
      <p:grpSp>
        <p:nvGrpSpPr>
          <p:cNvPr name="Group 8" id="8"/>
          <p:cNvGrpSpPr/>
          <p:nvPr/>
        </p:nvGrpSpPr>
        <p:grpSpPr>
          <a:xfrm rot="0">
            <a:off x="5534690" y="423695"/>
            <a:ext cx="12627572" cy="7437167"/>
            <a:chOff x="0" y="0"/>
            <a:chExt cx="12639408" cy="7444138"/>
          </a:xfrm>
        </p:grpSpPr>
        <p:sp>
          <p:nvSpPr>
            <p:cNvPr name="Freeform 9" id="9"/>
            <p:cNvSpPr/>
            <p:nvPr/>
          </p:nvSpPr>
          <p:spPr>
            <a:xfrm flipH="false" flipV="false" rot="0">
              <a:off x="0" y="0"/>
              <a:ext cx="12639294" cy="7444077"/>
            </a:xfrm>
            <a:custGeom>
              <a:avLst/>
              <a:gdLst/>
              <a:ahLst/>
              <a:cxnLst/>
              <a:rect r="r" b="b" t="t" l="l"/>
              <a:pathLst>
                <a:path h="7444077" w="12639294">
                  <a:moveTo>
                    <a:pt x="70231" y="0"/>
                  </a:moveTo>
                  <a:lnTo>
                    <a:pt x="12569063" y="0"/>
                  </a:lnTo>
                  <a:cubicBezTo>
                    <a:pt x="12607925" y="0"/>
                    <a:pt x="12639294" y="37761"/>
                    <a:pt x="12639294" y="84201"/>
                  </a:cubicBezTo>
                  <a:lnTo>
                    <a:pt x="12639294" y="7359876"/>
                  </a:lnTo>
                  <a:cubicBezTo>
                    <a:pt x="12639294" y="7406468"/>
                    <a:pt x="12607798" y="7444077"/>
                    <a:pt x="12569063" y="7444077"/>
                  </a:cubicBezTo>
                  <a:lnTo>
                    <a:pt x="70231" y="7444077"/>
                  </a:lnTo>
                  <a:cubicBezTo>
                    <a:pt x="31369" y="7444077"/>
                    <a:pt x="0" y="7406315"/>
                    <a:pt x="0" y="7359876"/>
                  </a:cubicBezTo>
                  <a:lnTo>
                    <a:pt x="0" y="84201"/>
                  </a:lnTo>
                  <a:cubicBezTo>
                    <a:pt x="0" y="37761"/>
                    <a:pt x="31496" y="0"/>
                    <a:pt x="70231" y="0"/>
                  </a:cubicBezTo>
                  <a:close/>
                </a:path>
              </a:pathLst>
            </a:custGeom>
            <a:solidFill>
              <a:srgbClr val="000000"/>
            </a:solidFill>
          </p:spPr>
        </p:sp>
      </p:grpSp>
      <p:grpSp>
        <p:nvGrpSpPr>
          <p:cNvPr name="Group 10" id="10"/>
          <p:cNvGrpSpPr/>
          <p:nvPr/>
        </p:nvGrpSpPr>
        <p:grpSpPr>
          <a:xfrm rot="0">
            <a:off x="8808444" y="0"/>
            <a:ext cx="9479556" cy="4873802"/>
            <a:chOff x="0" y="0"/>
            <a:chExt cx="12639408" cy="6498403"/>
          </a:xfrm>
        </p:grpSpPr>
        <p:sp>
          <p:nvSpPr>
            <p:cNvPr name="Freeform 11" id="11"/>
            <p:cNvSpPr/>
            <p:nvPr/>
          </p:nvSpPr>
          <p:spPr>
            <a:xfrm flipH="false" flipV="false" rot="0">
              <a:off x="0" y="0"/>
              <a:ext cx="12639411" cy="6498407"/>
            </a:xfrm>
            <a:custGeom>
              <a:avLst/>
              <a:gdLst/>
              <a:ahLst/>
              <a:cxnLst/>
              <a:rect r="r" b="b" t="t" l="l"/>
              <a:pathLst>
                <a:path h="6498407" w="12639411">
                  <a:moveTo>
                    <a:pt x="0" y="0"/>
                  </a:moveTo>
                  <a:lnTo>
                    <a:pt x="12639411" y="0"/>
                  </a:lnTo>
                  <a:lnTo>
                    <a:pt x="12639411" y="6498407"/>
                  </a:lnTo>
                  <a:lnTo>
                    <a:pt x="0" y="6498407"/>
                  </a:lnTo>
                  <a:close/>
                </a:path>
              </a:pathLst>
            </a:custGeom>
            <a:blipFill>
              <a:blip r:embed="rId5">
                <a:alphaModFix amt="0"/>
              </a:blip>
              <a:stretch>
                <a:fillRect l="-15965" t="0" r="-15965" b="0"/>
              </a:stretch>
            </a:blipFill>
          </p:spPr>
        </p:sp>
        <p:sp>
          <p:nvSpPr>
            <p:cNvPr name="TextBox 12" id="12"/>
            <p:cNvSpPr txBox="true"/>
            <p:nvPr/>
          </p:nvSpPr>
          <p:spPr>
            <a:xfrm>
              <a:off x="0" y="-57150"/>
              <a:ext cx="12639408" cy="6555553"/>
            </a:xfrm>
            <a:prstGeom prst="rect">
              <a:avLst/>
            </a:prstGeom>
          </p:spPr>
          <p:txBody>
            <a:bodyPr anchor="ctr" rtlCol="false" tIns="0" lIns="0" bIns="0" rIns="0"/>
            <a:lstStyle/>
            <a:p>
              <a:pPr algn="ctr">
                <a:lnSpc>
                  <a:spcPts val="4198"/>
                </a:lnSpc>
              </a:pPr>
            </a:p>
          </p:txBody>
        </p:sp>
      </p:grpSp>
      <p:grpSp>
        <p:nvGrpSpPr>
          <p:cNvPr name="Group 13" id="13"/>
          <p:cNvGrpSpPr/>
          <p:nvPr/>
        </p:nvGrpSpPr>
        <p:grpSpPr>
          <a:xfrm rot="0">
            <a:off x="-692644" y="7266817"/>
            <a:ext cx="3442687" cy="4497657"/>
            <a:chOff x="0" y="0"/>
            <a:chExt cx="4590250" cy="5996876"/>
          </a:xfrm>
        </p:grpSpPr>
        <p:sp>
          <p:nvSpPr>
            <p:cNvPr name="Freeform 14" id="14"/>
            <p:cNvSpPr/>
            <p:nvPr/>
          </p:nvSpPr>
          <p:spPr>
            <a:xfrm flipH="false" flipV="false" rot="0">
              <a:off x="6477" y="12446"/>
              <a:ext cx="4577207" cy="5971921"/>
            </a:xfrm>
            <a:custGeom>
              <a:avLst/>
              <a:gdLst/>
              <a:ahLst/>
              <a:cxnLst/>
              <a:rect r="r" b="b" t="t" l="l"/>
              <a:pathLst>
                <a:path h="5971921" w="4577207">
                  <a:moveTo>
                    <a:pt x="50546" y="0"/>
                  </a:moveTo>
                  <a:lnTo>
                    <a:pt x="4577207" y="5933440"/>
                  </a:lnTo>
                  <a:lnTo>
                    <a:pt x="4526661" y="5971921"/>
                  </a:lnTo>
                  <a:lnTo>
                    <a:pt x="0" y="38608"/>
                  </a:lnTo>
                  <a:close/>
                </a:path>
              </a:pathLst>
            </a:custGeom>
            <a:solidFill>
              <a:srgbClr val="E1CCB5"/>
            </a:solidFill>
          </p:spPr>
        </p:sp>
      </p:grpSp>
      <p:grpSp>
        <p:nvGrpSpPr>
          <p:cNvPr name="Group 15" id="15"/>
          <p:cNvGrpSpPr/>
          <p:nvPr/>
        </p:nvGrpSpPr>
        <p:grpSpPr>
          <a:xfrm rot="5241254">
            <a:off x="-243350" y="-876795"/>
            <a:ext cx="3442687" cy="4497657"/>
            <a:chOff x="0" y="0"/>
            <a:chExt cx="4590250" cy="5996876"/>
          </a:xfrm>
        </p:grpSpPr>
        <p:sp>
          <p:nvSpPr>
            <p:cNvPr name="Freeform 16" id="16"/>
            <p:cNvSpPr/>
            <p:nvPr/>
          </p:nvSpPr>
          <p:spPr>
            <a:xfrm flipH="false" flipV="false" rot="0">
              <a:off x="6477" y="12446"/>
              <a:ext cx="4577207" cy="5971921"/>
            </a:xfrm>
            <a:custGeom>
              <a:avLst/>
              <a:gdLst/>
              <a:ahLst/>
              <a:cxnLst/>
              <a:rect r="r" b="b" t="t" l="l"/>
              <a:pathLst>
                <a:path h="5971921" w="4577207">
                  <a:moveTo>
                    <a:pt x="50546" y="0"/>
                  </a:moveTo>
                  <a:lnTo>
                    <a:pt x="4577207" y="5933440"/>
                  </a:lnTo>
                  <a:lnTo>
                    <a:pt x="4526661" y="5971921"/>
                  </a:lnTo>
                  <a:lnTo>
                    <a:pt x="0" y="38608"/>
                  </a:lnTo>
                  <a:close/>
                </a:path>
              </a:pathLst>
            </a:custGeom>
            <a:solidFill>
              <a:srgbClr val="E1CCB5"/>
            </a:solidFill>
          </p:spPr>
        </p:sp>
      </p:grpSp>
      <p:sp>
        <p:nvSpPr>
          <p:cNvPr name="TextBox 17" id="17"/>
          <p:cNvSpPr txBox="true"/>
          <p:nvPr/>
        </p:nvSpPr>
        <p:spPr>
          <a:xfrm rot="0">
            <a:off x="5534690" y="1960949"/>
            <a:ext cx="12376097" cy="6162934"/>
          </a:xfrm>
          <a:prstGeom prst="rect">
            <a:avLst/>
          </a:prstGeom>
        </p:spPr>
        <p:txBody>
          <a:bodyPr anchor="t" rtlCol="false" tIns="0" lIns="0" bIns="0" rIns="0">
            <a:spAutoFit/>
          </a:bodyPr>
          <a:lstStyle/>
          <a:p>
            <a:pPr algn="ctr">
              <a:lnSpc>
                <a:spcPts val="3296"/>
              </a:lnSpc>
            </a:pPr>
            <a:r>
              <a:rPr lang="en-US" sz="2999">
                <a:solidFill>
                  <a:srgbClr val="C7B199"/>
                </a:solidFill>
                <a:latin typeface="Forum"/>
                <a:ea typeface="Forum"/>
                <a:cs typeface="Forum"/>
                <a:sym typeface="Forum"/>
              </a:rPr>
              <a:t>1. Готуючи матеріал даної теми та під час інтерв'ю ми дізналися більше про історію свого міста, його розвиток у різні періоди та народи, які його населяли.</a:t>
            </a:r>
          </a:p>
          <a:p>
            <a:pPr algn="ctr">
              <a:lnSpc>
                <a:spcPts val="3296"/>
              </a:lnSpc>
            </a:pPr>
          </a:p>
          <a:p>
            <a:pPr algn="ctr">
              <a:lnSpc>
                <a:spcPts val="3296"/>
              </a:lnSpc>
            </a:pPr>
            <a:r>
              <a:rPr lang="en-US" sz="2999">
                <a:solidFill>
                  <a:srgbClr val="C7B199"/>
                </a:solidFill>
                <a:latin typeface="Forum"/>
                <a:ea typeface="Forum"/>
                <a:cs typeface="Forum"/>
                <a:sym typeface="Forum"/>
              </a:rPr>
              <a:t>2. Респонденти різних вікових груп розповіли про важливі події, які вплинули на життя мешканців міста, а також поділилися цікавими фактами та власними спогадами. </a:t>
            </a:r>
          </a:p>
          <a:p>
            <a:pPr algn="ctr">
              <a:lnSpc>
                <a:spcPts val="3296"/>
              </a:lnSpc>
            </a:pPr>
          </a:p>
          <a:p>
            <a:pPr algn="ctr">
              <a:lnSpc>
                <a:spcPts val="3296"/>
              </a:lnSpc>
            </a:pPr>
            <a:r>
              <a:rPr lang="en-US" sz="2999">
                <a:solidFill>
                  <a:srgbClr val="C7B199"/>
                </a:solidFill>
                <a:latin typeface="Forum"/>
                <a:ea typeface="Forum"/>
                <a:cs typeface="Forum"/>
                <a:sym typeface="Forum"/>
              </a:rPr>
              <a:t>3. Ми зрозуміли, що історія міста це не лише дати й події, а й життя звичайних людей, їхні труднощі та досягнення. Також стало очевидно, що важливо зберігати історичну спадщину та пам'ятати про минуле.</a:t>
            </a:r>
          </a:p>
          <a:p>
            <a:pPr algn="ctr">
              <a:lnSpc>
                <a:spcPts val="3296"/>
              </a:lnSpc>
            </a:pPr>
          </a:p>
          <a:p>
            <a:pPr algn="ctr">
              <a:lnSpc>
                <a:spcPts val="3296"/>
              </a:lnSpc>
            </a:pPr>
            <a:r>
              <a:rPr lang="en-US" sz="2999">
                <a:solidFill>
                  <a:srgbClr val="C7B199"/>
                </a:solidFill>
                <a:latin typeface="Forum"/>
                <a:ea typeface="Forum"/>
                <a:cs typeface="Forum"/>
                <a:sym typeface="Forum"/>
              </a:rPr>
              <a:t>Отже, ми краще зрозуміли історію рідного міста і з'явився інтерес до її подальшого вивчення.</a:t>
            </a:r>
          </a:p>
          <a:p>
            <a:pPr algn="ctr">
              <a:lnSpc>
                <a:spcPts val="3298"/>
              </a:lnSpc>
              <a:spcBef>
                <a:spcPct val="0"/>
              </a:spcBef>
            </a:pPr>
          </a:p>
        </p:txBody>
      </p:sp>
      <p:grpSp>
        <p:nvGrpSpPr>
          <p:cNvPr name="Group 18" id="18"/>
          <p:cNvGrpSpPr/>
          <p:nvPr/>
        </p:nvGrpSpPr>
        <p:grpSpPr>
          <a:xfrm rot="0">
            <a:off x="8237322" y="-637229"/>
            <a:ext cx="6970833" cy="3331858"/>
            <a:chOff x="0" y="0"/>
            <a:chExt cx="9294444" cy="4442478"/>
          </a:xfrm>
        </p:grpSpPr>
        <p:sp>
          <p:nvSpPr>
            <p:cNvPr name="Freeform 19" id="19"/>
            <p:cNvSpPr/>
            <p:nvPr/>
          </p:nvSpPr>
          <p:spPr>
            <a:xfrm flipH="false" flipV="false" rot="0">
              <a:off x="0" y="0"/>
              <a:ext cx="9294448" cy="4442483"/>
            </a:xfrm>
            <a:custGeom>
              <a:avLst/>
              <a:gdLst/>
              <a:ahLst/>
              <a:cxnLst/>
              <a:rect r="r" b="b" t="t" l="l"/>
              <a:pathLst>
                <a:path h="4442483" w="9294448">
                  <a:moveTo>
                    <a:pt x="0" y="0"/>
                  </a:moveTo>
                  <a:lnTo>
                    <a:pt x="9294448" y="0"/>
                  </a:lnTo>
                  <a:lnTo>
                    <a:pt x="9294448" y="4442483"/>
                  </a:lnTo>
                  <a:lnTo>
                    <a:pt x="0" y="4442483"/>
                  </a:lnTo>
                  <a:close/>
                </a:path>
              </a:pathLst>
            </a:custGeom>
            <a:blipFill>
              <a:blip r:embed="rId5">
                <a:alphaModFix amt="0"/>
              </a:blip>
              <a:stretch>
                <a:fillRect l="-11325" t="0" r="-11325" b="0"/>
              </a:stretch>
            </a:blipFill>
          </p:spPr>
        </p:sp>
        <p:sp>
          <p:nvSpPr>
            <p:cNvPr name="TextBox 20" id="20"/>
            <p:cNvSpPr txBox="true"/>
            <p:nvPr/>
          </p:nvSpPr>
          <p:spPr>
            <a:xfrm>
              <a:off x="0" y="-85725"/>
              <a:ext cx="9294444" cy="4528203"/>
            </a:xfrm>
            <a:prstGeom prst="rect">
              <a:avLst/>
            </a:prstGeom>
          </p:spPr>
          <p:txBody>
            <a:bodyPr anchor="ctr" rtlCol="false" tIns="0" lIns="0" bIns="0" rIns="0"/>
            <a:lstStyle/>
            <a:p>
              <a:pPr algn="ctr">
                <a:lnSpc>
                  <a:spcPts val="5739"/>
                </a:lnSpc>
              </a:pPr>
              <a:r>
                <a:rPr lang="en-US" sz="4099">
                  <a:solidFill>
                    <a:srgbClr val="C7B199"/>
                  </a:solidFill>
                  <a:latin typeface="Gagalin"/>
                  <a:ea typeface="Gagalin"/>
                  <a:cs typeface="Gagalin"/>
                  <a:sym typeface="Gagalin"/>
                </a:rPr>
                <a:t>Висновки інтерв’ю</a:t>
              </a:r>
            </a:p>
          </p:txBody>
        </p:sp>
      </p:grpSp>
    </p:spTree>
  </p:cSld>
  <p:clrMapOvr>
    <a:masterClrMapping/>
  </p:clrMapOvr>
  <p:transition spd="fast">
    <p:fade/>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79435" y="-20984"/>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154857" y="4769110"/>
            <a:ext cx="9677952" cy="5517890"/>
            <a:chOff x="0" y="0"/>
            <a:chExt cx="12903937" cy="7357186"/>
          </a:xfrm>
        </p:grpSpPr>
        <p:sp>
          <p:nvSpPr>
            <p:cNvPr name="Freeform 5" id="5"/>
            <p:cNvSpPr/>
            <p:nvPr/>
          </p:nvSpPr>
          <p:spPr>
            <a:xfrm flipH="false" flipV="false" rot="0">
              <a:off x="0" y="0"/>
              <a:ext cx="12903962" cy="7357237"/>
            </a:xfrm>
            <a:custGeom>
              <a:avLst/>
              <a:gdLst/>
              <a:ahLst/>
              <a:cxnLst/>
              <a:rect r="r" b="b" t="t" l="l"/>
              <a:pathLst>
                <a:path h="7357237" w="12903962">
                  <a:moveTo>
                    <a:pt x="0" y="0"/>
                  </a:moveTo>
                  <a:lnTo>
                    <a:pt x="12903962" y="0"/>
                  </a:lnTo>
                  <a:lnTo>
                    <a:pt x="12903962" y="7357237"/>
                  </a:lnTo>
                  <a:lnTo>
                    <a:pt x="0" y="7357237"/>
                  </a:lnTo>
                  <a:lnTo>
                    <a:pt x="0" y="0"/>
                  </a:lnTo>
                  <a:close/>
                </a:path>
              </a:pathLst>
            </a:custGeom>
            <a:blipFill>
              <a:blip r:embed="rId3"/>
              <a:stretch>
                <a:fillRect l="0" t="-15810" r="0" b="-15809"/>
              </a:stretch>
            </a:blipFill>
          </p:spPr>
        </p:sp>
      </p:grpSp>
      <p:grpSp>
        <p:nvGrpSpPr>
          <p:cNvPr name="Group 6" id="6"/>
          <p:cNvGrpSpPr/>
          <p:nvPr/>
        </p:nvGrpSpPr>
        <p:grpSpPr>
          <a:xfrm rot="0">
            <a:off x="287084" y="354644"/>
            <a:ext cx="9899885" cy="3749783"/>
            <a:chOff x="0" y="0"/>
            <a:chExt cx="13199847" cy="4999711"/>
          </a:xfrm>
        </p:grpSpPr>
        <p:sp>
          <p:nvSpPr>
            <p:cNvPr name="Freeform 7" id="7"/>
            <p:cNvSpPr/>
            <p:nvPr/>
          </p:nvSpPr>
          <p:spPr>
            <a:xfrm flipH="false" flipV="false" rot="0">
              <a:off x="0" y="0"/>
              <a:ext cx="13199873" cy="4999736"/>
            </a:xfrm>
            <a:custGeom>
              <a:avLst/>
              <a:gdLst/>
              <a:ahLst/>
              <a:cxnLst/>
              <a:rect r="r" b="b" t="t" l="l"/>
              <a:pathLst>
                <a:path h="4999736" w="13199873">
                  <a:moveTo>
                    <a:pt x="67310" y="0"/>
                  </a:moveTo>
                  <a:lnTo>
                    <a:pt x="13132563" y="0"/>
                  </a:lnTo>
                  <a:cubicBezTo>
                    <a:pt x="13150470" y="0"/>
                    <a:pt x="13167488" y="7112"/>
                    <a:pt x="13180188" y="19685"/>
                  </a:cubicBezTo>
                  <a:cubicBezTo>
                    <a:pt x="13192888" y="32258"/>
                    <a:pt x="13199873" y="49403"/>
                    <a:pt x="13199873" y="67310"/>
                  </a:cubicBezTo>
                  <a:lnTo>
                    <a:pt x="13199873" y="4932426"/>
                  </a:lnTo>
                  <a:cubicBezTo>
                    <a:pt x="13199873" y="4969637"/>
                    <a:pt x="13169774" y="4999736"/>
                    <a:pt x="13132563" y="4999736"/>
                  </a:cubicBezTo>
                  <a:lnTo>
                    <a:pt x="67310" y="4999736"/>
                  </a:lnTo>
                  <a:cubicBezTo>
                    <a:pt x="30099" y="4999736"/>
                    <a:pt x="0" y="4969637"/>
                    <a:pt x="0" y="4932426"/>
                  </a:cubicBezTo>
                  <a:lnTo>
                    <a:pt x="0" y="67310"/>
                  </a:lnTo>
                  <a:cubicBezTo>
                    <a:pt x="0" y="30099"/>
                    <a:pt x="30099" y="0"/>
                    <a:pt x="67310" y="0"/>
                  </a:cubicBezTo>
                  <a:close/>
                </a:path>
              </a:pathLst>
            </a:custGeom>
            <a:solidFill>
              <a:srgbClr val="000000"/>
            </a:solidFill>
          </p:spPr>
        </p:sp>
      </p:grpSp>
      <p:grpSp>
        <p:nvGrpSpPr>
          <p:cNvPr name="Group 8" id="8"/>
          <p:cNvGrpSpPr/>
          <p:nvPr/>
        </p:nvGrpSpPr>
        <p:grpSpPr>
          <a:xfrm rot="0">
            <a:off x="287083" y="65332"/>
            <a:ext cx="9899885" cy="4039103"/>
            <a:chOff x="0" y="0"/>
            <a:chExt cx="13199847" cy="5385470"/>
          </a:xfrm>
        </p:grpSpPr>
        <p:sp>
          <p:nvSpPr>
            <p:cNvPr name="Freeform 9" id="9"/>
            <p:cNvSpPr/>
            <p:nvPr/>
          </p:nvSpPr>
          <p:spPr>
            <a:xfrm flipH="false" flipV="false" rot="0">
              <a:off x="0" y="0"/>
              <a:ext cx="13199852" cy="5385468"/>
            </a:xfrm>
            <a:custGeom>
              <a:avLst/>
              <a:gdLst/>
              <a:ahLst/>
              <a:cxnLst/>
              <a:rect r="r" b="b" t="t" l="l"/>
              <a:pathLst>
                <a:path h="5385468" w="13199852">
                  <a:moveTo>
                    <a:pt x="0" y="0"/>
                  </a:moveTo>
                  <a:lnTo>
                    <a:pt x="13199852" y="0"/>
                  </a:lnTo>
                  <a:lnTo>
                    <a:pt x="13199852" y="5385468"/>
                  </a:lnTo>
                  <a:lnTo>
                    <a:pt x="0" y="5385468"/>
                  </a:lnTo>
                  <a:close/>
                </a:path>
              </a:pathLst>
            </a:custGeom>
            <a:blipFill>
              <a:blip r:embed="rId4">
                <a:alphaModFix amt="0"/>
              </a:blip>
              <a:stretch>
                <a:fillRect l="-2347" t="0" r="-2347" b="0"/>
              </a:stretch>
            </a:blipFill>
          </p:spPr>
        </p:sp>
        <p:sp>
          <p:nvSpPr>
            <p:cNvPr name="TextBox 10" id="10"/>
            <p:cNvSpPr txBox="true"/>
            <p:nvPr/>
          </p:nvSpPr>
          <p:spPr>
            <a:xfrm>
              <a:off x="0" y="19050"/>
              <a:ext cx="13199847" cy="5366420"/>
            </a:xfrm>
            <a:prstGeom prst="rect">
              <a:avLst/>
            </a:prstGeom>
          </p:spPr>
          <p:txBody>
            <a:bodyPr anchor="ctr" rtlCol="false" tIns="0" lIns="0" bIns="0" rIns="0"/>
            <a:lstStyle/>
            <a:p>
              <a:pPr algn="ctr">
                <a:lnSpc>
                  <a:spcPts val="3919"/>
                </a:lnSpc>
              </a:pPr>
              <a:r>
                <a:rPr lang="en-US" sz="3600">
                  <a:solidFill>
                    <a:srgbClr val="C7B199"/>
                  </a:solidFill>
                  <a:latin typeface="Forum"/>
                  <a:ea typeface="Forum"/>
                  <a:cs typeface="Forum"/>
                  <a:sym typeface="Forum"/>
                </a:rPr>
                <a:t>Місто Катеринослав стояло на чолі величезної території півдня імперії, що мала значні природні багатства і багатообіцяюче майбутнє. Родючий ґрунт, на якому зростала прегарна пшениця та інші злаки, різноманітні овочі, ягоди і фрукти, давав тут добрі врожаї.</a:t>
              </a:r>
            </a:p>
          </p:txBody>
        </p:sp>
      </p:grpSp>
      <p:grpSp>
        <p:nvGrpSpPr>
          <p:cNvPr name="Group 11" id="11"/>
          <p:cNvGrpSpPr/>
          <p:nvPr/>
        </p:nvGrpSpPr>
        <p:grpSpPr>
          <a:xfrm rot="0">
            <a:off x="9523095" y="5035972"/>
            <a:ext cx="9677952" cy="5517890"/>
            <a:chOff x="0" y="0"/>
            <a:chExt cx="12903937" cy="7357186"/>
          </a:xfrm>
        </p:grpSpPr>
        <p:sp>
          <p:nvSpPr>
            <p:cNvPr name="Freeform 12" id="12"/>
            <p:cNvSpPr/>
            <p:nvPr/>
          </p:nvSpPr>
          <p:spPr>
            <a:xfrm flipH="true" flipV="false" rot="0">
              <a:off x="0" y="0"/>
              <a:ext cx="12903962" cy="7357237"/>
            </a:xfrm>
            <a:custGeom>
              <a:avLst/>
              <a:gdLst/>
              <a:ahLst/>
              <a:cxnLst/>
              <a:rect r="r" b="b" t="t" l="l"/>
              <a:pathLst>
                <a:path h="7357237" w="12903962">
                  <a:moveTo>
                    <a:pt x="12903962" y="0"/>
                  </a:moveTo>
                  <a:lnTo>
                    <a:pt x="0" y="0"/>
                  </a:lnTo>
                  <a:lnTo>
                    <a:pt x="0" y="7357237"/>
                  </a:lnTo>
                  <a:lnTo>
                    <a:pt x="12903962" y="7357237"/>
                  </a:lnTo>
                  <a:lnTo>
                    <a:pt x="12903962" y="0"/>
                  </a:lnTo>
                  <a:close/>
                </a:path>
              </a:pathLst>
            </a:custGeom>
            <a:blipFill>
              <a:blip r:embed="rId3"/>
              <a:stretch>
                <a:fillRect l="0" t="-15810" r="0" b="-15809"/>
              </a:stretch>
            </a:blipFill>
          </p:spPr>
        </p:sp>
      </p:grpSp>
      <p:grpSp>
        <p:nvGrpSpPr>
          <p:cNvPr name="Group 13" id="13"/>
          <p:cNvGrpSpPr/>
          <p:nvPr/>
        </p:nvGrpSpPr>
        <p:grpSpPr>
          <a:xfrm rot="0">
            <a:off x="7225236" y="2373563"/>
            <a:ext cx="7395458" cy="5539873"/>
            <a:chOff x="0" y="0"/>
            <a:chExt cx="9860610" cy="7386498"/>
          </a:xfrm>
        </p:grpSpPr>
        <p:sp>
          <p:nvSpPr>
            <p:cNvPr name="Freeform 14" id="14"/>
            <p:cNvSpPr/>
            <p:nvPr/>
          </p:nvSpPr>
          <p:spPr>
            <a:xfrm flipH="false" flipV="false" rot="0">
              <a:off x="0" y="0"/>
              <a:ext cx="9860661" cy="7386447"/>
            </a:xfrm>
            <a:custGeom>
              <a:avLst/>
              <a:gdLst/>
              <a:ahLst/>
              <a:cxnLst/>
              <a:rect r="r" b="b" t="t" l="l"/>
              <a:pathLst>
                <a:path h="7386447" w="9860661">
                  <a:moveTo>
                    <a:pt x="0" y="0"/>
                  </a:moveTo>
                  <a:lnTo>
                    <a:pt x="9860661" y="0"/>
                  </a:lnTo>
                  <a:lnTo>
                    <a:pt x="9860661" y="7386447"/>
                  </a:lnTo>
                  <a:lnTo>
                    <a:pt x="0" y="7386447"/>
                  </a:lnTo>
                  <a:lnTo>
                    <a:pt x="0" y="0"/>
                  </a:lnTo>
                  <a:close/>
                </a:path>
              </a:pathLst>
            </a:custGeom>
            <a:blipFill>
              <a:blip r:embed="rId5"/>
              <a:stretch>
                <a:fillRect l="0" t="0" r="0" b="0"/>
              </a:stretch>
            </a:blipFill>
          </p:spPr>
        </p:sp>
      </p:grpSp>
      <p:grpSp>
        <p:nvGrpSpPr>
          <p:cNvPr name="Group 15" id="15"/>
          <p:cNvGrpSpPr/>
          <p:nvPr/>
        </p:nvGrpSpPr>
        <p:grpSpPr>
          <a:xfrm rot="0">
            <a:off x="15106136" y="-147638"/>
            <a:ext cx="3454698" cy="3688852"/>
            <a:chOff x="0" y="0"/>
            <a:chExt cx="4606265" cy="4918469"/>
          </a:xfrm>
        </p:grpSpPr>
        <p:sp>
          <p:nvSpPr>
            <p:cNvPr name="Freeform 16" id="16"/>
            <p:cNvSpPr/>
            <p:nvPr/>
          </p:nvSpPr>
          <p:spPr>
            <a:xfrm flipH="false" flipV="false" rot="0">
              <a:off x="52832" y="62738"/>
              <a:ext cx="3159633" cy="5663565"/>
            </a:xfrm>
            <a:custGeom>
              <a:avLst/>
              <a:gdLst/>
              <a:ahLst/>
              <a:cxnLst/>
              <a:rect r="r" b="b" t="t" l="l"/>
              <a:pathLst>
                <a:path h="5663565" w="3159633">
                  <a:moveTo>
                    <a:pt x="824611" y="576326"/>
                  </a:moveTo>
                  <a:lnTo>
                    <a:pt x="1092962" y="864489"/>
                  </a:lnTo>
                  <a:lnTo>
                    <a:pt x="804799" y="1132713"/>
                  </a:lnTo>
                  <a:lnTo>
                    <a:pt x="536448" y="844550"/>
                  </a:lnTo>
                  <a:close/>
                  <a:moveTo>
                    <a:pt x="1073023" y="1420876"/>
                  </a:moveTo>
                  <a:lnTo>
                    <a:pt x="1341247" y="1709039"/>
                  </a:lnTo>
                  <a:lnTo>
                    <a:pt x="1053084" y="1977263"/>
                  </a:lnTo>
                  <a:lnTo>
                    <a:pt x="784860" y="1689100"/>
                  </a:lnTo>
                  <a:close/>
                  <a:moveTo>
                    <a:pt x="1321435" y="2265426"/>
                  </a:moveTo>
                  <a:lnTo>
                    <a:pt x="1589659" y="2553589"/>
                  </a:lnTo>
                  <a:lnTo>
                    <a:pt x="1301496" y="2821813"/>
                  </a:lnTo>
                  <a:lnTo>
                    <a:pt x="1609598" y="1997202"/>
                  </a:lnTo>
                  <a:close/>
                  <a:moveTo>
                    <a:pt x="2146173" y="2573528"/>
                  </a:moveTo>
                  <a:lnTo>
                    <a:pt x="2414397" y="2861691"/>
                  </a:lnTo>
                  <a:lnTo>
                    <a:pt x="2126234" y="3129915"/>
                  </a:lnTo>
                  <a:lnTo>
                    <a:pt x="1858010" y="2841752"/>
                  </a:lnTo>
                  <a:close/>
                  <a:moveTo>
                    <a:pt x="2394585" y="3418078"/>
                  </a:moveTo>
                  <a:lnTo>
                    <a:pt x="2662809" y="3706241"/>
                  </a:lnTo>
                  <a:lnTo>
                    <a:pt x="2374646" y="3974465"/>
                  </a:lnTo>
                  <a:lnTo>
                    <a:pt x="2106422" y="3686302"/>
                  </a:lnTo>
                  <a:close/>
                  <a:moveTo>
                    <a:pt x="2642997" y="4262628"/>
                  </a:moveTo>
                  <a:lnTo>
                    <a:pt x="2911221" y="4550791"/>
                  </a:lnTo>
                  <a:lnTo>
                    <a:pt x="2623058" y="4819015"/>
                  </a:lnTo>
                  <a:lnTo>
                    <a:pt x="2354834" y="4530852"/>
                  </a:lnTo>
                  <a:close/>
                  <a:moveTo>
                    <a:pt x="2891409" y="5107178"/>
                  </a:moveTo>
                  <a:lnTo>
                    <a:pt x="3159633" y="5395341"/>
                  </a:lnTo>
                  <a:lnTo>
                    <a:pt x="2871470" y="5663565"/>
                  </a:lnTo>
                  <a:lnTo>
                    <a:pt x="2603246" y="5375402"/>
                  </a:lnTo>
                  <a:close/>
                  <a:moveTo>
                    <a:pt x="288036" y="0"/>
                  </a:moveTo>
                  <a:lnTo>
                    <a:pt x="556387" y="288163"/>
                  </a:lnTo>
                  <a:lnTo>
                    <a:pt x="268224" y="556387"/>
                  </a:lnTo>
                  <a:lnTo>
                    <a:pt x="0" y="268224"/>
                  </a:lnTo>
                  <a:close/>
                </a:path>
              </a:pathLst>
            </a:custGeom>
            <a:solidFill>
              <a:srgbClr val="FFFFFF"/>
            </a:solidFill>
          </p:spPr>
        </p:sp>
      </p:grpSp>
    </p:spTree>
  </p:cSld>
  <p:clrMapOvr>
    <a:masterClrMapping/>
  </p:clrMapOvr>
  <p:transition spd="fast">
    <p:fade/>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4857"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376028" y="3738991"/>
            <a:ext cx="18692632" cy="7340575"/>
            <a:chOff x="0" y="0"/>
            <a:chExt cx="24923509" cy="9787433"/>
          </a:xfrm>
        </p:grpSpPr>
        <p:sp>
          <p:nvSpPr>
            <p:cNvPr name="Freeform 5" id="5"/>
            <p:cNvSpPr/>
            <p:nvPr/>
          </p:nvSpPr>
          <p:spPr>
            <a:xfrm flipH="false" flipV="false" rot="0">
              <a:off x="0" y="0"/>
              <a:ext cx="24923496" cy="9787382"/>
            </a:xfrm>
            <a:custGeom>
              <a:avLst/>
              <a:gdLst/>
              <a:ahLst/>
              <a:cxnLst/>
              <a:rect r="r" b="b" t="t" l="l"/>
              <a:pathLst>
                <a:path h="9787382" w="24923496">
                  <a:moveTo>
                    <a:pt x="0" y="0"/>
                  </a:moveTo>
                  <a:lnTo>
                    <a:pt x="24923496" y="0"/>
                  </a:lnTo>
                  <a:lnTo>
                    <a:pt x="24923496" y="9787382"/>
                  </a:lnTo>
                  <a:lnTo>
                    <a:pt x="0" y="9787382"/>
                  </a:lnTo>
                  <a:lnTo>
                    <a:pt x="0" y="0"/>
                  </a:lnTo>
                  <a:close/>
                </a:path>
              </a:pathLst>
            </a:custGeom>
            <a:blipFill>
              <a:blip r:embed="rId3"/>
              <a:stretch>
                <a:fillRect l="0" t="-27148" r="0" b="-27148"/>
              </a:stretch>
            </a:blipFill>
          </p:spPr>
        </p:sp>
      </p:grpSp>
      <p:grpSp>
        <p:nvGrpSpPr>
          <p:cNvPr name="Group 6" id="6"/>
          <p:cNvGrpSpPr/>
          <p:nvPr/>
        </p:nvGrpSpPr>
        <p:grpSpPr>
          <a:xfrm rot="0">
            <a:off x="9001106" y="-569357"/>
            <a:ext cx="8624002" cy="7890139"/>
            <a:chOff x="0" y="0"/>
            <a:chExt cx="11498669" cy="10520185"/>
          </a:xfrm>
        </p:grpSpPr>
        <p:sp>
          <p:nvSpPr>
            <p:cNvPr name="Freeform 7" id="7"/>
            <p:cNvSpPr/>
            <p:nvPr/>
          </p:nvSpPr>
          <p:spPr>
            <a:xfrm flipH="false" flipV="false" rot="0">
              <a:off x="0" y="0"/>
              <a:ext cx="11498707" cy="10520172"/>
            </a:xfrm>
            <a:custGeom>
              <a:avLst/>
              <a:gdLst/>
              <a:ahLst/>
              <a:cxnLst/>
              <a:rect r="r" b="b" t="t" l="l"/>
              <a:pathLst>
                <a:path h="10520172" w="11498707">
                  <a:moveTo>
                    <a:pt x="0" y="0"/>
                  </a:moveTo>
                  <a:lnTo>
                    <a:pt x="11498707" y="0"/>
                  </a:lnTo>
                  <a:lnTo>
                    <a:pt x="11498707" y="10520172"/>
                  </a:lnTo>
                  <a:lnTo>
                    <a:pt x="0" y="10520172"/>
                  </a:lnTo>
                  <a:lnTo>
                    <a:pt x="0" y="0"/>
                  </a:lnTo>
                  <a:close/>
                </a:path>
              </a:pathLst>
            </a:custGeom>
            <a:blipFill>
              <a:blip r:embed="rId4"/>
              <a:stretch>
                <a:fillRect l="0" t="0" r="0" b="0"/>
              </a:stretch>
            </a:blipFill>
          </p:spPr>
        </p:sp>
      </p:grpSp>
      <p:grpSp>
        <p:nvGrpSpPr>
          <p:cNvPr name="Group 8" id="8"/>
          <p:cNvGrpSpPr/>
          <p:nvPr/>
        </p:nvGrpSpPr>
        <p:grpSpPr>
          <a:xfrm rot="0">
            <a:off x="-956177" y="-2071487"/>
            <a:ext cx="3823383" cy="4842577"/>
            <a:chOff x="0" y="0"/>
            <a:chExt cx="5097844" cy="6456769"/>
          </a:xfrm>
        </p:grpSpPr>
        <p:sp>
          <p:nvSpPr>
            <p:cNvPr name="Freeform 9" id="9"/>
            <p:cNvSpPr/>
            <p:nvPr/>
          </p:nvSpPr>
          <p:spPr>
            <a:xfrm flipH="false" flipV="false" rot="0">
              <a:off x="50292" y="339344"/>
              <a:ext cx="4807458" cy="6023610"/>
            </a:xfrm>
            <a:custGeom>
              <a:avLst/>
              <a:gdLst/>
              <a:ahLst/>
              <a:cxnLst/>
              <a:rect r="r" b="b" t="t" l="l"/>
              <a:pathLst>
                <a:path h="6023610" w="4807458">
                  <a:moveTo>
                    <a:pt x="590169" y="4964811"/>
                  </a:moveTo>
                  <a:lnTo>
                    <a:pt x="885190" y="4582922"/>
                  </a:lnTo>
                  <a:lnTo>
                    <a:pt x="1267079" y="4877943"/>
                  </a:lnTo>
                  <a:lnTo>
                    <a:pt x="972058" y="5259832"/>
                  </a:lnTo>
                  <a:close/>
                  <a:moveTo>
                    <a:pt x="1180211" y="4200906"/>
                  </a:moveTo>
                  <a:lnTo>
                    <a:pt x="1475232" y="3819017"/>
                  </a:lnTo>
                  <a:lnTo>
                    <a:pt x="1857121" y="4114038"/>
                  </a:lnTo>
                  <a:lnTo>
                    <a:pt x="1562100" y="4495927"/>
                  </a:lnTo>
                  <a:close/>
                  <a:moveTo>
                    <a:pt x="2152142" y="3732149"/>
                  </a:moveTo>
                  <a:lnTo>
                    <a:pt x="2447163" y="3350260"/>
                  </a:lnTo>
                  <a:lnTo>
                    <a:pt x="2829052" y="3645281"/>
                  </a:lnTo>
                  <a:lnTo>
                    <a:pt x="2534031" y="4027170"/>
                  </a:lnTo>
                  <a:close/>
                  <a:moveTo>
                    <a:pt x="3124073" y="3263392"/>
                  </a:moveTo>
                  <a:lnTo>
                    <a:pt x="3419094" y="2881503"/>
                  </a:lnTo>
                  <a:lnTo>
                    <a:pt x="3800983" y="3176524"/>
                  </a:lnTo>
                  <a:lnTo>
                    <a:pt x="3505962" y="3558413"/>
                  </a:lnTo>
                  <a:close/>
                  <a:moveTo>
                    <a:pt x="4096004" y="2794635"/>
                  </a:moveTo>
                  <a:lnTo>
                    <a:pt x="3245485" y="1527556"/>
                  </a:lnTo>
                  <a:lnTo>
                    <a:pt x="3627374" y="1822577"/>
                  </a:lnTo>
                  <a:lnTo>
                    <a:pt x="3332353" y="2204466"/>
                  </a:lnTo>
                  <a:close/>
                  <a:moveTo>
                    <a:pt x="3922395" y="1440688"/>
                  </a:moveTo>
                  <a:lnTo>
                    <a:pt x="4217416" y="1058799"/>
                  </a:lnTo>
                  <a:lnTo>
                    <a:pt x="4599305" y="1353820"/>
                  </a:lnTo>
                  <a:lnTo>
                    <a:pt x="4304284" y="1735709"/>
                  </a:lnTo>
                  <a:close/>
                  <a:moveTo>
                    <a:pt x="4130548" y="381889"/>
                  </a:moveTo>
                  <a:lnTo>
                    <a:pt x="4425569" y="0"/>
                  </a:lnTo>
                  <a:lnTo>
                    <a:pt x="4807458" y="295021"/>
                  </a:lnTo>
                  <a:lnTo>
                    <a:pt x="4512437" y="676910"/>
                  </a:lnTo>
                  <a:close/>
                  <a:moveTo>
                    <a:pt x="0" y="5728589"/>
                  </a:moveTo>
                  <a:lnTo>
                    <a:pt x="295148" y="5346700"/>
                  </a:lnTo>
                  <a:lnTo>
                    <a:pt x="677037" y="5641721"/>
                  </a:lnTo>
                  <a:lnTo>
                    <a:pt x="382016" y="6023610"/>
                  </a:lnTo>
                  <a:close/>
                </a:path>
              </a:pathLst>
            </a:custGeom>
            <a:solidFill>
              <a:srgbClr val="E1CCB5"/>
            </a:solidFill>
          </p:spPr>
        </p:sp>
      </p:grpSp>
      <p:grpSp>
        <p:nvGrpSpPr>
          <p:cNvPr name="Group 10" id="10"/>
          <p:cNvGrpSpPr/>
          <p:nvPr/>
        </p:nvGrpSpPr>
        <p:grpSpPr>
          <a:xfrm rot="0">
            <a:off x="1116378" y="1985439"/>
            <a:ext cx="8603399" cy="3291497"/>
            <a:chOff x="0" y="0"/>
            <a:chExt cx="11471199" cy="4388663"/>
          </a:xfrm>
        </p:grpSpPr>
        <p:sp>
          <p:nvSpPr>
            <p:cNvPr name="Freeform 11" id="11"/>
            <p:cNvSpPr/>
            <p:nvPr/>
          </p:nvSpPr>
          <p:spPr>
            <a:xfrm flipH="false" flipV="false" rot="0">
              <a:off x="0" y="0"/>
              <a:ext cx="11471275" cy="4388739"/>
            </a:xfrm>
            <a:custGeom>
              <a:avLst/>
              <a:gdLst/>
              <a:ahLst/>
              <a:cxnLst/>
              <a:rect r="r" b="b" t="t" l="l"/>
              <a:pathLst>
                <a:path h="4388739" w="11471275">
                  <a:moveTo>
                    <a:pt x="77470" y="0"/>
                  </a:moveTo>
                  <a:lnTo>
                    <a:pt x="11393805" y="0"/>
                  </a:lnTo>
                  <a:cubicBezTo>
                    <a:pt x="11436604" y="0"/>
                    <a:pt x="11471275" y="34671"/>
                    <a:pt x="11471275" y="77470"/>
                  </a:cubicBezTo>
                  <a:lnTo>
                    <a:pt x="11471275" y="4311269"/>
                  </a:lnTo>
                  <a:cubicBezTo>
                    <a:pt x="11471275" y="4331843"/>
                    <a:pt x="11463148" y="4351528"/>
                    <a:pt x="11448542" y="4366006"/>
                  </a:cubicBezTo>
                  <a:cubicBezTo>
                    <a:pt x="11433937" y="4380484"/>
                    <a:pt x="11414379" y="4388739"/>
                    <a:pt x="11393805" y="4388739"/>
                  </a:cubicBezTo>
                  <a:lnTo>
                    <a:pt x="77470" y="4388739"/>
                  </a:lnTo>
                  <a:cubicBezTo>
                    <a:pt x="56896" y="4388739"/>
                    <a:pt x="37211" y="4380611"/>
                    <a:pt x="22733" y="4366006"/>
                  </a:cubicBezTo>
                  <a:cubicBezTo>
                    <a:pt x="8255" y="4351401"/>
                    <a:pt x="0" y="4331716"/>
                    <a:pt x="0" y="4311269"/>
                  </a:cubicBezTo>
                  <a:lnTo>
                    <a:pt x="0" y="77470"/>
                  </a:lnTo>
                  <a:cubicBezTo>
                    <a:pt x="0" y="56896"/>
                    <a:pt x="8128" y="37211"/>
                    <a:pt x="22733" y="22733"/>
                  </a:cubicBezTo>
                  <a:cubicBezTo>
                    <a:pt x="37338" y="8255"/>
                    <a:pt x="56896" y="0"/>
                    <a:pt x="77470" y="0"/>
                  </a:cubicBezTo>
                  <a:close/>
                </a:path>
              </a:pathLst>
            </a:custGeom>
            <a:solidFill>
              <a:srgbClr val="000000"/>
            </a:solidFill>
          </p:spPr>
        </p:sp>
      </p:grpSp>
      <p:grpSp>
        <p:nvGrpSpPr>
          <p:cNvPr name="Group 12" id="12"/>
          <p:cNvGrpSpPr/>
          <p:nvPr/>
        </p:nvGrpSpPr>
        <p:grpSpPr>
          <a:xfrm rot="0">
            <a:off x="1116378" y="1768440"/>
            <a:ext cx="8603399" cy="3508486"/>
            <a:chOff x="0" y="0"/>
            <a:chExt cx="11471199" cy="4677982"/>
          </a:xfrm>
        </p:grpSpPr>
        <p:sp>
          <p:nvSpPr>
            <p:cNvPr name="Freeform 13" id="13"/>
            <p:cNvSpPr/>
            <p:nvPr/>
          </p:nvSpPr>
          <p:spPr>
            <a:xfrm flipH="false" flipV="false" rot="0">
              <a:off x="0" y="0"/>
              <a:ext cx="11471197" cy="4677985"/>
            </a:xfrm>
            <a:custGeom>
              <a:avLst/>
              <a:gdLst/>
              <a:ahLst/>
              <a:cxnLst/>
              <a:rect r="r" b="b" t="t" l="l"/>
              <a:pathLst>
                <a:path h="4677985" w="11471197">
                  <a:moveTo>
                    <a:pt x="0" y="0"/>
                  </a:moveTo>
                  <a:lnTo>
                    <a:pt x="11471197" y="0"/>
                  </a:lnTo>
                  <a:lnTo>
                    <a:pt x="11471197" y="4677985"/>
                  </a:lnTo>
                  <a:lnTo>
                    <a:pt x="0" y="4677985"/>
                  </a:lnTo>
                  <a:close/>
                </a:path>
              </a:pathLst>
            </a:custGeom>
            <a:blipFill>
              <a:blip r:embed="rId5">
                <a:alphaModFix amt="0"/>
              </a:blip>
              <a:stretch>
                <a:fillRect l="-2322" t="0" r="-2322" b="0"/>
              </a:stretch>
            </a:blipFill>
          </p:spPr>
        </p:sp>
        <p:sp>
          <p:nvSpPr>
            <p:cNvPr name="TextBox 14" id="14"/>
            <p:cNvSpPr txBox="true"/>
            <p:nvPr/>
          </p:nvSpPr>
          <p:spPr>
            <a:xfrm>
              <a:off x="0" y="47625"/>
              <a:ext cx="11471199" cy="4630357"/>
            </a:xfrm>
            <a:prstGeom prst="rect">
              <a:avLst/>
            </a:prstGeom>
          </p:spPr>
          <p:txBody>
            <a:bodyPr anchor="ctr" rtlCol="false" tIns="0" lIns="0" bIns="0" rIns="0"/>
            <a:lstStyle/>
            <a:p>
              <a:pPr algn="ctr">
                <a:lnSpc>
                  <a:spcPts val="3639"/>
                </a:lnSpc>
              </a:pPr>
              <a:r>
                <a:rPr lang="en-US" sz="3600">
                  <a:solidFill>
                    <a:srgbClr val="E1CCB5"/>
                  </a:solidFill>
                  <a:latin typeface="Forum"/>
                  <a:ea typeface="Forum"/>
                  <a:cs typeface="Forum"/>
                  <a:sym typeface="Forum"/>
                </a:rPr>
                <a:t>Через вигідне розташування Катеринослава, біля річки та великих полів, де вирощували зернові культури, приїздили до нас різні етнічні групи у місто. </a:t>
              </a:r>
            </a:p>
          </p:txBody>
        </p:sp>
      </p:grpSp>
    </p:spTree>
  </p:cSld>
  <p:clrMapOvr>
    <a:masterClrMapping/>
  </p:clrMapOvr>
  <p:transition spd="fast">
    <p:fade/>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4857"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23984" y="4636046"/>
            <a:ext cx="10587504" cy="5659250"/>
            <a:chOff x="0" y="0"/>
            <a:chExt cx="14116672" cy="7545667"/>
          </a:xfrm>
        </p:grpSpPr>
        <p:sp>
          <p:nvSpPr>
            <p:cNvPr name="Freeform 5" id="5"/>
            <p:cNvSpPr/>
            <p:nvPr/>
          </p:nvSpPr>
          <p:spPr>
            <a:xfrm flipH="true" flipV="false" rot="0">
              <a:off x="0" y="0"/>
              <a:ext cx="14116686" cy="7545705"/>
            </a:xfrm>
            <a:custGeom>
              <a:avLst/>
              <a:gdLst/>
              <a:ahLst/>
              <a:cxnLst/>
              <a:rect r="r" b="b" t="t" l="l"/>
              <a:pathLst>
                <a:path h="7545705" w="14116686">
                  <a:moveTo>
                    <a:pt x="14116686" y="0"/>
                  </a:moveTo>
                  <a:lnTo>
                    <a:pt x="0" y="0"/>
                  </a:lnTo>
                  <a:lnTo>
                    <a:pt x="0" y="7545705"/>
                  </a:lnTo>
                  <a:lnTo>
                    <a:pt x="14116686" y="7545705"/>
                  </a:lnTo>
                  <a:lnTo>
                    <a:pt x="14116686" y="0"/>
                  </a:lnTo>
                  <a:close/>
                </a:path>
              </a:pathLst>
            </a:custGeom>
            <a:blipFill>
              <a:blip r:embed="rId3"/>
              <a:stretch>
                <a:fillRect l="0" t="-20196" r="0" b="-20196"/>
              </a:stretch>
            </a:blipFill>
          </p:spPr>
        </p:sp>
      </p:grpSp>
      <p:grpSp>
        <p:nvGrpSpPr>
          <p:cNvPr name="Group 6" id="6"/>
          <p:cNvGrpSpPr/>
          <p:nvPr/>
        </p:nvGrpSpPr>
        <p:grpSpPr>
          <a:xfrm rot="0">
            <a:off x="88487" y="276530"/>
            <a:ext cx="11173749" cy="5413181"/>
            <a:chOff x="0" y="0"/>
            <a:chExt cx="14898332" cy="7217575"/>
          </a:xfrm>
        </p:grpSpPr>
        <p:sp>
          <p:nvSpPr>
            <p:cNvPr name="Freeform 7" id="7"/>
            <p:cNvSpPr/>
            <p:nvPr/>
          </p:nvSpPr>
          <p:spPr>
            <a:xfrm flipH="false" flipV="false" rot="0">
              <a:off x="0" y="0"/>
              <a:ext cx="14898370" cy="7217664"/>
            </a:xfrm>
            <a:custGeom>
              <a:avLst/>
              <a:gdLst/>
              <a:ahLst/>
              <a:cxnLst/>
              <a:rect r="r" b="b" t="t" l="l"/>
              <a:pathLst>
                <a:path h="7217664" w="14898370">
                  <a:moveTo>
                    <a:pt x="59690" y="0"/>
                  </a:moveTo>
                  <a:lnTo>
                    <a:pt x="14838680" y="0"/>
                  </a:lnTo>
                  <a:cubicBezTo>
                    <a:pt x="14854555" y="0"/>
                    <a:pt x="14869669" y="6223"/>
                    <a:pt x="14880844" y="17526"/>
                  </a:cubicBezTo>
                  <a:cubicBezTo>
                    <a:pt x="14892020" y="28829"/>
                    <a:pt x="14898370" y="43815"/>
                    <a:pt x="14898370" y="59690"/>
                  </a:cubicBezTo>
                  <a:lnTo>
                    <a:pt x="14898370" y="7157974"/>
                  </a:lnTo>
                  <a:cubicBezTo>
                    <a:pt x="14898370" y="7173849"/>
                    <a:pt x="14892147" y="7188962"/>
                    <a:pt x="14880844" y="7200138"/>
                  </a:cubicBezTo>
                  <a:cubicBezTo>
                    <a:pt x="14869542" y="7211314"/>
                    <a:pt x="14854555" y="7217664"/>
                    <a:pt x="14838680" y="7217664"/>
                  </a:cubicBezTo>
                  <a:lnTo>
                    <a:pt x="59690" y="7217664"/>
                  </a:lnTo>
                  <a:cubicBezTo>
                    <a:pt x="43815" y="7217664"/>
                    <a:pt x="28702" y="7211441"/>
                    <a:pt x="17526" y="7200138"/>
                  </a:cubicBezTo>
                  <a:cubicBezTo>
                    <a:pt x="6350" y="7188835"/>
                    <a:pt x="0" y="7173722"/>
                    <a:pt x="0" y="7157974"/>
                  </a:cubicBezTo>
                  <a:lnTo>
                    <a:pt x="0" y="59690"/>
                  </a:lnTo>
                  <a:cubicBezTo>
                    <a:pt x="0" y="43815"/>
                    <a:pt x="6223" y="28702"/>
                    <a:pt x="17526" y="17526"/>
                  </a:cubicBezTo>
                  <a:cubicBezTo>
                    <a:pt x="28829" y="6350"/>
                    <a:pt x="43815" y="0"/>
                    <a:pt x="59690" y="0"/>
                  </a:cubicBezTo>
                  <a:close/>
                </a:path>
              </a:pathLst>
            </a:custGeom>
            <a:solidFill>
              <a:srgbClr val="000000"/>
            </a:solidFill>
          </p:spPr>
        </p:sp>
      </p:grpSp>
      <p:grpSp>
        <p:nvGrpSpPr>
          <p:cNvPr name="Group 8" id="8"/>
          <p:cNvGrpSpPr/>
          <p:nvPr/>
        </p:nvGrpSpPr>
        <p:grpSpPr>
          <a:xfrm rot="0">
            <a:off x="88487" y="95707"/>
            <a:ext cx="11341513" cy="6190793"/>
            <a:chOff x="0" y="0"/>
            <a:chExt cx="15122017" cy="8254391"/>
          </a:xfrm>
        </p:grpSpPr>
        <p:sp>
          <p:nvSpPr>
            <p:cNvPr name="Freeform 9" id="9"/>
            <p:cNvSpPr/>
            <p:nvPr/>
          </p:nvSpPr>
          <p:spPr>
            <a:xfrm flipH="false" flipV="false" rot="0">
              <a:off x="0" y="0"/>
              <a:ext cx="15122013" cy="8254391"/>
            </a:xfrm>
            <a:custGeom>
              <a:avLst/>
              <a:gdLst/>
              <a:ahLst/>
              <a:cxnLst/>
              <a:rect r="r" b="b" t="t" l="l"/>
              <a:pathLst>
                <a:path h="8254391" w="15122013">
                  <a:moveTo>
                    <a:pt x="0" y="0"/>
                  </a:moveTo>
                  <a:lnTo>
                    <a:pt x="15122013" y="0"/>
                  </a:lnTo>
                  <a:lnTo>
                    <a:pt x="15122013" y="8254391"/>
                  </a:lnTo>
                  <a:lnTo>
                    <a:pt x="0" y="8254391"/>
                  </a:lnTo>
                  <a:close/>
                </a:path>
              </a:pathLst>
            </a:custGeom>
            <a:blipFill>
              <a:blip r:embed="rId4">
                <a:alphaModFix amt="0"/>
              </a:blip>
              <a:stretch>
                <a:fillRect l="-20034" t="0" r="-20034" b="0"/>
              </a:stretch>
            </a:blipFill>
          </p:spPr>
        </p:sp>
        <p:sp>
          <p:nvSpPr>
            <p:cNvPr name="TextBox 10" id="10"/>
            <p:cNvSpPr txBox="true"/>
            <p:nvPr/>
          </p:nvSpPr>
          <p:spPr>
            <a:xfrm>
              <a:off x="0" y="-47625"/>
              <a:ext cx="15122017" cy="8302016"/>
            </a:xfrm>
            <a:prstGeom prst="rect">
              <a:avLst/>
            </a:prstGeom>
          </p:spPr>
          <p:txBody>
            <a:bodyPr anchor="ctr" rtlCol="false" tIns="0" lIns="0" bIns="0" rIns="0"/>
            <a:lstStyle/>
            <a:p>
              <a:pPr algn="ctr">
                <a:lnSpc>
                  <a:spcPts val="3499"/>
                </a:lnSpc>
              </a:pPr>
              <a:r>
                <a:rPr lang="en-US" sz="2499">
                  <a:solidFill>
                    <a:srgbClr val="E1CCB5"/>
                  </a:solidFill>
                  <a:latin typeface="Forum"/>
                  <a:ea typeface="Forum"/>
                  <a:cs typeface="Forum"/>
                  <a:sym typeface="Forum"/>
                </a:rPr>
                <a:t> </a:t>
              </a:r>
            </a:p>
            <a:p>
              <a:pPr algn="ctr">
                <a:lnSpc>
                  <a:spcPts val="3498"/>
                </a:lnSpc>
              </a:pPr>
            </a:p>
            <a:p>
              <a:pPr algn="ctr">
                <a:lnSpc>
                  <a:spcPts val="3748"/>
                </a:lnSpc>
              </a:pPr>
              <a:r>
                <a:rPr lang="en-US" sz="3000">
                  <a:solidFill>
                    <a:srgbClr val="E1CCB5"/>
                  </a:solidFill>
                  <a:latin typeface="Forum"/>
                  <a:ea typeface="Forum"/>
                  <a:cs typeface="Forum"/>
                  <a:sym typeface="Forum"/>
                </a:rPr>
                <a:t>Українці - корінні жителі Катеринослава. Значна частина займалася ремеслами та роботах, що давали розвиток місту. Вони працювали гончарами, ковалями, ткачами, виготовляли побутові речі, одяг і знаряддя праці. Але так як на той час українська мова була заборонена, то за переписом 1897 року частина українців була записана великоросами, не було введено терміна «української національності». У всякому разі важко припустити, що за минуле 20-річчя було таке значне виселення великоросів з Катеринослава, яким воно є при зіставленні цифрових даних двох переписів.</a:t>
              </a:r>
            </a:p>
            <a:p>
              <a:pPr algn="ctr">
                <a:lnSpc>
                  <a:spcPts val="2658"/>
                </a:lnSpc>
              </a:pPr>
            </a:p>
          </p:txBody>
        </p:sp>
      </p:grpSp>
      <p:grpSp>
        <p:nvGrpSpPr>
          <p:cNvPr name="Group 11" id="11"/>
          <p:cNvGrpSpPr/>
          <p:nvPr/>
        </p:nvGrpSpPr>
        <p:grpSpPr>
          <a:xfrm rot="0">
            <a:off x="8431425" y="5821670"/>
            <a:ext cx="9856575" cy="4465330"/>
            <a:chOff x="0" y="0"/>
            <a:chExt cx="13142100" cy="5953773"/>
          </a:xfrm>
        </p:grpSpPr>
        <p:sp>
          <p:nvSpPr>
            <p:cNvPr name="Freeform 12" id="12"/>
            <p:cNvSpPr/>
            <p:nvPr/>
          </p:nvSpPr>
          <p:spPr>
            <a:xfrm flipH="false" flipV="false" rot="0">
              <a:off x="0" y="0"/>
              <a:ext cx="13142088" cy="5953760"/>
            </a:xfrm>
            <a:custGeom>
              <a:avLst/>
              <a:gdLst/>
              <a:ahLst/>
              <a:cxnLst/>
              <a:rect r="r" b="b" t="t" l="l"/>
              <a:pathLst>
                <a:path h="5953760" w="13142088">
                  <a:moveTo>
                    <a:pt x="0" y="0"/>
                  </a:moveTo>
                  <a:lnTo>
                    <a:pt x="13142088" y="0"/>
                  </a:lnTo>
                  <a:lnTo>
                    <a:pt x="13142088" y="5953760"/>
                  </a:lnTo>
                  <a:lnTo>
                    <a:pt x="0" y="5953760"/>
                  </a:lnTo>
                  <a:lnTo>
                    <a:pt x="0" y="0"/>
                  </a:lnTo>
                  <a:close/>
                </a:path>
              </a:pathLst>
            </a:custGeom>
            <a:blipFill>
              <a:blip r:embed="rId3"/>
              <a:stretch>
                <a:fillRect l="0" t="-32823" r="0" b="-32824"/>
              </a:stretch>
            </a:blipFill>
          </p:spPr>
        </p:sp>
      </p:grpSp>
      <p:grpSp>
        <p:nvGrpSpPr>
          <p:cNvPr name="Group 13" id="13"/>
          <p:cNvGrpSpPr/>
          <p:nvPr/>
        </p:nvGrpSpPr>
        <p:grpSpPr>
          <a:xfrm rot="0">
            <a:off x="8431425" y="2784119"/>
            <a:ext cx="12845244" cy="7502881"/>
            <a:chOff x="0" y="0"/>
            <a:chExt cx="17126991" cy="10003841"/>
          </a:xfrm>
        </p:grpSpPr>
        <p:sp>
          <p:nvSpPr>
            <p:cNvPr name="Freeform 14" id="14"/>
            <p:cNvSpPr/>
            <p:nvPr/>
          </p:nvSpPr>
          <p:spPr>
            <a:xfrm flipH="false" flipV="false" rot="0">
              <a:off x="0" y="0"/>
              <a:ext cx="17126965" cy="10003790"/>
            </a:xfrm>
            <a:custGeom>
              <a:avLst/>
              <a:gdLst/>
              <a:ahLst/>
              <a:cxnLst/>
              <a:rect r="r" b="b" t="t" l="l"/>
              <a:pathLst>
                <a:path h="10003790" w="17126965">
                  <a:moveTo>
                    <a:pt x="0" y="0"/>
                  </a:moveTo>
                  <a:lnTo>
                    <a:pt x="17126965" y="0"/>
                  </a:lnTo>
                  <a:lnTo>
                    <a:pt x="17126965" y="10003790"/>
                  </a:lnTo>
                  <a:lnTo>
                    <a:pt x="0" y="10003790"/>
                  </a:lnTo>
                  <a:lnTo>
                    <a:pt x="0" y="0"/>
                  </a:lnTo>
                  <a:close/>
                </a:path>
              </a:pathLst>
            </a:custGeom>
            <a:blipFill>
              <a:blip r:embed="rId5"/>
              <a:stretch>
                <a:fillRect l="0" t="0" r="0" b="0"/>
              </a:stretch>
            </a:blipFill>
          </p:spPr>
        </p:sp>
      </p:grpSp>
      <p:grpSp>
        <p:nvGrpSpPr>
          <p:cNvPr name="Group 15" id="15"/>
          <p:cNvGrpSpPr/>
          <p:nvPr/>
        </p:nvGrpSpPr>
        <p:grpSpPr>
          <a:xfrm rot="0">
            <a:off x="15017963" y="-443398"/>
            <a:ext cx="5618388" cy="3597974"/>
            <a:chOff x="0" y="0"/>
            <a:chExt cx="7491184" cy="4797298"/>
          </a:xfrm>
        </p:grpSpPr>
        <p:sp>
          <p:nvSpPr>
            <p:cNvPr name="Freeform 16" id="16"/>
            <p:cNvSpPr/>
            <p:nvPr/>
          </p:nvSpPr>
          <p:spPr>
            <a:xfrm flipH="false" flipV="false" rot="0">
              <a:off x="108585" y="34036"/>
              <a:ext cx="5593461" cy="7453376"/>
            </a:xfrm>
            <a:custGeom>
              <a:avLst/>
              <a:gdLst/>
              <a:ahLst/>
              <a:cxnLst/>
              <a:rect r="r" b="b" t="t" l="l"/>
              <a:pathLst>
                <a:path h="7453376" w="5593461">
                  <a:moveTo>
                    <a:pt x="1018286" y="480187"/>
                  </a:moveTo>
                  <a:lnTo>
                    <a:pt x="1407414" y="720217"/>
                  </a:lnTo>
                  <a:lnTo>
                    <a:pt x="1167384" y="1109345"/>
                  </a:lnTo>
                  <a:lnTo>
                    <a:pt x="778256" y="869315"/>
                  </a:lnTo>
                  <a:close/>
                  <a:moveTo>
                    <a:pt x="1796415" y="960374"/>
                  </a:moveTo>
                  <a:lnTo>
                    <a:pt x="2185543" y="1200404"/>
                  </a:lnTo>
                  <a:lnTo>
                    <a:pt x="1945513" y="1589532"/>
                  </a:lnTo>
                  <a:lnTo>
                    <a:pt x="1556385" y="1349502"/>
                  </a:lnTo>
                  <a:close/>
                  <a:moveTo>
                    <a:pt x="2334514" y="1829689"/>
                  </a:moveTo>
                  <a:lnTo>
                    <a:pt x="2723642" y="2069719"/>
                  </a:lnTo>
                  <a:lnTo>
                    <a:pt x="2483612" y="2458847"/>
                  </a:lnTo>
                  <a:lnTo>
                    <a:pt x="2094484" y="2218817"/>
                  </a:lnTo>
                  <a:close/>
                  <a:moveTo>
                    <a:pt x="2872613" y="2699004"/>
                  </a:moveTo>
                  <a:lnTo>
                    <a:pt x="3261741" y="2939034"/>
                  </a:lnTo>
                  <a:lnTo>
                    <a:pt x="3021711" y="3328162"/>
                  </a:lnTo>
                  <a:lnTo>
                    <a:pt x="2632583" y="3088132"/>
                  </a:lnTo>
                  <a:close/>
                  <a:moveTo>
                    <a:pt x="3410712" y="3568319"/>
                  </a:moveTo>
                  <a:lnTo>
                    <a:pt x="3799840" y="3808349"/>
                  </a:lnTo>
                  <a:lnTo>
                    <a:pt x="3559810" y="4197477"/>
                  </a:lnTo>
                  <a:lnTo>
                    <a:pt x="3170682" y="3957447"/>
                  </a:lnTo>
                  <a:close/>
                  <a:moveTo>
                    <a:pt x="3948811" y="4437634"/>
                  </a:moveTo>
                  <a:lnTo>
                    <a:pt x="4337939" y="4677664"/>
                  </a:lnTo>
                  <a:lnTo>
                    <a:pt x="4097909" y="5066792"/>
                  </a:lnTo>
                  <a:lnTo>
                    <a:pt x="3708781" y="4826762"/>
                  </a:lnTo>
                  <a:close/>
                  <a:moveTo>
                    <a:pt x="4486910" y="5306949"/>
                  </a:moveTo>
                  <a:lnTo>
                    <a:pt x="4876038" y="5546979"/>
                  </a:lnTo>
                  <a:lnTo>
                    <a:pt x="4636008" y="5936107"/>
                  </a:lnTo>
                  <a:lnTo>
                    <a:pt x="4246880" y="5696077"/>
                  </a:lnTo>
                  <a:close/>
                  <a:moveTo>
                    <a:pt x="5025009" y="6176264"/>
                  </a:moveTo>
                  <a:lnTo>
                    <a:pt x="5414137" y="6416294"/>
                  </a:lnTo>
                  <a:lnTo>
                    <a:pt x="5174107" y="6805422"/>
                  </a:lnTo>
                  <a:lnTo>
                    <a:pt x="4784979" y="6565392"/>
                  </a:lnTo>
                  <a:close/>
                  <a:moveTo>
                    <a:pt x="5563108" y="7045579"/>
                  </a:moveTo>
                  <a:lnTo>
                    <a:pt x="5593461" y="7064248"/>
                  </a:lnTo>
                  <a:lnTo>
                    <a:pt x="5353431" y="7453376"/>
                  </a:lnTo>
                  <a:lnTo>
                    <a:pt x="5323078" y="7434707"/>
                  </a:lnTo>
                  <a:close/>
                  <a:moveTo>
                    <a:pt x="240030" y="0"/>
                  </a:moveTo>
                  <a:lnTo>
                    <a:pt x="629158" y="240030"/>
                  </a:lnTo>
                  <a:lnTo>
                    <a:pt x="389128" y="629158"/>
                  </a:lnTo>
                  <a:lnTo>
                    <a:pt x="0" y="389128"/>
                  </a:lnTo>
                  <a:close/>
                </a:path>
              </a:pathLst>
            </a:custGeom>
            <a:solidFill>
              <a:srgbClr val="E1CCB5"/>
            </a:solidFill>
          </p:spPr>
        </p:sp>
      </p:grpSp>
      <p:sp>
        <p:nvSpPr>
          <p:cNvPr name="TextBox 17" id="17"/>
          <p:cNvSpPr txBox="true"/>
          <p:nvPr/>
        </p:nvSpPr>
        <p:spPr>
          <a:xfrm rot="0">
            <a:off x="1703451" y="381638"/>
            <a:ext cx="7943840" cy="580365"/>
          </a:xfrm>
          <a:prstGeom prst="rect">
            <a:avLst/>
          </a:prstGeom>
        </p:spPr>
        <p:txBody>
          <a:bodyPr anchor="t" rtlCol="false" tIns="0" lIns="0" bIns="0" rIns="0">
            <a:spAutoFit/>
          </a:bodyPr>
          <a:lstStyle/>
          <a:p>
            <a:pPr algn="ctr">
              <a:lnSpc>
                <a:spcPts val="4759"/>
              </a:lnSpc>
            </a:pPr>
            <a:r>
              <a:rPr lang="en-US" sz="3399">
                <a:solidFill>
                  <a:srgbClr val="E1CCB5"/>
                </a:solidFill>
                <a:latin typeface="Gagalin"/>
                <a:ea typeface="Gagalin"/>
                <a:cs typeface="Gagalin"/>
                <a:sym typeface="Gagalin"/>
              </a:rPr>
              <a:t>Українці на території Катеринослава</a:t>
            </a:r>
          </a:p>
        </p:txBody>
      </p:sp>
    </p:spTree>
  </p:cSld>
  <p:clrMapOvr>
    <a:masterClrMapping/>
  </p:clrMapOvr>
  <p:transition spd="fast">
    <p:fade/>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72288" y="0"/>
            <a:ext cx="18692632" cy="10758097"/>
            <a:chOff x="0" y="0"/>
            <a:chExt cx="24923509" cy="14344129"/>
          </a:xfrm>
        </p:grpSpPr>
        <p:sp>
          <p:nvSpPr>
            <p:cNvPr name="Freeform 3" id="3"/>
            <p:cNvSpPr/>
            <p:nvPr/>
          </p:nvSpPr>
          <p:spPr>
            <a:xfrm flipH="false" flipV="false" rot="0">
              <a:off x="0" y="0"/>
              <a:ext cx="24923496" cy="14344142"/>
            </a:xfrm>
            <a:custGeom>
              <a:avLst/>
              <a:gdLst/>
              <a:ahLst/>
              <a:cxnLst/>
              <a:rect r="r" b="b" t="t" l="l"/>
              <a:pathLst>
                <a:path h="14344142" w="24923496">
                  <a:moveTo>
                    <a:pt x="0" y="0"/>
                  </a:moveTo>
                  <a:lnTo>
                    <a:pt x="24923496" y="0"/>
                  </a:lnTo>
                  <a:lnTo>
                    <a:pt x="24923496" y="14344142"/>
                  </a:lnTo>
                  <a:lnTo>
                    <a:pt x="0" y="14344142"/>
                  </a:lnTo>
                  <a:lnTo>
                    <a:pt x="0" y="0"/>
                  </a:lnTo>
                  <a:close/>
                </a:path>
              </a:pathLst>
            </a:custGeom>
            <a:blipFill>
              <a:blip r:embed="rId2"/>
              <a:stretch>
                <a:fillRect l="0" t="-7918" r="0" b="-7917"/>
              </a:stretch>
            </a:blipFill>
          </p:spPr>
        </p:sp>
      </p:grpSp>
      <p:grpSp>
        <p:nvGrpSpPr>
          <p:cNvPr name="Group 4" id="4"/>
          <p:cNvGrpSpPr/>
          <p:nvPr/>
        </p:nvGrpSpPr>
        <p:grpSpPr>
          <a:xfrm rot="0">
            <a:off x="344703" y="564128"/>
            <a:ext cx="10218896" cy="5897372"/>
            <a:chOff x="0" y="0"/>
            <a:chExt cx="13898016" cy="8020609"/>
          </a:xfrm>
        </p:grpSpPr>
        <p:sp>
          <p:nvSpPr>
            <p:cNvPr name="Freeform 5" id="5"/>
            <p:cNvSpPr/>
            <p:nvPr/>
          </p:nvSpPr>
          <p:spPr>
            <a:xfrm flipH="false" flipV="false" rot="0">
              <a:off x="0" y="0"/>
              <a:ext cx="13898015" cy="8020543"/>
            </a:xfrm>
            <a:custGeom>
              <a:avLst/>
              <a:gdLst/>
              <a:ahLst/>
              <a:cxnLst/>
              <a:rect r="r" b="b" t="t" l="l"/>
              <a:pathLst>
                <a:path h="8020543" w="13898015">
                  <a:moveTo>
                    <a:pt x="66456" y="0"/>
                  </a:moveTo>
                  <a:lnTo>
                    <a:pt x="13831560" y="0"/>
                  </a:lnTo>
                  <a:cubicBezTo>
                    <a:pt x="13868350" y="0"/>
                    <a:pt x="13898015" y="38370"/>
                    <a:pt x="13898015" y="85582"/>
                  </a:cubicBezTo>
                  <a:lnTo>
                    <a:pt x="13898015" y="7934961"/>
                  </a:lnTo>
                  <a:cubicBezTo>
                    <a:pt x="13898015" y="7982339"/>
                    <a:pt x="13868220" y="8020543"/>
                    <a:pt x="13831560" y="8020543"/>
                  </a:cubicBezTo>
                  <a:lnTo>
                    <a:pt x="66456" y="8020543"/>
                  </a:lnTo>
                  <a:cubicBezTo>
                    <a:pt x="29665" y="8020543"/>
                    <a:pt x="0" y="7982172"/>
                    <a:pt x="0" y="7934961"/>
                  </a:cubicBezTo>
                  <a:lnTo>
                    <a:pt x="0" y="85582"/>
                  </a:lnTo>
                  <a:cubicBezTo>
                    <a:pt x="0" y="38370"/>
                    <a:pt x="29795" y="0"/>
                    <a:pt x="66456" y="0"/>
                  </a:cubicBezTo>
                  <a:close/>
                </a:path>
              </a:pathLst>
            </a:custGeom>
            <a:solidFill>
              <a:srgbClr val="000000"/>
            </a:solidFill>
          </p:spPr>
        </p:sp>
      </p:grpSp>
      <p:grpSp>
        <p:nvGrpSpPr>
          <p:cNvPr name="Group 6" id="6"/>
          <p:cNvGrpSpPr/>
          <p:nvPr/>
        </p:nvGrpSpPr>
        <p:grpSpPr>
          <a:xfrm rot="0">
            <a:off x="344703" y="766242"/>
            <a:ext cx="10218896" cy="5584266"/>
            <a:chOff x="0" y="0"/>
            <a:chExt cx="13625195" cy="7445688"/>
          </a:xfrm>
        </p:grpSpPr>
        <p:sp>
          <p:nvSpPr>
            <p:cNvPr name="Freeform 7" id="7"/>
            <p:cNvSpPr/>
            <p:nvPr/>
          </p:nvSpPr>
          <p:spPr>
            <a:xfrm flipH="false" flipV="false" rot="0">
              <a:off x="0" y="0"/>
              <a:ext cx="13625193" cy="7445688"/>
            </a:xfrm>
            <a:custGeom>
              <a:avLst/>
              <a:gdLst/>
              <a:ahLst/>
              <a:cxnLst/>
              <a:rect r="r" b="b" t="t" l="l"/>
              <a:pathLst>
                <a:path h="7445688" w="13625193">
                  <a:moveTo>
                    <a:pt x="0" y="0"/>
                  </a:moveTo>
                  <a:lnTo>
                    <a:pt x="13625193" y="0"/>
                  </a:lnTo>
                  <a:lnTo>
                    <a:pt x="13625193" y="7445688"/>
                  </a:lnTo>
                  <a:lnTo>
                    <a:pt x="0" y="7445688"/>
                  </a:lnTo>
                  <a:close/>
                </a:path>
              </a:pathLst>
            </a:custGeom>
            <a:blipFill>
              <a:blip r:embed="rId3">
                <a:alphaModFix amt="0"/>
              </a:blip>
              <a:stretch>
                <a:fillRect l="-9312" t="0" r="-9312" b="15404"/>
              </a:stretch>
            </a:blipFill>
          </p:spPr>
        </p:sp>
        <p:sp>
          <p:nvSpPr>
            <p:cNvPr name="TextBox 8" id="8"/>
            <p:cNvSpPr txBox="true"/>
            <p:nvPr/>
          </p:nvSpPr>
          <p:spPr>
            <a:xfrm>
              <a:off x="0" y="9525"/>
              <a:ext cx="13625195" cy="7436163"/>
            </a:xfrm>
            <a:prstGeom prst="rect">
              <a:avLst/>
            </a:prstGeom>
          </p:spPr>
          <p:txBody>
            <a:bodyPr anchor="ctr" rtlCol="false" tIns="0" lIns="0" bIns="0" rIns="0"/>
            <a:lstStyle/>
            <a:p>
              <a:pPr algn="ctr">
                <a:lnSpc>
                  <a:spcPts val="2658"/>
                </a:lnSpc>
              </a:pPr>
            </a:p>
            <a:p>
              <a:pPr algn="ctr">
                <a:lnSpc>
                  <a:spcPts val="2658"/>
                </a:lnSpc>
              </a:pPr>
            </a:p>
            <a:p>
              <a:pPr algn="ctr">
                <a:lnSpc>
                  <a:spcPts val="2658"/>
                </a:lnSpc>
              </a:pPr>
            </a:p>
            <a:p>
              <a:pPr algn="ctr">
                <a:lnSpc>
                  <a:spcPts val="3323"/>
                </a:lnSpc>
              </a:pPr>
              <a:r>
                <a:rPr lang="en-US" sz="2999">
                  <a:solidFill>
                    <a:srgbClr val="E1CCB5"/>
                  </a:solidFill>
                  <a:latin typeface="Forum"/>
                  <a:ea typeface="Forum"/>
                  <a:cs typeface="Forum"/>
                  <a:sym typeface="Forum"/>
                </a:rPr>
                <a:t>Починаючи з 1865 році у місті налічувалося 22846 жителів, з них – близько 300 німців і менонітів. Наприкінці 19 століття німецька громада настільки затвердилися у Катеринославі, що їх почали обирати до губернського та міського управління. Берлінський скульптор Меєр залишив катеринославцям пам’ятник Катерині II. Завдяки німцям Катеринослав прославився, як промисловий центр, де знайшли свою нішу чимало спеціалістів різних галузей. Ще у 1794 році сюди перевели Казенну сукняну фабрику, де був директором німець Адлерберг.</a:t>
              </a:r>
            </a:p>
            <a:p>
              <a:pPr algn="ctr">
                <a:lnSpc>
                  <a:spcPts val="2658"/>
                </a:lnSpc>
              </a:pPr>
            </a:p>
          </p:txBody>
        </p:sp>
      </p:grpSp>
      <p:grpSp>
        <p:nvGrpSpPr>
          <p:cNvPr name="Group 9" id="9"/>
          <p:cNvGrpSpPr/>
          <p:nvPr/>
        </p:nvGrpSpPr>
        <p:grpSpPr>
          <a:xfrm rot="0">
            <a:off x="145599" y="4682205"/>
            <a:ext cx="12884601" cy="10065782"/>
            <a:chOff x="0" y="0"/>
            <a:chExt cx="17179468" cy="13421043"/>
          </a:xfrm>
        </p:grpSpPr>
        <p:sp>
          <p:nvSpPr>
            <p:cNvPr name="Freeform 10" id="10"/>
            <p:cNvSpPr/>
            <p:nvPr/>
          </p:nvSpPr>
          <p:spPr>
            <a:xfrm flipH="false" flipV="false" rot="0">
              <a:off x="0" y="0"/>
              <a:ext cx="17179417" cy="13421106"/>
            </a:xfrm>
            <a:custGeom>
              <a:avLst/>
              <a:gdLst/>
              <a:ahLst/>
              <a:cxnLst/>
              <a:rect r="r" b="b" t="t" l="l"/>
              <a:pathLst>
                <a:path h="13421106" w="17179417">
                  <a:moveTo>
                    <a:pt x="0" y="0"/>
                  </a:moveTo>
                  <a:lnTo>
                    <a:pt x="17179417" y="0"/>
                  </a:lnTo>
                  <a:lnTo>
                    <a:pt x="17179417" y="13421106"/>
                  </a:lnTo>
                  <a:lnTo>
                    <a:pt x="0" y="13421106"/>
                  </a:lnTo>
                  <a:lnTo>
                    <a:pt x="0" y="0"/>
                  </a:lnTo>
                  <a:close/>
                </a:path>
              </a:pathLst>
            </a:custGeom>
            <a:blipFill>
              <a:blip r:embed="rId4"/>
              <a:stretch>
                <a:fillRect l="0" t="-14001" r="0" b="-14001"/>
              </a:stretch>
            </a:blipFill>
          </p:spPr>
        </p:sp>
      </p:grpSp>
      <p:grpSp>
        <p:nvGrpSpPr>
          <p:cNvPr name="Group 11" id="11"/>
          <p:cNvGrpSpPr/>
          <p:nvPr/>
        </p:nvGrpSpPr>
        <p:grpSpPr>
          <a:xfrm rot="0">
            <a:off x="11049314" y="564128"/>
            <a:ext cx="7518416" cy="9858327"/>
            <a:chOff x="0" y="0"/>
            <a:chExt cx="10024554" cy="13144436"/>
          </a:xfrm>
        </p:grpSpPr>
        <p:sp>
          <p:nvSpPr>
            <p:cNvPr name="Freeform 12" id="12"/>
            <p:cNvSpPr/>
            <p:nvPr/>
          </p:nvSpPr>
          <p:spPr>
            <a:xfrm flipH="false" flipV="false" rot="0">
              <a:off x="0" y="0"/>
              <a:ext cx="10024618" cy="13144500"/>
            </a:xfrm>
            <a:custGeom>
              <a:avLst/>
              <a:gdLst/>
              <a:ahLst/>
              <a:cxnLst/>
              <a:rect r="r" b="b" t="t" l="l"/>
              <a:pathLst>
                <a:path h="13144500" w="10024618">
                  <a:moveTo>
                    <a:pt x="0" y="0"/>
                  </a:moveTo>
                  <a:lnTo>
                    <a:pt x="10024618" y="0"/>
                  </a:lnTo>
                  <a:lnTo>
                    <a:pt x="10024618" y="13144500"/>
                  </a:lnTo>
                  <a:lnTo>
                    <a:pt x="0" y="13144500"/>
                  </a:lnTo>
                  <a:lnTo>
                    <a:pt x="0" y="0"/>
                  </a:lnTo>
                  <a:close/>
                </a:path>
              </a:pathLst>
            </a:custGeom>
            <a:blipFill>
              <a:blip r:embed="rId5"/>
              <a:stretch>
                <a:fillRect l="0" t="0" r="0" b="0"/>
              </a:stretch>
            </a:blipFill>
          </p:spPr>
        </p:sp>
      </p:grpSp>
      <p:sp>
        <p:nvSpPr>
          <p:cNvPr name="TextBox 13" id="13"/>
          <p:cNvSpPr txBox="true"/>
          <p:nvPr/>
        </p:nvSpPr>
        <p:spPr>
          <a:xfrm rot="0">
            <a:off x="1860107" y="926167"/>
            <a:ext cx="7188089" cy="580365"/>
          </a:xfrm>
          <a:prstGeom prst="rect">
            <a:avLst/>
          </a:prstGeom>
        </p:spPr>
        <p:txBody>
          <a:bodyPr anchor="t" rtlCol="false" tIns="0" lIns="0" bIns="0" rIns="0">
            <a:spAutoFit/>
          </a:bodyPr>
          <a:lstStyle/>
          <a:p>
            <a:pPr algn="ctr">
              <a:lnSpc>
                <a:spcPts val="4759"/>
              </a:lnSpc>
            </a:pPr>
            <a:r>
              <a:rPr lang="en-US" sz="3399">
                <a:solidFill>
                  <a:srgbClr val="E1CCB5"/>
                </a:solidFill>
                <a:latin typeface="Gagalin"/>
                <a:ea typeface="Gagalin"/>
                <a:cs typeface="Gagalin"/>
                <a:sym typeface="Gagalin"/>
              </a:rPr>
              <a:t>Німці на території Катеринославу. </a:t>
            </a:r>
          </a:p>
        </p:txBody>
      </p:sp>
      <p:grpSp>
        <p:nvGrpSpPr>
          <p:cNvPr name="Group 14" id="14"/>
          <p:cNvGrpSpPr/>
          <p:nvPr/>
        </p:nvGrpSpPr>
        <p:grpSpPr>
          <a:xfrm rot="0">
            <a:off x="-658025" y="6350508"/>
            <a:ext cx="4440888" cy="4122229"/>
            <a:chOff x="0" y="0"/>
            <a:chExt cx="5921184" cy="5496306"/>
          </a:xfrm>
        </p:grpSpPr>
        <p:sp>
          <p:nvSpPr>
            <p:cNvPr name="Freeform 15" id="15"/>
            <p:cNvSpPr/>
            <p:nvPr/>
          </p:nvSpPr>
          <p:spPr>
            <a:xfrm flipH="false" flipV="false" rot="0">
              <a:off x="79756" y="65532"/>
              <a:ext cx="5761609" cy="5365242"/>
            </a:xfrm>
            <a:custGeom>
              <a:avLst/>
              <a:gdLst/>
              <a:ahLst/>
              <a:cxnLst/>
              <a:rect r="r" b="b" t="t" l="l"/>
              <a:pathLst>
                <a:path h="5365242" w="5761609">
                  <a:moveTo>
                    <a:pt x="5425948" y="5365242"/>
                  </a:moveTo>
                  <a:lnTo>
                    <a:pt x="0" y="364236"/>
                  </a:lnTo>
                  <a:lnTo>
                    <a:pt x="335788" y="0"/>
                  </a:lnTo>
                  <a:lnTo>
                    <a:pt x="5761609" y="5001006"/>
                  </a:lnTo>
                  <a:close/>
                </a:path>
              </a:pathLst>
            </a:custGeom>
            <a:solidFill>
              <a:srgbClr val="E1CCB5"/>
            </a:solidFill>
          </p:spPr>
        </p:sp>
      </p:grpSp>
      <p:grpSp>
        <p:nvGrpSpPr>
          <p:cNvPr name="Group 16" id="16"/>
          <p:cNvGrpSpPr/>
          <p:nvPr/>
        </p:nvGrpSpPr>
        <p:grpSpPr>
          <a:xfrm rot="0">
            <a:off x="15893053" y="-490328"/>
            <a:ext cx="3322672" cy="3993718"/>
            <a:chOff x="0" y="0"/>
            <a:chExt cx="4430230" cy="5324958"/>
          </a:xfrm>
        </p:grpSpPr>
        <p:sp>
          <p:nvSpPr>
            <p:cNvPr name="Freeform 17" id="17"/>
            <p:cNvSpPr/>
            <p:nvPr/>
          </p:nvSpPr>
          <p:spPr>
            <a:xfrm flipH="false" flipV="false" rot="0">
              <a:off x="55626" y="91186"/>
              <a:ext cx="4318889" cy="5142484"/>
            </a:xfrm>
            <a:custGeom>
              <a:avLst/>
              <a:gdLst/>
              <a:ahLst/>
              <a:cxnLst/>
              <a:rect r="r" b="b" t="t" l="l"/>
              <a:pathLst>
                <a:path h="5142484" w="4318889">
                  <a:moveTo>
                    <a:pt x="384048" y="0"/>
                  </a:moveTo>
                  <a:lnTo>
                    <a:pt x="4318889" y="4829683"/>
                  </a:lnTo>
                  <a:lnTo>
                    <a:pt x="3934968" y="5142484"/>
                  </a:lnTo>
                  <a:lnTo>
                    <a:pt x="0" y="312928"/>
                  </a:lnTo>
                  <a:close/>
                </a:path>
              </a:pathLst>
            </a:custGeom>
            <a:solidFill>
              <a:srgbClr val="E1CCB5"/>
            </a:solidFill>
          </p:spPr>
        </p:sp>
      </p:grpSp>
    </p:spTree>
  </p:cSld>
  <p:clrMapOvr>
    <a:masterClrMapping/>
  </p:clrMapOvr>
  <p:transition spd="fast">
    <p:fade/>
  </p:transition>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4857"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5680910" y="0"/>
            <a:ext cx="12856855" cy="10065782"/>
            <a:chOff x="0" y="0"/>
            <a:chExt cx="17142473" cy="13421043"/>
          </a:xfrm>
        </p:grpSpPr>
        <p:sp>
          <p:nvSpPr>
            <p:cNvPr name="Freeform 5" id="5"/>
            <p:cNvSpPr/>
            <p:nvPr/>
          </p:nvSpPr>
          <p:spPr>
            <a:xfrm flipH="true" flipV="true" rot="0">
              <a:off x="0" y="0"/>
              <a:ext cx="17142461" cy="13421106"/>
            </a:xfrm>
            <a:custGeom>
              <a:avLst/>
              <a:gdLst/>
              <a:ahLst/>
              <a:cxnLst/>
              <a:rect r="r" b="b" t="t" l="l"/>
              <a:pathLst>
                <a:path h="13421106" w="17142461">
                  <a:moveTo>
                    <a:pt x="17142461" y="13421106"/>
                  </a:moveTo>
                  <a:lnTo>
                    <a:pt x="0" y="13421106"/>
                  </a:lnTo>
                  <a:lnTo>
                    <a:pt x="0" y="0"/>
                  </a:lnTo>
                  <a:lnTo>
                    <a:pt x="17142461" y="0"/>
                  </a:lnTo>
                  <a:lnTo>
                    <a:pt x="17142461" y="13421106"/>
                  </a:lnTo>
                  <a:close/>
                </a:path>
              </a:pathLst>
            </a:custGeom>
            <a:blipFill>
              <a:blip r:embed="rId3"/>
              <a:stretch>
                <a:fillRect l="0" t="-13864" r="0" b="-13863"/>
              </a:stretch>
            </a:blipFill>
          </p:spPr>
        </p:sp>
      </p:grpSp>
      <p:grpSp>
        <p:nvGrpSpPr>
          <p:cNvPr name="Group 6" id="6"/>
          <p:cNvGrpSpPr/>
          <p:nvPr/>
        </p:nvGrpSpPr>
        <p:grpSpPr>
          <a:xfrm rot="0">
            <a:off x="6523768" y="3165920"/>
            <a:ext cx="11764232" cy="7387942"/>
            <a:chOff x="0" y="0"/>
            <a:chExt cx="15685643" cy="9850590"/>
          </a:xfrm>
        </p:grpSpPr>
        <p:sp>
          <p:nvSpPr>
            <p:cNvPr name="Freeform 7" id="7"/>
            <p:cNvSpPr/>
            <p:nvPr/>
          </p:nvSpPr>
          <p:spPr>
            <a:xfrm flipH="false" flipV="false" rot="0">
              <a:off x="0" y="0"/>
              <a:ext cx="15685643" cy="9850628"/>
            </a:xfrm>
            <a:custGeom>
              <a:avLst/>
              <a:gdLst/>
              <a:ahLst/>
              <a:cxnLst/>
              <a:rect r="r" b="b" t="t" l="l"/>
              <a:pathLst>
                <a:path h="9850628" w="15685643">
                  <a:moveTo>
                    <a:pt x="0" y="0"/>
                  </a:moveTo>
                  <a:lnTo>
                    <a:pt x="15685643" y="0"/>
                  </a:lnTo>
                  <a:lnTo>
                    <a:pt x="15685643" y="9850628"/>
                  </a:lnTo>
                  <a:lnTo>
                    <a:pt x="0" y="9850628"/>
                  </a:lnTo>
                  <a:lnTo>
                    <a:pt x="0" y="0"/>
                  </a:lnTo>
                  <a:close/>
                </a:path>
              </a:pathLst>
            </a:custGeom>
            <a:blipFill>
              <a:blip r:embed="rId4"/>
              <a:stretch>
                <a:fillRect l="0" t="0" r="0" b="0"/>
              </a:stretch>
            </a:blipFill>
          </p:spPr>
        </p:sp>
      </p:grpSp>
      <p:grpSp>
        <p:nvGrpSpPr>
          <p:cNvPr name="Group 8" id="8"/>
          <p:cNvGrpSpPr/>
          <p:nvPr/>
        </p:nvGrpSpPr>
        <p:grpSpPr>
          <a:xfrm rot="0">
            <a:off x="-154857" y="315878"/>
            <a:ext cx="10290638" cy="5763503"/>
            <a:chOff x="0" y="0"/>
            <a:chExt cx="13261264" cy="7427269"/>
          </a:xfrm>
        </p:grpSpPr>
        <p:sp>
          <p:nvSpPr>
            <p:cNvPr name="Freeform 9" id="9"/>
            <p:cNvSpPr/>
            <p:nvPr/>
          </p:nvSpPr>
          <p:spPr>
            <a:xfrm flipH="false" flipV="false" rot="0">
              <a:off x="0" y="0"/>
              <a:ext cx="13261341" cy="7427384"/>
            </a:xfrm>
            <a:custGeom>
              <a:avLst/>
              <a:gdLst/>
              <a:ahLst/>
              <a:cxnLst/>
              <a:rect r="r" b="b" t="t" l="l"/>
              <a:pathLst>
                <a:path h="7427384" w="13261341">
                  <a:moveTo>
                    <a:pt x="66929" y="0"/>
                  </a:moveTo>
                  <a:lnTo>
                    <a:pt x="13194285" y="0"/>
                  </a:lnTo>
                  <a:cubicBezTo>
                    <a:pt x="13212065" y="0"/>
                    <a:pt x="13229082" y="9104"/>
                    <a:pt x="13241655" y="25198"/>
                  </a:cubicBezTo>
                  <a:cubicBezTo>
                    <a:pt x="13254228" y="41292"/>
                    <a:pt x="13261341" y="63076"/>
                    <a:pt x="13261341" y="85836"/>
                  </a:cubicBezTo>
                  <a:lnTo>
                    <a:pt x="13261341" y="7341580"/>
                  </a:lnTo>
                  <a:cubicBezTo>
                    <a:pt x="13261341" y="7364340"/>
                    <a:pt x="13254228" y="7386124"/>
                    <a:pt x="13241655" y="7402218"/>
                  </a:cubicBezTo>
                  <a:cubicBezTo>
                    <a:pt x="13229082" y="7418312"/>
                    <a:pt x="13212065" y="7427384"/>
                    <a:pt x="13194285" y="7427384"/>
                  </a:cubicBezTo>
                  <a:lnTo>
                    <a:pt x="66929" y="7427384"/>
                  </a:lnTo>
                  <a:cubicBezTo>
                    <a:pt x="49149" y="7427384"/>
                    <a:pt x="32131" y="7418312"/>
                    <a:pt x="19558" y="7402218"/>
                  </a:cubicBezTo>
                  <a:cubicBezTo>
                    <a:pt x="6985" y="7386124"/>
                    <a:pt x="0" y="7364177"/>
                    <a:pt x="0" y="7341580"/>
                  </a:cubicBezTo>
                  <a:lnTo>
                    <a:pt x="0" y="85673"/>
                  </a:lnTo>
                  <a:cubicBezTo>
                    <a:pt x="0" y="62914"/>
                    <a:pt x="7112" y="41130"/>
                    <a:pt x="19685" y="25036"/>
                  </a:cubicBezTo>
                  <a:cubicBezTo>
                    <a:pt x="32258" y="8941"/>
                    <a:pt x="49276" y="0"/>
                    <a:pt x="66929" y="0"/>
                  </a:cubicBezTo>
                  <a:close/>
                </a:path>
              </a:pathLst>
            </a:custGeom>
            <a:solidFill>
              <a:srgbClr val="000000"/>
            </a:solidFill>
          </p:spPr>
        </p:sp>
      </p:grpSp>
      <p:grpSp>
        <p:nvGrpSpPr>
          <p:cNvPr name="Group 10" id="10"/>
          <p:cNvGrpSpPr/>
          <p:nvPr/>
        </p:nvGrpSpPr>
        <p:grpSpPr>
          <a:xfrm rot="0">
            <a:off x="49778" y="1028700"/>
            <a:ext cx="9945948" cy="5335877"/>
            <a:chOff x="0" y="0"/>
            <a:chExt cx="13261264" cy="7114503"/>
          </a:xfrm>
        </p:grpSpPr>
        <p:sp>
          <p:nvSpPr>
            <p:cNvPr name="Freeform 11" id="11"/>
            <p:cNvSpPr/>
            <p:nvPr/>
          </p:nvSpPr>
          <p:spPr>
            <a:xfrm flipH="false" flipV="false" rot="0">
              <a:off x="0" y="0"/>
              <a:ext cx="13261260" cy="7114503"/>
            </a:xfrm>
            <a:custGeom>
              <a:avLst/>
              <a:gdLst/>
              <a:ahLst/>
              <a:cxnLst/>
              <a:rect r="r" b="b" t="t" l="l"/>
              <a:pathLst>
                <a:path h="7114503" w="13261260">
                  <a:moveTo>
                    <a:pt x="0" y="0"/>
                  </a:moveTo>
                  <a:lnTo>
                    <a:pt x="13261260" y="0"/>
                  </a:lnTo>
                  <a:lnTo>
                    <a:pt x="13261260" y="7114503"/>
                  </a:lnTo>
                  <a:lnTo>
                    <a:pt x="0" y="7114503"/>
                  </a:lnTo>
                  <a:close/>
                </a:path>
              </a:pathLst>
            </a:custGeom>
            <a:blipFill>
              <a:blip r:embed="rId5">
                <a:alphaModFix amt="0"/>
              </a:blip>
              <a:stretch>
                <a:fillRect l="-8003" t="0" r="-8003" b="15733"/>
              </a:stretch>
            </a:blipFill>
          </p:spPr>
        </p:sp>
        <p:sp>
          <p:nvSpPr>
            <p:cNvPr name="TextBox 12" id="12"/>
            <p:cNvSpPr txBox="true"/>
            <p:nvPr/>
          </p:nvSpPr>
          <p:spPr>
            <a:xfrm>
              <a:off x="0" y="-38100"/>
              <a:ext cx="13261264" cy="7152603"/>
            </a:xfrm>
            <a:prstGeom prst="rect">
              <a:avLst/>
            </a:prstGeom>
          </p:spPr>
          <p:txBody>
            <a:bodyPr anchor="ctr" rtlCol="false" tIns="0" lIns="0" bIns="0" rIns="0"/>
            <a:lstStyle/>
            <a:p>
              <a:pPr algn="ctr">
                <a:lnSpc>
                  <a:spcPts val="2659"/>
                </a:lnSpc>
              </a:pPr>
              <a:r>
                <a:rPr lang="en-US" sz="1899">
                  <a:solidFill>
                    <a:srgbClr val="E1CCB5"/>
                  </a:solidFill>
                  <a:latin typeface="Open Sans"/>
                  <a:ea typeface="Open Sans"/>
                  <a:cs typeface="Open Sans"/>
                  <a:sym typeface="Open Sans"/>
                </a:rPr>
                <a:t>  </a:t>
              </a:r>
            </a:p>
            <a:p>
              <a:pPr algn="ctr">
                <a:lnSpc>
                  <a:spcPts val="3323"/>
                </a:lnSpc>
              </a:pPr>
              <a:r>
                <a:rPr lang="en-US" sz="2999">
                  <a:solidFill>
                    <a:srgbClr val="E1CCB5"/>
                  </a:solidFill>
                  <a:latin typeface="Forum"/>
                  <a:ea typeface="Forum"/>
                  <a:cs typeface="Forum"/>
                  <a:sym typeface="Forum"/>
                </a:rPr>
                <a:t> Поляки займали найменшу кількість населення, близько 2% з іншими народами, що проживали поруч. Багатьох поляків вважали за інтелігенцію та розкішного народу. Вони працювали лікарями, викладачами, інженерами, чиновниками. Цей народ сам по собі був надзвичайно освіченими, бо більша частина, що потрапляла у місто відносилася до шляхти та інтелігенції, навчалися в університетах та на роботах. Виходячи з цього поляки будували школи, університети, бібліотеки. Отже, поляки мали сильні освітні традиції і приїжджали до міста вже з певними знаннями та професіями.</a:t>
              </a:r>
            </a:p>
            <a:p>
              <a:pPr algn="ctr">
                <a:lnSpc>
                  <a:spcPts val="2658"/>
                </a:lnSpc>
              </a:pPr>
            </a:p>
          </p:txBody>
        </p:sp>
      </p:grpSp>
      <p:sp>
        <p:nvSpPr>
          <p:cNvPr name="TextBox 13" id="13"/>
          <p:cNvSpPr txBox="true"/>
          <p:nvPr/>
        </p:nvSpPr>
        <p:spPr>
          <a:xfrm rot="0">
            <a:off x="901503" y="410213"/>
            <a:ext cx="8242497" cy="582422"/>
          </a:xfrm>
          <a:prstGeom prst="rect">
            <a:avLst/>
          </a:prstGeom>
        </p:spPr>
        <p:txBody>
          <a:bodyPr anchor="t" rtlCol="false" tIns="0" lIns="0" bIns="0" rIns="0">
            <a:spAutoFit/>
          </a:bodyPr>
          <a:lstStyle/>
          <a:p>
            <a:pPr algn="ctr">
              <a:lnSpc>
                <a:spcPts val="4759"/>
              </a:lnSpc>
            </a:pPr>
            <a:r>
              <a:rPr lang="en-US" sz="3600">
                <a:solidFill>
                  <a:srgbClr val="E1CCB5"/>
                </a:solidFill>
                <a:latin typeface="Gagalin"/>
                <a:ea typeface="Gagalin"/>
                <a:cs typeface="Gagalin"/>
                <a:sym typeface="Gagalin"/>
              </a:rPr>
              <a:t>Поляки на території Катеринославу.</a:t>
            </a:r>
          </a:p>
        </p:txBody>
      </p:sp>
      <p:grpSp>
        <p:nvGrpSpPr>
          <p:cNvPr name="Group 14" id="14"/>
          <p:cNvGrpSpPr/>
          <p:nvPr/>
        </p:nvGrpSpPr>
        <p:grpSpPr>
          <a:xfrm rot="0">
            <a:off x="-371599" y="6724945"/>
            <a:ext cx="4098388" cy="3581105"/>
            <a:chOff x="0" y="0"/>
            <a:chExt cx="5464518" cy="4774806"/>
          </a:xfrm>
        </p:grpSpPr>
        <p:sp>
          <p:nvSpPr>
            <p:cNvPr name="Freeform 15" id="15"/>
            <p:cNvSpPr/>
            <p:nvPr/>
          </p:nvSpPr>
          <p:spPr>
            <a:xfrm flipH="false" flipV="false" rot="0">
              <a:off x="8763" y="6223"/>
              <a:ext cx="5447030" cy="4762373"/>
            </a:xfrm>
            <a:custGeom>
              <a:avLst/>
              <a:gdLst/>
              <a:ahLst/>
              <a:cxnLst/>
              <a:rect r="r" b="b" t="t" l="l"/>
              <a:pathLst>
                <a:path h="4762373" w="5447030">
                  <a:moveTo>
                    <a:pt x="5413629" y="4762373"/>
                  </a:moveTo>
                  <a:lnTo>
                    <a:pt x="0" y="38354"/>
                  </a:lnTo>
                  <a:lnTo>
                    <a:pt x="33274" y="0"/>
                  </a:lnTo>
                  <a:lnTo>
                    <a:pt x="5447030" y="4724019"/>
                  </a:lnTo>
                  <a:close/>
                </a:path>
              </a:pathLst>
            </a:custGeom>
            <a:solidFill>
              <a:srgbClr val="E1CCB5"/>
            </a:solidFill>
          </p:spPr>
        </p:sp>
      </p:grpSp>
      <p:grpSp>
        <p:nvGrpSpPr>
          <p:cNvPr name="Group 16" id="16"/>
          <p:cNvGrpSpPr/>
          <p:nvPr/>
        </p:nvGrpSpPr>
        <p:grpSpPr>
          <a:xfrm rot="0">
            <a:off x="15235961" y="-839457"/>
            <a:ext cx="3932463" cy="3946122"/>
            <a:chOff x="0" y="0"/>
            <a:chExt cx="5243284" cy="5261496"/>
          </a:xfrm>
        </p:grpSpPr>
        <p:sp>
          <p:nvSpPr>
            <p:cNvPr name="Freeform 17" id="17"/>
            <p:cNvSpPr/>
            <p:nvPr/>
          </p:nvSpPr>
          <p:spPr>
            <a:xfrm flipH="false" flipV="false" rot="0">
              <a:off x="148590" y="149606"/>
              <a:ext cx="5020691" cy="5037201"/>
            </a:xfrm>
            <a:custGeom>
              <a:avLst/>
              <a:gdLst/>
              <a:ahLst/>
              <a:cxnLst/>
              <a:rect r="r" b="b" t="t" l="l"/>
              <a:pathLst>
                <a:path h="5037201" w="5020691">
                  <a:moveTo>
                    <a:pt x="3943731" y="4317365"/>
                  </a:moveTo>
                  <a:lnTo>
                    <a:pt x="3585210" y="3957447"/>
                  </a:lnTo>
                  <a:lnTo>
                    <a:pt x="3945128" y="3598926"/>
                  </a:lnTo>
                  <a:lnTo>
                    <a:pt x="4303649" y="3958844"/>
                  </a:lnTo>
                  <a:close/>
                  <a:moveTo>
                    <a:pt x="3586607" y="3239008"/>
                  </a:moveTo>
                  <a:lnTo>
                    <a:pt x="3228086" y="2879090"/>
                  </a:lnTo>
                  <a:lnTo>
                    <a:pt x="3588004" y="2520569"/>
                  </a:lnTo>
                  <a:lnTo>
                    <a:pt x="3946525" y="2880487"/>
                  </a:lnTo>
                  <a:close/>
                  <a:moveTo>
                    <a:pt x="3229483" y="2160651"/>
                  </a:moveTo>
                  <a:lnTo>
                    <a:pt x="2870962" y="1800733"/>
                  </a:lnTo>
                  <a:lnTo>
                    <a:pt x="3230880" y="1442212"/>
                  </a:lnTo>
                  <a:lnTo>
                    <a:pt x="3589401" y="1802130"/>
                  </a:lnTo>
                  <a:close/>
                  <a:moveTo>
                    <a:pt x="1792605" y="2157984"/>
                  </a:moveTo>
                  <a:lnTo>
                    <a:pt x="1434084" y="1798066"/>
                  </a:lnTo>
                  <a:lnTo>
                    <a:pt x="1794002" y="1439545"/>
                  </a:lnTo>
                  <a:lnTo>
                    <a:pt x="2152523" y="1799463"/>
                  </a:lnTo>
                  <a:close/>
                  <a:moveTo>
                    <a:pt x="1075563" y="1438148"/>
                  </a:moveTo>
                  <a:lnTo>
                    <a:pt x="717042" y="1078230"/>
                  </a:lnTo>
                  <a:lnTo>
                    <a:pt x="1076960" y="719709"/>
                  </a:lnTo>
                  <a:lnTo>
                    <a:pt x="1435481" y="1079627"/>
                  </a:lnTo>
                  <a:close/>
                  <a:moveTo>
                    <a:pt x="358521" y="718312"/>
                  </a:moveTo>
                  <a:lnTo>
                    <a:pt x="0" y="358521"/>
                  </a:lnTo>
                  <a:lnTo>
                    <a:pt x="359918" y="0"/>
                  </a:lnTo>
                  <a:lnTo>
                    <a:pt x="718439" y="359791"/>
                  </a:lnTo>
                  <a:close/>
                  <a:moveTo>
                    <a:pt x="4660773" y="5037201"/>
                  </a:moveTo>
                  <a:lnTo>
                    <a:pt x="4302252" y="4677283"/>
                  </a:lnTo>
                  <a:lnTo>
                    <a:pt x="4662170" y="4318762"/>
                  </a:lnTo>
                  <a:lnTo>
                    <a:pt x="5020691" y="4678680"/>
                  </a:lnTo>
                  <a:close/>
                </a:path>
              </a:pathLst>
            </a:custGeom>
            <a:solidFill>
              <a:srgbClr val="FFFFFF"/>
            </a:solidFill>
          </p:spPr>
        </p:sp>
      </p:grpSp>
    </p:spTree>
  </p:cSld>
  <p:clrMapOvr>
    <a:masterClrMapping/>
  </p:clrMapOvr>
  <p:transition spd="fast">
    <p:fade/>
  </p:transition>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4857"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0" y="0"/>
            <a:ext cx="12856855" cy="10065782"/>
            <a:chOff x="0" y="0"/>
            <a:chExt cx="17142473" cy="13421043"/>
          </a:xfrm>
        </p:grpSpPr>
        <p:sp>
          <p:nvSpPr>
            <p:cNvPr name="Freeform 5" id="5"/>
            <p:cNvSpPr/>
            <p:nvPr/>
          </p:nvSpPr>
          <p:spPr>
            <a:xfrm flipH="false" flipV="true" rot="0">
              <a:off x="0" y="0"/>
              <a:ext cx="17142461" cy="13421106"/>
            </a:xfrm>
            <a:custGeom>
              <a:avLst/>
              <a:gdLst/>
              <a:ahLst/>
              <a:cxnLst/>
              <a:rect r="r" b="b" t="t" l="l"/>
              <a:pathLst>
                <a:path h="13421106" w="17142461">
                  <a:moveTo>
                    <a:pt x="0" y="13421106"/>
                  </a:moveTo>
                  <a:lnTo>
                    <a:pt x="17142461" y="13421106"/>
                  </a:lnTo>
                  <a:lnTo>
                    <a:pt x="17142461" y="0"/>
                  </a:lnTo>
                  <a:lnTo>
                    <a:pt x="0" y="0"/>
                  </a:lnTo>
                  <a:lnTo>
                    <a:pt x="0" y="13421106"/>
                  </a:lnTo>
                  <a:close/>
                </a:path>
              </a:pathLst>
            </a:custGeom>
            <a:blipFill>
              <a:blip r:embed="rId3"/>
              <a:stretch>
                <a:fillRect l="0" t="-13864" r="0" b="-13863"/>
              </a:stretch>
            </a:blipFill>
          </p:spPr>
        </p:sp>
      </p:grpSp>
      <p:grpSp>
        <p:nvGrpSpPr>
          <p:cNvPr name="Group 6" id="6"/>
          <p:cNvGrpSpPr/>
          <p:nvPr/>
        </p:nvGrpSpPr>
        <p:grpSpPr>
          <a:xfrm rot="0">
            <a:off x="-154857" y="3862586"/>
            <a:ext cx="18288000" cy="7090229"/>
            <a:chOff x="0" y="0"/>
            <a:chExt cx="24384000" cy="9453639"/>
          </a:xfrm>
        </p:grpSpPr>
        <p:sp>
          <p:nvSpPr>
            <p:cNvPr name="Freeform 7" id="7"/>
            <p:cNvSpPr/>
            <p:nvPr/>
          </p:nvSpPr>
          <p:spPr>
            <a:xfrm flipH="false" flipV="false" rot="0">
              <a:off x="0" y="0"/>
              <a:ext cx="24384000" cy="9453626"/>
            </a:xfrm>
            <a:custGeom>
              <a:avLst/>
              <a:gdLst/>
              <a:ahLst/>
              <a:cxnLst/>
              <a:rect r="r" b="b" t="t" l="l"/>
              <a:pathLst>
                <a:path h="9453626" w="24384000">
                  <a:moveTo>
                    <a:pt x="0" y="0"/>
                  </a:moveTo>
                  <a:lnTo>
                    <a:pt x="24384000" y="0"/>
                  </a:lnTo>
                  <a:lnTo>
                    <a:pt x="24384000" y="9453626"/>
                  </a:lnTo>
                  <a:lnTo>
                    <a:pt x="0" y="9453626"/>
                  </a:lnTo>
                  <a:lnTo>
                    <a:pt x="0" y="0"/>
                  </a:lnTo>
                  <a:close/>
                </a:path>
              </a:pathLst>
            </a:custGeom>
            <a:blipFill>
              <a:blip r:embed="rId4"/>
              <a:stretch>
                <a:fillRect l="0" t="-13038" r="0" b="-13038"/>
              </a:stretch>
            </a:blipFill>
          </p:spPr>
        </p:sp>
      </p:grpSp>
      <p:grpSp>
        <p:nvGrpSpPr>
          <p:cNvPr name="Group 8" id="8"/>
          <p:cNvGrpSpPr/>
          <p:nvPr/>
        </p:nvGrpSpPr>
        <p:grpSpPr>
          <a:xfrm rot="0">
            <a:off x="7603353" y="154857"/>
            <a:ext cx="10412337" cy="6353729"/>
            <a:chOff x="0" y="0"/>
            <a:chExt cx="12369635" cy="7548096"/>
          </a:xfrm>
        </p:grpSpPr>
        <p:sp>
          <p:nvSpPr>
            <p:cNvPr name="Freeform 9" id="9"/>
            <p:cNvSpPr/>
            <p:nvPr/>
          </p:nvSpPr>
          <p:spPr>
            <a:xfrm flipH="false" flipV="false" rot="0">
              <a:off x="0" y="0"/>
              <a:ext cx="12369673" cy="7548159"/>
            </a:xfrm>
            <a:custGeom>
              <a:avLst/>
              <a:gdLst/>
              <a:ahLst/>
              <a:cxnLst/>
              <a:rect r="r" b="b" t="t" l="l"/>
              <a:pathLst>
                <a:path h="7548159" w="12369673">
                  <a:moveTo>
                    <a:pt x="71882" y="0"/>
                  </a:moveTo>
                  <a:lnTo>
                    <a:pt x="12297791" y="0"/>
                  </a:lnTo>
                  <a:cubicBezTo>
                    <a:pt x="12337415" y="0"/>
                    <a:pt x="12369673" y="43901"/>
                    <a:pt x="12369673" y="98213"/>
                  </a:cubicBezTo>
                  <a:lnTo>
                    <a:pt x="12369673" y="7449969"/>
                  </a:lnTo>
                  <a:cubicBezTo>
                    <a:pt x="12369673" y="7475997"/>
                    <a:pt x="12362053" y="7500985"/>
                    <a:pt x="12348591" y="7519377"/>
                  </a:cubicBezTo>
                  <a:cubicBezTo>
                    <a:pt x="12335129" y="7537771"/>
                    <a:pt x="12316841" y="7548159"/>
                    <a:pt x="12297791" y="7548159"/>
                  </a:cubicBezTo>
                  <a:lnTo>
                    <a:pt x="71882" y="7548159"/>
                  </a:lnTo>
                  <a:cubicBezTo>
                    <a:pt x="32258" y="7548159"/>
                    <a:pt x="0" y="7504281"/>
                    <a:pt x="0" y="7450143"/>
                  </a:cubicBezTo>
                  <a:lnTo>
                    <a:pt x="0" y="98213"/>
                  </a:lnTo>
                  <a:cubicBezTo>
                    <a:pt x="0" y="72185"/>
                    <a:pt x="7620" y="47198"/>
                    <a:pt x="21082" y="28805"/>
                  </a:cubicBezTo>
                  <a:cubicBezTo>
                    <a:pt x="34544" y="10411"/>
                    <a:pt x="52832" y="0"/>
                    <a:pt x="71882" y="0"/>
                  </a:cubicBezTo>
                  <a:close/>
                </a:path>
              </a:pathLst>
            </a:custGeom>
            <a:solidFill>
              <a:srgbClr val="000000"/>
            </a:solidFill>
          </p:spPr>
        </p:sp>
      </p:grpSp>
      <p:grpSp>
        <p:nvGrpSpPr>
          <p:cNvPr name="Group 10" id="10"/>
          <p:cNvGrpSpPr/>
          <p:nvPr/>
        </p:nvGrpSpPr>
        <p:grpSpPr>
          <a:xfrm rot="0">
            <a:off x="8218241" y="492734"/>
            <a:ext cx="9277226" cy="5819495"/>
            <a:chOff x="0" y="0"/>
            <a:chExt cx="12369635" cy="7759326"/>
          </a:xfrm>
        </p:grpSpPr>
        <p:sp>
          <p:nvSpPr>
            <p:cNvPr name="Freeform 11" id="11"/>
            <p:cNvSpPr/>
            <p:nvPr/>
          </p:nvSpPr>
          <p:spPr>
            <a:xfrm flipH="false" flipV="false" rot="0">
              <a:off x="0" y="0"/>
              <a:ext cx="12369635" cy="7759331"/>
            </a:xfrm>
            <a:custGeom>
              <a:avLst/>
              <a:gdLst/>
              <a:ahLst/>
              <a:cxnLst/>
              <a:rect r="r" b="b" t="t" l="l"/>
              <a:pathLst>
                <a:path h="7759331" w="12369635">
                  <a:moveTo>
                    <a:pt x="0" y="0"/>
                  </a:moveTo>
                  <a:lnTo>
                    <a:pt x="12369635" y="0"/>
                  </a:lnTo>
                  <a:lnTo>
                    <a:pt x="12369635" y="7759331"/>
                  </a:lnTo>
                  <a:lnTo>
                    <a:pt x="0" y="7759331"/>
                  </a:lnTo>
                  <a:close/>
                </a:path>
              </a:pathLst>
            </a:custGeom>
            <a:blipFill>
              <a:blip r:embed="rId5">
                <a:alphaModFix amt="0"/>
              </a:blip>
              <a:stretch>
                <a:fillRect l="-9302" t="0" r="-9302" b="26316"/>
              </a:stretch>
            </a:blipFill>
          </p:spPr>
        </p:sp>
        <p:sp>
          <p:nvSpPr>
            <p:cNvPr name="TextBox 12" id="12"/>
            <p:cNvSpPr txBox="true"/>
            <p:nvPr/>
          </p:nvSpPr>
          <p:spPr>
            <a:xfrm>
              <a:off x="0" y="-38100"/>
              <a:ext cx="12369635" cy="7797426"/>
            </a:xfrm>
            <a:prstGeom prst="rect">
              <a:avLst/>
            </a:prstGeom>
          </p:spPr>
          <p:txBody>
            <a:bodyPr anchor="ctr" rtlCol="false" tIns="0" lIns="0" bIns="0" rIns="0"/>
            <a:lstStyle/>
            <a:p>
              <a:pPr algn="ctr">
                <a:lnSpc>
                  <a:spcPts val="2939"/>
                </a:lnSpc>
              </a:pPr>
              <a:r>
                <a:rPr lang="en-US" sz="2099">
                  <a:solidFill>
                    <a:srgbClr val="E1CCB5"/>
                  </a:solidFill>
                  <a:latin typeface="Open Sans"/>
                  <a:ea typeface="Open Sans"/>
                  <a:cs typeface="Open Sans"/>
                  <a:sym typeface="Open Sans"/>
                </a:rPr>
                <a:t> </a:t>
              </a:r>
            </a:p>
            <a:p>
              <a:pPr algn="ctr">
                <a:lnSpc>
                  <a:spcPts val="2939"/>
                </a:lnSpc>
              </a:pPr>
            </a:p>
            <a:p>
              <a:pPr algn="ctr">
                <a:lnSpc>
                  <a:spcPts val="3673"/>
                </a:lnSpc>
              </a:pPr>
              <a:r>
                <a:rPr lang="en-US" sz="2999">
                  <a:solidFill>
                    <a:srgbClr val="E1CCB5"/>
                  </a:solidFill>
                  <a:latin typeface="Forum"/>
                  <a:ea typeface="Forum"/>
                  <a:cs typeface="Forum"/>
                  <a:sym typeface="Forum"/>
                </a:rPr>
                <a:t>Сама численна нація – євреї, за зазначений період часу збільшилася майже вдвічі. Ця нація була найактивніша із всіх громад. Ріст ремісництва і торгівлі в Катеринославі залучали сюди торговий і ремісничий клас з інших міст, у першу чергу євреїв, у виді того, що місто було в чорті єврейської осілості. Значна кількість євреїв відкривали магазини, працювали на ринках, продавали різні товари і забезпечували місто необхідною продукцією. У нас є відома синагога «Золота роза», вона ж «Хоральна синагога» Напередодні 1917 року в місті існувало більше 40 синагог та молитовних будинків.</a:t>
              </a:r>
            </a:p>
          </p:txBody>
        </p:sp>
      </p:grpSp>
      <p:grpSp>
        <p:nvGrpSpPr>
          <p:cNvPr name="Group 13" id="13"/>
          <p:cNvGrpSpPr/>
          <p:nvPr/>
        </p:nvGrpSpPr>
        <p:grpSpPr>
          <a:xfrm rot="0">
            <a:off x="-2955221" y="-189549"/>
            <a:ext cx="8504330" cy="4052135"/>
            <a:chOff x="0" y="0"/>
            <a:chExt cx="11339106" cy="5402847"/>
          </a:xfrm>
        </p:grpSpPr>
        <p:sp>
          <p:nvSpPr>
            <p:cNvPr name="Freeform 14" id="14"/>
            <p:cNvSpPr/>
            <p:nvPr/>
          </p:nvSpPr>
          <p:spPr>
            <a:xfrm flipH="false" flipV="false" rot="0">
              <a:off x="43815" y="7239"/>
              <a:ext cx="11251437" cy="5388356"/>
            </a:xfrm>
            <a:custGeom>
              <a:avLst/>
              <a:gdLst/>
              <a:ahLst/>
              <a:cxnLst/>
              <a:rect r="r" b="b" t="t" l="l"/>
              <a:pathLst>
                <a:path h="5388356" w="11251437">
                  <a:moveTo>
                    <a:pt x="0" y="5250434"/>
                  </a:moveTo>
                  <a:lnTo>
                    <a:pt x="11186668" y="0"/>
                  </a:lnTo>
                  <a:lnTo>
                    <a:pt x="11251437" y="137922"/>
                  </a:lnTo>
                  <a:lnTo>
                    <a:pt x="64770" y="5388356"/>
                  </a:lnTo>
                  <a:close/>
                </a:path>
              </a:pathLst>
            </a:custGeom>
            <a:solidFill>
              <a:srgbClr val="FFFFFF"/>
            </a:solidFill>
          </p:spPr>
        </p:sp>
      </p:grpSp>
      <p:sp>
        <p:nvSpPr>
          <p:cNvPr name="TextBox 15" id="15"/>
          <p:cNvSpPr txBox="true"/>
          <p:nvPr/>
        </p:nvSpPr>
        <p:spPr>
          <a:xfrm rot="0">
            <a:off x="9191458" y="49740"/>
            <a:ext cx="7644198" cy="714539"/>
          </a:xfrm>
          <a:prstGeom prst="rect">
            <a:avLst/>
          </a:prstGeom>
        </p:spPr>
        <p:txBody>
          <a:bodyPr anchor="t" rtlCol="false" tIns="0" lIns="0" bIns="0" rIns="0">
            <a:spAutoFit/>
          </a:bodyPr>
          <a:lstStyle/>
          <a:p>
            <a:pPr algn="ctr">
              <a:lnSpc>
                <a:spcPts val="6118"/>
              </a:lnSpc>
            </a:pPr>
            <a:r>
              <a:rPr lang="en-US" sz="3599">
                <a:solidFill>
                  <a:srgbClr val="E1CCB5"/>
                </a:solidFill>
                <a:latin typeface="Gagalin"/>
                <a:ea typeface="Gagalin"/>
                <a:cs typeface="Gagalin"/>
                <a:sym typeface="Gagalin"/>
              </a:rPr>
              <a:t>Євреї на території Катеринослава </a:t>
            </a:r>
          </a:p>
        </p:txBody>
      </p:sp>
    </p:spTree>
  </p:cSld>
  <p:clrMapOvr>
    <a:masterClrMapping/>
  </p:clrMapOvr>
  <p:transition spd="fast">
    <p:fade/>
  </p:transition>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04632"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1269116" y="639718"/>
            <a:ext cx="20421600" cy="12381357"/>
            <a:chOff x="0" y="0"/>
            <a:chExt cx="27228800" cy="16508476"/>
          </a:xfrm>
        </p:grpSpPr>
        <p:sp>
          <p:nvSpPr>
            <p:cNvPr name="Freeform 5" id="5"/>
            <p:cNvSpPr/>
            <p:nvPr/>
          </p:nvSpPr>
          <p:spPr>
            <a:xfrm flipH="false" flipV="false" rot="0">
              <a:off x="0" y="0"/>
              <a:ext cx="27228800" cy="16508476"/>
            </a:xfrm>
            <a:custGeom>
              <a:avLst/>
              <a:gdLst/>
              <a:ahLst/>
              <a:cxnLst/>
              <a:rect r="r" b="b" t="t" l="l"/>
              <a:pathLst>
                <a:path h="16508476" w="27228800">
                  <a:moveTo>
                    <a:pt x="0" y="0"/>
                  </a:moveTo>
                  <a:lnTo>
                    <a:pt x="27228800" y="0"/>
                  </a:lnTo>
                  <a:lnTo>
                    <a:pt x="27228800" y="16508476"/>
                  </a:lnTo>
                  <a:lnTo>
                    <a:pt x="0" y="16508476"/>
                  </a:lnTo>
                  <a:lnTo>
                    <a:pt x="0" y="0"/>
                  </a:lnTo>
                  <a:close/>
                </a:path>
              </a:pathLst>
            </a:custGeom>
            <a:blipFill>
              <a:blip r:embed="rId3"/>
              <a:stretch>
                <a:fillRect l="0" t="-10543" r="0" b="-10543"/>
              </a:stretch>
            </a:blipFill>
          </p:spPr>
        </p:sp>
      </p:grpSp>
      <p:grpSp>
        <p:nvGrpSpPr>
          <p:cNvPr name="Group 6" id="6"/>
          <p:cNvGrpSpPr/>
          <p:nvPr/>
        </p:nvGrpSpPr>
        <p:grpSpPr>
          <a:xfrm rot="0">
            <a:off x="228600" y="806044"/>
            <a:ext cx="10645016" cy="4870856"/>
            <a:chOff x="0" y="0"/>
            <a:chExt cx="14193355" cy="6494475"/>
          </a:xfrm>
        </p:grpSpPr>
        <p:sp>
          <p:nvSpPr>
            <p:cNvPr name="Freeform 7" id="7"/>
            <p:cNvSpPr/>
            <p:nvPr/>
          </p:nvSpPr>
          <p:spPr>
            <a:xfrm flipH="false" flipV="false" rot="0">
              <a:off x="0" y="0"/>
              <a:ext cx="14193394" cy="6494399"/>
            </a:xfrm>
            <a:custGeom>
              <a:avLst/>
              <a:gdLst/>
              <a:ahLst/>
              <a:cxnLst/>
              <a:rect r="r" b="b" t="t" l="l"/>
              <a:pathLst>
                <a:path h="6494399" w="14193394">
                  <a:moveTo>
                    <a:pt x="70485" y="0"/>
                  </a:moveTo>
                  <a:lnTo>
                    <a:pt x="14122908" y="0"/>
                  </a:lnTo>
                  <a:cubicBezTo>
                    <a:pt x="14161771" y="0"/>
                    <a:pt x="14193394" y="34163"/>
                    <a:pt x="14193394" y="76327"/>
                  </a:cubicBezTo>
                  <a:lnTo>
                    <a:pt x="14193394" y="6418072"/>
                  </a:lnTo>
                  <a:cubicBezTo>
                    <a:pt x="14193394" y="6438265"/>
                    <a:pt x="14186027" y="6457696"/>
                    <a:pt x="14172693" y="6472047"/>
                  </a:cubicBezTo>
                  <a:cubicBezTo>
                    <a:pt x="14159357" y="6486398"/>
                    <a:pt x="14141577" y="6494399"/>
                    <a:pt x="14122908" y="6494399"/>
                  </a:cubicBezTo>
                  <a:lnTo>
                    <a:pt x="70485" y="6494399"/>
                  </a:lnTo>
                  <a:cubicBezTo>
                    <a:pt x="31623" y="6494399"/>
                    <a:pt x="0" y="6460236"/>
                    <a:pt x="0" y="6418072"/>
                  </a:cubicBezTo>
                  <a:lnTo>
                    <a:pt x="0" y="76327"/>
                  </a:lnTo>
                  <a:cubicBezTo>
                    <a:pt x="0" y="34163"/>
                    <a:pt x="31496" y="0"/>
                    <a:pt x="70485" y="0"/>
                  </a:cubicBezTo>
                  <a:close/>
                </a:path>
              </a:pathLst>
            </a:custGeom>
            <a:solidFill>
              <a:srgbClr val="000000"/>
            </a:solidFill>
          </p:spPr>
        </p:sp>
      </p:grpSp>
      <p:grpSp>
        <p:nvGrpSpPr>
          <p:cNvPr name="Group 8" id="8"/>
          <p:cNvGrpSpPr/>
          <p:nvPr/>
        </p:nvGrpSpPr>
        <p:grpSpPr>
          <a:xfrm rot="0">
            <a:off x="228600" y="806044"/>
            <a:ext cx="10645016" cy="5037179"/>
            <a:chOff x="0" y="0"/>
            <a:chExt cx="14193355" cy="6716238"/>
          </a:xfrm>
        </p:grpSpPr>
        <p:sp>
          <p:nvSpPr>
            <p:cNvPr name="Freeform 9" id="9"/>
            <p:cNvSpPr/>
            <p:nvPr/>
          </p:nvSpPr>
          <p:spPr>
            <a:xfrm flipH="false" flipV="false" rot="0">
              <a:off x="0" y="0"/>
              <a:ext cx="14193354" cy="6716233"/>
            </a:xfrm>
            <a:custGeom>
              <a:avLst/>
              <a:gdLst/>
              <a:ahLst/>
              <a:cxnLst/>
              <a:rect r="r" b="b" t="t" l="l"/>
              <a:pathLst>
                <a:path h="6716233" w="14193354">
                  <a:moveTo>
                    <a:pt x="0" y="0"/>
                  </a:moveTo>
                  <a:lnTo>
                    <a:pt x="14193354" y="0"/>
                  </a:lnTo>
                  <a:lnTo>
                    <a:pt x="14193354" y="6716233"/>
                  </a:lnTo>
                  <a:lnTo>
                    <a:pt x="0" y="6716233"/>
                  </a:lnTo>
                  <a:close/>
                </a:path>
              </a:pathLst>
            </a:custGeom>
            <a:blipFill>
              <a:blip r:embed="rId4">
                <a:alphaModFix amt="0"/>
              </a:blip>
              <a:stretch>
                <a:fillRect l="-10712" t="0" r="-10712" b="0"/>
              </a:stretch>
            </a:blipFill>
          </p:spPr>
        </p:sp>
        <p:sp>
          <p:nvSpPr>
            <p:cNvPr name="TextBox 10" id="10"/>
            <p:cNvSpPr txBox="true"/>
            <p:nvPr/>
          </p:nvSpPr>
          <p:spPr>
            <a:xfrm>
              <a:off x="0" y="57150"/>
              <a:ext cx="14193355" cy="6659088"/>
            </a:xfrm>
            <a:prstGeom prst="rect">
              <a:avLst/>
            </a:prstGeom>
          </p:spPr>
          <p:txBody>
            <a:bodyPr anchor="ctr" rtlCol="false" tIns="0" lIns="0" bIns="0" rIns="0"/>
            <a:lstStyle/>
            <a:p>
              <a:pPr algn="ctr">
                <a:lnSpc>
                  <a:spcPts val="2848"/>
                </a:lnSpc>
              </a:pPr>
              <a:r>
                <a:rPr lang="en-US" sz="3000">
                  <a:solidFill>
                    <a:srgbClr val="E1CCB5"/>
                  </a:solidFill>
                  <a:latin typeface="Forum"/>
                  <a:ea typeface="Forum"/>
                  <a:cs typeface="Forum"/>
                  <a:sym typeface="Forum"/>
                </a:rPr>
                <a:t>Єврейський погром в Катеринославі в липні 1905 р.  Маловідомий епізод у історії Катеринослава – єврейський погром 20 липня 1905 р. Історики кажуть, що це пов’язаною з загальною політичною нестабільністю в Російській імперії під час революції 1905 року. У цей період у багатьох містах відбувалися заворушення, страйки та конфлікти, які часто супроводжувалися насильством проти єврейського населення, а також намір розколоти революційний рух у місті на тлі міжетнічної ворожнечі.</a:t>
              </a:r>
            </a:p>
          </p:txBody>
        </p:sp>
      </p:grpSp>
      <p:sp>
        <p:nvSpPr>
          <p:cNvPr name="TextBox 11" id="11"/>
          <p:cNvSpPr txBox="true"/>
          <p:nvPr/>
        </p:nvSpPr>
        <p:spPr>
          <a:xfrm rot="0">
            <a:off x="1143000" y="866775"/>
            <a:ext cx="9448800" cy="640223"/>
          </a:xfrm>
          <a:prstGeom prst="rect">
            <a:avLst/>
          </a:prstGeom>
        </p:spPr>
        <p:txBody>
          <a:bodyPr anchor="t" rtlCol="false" tIns="0" lIns="0" bIns="0" rIns="0">
            <a:spAutoFit/>
          </a:bodyPr>
          <a:lstStyle/>
          <a:p>
            <a:pPr algn="ctr">
              <a:lnSpc>
                <a:spcPts val="5353"/>
              </a:lnSpc>
            </a:pPr>
            <a:r>
              <a:rPr lang="en-US" sz="3599">
                <a:solidFill>
                  <a:srgbClr val="E1CCB5"/>
                </a:solidFill>
                <a:latin typeface="Gagalin"/>
                <a:ea typeface="Gagalin"/>
                <a:cs typeface="Gagalin"/>
                <a:sym typeface="Gagalin"/>
              </a:rPr>
              <a:t>Єврейський погром в Катеринославі</a:t>
            </a:r>
          </a:p>
        </p:txBody>
      </p:sp>
      <p:grpSp>
        <p:nvGrpSpPr>
          <p:cNvPr name="Group 12" id="12"/>
          <p:cNvGrpSpPr/>
          <p:nvPr/>
        </p:nvGrpSpPr>
        <p:grpSpPr>
          <a:xfrm rot="0">
            <a:off x="14283204" y="-217551"/>
            <a:ext cx="5148224" cy="3359391"/>
            <a:chOff x="0" y="0"/>
            <a:chExt cx="6864299" cy="4479188"/>
          </a:xfrm>
        </p:grpSpPr>
        <p:sp>
          <p:nvSpPr>
            <p:cNvPr name="Freeform 13" id="13"/>
            <p:cNvSpPr/>
            <p:nvPr/>
          </p:nvSpPr>
          <p:spPr>
            <a:xfrm flipH="false" flipV="false" rot="0">
              <a:off x="116332" y="37719"/>
              <a:ext cx="6298819" cy="5093843"/>
            </a:xfrm>
            <a:custGeom>
              <a:avLst/>
              <a:gdLst/>
              <a:ahLst/>
              <a:cxnLst/>
              <a:rect r="r" b="b" t="t" l="l"/>
              <a:pathLst>
                <a:path h="5093843" w="6298819">
                  <a:moveTo>
                    <a:pt x="1102487" y="525272"/>
                  </a:moveTo>
                  <a:lnTo>
                    <a:pt x="1522349" y="787908"/>
                  </a:lnTo>
                  <a:lnTo>
                    <a:pt x="1259713" y="1207770"/>
                  </a:lnTo>
                  <a:lnTo>
                    <a:pt x="839851" y="945261"/>
                  </a:lnTo>
                  <a:close/>
                  <a:moveTo>
                    <a:pt x="1942338" y="1050671"/>
                  </a:moveTo>
                  <a:lnTo>
                    <a:pt x="2362200" y="1313307"/>
                  </a:lnTo>
                  <a:lnTo>
                    <a:pt x="2099564" y="1733169"/>
                  </a:lnTo>
                  <a:lnTo>
                    <a:pt x="1679702" y="1470533"/>
                  </a:lnTo>
                  <a:close/>
                  <a:moveTo>
                    <a:pt x="2519553" y="1995805"/>
                  </a:moveTo>
                  <a:lnTo>
                    <a:pt x="2939415" y="2258441"/>
                  </a:lnTo>
                  <a:lnTo>
                    <a:pt x="2676779" y="2678303"/>
                  </a:lnTo>
                  <a:lnTo>
                    <a:pt x="2256917" y="2415667"/>
                  </a:lnTo>
                  <a:close/>
                  <a:moveTo>
                    <a:pt x="3096768" y="2940939"/>
                  </a:moveTo>
                  <a:lnTo>
                    <a:pt x="3516630" y="3203575"/>
                  </a:lnTo>
                  <a:lnTo>
                    <a:pt x="3253994" y="3623437"/>
                  </a:lnTo>
                  <a:lnTo>
                    <a:pt x="2834132" y="3360801"/>
                  </a:lnTo>
                  <a:close/>
                  <a:moveTo>
                    <a:pt x="3673983" y="3886073"/>
                  </a:moveTo>
                  <a:lnTo>
                    <a:pt x="4093845" y="4148709"/>
                  </a:lnTo>
                  <a:lnTo>
                    <a:pt x="3831209" y="4568571"/>
                  </a:lnTo>
                  <a:lnTo>
                    <a:pt x="3411347" y="4305935"/>
                  </a:lnTo>
                  <a:close/>
                  <a:moveTo>
                    <a:pt x="4251198" y="4831207"/>
                  </a:moveTo>
                  <a:lnTo>
                    <a:pt x="4671060" y="5093843"/>
                  </a:lnTo>
                  <a:lnTo>
                    <a:pt x="5458968" y="3834511"/>
                  </a:lnTo>
                  <a:lnTo>
                    <a:pt x="5039106" y="3571875"/>
                  </a:lnTo>
                  <a:close/>
                  <a:moveTo>
                    <a:pt x="5878957" y="4097147"/>
                  </a:moveTo>
                  <a:lnTo>
                    <a:pt x="6298819" y="4359783"/>
                  </a:lnTo>
                  <a:lnTo>
                    <a:pt x="6036183" y="4779645"/>
                  </a:lnTo>
                  <a:lnTo>
                    <a:pt x="5616321" y="4517009"/>
                  </a:lnTo>
                  <a:close/>
                  <a:moveTo>
                    <a:pt x="262636" y="0"/>
                  </a:moveTo>
                  <a:lnTo>
                    <a:pt x="682625" y="262636"/>
                  </a:lnTo>
                  <a:lnTo>
                    <a:pt x="419862" y="682498"/>
                  </a:lnTo>
                  <a:lnTo>
                    <a:pt x="0" y="419862"/>
                  </a:lnTo>
                  <a:close/>
                </a:path>
              </a:pathLst>
            </a:custGeom>
            <a:solidFill>
              <a:srgbClr val="E1CCB5"/>
            </a:solidFill>
          </p:spPr>
        </p:sp>
      </p:grpSp>
    </p:spTree>
  </p:cSld>
  <p:clrMapOvr>
    <a:masterClrMapping/>
  </p:clrMapOvr>
  <p:transition spd="fast">
    <p:fade/>
  </p:transition>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02311" y="-133436"/>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0" y="1541012"/>
            <a:ext cx="18288000" cy="8745988"/>
            <a:chOff x="0" y="0"/>
            <a:chExt cx="24384000" cy="11661318"/>
          </a:xfrm>
        </p:grpSpPr>
        <p:sp>
          <p:nvSpPr>
            <p:cNvPr name="Freeform 5" id="5"/>
            <p:cNvSpPr/>
            <p:nvPr/>
          </p:nvSpPr>
          <p:spPr>
            <a:xfrm flipH="false" flipV="false" rot="0">
              <a:off x="0" y="0"/>
              <a:ext cx="24384000" cy="11661267"/>
            </a:xfrm>
            <a:custGeom>
              <a:avLst/>
              <a:gdLst/>
              <a:ahLst/>
              <a:cxnLst/>
              <a:rect r="r" b="b" t="t" l="l"/>
              <a:pathLst>
                <a:path h="11661267" w="24384000">
                  <a:moveTo>
                    <a:pt x="0" y="0"/>
                  </a:moveTo>
                  <a:lnTo>
                    <a:pt x="24384000" y="0"/>
                  </a:lnTo>
                  <a:lnTo>
                    <a:pt x="24384000" y="11661267"/>
                  </a:lnTo>
                  <a:lnTo>
                    <a:pt x="0" y="11661267"/>
                  </a:lnTo>
                  <a:lnTo>
                    <a:pt x="0" y="0"/>
                  </a:lnTo>
                  <a:close/>
                </a:path>
              </a:pathLst>
            </a:custGeom>
            <a:blipFill>
              <a:blip r:embed="rId3"/>
              <a:stretch>
                <a:fillRect l="0" t="-15447" r="0" b="-15448"/>
              </a:stretch>
            </a:blipFill>
          </p:spPr>
        </p:sp>
      </p:grpSp>
      <p:grpSp>
        <p:nvGrpSpPr>
          <p:cNvPr name="Group 6" id="6"/>
          <p:cNvGrpSpPr/>
          <p:nvPr/>
        </p:nvGrpSpPr>
        <p:grpSpPr>
          <a:xfrm rot="0">
            <a:off x="8480319" y="244078"/>
            <a:ext cx="9807681" cy="6481746"/>
            <a:chOff x="0" y="0"/>
            <a:chExt cx="13076908" cy="8642328"/>
          </a:xfrm>
        </p:grpSpPr>
        <p:sp>
          <p:nvSpPr>
            <p:cNvPr name="Freeform 7" id="7"/>
            <p:cNvSpPr/>
            <p:nvPr/>
          </p:nvSpPr>
          <p:spPr>
            <a:xfrm flipH="false" flipV="false" rot="0">
              <a:off x="0" y="0"/>
              <a:ext cx="13076907" cy="8642295"/>
            </a:xfrm>
            <a:custGeom>
              <a:avLst/>
              <a:gdLst/>
              <a:ahLst/>
              <a:cxnLst/>
              <a:rect r="r" b="b" t="t" l="l"/>
              <a:pathLst>
                <a:path h="8642295" w="13076907">
                  <a:moveTo>
                    <a:pt x="103253" y="0"/>
                  </a:moveTo>
                  <a:lnTo>
                    <a:pt x="12973655" y="0"/>
                  </a:lnTo>
                  <a:cubicBezTo>
                    <a:pt x="13030594" y="0"/>
                    <a:pt x="13076907" y="50277"/>
                    <a:pt x="13076907" y="112296"/>
                  </a:cubicBezTo>
                  <a:lnTo>
                    <a:pt x="13076907" y="8529999"/>
                  </a:lnTo>
                  <a:cubicBezTo>
                    <a:pt x="13076907" y="8592019"/>
                    <a:pt x="13030594" y="8642295"/>
                    <a:pt x="12973655" y="8642295"/>
                  </a:cubicBezTo>
                  <a:lnTo>
                    <a:pt x="103253" y="8642295"/>
                  </a:lnTo>
                  <a:cubicBezTo>
                    <a:pt x="46178" y="8642295"/>
                    <a:pt x="0" y="8592019"/>
                    <a:pt x="0" y="8529999"/>
                  </a:cubicBezTo>
                  <a:lnTo>
                    <a:pt x="0" y="112296"/>
                  </a:lnTo>
                  <a:cubicBezTo>
                    <a:pt x="0" y="50277"/>
                    <a:pt x="46314" y="0"/>
                    <a:pt x="103253" y="0"/>
                  </a:cubicBezTo>
                  <a:close/>
                </a:path>
              </a:pathLst>
            </a:custGeom>
            <a:solidFill>
              <a:srgbClr val="000000"/>
            </a:solidFill>
          </p:spPr>
        </p:sp>
      </p:grpSp>
      <p:grpSp>
        <p:nvGrpSpPr>
          <p:cNvPr name="Group 8" id="8"/>
          <p:cNvGrpSpPr/>
          <p:nvPr/>
        </p:nvGrpSpPr>
        <p:grpSpPr>
          <a:xfrm rot="0">
            <a:off x="8480319" y="1316295"/>
            <a:ext cx="9807681" cy="5126396"/>
            <a:chOff x="0" y="0"/>
            <a:chExt cx="13076908" cy="6835195"/>
          </a:xfrm>
        </p:grpSpPr>
        <p:sp>
          <p:nvSpPr>
            <p:cNvPr name="Freeform 9" id="9"/>
            <p:cNvSpPr/>
            <p:nvPr/>
          </p:nvSpPr>
          <p:spPr>
            <a:xfrm flipH="false" flipV="false" rot="0">
              <a:off x="0" y="0"/>
              <a:ext cx="13076907" cy="6835199"/>
            </a:xfrm>
            <a:custGeom>
              <a:avLst/>
              <a:gdLst/>
              <a:ahLst/>
              <a:cxnLst/>
              <a:rect r="r" b="b" t="t" l="l"/>
              <a:pathLst>
                <a:path h="6835199" w="13076907">
                  <a:moveTo>
                    <a:pt x="0" y="0"/>
                  </a:moveTo>
                  <a:lnTo>
                    <a:pt x="13076907" y="0"/>
                  </a:lnTo>
                  <a:lnTo>
                    <a:pt x="13076907" y="6835199"/>
                  </a:lnTo>
                  <a:lnTo>
                    <a:pt x="0" y="6835199"/>
                  </a:lnTo>
                  <a:close/>
                </a:path>
              </a:pathLst>
            </a:custGeom>
            <a:blipFill>
              <a:blip r:embed="rId4">
                <a:alphaModFix amt="0"/>
              </a:blip>
              <a:stretch>
                <a:fillRect l="-20446" t="0" r="-13679" b="0"/>
              </a:stretch>
            </a:blipFill>
          </p:spPr>
        </p:sp>
        <p:sp>
          <p:nvSpPr>
            <p:cNvPr name="TextBox 10" id="10"/>
            <p:cNvSpPr txBox="true"/>
            <p:nvPr/>
          </p:nvSpPr>
          <p:spPr>
            <a:xfrm>
              <a:off x="0" y="9525"/>
              <a:ext cx="13076908" cy="6825670"/>
            </a:xfrm>
            <a:prstGeom prst="rect">
              <a:avLst/>
            </a:prstGeom>
          </p:spPr>
          <p:txBody>
            <a:bodyPr anchor="ctr" rtlCol="false" tIns="0" lIns="0" bIns="0" rIns="0"/>
            <a:lstStyle/>
            <a:p>
              <a:pPr algn="ctr">
                <a:lnSpc>
                  <a:spcPts val="3323"/>
                </a:lnSpc>
              </a:pPr>
              <a:r>
                <a:rPr lang="en-US" sz="2999">
                  <a:solidFill>
                    <a:srgbClr val="E1CCB5"/>
                  </a:solidFill>
                  <a:latin typeface="Forum"/>
                  <a:ea typeface="Forum"/>
                  <a:cs typeface="Forum"/>
                  <a:sym typeface="Forum"/>
                </a:rPr>
                <a:t>Причиною масштабного погрому було те, що частина населення, під впливом чуток і антиєврейських настроїв, нападала на єврейські будинки, магазини та майно. Відбувалися пограбування, руйнування і насильство. Постраждало багато людей, були поранені та загиблі. Після придушення погрому значна частина єврейського населення залишилася без житла і засобів до існування, оскільки їхні будинки та магазини були зруйновані або пограбовані. Економіка міста пішла вниз, адже євреї відігравали важливу роль у торгівлі та ремеслах, після погрому порушилися торговельні зв’язки, що негативно вплинуло на жителів міста.</a:t>
              </a:r>
            </a:p>
          </p:txBody>
        </p:sp>
      </p:grpSp>
      <p:sp>
        <p:nvSpPr>
          <p:cNvPr name="TextBox 11" id="11"/>
          <p:cNvSpPr txBox="true"/>
          <p:nvPr/>
        </p:nvSpPr>
        <p:spPr>
          <a:xfrm rot="0">
            <a:off x="10311578" y="177403"/>
            <a:ext cx="11689994" cy="613382"/>
          </a:xfrm>
          <a:prstGeom prst="rect">
            <a:avLst/>
          </a:prstGeom>
        </p:spPr>
        <p:txBody>
          <a:bodyPr anchor="t" rtlCol="false" tIns="0" lIns="0" bIns="0" rIns="0">
            <a:spAutoFit/>
          </a:bodyPr>
          <a:lstStyle/>
          <a:p>
            <a:pPr algn="l">
              <a:lnSpc>
                <a:spcPts val="5039"/>
              </a:lnSpc>
            </a:pPr>
            <a:r>
              <a:rPr lang="en-US" sz="3598">
                <a:solidFill>
                  <a:srgbClr val="E1CCB5"/>
                </a:solidFill>
                <a:latin typeface="Gagalin"/>
                <a:ea typeface="Gagalin"/>
                <a:cs typeface="Gagalin"/>
                <a:sym typeface="Gagalin"/>
              </a:rPr>
              <a:t>Причини та наслідки погрому. </a:t>
            </a:r>
          </a:p>
        </p:txBody>
      </p:sp>
      <p:grpSp>
        <p:nvGrpSpPr>
          <p:cNvPr name="Group 12" id="12"/>
          <p:cNvGrpSpPr/>
          <p:nvPr/>
        </p:nvGrpSpPr>
        <p:grpSpPr>
          <a:xfrm rot="0">
            <a:off x="-1029472" y="-1364732"/>
            <a:ext cx="4139889" cy="3408426"/>
            <a:chOff x="0" y="0"/>
            <a:chExt cx="5519852" cy="4544568"/>
          </a:xfrm>
        </p:grpSpPr>
        <p:sp>
          <p:nvSpPr>
            <p:cNvPr name="Freeform 13" id="13"/>
            <p:cNvSpPr/>
            <p:nvPr/>
          </p:nvSpPr>
          <p:spPr>
            <a:xfrm flipH="false" flipV="false" rot="0">
              <a:off x="82550" y="49403"/>
              <a:ext cx="5354701" cy="4445762"/>
            </a:xfrm>
            <a:custGeom>
              <a:avLst/>
              <a:gdLst/>
              <a:ahLst/>
              <a:cxnLst/>
              <a:rect r="r" b="b" t="t" l="l"/>
              <a:pathLst>
                <a:path h="4445762" w="5354701">
                  <a:moveTo>
                    <a:pt x="691515" y="3541395"/>
                  </a:moveTo>
                  <a:lnTo>
                    <a:pt x="1037336" y="3262122"/>
                  </a:lnTo>
                  <a:lnTo>
                    <a:pt x="1316609" y="3607943"/>
                  </a:lnTo>
                  <a:lnTo>
                    <a:pt x="970788" y="3887216"/>
                  </a:lnTo>
                  <a:close/>
                  <a:moveTo>
                    <a:pt x="1662303" y="3328543"/>
                  </a:moveTo>
                  <a:lnTo>
                    <a:pt x="2008124" y="3049270"/>
                  </a:lnTo>
                  <a:lnTo>
                    <a:pt x="2287397" y="3395091"/>
                  </a:lnTo>
                  <a:lnTo>
                    <a:pt x="1941576" y="3674364"/>
                  </a:lnTo>
                  <a:close/>
                  <a:moveTo>
                    <a:pt x="2633091" y="3115691"/>
                  </a:moveTo>
                  <a:lnTo>
                    <a:pt x="2978912" y="2836418"/>
                  </a:lnTo>
                  <a:lnTo>
                    <a:pt x="3258185" y="3182239"/>
                  </a:lnTo>
                  <a:lnTo>
                    <a:pt x="2912364" y="3461512"/>
                  </a:lnTo>
                  <a:close/>
                  <a:moveTo>
                    <a:pt x="3603879" y="2902839"/>
                  </a:moveTo>
                  <a:lnTo>
                    <a:pt x="3949700" y="2623566"/>
                  </a:lnTo>
                  <a:lnTo>
                    <a:pt x="4228973" y="2969387"/>
                  </a:lnTo>
                  <a:lnTo>
                    <a:pt x="3045460" y="2211197"/>
                  </a:lnTo>
                  <a:close/>
                  <a:moveTo>
                    <a:pt x="3736975" y="1652524"/>
                  </a:moveTo>
                  <a:lnTo>
                    <a:pt x="4082796" y="1373251"/>
                  </a:lnTo>
                  <a:lnTo>
                    <a:pt x="4362069" y="1719072"/>
                  </a:lnTo>
                  <a:lnTo>
                    <a:pt x="4016248" y="1998345"/>
                  </a:lnTo>
                  <a:close/>
                  <a:moveTo>
                    <a:pt x="4149217" y="748157"/>
                  </a:moveTo>
                  <a:lnTo>
                    <a:pt x="4495038" y="468757"/>
                  </a:lnTo>
                  <a:lnTo>
                    <a:pt x="4774311" y="814578"/>
                  </a:lnTo>
                  <a:lnTo>
                    <a:pt x="4428490" y="1093851"/>
                  </a:lnTo>
                  <a:close/>
                  <a:moveTo>
                    <a:pt x="5120005" y="535178"/>
                  </a:moveTo>
                  <a:lnTo>
                    <a:pt x="5075428" y="0"/>
                  </a:lnTo>
                  <a:lnTo>
                    <a:pt x="5354701" y="345821"/>
                  </a:lnTo>
                  <a:lnTo>
                    <a:pt x="5120132" y="535305"/>
                  </a:lnTo>
                  <a:close/>
                  <a:moveTo>
                    <a:pt x="0" y="4100068"/>
                  </a:moveTo>
                  <a:lnTo>
                    <a:pt x="345821" y="3820795"/>
                  </a:lnTo>
                  <a:lnTo>
                    <a:pt x="625094" y="4166616"/>
                  </a:lnTo>
                  <a:lnTo>
                    <a:pt x="279400" y="4445762"/>
                  </a:lnTo>
                  <a:close/>
                </a:path>
              </a:pathLst>
            </a:custGeom>
            <a:solidFill>
              <a:srgbClr val="FFFFFF"/>
            </a:solidFill>
          </p:spPr>
        </p:sp>
      </p:grpSp>
    </p:spTree>
  </p:cSld>
  <p:clrMapOvr>
    <a:masterClrMapping/>
  </p:clrMapOvr>
  <p:transition spd="fast">
    <p:fade/>
  </p:transition>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4857" y="0"/>
            <a:ext cx="18692632" cy="10553862"/>
            <a:chOff x="0" y="0"/>
            <a:chExt cx="24923509" cy="14071816"/>
          </a:xfrm>
        </p:grpSpPr>
        <p:sp>
          <p:nvSpPr>
            <p:cNvPr name="Freeform 3" id="3"/>
            <p:cNvSpPr/>
            <p:nvPr/>
          </p:nvSpPr>
          <p:spPr>
            <a:xfrm flipH="false" flipV="false" rot="0">
              <a:off x="0" y="0"/>
              <a:ext cx="24923496" cy="14071854"/>
            </a:xfrm>
            <a:custGeom>
              <a:avLst/>
              <a:gdLst/>
              <a:ahLst/>
              <a:cxnLst/>
              <a:rect r="r" b="b" t="t" l="l"/>
              <a:pathLst>
                <a:path h="14071854" w="24923496">
                  <a:moveTo>
                    <a:pt x="0" y="0"/>
                  </a:moveTo>
                  <a:lnTo>
                    <a:pt x="24923496" y="0"/>
                  </a:lnTo>
                  <a:lnTo>
                    <a:pt x="24923496" y="14071854"/>
                  </a:lnTo>
                  <a:lnTo>
                    <a:pt x="0" y="14071854"/>
                  </a:lnTo>
                  <a:lnTo>
                    <a:pt x="0" y="0"/>
                  </a:lnTo>
                  <a:close/>
                </a:path>
              </a:pathLst>
            </a:custGeom>
            <a:blipFill>
              <a:blip r:embed="rId2"/>
              <a:stretch>
                <a:fillRect l="0" t="-9038" r="0" b="-9038"/>
              </a:stretch>
            </a:blipFill>
          </p:spPr>
        </p:sp>
      </p:grpSp>
      <p:grpSp>
        <p:nvGrpSpPr>
          <p:cNvPr name="Group 4" id="4"/>
          <p:cNvGrpSpPr/>
          <p:nvPr/>
        </p:nvGrpSpPr>
        <p:grpSpPr>
          <a:xfrm rot="0">
            <a:off x="0" y="0"/>
            <a:ext cx="18131180" cy="12087454"/>
            <a:chOff x="0" y="0"/>
            <a:chExt cx="24174907" cy="16116605"/>
          </a:xfrm>
        </p:grpSpPr>
        <p:sp>
          <p:nvSpPr>
            <p:cNvPr name="Freeform 5" id="5"/>
            <p:cNvSpPr/>
            <p:nvPr/>
          </p:nvSpPr>
          <p:spPr>
            <a:xfrm flipH="false" flipV="false" rot="0">
              <a:off x="0" y="0"/>
              <a:ext cx="24174958" cy="16116554"/>
            </a:xfrm>
            <a:custGeom>
              <a:avLst/>
              <a:gdLst/>
              <a:ahLst/>
              <a:cxnLst/>
              <a:rect r="r" b="b" t="t" l="l"/>
              <a:pathLst>
                <a:path h="16116554" w="24174958">
                  <a:moveTo>
                    <a:pt x="0" y="0"/>
                  </a:moveTo>
                  <a:lnTo>
                    <a:pt x="24174958" y="0"/>
                  </a:lnTo>
                  <a:lnTo>
                    <a:pt x="24174958" y="16116554"/>
                  </a:lnTo>
                  <a:lnTo>
                    <a:pt x="0" y="16116554"/>
                  </a:lnTo>
                  <a:lnTo>
                    <a:pt x="0" y="0"/>
                  </a:lnTo>
                  <a:close/>
                </a:path>
              </a:pathLst>
            </a:custGeom>
            <a:blipFill>
              <a:blip r:embed="rId3"/>
              <a:stretch>
                <a:fillRect l="0" t="0" r="0" b="0"/>
              </a:stretch>
            </a:blipFill>
          </p:spPr>
        </p:sp>
      </p:grpSp>
      <p:grpSp>
        <p:nvGrpSpPr>
          <p:cNvPr name="Group 6" id="6"/>
          <p:cNvGrpSpPr/>
          <p:nvPr/>
        </p:nvGrpSpPr>
        <p:grpSpPr>
          <a:xfrm rot="0">
            <a:off x="10045349" y="1249927"/>
            <a:ext cx="8085831" cy="5389901"/>
            <a:chOff x="0" y="0"/>
            <a:chExt cx="10781108" cy="7186535"/>
          </a:xfrm>
        </p:grpSpPr>
        <p:sp>
          <p:nvSpPr>
            <p:cNvPr name="Freeform 7" id="7"/>
            <p:cNvSpPr/>
            <p:nvPr/>
          </p:nvSpPr>
          <p:spPr>
            <a:xfrm flipH="false" flipV="false" rot="0">
              <a:off x="0" y="0"/>
              <a:ext cx="10781093" cy="7186470"/>
            </a:xfrm>
            <a:custGeom>
              <a:avLst/>
              <a:gdLst/>
              <a:ahLst/>
              <a:cxnLst/>
              <a:rect r="r" b="b" t="t" l="l"/>
              <a:pathLst>
                <a:path h="7186470" w="10781093">
                  <a:moveTo>
                    <a:pt x="114884" y="0"/>
                  </a:moveTo>
                  <a:lnTo>
                    <a:pt x="10666209" y="0"/>
                  </a:lnTo>
                  <a:cubicBezTo>
                    <a:pt x="10696656" y="0"/>
                    <a:pt x="10725900" y="7557"/>
                    <a:pt x="10747497" y="20899"/>
                  </a:cubicBezTo>
                  <a:cubicBezTo>
                    <a:pt x="10769095" y="34241"/>
                    <a:pt x="10781093" y="52528"/>
                    <a:pt x="10781093" y="71468"/>
                  </a:cubicBezTo>
                  <a:lnTo>
                    <a:pt x="10781093" y="7115001"/>
                  </a:lnTo>
                  <a:cubicBezTo>
                    <a:pt x="10781093" y="7133942"/>
                    <a:pt x="10768944" y="7152135"/>
                    <a:pt x="10747497" y="7165570"/>
                  </a:cubicBezTo>
                  <a:cubicBezTo>
                    <a:pt x="10726051" y="7179005"/>
                    <a:pt x="10696656" y="7186470"/>
                    <a:pt x="10666209" y="7186470"/>
                  </a:cubicBezTo>
                  <a:lnTo>
                    <a:pt x="114884" y="7186470"/>
                  </a:lnTo>
                  <a:cubicBezTo>
                    <a:pt x="51443" y="7186470"/>
                    <a:pt x="0" y="7154467"/>
                    <a:pt x="0" y="7115001"/>
                  </a:cubicBezTo>
                  <a:lnTo>
                    <a:pt x="0" y="71468"/>
                  </a:lnTo>
                  <a:cubicBezTo>
                    <a:pt x="0" y="52528"/>
                    <a:pt x="12148" y="34335"/>
                    <a:pt x="33595" y="20899"/>
                  </a:cubicBezTo>
                  <a:cubicBezTo>
                    <a:pt x="55042" y="7464"/>
                    <a:pt x="84438" y="0"/>
                    <a:pt x="114884" y="0"/>
                  </a:cubicBezTo>
                  <a:close/>
                </a:path>
              </a:pathLst>
            </a:custGeom>
            <a:solidFill>
              <a:srgbClr val="000000"/>
            </a:solidFill>
          </p:spPr>
        </p:sp>
      </p:grpSp>
      <p:grpSp>
        <p:nvGrpSpPr>
          <p:cNvPr name="Group 8" id="8"/>
          <p:cNvGrpSpPr/>
          <p:nvPr/>
        </p:nvGrpSpPr>
        <p:grpSpPr>
          <a:xfrm rot="0">
            <a:off x="10288699" y="1379347"/>
            <a:ext cx="7599132" cy="5131060"/>
            <a:chOff x="0" y="0"/>
            <a:chExt cx="10132176" cy="6841413"/>
          </a:xfrm>
        </p:grpSpPr>
        <p:sp>
          <p:nvSpPr>
            <p:cNvPr name="Freeform 9" id="9"/>
            <p:cNvSpPr/>
            <p:nvPr/>
          </p:nvSpPr>
          <p:spPr>
            <a:xfrm flipH="false" flipV="false" rot="0">
              <a:off x="0" y="0"/>
              <a:ext cx="10132171" cy="6841413"/>
            </a:xfrm>
            <a:custGeom>
              <a:avLst/>
              <a:gdLst/>
              <a:ahLst/>
              <a:cxnLst/>
              <a:rect r="r" b="b" t="t" l="l"/>
              <a:pathLst>
                <a:path h="6841413" w="10132171">
                  <a:moveTo>
                    <a:pt x="0" y="0"/>
                  </a:moveTo>
                  <a:lnTo>
                    <a:pt x="10132171" y="0"/>
                  </a:lnTo>
                  <a:lnTo>
                    <a:pt x="10132171" y="6841413"/>
                  </a:lnTo>
                  <a:lnTo>
                    <a:pt x="0" y="6841413"/>
                  </a:lnTo>
                  <a:close/>
                </a:path>
              </a:pathLst>
            </a:custGeom>
            <a:blipFill>
              <a:blip r:embed="rId4">
                <a:alphaModFix amt="0"/>
              </a:blip>
              <a:stretch>
                <a:fillRect l="-82485" t="0" r="-72587" b="-47214"/>
              </a:stretch>
            </a:blipFill>
          </p:spPr>
        </p:sp>
        <p:sp>
          <p:nvSpPr>
            <p:cNvPr name="TextBox 10" id="10"/>
            <p:cNvSpPr txBox="true"/>
            <p:nvPr/>
          </p:nvSpPr>
          <p:spPr>
            <a:xfrm>
              <a:off x="0" y="-66675"/>
              <a:ext cx="10132176" cy="6908088"/>
            </a:xfrm>
            <a:prstGeom prst="rect">
              <a:avLst/>
            </a:prstGeom>
          </p:spPr>
          <p:txBody>
            <a:bodyPr anchor="ctr" rtlCol="false" tIns="0" lIns="0" bIns="0" rIns="0"/>
            <a:lstStyle/>
            <a:p>
              <a:pPr algn="ctr">
                <a:lnSpc>
                  <a:spcPts val="4199"/>
                </a:lnSpc>
              </a:pPr>
            </a:p>
            <a:p>
              <a:pPr algn="ctr">
                <a:lnSpc>
                  <a:spcPts val="4199"/>
                </a:lnSpc>
              </a:pPr>
            </a:p>
            <a:p>
              <a:pPr algn="just">
                <a:lnSpc>
                  <a:spcPts val="4199"/>
                </a:lnSpc>
              </a:pPr>
              <a:r>
                <a:rPr lang="en-US" sz="2998">
                  <a:solidFill>
                    <a:srgbClr val="C7B199"/>
                  </a:solidFill>
                  <a:latin typeface="Forum"/>
                  <a:ea typeface="Forum"/>
                  <a:cs typeface="Forum"/>
                  <a:sym typeface="Forum"/>
                </a:rPr>
                <a:t>1. </a:t>
              </a:r>
              <a:r>
                <a:rPr lang="en-US" sz="2998">
                  <a:solidFill>
                    <a:srgbClr val="C7B199"/>
                  </a:solidFill>
                  <a:latin typeface="Forum"/>
                  <a:ea typeface="Forum"/>
                  <a:cs typeface="Forum"/>
                  <a:sym typeface="Forum"/>
                </a:rPr>
                <a:t>Народи, що жили на території Катеринославу відігравала неабияку роль у його розвитку.</a:t>
              </a:r>
            </a:p>
            <a:p>
              <a:pPr algn="just">
                <a:lnSpc>
                  <a:spcPts val="4199"/>
                </a:lnSpc>
              </a:pPr>
              <a:r>
                <a:rPr lang="en-US" sz="2998">
                  <a:solidFill>
                    <a:srgbClr val="C7B199"/>
                  </a:solidFill>
                  <a:latin typeface="Forum"/>
                  <a:ea typeface="Forum"/>
                  <a:cs typeface="Forum"/>
                  <a:sym typeface="Forum"/>
                </a:rPr>
                <a:t>2. </a:t>
              </a:r>
              <a:r>
                <a:rPr lang="en-US" sz="2998">
                  <a:solidFill>
                    <a:srgbClr val="C7B199"/>
                  </a:solidFill>
                  <a:latin typeface="Forum"/>
                  <a:ea typeface="Forum"/>
                  <a:cs typeface="Forum"/>
                  <a:sym typeface="Forum"/>
                </a:rPr>
                <a:t>За політики Катерина II сплачувала податки та пільги іноземцям, наявність вигідних умов.</a:t>
              </a:r>
            </a:p>
            <a:p>
              <a:pPr algn="just">
                <a:lnSpc>
                  <a:spcPts val="4199"/>
                </a:lnSpc>
              </a:pPr>
              <a:r>
                <a:rPr lang="en-US" sz="2998">
                  <a:solidFill>
                    <a:srgbClr val="C7B199"/>
                  </a:solidFill>
                  <a:latin typeface="Forum"/>
                  <a:ea typeface="Forum"/>
                  <a:cs typeface="Forum"/>
                  <a:sym typeface="Forum"/>
                </a:rPr>
                <a:t>3. </a:t>
              </a:r>
              <a:r>
                <a:rPr lang="en-US" sz="2998">
                  <a:solidFill>
                    <a:srgbClr val="C7B199"/>
                  </a:solidFill>
                  <a:latin typeface="Forum"/>
                  <a:ea typeface="Forum"/>
                  <a:cs typeface="Forum"/>
                  <a:sym typeface="Forum"/>
                </a:rPr>
                <a:t>Євреї займалися торгівлею, фінансами та підприємництвом.</a:t>
              </a:r>
            </a:p>
            <a:p>
              <a:pPr algn="just">
                <a:lnSpc>
                  <a:spcPts val="4199"/>
                </a:lnSpc>
              </a:pPr>
              <a:r>
                <a:rPr lang="en-US" sz="2998">
                  <a:solidFill>
                    <a:srgbClr val="C7B199"/>
                  </a:solidFill>
                  <a:latin typeface="Forum"/>
                  <a:ea typeface="Forum"/>
                  <a:cs typeface="Forum"/>
                  <a:sym typeface="Forum"/>
                </a:rPr>
                <a:t>4</a:t>
              </a:r>
              <a:r>
                <a:rPr lang="en-US" sz="2998">
                  <a:solidFill>
                    <a:srgbClr val="C7B199"/>
                  </a:solidFill>
                  <a:latin typeface="Forum"/>
                  <a:ea typeface="Forum"/>
                  <a:cs typeface="Forum"/>
                  <a:sym typeface="Forum"/>
                </a:rPr>
                <a:t>.  </a:t>
              </a:r>
              <a:r>
                <a:rPr lang="en-US" sz="2998">
                  <a:solidFill>
                    <a:srgbClr val="C7B199"/>
                  </a:solidFill>
                  <a:latin typeface="Forum"/>
                  <a:ea typeface="Forum"/>
                  <a:cs typeface="Forum"/>
                  <a:sym typeface="Forum"/>
                </a:rPr>
                <a:t>Німці створювали колонії.</a:t>
              </a:r>
            </a:p>
            <a:p>
              <a:pPr algn="ctr">
                <a:lnSpc>
                  <a:spcPts val="3068"/>
                </a:lnSpc>
              </a:pPr>
            </a:p>
          </p:txBody>
        </p:sp>
      </p:grpSp>
      <p:sp>
        <p:nvSpPr>
          <p:cNvPr name="TextBox 11" id="11"/>
          <p:cNvSpPr txBox="true"/>
          <p:nvPr/>
        </p:nvSpPr>
        <p:spPr>
          <a:xfrm rot="0">
            <a:off x="13197986" y="1312672"/>
            <a:ext cx="14103201" cy="613362"/>
          </a:xfrm>
          <a:prstGeom prst="rect">
            <a:avLst/>
          </a:prstGeom>
        </p:spPr>
        <p:txBody>
          <a:bodyPr anchor="t" rtlCol="false" tIns="0" lIns="0" bIns="0" rIns="0">
            <a:spAutoFit/>
          </a:bodyPr>
          <a:lstStyle/>
          <a:p>
            <a:pPr algn="l">
              <a:lnSpc>
                <a:spcPts val="4759"/>
              </a:lnSpc>
            </a:pPr>
            <a:r>
              <a:rPr lang="en-US" sz="3399">
                <a:solidFill>
                  <a:srgbClr val="E1CCB5"/>
                </a:solidFill>
                <a:latin typeface="Gagalin"/>
                <a:ea typeface="Gagalin"/>
                <a:cs typeface="Gagalin"/>
                <a:sym typeface="Gagalin"/>
              </a:rPr>
              <a:t>висновки</a:t>
            </a:r>
          </a:p>
        </p:txBody>
      </p:sp>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DAHGz2BetiI</dc:identifier>
  <dcterms:modified xsi:type="dcterms:W3CDTF">2011-08-01T06:04:30Z</dcterms:modified>
  <cp:revision>1</cp:revision>
  <dc:title>Коваль_А_М_Волкова_В_П_презентація.pptx</dc:title>
</cp:coreProperties>
</file>