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3" r:id="rId13"/>
    <p:sldId id="267" r:id="rId14"/>
    <p:sldId id="271" r:id="rId15"/>
    <p:sldId id="268" r:id="rId16"/>
    <p:sldId id="269" r:id="rId17"/>
    <p:sldId id="27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ітлий стиль 1 –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ітлий стиль 3 –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55" d="100"/>
          <a:sy n="55" d="100"/>
        </p:scale>
        <p:origin x="1096" y="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C000">
                <a:alpha val="27000"/>
                <a:lumMod val="89000"/>
                <a:lumOff val="11000"/>
              </a:srgb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  <a:t>‹№›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mailto:klymenkoksenia201105@gmail.com" TargetMode="External"/><Relationship Id="rId3" Type="http://schemas.openxmlformats.org/officeDocument/2006/relationships/hyperlink" Target="https://agrotimes.ua/ovochi-sad/nazvani-najbilshi-shkidnyky-paslonovyh/" TargetMode="External"/><Relationship Id="rId7" Type="http://schemas.openxmlformats.org/officeDocument/2006/relationships/hyperlink" Target="https://www.agronom.com.ua/shkidnyky-ta-hvoroby-zavdayut-shkody-ovochevym-kulturam-yakyh-najbilshe/" TargetMode="External"/><Relationship Id="rId2" Type="http://schemas.openxmlformats.org/officeDocument/2006/relationships/hyperlink" Target="https://vlisi.com.ua/solanum-dulcamara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pteka-sadivnyka.ua/shkidniki-yak-z-nimi-borotisya-na-gorodi/?srsltid=AfmBOoqBbxoxMGhVYvc7RneGQ4queXhujcl3yrWWO5g6zbpbUboBGcZq" TargetMode="External"/><Relationship Id="rId5" Type="http://schemas.openxmlformats.org/officeDocument/2006/relationships/hyperlink" Target="https://www.zelena-planeta.ua/paslin-panaceya-nashih-didiv-pradidiv" TargetMode="External"/><Relationship Id="rId4" Type="http://schemas.openxmlformats.org/officeDocument/2006/relationships/hyperlink" Target="https://www.slk.kh.ua/news/korisno/paslin-mozhe-buti-otrutoyu-a-mozhe-likami-i-smakolikom.html" TargetMode="External"/><Relationship Id="rId9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3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2B577FF9-3543-4875-815D-3D87BD8A20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926" y="0"/>
            <a:ext cx="6327322" cy="174777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Open Sans Bold"/>
              </a:rPr>
              <a:t>І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Open Sans Bold"/>
              </a:rPr>
              <a:t>етап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Open Sans Bold"/>
              </a:rPr>
              <a:t>Всеукраїнського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Open Sans Bold"/>
              </a:rPr>
              <a:t>конкурсу-захисту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Open Sans Bold"/>
              </a:rPr>
              <a:t> </a:t>
            </a:r>
            <a:b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Open Sans Bold"/>
              </a:rPr>
            </a:b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Open Sans Bold"/>
              </a:rPr>
              <a:t>науково-дослідницьких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Open Sans Bold"/>
              </a:rPr>
              <a:t>робіт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Open Sans Bold"/>
              </a:rPr>
              <a:t>учнів-членів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Open Sans Bold"/>
              </a:rPr>
              <a:t> МАН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Open Sans Bold"/>
              </a:rPr>
              <a:t>України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Open Sans Bold"/>
              </a:rPr>
              <a:t> </a:t>
            </a:r>
            <a:b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Open Sans Bold"/>
              </a:rPr>
            </a:b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Open Sans Bold"/>
              </a:rPr>
              <a:t>у 2025 / 2026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Open Sans Bold"/>
              </a:rPr>
              <a:t>навчальному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Open Sans Bold"/>
              </a:rPr>
              <a:t>році</a:t>
            </a:r>
            <a:b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Open Sans Bold"/>
              </a:rPr>
            </a:b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Open Sans Bold"/>
              </a:rPr>
              <a:t>Номінація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Open Sans Bold"/>
              </a:rPr>
              <a:t>: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Open Sans Bold"/>
              </a:rPr>
              <a:t>еколог-юніор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66908" y="1863524"/>
            <a:ext cx="12258907" cy="3854382"/>
          </a:xfrm>
          <a:scene3d>
            <a:camera prst="orthographicFront"/>
            <a:lightRig rig="threePt" dir="t"/>
          </a:scene3d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>
              <a:lnSpc>
                <a:spcPct val="100000"/>
              </a:lnSpc>
            </a:pPr>
            <a:r>
              <a:rPr lang="en-US" sz="3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30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en-US" sz="3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настоїв</a:t>
            </a:r>
            <a:r>
              <a:rPr lang="en-US" sz="3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en-US" sz="3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</a:t>
            </a:r>
            <a:r>
              <a:rPr lang="en-US" sz="3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біологічни</a:t>
            </a:r>
            <a:r>
              <a:rPr lang="uk-UA" sz="3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en-US" sz="3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спосіб</a:t>
            </a:r>
            <a:r>
              <a:rPr lang="en-US" sz="3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боротьби</a:t>
            </a:r>
            <a:r>
              <a:rPr lang="en-US" sz="3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en-US" sz="3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шкідниками</a:t>
            </a:r>
            <a:r>
              <a:rPr lang="en-US" sz="3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0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en-US" sz="3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біологічних</a:t>
            </a:r>
            <a:r>
              <a:rPr lang="en-US" sz="3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об’єктів</a:t>
            </a:r>
            <a:r>
              <a:rPr lang="en-US" sz="3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3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en-US" sz="3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чисельності</a:t>
            </a:r>
            <a:r>
              <a:rPr lang="en-US" sz="3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sz="3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активності</a:t>
            </a:r>
            <a:r>
              <a:rPr lang="en-US" sz="3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шкідників</a:t>
            </a:r>
            <a:r>
              <a:rPr lang="en-US" sz="28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  <a:p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Клименко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Ксенія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Олександрівна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uk-UA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чениця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9-Б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класу</a:t>
            </a:r>
            <a:r>
              <a:rPr lang="uk-UA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омунального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закладу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Козачолопанський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ліцей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uk-UA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Дергачівської міської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ради</a:t>
            </a:r>
            <a:endParaRPr lang="uk-UA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Науковий керівник: </a:t>
            </a:r>
            <a:r>
              <a:rPr lang="uk-UA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Леденьова</a:t>
            </a:r>
            <a:r>
              <a:rPr lang="uk-UA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Ірина Миколаївна, </a:t>
            </a:r>
          </a:p>
          <a:p>
            <a:r>
              <a:rPr lang="uk-UA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вчитель біології КЗ «</a:t>
            </a:r>
            <a:r>
              <a:rPr lang="uk-UA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Козачолопанський</a:t>
            </a:r>
            <a:r>
              <a:rPr lang="uk-UA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ліцей»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sz="8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800" dirty="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F5569EEC-E12F-4856-B407-02B2813A4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04059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CF860788-3A6A-45A3-B3F1-06F159665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67336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C473CA9-5DBC-6B1B-3FB1-00CDBCF670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" r="1" b="1"/>
          <a:stretch>
            <a:fillRect/>
          </a:stretch>
        </p:blipFill>
        <p:spPr>
          <a:xfrm>
            <a:off x="142926" y="4074289"/>
            <a:ext cx="2474443" cy="2702688"/>
          </a:xfrm>
          <a:custGeom>
            <a:avLst/>
            <a:gdLst/>
            <a:ahLst/>
            <a:cxnLst/>
            <a:rect l="l" t="t" r="r" b="b"/>
            <a:pathLst>
              <a:path w="4579832" h="5347063">
                <a:moveTo>
                  <a:pt x="106985" y="0"/>
                </a:moveTo>
                <a:lnTo>
                  <a:pt x="4472847" y="0"/>
                </a:lnTo>
                <a:cubicBezTo>
                  <a:pt x="4531933" y="0"/>
                  <a:pt x="4579832" y="47899"/>
                  <a:pt x="4579832" y="106985"/>
                </a:cubicBezTo>
                <a:lnTo>
                  <a:pt x="4579832" y="5240078"/>
                </a:lnTo>
                <a:cubicBezTo>
                  <a:pt x="4579832" y="5299164"/>
                  <a:pt x="4531933" y="5347063"/>
                  <a:pt x="4472847" y="5347063"/>
                </a:cubicBezTo>
                <a:lnTo>
                  <a:pt x="106985" y="5347063"/>
                </a:lnTo>
                <a:cubicBezTo>
                  <a:pt x="47899" y="5347063"/>
                  <a:pt x="0" y="5299164"/>
                  <a:pt x="0" y="5240078"/>
                </a:cubicBezTo>
                <a:lnTo>
                  <a:pt x="0" y="106985"/>
                </a:lnTo>
                <a:cubicBezTo>
                  <a:pt x="0" y="47899"/>
                  <a:pt x="47899" y="0"/>
                  <a:pt x="106985" y="0"/>
                </a:cubicBezTo>
                <a:close/>
              </a:path>
            </a:pathLst>
          </a:custGeom>
        </p:spPr>
      </p:pic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DF1E3393-B852-4883-B778-ED35251129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32259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39853D09-4205-4CC7-83EB-288E886AC9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48440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0D040B79-3E73-4A31-840D-D6B9C9FDFC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47511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156C6AE5-3F8B-42AC-9EA4-1B686A11E9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43820" y="5835650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3" name="Rectangle 1042">
            <a:extLst>
              <a:ext uri="{FF2B5EF4-FFF2-40B4-BE49-F238E27FC236}">
                <a16:creationId xmlns:a16="http://schemas.microsoft.com/office/drawing/2014/main" id="{8B3A2D1A-45FC-4F95-B150-1C13EF2F6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5" name="Rectangle 1044">
            <a:extLst>
              <a:ext uri="{FF2B5EF4-FFF2-40B4-BE49-F238E27FC236}">
                <a16:creationId xmlns:a16="http://schemas.microsoft.com/office/drawing/2014/main" id="{F3768FD5-DD7A-43C7-8DEA-1F5DB3CB5B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E1D7D1-6C0C-15BC-B713-5FE4D3FC0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16689" y="2893747"/>
            <a:ext cx="4337858" cy="2398713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Актуальність дослідження </a:t>
            </a:r>
            <a:b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Засоби захисту рослин. Що від чого | Greensad">
            <a:extLst>
              <a:ext uri="{FF2B5EF4-FFF2-40B4-BE49-F238E27FC236}">
                <a16:creationId xmlns:a16="http://schemas.microsoft.com/office/drawing/2014/main" id="{A9969E82-03B5-84C9-5037-1D706D916B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197"/>
          <a:stretch>
            <a:fillRect/>
          </a:stretch>
        </p:blipFill>
        <p:spPr bwMode="auto">
          <a:xfrm>
            <a:off x="2" y="10"/>
            <a:ext cx="12191999" cy="3154014"/>
          </a:xfrm>
          <a:custGeom>
            <a:avLst/>
            <a:gdLst/>
            <a:ahLst/>
            <a:cxnLst/>
            <a:rect l="l" t="t" r="r" b="b"/>
            <a:pathLst>
              <a:path w="12191999" h="3428999">
                <a:moveTo>
                  <a:pt x="0" y="0"/>
                </a:moveTo>
                <a:lnTo>
                  <a:pt x="12191999" y="0"/>
                </a:lnTo>
                <a:lnTo>
                  <a:pt x="12191999" y="920893"/>
                </a:lnTo>
                <a:lnTo>
                  <a:pt x="12191999" y="1514929"/>
                </a:lnTo>
                <a:lnTo>
                  <a:pt x="12191999" y="3130902"/>
                </a:lnTo>
                <a:lnTo>
                  <a:pt x="12188051" y="3131476"/>
                </a:lnTo>
                <a:cubicBezTo>
                  <a:pt x="12153000" y="3135813"/>
                  <a:pt x="12133655" y="3136025"/>
                  <a:pt x="12112012" y="3138906"/>
                </a:cubicBezTo>
                <a:cubicBezTo>
                  <a:pt x="12076970" y="3145595"/>
                  <a:pt x="12039899" y="3160769"/>
                  <a:pt x="12018752" y="3165642"/>
                </a:cubicBezTo>
                <a:lnTo>
                  <a:pt x="11985122" y="3168147"/>
                </a:lnTo>
                <a:lnTo>
                  <a:pt x="11986344" y="3172878"/>
                </a:lnTo>
                <a:lnTo>
                  <a:pt x="11973852" y="3173226"/>
                </a:lnTo>
                <a:lnTo>
                  <a:pt x="11945968" y="3173341"/>
                </a:lnTo>
                <a:cubicBezTo>
                  <a:pt x="11928568" y="3174057"/>
                  <a:pt x="11880184" y="3172923"/>
                  <a:pt x="11862470" y="3174654"/>
                </a:cubicBezTo>
                <a:cubicBezTo>
                  <a:pt x="11857360" y="3179700"/>
                  <a:pt x="11849473" y="3182451"/>
                  <a:pt x="11839688" y="3183726"/>
                </a:cubicBezTo>
                <a:lnTo>
                  <a:pt x="11818138" y="3183868"/>
                </a:lnTo>
                <a:lnTo>
                  <a:pt x="11693161" y="3196027"/>
                </a:lnTo>
                <a:lnTo>
                  <a:pt x="11675978" y="3196936"/>
                </a:lnTo>
                <a:lnTo>
                  <a:pt x="11666672" y="3201013"/>
                </a:lnTo>
                <a:cubicBezTo>
                  <a:pt x="11659568" y="3201827"/>
                  <a:pt x="11639160" y="3201301"/>
                  <a:pt x="11633348" y="3201823"/>
                </a:cubicBezTo>
                <a:lnTo>
                  <a:pt x="11631806" y="3204144"/>
                </a:lnTo>
                <a:cubicBezTo>
                  <a:pt x="11613292" y="3207852"/>
                  <a:pt x="11543654" y="3220200"/>
                  <a:pt x="11522270" y="3224070"/>
                </a:cubicBezTo>
                <a:cubicBezTo>
                  <a:pt x="11517998" y="3220503"/>
                  <a:pt x="11508432" y="3226137"/>
                  <a:pt x="11503503" y="3227361"/>
                </a:cubicBezTo>
                <a:cubicBezTo>
                  <a:pt x="11502740" y="3224959"/>
                  <a:pt x="11490808" y="3224226"/>
                  <a:pt x="11487288" y="3226364"/>
                </a:cubicBezTo>
                <a:cubicBezTo>
                  <a:pt x="11403406" y="3238085"/>
                  <a:pt x="11445394" y="3213864"/>
                  <a:pt x="11397514" y="3229209"/>
                </a:cubicBezTo>
                <a:cubicBezTo>
                  <a:pt x="11389044" y="3230225"/>
                  <a:pt x="11382180" y="3229256"/>
                  <a:pt x="11376160" y="3227461"/>
                </a:cubicBezTo>
                <a:lnTo>
                  <a:pt x="11367180" y="3223774"/>
                </a:lnTo>
                <a:lnTo>
                  <a:pt x="11332420" y="3230742"/>
                </a:lnTo>
                <a:cubicBezTo>
                  <a:pt x="11315298" y="3233171"/>
                  <a:pt x="11297277" y="3234781"/>
                  <a:pt x="11278786" y="3235517"/>
                </a:cubicBezTo>
                <a:cubicBezTo>
                  <a:pt x="11274637" y="3230607"/>
                  <a:pt x="11260123" y="3237582"/>
                  <a:pt x="11253295" y="3238964"/>
                </a:cubicBezTo>
                <a:cubicBezTo>
                  <a:pt x="11253224" y="3235757"/>
                  <a:pt x="11238096" y="3234220"/>
                  <a:pt x="11232727" y="3236871"/>
                </a:cubicBezTo>
                <a:cubicBezTo>
                  <a:pt x="11119903" y="3248332"/>
                  <a:pt x="11183388" y="3218382"/>
                  <a:pt x="11115682" y="3236341"/>
                </a:cubicBezTo>
                <a:cubicBezTo>
                  <a:pt x="11104356" y="3237278"/>
                  <a:pt x="11095858" y="3235671"/>
                  <a:pt x="11088768" y="3233017"/>
                </a:cubicBezTo>
                <a:lnTo>
                  <a:pt x="11076012" y="3226390"/>
                </a:lnTo>
                <a:lnTo>
                  <a:pt x="11066016" y="3228753"/>
                </a:lnTo>
                <a:cubicBezTo>
                  <a:pt x="11028292" y="3228939"/>
                  <a:pt x="11017169" y="3222147"/>
                  <a:pt x="10995221" y="3228989"/>
                </a:cubicBezTo>
                <a:cubicBezTo>
                  <a:pt x="10962786" y="3214768"/>
                  <a:pt x="10973708" y="3227571"/>
                  <a:pt x="10949038" y="3229747"/>
                </a:cubicBezTo>
                <a:cubicBezTo>
                  <a:pt x="10929576" y="3232582"/>
                  <a:pt x="10965306" y="3238039"/>
                  <a:pt x="10946231" y="3238844"/>
                </a:cubicBezTo>
                <a:cubicBezTo>
                  <a:pt x="10925596" y="3235173"/>
                  <a:pt x="10926566" y="3246575"/>
                  <a:pt x="10905107" y="3242085"/>
                </a:cubicBezTo>
                <a:cubicBezTo>
                  <a:pt x="10910320" y="3233495"/>
                  <a:pt x="10862761" y="3243750"/>
                  <a:pt x="10861282" y="3236246"/>
                </a:cubicBezTo>
                <a:cubicBezTo>
                  <a:pt x="10843055" y="3246977"/>
                  <a:pt x="10833897" y="3233757"/>
                  <a:pt x="10809627" y="3237064"/>
                </a:cubicBezTo>
                <a:cubicBezTo>
                  <a:pt x="10798198" y="3241124"/>
                  <a:pt x="10789952" y="3241821"/>
                  <a:pt x="10778718" y="3237455"/>
                </a:cubicBezTo>
                <a:cubicBezTo>
                  <a:pt x="10726069" y="3257219"/>
                  <a:pt x="10746866" y="3238339"/>
                  <a:pt x="10697595" y="3245939"/>
                </a:cubicBezTo>
                <a:cubicBezTo>
                  <a:pt x="10655146" y="3253933"/>
                  <a:pt x="10607026" y="3259119"/>
                  <a:pt x="10565970" y="3278201"/>
                </a:cubicBezTo>
                <a:cubicBezTo>
                  <a:pt x="10558434" y="3283608"/>
                  <a:pt x="10539930" y="3285654"/>
                  <a:pt x="10524645" y="3282773"/>
                </a:cubicBezTo>
                <a:cubicBezTo>
                  <a:pt x="10522018" y="3282276"/>
                  <a:pt x="10519582" y="3281649"/>
                  <a:pt x="10517421" y="3280913"/>
                </a:cubicBezTo>
                <a:cubicBezTo>
                  <a:pt x="10481928" y="3283832"/>
                  <a:pt x="10352108" y="3296870"/>
                  <a:pt x="10311683" y="3300288"/>
                </a:cubicBezTo>
                <a:cubicBezTo>
                  <a:pt x="10308410" y="3293342"/>
                  <a:pt x="10287968" y="3305875"/>
                  <a:pt x="10274873" y="3301423"/>
                </a:cubicBezTo>
                <a:cubicBezTo>
                  <a:pt x="10265494" y="3297516"/>
                  <a:pt x="10257104" y="3300407"/>
                  <a:pt x="10247307" y="3300714"/>
                </a:cubicBezTo>
                <a:cubicBezTo>
                  <a:pt x="10234401" y="3297643"/>
                  <a:pt x="10192308" y="3303190"/>
                  <a:pt x="10181334" y="3307168"/>
                </a:cubicBezTo>
                <a:cubicBezTo>
                  <a:pt x="10155109" y="3320992"/>
                  <a:pt x="10095518" y="3310726"/>
                  <a:pt x="10073729" y="3321318"/>
                </a:cubicBezTo>
                <a:cubicBezTo>
                  <a:pt x="10065823" y="3322872"/>
                  <a:pt x="10058087" y="3323501"/>
                  <a:pt x="10050495" y="3323554"/>
                </a:cubicBezTo>
                <a:lnTo>
                  <a:pt x="10029247" y="3322387"/>
                </a:lnTo>
                <a:lnTo>
                  <a:pt x="10023206" y="3319426"/>
                </a:lnTo>
                <a:lnTo>
                  <a:pt x="10010221" y="3320159"/>
                </a:lnTo>
                <a:lnTo>
                  <a:pt x="10006500" y="3319709"/>
                </a:lnTo>
                <a:cubicBezTo>
                  <a:pt x="9999392" y="3318836"/>
                  <a:pt x="9992376" y="3318075"/>
                  <a:pt x="9985433" y="3317775"/>
                </a:cubicBezTo>
                <a:cubicBezTo>
                  <a:pt x="9994564" y="3332623"/>
                  <a:pt x="9927872" y="3317665"/>
                  <a:pt x="9947096" y="3329673"/>
                </a:cubicBezTo>
                <a:cubicBezTo>
                  <a:pt x="9910530" y="3330603"/>
                  <a:pt x="9938422" y="3341787"/>
                  <a:pt x="9894468" y="3331125"/>
                </a:cubicBezTo>
                <a:cubicBezTo>
                  <a:pt x="9837697" y="3343266"/>
                  <a:pt x="9748207" y="3338748"/>
                  <a:pt x="9703741" y="3357170"/>
                </a:cubicBezTo>
                <a:cubicBezTo>
                  <a:pt x="9709264" y="3350136"/>
                  <a:pt x="9685337" y="3344679"/>
                  <a:pt x="9668763" y="3348169"/>
                </a:cubicBezTo>
                <a:cubicBezTo>
                  <a:pt x="9688139" y="3320571"/>
                  <a:pt x="9603232" y="3373038"/>
                  <a:pt x="9588644" y="3354205"/>
                </a:cubicBezTo>
                <a:cubicBezTo>
                  <a:pt x="9587925" y="3371689"/>
                  <a:pt x="9513642" y="3401336"/>
                  <a:pt x="9478680" y="3386990"/>
                </a:cubicBezTo>
                <a:cubicBezTo>
                  <a:pt x="9425416" y="3390492"/>
                  <a:pt x="9387699" y="3404944"/>
                  <a:pt x="9331856" y="3399166"/>
                </a:cubicBezTo>
                <a:cubicBezTo>
                  <a:pt x="9330123" y="3401505"/>
                  <a:pt x="9327283" y="3403463"/>
                  <a:pt x="9323679" y="3405145"/>
                </a:cubicBezTo>
                <a:lnTo>
                  <a:pt x="9311620" y="3409223"/>
                </a:lnTo>
                <a:lnTo>
                  <a:pt x="9309289" y="3408926"/>
                </a:lnTo>
                <a:cubicBezTo>
                  <a:pt x="9300131" y="3408873"/>
                  <a:pt x="9295442" y="3409859"/>
                  <a:pt x="9292731" y="3411301"/>
                </a:cubicBezTo>
                <a:lnTo>
                  <a:pt x="9290814" y="3413412"/>
                </a:lnTo>
                <a:lnTo>
                  <a:pt x="9279990" y="3415541"/>
                </a:lnTo>
                <a:lnTo>
                  <a:pt x="9260104" y="3421077"/>
                </a:lnTo>
                <a:lnTo>
                  <a:pt x="9255034" y="3420853"/>
                </a:lnTo>
                <a:lnTo>
                  <a:pt x="9222941" y="3427242"/>
                </a:lnTo>
                <a:lnTo>
                  <a:pt x="9221858" y="3426731"/>
                </a:lnTo>
                <a:cubicBezTo>
                  <a:pt x="9218700" y="3425733"/>
                  <a:pt x="9214983" y="3425271"/>
                  <a:pt x="9210014" y="3425917"/>
                </a:cubicBezTo>
                <a:cubicBezTo>
                  <a:pt x="9208256" y="3416158"/>
                  <a:pt x="9203342" y="3422957"/>
                  <a:pt x="9188839" y="3425728"/>
                </a:cubicBezTo>
                <a:cubicBezTo>
                  <a:pt x="9182870" y="3411188"/>
                  <a:pt x="9147335" y="3424352"/>
                  <a:pt x="9132080" y="3417886"/>
                </a:cubicBezTo>
                <a:cubicBezTo>
                  <a:pt x="9121557" y="3420249"/>
                  <a:pt x="9110321" y="3422482"/>
                  <a:pt x="9098549" y="3424480"/>
                </a:cubicBezTo>
                <a:lnTo>
                  <a:pt x="9003970" y="3425484"/>
                </a:lnTo>
                <a:lnTo>
                  <a:pt x="8904921" y="3413774"/>
                </a:lnTo>
                <a:cubicBezTo>
                  <a:pt x="8868284" y="3413519"/>
                  <a:pt x="8836559" y="3409171"/>
                  <a:pt x="8805551" y="3412237"/>
                </a:cubicBezTo>
                <a:cubicBezTo>
                  <a:pt x="8792955" y="3408854"/>
                  <a:pt x="8781083" y="3407488"/>
                  <a:pt x="8769572" y="3412551"/>
                </a:cubicBezTo>
                <a:cubicBezTo>
                  <a:pt x="8735382" y="3410862"/>
                  <a:pt x="8727105" y="3403632"/>
                  <a:pt x="8705440" y="3409271"/>
                </a:cubicBezTo>
                <a:cubicBezTo>
                  <a:pt x="8686231" y="3397576"/>
                  <a:pt x="8685094" y="3402040"/>
                  <a:pt x="8676067" y="3405389"/>
                </a:cubicBezTo>
                <a:lnTo>
                  <a:pt x="8674779" y="3405628"/>
                </a:lnTo>
                <a:lnTo>
                  <a:pt x="8672154" y="3403956"/>
                </a:lnTo>
                <a:lnTo>
                  <a:pt x="8666720" y="3403182"/>
                </a:lnTo>
                <a:lnTo>
                  <a:pt x="8651886" y="3403680"/>
                </a:lnTo>
                <a:lnTo>
                  <a:pt x="8646307" y="3404298"/>
                </a:lnTo>
                <a:cubicBezTo>
                  <a:pt x="8642465" y="3404565"/>
                  <a:pt x="8639912" y="3404534"/>
                  <a:pt x="8638145" y="3404287"/>
                </a:cubicBezTo>
                <a:lnTo>
                  <a:pt x="8637941" y="3404149"/>
                </a:lnTo>
                <a:lnTo>
                  <a:pt x="8630296" y="3404406"/>
                </a:lnTo>
                <a:cubicBezTo>
                  <a:pt x="8617394" y="3405155"/>
                  <a:pt x="8604838" y="3406180"/>
                  <a:pt x="8592887" y="3407398"/>
                </a:cubicBezTo>
                <a:cubicBezTo>
                  <a:pt x="8582781" y="3399722"/>
                  <a:pt x="8538622" y="3408789"/>
                  <a:pt x="8543455" y="3394319"/>
                </a:cubicBezTo>
                <a:cubicBezTo>
                  <a:pt x="8527334" y="3395534"/>
                  <a:pt x="8517583" y="3401542"/>
                  <a:pt x="8523012" y="3392051"/>
                </a:cubicBezTo>
                <a:cubicBezTo>
                  <a:pt x="8517705" y="3392178"/>
                  <a:pt x="8514435" y="3391372"/>
                  <a:pt x="8512093" y="3390108"/>
                </a:cubicBezTo>
                <a:lnTo>
                  <a:pt x="8511416" y="3389513"/>
                </a:lnTo>
                <a:lnTo>
                  <a:pt x="8475551" y="3392450"/>
                </a:lnTo>
                <a:lnTo>
                  <a:pt x="8470789" y="3391736"/>
                </a:lnTo>
                <a:lnTo>
                  <a:pt x="8447414" y="3395064"/>
                </a:lnTo>
                <a:lnTo>
                  <a:pt x="8435335" y="3396028"/>
                </a:lnTo>
                <a:lnTo>
                  <a:pt x="8431923" y="3397855"/>
                </a:lnTo>
                <a:cubicBezTo>
                  <a:pt x="8428239" y="3398965"/>
                  <a:pt x="8422959" y="3399444"/>
                  <a:pt x="8414099" y="3398491"/>
                </a:cubicBezTo>
                <a:lnTo>
                  <a:pt x="8412049" y="3397978"/>
                </a:lnTo>
                <a:lnTo>
                  <a:pt x="8397349" y="3400683"/>
                </a:lnTo>
                <a:cubicBezTo>
                  <a:pt x="8392615" y="3401933"/>
                  <a:pt x="8388424" y="3403524"/>
                  <a:pt x="8385030" y="3405585"/>
                </a:cubicBezTo>
                <a:cubicBezTo>
                  <a:pt x="8334977" y="3394568"/>
                  <a:pt x="8287750" y="3404648"/>
                  <a:pt x="8233422" y="3402742"/>
                </a:cubicBezTo>
                <a:cubicBezTo>
                  <a:pt x="8209936" y="3385601"/>
                  <a:pt x="8116056" y="3406588"/>
                  <a:pt x="8102569" y="3423208"/>
                </a:cubicBezTo>
                <a:cubicBezTo>
                  <a:pt x="8102264" y="3408645"/>
                  <a:pt x="8034186" y="3428475"/>
                  <a:pt x="8016625" y="3428989"/>
                </a:cubicBezTo>
                <a:cubicBezTo>
                  <a:pt x="8010771" y="3429161"/>
                  <a:pt x="8010530" y="3427186"/>
                  <a:pt x="8020284" y="3421076"/>
                </a:cubicBezTo>
                <a:cubicBezTo>
                  <a:pt x="8001623" y="3422777"/>
                  <a:pt x="7982361" y="3415208"/>
                  <a:pt x="7992871" y="3409037"/>
                </a:cubicBezTo>
                <a:cubicBezTo>
                  <a:pt x="7936181" y="3422244"/>
                  <a:pt x="7852511" y="3409112"/>
                  <a:pt x="7788452" y="3415110"/>
                </a:cubicBezTo>
                <a:cubicBezTo>
                  <a:pt x="7753529" y="3400598"/>
                  <a:pt x="7772461" y="3414025"/>
                  <a:pt x="7736237" y="3411311"/>
                </a:cubicBezTo>
                <a:cubicBezTo>
                  <a:pt x="7746145" y="3424670"/>
                  <a:pt x="7692261" y="3403816"/>
                  <a:pt x="7690279" y="3418893"/>
                </a:cubicBezTo>
                <a:cubicBezTo>
                  <a:pt x="7683750" y="3417921"/>
                  <a:pt x="7677487" y="3416505"/>
                  <a:pt x="7671219" y="3414970"/>
                </a:cubicBezTo>
                <a:lnTo>
                  <a:pt x="7667928" y="3414173"/>
                </a:lnTo>
                <a:lnTo>
                  <a:pt x="7654774" y="3413595"/>
                </a:lnTo>
                <a:lnTo>
                  <a:pt x="7651067" y="3410171"/>
                </a:lnTo>
                <a:lnTo>
                  <a:pt x="7631267" y="3406963"/>
                </a:lnTo>
                <a:cubicBezTo>
                  <a:pt x="7623851" y="3406267"/>
                  <a:pt x="7615871" y="3406106"/>
                  <a:pt x="7607053" y="3406809"/>
                </a:cubicBezTo>
                <a:cubicBezTo>
                  <a:pt x="7585359" y="3412784"/>
                  <a:pt x="7551579" y="3405461"/>
                  <a:pt x="7521027" y="3405904"/>
                </a:cubicBezTo>
                <a:lnTo>
                  <a:pt x="7506997" y="3407754"/>
                </a:lnTo>
                <a:lnTo>
                  <a:pt x="7461204" y="3404669"/>
                </a:lnTo>
                <a:cubicBezTo>
                  <a:pt x="7448169" y="3404071"/>
                  <a:pt x="7434640" y="3403756"/>
                  <a:pt x="7420396" y="3403975"/>
                </a:cubicBezTo>
                <a:lnTo>
                  <a:pt x="7393955" y="3405447"/>
                </a:lnTo>
                <a:lnTo>
                  <a:pt x="7387024" y="3404227"/>
                </a:lnTo>
                <a:cubicBezTo>
                  <a:pt x="7374952" y="3404363"/>
                  <a:pt x="7358975" y="3408656"/>
                  <a:pt x="7360398" y="3403441"/>
                </a:cubicBezTo>
                <a:lnTo>
                  <a:pt x="7346837" y="3405249"/>
                </a:lnTo>
                <a:lnTo>
                  <a:pt x="7333451" y="3401087"/>
                </a:lnTo>
                <a:cubicBezTo>
                  <a:pt x="7331985" y="3400120"/>
                  <a:pt x="7330882" y="3399091"/>
                  <a:pt x="7330179" y="3398037"/>
                </a:cubicBezTo>
                <a:lnTo>
                  <a:pt x="7311232" y="3399406"/>
                </a:lnTo>
                <a:lnTo>
                  <a:pt x="7295699" y="3396426"/>
                </a:lnTo>
                <a:lnTo>
                  <a:pt x="7282158" y="3398374"/>
                </a:lnTo>
                <a:lnTo>
                  <a:pt x="7276538" y="3397935"/>
                </a:lnTo>
                <a:lnTo>
                  <a:pt x="7262569" y="3396460"/>
                </a:lnTo>
                <a:cubicBezTo>
                  <a:pt x="7255407" y="3395426"/>
                  <a:pt x="7247392" y="3394180"/>
                  <a:pt x="7238468" y="3393183"/>
                </a:cubicBezTo>
                <a:lnTo>
                  <a:pt x="7230949" y="3392727"/>
                </a:lnTo>
                <a:lnTo>
                  <a:pt x="7214580" y="3387715"/>
                </a:lnTo>
                <a:cubicBezTo>
                  <a:pt x="7202670" y="3383926"/>
                  <a:pt x="7193296" y="3381373"/>
                  <a:pt x="7182893" y="3383429"/>
                </a:cubicBezTo>
                <a:cubicBezTo>
                  <a:pt x="7165160" y="3378534"/>
                  <a:pt x="7152772" y="3364815"/>
                  <a:pt x="7127104" y="3368475"/>
                </a:cubicBezTo>
                <a:cubicBezTo>
                  <a:pt x="7134894" y="3362260"/>
                  <a:pt x="7098599" y="3367723"/>
                  <a:pt x="7094311" y="3361339"/>
                </a:cubicBezTo>
                <a:cubicBezTo>
                  <a:pt x="7092331" y="3356198"/>
                  <a:pt x="7080860" y="3356657"/>
                  <a:pt x="7072124" y="3354762"/>
                </a:cubicBezTo>
                <a:cubicBezTo>
                  <a:pt x="7065898" y="3349511"/>
                  <a:pt x="7021942" y="3344717"/>
                  <a:pt x="7006638" y="3345473"/>
                </a:cubicBezTo>
                <a:cubicBezTo>
                  <a:pt x="6963504" y="3350697"/>
                  <a:pt x="6928807" y="3329559"/>
                  <a:pt x="6894320" y="3333192"/>
                </a:cubicBezTo>
                <a:cubicBezTo>
                  <a:pt x="6885290" y="3332697"/>
                  <a:pt x="6877803" y="3331507"/>
                  <a:pt x="6871318" y="3329892"/>
                </a:cubicBezTo>
                <a:lnTo>
                  <a:pt x="6855157" y="3324330"/>
                </a:lnTo>
                <a:cubicBezTo>
                  <a:pt x="6854956" y="3323109"/>
                  <a:pt x="6854755" y="3321887"/>
                  <a:pt x="6854555" y="3320665"/>
                </a:cubicBezTo>
                <a:lnTo>
                  <a:pt x="6842483" y="3318413"/>
                </a:lnTo>
                <a:lnTo>
                  <a:pt x="6840027" y="3317245"/>
                </a:lnTo>
                <a:cubicBezTo>
                  <a:pt x="6835354" y="3315001"/>
                  <a:pt x="6830588" y="3312868"/>
                  <a:pt x="6825185" y="3311114"/>
                </a:cubicBezTo>
                <a:cubicBezTo>
                  <a:pt x="6810331" y="3324866"/>
                  <a:pt x="6776772" y="3298463"/>
                  <a:pt x="6774755" y="3312168"/>
                </a:cubicBezTo>
                <a:cubicBezTo>
                  <a:pt x="6742477" y="3304924"/>
                  <a:pt x="6749024" y="3319870"/>
                  <a:pt x="6728129" y="3301832"/>
                </a:cubicBezTo>
                <a:cubicBezTo>
                  <a:pt x="6661764" y="3299056"/>
                  <a:pt x="6593104" y="3275946"/>
                  <a:pt x="6527587" y="3280829"/>
                </a:cubicBezTo>
                <a:cubicBezTo>
                  <a:pt x="6542935" y="3276465"/>
                  <a:pt x="6531033" y="3266920"/>
                  <a:pt x="6511742" y="3266067"/>
                </a:cubicBezTo>
                <a:cubicBezTo>
                  <a:pt x="6570025" y="3248440"/>
                  <a:pt x="6418649" y="3271458"/>
                  <a:pt x="6434953" y="3253360"/>
                </a:cubicBezTo>
                <a:cubicBezTo>
                  <a:pt x="6407781" y="3267048"/>
                  <a:pt x="6300040" y="3274313"/>
                  <a:pt x="6292331" y="3255322"/>
                </a:cubicBezTo>
                <a:cubicBezTo>
                  <a:pt x="6242057" y="3246469"/>
                  <a:pt x="6188266" y="3249680"/>
                  <a:pt x="6149913" y="3232917"/>
                </a:cubicBezTo>
                <a:cubicBezTo>
                  <a:pt x="6144898" y="3234391"/>
                  <a:pt x="6139526" y="3235322"/>
                  <a:pt x="6133930" y="3235867"/>
                </a:cubicBezTo>
                <a:lnTo>
                  <a:pt x="6117554" y="3236464"/>
                </a:lnTo>
                <a:lnTo>
                  <a:pt x="6116039" y="3235720"/>
                </a:lnTo>
                <a:cubicBezTo>
                  <a:pt x="6108393" y="3233681"/>
                  <a:pt x="6102936" y="3233437"/>
                  <a:pt x="6098459" y="3233988"/>
                </a:cubicBezTo>
                <a:lnTo>
                  <a:pt x="6093630" y="3235240"/>
                </a:lnTo>
                <a:lnTo>
                  <a:pt x="6081261" y="3234563"/>
                </a:lnTo>
                <a:lnTo>
                  <a:pt x="6056067" y="3234608"/>
                </a:lnTo>
                <a:lnTo>
                  <a:pt x="6052129" y="3233324"/>
                </a:lnTo>
                <a:lnTo>
                  <a:pt x="6015338" y="3231378"/>
                </a:lnTo>
                <a:cubicBezTo>
                  <a:pt x="6015291" y="3231165"/>
                  <a:pt x="6015245" y="3230951"/>
                  <a:pt x="6015198" y="3230737"/>
                </a:cubicBezTo>
                <a:cubicBezTo>
                  <a:pt x="6014048" y="3229257"/>
                  <a:pt x="6011617" y="3228081"/>
                  <a:pt x="6006436" y="3227508"/>
                </a:cubicBezTo>
                <a:cubicBezTo>
                  <a:pt x="6019781" y="3219395"/>
                  <a:pt x="6005305" y="3223709"/>
                  <a:pt x="5988851" y="3222735"/>
                </a:cubicBezTo>
                <a:cubicBezTo>
                  <a:pt x="6005907" y="3209918"/>
                  <a:pt x="5955918" y="3212588"/>
                  <a:pt x="5952863" y="3204137"/>
                </a:cubicBezTo>
                <a:cubicBezTo>
                  <a:pt x="5940395" y="3203711"/>
                  <a:pt x="5927517" y="3203028"/>
                  <a:pt x="5914548" y="3202041"/>
                </a:cubicBezTo>
                <a:lnTo>
                  <a:pt x="5907020" y="3201283"/>
                </a:lnTo>
                <a:cubicBezTo>
                  <a:pt x="5906995" y="3201231"/>
                  <a:pt x="5906969" y="3201180"/>
                  <a:pt x="5906944" y="3201129"/>
                </a:cubicBezTo>
                <a:cubicBezTo>
                  <a:pt x="5905471" y="3200668"/>
                  <a:pt x="5903056" y="3200308"/>
                  <a:pt x="5899155" y="3200053"/>
                </a:cubicBezTo>
                <a:lnTo>
                  <a:pt x="5893294" y="3199901"/>
                </a:lnTo>
                <a:lnTo>
                  <a:pt x="5878691" y="3198431"/>
                </a:lnTo>
                <a:lnTo>
                  <a:pt x="5874165" y="3197003"/>
                </a:lnTo>
                <a:lnTo>
                  <a:pt x="5873092" y="3195108"/>
                </a:lnTo>
                <a:lnTo>
                  <a:pt x="5871658" y="3195162"/>
                </a:lnTo>
                <a:cubicBezTo>
                  <a:pt x="5860152" y="3197097"/>
                  <a:pt x="5855231" y="3201097"/>
                  <a:pt x="5846928" y="3187725"/>
                </a:cubicBezTo>
                <a:cubicBezTo>
                  <a:pt x="5821379" y="3190142"/>
                  <a:pt x="5819686" y="3182343"/>
                  <a:pt x="5788468" y="3176316"/>
                </a:cubicBezTo>
                <a:cubicBezTo>
                  <a:pt x="5773119" y="3179521"/>
                  <a:pt x="5762947" y="3176704"/>
                  <a:pt x="5753823" y="3171919"/>
                </a:cubicBezTo>
                <a:cubicBezTo>
                  <a:pt x="5721557" y="3170726"/>
                  <a:pt x="5694983" y="3162549"/>
                  <a:pt x="5660194" y="3157536"/>
                </a:cubicBezTo>
                <a:cubicBezTo>
                  <a:pt x="5619608" y="3159495"/>
                  <a:pt x="5604384" y="3146636"/>
                  <a:pt x="5567188" y="3141325"/>
                </a:cubicBezTo>
                <a:cubicBezTo>
                  <a:pt x="5530345" y="3148235"/>
                  <a:pt x="5543868" y="3129416"/>
                  <a:pt x="5526178" y="3123274"/>
                </a:cubicBezTo>
                <a:lnTo>
                  <a:pt x="5520866" y="3122322"/>
                </a:lnTo>
                <a:lnTo>
                  <a:pt x="5506009" y="3122332"/>
                </a:lnTo>
                <a:lnTo>
                  <a:pt x="5500363" y="3122766"/>
                </a:lnTo>
                <a:cubicBezTo>
                  <a:pt x="5496497" y="3122905"/>
                  <a:pt x="5493953" y="3122792"/>
                  <a:pt x="5492228" y="3122486"/>
                </a:cubicBezTo>
                <a:lnTo>
                  <a:pt x="5492044" y="3122342"/>
                </a:lnTo>
                <a:lnTo>
                  <a:pt x="5484386" y="3122347"/>
                </a:lnTo>
                <a:cubicBezTo>
                  <a:pt x="5471420" y="3122670"/>
                  <a:pt x="5458764" y="3123280"/>
                  <a:pt x="5446679" y="3124105"/>
                </a:cubicBezTo>
                <a:cubicBezTo>
                  <a:pt x="5437659" y="3116107"/>
                  <a:pt x="5392392" y="3123709"/>
                  <a:pt x="5399188" y="3109418"/>
                </a:cubicBezTo>
                <a:cubicBezTo>
                  <a:pt x="5382948" y="3110102"/>
                  <a:pt x="5372407" y="3115781"/>
                  <a:pt x="5379117" y="3106482"/>
                </a:cubicBezTo>
                <a:cubicBezTo>
                  <a:pt x="5373809" y="3106435"/>
                  <a:pt x="5370660" y="3105521"/>
                  <a:pt x="5368499" y="3104181"/>
                </a:cubicBezTo>
                <a:lnTo>
                  <a:pt x="5367902" y="3103566"/>
                </a:lnTo>
                <a:lnTo>
                  <a:pt x="5331747" y="3105319"/>
                </a:lnTo>
                <a:lnTo>
                  <a:pt x="5327095" y="3104450"/>
                </a:lnTo>
                <a:lnTo>
                  <a:pt x="5303337" y="3107003"/>
                </a:lnTo>
                <a:lnTo>
                  <a:pt x="5291164" y="3107570"/>
                </a:lnTo>
                <a:lnTo>
                  <a:pt x="5287515" y="3109282"/>
                </a:lnTo>
                <a:cubicBezTo>
                  <a:pt x="5283689" y="3110269"/>
                  <a:pt x="5278356" y="3110573"/>
                  <a:pt x="5269654" y="3109330"/>
                </a:cubicBezTo>
                <a:lnTo>
                  <a:pt x="5267681" y="3108752"/>
                </a:lnTo>
                <a:lnTo>
                  <a:pt x="5252655" y="3110969"/>
                </a:lnTo>
                <a:cubicBezTo>
                  <a:pt x="5247766" y="3112062"/>
                  <a:pt x="5243369" y="3113511"/>
                  <a:pt x="5239703" y="3115460"/>
                </a:cubicBezTo>
                <a:cubicBezTo>
                  <a:pt x="5191311" y="3102811"/>
                  <a:pt x="5142849" y="3111324"/>
                  <a:pt x="5088947" y="3107634"/>
                </a:cubicBezTo>
                <a:cubicBezTo>
                  <a:pt x="5027989" y="3108214"/>
                  <a:pt x="4985627" y="3110432"/>
                  <a:pt x="4945514" y="3110162"/>
                </a:cubicBezTo>
                <a:cubicBezTo>
                  <a:pt x="4926678" y="3111245"/>
                  <a:pt x="4789238" y="3111826"/>
                  <a:pt x="4800559" y="3106010"/>
                </a:cubicBezTo>
                <a:cubicBezTo>
                  <a:pt x="4742239" y="3117333"/>
                  <a:pt x="4708324" y="3101468"/>
                  <a:pt x="4643642" y="3105351"/>
                </a:cubicBezTo>
                <a:cubicBezTo>
                  <a:pt x="4610808" y="3089712"/>
                  <a:pt x="4627845" y="3103743"/>
                  <a:pt x="4592107" y="3099840"/>
                </a:cubicBezTo>
                <a:cubicBezTo>
                  <a:pt x="4600157" y="3113506"/>
                  <a:pt x="4549287" y="3090911"/>
                  <a:pt x="4545249" y="3105899"/>
                </a:cubicBezTo>
                <a:cubicBezTo>
                  <a:pt x="4538872" y="3104716"/>
                  <a:pt x="4532825" y="3103094"/>
                  <a:pt x="4526782" y="3101355"/>
                </a:cubicBezTo>
                <a:lnTo>
                  <a:pt x="4523614" y="3100453"/>
                </a:lnTo>
                <a:lnTo>
                  <a:pt x="4510579" y="3099442"/>
                </a:lnTo>
                <a:lnTo>
                  <a:pt x="4507348" y="3095901"/>
                </a:lnTo>
                <a:lnTo>
                  <a:pt x="4348949" y="3090220"/>
                </a:lnTo>
                <a:cubicBezTo>
                  <a:pt x="4335046" y="3092487"/>
                  <a:pt x="4290056" y="3092155"/>
                  <a:pt x="4280362" y="3087618"/>
                </a:cubicBezTo>
                <a:cubicBezTo>
                  <a:pt x="4270739" y="3086627"/>
                  <a:pt x="4260237" y="3088220"/>
                  <a:pt x="4254634" y="3083366"/>
                </a:cubicBezTo>
                <a:cubicBezTo>
                  <a:pt x="4233731" y="3080512"/>
                  <a:pt x="4185859" y="3073948"/>
                  <a:pt x="4154942" y="3070490"/>
                </a:cubicBezTo>
                <a:cubicBezTo>
                  <a:pt x="4138280" y="3076599"/>
                  <a:pt x="4112117" y="3064194"/>
                  <a:pt x="4069131" y="3062612"/>
                </a:cubicBezTo>
                <a:cubicBezTo>
                  <a:pt x="4050897" y="3069679"/>
                  <a:pt x="4040160" y="3061449"/>
                  <a:pt x="4005249" y="3070810"/>
                </a:cubicBezTo>
                <a:cubicBezTo>
                  <a:pt x="4003818" y="3069842"/>
                  <a:pt x="4002032" y="3068943"/>
                  <a:pt x="3999945" y="3068139"/>
                </a:cubicBezTo>
                <a:cubicBezTo>
                  <a:pt x="3987818" y="3063468"/>
                  <a:pt x="3968381" y="3062958"/>
                  <a:pt x="3956529" y="3067000"/>
                </a:cubicBezTo>
                <a:cubicBezTo>
                  <a:pt x="3900898" y="3079382"/>
                  <a:pt x="3850463" y="3077929"/>
                  <a:pt x="3803031" y="3079823"/>
                </a:cubicBezTo>
                <a:cubicBezTo>
                  <a:pt x="3749421" y="3080464"/>
                  <a:pt x="3785521" y="3065630"/>
                  <a:pt x="3718229" y="3077134"/>
                </a:cubicBezTo>
                <a:cubicBezTo>
                  <a:pt x="3711244" y="3071611"/>
                  <a:pt x="3702770" y="3071184"/>
                  <a:pt x="3688357" y="3073468"/>
                </a:cubicBezTo>
                <a:cubicBezTo>
                  <a:pt x="3662326" y="3073378"/>
                  <a:pt x="3664937" y="3059899"/>
                  <a:pt x="3638298" y="3067494"/>
                </a:cubicBezTo>
                <a:cubicBezTo>
                  <a:pt x="3643333" y="3060328"/>
                  <a:pt x="3589079" y="3063658"/>
                  <a:pt x="3601443" y="3056355"/>
                </a:cubicBezTo>
                <a:cubicBezTo>
                  <a:pt x="3584797" y="3049384"/>
                  <a:pt x="3575923" y="3060108"/>
                  <a:pt x="3559361" y="3054005"/>
                </a:cubicBezTo>
                <a:cubicBezTo>
                  <a:pt x="3540444" y="3052269"/>
                  <a:pt x="3569896" y="3061996"/>
                  <a:pt x="3548859" y="3062094"/>
                </a:cubicBezTo>
                <a:cubicBezTo>
                  <a:pt x="3523419" y="3060901"/>
                  <a:pt x="3522848" y="3074222"/>
                  <a:pt x="3504082" y="3056779"/>
                </a:cubicBezTo>
                <a:lnTo>
                  <a:pt x="3436234" y="3047769"/>
                </a:lnTo>
                <a:cubicBezTo>
                  <a:pt x="3420764" y="3051629"/>
                  <a:pt x="3408644" y="3049227"/>
                  <a:pt x="3396914" y="3044803"/>
                </a:cubicBezTo>
                <a:cubicBezTo>
                  <a:pt x="3361398" y="3044955"/>
                  <a:pt x="3329425" y="3037856"/>
                  <a:pt x="3289720" y="3034278"/>
                </a:cubicBezTo>
                <a:cubicBezTo>
                  <a:pt x="3246348" y="3037943"/>
                  <a:pt x="3224942" y="3025667"/>
                  <a:pt x="3182509" y="3021890"/>
                </a:cubicBezTo>
                <a:cubicBezTo>
                  <a:pt x="3139731" y="3031583"/>
                  <a:pt x="3155749" y="3004773"/>
                  <a:pt x="3119879" y="3004134"/>
                </a:cubicBezTo>
                <a:cubicBezTo>
                  <a:pt x="3060941" y="3012153"/>
                  <a:pt x="3121880" y="2995117"/>
                  <a:pt x="3031656" y="2995077"/>
                </a:cubicBezTo>
                <a:cubicBezTo>
                  <a:pt x="3026453" y="2996603"/>
                  <a:pt x="3015685" y="2994367"/>
                  <a:pt x="3017018" y="2992034"/>
                </a:cubicBezTo>
                <a:cubicBezTo>
                  <a:pt x="2997245" y="2992118"/>
                  <a:pt x="2941342" y="2976346"/>
                  <a:pt x="2913012" y="2978042"/>
                </a:cubicBezTo>
                <a:cubicBezTo>
                  <a:pt x="2858481" y="2969139"/>
                  <a:pt x="2831094" y="2979433"/>
                  <a:pt x="2791382" y="2975899"/>
                </a:cubicBezTo>
                <a:cubicBezTo>
                  <a:pt x="2745836" y="2966063"/>
                  <a:pt x="2719288" y="2957529"/>
                  <a:pt x="2639738" y="2936567"/>
                </a:cubicBezTo>
                <a:lnTo>
                  <a:pt x="2369741" y="2876435"/>
                </a:lnTo>
                <a:cubicBezTo>
                  <a:pt x="2269614" y="2832081"/>
                  <a:pt x="2140023" y="2856176"/>
                  <a:pt x="2078755" y="2852909"/>
                </a:cubicBezTo>
                <a:cubicBezTo>
                  <a:pt x="2053362" y="2866100"/>
                  <a:pt x="2032778" y="2851474"/>
                  <a:pt x="2002128" y="2856835"/>
                </a:cubicBezTo>
                <a:cubicBezTo>
                  <a:pt x="1933939" y="2859736"/>
                  <a:pt x="1866254" y="2874726"/>
                  <a:pt x="1777746" y="2864566"/>
                </a:cubicBezTo>
                <a:cubicBezTo>
                  <a:pt x="1737851" y="2905864"/>
                  <a:pt x="1634115" y="2880970"/>
                  <a:pt x="1549425" y="2904556"/>
                </a:cubicBezTo>
                <a:cubicBezTo>
                  <a:pt x="1500265" y="2909373"/>
                  <a:pt x="1423030" y="2888862"/>
                  <a:pt x="1405992" y="2911144"/>
                </a:cubicBezTo>
                <a:cubicBezTo>
                  <a:pt x="1383494" y="2897507"/>
                  <a:pt x="1362438" y="2919536"/>
                  <a:pt x="1337848" y="2921491"/>
                </a:cubicBezTo>
                <a:cubicBezTo>
                  <a:pt x="1318218" y="2912820"/>
                  <a:pt x="1308478" y="2920319"/>
                  <a:pt x="1290645" y="2921985"/>
                </a:cubicBezTo>
                <a:cubicBezTo>
                  <a:pt x="1282569" y="2916637"/>
                  <a:pt x="1267476" y="2916916"/>
                  <a:pt x="1262341" y="2923190"/>
                </a:cubicBezTo>
                <a:cubicBezTo>
                  <a:pt x="1269627" y="2937654"/>
                  <a:pt x="1217209" y="2930439"/>
                  <a:pt x="1213314" y="2940415"/>
                </a:cubicBezTo>
                <a:cubicBezTo>
                  <a:pt x="1182890" y="2942495"/>
                  <a:pt x="1050782" y="2929830"/>
                  <a:pt x="1028405" y="2945799"/>
                </a:cubicBezTo>
                <a:cubicBezTo>
                  <a:pt x="966896" y="2953381"/>
                  <a:pt x="877997" y="2927977"/>
                  <a:pt x="851857" y="2928423"/>
                </a:cubicBezTo>
                <a:cubicBezTo>
                  <a:pt x="825919" y="2899251"/>
                  <a:pt x="699677" y="2976135"/>
                  <a:pt x="588681" y="2977769"/>
                </a:cubicBezTo>
                <a:cubicBezTo>
                  <a:pt x="573724" y="2974953"/>
                  <a:pt x="565729" y="2974991"/>
                  <a:pt x="561717" y="2981641"/>
                </a:cubicBezTo>
                <a:cubicBezTo>
                  <a:pt x="532860" y="2985482"/>
                  <a:pt x="475932" y="2991762"/>
                  <a:pt x="415541" y="3000819"/>
                </a:cubicBezTo>
                <a:cubicBezTo>
                  <a:pt x="370154" y="3008289"/>
                  <a:pt x="146634" y="3001788"/>
                  <a:pt x="86183" y="3009699"/>
                </a:cubicBezTo>
                <a:lnTo>
                  <a:pt x="0" y="304497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FDB400A8-4017-8AA7-04A1-D8067B794D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8233" y="3154024"/>
            <a:ext cx="8823767" cy="370397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У контексті розвитку екологічно безпечного землеробства та урбаністичного озеленення особливої актуальності набуває пошук альтернатив синтетичним інсектицидам. </a:t>
            </a:r>
          </a:p>
          <a:p>
            <a:pPr marL="0" indent="0">
              <a:buNone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Хімічні препарати, хоча й ефективні, можуть викликати резистентність у шкідників, накопичуватися в ґрунті та негативно впливати на здоров’я людини. </a:t>
            </a:r>
          </a:p>
          <a:p>
            <a:pPr marL="0" indent="0">
              <a:buNone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Біологічні методи, зокрема використання рослинних настоїв, є доступними, економічно вигідними та безпечними, проте потребують експериментального підтвердження ефективності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33098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BC5EDC-10B2-C743-0A3B-BA369A8A7F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8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AA30B0-15F3-14AA-24C8-68C244676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173" y="-1"/>
            <a:ext cx="4624352" cy="456042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Експериментально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обґрунтувати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настоїв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культурних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боротьбі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шкідниками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дієві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природні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засоби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оптимальні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3DA8736-267F-1849-54E6-8E32C318DB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5226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73198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243856-A00E-D17C-C33F-5DA706854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8" name="Rectangle 1037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Мікробні біопрепарати можуть зберігатись в рослині багато років - AgroTimes">
            <a:extLst>
              <a:ext uri="{FF2B5EF4-FFF2-40B4-BE49-F238E27FC236}">
                <a16:creationId xmlns:a16="http://schemas.microsoft.com/office/drawing/2014/main" id="{F26DEE21-5D8A-8001-3F2B-D397DACA74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58" r="2" b="1"/>
          <a:stretch>
            <a:fillRect/>
          </a:stretch>
        </p:blipFill>
        <p:spPr bwMode="auto">
          <a:xfrm>
            <a:off x="2522356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0" name="Rectangle 1039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FAB031-45B1-7CD3-1561-557DD8D7E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488" y="0"/>
            <a:ext cx="3822189" cy="856527"/>
          </a:xfrm>
        </p:spPr>
        <p:txBody>
          <a:bodyPr>
            <a:normAutofit fontScale="90000"/>
          </a:bodyPr>
          <a:lstStyle/>
          <a:p>
            <a:br>
              <a:rPr lang="uk-UA" sz="3700" b="1"/>
            </a:br>
            <a:r>
              <a:rPr lang="uk-UA" sz="3700" b="1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 роботи</a:t>
            </a:r>
            <a:br>
              <a:rPr lang="uk-UA" sz="3700"/>
            </a:br>
            <a:endParaRPr lang="uk-UA" sz="3700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CB0CAB7-3530-B3B2-CE54-51F27AE30E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648182"/>
            <a:ext cx="6898511" cy="62098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У відповідності до поставленої мети було сформульовано  завдання дослідження:</a:t>
            </a:r>
          </a:p>
          <a:p>
            <a:pPr lvl="0">
              <a:buFontTx/>
              <a:buChar char="-"/>
            </a:pPr>
            <a:r>
              <a:rPr 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здійснити теоретичний аналіз    біологічних методів захисту рослин; </a:t>
            </a:r>
          </a:p>
          <a:p>
            <a:pPr lvl="0">
              <a:buFontTx/>
              <a:buChar char="-"/>
            </a:pPr>
            <a:r>
              <a:rPr 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обґрунтувати вибір рослин для приготування настоїв (часник,  цибуля, ромашка, тютюн, календула тощо); </a:t>
            </a:r>
          </a:p>
          <a:p>
            <a:pPr marL="0" lvl="0" indent="0">
              <a:buNone/>
            </a:pPr>
            <a:r>
              <a:rPr 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-  розробити методику експерименту; </a:t>
            </a:r>
          </a:p>
          <a:p>
            <a:pPr lvl="0">
              <a:buFontTx/>
              <a:buChar char="-"/>
            </a:pPr>
            <a:r>
              <a:rPr 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серію дослідів із  використанням різних настоїв; </a:t>
            </a:r>
          </a:p>
          <a:p>
            <a:pPr lvl="0">
              <a:buFontTx/>
              <a:buChar char="-"/>
            </a:pPr>
            <a:r>
              <a:rPr 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оцінити ефективність дії за кількісними показниками; </a:t>
            </a:r>
          </a:p>
          <a:p>
            <a:pPr lvl="0">
              <a:buFontTx/>
              <a:buChar char="-"/>
            </a:pPr>
            <a:r>
              <a:rPr 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здійснити порівняльний аналіз результатів; </a:t>
            </a:r>
          </a:p>
          <a:p>
            <a:pPr lvl="0">
              <a:buFontTx/>
              <a:buChar char="-"/>
            </a:pPr>
            <a:r>
              <a:rPr 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сформулювати висновки, практичні рекомендації. </a:t>
            </a:r>
          </a:p>
          <a:p>
            <a:pPr marL="0" indent="0">
              <a:buNone/>
            </a:pPr>
            <a:endParaRPr lang="uk-UA" sz="1300" dirty="0"/>
          </a:p>
        </p:txBody>
      </p:sp>
    </p:spTree>
    <p:extLst>
      <p:ext uri="{BB962C8B-B14F-4D97-AF65-F5344CB8AC3E}">
        <p14:creationId xmlns:p14="http://schemas.microsoft.com/office/powerpoint/2010/main" val="2531092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E5B0C7-2807-B202-05ED-F6B7A4CAAF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5B60A0-711E-1E1D-5D58-C281E6673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70" y="325369"/>
            <a:ext cx="6447097" cy="1956841"/>
          </a:xfrm>
        </p:spPr>
        <p:txBody>
          <a:bodyPr anchor="b">
            <a:normAutofit fontScale="90000"/>
          </a:bodyPr>
          <a:lstStyle/>
          <a:p>
            <a:pPr algn="ctr"/>
            <a:br>
              <a:rPr lang="uk-UA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Об’єктом дослідження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Паслін солодко-гіркий (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Solanum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dulcamara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L.) як типовий представник родини Пасльонові  (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Solanaceae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br>
              <a:rPr lang="uk-UA" sz="1800" dirty="0"/>
            </a:br>
            <a:endParaRPr lang="uk-UA" sz="1800" dirty="0"/>
          </a:p>
        </p:txBody>
      </p:sp>
      <p:sp>
        <p:nvSpPr>
          <p:cNvPr id="15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3EA2B00-F660-4BB1-633F-C02B68610D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2623570"/>
            <a:ext cx="6502351" cy="4216141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uk-UA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Предметом дослідження</a:t>
            </a:r>
            <a:r>
              <a:rPr lang="uk-UA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інсектицидні властивості водних настоїв рослин та їх вплив на динаміку чисельності шкідників.</a:t>
            </a:r>
          </a:p>
          <a:p>
            <a:pPr marL="0" indent="0">
              <a:buNone/>
            </a:pPr>
            <a:r>
              <a:rPr lang="uk-UA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 дослідження</a:t>
            </a:r>
            <a:r>
              <a:rPr lang="uk-UA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0" lvl="0" indent="0">
              <a:lnSpc>
                <a:spcPct val="100000"/>
              </a:lnSpc>
              <a:buNone/>
            </a:pPr>
            <a:r>
              <a:rPr lang="uk-UA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теоретичні: аналіз, синтез, узагальнення; </a:t>
            </a:r>
          </a:p>
          <a:p>
            <a:pPr lvl="0">
              <a:lnSpc>
                <a:spcPct val="100000"/>
              </a:lnSpc>
              <a:buFontTx/>
              <a:buChar char="-"/>
            </a:pPr>
            <a:r>
              <a:rPr lang="uk-UA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емпіричні: лабораторний та напівпольовий  </a:t>
            </a:r>
          </a:p>
          <a:p>
            <a:pPr lvl="0">
              <a:lnSpc>
                <a:spcPct val="100000"/>
              </a:lnSpc>
              <a:buFontTx/>
              <a:buChar char="-"/>
            </a:pPr>
            <a:r>
              <a:rPr lang="uk-UA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експеримент; </a:t>
            </a:r>
          </a:p>
          <a:p>
            <a:pPr marL="0" lvl="0" indent="0">
              <a:lnSpc>
                <a:spcPct val="100000"/>
              </a:lnSpc>
              <a:buNone/>
            </a:pPr>
            <a:r>
              <a:rPr lang="uk-UA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кількісні: підрахунок чисельності шкідників; </a:t>
            </a:r>
          </a:p>
          <a:p>
            <a:pPr lvl="0">
              <a:lnSpc>
                <a:spcPct val="100000"/>
              </a:lnSpc>
              <a:buFontTx/>
              <a:buChar char="-"/>
            </a:pPr>
            <a:r>
              <a:rPr lang="uk-UA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статистичні: обчислення середніх значень, </a:t>
            </a:r>
          </a:p>
          <a:p>
            <a:pPr marL="0" lvl="0" indent="0">
              <a:lnSpc>
                <a:spcPct val="100000"/>
              </a:lnSpc>
              <a:buNone/>
            </a:pPr>
            <a:r>
              <a:rPr lang="uk-UA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відсотка ефективності; 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uk-UA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візуалізація даних (таблиці).</a:t>
            </a:r>
          </a:p>
          <a:p>
            <a:pPr marL="0" indent="0">
              <a:buNone/>
            </a:pPr>
            <a:endParaRPr lang="uk-UA" sz="15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512DE27-E984-BE42-1892-D80574812B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348" r="-1" b="16877"/>
          <a:stretch>
            <a:fillRect/>
          </a:stretch>
        </p:blipFill>
        <p:spPr>
          <a:xfrm>
            <a:off x="6505398" y="10"/>
            <a:ext cx="5686602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796905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34D362-2C39-2908-040E-64B659F72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3F5877B-98C7-49DD-83AB-0F6F57CB65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B7F56F4-FEA4-9A40-F0E8-DE890AD92D4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14" r="4821"/>
          <a:stretch>
            <a:fillRect/>
          </a:stretch>
        </p:blipFill>
        <p:spPr>
          <a:xfrm>
            <a:off x="7364078" y="-18"/>
            <a:ext cx="4827922" cy="6857999"/>
          </a:xfrm>
          <a:custGeom>
            <a:avLst/>
            <a:gdLst/>
            <a:ahLst/>
            <a:cxnLst/>
            <a:rect l="l" t="t" r="r" b="b"/>
            <a:pathLst>
              <a:path w="4827922" h="6858000">
                <a:moveTo>
                  <a:pt x="4441" y="0"/>
                </a:moveTo>
                <a:lnTo>
                  <a:pt x="4827922" y="0"/>
                </a:lnTo>
                <a:lnTo>
                  <a:pt x="4827922" y="6858000"/>
                </a:lnTo>
                <a:lnTo>
                  <a:pt x="0" y="6858000"/>
                </a:lnTo>
                <a:lnTo>
                  <a:pt x="106674" y="6638378"/>
                </a:lnTo>
                <a:cubicBezTo>
                  <a:pt x="530028" y="5720938"/>
                  <a:pt x="777229" y="4614948"/>
                  <a:pt x="777229" y="3424428"/>
                </a:cubicBezTo>
                <a:cubicBezTo>
                  <a:pt x="777229" y="2233909"/>
                  <a:pt x="530028" y="1127919"/>
                  <a:pt x="106674" y="210478"/>
                </a:cubicBezTo>
                <a:close/>
              </a:path>
            </a:pathLst>
          </a:cu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591D6E6-A02D-42E2-B22F-DCEDB017946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445"/>
          <a:stretch>
            <a:fillRect/>
          </a:stretch>
        </p:blipFill>
        <p:spPr>
          <a:xfrm>
            <a:off x="3119360" y="18"/>
            <a:ext cx="4966290" cy="6857999"/>
          </a:xfrm>
          <a:custGeom>
            <a:avLst/>
            <a:gdLst/>
            <a:ahLst/>
            <a:cxnLst/>
            <a:rect l="l" t="t" r="r" b="b"/>
            <a:pathLst>
              <a:path w="4966290" h="6857999">
                <a:moveTo>
                  <a:pt x="0" y="0"/>
                </a:moveTo>
                <a:lnTo>
                  <a:pt x="4188230" y="0"/>
                </a:lnTo>
                <a:lnTo>
                  <a:pt x="4295735" y="210478"/>
                </a:lnTo>
                <a:cubicBezTo>
                  <a:pt x="4719089" y="1127919"/>
                  <a:pt x="4966290" y="2233909"/>
                  <a:pt x="4966290" y="3424428"/>
                </a:cubicBezTo>
                <a:cubicBezTo>
                  <a:pt x="4966290" y="4614948"/>
                  <a:pt x="4719089" y="5720938"/>
                  <a:pt x="4295735" y="6638378"/>
                </a:cubicBezTo>
                <a:lnTo>
                  <a:pt x="4183560" y="6857999"/>
                </a:lnTo>
                <a:lnTo>
                  <a:pt x="53039" y="6857999"/>
                </a:lnTo>
                <a:lnTo>
                  <a:pt x="132047" y="6695338"/>
                </a:lnTo>
                <a:cubicBezTo>
                  <a:pt x="555401" y="5777898"/>
                  <a:pt x="802602" y="4671908"/>
                  <a:pt x="802602" y="3481388"/>
                </a:cubicBezTo>
                <a:cubicBezTo>
                  <a:pt x="802602" y="2191659"/>
                  <a:pt x="512484" y="1001134"/>
                  <a:pt x="22579" y="42066"/>
                </a:cubicBezTo>
                <a:close/>
              </a:path>
            </a:pathLst>
          </a:custGeom>
        </p:spPr>
      </p:pic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4EA91930-66BC-4C41-B4F5-C31EB216F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6313CF8F-B436-401E-9575-DE0F8E8B5B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23F7E3-4C2C-CE4B-5AB2-FCDD714C2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681038"/>
            <a:ext cx="2804504" cy="1325563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Наукова новизна</a:t>
            </a:r>
            <a:r>
              <a:rPr lang="uk-UA" sz="2800" dirty="0"/>
              <a:t>. </a:t>
            </a:r>
            <a:br>
              <a:rPr lang="uk-UA" sz="2800" dirty="0"/>
            </a:br>
            <a:endParaRPr lang="uk-UA" sz="28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A38CFE9-C30A-4551-ACCB-D5808FBC39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16867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7EF550F-47CE-4FB2-9DAC-12AD835C8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3790F53C-E10A-DD3A-86D3-7F41B7AA4B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17" y="1759353"/>
            <a:ext cx="3575882" cy="49498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Вперше в умовах домашнього вирощування проведено комплексне порівняльне дослідження ефективності різних рослинних настоїв із використанням кількісних показників та встановлено залежність ефективності від концентрації та кратності обробки.</a:t>
            </a:r>
          </a:p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 проведено протягом березня 2026 року.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800" dirty="0"/>
          </a:p>
        </p:txBody>
      </p:sp>
    </p:spTree>
    <p:extLst>
      <p:ext uri="{BB962C8B-B14F-4D97-AF65-F5344CB8AC3E}">
        <p14:creationId xmlns:p14="http://schemas.microsoft.com/office/powerpoint/2010/main" val="14098724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832A0F-61D6-464D-10FC-E15A8E265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4" name="Rectangle 2063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8F6067-B48C-B60D-3AC0-63A58DEB3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8701" y="0"/>
            <a:ext cx="5832673" cy="844951"/>
          </a:xfrm>
        </p:spPr>
        <p:txBody>
          <a:bodyPr>
            <a:normAutofit/>
          </a:bodyPr>
          <a:lstStyle/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Теоретична частина</a:t>
            </a:r>
          </a:p>
        </p:txBody>
      </p:sp>
      <p:pic>
        <p:nvPicPr>
          <p:cNvPr id="2052" name="Picture 4" descr="Біопрепарати для захисту рослин: що це таке та як застосовується - AgroApp:  Швидке кредитування для агробiзнесу">
            <a:extLst>
              <a:ext uri="{FF2B5EF4-FFF2-40B4-BE49-F238E27FC236}">
                <a16:creationId xmlns:a16="http://schemas.microsoft.com/office/drawing/2014/main" id="{E093D717-2BDE-0DD4-55AE-34D0B1C339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6" r="35529" b="-1"/>
          <a:stretch>
            <a:fillRect/>
          </a:stretch>
        </p:blipFill>
        <p:spPr bwMode="auto">
          <a:xfrm>
            <a:off x="21" y="10"/>
            <a:ext cx="6095980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E5911F10-3E96-FAF7-821F-27D5B6419D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2309" y="706056"/>
            <a:ext cx="7026643" cy="615193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Рослинні настої діють на шкідників завдяки комплексу 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біологічно активних речовин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(алкалоїдів, ефірних олій, глікозидів та фітонцидів). На відміну від синтетичних отрут, вони працюють м'якше,  за кількома напрямками одночасно:</a:t>
            </a:r>
          </a:p>
          <a:p>
            <a:pPr marL="0" indent="0">
              <a:buNone/>
            </a:pPr>
            <a:r>
              <a:rPr lang="uk-UA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Контактна дія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Речовини проникають через хітиновий покрив комахи, викликаючи параліч або пошкодження внутрішніх органів. Наприклад, настої з тютюну (нікотин) або чистотілу діють саме так.</a:t>
            </a:r>
          </a:p>
          <a:p>
            <a:pPr marL="0" indent="0">
              <a:buNone/>
            </a:pPr>
            <a:r>
              <a:rPr lang="uk-UA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Відлякування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(репелентний ефект): Сильний запах ефірних олій (полин, пижмо, часник) дезорієнтує шкідників, через що вони не можуть знайти рослину-господаря для живлення або відкладання яєць.</a:t>
            </a:r>
          </a:p>
          <a:p>
            <a:pPr marL="0" indent="0">
              <a:buNone/>
            </a:pPr>
            <a:r>
              <a:rPr lang="uk-UA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Антифідантний</a:t>
            </a:r>
            <a:r>
              <a:rPr lang="uk-UA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ефект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Певні речовини роблять рослину «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непоїстівною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або гіркою. Шкідник перестає харчуватися і гине від виснаження.</a:t>
            </a:r>
          </a:p>
          <a:p>
            <a:pPr marL="0" indent="0">
              <a:buNone/>
            </a:pPr>
            <a:r>
              <a:rPr lang="uk-UA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Стерилізація: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Деякі настої порушують гормональний баланс комах, через що вони втрачають здатність до розмноження або не можуть перейти на наступну стадію розвитку;</a:t>
            </a:r>
          </a:p>
          <a:p>
            <a:pPr marL="0" indent="0">
              <a:buNone/>
            </a:pPr>
            <a:r>
              <a:rPr lang="uk-UA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Важливо: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Оскільки натуральні настої швидко розкладаються під дією сонця та повітря, вони не накопичуються в плодах.</a:t>
            </a:r>
          </a:p>
          <a:p>
            <a:pPr marL="0" indent="0">
              <a:buNone/>
            </a:pP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2000" dirty="0"/>
          </a:p>
          <a:p>
            <a:pPr marL="0" indent="0">
              <a:buNone/>
            </a:pPr>
            <a:endParaRPr lang="uk-UA" sz="2000" dirty="0"/>
          </a:p>
          <a:p>
            <a:pPr marL="0" indent="0">
              <a:buNone/>
            </a:pPr>
            <a:endParaRPr lang="uk-UA" sz="1000" dirty="0"/>
          </a:p>
          <a:p>
            <a:pPr marL="0" indent="0">
              <a:buNone/>
            </a:pPr>
            <a:endParaRPr lang="uk-UA" sz="1000" dirty="0"/>
          </a:p>
        </p:txBody>
      </p:sp>
    </p:spTree>
    <p:extLst>
      <p:ext uri="{BB962C8B-B14F-4D97-AF65-F5344CB8AC3E}">
        <p14:creationId xmlns:p14="http://schemas.microsoft.com/office/powerpoint/2010/main" val="9335447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BE7553E-32FD-C538-320D-53AD54391B2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454" b="29354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A8182B-91E1-891D-FF90-1AE2A9461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8983" y="133631"/>
            <a:ext cx="5139968" cy="1382653"/>
          </a:xfrm>
        </p:spPr>
        <p:txBody>
          <a:bodyPr>
            <a:normAutofit/>
          </a:bodyPr>
          <a:lstStyle/>
          <a:p>
            <a:r>
              <a:rPr lang="uk-UA" sz="4000" b="1" dirty="0"/>
              <a:t>Опис виконаних робіт</a:t>
            </a:r>
            <a:br>
              <a:rPr lang="uk-UA" sz="4000" dirty="0"/>
            </a:br>
            <a:endParaRPr lang="uk-UA" sz="4000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AAA9C306-6C80-E271-59A5-106B746536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5937" y="972272"/>
            <a:ext cx="5139968" cy="588571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uk-UA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У  ході дослідження було обрано  рослину Паслін солодко-гіркий (</a:t>
            </a:r>
            <a:r>
              <a:rPr lang="uk-UA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Solanum</a:t>
            </a:r>
            <a:r>
              <a:rPr lang="uk-UA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dulcamara</a:t>
            </a:r>
            <a:r>
              <a:rPr lang="uk-UA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L., уражену шкідником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Tetranychus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urticae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uk-UA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Звичайний павутинний кліщ). </a:t>
            </a:r>
          </a:p>
          <a:p>
            <a:pPr marL="0" indent="0">
              <a:buNone/>
            </a:pPr>
            <a:r>
              <a:rPr lang="uk-UA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Було приготовано настої з часнику та ромашки. Рослини оброблялися цими настоями протягом 14 днів. Проводилися регулярні спостереження за станом рослин і кількістю шкідників. Отримані результати показали, що найбільш ефективним виявився настій часнику, який значно зменшив кількість шкідників без шкоди для рослин.</a:t>
            </a:r>
          </a:p>
          <a:p>
            <a:pPr marL="0" indent="0">
              <a:buNone/>
            </a:pPr>
            <a:r>
              <a:rPr lang="uk-UA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endParaRPr lang="uk-UA" sz="1600" dirty="0"/>
          </a:p>
        </p:txBody>
      </p:sp>
    </p:spTree>
    <p:extLst>
      <p:ext uri="{BB962C8B-B14F-4D97-AF65-F5344CB8AC3E}">
        <p14:creationId xmlns:p14="http://schemas.microsoft.com/office/powerpoint/2010/main" val="23593787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018811A-3B74-A1AC-9C58-648F7001D1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52"/>
          <a:stretch>
            <a:fillRect/>
          </a:stretch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3A521C92-C7EA-8E39-C609-D3DCD0D23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8770" y="1921397"/>
            <a:ext cx="7423230" cy="49366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Методика дослідження</a:t>
            </a: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Було відібрано 3 однакових рослини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Solanum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dulcamara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L.,  уражених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Tetranychus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urticae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Кожна рослина оброблялася різним засобом:</a:t>
            </a:r>
          </a:p>
          <a:p>
            <a:pPr marL="0" lvl="0" indent="0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Контроль (вода) </a:t>
            </a:r>
          </a:p>
          <a:p>
            <a:pPr marL="0" lvl="0" indent="0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Настій часнику </a:t>
            </a:r>
          </a:p>
          <a:p>
            <a:pPr marL="0" lvl="0" indent="0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Настій ромашки </a:t>
            </a:r>
          </a:p>
          <a:p>
            <a:pPr marL="0" indent="0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Обробка проводилася 1 раз на  2дні протягом 14 днів.</a:t>
            </a:r>
          </a:p>
          <a:p>
            <a:endParaRPr lang="uk-UA" sz="2200" dirty="0"/>
          </a:p>
        </p:txBody>
      </p:sp>
    </p:spTree>
    <p:extLst>
      <p:ext uri="{BB962C8B-B14F-4D97-AF65-F5344CB8AC3E}">
        <p14:creationId xmlns:p14="http://schemas.microsoft.com/office/powerpoint/2010/main" val="2874887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15B9334-3E03-4CA7-3616-4D3C9DC2C7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836F35-8164-2ABA-C698-CF6E03111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2258" y="456042"/>
            <a:ext cx="9162288" cy="1132258"/>
          </a:xfrm>
        </p:spPr>
        <p:txBody>
          <a:bodyPr>
            <a:normAutofit fontScale="90000"/>
          </a:bodyPr>
          <a:lstStyle/>
          <a:p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Таблиця 1.</a:t>
            </a:r>
            <a:br>
              <a:rPr lang="uk-UA" sz="1800" b="1" dirty="0"/>
            </a:br>
            <a:br>
              <a:rPr lang="uk-UA" sz="1800" b="1" dirty="0"/>
            </a:br>
            <a:r>
              <a:rPr lang="uk-UA" sz="1800" b="1" dirty="0"/>
              <a:t>             </a:t>
            </a:r>
            <a:r>
              <a:rPr lang="uk-UA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Динаміка чисельності шкідників (особин/листок)</a:t>
            </a:r>
            <a:br>
              <a:rPr lang="uk-UA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3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Місце для вмісту 4">
            <a:extLst>
              <a:ext uri="{FF2B5EF4-FFF2-40B4-BE49-F238E27FC236}">
                <a16:creationId xmlns:a16="http://schemas.microsoft.com/office/drawing/2014/main" id="{E87F9CCB-C27C-E6CC-D3B7-16ED8EFE14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7651331"/>
              </p:ext>
            </p:extLst>
          </p:nvPr>
        </p:nvGraphicFramePr>
        <p:xfrm>
          <a:off x="1122744" y="1509846"/>
          <a:ext cx="10174147" cy="499769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23686">
                  <a:extLst>
                    <a:ext uri="{9D8B030D-6E8A-4147-A177-3AD203B41FA5}">
                      <a16:colId xmlns:a16="http://schemas.microsoft.com/office/drawing/2014/main" val="1874580569"/>
                    </a:ext>
                  </a:extLst>
                </a:gridCol>
                <a:gridCol w="3872330">
                  <a:extLst>
                    <a:ext uri="{9D8B030D-6E8A-4147-A177-3AD203B41FA5}">
                      <a16:colId xmlns:a16="http://schemas.microsoft.com/office/drawing/2014/main" val="2158853182"/>
                    </a:ext>
                  </a:extLst>
                </a:gridCol>
                <a:gridCol w="2183430">
                  <a:extLst>
                    <a:ext uri="{9D8B030D-6E8A-4147-A177-3AD203B41FA5}">
                      <a16:colId xmlns:a16="http://schemas.microsoft.com/office/drawing/2014/main" val="2988670308"/>
                    </a:ext>
                  </a:extLst>
                </a:gridCol>
                <a:gridCol w="2694701">
                  <a:extLst>
                    <a:ext uri="{9D8B030D-6E8A-4147-A177-3AD203B41FA5}">
                      <a16:colId xmlns:a16="http://schemas.microsoft.com/office/drawing/2014/main" val="3247292415"/>
                    </a:ext>
                  </a:extLst>
                </a:gridCol>
              </a:tblGrid>
              <a:tr h="111823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 dirty="0">
                          <a:effectLst/>
                        </a:rPr>
                        <a:t>День досліду</a:t>
                      </a:r>
                      <a:endParaRPr lang="uk-UA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3" marR="9543" marT="9543" marB="954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 dirty="0">
                          <a:effectLst/>
                        </a:rPr>
                        <a:t>Контроль</a:t>
                      </a:r>
                    </a:p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 dirty="0">
                          <a:effectLst/>
                        </a:rPr>
                        <a:t>(вода)</a:t>
                      </a:r>
                      <a:endParaRPr lang="uk-UA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3" marR="9543" marT="9543" marB="954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 dirty="0">
                          <a:effectLst/>
                        </a:rPr>
                        <a:t>Часник</a:t>
                      </a:r>
                      <a:endParaRPr lang="uk-UA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3" marR="9543" marT="9543" marB="954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 dirty="0">
                          <a:effectLst/>
                        </a:rPr>
                        <a:t>Ромашка</a:t>
                      </a:r>
                      <a:endParaRPr lang="uk-UA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3" marR="9543" marT="9543" marB="9543" anchor="ctr"/>
                </a:tc>
                <a:extLst>
                  <a:ext uri="{0D108BD9-81ED-4DB2-BD59-A6C34878D82A}">
                    <a16:rowId xmlns:a16="http://schemas.microsoft.com/office/drawing/2014/main" val="1403255816"/>
                  </a:ext>
                </a:extLst>
              </a:tr>
              <a:tr h="55420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uk-UA" sz="2000">
                          <a:effectLst/>
                        </a:rPr>
                        <a:t>1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3" marR="9543" marT="9543" marB="954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 dirty="0">
                          <a:effectLst/>
                        </a:rPr>
                        <a:t>25</a:t>
                      </a:r>
                      <a:endParaRPr lang="uk-UA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3" marR="9543" marT="9543" marB="954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>
                          <a:effectLst/>
                        </a:rPr>
                        <a:t>25</a:t>
                      </a:r>
                      <a:endParaRPr lang="uk-UA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3" marR="9543" marT="9543" marB="954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>
                          <a:effectLst/>
                        </a:rPr>
                        <a:t>25</a:t>
                      </a:r>
                      <a:endParaRPr lang="uk-UA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3" marR="9543" marT="9543" marB="9543" anchor="ctr"/>
                </a:tc>
                <a:extLst>
                  <a:ext uri="{0D108BD9-81ED-4DB2-BD59-A6C34878D82A}">
                    <a16:rowId xmlns:a16="http://schemas.microsoft.com/office/drawing/2014/main" val="3011438068"/>
                  </a:ext>
                </a:extLst>
              </a:tr>
              <a:tr h="55420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uk-UA" sz="2000">
                          <a:effectLst/>
                        </a:rPr>
                        <a:t>3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3" marR="9543" marT="9543" marB="954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 dirty="0">
                          <a:effectLst/>
                        </a:rPr>
                        <a:t>28</a:t>
                      </a:r>
                      <a:endParaRPr lang="uk-UA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3" marR="9543" marT="9543" marB="954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>
                          <a:effectLst/>
                        </a:rPr>
                        <a:t>19</a:t>
                      </a:r>
                      <a:endParaRPr lang="uk-UA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3" marR="9543" marT="9543" marB="954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>
                          <a:effectLst/>
                        </a:rPr>
                        <a:t>20</a:t>
                      </a:r>
                      <a:endParaRPr lang="uk-UA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3" marR="9543" marT="9543" marB="9543" anchor="ctr"/>
                </a:tc>
                <a:extLst>
                  <a:ext uri="{0D108BD9-81ED-4DB2-BD59-A6C34878D82A}">
                    <a16:rowId xmlns:a16="http://schemas.microsoft.com/office/drawing/2014/main" val="1150614390"/>
                  </a:ext>
                </a:extLst>
              </a:tr>
              <a:tr h="55420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uk-UA" sz="2000">
                          <a:effectLst/>
                        </a:rPr>
                        <a:t>5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3" marR="9543" marT="9543" marB="954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>
                          <a:effectLst/>
                        </a:rPr>
                        <a:t>32</a:t>
                      </a:r>
                      <a:endParaRPr lang="uk-UA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3" marR="9543" marT="9543" marB="954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 dirty="0">
                          <a:effectLst/>
                        </a:rPr>
                        <a:t>13</a:t>
                      </a:r>
                      <a:endParaRPr lang="uk-UA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3" marR="9543" marT="9543" marB="954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>
                          <a:effectLst/>
                        </a:rPr>
                        <a:t>15</a:t>
                      </a:r>
                      <a:endParaRPr lang="uk-UA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3" marR="9543" marT="9543" marB="9543" anchor="ctr"/>
                </a:tc>
                <a:extLst>
                  <a:ext uri="{0D108BD9-81ED-4DB2-BD59-A6C34878D82A}">
                    <a16:rowId xmlns:a16="http://schemas.microsoft.com/office/drawing/2014/main" val="3178539116"/>
                  </a:ext>
                </a:extLst>
              </a:tr>
              <a:tr h="55420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uk-UA" sz="2000">
                          <a:effectLst/>
                        </a:rPr>
                        <a:t>7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3" marR="9543" marT="9543" marB="954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>
                          <a:effectLst/>
                        </a:rPr>
                        <a:t>35</a:t>
                      </a:r>
                      <a:endParaRPr lang="uk-UA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3" marR="9543" marT="9543" marB="954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>
                          <a:effectLst/>
                        </a:rPr>
                        <a:t>9</a:t>
                      </a:r>
                      <a:endParaRPr lang="uk-UA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3" marR="9543" marT="9543" marB="954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 dirty="0">
                          <a:effectLst/>
                        </a:rPr>
                        <a:t>10</a:t>
                      </a:r>
                      <a:endParaRPr lang="uk-UA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3" marR="9543" marT="9543" marB="9543" anchor="ctr"/>
                </a:tc>
                <a:extLst>
                  <a:ext uri="{0D108BD9-81ED-4DB2-BD59-A6C34878D82A}">
                    <a16:rowId xmlns:a16="http://schemas.microsoft.com/office/drawing/2014/main" val="1543883316"/>
                  </a:ext>
                </a:extLst>
              </a:tr>
              <a:tr h="55420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uk-UA" sz="2000">
                          <a:effectLst/>
                        </a:rPr>
                        <a:t>10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3" marR="9543" marT="9543" marB="954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>
                          <a:effectLst/>
                        </a:rPr>
                        <a:t>40</a:t>
                      </a:r>
                      <a:endParaRPr lang="uk-UA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3" marR="9543" marT="9543" marB="954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>
                          <a:effectLst/>
                        </a:rPr>
                        <a:t>6</a:t>
                      </a:r>
                      <a:endParaRPr lang="uk-UA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3" marR="9543" marT="9543" marB="954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 dirty="0">
                          <a:effectLst/>
                        </a:rPr>
                        <a:t>7</a:t>
                      </a:r>
                      <a:endParaRPr lang="uk-UA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3" marR="9543" marT="9543" marB="9543" anchor="ctr"/>
                </a:tc>
                <a:extLst>
                  <a:ext uri="{0D108BD9-81ED-4DB2-BD59-A6C34878D82A}">
                    <a16:rowId xmlns:a16="http://schemas.microsoft.com/office/drawing/2014/main" val="648565370"/>
                  </a:ext>
                </a:extLst>
              </a:tr>
              <a:tr h="55420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uk-UA" sz="2000">
                          <a:effectLst/>
                        </a:rPr>
                        <a:t>12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3" marR="9543" marT="9543" marB="954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>
                          <a:effectLst/>
                        </a:rPr>
                        <a:t>44</a:t>
                      </a:r>
                      <a:endParaRPr lang="uk-UA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3" marR="9543" marT="9543" marB="954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>
                          <a:effectLst/>
                        </a:rPr>
                        <a:t>3</a:t>
                      </a:r>
                      <a:endParaRPr lang="uk-UA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3" marR="9543" marT="9543" marB="954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 dirty="0">
                          <a:effectLst/>
                        </a:rPr>
                        <a:t>5</a:t>
                      </a:r>
                      <a:endParaRPr lang="uk-UA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3" marR="9543" marT="9543" marB="9543" anchor="ctr"/>
                </a:tc>
                <a:extLst>
                  <a:ext uri="{0D108BD9-81ED-4DB2-BD59-A6C34878D82A}">
                    <a16:rowId xmlns:a16="http://schemas.microsoft.com/office/drawing/2014/main" val="1253786095"/>
                  </a:ext>
                </a:extLst>
              </a:tr>
              <a:tr h="55420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uk-UA" sz="2000">
                          <a:effectLst/>
                        </a:rPr>
                        <a:t>14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3" marR="9543" marT="9543" marB="954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 dirty="0">
                          <a:effectLst/>
                        </a:rPr>
                        <a:t>49</a:t>
                      </a:r>
                      <a:endParaRPr lang="uk-UA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3" marR="9543" marT="9543" marB="954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>
                          <a:effectLst/>
                        </a:rPr>
                        <a:t>2</a:t>
                      </a:r>
                      <a:endParaRPr lang="uk-UA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3" marR="9543" marT="9543" marB="954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 dirty="0">
                          <a:effectLst/>
                        </a:rPr>
                        <a:t>4</a:t>
                      </a:r>
                      <a:endParaRPr lang="uk-UA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3" marR="9543" marT="9543" marB="9543" anchor="ctr"/>
                </a:tc>
                <a:extLst>
                  <a:ext uri="{0D108BD9-81ED-4DB2-BD59-A6C34878D82A}">
                    <a16:rowId xmlns:a16="http://schemas.microsoft.com/office/drawing/2014/main" val="24171267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20161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95671B-3CC6-4792-9114-B74FAEA224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912136-41B1-8281-42FB-771BDFC5E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184" y="174032"/>
            <a:ext cx="10175631" cy="1763163"/>
          </a:xfrm>
        </p:spPr>
        <p:txBody>
          <a:bodyPr anchor="ctr">
            <a:normAutofit fontScale="90000"/>
          </a:bodyPr>
          <a:lstStyle/>
          <a:p>
            <a:pPr algn="ctr"/>
            <a:br>
              <a:rPr lang="uk-UA" sz="1000" b="1" dirty="0"/>
            </a:b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Розрахунок ефективності (%) здійснювався за наступною формулою:</a:t>
            </a:r>
            <a:b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 = ((N₀ − N₁) / N₀) × 100%</a:t>
            </a:r>
            <a:b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де:</a:t>
            </a:r>
            <a:b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N₀ — початкова кількість шкідників,  N₁ — кінцева кількість.</a:t>
            </a:r>
            <a:b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6592797A-2A84-A2C5-5A78-FDD5A1BF44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8185" y="2111227"/>
            <a:ext cx="10175630" cy="106735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Таблиця 2.</a:t>
            </a:r>
          </a:p>
          <a:p>
            <a:pPr marL="0" indent="0" algn="ctr">
              <a:buNone/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Ефективність настоїв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uk-UA" sz="2000" dirty="0"/>
          </a:p>
        </p:txBody>
      </p:sp>
      <p:graphicFrame>
        <p:nvGraphicFramePr>
          <p:cNvPr id="4" name="Таблиця 3">
            <a:extLst>
              <a:ext uri="{FF2B5EF4-FFF2-40B4-BE49-F238E27FC236}">
                <a16:creationId xmlns:a16="http://schemas.microsoft.com/office/drawing/2014/main" id="{9724B001-C3AD-9791-B8C4-D94264A204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2000574"/>
              </p:ext>
            </p:extLst>
          </p:nvPr>
        </p:nvGraphicFramePr>
        <p:xfrm>
          <a:off x="1742744" y="3429000"/>
          <a:ext cx="8703463" cy="3178580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3279601">
                  <a:extLst>
                    <a:ext uri="{9D8B030D-6E8A-4147-A177-3AD203B41FA5}">
                      <a16:colId xmlns:a16="http://schemas.microsoft.com/office/drawing/2014/main" val="3279525201"/>
                    </a:ext>
                  </a:extLst>
                </a:gridCol>
                <a:gridCol w="5423862">
                  <a:extLst>
                    <a:ext uri="{9D8B030D-6E8A-4147-A177-3AD203B41FA5}">
                      <a16:colId xmlns:a16="http://schemas.microsoft.com/office/drawing/2014/main" val="2015944338"/>
                    </a:ext>
                  </a:extLst>
                </a:gridCol>
              </a:tblGrid>
              <a:tr h="79464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uk-UA" sz="3300">
                          <a:effectLst/>
                        </a:rPr>
                        <a:t>Засіб</a:t>
                      </a:r>
                      <a:endParaRPr lang="uk-UA" sz="3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452" marR="22452" marT="22452" marB="22452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uk-UA" sz="3300">
                          <a:effectLst/>
                        </a:rPr>
                        <a:t>Ефективність (%)</a:t>
                      </a:r>
                      <a:endParaRPr lang="uk-UA" sz="3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452" marR="22452" marT="22452" marB="22452" anchor="ctr"/>
                </a:tc>
                <a:extLst>
                  <a:ext uri="{0D108BD9-81ED-4DB2-BD59-A6C34878D82A}">
                    <a16:rowId xmlns:a16="http://schemas.microsoft.com/office/drawing/2014/main" val="4040444142"/>
                  </a:ext>
                </a:extLst>
              </a:tr>
              <a:tr h="79464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uk-UA" sz="3300">
                          <a:effectLst/>
                        </a:rPr>
                        <a:t>Часник</a:t>
                      </a:r>
                      <a:endParaRPr lang="uk-UA" sz="3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452" marR="22452" marT="22452" marB="22452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uk-UA" sz="3300">
                          <a:effectLst/>
                        </a:rPr>
                        <a:t>92,1%</a:t>
                      </a:r>
                      <a:endParaRPr lang="uk-UA" sz="3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452" marR="22452" marT="22452" marB="22452" anchor="ctr"/>
                </a:tc>
                <a:extLst>
                  <a:ext uri="{0D108BD9-81ED-4DB2-BD59-A6C34878D82A}">
                    <a16:rowId xmlns:a16="http://schemas.microsoft.com/office/drawing/2014/main" val="1688952653"/>
                  </a:ext>
                </a:extLst>
              </a:tr>
              <a:tr h="79464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uk-UA" sz="3300">
                          <a:effectLst/>
                        </a:rPr>
                        <a:t>Ромашка</a:t>
                      </a:r>
                      <a:endParaRPr lang="uk-UA" sz="3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452" marR="22452" marT="22452" marB="22452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uk-UA" sz="3300" dirty="0">
                          <a:effectLst/>
                        </a:rPr>
                        <a:t>88,0%</a:t>
                      </a:r>
                      <a:endParaRPr lang="uk-UA" sz="3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452" marR="22452" marT="22452" marB="22452" anchor="ctr"/>
                </a:tc>
                <a:extLst>
                  <a:ext uri="{0D108BD9-81ED-4DB2-BD59-A6C34878D82A}">
                    <a16:rowId xmlns:a16="http://schemas.microsoft.com/office/drawing/2014/main" val="4141433172"/>
                  </a:ext>
                </a:extLst>
              </a:tr>
              <a:tr h="79464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uk-UA" sz="3300">
                          <a:effectLst/>
                        </a:rPr>
                        <a:t>Контроль</a:t>
                      </a:r>
                      <a:endParaRPr lang="uk-UA" sz="3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452" marR="22452" marT="22452" marB="22452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uk-UA" sz="3300" dirty="0">
                          <a:effectLst/>
                        </a:rPr>
                        <a:t>– (зростання)</a:t>
                      </a:r>
                      <a:endParaRPr lang="uk-UA" sz="3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452" marR="22452" marT="22452" marB="22452" anchor="ctr"/>
                </a:tc>
                <a:extLst>
                  <a:ext uri="{0D108BD9-81ED-4DB2-BD59-A6C34878D82A}">
                    <a16:rowId xmlns:a16="http://schemas.microsoft.com/office/drawing/2014/main" val="32598083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36524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68DFB2-F288-1E20-99F6-9380E1B89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7373" y="871146"/>
            <a:ext cx="5158863" cy="589852"/>
          </a:xfrm>
        </p:spPr>
        <p:txBody>
          <a:bodyPr anchor="t">
            <a:normAutofit fontScale="90000"/>
          </a:bodyPr>
          <a:lstStyle/>
          <a:p>
            <a:pPr algn="ctr"/>
            <a:r>
              <a:rPr lang="uk-UA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Рецепти приготування настоїв</a:t>
            </a:r>
            <a:br>
              <a:rPr lang="uk-UA" sz="3000" b="1" dirty="0"/>
            </a:br>
            <a:endParaRPr lang="uk-UA" sz="3000" dirty="0"/>
          </a:p>
        </p:txBody>
      </p:sp>
      <p:cxnSp>
        <p:nvCxnSpPr>
          <p:cNvPr id="1047" name="Straight Connector 1046">
            <a:extLst>
              <a:ext uri="{FF2B5EF4-FFF2-40B4-BE49-F238E27FC236}">
                <a16:creationId xmlns:a16="http://schemas.microsoft.com/office/drawing/2014/main" id="{FC23E3B9-5ABF-58B3-E2B0-E9A5DAA900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1462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Місце для вмісту 6">
            <a:extLst>
              <a:ext uri="{FF2B5EF4-FFF2-40B4-BE49-F238E27FC236}">
                <a16:creationId xmlns:a16="http://schemas.microsoft.com/office/drawing/2014/main" id="{460382C8-5932-CD8D-F00A-AF73DD74FE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65813"/>
            <a:ext cx="8773610" cy="5492187"/>
          </a:xfrm>
        </p:spPr>
        <p:txBody>
          <a:bodyPr>
            <a:normAutofit fontScale="32500" lnSpcReduction="20000"/>
          </a:bodyPr>
          <a:lstStyle/>
          <a:p>
            <a:endParaRPr lang="uk-UA" sz="500" b="1" dirty="0"/>
          </a:p>
          <a:p>
            <a:pPr marL="0" indent="0">
              <a:lnSpc>
                <a:spcPct val="120000"/>
              </a:lnSpc>
              <a:buNone/>
            </a:pPr>
            <a:r>
              <a:rPr lang="uk-UA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Настій часнику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uk-UA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150–200 г подрібненого часнику (можна разом із лушпинням),  10 л води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uk-UA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Приготування:</a:t>
            </a:r>
            <a:endParaRPr lang="uk-UA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uk-UA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Залити часник водою,  настоювати 24 години у темному місці.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uk-UA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Процідити перед використанням.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uk-UA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Настій ромашки </a:t>
            </a:r>
            <a:r>
              <a:rPr lang="uk-UA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(краще використовувати аптечну ромашку)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uk-UA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 г сухих квітів ромашки,  1 л гарячої води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uk-UA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Приготування:</a:t>
            </a:r>
            <a:endParaRPr lang="uk-UA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uk-UA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Залити квіти гарячою (не киплячою) водою,  настоювати 10–12 годин.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uk-UA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Процідити і розбавити водою у співвідношенні 1:3. </a:t>
            </a:r>
          </a:p>
          <a:p>
            <a:pPr marL="0" indent="0">
              <a:buNone/>
            </a:pPr>
            <a:endParaRPr lang="uk-UA" sz="500" dirty="0"/>
          </a:p>
          <a:p>
            <a:pPr marL="0" indent="0">
              <a:buNone/>
            </a:pPr>
            <a:br>
              <a:rPr lang="uk-UA" sz="500" dirty="0"/>
            </a:br>
            <a:endParaRPr lang="uk-UA" sz="500" dirty="0"/>
          </a:p>
          <a:p>
            <a:endParaRPr lang="uk-UA" sz="500" dirty="0"/>
          </a:p>
        </p:txBody>
      </p:sp>
      <p:pic>
        <p:nvPicPr>
          <p:cNvPr id="8" name="Picture 2" descr="Ромашка: інструкція, купити чаї, квітки Ромашки лікарської в ...">
            <a:extLst>
              <a:ext uri="{FF2B5EF4-FFF2-40B4-BE49-F238E27FC236}">
                <a16:creationId xmlns:a16="http://schemas.microsoft.com/office/drawing/2014/main" id="{CB43F6E8-6545-50D6-FD30-72BEE2774A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" b="3065"/>
          <a:stretch>
            <a:fillRect/>
          </a:stretch>
        </p:blipFill>
        <p:spPr bwMode="auto">
          <a:xfrm>
            <a:off x="8264324" y="1365813"/>
            <a:ext cx="3925252" cy="4545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60717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6124C2-F502-AE71-5533-A28DBCA4E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878" y="741391"/>
            <a:ext cx="4491821" cy="1616203"/>
          </a:xfrm>
        </p:spPr>
        <p:txBody>
          <a:bodyPr anchor="b">
            <a:normAutofit/>
          </a:bodyPr>
          <a:lstStyle/>
          <a:p>
            <a:r>
              <a:rPr lang="uk-UA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 результатів</a:t>
            </a:r>
            <a:br>
              <a:rPr lang="uk-UA" sz="3200"/>
            </a:br>
            <a:endParaRPr lang="uk-UA" sz="320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5925FDE-066A-93C8-5C1B-9C295BCB72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>
            <a:fillRect/>
          </a:stretch>
        </p:blipFill>
        <p:spPr>
          <a:xfrm>
            <a:off x="0" y="10"/>
            <a:ext cx="6096000" cy="6857990"/>
          </a:xfrm>
          <a:prstGeom prst="rect">
            <a:avLst/>
          </a:prstGeom>
        </p:spPr>
      </p:pic>
      <p:grpSp>
        <p:nvGrpSpPr>
          <p:cNvPr id="1047" name="Group 1046">
            <a:extLst>
              <a:ext uri="{FF2B5EF4-FFF2-40B4-BE49-F238E27FC236}">
                <a16:creationId xmlns:a16="http://schemas.microsoft.com/office/drawing/2014/main" id="{5EFBDE31-BB3E-6CFC-23CD-B5976DA38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1048" name="Rectangle 1047">
              <a:extLst>
                <a:ext uri="{FF2B5EF4-FFF2-40B4-BE49-F238E27FC236}">
                  <a16:creationId xmlns:a16="http://schemas.microsoft.com/office/drawing/2014/main" id="{180A60EC-72BB-121F-556A-E2837FD99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9" name="Rectangle 1048">
              <a:extLst>
                <a:ext uri="{FF2B5EF4-FFF2-40B4-BE49-F238E27FC236}">
                  <a16:creationId xmlns:a16="http://schemas.microsoft.com/office/drawing/2014/main" id="{F91A2FAE-D41C-FF5D-B0A0-7808248EDC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4139706"/>
              <a:ext cx="123362" cy="2718294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7846455B-57BD-B53D-719C-CBBB33F3ED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3877" y="2357594"/>
            <a:ext cx="5155919" cy="3623714"/>
          </a:xfrm>
        </p:spPr>
        <p:txBody>
          <a:bodyPr anchor="t">
            <a:normAutofit lnSpcReduction="10000"/>
          </a:bodyPr>
          <a:lstStyle/>
          <a:p>
            <a:pPr marL="0" indent="0">
              <a:buNone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Отримані дані свідчать, що всі використані рослинні настої мають інсектицидні властивості. </a:t>
            </a:r>
          </a:p>
          <a:p>
            <a:pPr marL="0" indent="0">
              <a:buNone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Найвищу ефективність продемонстрував настій  часнику завдяки наявності  фітонцидів. </a:t>
            </a:r>
          </a:p>
          <a:p>
            <a:pPr marL="0" indent="0">
              <a:buNone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Менш ефективним виявився настій ромашки, хоча він також суттєво та стабильно знижував чисельність шкідників.</a:t>
            </a:r>
          </a:p>
          <a:p>
            <a:pPr marL="0" indent="0">
              <a:buNone/>
            </a:pP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4411060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84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06FCAC-DF8E-373F-69C0-0F493AD1A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799" y="0"/>
            <a:ext cx="5334197" cy="1134319"/>
          </a:xfrm>
        </p:spPr>
        <p:txBody>
          <a:bodyPr anchor="ctr">
            <a:normAutofit/>
          </a:bodyPr>
          <a:lstStyle/>
          <a:p>
            <a:r>
              <a:rPr lang="uk-UA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Висновки</a:t>
            </a:r>
            <a:br>
              <a:rPr lang="uk-UA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3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B3BF6CF3-72C6-9EFE-AF1F-0BA70CF2E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625034"/>
            <a:ext cx="7396222" cy="6243852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Рослинні настої є ефективним природним екологічним засобом боротьби зі шкідниками. </a:t>
            </a:r>
          </a:p>
          <a:p>
            <a:pPr marL="0" indent="0">
              <a:buNone/>
            </a:pP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 проти павутинного кліща</a:t>
            </a:r>
            <a:b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Настій часнику є дієвим засобом проти павутинного кліща. Завдяки вмісту фітонцидів і сірковмісних сполук він має виражену інсектицидну та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акарицидну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дію, що пригнічує розвиток і життєдіяльність шкідника. </a:t>
            </a:r>
          </a:p>
          <a:p>
            <a:pPr marL="0" indent="0">
              <a:buNone/>
            </a:pP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Екологічна безпечність</a:t>
            </a:r>
            <a:b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Часниковий настій є природним засобом, який не накопичується в ґрунті та рослинах, не шкодить довкіллю та є безпечнішим для людей і корисних комах (за умови правильного використання). </a:t>
            </a:r>
          </a:p>
          <a:p>
            <a:pPr marL="0" indent="0">
              <a:buNone/>
            </a:pP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Профілактична та лікувальна дія</a:t>
            </a:r>
            <a:b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Настій можна використовувати як для знищення вже наявного шкідника, так і для профілактики його появи. </a:t>
            </a:r>
          </a:p>
          <a:p>
            <a:pPr marL="0" indent="0">
              <a:buNone/>
            </a:pP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800" dirty="0"/>
          </a:p>
        </p:txBody>
      </p:sp>
      <p:pic>
        <p:nvPicPr>
          <p:cNvPr id="2050" name="Picture 2" descr="Користь часникової води для кімнатних рослин — Тижневик «ЕХО»">
            <a:extLst>
              <a:ext uri="{FF2B5EF4-FFF2-40B4-BE49-F238E27FC236}">
                <a16:creationId xmlns:a16="http://schemas.microsoft.com/office/drawing/2014/main" id="{A1521802-B762-29AB-C720-56A4F78E0A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17" r="30539" b="-1"/>
          <a:stretch>
            <a:fillRect/>
          </a:stretch>
        </p:blipFill>
        <p:spPr bwMode="auto">
          <a:xfrm>
            <a:off x="7396223" y="-10886"/>
            <a:ext cx="4795778" cy="6868886"/>
          </a:xfrm>
          <a:prstGeom prst="rect">
            <a:avLst/>
          </a:prstGeom>
          <a:noFill/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55452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Як врятувати рослини від павутинного кліща - прості народні ...">
            <a:extLst>
              <a:ext uri="{FF2B5EF4-FFF2-40B4-BE49-F238E27FC236}">
                <a16:creationId xmlns:a16="http://schemas.microsoft.com/office/drawing/2014/main" id="{BC5378F1-CFD2-0790-66D4-7295C1444E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" y="10"/>
            <a:ext cx="1219197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2067" name="Rectangle 2054">
            <a:extLst>
              <a:ext uri="{FF2B5EF4-FFF2-40B4-BE49-F238E27FC236}">
                <a16:creationId xmlns:a16="http://schemas.microsoft.com/office/drawing/2014/main" id="{8EB2B82E-9519-13BE-F662-21976E2C7A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9043" y="1170650"/>
            <a:ext cx="9873914" cy="45283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D1988F-29E8-78CF-966A-6C1487F9A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9043" y="2800094"/>
            <a:ext cx="2301787" cy="744444"/>
          </a:xfrm>
        </p:spPr>
        <p:txBody>
          <a:bodyPr anchor="t">
            <a:normAutofit fontScale="90000"/>
          </a:bodyPr>
          <a:lstStyle/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</a:t>
            </a: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68" name="Straight Connector 2056">
            <a:extLst>
              <a:ext uri="{FF2B5EF4-FFF2-40B4-BE49-F238E27FC236}">
                <a16:creationId xmlns:a16="http://schemas.microsoft.com/office/drawing/2014/main" id="{58111A9F-5A83-81E0-CD78-A5959435D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747465" y="1762828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Місце для вмісту 4">
            <a:extLst>
              <a:ext uri="{FF2B5EF4-FFF2-40B4-BE49-F238E27FC236}">
                <a16:creationId xmlns:a16="http://schemas.microsoft.com/office/drawing/2014/main" id="{004E0918-22B6-DC63-7DC2-189DFD7FD0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8785" y="1170650"/>
            <a:ext cx="7734172" cy="461668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uk-UA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Обмеження ефективності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>
              <a:buFontTx/>
              <a:buChar char="-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Потребує регулярного застосування (через швидке розкладання  </a:t>
            </a:r>
          </a:p>
          <a:p>
            <a:pPr marL="457200" lvl="1" indent="0">
              <a:buNone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активних речовин). </a:t>
            </a:r>
          </a:p>
          <a:p>
            <a:pPr lvl="1">
              <a:buFontTx/>
              <a:buChar char="-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Менш ефективний при масовому ураженні порівняно з хімічними  </a:t>
            </a:r>
          </a:p>
          <a:p>
            <a:pPr lvl="1">
              <a:buFontTx/>
              <a:buChar char="-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препаратами. </a:t>
            </a:r>
          </a:p>
          <a:p>
            <a:pPr lvl="1">
              <a:buFontTx/>
              <a:buChar char="-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Діє переважно контактно, тому важливо ретельно обприскувати  </a:t>
            </a:r>
          </a:p>
          <a:p>
            <a:pPr marL="457200" lvl="1" indent="0">
              <a:buNone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рослини (особливо нижню сторону листя). </a:t>
            </a:r>
          </a:p>
          <a:p>
            <a:pPr marL="0" indent="0">
              <a:buNone/>
            </a:pP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Комплексний підхід</a:t>
            </a:r>
            <a:b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найкращого результату доцільно поєднувати настій часнику з іншими агротехнічними методами: підвищення вологості, видалення уражених частин рослин, чергування біологічних засобів.</a:t>
            </a:r>
          </a:p>
          <a:p>
            <a:pPr marL="0" indent="0">
              <a:buNone/>
            </a:pP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Доступність і простота приготування</a:t>
            </a:r>
            <a:b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Засіб легко приготувати в домашніх умовах із доступної сировини, що робить його популярним серед садівників і городників в Україні. </a:t>
            </a:r>
          </a:p>
          <a:p>
            <a:endParaRPr lang="uk-UA" sz="1100" dirty="0"/>
          </a:p>
        </p:txBody>
      </p:sp>
    </p:spTree>
    <p:extLst>
      <p:ext uri="{BB962C8B-B14F-4D97-AF65-F5344CB8AC3E}">
        <p14:creationId xmlns:p14="http://schemas.microsoft.com/office/powerpoint/2010/main" val="32448322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4" name="Rectangle 3083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188B0C-2192-C364-C4FE-3D3CB01E9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3160" y="124259"/>
            <a:ext cx="5251316" cy="1249206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b="1" dirty="0"/>
              <a:t>СПИСОК ВИКОРИСТАНИХ ДЖЕРЕЛ</a:t>
            </a:r>
            <a:br>
              <a:rPr lang="uk-UA" sz="3700" dirty="0"/>
            </a:br>
            <a:endParaRPr lang="uk-UA" sz="3700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95CC840-8041-8E1A-3435-95E3469195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792" y="1497724"/>
            <a:ext cx="6041985" cy="5360275"/>
          </a:xfrm>
        </p:spPr>
        <p:txBody>
          <a:bodyPr>
            <a:noAutofit/>
          </a:bodyPr>
          <a:lstStyle/>
          <a:p>
            <a:pPr marL="514350" indent="-514350">
              <a:buAutoNum type="arabicPeriod"/>
            </a:pPr>
            <a:r>
              <a:rPr lang="en-US" sz="1800" dirty="0">
                <a:hlinkClick r:id="rId2"/>
              </a:rPr>
              <a:t>https://vlisi.com.ua/solanum-dulcamara/</a:t>
            </a:r>
            <a:endParaRPr lang="uk-UA" sz="1800" dirty="0"/>
          </a:p>
          <a:p>
            <a:pPr marL="514350" indent="-514350">
              <a:buAutoNum type="arabicPeriod"/>
            </a:pPr>
            <a:r>
              <a:rPr lang="en-US" sz="1800" dirty="0">
                <a:hlinkClick r:id="rId3"/>
              </a:rPr>
              <a:t>https://agrotimes.ua/ovochi-sad/nazvani-najbilshi-shkidnyky-paslonovyh/</a:t>
            </a:r>
            <a:endParaRPr lang="uk-UA" sz="1800" dirty="0"/>
          </a:p>
          <a:p>
            <a:pPr marL="514350" indent="-514350">
              <a:buAutoNum type="arabicPeriod"/>
            </a:pPr>
            <a:r>
              <a:rPr lang="en-US" sz="1800" dirty="0">
                <a:hlinkClick r:id="rId4"/>
              </a:rPr>
              <a:t>https://www.slk.kh.ua/news/korisno/paslin-mozhe-buti-otrutoyu-a-mozhe-likami-i-smakolikom.html</a:t>
            </a:r>
            <a:endParaRPr lang="uk-UA" sz="1800" dirty="0"/>
          </a:p>
          <a:p>
            <a:pPr marL="514350" indent="-514350">
              <a:buAutoNum type="arabicPeriod"/>
            </a:pPr>
            <a:r>
              <a:rPr lang="en-US" sz="1800" dirty="0">
                <a:hlinkClick r:id="rId5"/>
              </a:rPr>
              <a:t>https://www.zelena-planeta.ua/paslin-panaceya-nashih-didiv-pradidiv</a:t>
            </a:r>
            <a:endParaRPr lang="uk-UA" sz="1800" dirty="0"/>
          </a:p>
          <a:p>
            <a:pPr marL="514350" indent="-514350">
              <a:buAutoNum type="arabicPeriod"/>
            </a:pPr>
            <a:r>
              <a:rPr lang="en-US" sz="1800" dirty="0">
                <a:hlinkClick r:id="rId6"/>
              </a:rPr>
              <a:t>https://apteka-sadivnyka.ua/shkidniki-yak-z-nimi-borotisya-na-gorodi/?srsltid=AfmBOoqBbxoxMGhVYvc7RneGQ4queXhujcl3yrWWO5g6zbpbUboBGcZq</a:t>
            </a:r>
            <a:endParaRPr lang="uk-UA" sz="1800" dirty="0"/>
          </a:p>
          <a:p>
            <a:pPr marL="514350" indent="-514350">
              <a:buAutoNum type="arabicPeriod"/>
            </a:pPr>
            <a:r>
              <a:rPr lang="en-US" sz="1800" dirty="0">
                <a:hlinkClick r:id="rId7"/>
              </a:rPr>
              <a:t>https://www.agronom.com.ua/shkidnyky-ta-hvoroby-zavdayut-shkody-ovochevym-kulturam-yakyh-najbilshe/</a:t>
            </a:r>
            <a:endParaRPr lang="uk-UA" sz="1800" dirty="0"/>
          </a:p>
          <a:p>
            <a:pPr marL="514350" indent="-514350">
              <a:buAutoNum type="arabicPeriod"/>
            </a:pPr>
            <a:r>
              <a:rPr lang="en-US" sz="1800" dirty="0">
                <a:hlinkClick r:id="rId8"/>
              </a:rPr>
              <a:t>https://apostrophe.ua/lime/lifestyle/kak-ispolzovat-chesnochnuyu-vodu-dlya-podkormki-i-profilaktiki-bolezney-komnatnyih-rasteniy.html</a:t>
            </a:r>
            <a:endParaRPr lang="uk-UA" sz="1800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D6F0E945-6714-3433-C94E-F7EBD13AB3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53" r="19945" b="-1"/>
          <a:stretch>
            <a:fillRect/>
          </a:stretch>
        </p:blipFill>
        <p:spPr bwMode="auto">
          <a:xfrm>
            <a:off x="6937636" y="-12098"/>
            <a:ext cx="5254364" cy="6870098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89853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5000">
              <a:srgbClr val="FFC000">
                <a:alpha val="27000"/>
                <a:lumMod val="89000"/>
                <a:lumOff val="11000"/>
              </a:srgbClr>
            </a:gs>
            <a:gs pos="65696">
              <a:srgbClr val="B5D2EC"/>
            </a:gs>
            <a:gs pos="41000">
              <a:schemeClr val="accent1">
                <a:lumMod val="45000"/>
                <a:lumOff val="55000"/>
              </a:schemeClr>
            </a:gs>
            <a:gs pos="23000">
              <a:schemeClr val="accent1">
                <a:lumMod val="45000"/>
                <a:lumOff val="55000"/>
              </a:schemeClr>
            </a:gs>
            <a:gs pos="24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51BA4DF-2BD4-4EC2-B1DB-B27C8AC71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55CDD6F8-2FE3-3F82-24C3-C5B31B65AFB1}"/>
              </a:ext>
            </a:extLst>
          </p:cNvPr>
          <p:cNvSpPr/>
          <p:nvPr/>
        </p:nvSpPr>
        <p:spPr>
          <a:xfrm>
            <a:off x="5060249" y="2481198"/>
            <a:ext cx="724589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8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Дякую за увагу!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739EDBD-AB96-0665-AF5D-9CD7C5BDF0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602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4620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2612</TotalTime>
  <Words>1175</Words>
  <Application>Microsoft Office PowerPoint</Application>
  <PresentationFormat>Широкий екран</PresentationFormat>
  <Paragraphs>145</Paragraphs>
  <Slides>17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Office Theme</vt:lpstr>
      <vt:lpstr>І етап Всеукраїнського конкурсу-захисту  науково-дослідницьких робіт учнів-членів МАН України  у 2025 / 2026 навчальному році Номінація: еколог-юніор</vt:lpstr>
      <vt:lpstr>Актуальність дослідження  </vt:lpstr>
      <vt:lpstr>Мета роботи:               Експериментально обґрунтувати ефективність настоїв лікарських і культурних рослин у боротьбі зі шкідниками  та визначити  найбільш дієві природні засоби, оптимальні умови їх застосування. </vt:lpstr>
      <vt:lpstr> Завдання роботи </vt:lpstr>
      <vt:lpstr> Об’єктом дослідження є Паслін солодко-гіркий (Solanum dulcamara L.) як типовий представник родини Пасльонові  (Solanaceae). </vt:lpstr>
      <vt:lpstr>Наукова новизна.  </vt:lpstr>
      <vt:lpstr>Теоретична частина</vt:lpstr>
      <vt:lpstr>Опис виконаних робіт </vt:lpstr>
      <vt:lpstr>Презентація PowerPoint</vt:lpstr>
      <vt:lpstr>Таблиця 1.               Динаміка чисельності шкідників (особин/листок) </vt:lpstr>
      <vt:lpstr> Розрахунок ефективності (%) здійснювався за наступною формулою: Е = ((N₀ − N₁) / N₀) × 100% де: N₀ — початкова кількість шкідників,  N₁ — кінцева кількість. </vt:lpstr>
      <vt:lpstr>Рецепти приготування настоїв </vt:lpstr>
      <vt:lpstr>Аналіз результатів </vt:lpstr>
      <vt:lpstr>               Висновки </vt:lpstr>
      <vt:lpstr>ВИСНОВКИ </vt:lpstr>
      <vt:lpstr>СПИСОК ВИКОРИСТАНИХ ДЖЕРЕЛ 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>Ірина Леденьова</dc:creator>
  <cp:lastModifiedBy>Ирина Леденева</cp:lastModifiedBy>
  <cp:revision>21</cp:revision>
  <dcterms:created xsi:type="dcterms:W3CDTF">2025-07-23T00:59:00Z</dcterms:created>
  <dcterms:modified xsi:type="dcterms:W3CDTF">2026-04-14T09:18:15Z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53D98EA922644B478A13410A32A3BB50_13</vt:lpwstr>
  </property>
  <property fmtid="{D5CDD505-2E9C-101B-9397-08002B2CF9AE}" pid="3" name="KSOProductBuildVer">
    <vt:lpwstr>2052-12.1.0.21915</vt:lpwstr>
  </property>
</Properties>
</file>