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Darker Grotesque Bold" panose="020B0604020202020204" charset="0"/>
      <p:regular r:id="rId21"/>
    </p:embeddedFont>
    <p:embeddedFont>
      <p:font typeface="Garamond Bold" panose="020B0604020202020204" charset="0"/>
      <p:regular r:id="rId22"/>
    </p:embeddedFont>
    <p:embeddedFont>
      <p:font typeface="PT Serif" panose="020A0603040505020204" pitchFamily="18" charset="-52"/>
      <p:regular r:id="rId23"/>
      <p:bold r:id="rId24"/>
      <p:italic r:id="rId25"/>
      <p:boldItalic r:id="rId26"/>
    </p:embeddedFont>
    <p:embeddedFont>
      <p:font typeface="PT Serif Bold" panose="020A0703040505020204" pitchFamily="18" charset="-52"/>
      <p:regular r:id="rId27"/>
      <p:bold r:id="rId28"/>
    </p:embeddedFont>
    <p:embeddedFont>
      <p:font typeface="PT Serif Bold Italics" panose="020B0604020202020204" charset="-52"/>
      <p:regular r:id="rId29"/>
    </p:embeddedFont>
    <p:embeddedFont>
      <p:font typeface="PT Serif Italics" panose="020B0604020202020204" charset="-52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1" d="100"/>
          <a:sy n="51" d="100"/>
        </p:scale>
        <p:origin x="1181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0.pn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6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3.svg"/><Relationship Id="rId3" Type="http://schemas.openxmlformats.org/officeDocument/2006/relationships/image" Target="../media/image1.jpeg"/><Relationship Id="rId7" Type="http://schemas.openxmlformats.org/officeDocument/2006/relationships/image" Target="../media/image30.jpe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png"/><Relationship Id="rId11" Type="http://schemas.openxmlformats.org/officeDocument/2006/relationships/image" Target="../media/image28.png"/><Relationship Id="rId5" Type="http://schemas.openxmlformats.org/officeDocument/2006/relationships/image" Target="../media/image15.png"/><Relationship Id="rId10" Type="http://schemas.openxmlformats.org/officeDocument/2006/relationships/package" Target="../embeddings/Microsoft_Excel_Worksheet.xlsx"/><Relationship Id="rId4" Type="http://schemas.openxmlformats.org/officeDocument/2006/relationships/image" Target="../media/image4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0.png"/><Relationship Id="rId7" Type="http://schemas.openxmlformats.org/officeDocument/2006/relationships/image" Target="../media/image3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10.png"/><Relationship Id="rId7" Type="http://schemas.openxmlformats.org/officeDocument/2006/relationships/image" Target="../media/image41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jpeg"/><Relationship Id="rId10" Type="http://schemas.openxmlformats.org/officeDocument/2006/relationships/image" Target="../media/image44.png"/><Relationship Id="rId4" Type="http://schemas.openxmlformats.org/officeDocument/2006/relationships/image" Target="../media/image16.png"/><Relationship Id="rId9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12" Type="http://schemas.openxmlformats.org/officeDocument/2006/relationships/image" Target="../media/image51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50.png"/><Relationship Id="rId5" Type="http://schemas.openxmlformats.org/officeDocument/2006/relationships/image" Target="../media/image13.png"/><Relationship Id="rId10" Type="http://schemas.openxmlformats.org/officeDocument/2006/relationships/image" Target="../media/image34.svg"/><Relationship Id="rId4" Type="http://schemas.openxmlformats.org/officeDocument/2006/relationships/image" Target="../media/image15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3549421" y="-401881"/>
            <a:ext cx="11071902" cy="110719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45011" r="-45011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4510676" y="5712820"/>
            <a:ext cx="3829795" cy="382979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7010" r="-17010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7045042" y="564583"/>
            <a:ext cx="10833726" cy="4058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336"/>
              </a:lnSpc>
            </a:pPr>
            <a:r>
              <a:rPr lang="en-US" sz="6600" b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“Екологічна роль комах-детритофагів у прискоренні весняної деструкції рослинних решток”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159752" y="4566231"/>
            <a:ext cx="9719017" cy="5251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Над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проєктом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працювали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: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Циганець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Лера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та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Качур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Богдана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учениці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8-Б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класу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ОЗО «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Миргородський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ліцей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імені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І.А.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Зубковського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»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вихованки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гуртка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Миргородської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філії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Комунального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закладу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Полтавської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обласної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ради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«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Полтавська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обласна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Мала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академія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наук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учнівської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молоді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»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Науковий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керівник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: 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Шаркий Геннадій Анатолійович,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вчитель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біології</a:t>
            </a:r>
            <a:endParaRPr lang="en-US" sz="2500" b="1" dirty="0">
              <a:solidFill>
                <a:srgbClr val="FFFBF7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Опорного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закладу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освіти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“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Миргородський</a:t>
            </a:r>
            <a:endParaRPr lang="en-US" sz="2500" b="1" dirty="0">
              <a:solidFill>
                <a:srgbClr val="FFFBF7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ліцей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імені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Івана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Андрійовича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Зубковського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Миргородської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міської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ради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Полтавської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2500" b="1" dirty="0" err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області</a:t>
            </a:r>
            <a:r>
              <a:rPr lang="en-US" sz="2500" b="1" dirty="0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4215804" flipV="1">
            <a:off x="3649442" y="-4487752"/>
            <a:ext cx="9924350" cy="9552187"/>
          </a:xfrm>
          <a:custGeom>
            <a:avLst/>
            <a:gdLst/>
            <a:ahLst/>
            <a:cxnLst/>
            <a:rect l="l" t="t" r="r" b="b"/>
            <a:pathLst>
              <a:path w="9924350" h="9552187">
                <a:moveTo>
                  <a:pt x="0" y="9552187"/>
                </a:moveTo>
                <a:lnTo>
                  <a:pt x="9924350" y="9552187"/>
                </a:lnTo>
                <a:lnTo>
                  <a:pt x="9924350" y="0"/>
                </a:lnTo>
                <a:lnTo>
                  <a:pt x="0" y="0"/>
                </a:lnTo>
                <a:lnTo>
                  <a:pt x="0" y="955218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2525447" y="-2910769"/>
            <a:ext cx="11525106" cy="11525106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81715" r="-8760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6" name="Freeform 6"/>
          <p:cNvSpPr/>
          <p:nvPr/>
        </p:nvSpPr>
        <p:spPr>
          <a:xfrm rot="7042045">
            <a:off x="-4135363" y="6195754"/>
            <a:ext cx="11015036" cy="10601972"/>
          </a:xfrm>
          <a:custGeom>
            <a:avLst/>
            <a:gdLst/>
            <a:ahLst/>
            <a:cxnLst/>
            <a:rect l="l" t="t" r="r" b="b"/>
            <a:pathLst>
              <a:path w="11015036" h="10601972">
                <a:moveTo>
                  <a:pt x="0" y="0"/>
                </a:moveTo>
                <a:lnTo>
                  <a:pt x="11015036" y="0"/>
                </a:lnTo>
                <a:lnTo>
                  <a:pt x="11015036" y="10601972"/>
                </a:lnTo>
                <a:lnTo>
                  <a:pt x="0" y="106019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564179"/>
            <a:ext cx="9046273" cy="121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26"/>
              </a:lnSpc>
            </a:pPr>
            <a:r>
              <a:rPr lang="en-US" sz="7501" b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Актуальність</a:t>
            </a:r>
            <a:r>
              <a:rPr lang="en-US" sz="7501" b="1" i="1">
                <a:solidFill>
                  <a:srgbClr val="FFFBF7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: </a:t>
            </a:r>
          </a:p>
          <a:p>
            <a:pPr marL="0" lvl="0" indent="0" algn="l">
              <a:lnSpc>
                <a:spcPts val="3477"/>
              </a:lnSpc>
            </a:pPr>
            <a:endParaRPr lang="en-US" sz="7501" b="1" i="1">
              <a:solidFill>
                <a:srgbClr val="FFFBF7"/>
              </a:solidFill>
              <a:latin typeface="PT Serif Bold Italics"/>
              <a:ea typeface="PT Serif Bold Italics"/>
              <a:cs typeface="PT Serif Bold Italics"/>
              <a:sym typeface="PT Serif Bold Itali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83189" y="1399573"/>
            <a:ext cx="12026530" cy="4324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2"/>
              </a:lnSpc>
              <a:spcBef>
                <a:spcPct val="0"/>
              </a:spcBef>
            </a:pPr>
            <a:r>
              <a:rPr lang="en-US" sz="4101" b="1" i="1">
                <a:solidFill>
                  <a:srgbClr val="FFFBF7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В умовах змін клімату та антропогенного впливу особливої актуальності набуває дослідження природних механізмів відновлення ґрунтів, зокрема ролі комах-детритофагів у прискоренні весняної деструкції органічних решток.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821681" y="5543533"/>
            <a:ext cx="14036268" cy="1486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15"/>
              </a:lnSpc>
            </a:pPr>
            <a:r>
              <a:rPr lang="en-US" sz="8582" b="1">
                <a:solidFill>
                  <a:srgbClr val="FFFFFF"/>
                </a:solidFill>
                <a:latin typeface="Garamond Bold"/>
                <a:ea typeface="Garamond Bold"/>
                <a:cs typeface="Garamond Bold"/>
                <a:sym typeface="Garamond Bold"/>
              </a:rPr>
              <a:t>Новизна дослідження: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3189" y="7160792"/>
            <a:ext cx="15248180" cy="2830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</a:pPr>
            <a:r>
              <a:rPr lang="en-US" sz="4047" b="1" i="1">
                <a:solidFill>
                  <a:srgbClr val="FFFFFF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Полягає у встановленні залежності інтенсивності деструкції рослинних решток у ранньовесняний період від активності комах-детритофагів у конкретній локальній екосистемі.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6805790" flipV="1">
            <a:off x="9437819" y="-1188035"/>
            <a:ext cx="9924350" cy="9552187"/>
          </a:xfrm>
          <a:custGeom>
            <a:avLst/>
            <a:gdLst/>
            <a:ahLst/>
            <a:cxnLst/>
            <a:rect l="l" t="t" r="r" b="b"/>
            <a:pathLst>
              <a:path w="9924350" h="9552187">
                <a:moveTo>
                  <a:pt x="0" y="9552187"/>
                </a:moveTo>
                <a:lnTo>
                  <a:pt x="9924350" y="9552187"/>
                </a:lnTo>
                <a:lnTo>
                  <a:pt x="9924350" y="0"/>
                </a:lnTo>
                <a:lnTo>
                  <a:pt x="0" y="0"/>
                </a:lnTo>
                <a:lnTo>
                  <a:pt x="0" y="955218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432730" y="2799984"/>
            <a:ext cx="8550234" cy="8229600"/>
          </a:xfrm>
          <a:custGeom>
            <a:avLst/>
            <a:gdLst/>
            <a:ahLst/>
            <a:cxnLst/>
            <a:rect l="l" t="t" r="r" b="b"/>
            <a:pathLst>
              <a:path w="8550234" h="8229600">
                <a:moveTo>
                  <a:pt x="0" y="0"/>
                </a:moveTo>
                <a:lnTo>
                  <a:pt x="8550234" y="0"/>
                </a:lnTo>
                <a:lnTo>
                  <a:pt x="855023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1325547" y="-1735377"/>
            <a:ext cx="7629964" cy="762996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6923" r="-26923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4320726" y="2368823"/>
            <a:ext cx="3967382" cy="396738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9466" r="-9466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9" name="TextBox 9"/>
          <p:cNvSpPr txBox="1"/>
          <p:nvPr/>
        </p:nvSpPr>
        <p:spPr>
          <a:xfrm>
            <a:off x="7361306" y="2050399"/>
            <a:ext cx="10117699" cy="215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b="1" i="1">
                <a:solidFill>
                  <a:srgbClr val="FFFFFF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Процес деструкції (розкладання) торішнього листя.</a:t>
            </a:r>
          </a:p>
          <a:p>
            <a:pPr algn="ctr">
              <a:lnSpc>
                <a:spcPts val="5739"/>
              </a:lnSpc>
            </a:pPr>
            <a:endParaRPr lang="en-US" sz="4099" b="1" i="1">
              <a:solidFill>
                <a:srgbClr val="FFFFFF"/>
              </a:solidFill>
              <a:latin typeface="PT Serif Bold Italics"/>
              <a:ea typeface="PT Serif Bold Italics"/>
              <a:cs typeface="PT Serif Bold Italics"/>
              <a:sym typeface="PT Serif Bold Itali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0" y="6183805"/>
            <a:ext cx="11731935" cy="1384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42"/>
              </a:lnSpc>
            </a:pPr>
            <a:r>
              <a:rPr lang="en-US" sz="8101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Предмет дослідження: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7894623"/>
            <a:ext cx="11256157" cy="2370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1"/>
              </a:lnSpc>
            </a:pPr>
            <a:r>
              <a:rPr lang="en-US" sz="4544" b="1" i="1">
                <a:solidFill>
                  <a:srgbClr val="FFFFFF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Роль комах (жуків, личинок) у цьому процесі.</a:t>
            </a:r>
          </a:p>
          <a:p>
            <a:pPr algn="ctr">
              <a:lnSpc>
                <a:spcPts val="6361"/>
              </a:lnSpc>
            </a:pPr>
            <a:endParaRPr lang="en-US" sz="4544" b="1" i="1">
              <a:solidFill>
                <a:srgbClr val="FFFFFF"/>
              </a:solidFill>
              <a:latin typeface="PT Serif Bold Italics"/>
              <a:ea typeface="PT Serif Bold Italics"/>
              <a:cs typeface="PT Serif Bold Italics"/>
              <a:sym typeface="PT Serif Bold Italics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1731935" y="3966262"/>
            <a:ext cx="7629964" cy="762996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14" name="TextBox 14"/>
          <p:cNvSpPr txBox="1"/>
          <p:nvPr/>
        </p:nvSpPr>
        <p:spPr>
          <a:xfrm>
            <a:off x="6765582" y="304248"/>
            <a:ext cx="11522418" cy="1483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79"/>
              </a:lnSpc>
            </a:pPr>
            <a:r>
              <a:rPr lang="en-US" sz="8699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Об’єкт дослідження: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518" b="-6851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977880" y="-747856"/>
            <a:ext cx="11195550" cy="11782711"/>
            <a:chOff x="0" y="0"/>
            <a:chExt cx="77229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72296" cy="812800"/>
            </a:xfrm>
            <a:custGeom>
              <a:avLst/>
              <a:gdLst/>
              <a:ahLst/>
              <a:cxnLst/>
              <a:rect l="l" t="t" r="r" b="b"/>
              <a:pathLst>
                <a:path w="772296" h="812800">
                  <a:moveTo>
                    <a:pt x="386148" y="0"/>
                  </a:moveTo>
                  <a:cubicBezTo>
                    <a:pt x="172884" y="0"/>
                    <a:pt x="0" y="181951"/>
                    <a:pt x="0" y="406400"/>
                  </a:cubicBezTo>
                  <a:cubicBezTo>
                    <a:pt x="0" y="630849"/>
                    <a:pt x="172884" y="812800"/>
                    <a:pt x="386148" y="812800"/>
                  </a:cubicBezTo>
                  <a:cubicBezTo>
                    <a:pt x="599412" y="812800"/>
                    <a:pt x="772296" y="630849"/>
                    <a:pt x="772296" y="406400"/>
                  </a:cubicBezTo>
                  <a:cubicBezTo>
                    <a:pt x="772296" y="181951"/>
                    <a:pt x="599412" y="0"/>
                    <a:pt x="386148" y="0"/>
                  </a:cubicBezTo>
                  <a:close/>
                </a:path>
              </a:pathLst>
            </a:custGeom>
            <a:solidFill>
              <a:srgbClr val="FFFBF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2403" y="123825"/>
              <a:ext cx="627491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1990943">
            <a:off x="-1385218" y="738370"/>
            <a:ext cx="3252941" cy="3985226"/>
          </a:xfrm>
          <a:custGeom>
            <a:avLst/>
            <a:gdLst/>
            <a:ahLst/>
            <a:cxnLst/>
            <a:rect l="l" t="t" r="r" b="b"/>
            <a:pathLst>
              <a:path w="3252941" h="3985226">
                <a:moveTo>
                  <a:pt x="0" y="0"/>
                </a:moveTo>
                <a:lnTo>
                  <a:pt x="3252941" y="0"/>
                </a:lnTo>
                <a:lnTo>
                  <a:pt x="3252941" y="3985227"/>
                </a:lnTo>
                <a:lnTo>
                  <a:pt x="0" y="39852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291031">
            <a:off x="10479371" y="8294387"/>
            <a:ext cx="3252941" cy="3985226"/>
          </a:xfrm>
          <a:custGeom>
            <a:avLst/>
            <a:gdLst/>
            <a:ahLst/>
            <a:cxnLst/>
            <a:rect l="l" t="t" r="r" b="b"/>
            <a:pathLst>
              <a:path w="3252941" h="3985226">
                <a:moveTo>
                  <a:pt x="0" y="0"/>
                </a:moveTo>
                <a:lnTo>
                  <a:pt x="3252941" y="0"/>
                </a:lnTo>
                <a:lnTo>
                  <a:pt x="3252941" y="3985226"/>
                </a:lnTo>
                <a:lnTo>
                  <a:pt x="0" y="398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12118" y="1505763"/>
            <a:ext cx="8769263" cy="1227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62"/>
              </a:lnSpc>
            </a:pPr>
            <a:r>
              <a:rPr lang="en-US" sz="7187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Мета дослідження: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3496196"/>
            <a:ext cx="7940217" cy="511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93"/>
              </a:lnSpc>
            </a:pPr>
            <a:r>
              <a:rPr lang="en-US" sz="4852" b="1" i="1">
                <a:solidFill>
                  <a:srgbClr val="FFFFFF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З’ясувати, які комахи живуть у рослинних рештках навесні та як саме вони допомагають швидше розкладати старе листя й траву.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790942" y="-747856"/>
            <a:ext cx="11621815" cy="1162181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52061" t="-30803" r="-51252" b="-3637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10508185" flipV="1">
            <a:off x="10069118" y="-164953"/>
            <a:ext cx="9924350" cy="9552187"/>
          </a:xfrm>
          <a:custGeom>
            <a:avLst/>
            <a:gdLst/>
            <a:ahLst/>
            <a:cxnLst/>
            <a:rect l="l" t="t" r="r" b="b"/>
            <a:pathLst>
              <a:path w="9924350" h="9552187">
                <a:moveTo>
                  <a:pt x="0" y="9552187"/>
                </a:moveTo>
                <a:lnTo>
                  <a:pt x="9924350" y="9552187"/>
                </a:lnTo>
                <a:lnTo>
                  <a:pt x="9924350" y="0"/>
                </a:lnTo>
                <a:lnTo>
                  <a:pt x="0" y="0"/>
                </a:lnTo>
                <a:lnTo>
                  <a:pt x="0" y="955218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159950">
            <a:off x="8776935" y="4068852"/>
            <a:ext cx="8550234" cy="8229600"/>
          </a:xfrm>
          <a:custGeom>
            <a:avLst/>
            <a:gdLst/>
            <a:ahLst/>
            <a:cxnLst/>
            <a:rect l="l" t="t" r="r" b="b"/>
            <a:pathLst>
              <a:path w="8550234" h="8229600">
                <a:moveTo>
                  <a:pt x="0" y="0"/>
                </a:moveTo>
                <a:lnTo>
                  <a:pt x="8550234" y="0"/>
                </a:lnTo>
                <a:lnTo>
                  <a:pt x="855023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761985" y="4446974"/>
            <a:ext cx="14169853" cy="1343712"/>
            <a:chOff x="0" y="0"/>
            <a:chExt cx="4083013" cy="3871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83013" cy="387188"/>
            </a:xfrm>
            <a:custGeom>
              <a:avLst/>
              <a:gdLst/>
              <a:ahLst/>
              <a:cxnLst/>
              <a:rect l="l" t="t" r="r" b="b"/>
              <a:pathLst>
                <a:path w="4083013" h="387188">
                  <a:moveTo>
                    <a:pt x="3879813" y="0"/>
                  </a:moveTo>
                  <a:cubicBezTo>
                    <a:pt x="3992037" y="0"/>
                    <a:pt x="4083013" y="86675"/>
                    <a:pt x="4083013" y="193594"/>
                  </a:cubicBezTo>
                  <a:cubicBezTo>
                    <a:pt x="4083013" y="300513"/>
                    <a:pt x="3992037" y="387188"/>
                    <a:pt x="3879813" y="387188"/>
                  </a:cubicBezTo>
                  <a:lnTo>
                    <a:pt x="203200" y="387188"/>
                  </a:lnTo>
                  <a:cubicBezTo>
                    <a:pt x="90976" y="387188"/>
                    <a:pt x="0" y="300513"/>
                    <a:pt x="0" y="193594"/>
                  </a:cubicBezTo>
                  <a:cubicBezTo>
                    <a:pt x="0" y="8667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A85E2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47625"/>
              <a:ext cx="4083013" cy="339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602462" y="2396250"/>
            <a:ext cx="14488898" cy="1790529"/>
            <a:chOff x="0" y="0"/>
            <a:chExt cx="3288574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88574" cy="406400"/>
            </a:xfrm>
            <a:custGeom>
              <a:avLst/>
              <a:gdLst/>
              <a:ahLst/>
              <a:cxnLst/>
              <a:rect l="l" t="t" r="r" b="b"/>
              <a:pathLst>
                <a:path w="3288574" h="406400">
                  <a:moveTo>
                    <a:pt x="3085374" y="0"/>
                  </a:moveTo>
                  <a:cubicBezTo>
                    <a:pt x="3197598" y="0"/>
                    <a:pt x="3288574" y="90976"/>
                    <a:pt x="3288574" y="203200"/>
                  </a:cubicBezTo>
                  <a:cubicBezTo>
                    <a:pt x="3288574" y="315424"/>
                    <a:pt x="3197598" y="406400"/>
                    <a:pt x="308537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A85E2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47625"/>
              <a:ext cx="3288574" cy="358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132460" y="6114536"/>
            <a:ext cx="13799378" cy="1410387"/>
            <a:chOff x="0" y="0"/>
            <a:chExt cx="3976261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976261" cy="406400"/>
            </a:xfrm>
            <a:custGeom>
              <a:avLst/>
              <a:gdLst/>
              <a:ahLst/>
              <a:cxnLst/>
              <a:rect l="l" t="t" r="r" b="b"/>
              <a:pathLst>
                <a:path w="3976261" h="406400">
                  <a:moveTo>
                    <a:pt x="3773061" y="0"/>
                  </a:moveTo>
                  <a:cubicBezTo>
                    <a:pt x="3885285" y="0"/>
                    <a:pt x="3976261" y="90976"/>
                    <a:pt x="3976261" y="203200"/>
                  </a:cubicBezTo>
                  <a:cubicBezTo>
                    <a:pt x="3976261" y="315424"/>
                    <a:pt x="3885285" y="406400"/>
                    <a:pt x="377306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A85E21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47625"/>
              <a:ext cx="3976261" cy="358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342912" y="1657674"/>
            <a:ext cx="1059996" cy="202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300"/>
              </a:lnSpc>
            </a:pPr>
            <a:r>
              <a:rPr lang="en-US" sz="15000" b="1">
                <a:solidFill>
                  <a:srgbClr val="FFFBF7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25331" y="346318"/>
            <a:ext cx="9931955" cy="1418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3"/>
              </a:lnSpc>
            </a:pPr>
            <a:r>
              <a:rPr lang="en-US" sz="8288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Завдання проєкту: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02909" y="2486349"/>
            <a:ext cx="12888006" cy="1553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6"/>
              </a:lnSpc>
            </a:pPr>
            <a:r>
              <a:rPr lang="en-US" sz="2976" b="1" i="1">
                <a:solidFill>
                  <a:srgbClr val="FFFFFF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Проаналізувати наукову літературу щодо ролі комах-детритофагів у процесах розкладу органічних решток та кругообігу речовин у екосистемах.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31987" y="3725315"/>
            <a:ext cx="1059996" cy="202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300"/>
              </a:lnSpc>
            </a:pPr>
            <a:r>
              <a:rPr lang="en-US" sz="15000" b="1">
                <a:solidFill>
                  <a:srgbClr val="FFFBF7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72464" y="5668294"/>
            <a:ext cx="1059996" cy="202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300"/>
              </a:lnSpc>
            </a:pPr>
            <a:r>
              <a:rPr lang="en-US" sz="15000" b="1">
                <a:solidFill>
                  <a:srgbClr val="FFFBF7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72464" y="7297827"/>
            <a:ext cx="1059996" cy="202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300"/>
              </a:lnSpc>
            </a:pPr>
            <a:r>
              <a:rPr lang="en-US" sz="15000" b="1">
                <a:solidFill>
                  <a:srgbClr val="FFFBF7"/>
                </a:solidFill>
                <a:latin typeface="Darker Grotesque Bold"/>
                <a:ea typeface="Darker Grotesque Bold"/>
                <a:cs typeface="Darker Grotesque Bold"/>
                <a:sym typeface="Darker Grotesque Bold"/>
              </a:rPr>
              <a:t>4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3291983" y="7847913"/>
            <a:ext cx="13799378" cy="1410387"/>
            <a:chOff x="0" y="0"/>
            <a:chExt cx="3976261" cy="406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976261" cy="406400"/>
            </a:xfrm>
            <a:custGeom>
              <a:avLst/>
              <a:gdLst/>
              <a:ahLst/>
              <a:cxnLst/>
              <a:rect l="l" t="t" r="r" b="b"/>
              <a:pathLst>
                <a:path w="3976261" h="406400">
                  <a:moveTo>
                    <a:pt x="3773061" y="0"/>
                  </a:moveTo>
                  <a:cubicBezTo>
                    <a:pt x="3885285" y="0"/>
                    <a:pt x="3976261" y="90976"/>
                    <a:pt x="3976261" y="203200"/>
                  </a:cubicBezTo>
                  <a:cubicBezTo>
                    <a:pt x="3976261" y="315424"/>
                    <a:pt x="3885285" y="406400"/>
                    <a:pt x="377306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A85E21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47625"/>
              <a:ext cx="3976261" cy="358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435816" y="4553990"/>
            <a:ext cx="13192666" cy="1029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6"/>
              </a:lnSpc>
            </a:pPr>
            <a:r>
              <a:rPr lang="en-US" sz="2976" b="1" i="1">
                <a:solidFill>
                  <a:srgbClr val="FFFFFF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Визначити видовий склад та активність комах-детритофагів у досліджуваній території у весняний період.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621740" y="6276071"/>
            <a:ext cx="11642561" cy="1029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6"/>
              </a:lnSpc>
            </a:pPr>
            <a:r>
              <a:rPr lang="en-US" sz="2976" b="1" i="1">
                <a:solidFill>
                  <a:srgbClr val="FFFFFF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Дослідити швидкість деструкції рослинних решток за наявності та відсутності доступу детритофагів.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621740" y="7896398"/>
            <a:ext cx="12669174" cy="1029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6"/>
              </a:lnSpc>
            </a:pPr>
            <a:r>
              <a:rPr lang="en-US" sz="2976" b="1" i="1">
                <a:solidFill>
                  <a:srgbClr val="FFFFFF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Оцінити вплив детритофагів на стан ґрунту (вологість, структура, наявність гумусу або опосередковані показники).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518" b="-6851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496419" y="-10958378"/>
            <a:ext cx="13525763" cy="1352576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4931" r="-24931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0" y="9258300"/>
            <a:ext cx="18288000" cy="4161373"/>
            <a:chOff x="0" y="0"/>
            <a:chExt cx="4816593" cy="10959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095999"/>
            </a:xfrm>
            <a:custGeom>
              <a:avLst/>
              <a:gdLst/>
              <a:ahLst/>
              <a:cxnLst/>
              <a:rect l="l" t="t" r="r" b="b"/>
              <a:pathLst>
                <a:path w="4816592" h="1095999">
                  <a:moveTo>
                    <a:pt x="21590" y="0"/>
                  </a:moveTo>
                  <a:lnTo>
                    <a:pt x="4795002" y="0"/>
                  </a:lnTo>
                  <a:cubicBezTo>
                    <a:pt x="4800728" y="0"/>
                    <a:pt x="4806220" y="2275"/>
                    <a:pt x="4810269" y="6324"/>
                  </a:cubicBezTo>
                  <a:cubicBezTo>
                    <a:pt x="4814318" y="10372"/>
                    <a:pt x="4816592" y="15864"/>
                    <a:pt x="4816592" y="21590"/>
                  </a:cubicBezTo>
                  <a:lnTo>
                    <a:pt x="4816592" y="1074409"/>
                  </a:lnTo>
                  <a:cubicBezTo>
                    <a:pt x="4816592" y="1086333"/>
                    <a:pt x="4806926" y="1095999"/>
                    <a:pt x="4795002" y="1095999"/>
                  </a:cubicBezTo>
                  <a:lnTo>
                    <a:pt x="21590" y="1095999"/>
                  </a:lnTo>
                  <a:cubicBezTo>
                    <a:pt x="9666" y="1095999"/>
                    <a:pt x="0" y="1086333"/>
                    <a:pt x="0" y="1074409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FFFBF7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47625"/>
              <a:ext cx="4816593" cy="10483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1990943">
            <a:off x="-1361731" y="-428798"/>
            <a:ext cx="3252941" cy="3985226"/>
          </a:xfrm>
          <a:custGeom>
            <a:avLst/>
            <a:gdLst/>
            <a:ahLst/>
            <a:cxnLst/>
            <a:rect l="l" t="t" r="r" b="b"/>
            <a:pathLst>
              <a:path w="3252941" h="3985226">
                <a:moveTo>
                  <a:pt x="0" y="0"/>
                </a:moveTo>
                <a:lnTo>
                  <a:pt x="3252941" y="0"/>
                </a:lnTo>
                <a:lnTo>
                  <a:pt x="3252941" y="3985227"/>
                </a:lnTo>
                <a:lnTo>
                  <a:pt x="0" y="39852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2291031">
            <a:off x="16661529" y="5722606"/>
            <a:ext cx="3252941" cy="3985226"/>
          </a:xfrm>
          <a:custGeom>
            <a:avLst/>
            <a:gdLst/>
            <a:ahLst/>
            <a:cxnLst/>
            <a:rect l="l" t="t" r="r" b="b"/>
            <a:pathLst>
              <a:path w="3252941" h="3985226">
                <a:moveTo>
                  <a:pt x="0" y="0"/>
                </a:moveTo>
                <a:lnTo>
                  <a:pt x="3252942" y="0"/>
                </a:lnTo>
                <a:lnTo>
                  <a:pt x="3252942" y="3985226"/>
                </a:lnTo>
                <a:lnTo>
                  <a:pt x="0" y="3985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02990" y="166023"/>
            <a:ext cx="1109259" cy="1725354"/>
          </a:xfrm>
          <a:custGeom>
            <a:avLst/>
            <a:gdLst/>
            <a:ahLst/>
            <a:cxnLst/>
            <a:rect l="l" t="t" r="r" b="b"/>
            <a:pathLst>
              <a:path w="1109259" h="1725354">
                <a:moveTo>
                  <a:pt x="0" y="0"/>
                </a:moveTo>
                <a:lnTo>
                  <a:pt x="1109259" y="0"/>
                </a:lnTo>
                <a:lnTo>
                  <a:pt x="1109259" y="1725354"/>
                </a:lnTo>
                <a:lnTo>
                  <a:pt x="0" y="17253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759523" y="2810663"/>
            <a:ext cx="10302792" cy="7005899"/>
          </a:xfrm>
          <a:custGeom>
            <a:avLst/>
            <a:gdLst/>
            <a:ahLst/>
            <a:cxnLst/>
            <a:rect l="l" t="t" r="r" b="b"/>
            <a:pathLst>
              <a:path w="10302792" h="7005899">
                <a:moveTo>
                  <a:pt x="0" y="0"/>
                </a:moveTo>
                <a:lnTo>
                  <a:pt x="10302792" y="0"/>
                </a:lnTo>
                <a:lnTo>
                  <a:pt x="10302792" y="7005899"/>
                </a:lnTo>
                <a:lnTo>
                  <a:pt x="0" y="70058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18039" y="3238898"/>
            <a:ext cx="8625961" cy="628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5"/>
              </a:lnSpc>
              <a:spcBef>
                <a:spcPct val="0"/>
              </a:spcBef>
            </a:pPr>
            <a:r>
              <a:rPr lang="en-US" sz="2795" i="1" spc="-27">
                <a:solidFill>
                  <a:srgbClr val="000000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Комахи-детритофаги виконують роль </a:t>
            </a:r>
            <a:r>
              <a:rPr lang="en-US" sz="2795" b="1" i="1" spc="-27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«біологічних прискорювачів»</a:t>
            </a:r>
            <a:r>
              <a:rPr lang="en-US" sz="2795" i="1" spc="-27">
                <a:solidFill>
                  <a:srgbClr val="000000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 біогеохімічних циклів:</a:t>
            </a:r>
          </a:p>
          <a:p>
            <a:pPr marL="603626" lvl="1" indent="-301813" algn="l">
              <a:lnSpc>
                <a:spcPts val="3355"/>
              </a:lnSpc>
              <a:buFont typeface="Arial"/>
              <a:buChar char="•"/>
            </a:pPr>
            <a:r>
              <a:rPr lang="en-US" sz="2795" b="1" i="1" spc="-27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Мінералізація:</a:t>
            </a:r>
            <a:r>
              <a:rPr lang="en-US" sz="2795" i="1" spc="-27">
                <a:solidFill>
                  <a:srgbClr val="000000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 Вони сприяють вивільненню неорганічних елементів, які знову стають доступними для поглинання корінням рослин.</a:t>
            </a:r>
          </a:p>
          <a:p>
            <a:pPr marL="603626" lvl="1" indent="-301813" algn="l">
              <a:lnSpc>
                <a:spcPts val="3355"/>
              </a:lnSpc>
              <a:buFont typeface="Arial"/>
              <a:buChar char="•"/>
            </a:pPr>
            <a:r>
              <a:rPr lang="en-US" sz="2795" b="1" i="1" spc="-27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Гуміфікація:</a:t>
            </a:r>
            <a:r>
              <a:rPr lang="en-US" sz="2795" i="1" spc="-27">
                <a:solidFill>
                  <a:srgbClr val="000000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 Діяльність мікроартропод та інших комах є необхідною умовою для формування гумусу — стійкої органічної фракції ґрунту, яка визначає його родючість.</a:t>
            </a:r>
          </a:p>
          <a:p>
            <a:pPr marL="603626" lvl="1" indent="-301813" algn="l">
              <a:lnSpc>
                <a:spcPts val="3355"/>
              </a:lnSpc>
              <a:buFont typeface="Arial"/>
              <a:buChar char="•"/>
            </a:pPr>
            <a:r>
              <a:rPr lang="en-US" sz="2795" b="1" i="1" spc="-27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Аерація та структура ґрунту:</a:t>
            </a:r>
            <a:r>
              <a:rPr lang="en-US" sz="2795" i="1" spc="-27">
                <a:solidFill>
                  <a:srgbClr val="000000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 Завдяки створенню мікроканалів у ґрунті, комахи покращують його газообмін та проникність для води, що оптимізує умови для життя всього біоценозу.</a:t>
            </a:r>
          </a:p>
          <a:p>
            <a:pPr algn="ctr">
              <a:lnSpc>
                <a:spcPts val="3355"/>
              </a:lnSpc>
              <a:spcBef>
                <a:spcPct val="0"/>
              </a:spcBef>
            </a:pPr>
            <a:endParaRPr lang="en-US" sz="2795" i="1" spc="-27">
              <a:solidFill>
                <a:srgbClr val="000000"/>
              </a:solidFill>
              <a:latin typeface="PT Serif Italics"/>
              <a:ea typeface="PT Serif Italics"/>
              <a:cs typeface="PT Serif Italics"/>
              <a:sym typeface="PT Serif Italic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573827" y="9253736"/>
            <a:ext cx="10302792" cy="1033264"/>
          </a:xfrm>
          <a:custGeom>
            <a:avLst/>
            <a:gdLst/>
            <a:ahLst/>
            <a:cxnLst/>
            <a:rect l="l" t="t" r="r" b="b"/>
            <a:pathLst>
              <a:path w="10302792" h="1033264">
                <a:moveTo>
                  <a:pt x="0" y="0"/>
                </a:moveTo>
                <a:lnTo>
                  <a:pt x="10302792" y="0"/>
                </a:lnTo>
                <a:lnTo>
                  <a:pt x="10302792" y="1033264"/>
                </a:lnTo>
                <a:lnTo>
                  <a:pt x="0" y="10332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78035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907111" y="-91852"/>
            <a:ext cx="6203752" cy="1418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3"/>
              </a:lnSpc>
            </a:pPr>
            <a:r>
              <a:rPr lang="en-US" sz="8288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Виконання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70629" y="715746"/>
            <a:ext cx="5310188" cy="1418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3"/>
              </a:lnSpc>
            </a:pPr>
            <a:r>
              <a:rPr lang="en-US" sz="8288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завдання: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9243" y="2133998"/>
            <a:ext cx="10179487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97"/>
              </a:lnSpc>
              <a:spcBef>
                <a:spcPct val="0"/>
              </a:spcBef>
            </a:pPr>
            <a:r>
              <a:rPr lang="en-US" sz="5747" b="1" spc="-57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Участь у кругообігу речовин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060100" y="2810663"/>
            <a:ext cx="6645442" cy="85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0"/>
              </a:lnSpc>
              <a:spcBef>
                <a:spcPct val="0"/>
              </a:spcBef>
            </a:pPr>
            <a:r>
              <a:rPr lang="en-US" sz="5708" b="1" spc="-57">
                <a:solidFill>
                  <a:srgbClr val="FFFFFF"/>
                </a:solidFill>
                <a:latin typeface="Garamond Bold"/>
                <a:ea typeface="Garamond Bold"/>
                <a:cs typeface="Garamond Bold"/>
                <a:sym typeface="Garamond Bold"/>
              </a:rPr>
              <a:t>Біоенергетична роль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43269" y="3205361"/>
            <a:ext cx="8363907" cy="543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2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3362"/>
              </a:lnSpc>
              <a:spcBef>
                <a:spcPct val="0"/>
              </a:spcBef>
            </a:pPr>
            <a:r>
              <a:rPr lang="en-US" sz="2802" i="1" spc="-28">
                <a:solidFill>
                  <a:srgbClr val="000000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У детритних харчових ланцюгах комахи-детритофаги виступають як консументи, що трансформують енергію мертвої органіки в біомасу, яка стає доступною для хижаків (птахів, амфібій, дрібних ссавців). Таким чином, вони запобігають залишку енергії в неживих рештках.</a:t>
            </a:r>
          </a:p>
          <a:p>
            <a:pPr algn="ctr">
              <a:lnSpc>
                <a:spcPts val="3362"/>
              </a:lnSpc>
              <a:spcBef>
                <a:spcPct val="0"/>
              </a:spcBef>
            </a:pPr>
            <a:r>
              <a:rPr lang="en-US" sz="2802" b="1" i="1" spc="-28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Висновок:</a:t>
            </a:r>
            <a:r>
              <a:rPr lang="en-US" sz="2802" i="1" spc="-28">
                <a:solidFill>
                  <a:srgbClr val="000000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 Аналіз літератури підтверджує, що комахи-детритофаги є критично важливою ланкою екосистем. Без їхньої участі швидкість деструкції органіки значно знижується, що призводить до порушення балансу поживних речовин у ґрунті та сповільнення росту рослинності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518" b="-68518"/>
            </a:stretch>
          </a:blipFill>
        </p:spPr>
      </p:sp>
      <p:sp>
        <p:nvSpPr>
          <p:cNvPr id="3" name="Freeform 3"/>
          <p:cNvSpPr/>
          <p:nvPr/>
        </p:nvSpPr>
        <p:spPr>
          <a:xfrm rot="1990943">
            <a:off x="2763096" y="7614584"/>
            <a:ext cx="3252941" cy="3985226"/>
          </a:xfrm>
          <a:custGeom>
            <a:avLst/>
            <a:gdLst/>
            <a:ahLst/>
            <a:cxnLst/>
            <a:rect l="l" t="t" r="r" b="b"/>
            <a:pathLst>
              <a:path w="3252941" h="3985226">
                <a:moveTo>
                  <a:pt x="0" y="0"/>
                </a:moveTo>
                <a:lnTo>
                  <a:pt x="3252941" y="0"/>
                </a:lnTo>
                <a:lnTo>
                  <a:pt x="3252941" y="3985226"/>
                </a:lnTo>
                <a:lnTo>
                  <a:pt x="0" y="398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291031">
            <a:off x="16074317" y="3615505"/>
            <a:ext cx="3252941" cy="3985226"/>
          </a:xfrm>
          <a:custGeom>
            <a:avLst/>
            <a:gdLst/>
            <a:ahLst/>
            <a:cxnLst/>
            <a:rect l="l" t="t" r="r" b="b"/>
            <a:pathLst>
              <a:path w="3252941" h="3985226">
                <a:moveTo>
                  <a:pt x="0" y="0"/>
                </a:moveTo>
                <a:lnTo>
                  <a:pt x="3252941" y="0"/>
                </a:lnTo>
                <a:lnTo>
                  <a:pt x="3252941" y="3985226"/>
                </a:lnTo>
                <a:lnTo>
                  <a:pt x="0" y="398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9169" y="484702"/>
            <a:ext cx="8400794" cy="3093214"/>
          </a:xfrm>
          <a:custGeom>
            <a:avLst/>
            <a:gdLst/>
            <a:ahLst/>
            <a:cxnLst/>
            <a:rect l="l" t="t" r="r" b="b"/>
            <a:pathLst>
              <a:path w="8400794" h="3093214">
                <a:moveTo>
                  <a:pt x="0" y="0"/>
                </a:moveTo>
                <a:lnTo>
                  <a:pt x="8400795" y="0"/>
                </a:lnTo>
                <a:lnTo>
                  <a:pt x="8400795" y="3093214"/>
                </a:lnTo>
                <a:lnTo>
                  <a:pt x="0" y="30932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270" t="-53395" b="-57639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89169" y="3811032"/>
            <a:ext cx="8176402" cy="3594171"/>
          </a:xfrm>
          <a:custGeom>
            <a:avLst/>
            <a:gdLst/>
            <a:ahLst/>
            <a:cxnLst/>
            <a:rect l="l" t="t" r="r" b="b"/>
            <a:pathLst>
              <a:path w="8176402" h="3594171">
                <a:moveTo>
                  <a:pt x="0" y="0"/>
                </a:moveTo>
                <a:lnTo>
                  <a:pt x="8176402" y="0"/>
                </a:lnTo>
                <a:lnTo>
                  <a:pt x="8176402" y="3594172"/>
                </a:lnTo>
                <a:lnTo>
                  <a:pt x="0" y="35941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270" t="-27951" b="-4881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93734" y="7862404"/>
            <a:ext cx="10509361" cy="1974427"/>
          </a:xfrm>
          <a:custGeom>
            <a:avLst/>
            <a:gdLst/>
            <a:ahLst/>
            <a:cxnLst/>
            <a:rect l="l" t="t" r="r" b="b"/>
            <a:pathLst>
              <a:path w="10509361" h="1974427">
                <a:moveTo>
                  <a:pt x="0" y="0"/>
                </a:moveTo>
                <a:lnTo>
                  <a:pt x="10509361" y="0"/>
                </a:lnTo>
                <a:lnTo>
                  <a:pt x="10509361" y="1974427"/>
                </a:lnTo>
                <a:lnTo>
                  <a:pt x="0" y="19744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20" t="-229150" r="-12078" b="-92514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08226" y="243587"/>
            <a:ext cx="1655829" cy="2025478"/>
          </a:xfrm>
          <a:custGeom>
            <a:avLst/>
            <a:gdLst/>
            <a:ahLst/>
            <a:cxnLst/>
            <a:rect l="l" t="t" r="r" b="b"/>
            <a:pathLst>
              <a:path w="1655829" h="2025478">
                <a:moveTo>
                  <a:pt x="0" y="0"/>
                </a:moveTo>
                <a:lnTo>
                  <a:pt x="1655829" y="0"/>
                </a:lnTo>
                <a:lnTo>
                  <a:pt x="1655829" y="2025479"/>
                </a:lnTo>
                <a:lnTo>
                  <a:pt x="0" y="2025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212395" y="2081077"/>
            <a:ext cx="3781400" cy="5246370"/>
            <a:chOff x="0" y="0"/>
            <a:chExt cx="3350260" cy="46482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14700" cy="2184577"/>
            </a:xfrm>
            <a:custGeom>
              <a:avLst/>
              <a:gdLst/>
              <a:ahLst/>
              <a:cxnLst/>
              <a:rect l="l" t="t" r="r" b="b"/>
              <a:pathLst>
                <a:path w="3314700" h="2184577">
                  <a:moveTo>
                    <a:pt x="3282950" y="0"/>
                  </a:moveTo>
                  <a:lnTo>
                    <a:pt x="1334770" y="0"/>
                  </a:lnTo>
                  <a:cubicBezTo>
                    <a:pt x="890270" y="17780"/>
                    <a:pt x="445770" y="53340"/>
                    <a:pt x="0" y="55880"/>
                  </a:cubicBezTo>
                  <a:cubicBezTo>
                    <a:pt x="2540" y="410210"/>
                    <a:pt x="20320" y="844550"/>
                    <a:pt x="39370" y="1198880"/>
                  </a:cubicBezTo>
                  <a:cubicBezTo>
                    <a:pt x="55880" y="1518920"/>
                    <a:pt x="72390" y="1838960"/>
                    <a:pt x="76200" y="2160270"/>
                  </a:cubicBezTo>
                  <a:cubicBezTo>
                    <a:pt x="294640" y="2159000"/>
                    <a:pt x="514350" y="2156460"/>
                    <a:pt x="732790" y="2152650"/>
                  </a:cubicBezTo>
                  <a:cubicBezTo>
                    <a:pt x="1225550" y="2145030"/>
                    <a:pt x="1718310" y="2137410"/>
                    <a:pt x="2211070" y="2151380"/>
                  </a:cubicBezTo>
                  <a:cubicBezTo>
                    <a:pt x="2579370" y="2161540"/>
                    <a:pt x="2946400" y="2186940"/>
                    <a:pt x="3314700" y="2184400"/>
                  </a:cubicBezTo>
                  <a:cubicBezTo>
                    <a:pt x="3314700" y="2142490"/>
                    <a:pt x="3313430" y="2100580"/>
                    <a:pt x="3313430" y="2058670"/>
                  </a:cubicBezTo>
                  <a:cubicBezTo>
                    <a:pt x="3305810" y="1399540"/>
                    <a:pt x="3284220" y="660400"/>
                    <a:pt x="3282950" y="0"/>
                  </a:cubicBezTo>
                  <a:close/>
                </a:path>
              </a:pathLst>
            </a:custGeom>
            <a:blipFill>
              <a:blip r:embed="rId7"/>
              <a:stretch>
                <a:fillRect t="-6899" b="-6899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5469920">
              <a:off x="588389" y="1889578"/>
              <a:ext cx="2239082" cy="3294835"/>
            </a:xfrm>
            <a:custGeom>
              <a:avLst/>
              <a:gdLst/>
              <a:ahLst/>
              <a:cxnLst/>
              <a:rect l="l" t="t" r="r" b="b"/>
              <a:pathLst>
                <a:path w="2239082" h="3294835">
                  <a:moveTo>
                    <a:pt x="1075854" y="3280748"/>
                  </a:moveTo>
                  <a:cubicBezTo>
                    <a:pt x="1241101" y="3275218"/>
                    <a:pt x="1406218" y="3276036"/>
                    <a:pt x="1571310" y="3278124"/>
                  </a:cubicBezTo>
                  <a:cubicBezTo>
                    <a:pt x="1764362" y="3279511"/>
                    <a:pt x="1957362" y="3283437"/>
                    <a:pt x="2149092" y="3287337"/>
                  </a:cubicBezTo>
                  <a:cubicBezTo>
                    <a:pt x="2150974" y="3132403"/>
                    <a:pt x="2157934" y="2977573"/>
                    <a:pt x="2166164" y="2822768"/>
                  </a:cubicBezTo>
                  <a:cubicBezTo>
                    <a:pt x="2178768" y="2577863"/>
                    <a:pt x="2199015" y="2331844"/>
                    <a:pt x="2209079" y="2086888"/>
                  </a:cubicBezTo>
                  <a:cubicBezTo>
                    <a:pt x="2219169" y="1840663"/>
                    <a:pt x="2225449" y="1594359"/>
                    <a:pt x="2227921" y="1347979"/>
                  </a:cubicBezTo>
                  <a:cubicBezTo>
                    <a:pt x="2234189" y="914947"/>
                    <a:pt x="2232813" y="483029"/>
                    <a:pt x="2239081" y="49997"/>
                  </a:cubicBezTo>
                  <a:cubicBezTo>
                    <a:pt x="1971192" y="43278"/>
                    <a:pt x="1703407" y="31479"/>
                    <a:pt x="1436865" y="20976"/>
                  </a:cubicBezTo>
                  <a:cubicBezTo>
                    <a:pt x="1264259" y="13654"/>
                    <a:pt x="1091626" y="7602"/>
                    <a:pt x="918994" y="1550"/>
                  </a:cubicBezTo>
                  <a:lnTo>
                    <a:pt x="842809" y="0"/>
                  </a:lnTo>
                  <a:cubicBezTo>
                    <a:pt x="581063" y="3567"/>
                    <a:pt x="319238" y="10944"/>
                    <a:pt x="57492" y="14511"/>
                  </a:cubicBezTo>
                  <a:cubicBezTo>
                    <a:pt x="48318" y="403025"/>
                    <a:pt x="28987" y="791332"/>
                    <a:pt x="18544" y="1179820"/>
                  </a:cubicBezTo>
                  <a:cubicBezTo>
                    <a:pt x="20648" y="1263700"/>
                    <a:pt x="22753" y="1347581"/>
                    <a:pt x="23588" y="1431435"/>
                  </a:cubicBezTo>
                  <a:cubicBezTo>
                    <a:pt x="25782" y="1698235"/>
                    <a:pt x="17792" y="1966098"/>
                    <a:pt x="13638" y="2232768"/>
                  </a:cubicBezTo>
                  <a:lnTo>
                    <a:pt x="0" y="3277917"/>
                  </a:lnTo>
                  <a:lnTo>
                    <a:pt x="831678" y="3294835"/>
                  </a:lnTo>
                  <a:cubicBezTo>
                    <a:pt x="914391" y="3287625"/>
                    <a:pt x="994514" y="3282904"/>
                    <a:pt x="1075855" y="3280748"/>
                  </a:cubicBezTo>
                  <a:close/>
                </a:path>
              </a:pathLst>
            </a:custGeom>
            <a:blipFill>
              <a:blip r:embed="rId8"/>
              <a:stretch>
                <a:fillRect l="-6076" t="-493" r="-5756" b="-838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9729284" y="4308910"/>
            <a:ext cx="2747621" cy="834590"/>
          </a:xfrm>
          <a:custGeom>
            <a:avLst/>
            <a:gdLst/>
            <a:ahLst/>
            <a:cxnLst/>
            <a:rect l="l" t="t" r="r" b="b"/>
            <a:pathLst>
              <a:path w="2747621" h="834590">
                <a:moveTo>
                  <a:pt x="0" y="0"/>
                </a:moveTo>
                <a:lnTo>
                  <a:pt x="2747621" y="0"/>
                </a:lnTo>
                <a:lnTo>
                  <a:pt x="2747621" y="834590"/>
                </a:lnTo>
                <a:lnTo>
                  <a:pt x="0" y="834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3741841" y="2158834"/>
            <a:ext cx="3781400" cy="5246370"/>
            <a:chOff x="0" y="0"/>
            <a:chExt cx="3350260" cy="46482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14700" cy="2184577"/>
            </a:xfrm>
            <a:custGeom>
              <a:avLst/>
              <a:gdLst/>
              <a:ahLst/>
              <a:cxnLst/>
              <a:rect l="l" t="t" r="r" b="b"/>
              <a:pathLst>
                <a:path w="3314700" h="2184577">
                  <a:moveTo>
                    <a:pt x="3282950" y="0"/>
                  </a:moveTo>
                  <a:lnTo>
                    <a:pt x="1334770" y="0"/>
                  </a:lnTo>
                  <a:cubicBezTo>
                    <a:pt x="890270" y="17780"/>
                    <a:pt x="445770" y="53340"/>
                    <a:pt x="0" y="55880"/>
                  </a:cubicBezTo>
                  <a:cubicBezTo>
                    <a:pt x="2540" y="410210"/>
                    <a:pt x="20320" y="844550"/>
                    <a:pt x="39370" y="1198880"/>
                  </a:cubicBezTo>
                  <a:cubicBezTo>
                    <a:pt x="55880" y="1518920"/>
                    <a:pt x="72390" y="1838960"/>
                    <a:pt x="76200" y="2160270"/>
                  </a:cubicBezTo>
                  <a:cubicBezTo>
                    <a:pt x="294640" y="2159000"/>
                    <a:pt x="514350" y="2156460"/>
                    <a:pt x="732790" y="2152650"/>
                  </a:cubicBezTo>
                  <a:cubicBezTo>
                    <a:pt x="1225550" y="2145030"/>
                    <a:pt x="1718310" y="2137410"/>
                    <a:pt x="2211070" y="2151380"/>
                  </a:cubicBezTo>
                  <a:cubicBezTo>
                    <a:pt x="2579370" y="2161540"/>
                    <a:pt x="2946400" y="2186940"/>
                    <a:pt x="3314700" y="2184400"/>
                  </a:cubicBezTo>
                  <a:cubicBezTo>
                    <a:pt x="3314700" y="2142490"/>
                    <a:pt x="3313430" y="2100580"/>
                    <a:pt x="3313430" y="2058670"/>
                  </a:cubicBezTo>
                  <a:cubicBezTo>
                    <a:pt x="3305810" y="1399540"/>
                    <a:pt x="3284220" y="660400"/>
                    <a:pt x="3282950" y="0"/>
                  </a:cubicBezTo>
                  <a:close/>
                </a:path>
              </a:pathLst>
            </a:custGeom>
            <a:blipFill>
              <a:blip r:embed="rId11"/>
              <a:stretch>
                <a:fillRect t="-6899" b="-6899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57150" y="2435860"/>
              <a:ext cx="3294380" cy="2213610"/>
            </a:xfrm>
            <a:custGeom>
              <a:avLst/>
              <a:gdLst/>
              <a:ahLst/>
              <a:cxnLst/>
              <a:rect l="l" t="t" r="r" b="b"/>
              <a:pathLst>
                <a:path w="3294380" h="2213610">
                  <a:moveTo>
                    <a:pt x="3275330" y="1113790"/>
                  </a:moveTo>
                  <a:cubicBezTo>
                    <a:pt x="3266440" y="948690"/>
                    <a:pt x="3263900" y="783590"/>
                    <a:pt x="3262630" y="618490"/>
                  </a:cubicBezTo>
                  <a:cubicBezTo>
                    <a:pt x="3260090" y="425450"/>
                    <a:pt x="3260090" y="232410"/>
                    <a:pt x="3260090" y="40640"/>
                  </a:cubicBezTo>
                  <a:cubicBezTo>
                    <a:pt x="3105150" y="41910"/>
                    <a:pt x="2950210" y="38100"/>
                    <a:pt x="2795270" y="33020"/>
                  </a:cubicBezTo>
                  <a:cubicBezTo>
                    <a:pt x="2550160" y="25400"/>
                    <a:pt x="2303780" y="10160"/>
                    <a:pt x="2058670" y="5080"/>
                  </a:cubicBezTo>
                  <a:cubicBezTo>
                    <a:pt x="1812290" y="0"/>
                    <a:pt x="1565910" y="-1270"/>
                    <a:pt x="1319530" y="1270"/>
                  </a:cubicBezTo>
                  <a:cubicBezTo>
                    <a:pt x="886460" y="3810"/>
                    <a:pt x="454660" y="13970"/>
                    <a:pt x="21590" y="16510"/>
                  </a:cubicBezTo>
                  <a:cubicBezTo>
                    <a:pt x="20320" y="284480"/>
                    <a:pt x="13970" y="552450"/>
                    <a:pt x="8890" y="819150"/>
                  </a:cubicBezTo>
                  <a:cubicBezTo>
                    <a:pt x="5080" y="991870"/>
                    <a:pt x="2540" y="1164590"/>
                    <a:pt x="0" y="1337310"/>
                  </a:cubicBezTo>
                  <a:lnTo>
                    <a:pt x="0" y="1413510"/>
                  </a:lnTo>
                  <a:cubicBezTo>
                    <a:pt x="8890" y="1675130"/>
                    <a:pt x="21590" y="1936750"/>
                    <a:pt x="30480" y="2198370"/>
                  </a:cubicBezTo>
                  <a:cubicBezTo>
                    <a:pt x="419100" y="2199640"/>
                    <a:pt x="807720" y="2211070"/>
                    <a:pt x="1196340" y="2213610"/>
                  </a:cubicBezTo>
                  <a:cubicBezTo>
                    <a:pt x="1280160" y="2209800"/>
                    <a:pt x="1363980" y="2205990"/>
                    <a:pt x="1447800" y="2203450"/>
                  </a:cubicBezTo>
                  <a:cubicBezTo>
                    <a:pt x="1714500" y="2195830"/>
                    <a:pt x="1982470" y="2198370"/>
                    <a:pt x="2249170" y="2197100"/>
                  </a:cubicBezTo>
                  <a:lnTo>
                    <a:pt x="3294380" y="2189480"/>
                  </a:lnTo>
                  <a:lnTo>
                    <a:pt x="3294380" y="1357630"/>
                  </a:lnTo>
                  <a:cubicBezTo>
                    <a:pt x="3285489" y="1275080"/>
                    <a:pt x="3279139" y="1195070"/>
                    <a:pt x="3275330" y="1113790"/>
                  </a:cubicBezTo>
                  <a:close/>
                </a:path>
              </a:pathLst>
            </a:custGeom>
            <a:blipFill>
              <a:blip r:embed="rId12"/>
              <a:stretch>
                <a:fillRect t="-49215" b="-49215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14401870" y="4286967"/>
            <a:ext cx="2747621" cy="834590"/>
          </a:xfrm>
          <a:custGeom>
            <a:avLst/>
            <a:gdLst/>
            <a:ahLst/>
            <a:cxnLst/>
            <a:rect l="l" t="t" r="r" b="b"/>
            <a:pathLst>
              <a:path w="2747621" h="834590">
                <a:moveTo>
                  <a:pt x="0" y="0"/>
                </a:moveTo>
                <a:lnTo>
                  <a:pt x="2747622" y="0"/>
                </a:lnTo>
                <a:lnTo>
                  <a:pt x="2747622" y="834590"/>
                </a:lnTo>
                <a:lnTo>
                  <a:pt x="0" y="834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1378672" y="6859576"/>
            <a:ext cx="2747621" cy="274762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3"/>
              <a:stretch>
                <a:fillRect l="-16666" r="-16666"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11378672" y="9094770"/>
            <a:ext cx="2747621" cy="834590"/>
          </a:xfrm>
          <a:custGeom>
            <a:avLst/>
            <a:gdLst/>
            <a:ahLst/>
            <a:cxnLst/>
            <a:rect l="l" t="t" r="r" b="b"/>
            <a:pathLst>
              <a:path w="2747621" h="834590">
                <a:moveTo>
                  <a:pt x="0" y="0"/>
                </a:moveTo>
                <a:lnTo>
                  <a:pt x="2747621" y="0"/>
                </a:lnTo>
                <a:lnTo>
                  <a:pt x="2747621" y="834590"/>
                </a:lnTo>
                <a:lnTo>
                  <a:pt x="0" y="834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5418783" y="7327447"/>
            <a:ext cx="2282005" cy="228200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4"/>
              <a:stretch>
                <a:fillRect t="-58401" b="-58401"/>
              </a:stretch>
            </a:blipFill>
          </p:spPr>
        </p:sp>
      </p:grpSp>
      <p:sp>
        <p:nvSpPr>
          <p:cNvPr id="22" name="Freeform 22"/>
          <p:cNvSpPr/>
          <p:nvPr/>
        </p:nvSpPr>
        <p:spPr>
          <a:xfrm>
            <a:off x="15185974" y="9315914"/>
            <a:ext cx="2747621" cy="834590"/>
          </a:xfrm>
          <a:custGeom>
            <a:avLst/>
            <a:gdLst/>
            <a:ahLst/>
            <a:cxnLst/>
            <a:rect l="l" t="t" r="r" b="b"/>
            <a:pathLst>
              <a:path w="2747621" h="834590">
                <a:moveTo>
                  <a:pt x="0" y="0"/>
                </a:moveTo>
                <a:lnTo>
                  <a:pt x="2747622" y="0"/>
                </a:lnTo>
                <a:lnTo>
                  <a:pt x="2747622" y="834590"/>
                </a:lnTo>
                <a:lnTo>
                  <a:pt x="0" y="834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89169" y="751735"/>
            <a:ext cx="7940217" cy="260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3"/>
              </a:lnSpc>
            </a:pPr>
            <a:r>
              <a:rPr lang="en-US" sz="2952" i="1">
                <a:solidFill>
                  <a:srgbClr val="000000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За допомогою рамки розміром 50х50 см ми відбирали проби підстилки. Весь субстрат ретельно розбирали вручну, вилучаючи великих детритофагів (личинок мух-довгоніжок та жуків) у спеціальні контейнери.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07262" y="4016839"/>
            <a:ext cx="7940217" cy="3125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3"/>
              </a:lnSpc>
            </a:pPr>
            <a:r>
              <a:rPr lang="en-US" sz="2952" i="1">
                <a:solidFill>
                  <a:srgbClr val="000000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Для вивчення добової активності комах ми вкопали в ґрунт пластикові стакани з фіксуючим розчином так, щоб їхній край був на рівні поверхні. Це дозволило нам відловити найбільш рухливих особин, що пересуваються по поверхні субстрату.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89169" y="7958282"/>
            <a:ext cx="10913926" cy="1553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3"/>
              </a:lnSpc>
            </a:pPr>
            <a:r>
              <a:rPr lang="en-US" sz="2952" i="1">
                <a:solidFill>
                  <a:srgbClr val="000000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Паралельно ми фіксували температуру повітря та стан вологості листя, оскільки ці фактори є ключовими для активності комах у весняну пору.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106380" y="-161925"/>
            <a:ext cx="6203752" cy="1418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3"/>
              </a:lnSpc>
            </a:pPr>
            <a:r>
              <a:rPr lang="en-US" sz="8288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Виконання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302990" y="662825"/>
            <a:ext cx="5310188" cy="1418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3"/>
              </a:lnSpc>
            </a:pPr>
            <a:r>
              <a:rPr lang="en-US" sz="8288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завдання: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247479" y="4501479"/>
            <a:ext cx="5494362" cy="544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7"/>
              </a:lnSpc>
            </a:pPr>
            <a:r>
              <a:rPr lang="en-US" sz="258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Метод</a:t>
            </a:r>
          </a:p>
          <a:p>
            <a:pPr algn="ctr">
              <a:lnSpc>
                <a:spcPts val="1967"/>
              </a:lnSpc>
            </a:pPr>
            <a:r>
              <a:rPr lang="en-US" sz="258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квадратування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885360" y="4479536"/>
            <a:ext cx="5494362" cy="544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7"/>
              </a:lnSpc>
            </a:pPr>
            <a:r>
              <a:rPr lang="en-US" sz="258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Пастка</a:t>
            </a:r>
          </a:p>
          <a:p>
            <a:pPr algn="ctr">
              <a:lnSpc>
                <a:spcPts val="1967"/>
              </a:lnSpc>
            </a:pPr>
            <a:r>
              <a:rPr lang="en-US" sz="258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Борбела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812604" y="9483490"/>
            <a:ext cx="5494362" cy="544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7"/>
              </a:lnSpc>
            </a:pPr>
            <a:r>
              <a:rPr lang="en-US" sz="258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Фіксація </a:t>
            </a:r>
          </a:p>
          <a:p>
            <a:pPr algn="ctr">
              <a:lnSpc>
                <a:spcPts val="1967"/>
              </a:lnSpc>
            </a:pPr>
            <a:r>
              <a:rPr lang="en-US" sz="258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вологості листя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830358" y="9411164"/>
            <a:ext cx="5494362" cy="297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7"/>
              </a:lnSpc>
            </a:pPr>
            <a:r>
              <a:rPr lang="en-US" sz="258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Збір комах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1920590">
            <a:off x="14756866" y="3142064"/>
            <a:ext cx="11015036" cy="10601972"/>
          </a:xfrm>
          <a:custGeom>
            <a:avLst/>
            <a:gdLst/>
            <a:ahLst/>
            <a:cxnLst/>
            <a:rect l="l" t="t" r="r" b="b"/>
            <a:pathLst>
              <a:path w="11015036" h="10601972">
                <a:moveTo>
                  <a:pt x="0" y="0"/>
                </a:moveTo>
                <a:lnTo>
                  <a:pt x="11015036" y="0"/>
                </a:lnTo>
                <a:lnTo>
                  <a:pt x="11015036" y="10601972"/>
                </a:lnTo>
                <a:lnTo>
                  <a:pt x="0" y="10601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7042045">
            <a:off x="-4135363" y="6195754"/>
            <a:ext cx="11015036" cy="10601972"/>
          </a:xfrm>
          <a:custGeom>
            <a:avLst/>
            <a:gdLst/>
            <a:ahLst/>
            <a:cxnLst/>
            <a:rect l="l" t="t" r="r" b="b"/>
            <a:pathLst>
              <a:path w="11015036" h="10601972">
                <a:moveTo>
                  <a:pt x="0" y="0"/>
                </a:moveTo>
                <a:lnTo>
                  <a:pt x="11015036" y="0"/>
                </a:lnTo>
                <a:lnTo>
                  <a:pt x="11015036" y="10601972"/>
                </a:lnTo>
                <a:lnTo>
                  <a:pt x="0" y="10601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30245" y="830732"/>
            <a:ext cx="11446709" cy="9198013"/>
          </a:xfrm>
          <a:custGeom>
            <a:avLst/>
            <a:gdLst/>
            <a:ahLst/>
            <a:cxnLst/>
            <a:rect l="l" t="t" r="r" b="b"/>
            <a:pathLst>
              <a:path w="11446709" h="9198013">
                <a:moveTo>
                  <a:pt x="0" y="0"/>
                </a:moveTo>
                <a:lnTo>
                  <a:pt x="11446708" y="0"/>
                </a:lnTo>
                <a:lnTo>
                  <a:pt x="11446708" y="9198012"/>
                </a:lnTo>
                <a:lnTo>
                  <a:pt x="0" y="91980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935" t="-1276" r="-1174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4905310" y="298958"/>
            <a:ext cx="2353990" cy="235399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75644" y="0"/>
                  </a:moveTo>
                  <a:lnTo>
                    <a:pt x="737156" y="0"/>
                  </a:lnTo>
                  <a:cubicBezTo>
                    <a:pt x="757218" y="0"/>
                    <a:pt x="776459" y="7970"/>
                    <a:pt x="790645" y="22155"/>
                  </a:cubicBezTo>
                  <a:cubicBezTo>
                    <a:pt x="804830" y="36341"/>
                    <a:pt x="812800" y="55582"/>
                    <a:pt x="812800" y="75644"/>
                  </a:cubicBezTo>
                  <a:lnTo>
                    <a:pt x="812800" y="737156"/>
                  </a:lnTo>
                  <a:cubicBezTo>
                    <a:pt x="812800" y="757218"/>
                    <a:pt x="804830" y="776459"/>
                    <a:pt x="790645" y="790645"/>
                  </a:cubicBezTo>
                  <a:cubicBezTo>
                    <a:pt x="776459" y="804830"/>
                    <a:pt x="757218" y="812800"/>
                    <a:pt x="737156" y="812800"/>
                  </a:cubicBezTo>
                  <a:lnTo>
                    <a:pt x="75644" y="812800"/>
                  </a:lnTo>
                  <a:cubicBezTo>
                    <a:pt x="55582" y="812800"/>
                    <a:pt x="36341" y="804830"/>
                    <a:pt x="22155" y="790645"/>
                  </a:cubicBezTo>
                  <a:cubicBezTo>
                    <a:pt x="7970" y="776459"/>
                    <a:pt x="0" y="757218"/>
                    <a:pt x="0" y="737156"/>
                  </a:cubicBezTo>
                  <a:lnTo>
                    <a:pt x="0" y="75644"/>
                  </a:lnTo>
                  <a:cubicBezTo>
                    <a:pt x="0" y="55582"/>
                    <a:pt x="7970" y="36341"/>
                    <a:pt x="22155" y="22155"/>
                  </a:cubicBezTo>
                  <a:cubicBezTo>
                    <a:pt x="36341" y="7970"/>
                    <a:pt x="55582" y="0"/>
                    <a:pt x="75644" y="0"/>
                  </a:cubicBezTo>
                  <a:close/>
                </a:path>
              </a:pathLst>
            </a:custGeom>
            <a:blipFill>
              <a:blip r:embed="rId6"/>
              <a:stretch>
                <a:fillRect l="-53852" t="-41909" r="-12164" b="-79447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4905310" y="2890525"/>
            <a:ext cx="2370192" cy="237019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75126" y="0"/>
                  </a:moveTo>
                  <a:lnTo>
                    <a:pt x="737674" y="0"/>
                  </a:lnTo>
                  <a:cubicBezTo>
                    <a:pt x="779165" y="0"/>
                    <a:pt x="812800" y="33635"/>
                    <a:pt x="812800" y="75126"/>
                  </a:cubicBezTo>
                  <a:lnTo>
                    <a:pt x="812800" y="737674"/>
                  </a:lnTo>
                  <a:cubicBezTo>
                    <a:pt x="812800" y="779165"/>
                    <a:pt x="779165" y="812800"/>
                    <a:pt x="737674" y="812800"/>
                  </a:cubicBezTo>
                  <a:lnTo>
                    <a:pt x="75126" y="812800"/>
                  </a:lnTo>
                  <a:cubicBezTo>
                    <a:pt x="33635" y="812800"/>
                    <a:pt x="0" y="779165"/>
                    <a:pt x="0" y="737674"/>
                  </a:cubicBezTo>
                  <a:lnTo>
                    <a:pt x="0" y="75126"/>
                  </a:lnTo>
                  <a:cubicBezTo>
                    <a:pt x="0" y="33635"/>
                    <a:pt x="33635" y="0"/>
                    <a:pt x="75126" y="0"/>
                  </a:cubicBezTo>
                  <a:close/>
                </a:path>
              </a:pathLst>
            </a:custGeom>
            <a:blipFill>
              <a:blip r:embed="rId7"/>
              <a:stretch>
                <a:fillRect l="-16666" r="-166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1922531" y="2908207"/>
            <a:ext cx="2332379" cy="233237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 rot="5400000"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736456"/>
                  </a:moveTo>
                  <a:lnTo>
                    <a:pt x="0" y="76344"/>
                  </a:lnTo>
                  <a:cubicBezTo>
                    <a:pt x="0" y="56097"/>
                    <a:pt x="8043" y="36678"/>
                    <a:pt x="22361" y="22361"/>
                  </a:cubicBezTo>
                  <a:cubicBezTo>
                    <a:pt x="36678" y="8043"/>
                    <a:pt x="56097" y="0"/>
                    <a:pt x="76344" y="0"/>
                  </a:cubicBezTo>
                  <a:lnTo>
                    <a:pt x="736456" y="0"/>
                  </a:lnTo>
                  <a:cubicBezTo>
                    <a:pt x="756703" y="0"/>
                    <a:pt x="776122" y="8043"/>
                    <a:pt x="790439" y="22361"/>
                  </a:cubicBezTo>
                  <a:cubicBezTo>
                    <a:pt x="804757" y="36678"/>
                    <a:pt x="812800" y="56097"/>
                    <a:pt x="812800" y="76344"/>
                  </a:cubicBezTo>
                  <a:lnTo>
                    <a:pt x="812800" y="736456"/>
                  </a:lnTo>
                  <a:cubicBezTo>
                    <a:pt x="812800" y="756703"/>
                    <a:pt x="804757" y="776122"/>
                    <a:pt x="790439" y="790439"/>
                  </a:cubicBezTo>
                  <a:cubicBezTo>
                    <a:pt x="776122" y="804757"/>
                    <a:pt x="756703" y="812800"/>
                    <a:pt x="736456" y="812800"/>
                  </a:cubicBezTo>
                  <a:lnTo>
                    <a:pt x="76344" y="812800"/>
                  </a:lnTo>
                  <a:cubicBezTo>
                    <a:pt x="56097" y="812800"/>
                    <a:pt x="36678" y="804757"/>
                    <a:pt x="22361" y="790439"/>
                  </a:cubicBezTo>
                  <a:cubicBezTo>
                    <a:pt x="8043" y="776122"/>
                    <a:pt x="0" y="756703"/>
                    <a:pt x="0" y="736456"/>
                  </a:cubicBezTo>
                  <a:close/>
                </a:path>
              </a:pathLst>
            </a:custGeom>
            <a:blipFill>
              <a:blip r:embed="rId8"/>
              <a:stretch>
                <a:fillRect l="-2699" t="-24384" r="-205771" b="-49129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1922531" y="298958"/>
            <a:ext cx="2420097" cy="242009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73577" y="0"/>
                  </a:moveTo>
                  <a:lnTo>
                    <a:pt x="739223" y="0"/>
                  </a:lnTo>
                  <a:cubicBezTo>
                    <a:pt x="758737" y="0"/>
                    <a:pt x="777451" y="7752"/>
                    <a:pt x="791250" y="21550"/>
                  </a:cubicBezTo>
                  <a:cubicBezTo>
                    <a:pt x="805048" y="35349"/>
                    <a:pt x="812800" y="54063"/>
                    <a:pt x="812800" y="73577"/>
                  </a:cubicBezTo>
                  <a:lnTo>
                    <a:pt x="812800" y="739223"/>
                  </a:lnTo>
                  <a:cubicBezTo>
                    <a:pt x="812800" y="758737"/>
                    <a:pt x="805048" y="777451"/>
                    <a:pt x="791250" y="791250"/>
                  </a:cubicBezTo>
                  <a:cubicBezTo>
                    <a:pt x="777451" y="805048"/>
                    <a:pt x="758737" y="812800"/>
                    <a:pt x="739223" y="812800"/>
                  </a:cubicBezTo>
                  <a:lnTo>
                    <a:pt x="73577" y="812800"/>
                  </a:lnTo>
                  <a:cubicBezTo>
                    <a:pt x="54063" y="812800"/>
                    <a:pt x="35349" y="805048"/>
                    <a:pt x="21550" y="791250"/>
                  </a:cubicBezTo>
                  <a:cubicBezTo>
                    <a:pt x="7752" y="777451"/>
                    <a:pt x="0" y="758737"/>
                    <a:pt x="0" y="739223"/>
                  </a:cubicBezTo>
                  <a:lnTo>
                    <a:pt x="0" y="73577"/>
                  </a:lnTo>
                  <a:cubicBezTo>
                    <a:pt x="0" y="54063"/>
                    <a:pt x="7752" y="35349"/>
                    <a:pt x="21550" y="21550"/>
                  </a:cubicBezTo>
                  <a:cubicBezTo>
                    <a:pt x="35349" y="7752"/>
                    <a:pt x="54063" y="0"/>
                    <a:pt x="73577" y="0"/>
                  </a:cubicBezTo>
                  <a:close/>
                </a:path>
              </a:pathLst>
            </a:custGeom>
            <a:blipFill>
              <a:blip r:embed="rId9"/>
              <a:stretch>
                <a:fillRect l="-80838"/>
              </a:stretch>
            </a:blipFill>
          </p:spPr>
        </p:sp>
      </p:grpSp>
      <p:graphicFrame>
        <p:nvGraphicFramePr>
          <p:cNvPr id="14" name="Object 14"/>
          <p:cNvGraphicFramePr/>
          <p:nvPr>
            <p:extLst>
              <p:ext uri="{D42A27DB-BD31-4B8C-83A1-F6EECF244321}">
                <p14:modId xmlns:p14="http://schemas.microsoft.com/office/powerpoint/2010/main" val="3851288750"/>
              </p:ext>
            </p:extLst>
          </p:nvPr>
        </p:nvGraphicFramePr>
        <p:xfrm>
          <a:off x="-701246" y="1197216"/>
          <a:ext cx="15218030" cy="8086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10" imgW="16027400" imgH="6438900" progId="Excel.Sheet.12">
                  <p:embed/>
                </p:oleObj>
              </mc:Choice>
              <mc:Fallback>
                <p:oleObj name="Worksheet" r:id="rId10" imgW="16027400" imgH="64389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-701246" y="1197216"/>
                        <a:ext cx="15218030" cy="8086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Freeform 15"/>
          <p:cNvSpPr/>
          <p:nvPr/>
        </p:nvSpPr>
        <p:spPr>
          <a:xfrm>
            <a:off x="11972436" y="1999109"/>
            <a:ext cx="2370192" cy="719946"/>
          </a:xfrm>
          <a:custGeom>
            <a:avLst/>
            <a:gdLst/>
            <a:ahLst/>
            <a:cxnLst/>
            <a:rect l="l" t="t" r="r" b="b"/>
            <a:pathLst>
              <a:path w="2370192" h="719946">
                <a:moveTo>
                  <a:pt x="0" y="0"/>
                </a:moveTo>
                <a:lnTo>
                  <a:pt x="2370192" y="0"/>
                </a:lnTo>
                <a:lnTo>
                  <a:pt x="2370192" y="719946"/>
                </a:lnTo>
                <a:lnTo>
                  <a:pt x="0" y="71994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7398" y="1672553"/>
            <a:ext cx="10650599" cy="905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1"/>
              </a:lnSpc>
              <a:spcBef>
                <a:spcPct val="0"/>
              </a:spcBef>
            </a:pP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У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ході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польових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зборів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ми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встановили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,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що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видовий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склад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детритофагів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на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дослідній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ділянці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представлений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 </a:t>
            </a:r>
            <a:r>
              <a:rPr lang="en-US" sz="2593" b="1" i="1" dirty="0" err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переважно</a:t>
            </a:r>
            <a:r>
              <a:rPr lang="en-US" sz="2593" b="1" i="1" dirty="0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6089" y="186475"/>
            <a:ext cx="5137126" cy="1009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83"/>
              </a:lnSpc>
            </a:pPr>
            <a:r>
              <a:rPr lang="en-US" sz="5988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РЕЗУЛЬТАТИ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419858" y="601914"/>
            <a:ext cx="6153864" cy="1009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83"/>
              </a:lnSpc>
            </a:pPr>
            <a:r>
              <a:rPr lang="en-US" sz="5988" b="1" dirty="0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ДОСЛІДЖЕННЯ: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385398" y="2068425"/>
            <a:ext cx="5494362" cy="514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4"/>
              </a:lnSpc>
              <a:spcBef>
                <a:spcPct val="0"/>
              </a:spcBef>
            </a:pPr>
            <a:r>
              <a:rPr lang="en-US" sz="298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Ківсяк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916463" y="5382113"/>
            <a:ext cx="7163167" cy="4266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1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3351"/>
              </a:lnSpc>
              <a:spcBef>
                <a:spcPct val="0"/>
              </a:spcBef>
            </a:pPr>
            <a:r>
              <a:rPr lang="en-US" sz="2393" b="1" i="1">
                <a:solidFill>
                  <a:srgbClr val="000000"/>
                </a:solidFill>
                <a:latin typeface="PT Serif Bold Italics"/>
                <a:ea typeface="PT Serif Bold Italics"/>
                <a:cs typeface="PT Serif Bold Italics"/>
                <a:sym typeface="PT Serif Bold Italics"/>
              </a:rPr>
              <a:t>Використання методу квадратів показало високу щільність личинок у вологих шарах підстилки, тоді як пастки Барбера підтвердили пік активності рухливих комах у денні години при прогріванні поверхні. Отримані дані свідчать, що саме ці групи комах є основними ініціаторами механічної деструкції листя, підготовлюючи органіку до подальшого розкладання мікроорганізмами.</a:t>
            </a:r>
          </a:p>
        </p:txBody>
      </p:sp>
      <p:sp>
        <p:nvSpPr>
          <p:cNvPr id="21" name="Freeform 21"/>
          <p:cNvSpPr/>
          <p:nvPr/>
        </p:nvSpPr>
        <p:spPr>
          <a:xfrm>
            <a:off x="11922531" y="4783527"/>
            <a:ext cx="2370192" cy="719946"/>
          </a:xfrm>
          <a:custGeom>
            <a:avLst/>
            <a:gdLst/>
            <a:ahLst/>
            <a:cxnLst/>
            <a:rect l="l" t="t" r="r" b="b"/>
            <a:pathLst>
              <a:path w="2370192" h="719946">
                <a:moveTo>
                  <a:pt x="0" y="0"/>
                </a:moveTo>
                <a:lnTo>
                  <a:pt x="2370192" y="0"/>
                </a:lnTo>
                <a:lnTo>
                  <a:pt x="2370192" y="719946"/>
                </a:lnTo>
                <a:lnTo>
                  <a:pt x="0" y="71994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0341539" y="4852843"/>
            <a:ext cx="5494362" cy="514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4"/>
              </a:lnSpc>
              <a:spcBef>
                <a:spcPct val="0"/>
              </a:spcBef>
            </a:pPr>
            <a:r>
              <a:rPr lang="en-US" sz="298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Ногохвістки</a:t>
            </a:r>
          </a:p>
        </p:txBody>
      </p:sp>
      <p:sp>
        <p:nvSpPr>
          <p:cNvPr id="23" name="Freeform 23"/>
          <p:cNvSpPr/>
          <p:nvPr/>
        </p:nvSpPr>
        <p:spPr>
          <a:xfrm>
            <a:off x="14905310" y="2020820"/>
            <a:ext cx="2370192" cy="719946"/>
          </a:xfrm>
          <a:custGeom>
            <a:avLst/>
            <a:gdLst/>
            <a:ahLst/>
            <a:cxnLst/>
            <a:rect l="l" t="t" r="r" b="b"/>
            <a:pathLst>
              <a:path w="2370192" h="719946">
                <a:moveTo>
                  <a:pt x="0" y="0"/>
                </a:moveTo>
                <a:lnTo>
                  <a:pt x="2370192" y="0"/>
                </a:lnTo>
                <a:lnTo>
                  <a:pt x="2370192" y="719946"/>
                </a:lnTo>
                <a:lnTo>
                  <a:pt x="0" y="71994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3335124" y="2114462"/>
            <a:ext cx="5494362" cy="432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4"/>
              </a:lnSpc>
              <a:spcBef>
                <a:spcPct val="0"/>
              </a:spcBef>
            </a:pPr>
            <a:r>
              <a:rPr lang="en-US" sz="248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Мурашка лісова</a:t>
            </a:r>
          </a:p>
        </p:txBody>
      </p:sp>
      <p:sp>
        <p:nvSpPr>
          <p:cNvPr id="25" name="Freeform 25"/>
          <p:cNvSpPr/>
          <p:nvPr/>
        </p:nvSpPr>
        <p:spPr>
          <a:xfrm>
            <a:off x="14905310" y="4709792"/>
            <a:ext cx="2370192" cy="719946"/>
          </a:xfrm>
          <a:custGeom>
            <a:avLst/>
            <a:gdLst/>
            <a:ahLst/>
            <a:cxnLst/>
            <a:rect l="l" t="t" r="r" b="b"/>
            <a:pathLst>
              <a:path w="2370192" h="719946">
                <a:moveTo>
                  <a:pt x="0" y="0"/>
                </a:moveTo>
                <a:lnTo>
                  <a:pt x="2370192" y="0"/>
                </a:lnTo>
                <a:lnTo>
                  <a:pt x="2370192" y="719946"/>
                </a:lnTo>
                <a:lnTo>
                  <a:pt x="0" y="71994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3343225" y="4782462"/>
            <a:ext cx="5494362" cy="458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4"/>
              </a:lnSpc>
              <a:spcBef>
                <a:spcPct val="0"/>
              </a:spcBef>
            </a:pPr>
            <a:r>
              <a:rPr lang="en-US" sz="258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Клоп-солдатик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518" b="-6851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6390011"/>
            <a:ext cx="18288000" cy="6697497"/>
            <a:chOff x="0" y="0"/>
            <a:chExt cx="4816593" cy="17639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763950"/>
            </a:xfrm>
            <a:custGeom>
              <a:avLst/>
              <a:gdLst/>
              <a:ahLst/>
              <a:cxnLst/>
              <a:rect l="l" t="t" r="r" b="b"/>
              <a:pathLst>
                <a:path w="4816592" h="1763950">
                  <a:moveTo>
                    <a:pt x="21590" y="0"/>
                  </a:moveTo>
                  <a:lnTo>
                    <a:pt x="4795002" y="0"/>
                  </a:lnTo>
                  <a:cubicBezTo>
                    <a:pt x="4800728" y="0"/>
                    <a:pt x="4806220" y="2275"/>
                    <a:pt x="4810269" y="6324"/>
                  </a:cubicBezTo>
                  <a:cubicBezTo>
                    <a:pt x="4814318" y="10372"/>
                    <a:pt x="4816592" y="15864"/>
                    <a:pt x="4816592" y="21590"/>
                  </a:cubicBezTo>
                  <a:lnTo>
                    <a:pt x="4816592" y="1742360"/>
                  </a:lnTo>
                  <a:cubicBezTo>
                    <a:pt x="4816592" y="1754284"/>
                    <a:pt x="4806926" y="1763950"/>
                    <a:pt x="4795002" y="1763950"/>
                  </a:cubicBezTo>
                  <a:lnTo>
                    <a:pt x="21590" y="1763950"/>
                  </a:lnTo>
                  <a:cubicBezTo>
                    <a:pt x="9666" y="1763950"/>
                    <a:pt x="0" y="1754284"/>
                    <a:pt x="0" y="1742360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FFFBF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4816593" cy="1716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705845" y="4704131"/>
            <a:ext cx="2142477" cy="214247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6824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558644" y="4625432"/>
            <a:ext cx="2142477" cy="214247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682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765717" y="4494581"/>
            <a:ext cx="2142477" cy="214247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6824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1990943">
            <a:off x="-1201907" y="1604736"/>
            <a:ext cx="3252941" cy="3985226"/>
          </a:xfrm>
          <a:custGeom>
            <a:avLst/>
            <a:gdLst/>
            <a:ahLst/>
            <a:cxnLst/>
            <a:rect l="l" t="t" r="r" b="b"/>
            <a:pathLst>
              <a:path w="3252941" h="3985226">
                <a:moveTo>
                  <a:pt x="0" y="0"/>
                </a:moveTo>
                <a:lnTo>
                  <a:pt x="3252941" y="0"/>
                </a:lnTo>
                <a:lnTo>
                  <a:pt x="3252941" y="3985226"/>
                </a:lnTo>
                <a:lnTo>
                  <a:pt x="0" y="398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2291031">
            <a:off x="16791988" y="4299589"/>
            <a:ext cx="3252941" cy="3985226"/>
          </a:xfrm>
          <a:custGeom>
            <a:avLst/>
            <a:gdLst/>
            <a:ahLst/>
            <a:cxnLst/>
            <a:rect l="l" t="t" r="r" b="b"/>
            <a:pathLst>
              <a:path w="3252941" h="3985226">
                <a:moveTo>
                  <a:pt x="0" y="0"/>
                </a:moveTo>
                <a:lnTo>
                  <a:pt x="3252941" y="0"/>
                </a:lnTo>
                <a:lnTo>
                  <a:pt x="3252941" y="3985227"/>
                </a:lnTo>
                <a:lnTo>
                  <a:pt x="0" y="39852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971177" y="84421"/>
            <a:ext cx="6203752" cy="1418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3"/>
              </a:lnSpc>
            </a:pPr>
            <a:r>
              <a:rPr lang="en-US" sz="8288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Виконання </a:t>
            </a:r>
          </a:p>
        </p:txBody>
      </p:sp>
      <p:sp>
        <p:nvSpPr>
          <p:cNvPr id="18" name="Freeform 18"/>
          <p:cNvSpPr/>
          <p:nvPr/>
        </p:nvSpPr>
        <p:spPr>
          <a:xfrm>
            <a:off x="12920196" y="42454"/>
            <a:ext cx="1237535" cy="1460219"/>
          </a:xfrm>
          <a:custGeom>
            <a:avLst/>
            <a:gdLst/>
            <a:ahLst/>
            <a:cxnLst/>
            <a:rect l="l" t="t" r="r" b="b"/>
            <a:pathLst>
              <a:path w="1237535" h="1460219">
                <a:moveTo>
                  <a:pt x="0" y="0"/>
                </a:moveTo>
                <a:lnTo>
                  <a:pt x="1237535" y="0"/>
                </a:lnTo>
                <a:lnTo>
                  <a:pt x="1237535" y="1460218"/>
                </a:lnTo>
                <a:lnTo>
                  <a:pt x="0" y="1460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240583" y="2684413"/>
            <a:ext cx="3952645" cy="3952645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t="-17477" b="-9910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3538963" y="1153207"/>
            <a:ext cx="4370937" cy="4370937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46249" r="-19707" b="-24467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5006312" y="2179641"/>
            <a:ext cx="3975508" cy="3975508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38888" r="-38888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9602453" y="2106046"/>
            <a:ext cx="3680592" cy="3680592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51447" r="-26330"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424563" y="6703695"/>
            <a:ext cx="4003055" cy="3583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9"/>
              </a:lnSpc>
            </a:pPr>
            <a:r>
              <a:rPr lang="en-US" sz="2999" i="1">
                <a:solidFill>
                  <a:srgbClr val="A85E21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Ми сформували дві групи сітчастих мішків із зваженим сухим торішнім листям по 20 г у кожному.</a:t>
            </a:r>
          </a:p>
          <a:p>
            <a:pPr marL="0" lvl="0" indent="0" algn="ctr">
              <a:lnSpc>
                <a:spcPts val="4109"/>
              </a:lnSpc>
            </a:pPr>
            <a:endParaRPr lang="en-US" sz="2999" i="1">
              <a:solidFill>
                <a:srgbClr val="A85E21"/>
              </a:solidFill>
              <a:latin typeface="PT Serif Italics"/>
              <a:ea typeface="PT Serif Italics"/>
              <a:cs typeface="PT Serif Italics"/>
              <a:sym typeface="PT Serif Italics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390933" y="84421"/>
            <a:ext cx="5310188" cy="1418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3"/>
              </a:lnSpc>
            </a:pPr>
            <a:r>
              <a:rPr lang="en-US" sz="8288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завдання: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511995" y="7068503"/>
            <a:ext cx="3603785" cy="189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999" i="1">
                <a:solidFill>
                  <a:srgbClr val="A85E21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Група А</a:t>
            </a:r>
            <a:r>
              <a:rPr lang="en-US" sz="2999" i="1" u="none" strike="noStrike">
                <a:solidFill>
                  <a:srgbClr val="A85E21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: Дрібна сітка (0,5 мм) — доступ лише для бактерій та грибів.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659969" y="6938010"/>
            <a:ext cx="3565561" cy="2590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i="1">
                <a:solidFill>
                  <a:srgbClr val="A85E21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Група</a:t>
            </a:r>
            <a:r>
              <a:rPr lang="en-US" sz="2999" i="1" u="none" strike="noStrike">
                <a:solidFill>
                  <a:srgbClr val="A85E21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 Б: Велика сітка (2–4 мм) — вільний доступ для комах-детритофагів.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509635" y="6798983"/>
            <a:ext cx="3565561" cy="311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i="1">
                <a:solidFill>
                  <a:srgbClr val="A85E21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М</a:t>
            </a:r>
            <a:r>
              <a:rPr lang="en-US" sz="2999" i="1" u="none" strike="noStrike">
                <a:solidFill>
                  <a:srgbClr val="A85E21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ішки були розміщені у природних умовах лісової підстилки терміном на 35 день.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338986" y="4721629"/>
            <a:ext cx="995939" cy="1433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3"/>
              </a:lnSpc>
            </a:pPr>
            <a:r>
              <a:rPr lang="en-US" sz="8288" b="1">
                <a:solidFill>
                  <a:srgbClr val="FFFFFF"/>
                </a:solidFill>
                <a:latin typeface="Garamond Bold"/>
                <a:ea typeface="Garamond Bold"/>
                <a:cs typeface="Garamond Bold"/>
                <a:sym typeface="Garamond Bold"/>
              </a:rPr>
              <a:t>35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442749" y="5182861"/>
            <a:ext cx="716590" cy="1433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3"/>
              </a:lnSpc>
            </a:pPr>
            <a:r>
              <a:rPr lang="en-US" sz="8288" b="1">
                <a:solidFill>
                  <a:srgbClr val="FFFFFF"/>
                </a:solidFill>
                <a:latin typeface="Garamond Bold"/>
                <a:ea typeface="Garamond Bold"/>
                <a:cs typeface="Garamond Bold"/>
                <a:sym typeface="Garamond Bold"/>
              </a:rPr>
              <a:t>Б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430934" y="4972855"/>
            <a:ext cx="692299" cy="1433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3"/>
              </a:lnSpc>
            </a:pPr>
            <a:r>
              <a:rPr lang="en-US" sz="8288" b="1">
                <a:solidFill>
                  <a:srgbClr val="FFFFFF"/>
                </a:solidFill>
                <a:latin typeface="Garamond Bold"/>
                <a:ea typeface="Garamond Bold"/>
                <a:cs typeface="Garamond Bold"/>
                <a:sym typeface="Garamond Bold"/>
              </a:rPr>
              <a:t>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518" b="-6851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805435" y="-747856"/>
            <a:ext cx="11782711" cy="11782711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BF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562678" y="1432870"/>
            <a:ext cx="7374722" cy="5663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75"/>
              </a:lnSpc>
            </a:pPr>
            <a:r>
              <a:rPr lang="en-US" sz="5100" b="1">
                <a:solidFill>
                  <a:srgbClr val="69630C"/>
                </a:solidFill>
                <a:latin typeface="PT Serif Bold"/>
                <a:ea typeface="PT Serif Bold"/>
                <a:cs typeface="PT Serif Bold"/>
                <a:sym typeface="PT Serif Bold"/>
              </a:rPr>
              <a:t>«ПОРІВНЯЛЬНИЙ АНАЛІЗ ШВИДКОСТІ РОЗКЛАДАННЯ ЛИСТЯ ЗА УЧАСТІ МЕЗОФАУНИ ТА МІКРООРГАНІЗМІВ».</a:t>
            </a:r>
          </a:p>
          <a:p>
            <a:pPr marL="0" lvl="0" indent="0" algn="ctr">
              <a:lnSpc>
                <a:spcPts val="6375"/>
              </a:lnSpc>
            </a:pPr>
            <a:endParaRPr lang="en-US" sz="5100" b="1">
              <a:solidFill>
                <a:srgbClr val="69630C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sp>
        <p:nvSpPr>
          <p:cNvPr id="7" name="Freeform 7"/>
          <p:cNvSpPr/>
          <p:nvPr/>
        </p:nvSpPr>
        <p:spPr>
          <a:xfrm rot="1990943">
            <a:off x="-1432190" y="738370"/>
            <a:ext cx="3252941" cy="3985226"/>
          </a:xfrm>
          <a:custGeom>
            <a:avLst/>
            <a:gdLst/>
            <a:ahLst/>
            <a:cxnLst/>
            <a:rect l="l" t="t" r="r" b="b"/>
            <a:pathLst>
              <a:path w="3252941" h="3985226">
                <a:moveTo>
                  <a:pt x="0" y="0"/>
                </a:moveTo>
                <a:lnTo>
                  <a:pt x="3252941" y="0"/>
                </a:lnTo>
                <a:lnTo>
                  <a:pt x="3252941" y="3985227"/>
                </a:lnTo>
                <a:lnTo>
                  <a:pt x="0" y="39852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329425" y="0"/>
            <a:ext cx="11181259" cy="6131511"/>
          </a:xfrm>
          <a:custGeom>
            <a:avLst/>
            <a:gdLst/>
            <a:ahLst/>
            <a:cxnLst/>
            <a:rect l="l" t="t" r="r" b="b"/>
            <a:pathLst>
              <a:path w="11181259" h="6131511">
                <a:moveTo>
                  <a:pt x="0" y="0"/>
                </a:moveTo>
                <a:lnTo>
                  <a:pt x="11181259" y="0"/>
                </a:lnTo>
                <a:lnTo>
                  <a:pt x="11181259" y="6131511"/>
                </a:lnTo>
                <a:lnTo>
                  <a:pt x="0" y="6131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9739" b="-4263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319264" y="4103988"/>
            <a:ext cx="3050202" cy="305020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t="-59217" b="-57584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 rot="-3656311" flipH="1">
            <a:off x="2200062" y="3607047"/>
            <a:ext cx="1134795" cy="829432"/>
          </a:xfrm>
          <a:custGeom>
            <a:avLst/>
            <a:gdLst/>
            <a:ahLst/>
            <a:cxnLst/>
            <a:rect l="l" t="t" r="r" b="b"/>
            <a:pathLst>
              <a:path w="1134795" h="829432">
                <a:moveTo>
                  <a:pt x="1134795" y="0"/>
                </a:moveTo>
                <a:lnTo>
                  <a:pt x="0" y="0"/>
                </a:lnTo>
                <a:lnTo>
                  <a:pt x="0" y="829432"/>
                </a:lnTo>
                <a:lnTo>
                  <a:pt x="1134795" y="829432"/>
                </a:lnTo>
                <a:lnTo>
                  <a:pt x="113479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15602" y="8250852"/>
            <a:ext cx="8729284" cy="2238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4"/>
              </a:lnSpc>
            </a:pPr>
            <a:endParaRPr/>
          </a:p>
          <a:p>
            <a:pPr algn="l">
              <a:lnSpc>
                <a:spcPts val="2964"/>
              </a:lnSpc>
            </a:pPr>
            <a:r>
              <a:rPr lang="en-US" sz="2906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Висновок: дія комах дозволила розкласти листя удвічі швидше (на 10% ефективніше) порівняно з роботою одних лише бактерій за той самий час».</a:t>
            </a:r>
          </a:p>
          <a:p>
            <a:pPr algn="l">
              <a:lnSpc>
                <a:spcPts val="2964"/>
              </a:lnSpc>
            </a:pPr>
            <a:endParaRPr lang="en-US" sz="2906" b="1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3567867" y="5023829"/>
            <a:ext cx="3050202" cy="305020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9147" r="-4186"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 rot="3283830">
            <a:off x="2802069" y="5431499"/>
            <a:ext cx="1134795" cy="829432"/>
          </a:xfrm>
          <a:custGeom>
            <a:avLst/>
            <a:gdLst/>
            <a:ahLst/>
            <a:cxnLst/>
            <a:rect l="l" t="t" r="r" b="b"/>
            <a:pathLst>
              <a:path w="1134795" h="829432">
                <a:moveTo>
                  <a:pt x="0" y="0"/>
                </a:moveTo>
                <a:lnTo>
                  <a:pt x="1134795" y="0"/>
                </a:lnTo>
                <a:lnTo>
                  <a:pt x="1134795" y="829432"/>
                </a:lnTo>
                <a:lnTo>
                  <a:pt x="0" y="8294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6816469" y="4046228"/>
            <a:ext cx="3050202" cy="3050202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12695" r="-20637"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 rot="-3753681" flipV="1">
            <a:off x="6336183" y="6553997"/>
            <a:ext cx="1134795" cy="829432"/>
          </a:xfrm>
          <a:custGeom>
            <a:avLst/>
            <a:gdLst/>
            <a:ahLst/>
            <a:cxnLst/>
            <a:rect l="l" t="t" r="r" b="b"/>
            <a:pathLst>
              <a:path w="1134795" h="829432">
                <a:moveTo>
                  <a:pt x="0" y="829432"/>
                </a:moveTo>
                <a:lnTo>
                  <a:pt x="1134795" y="829432"/>
                </a:lnTo>
                <a:lnTo>
                  <a:pt x="1134795" y="0"/>
                </a:lnTo>
                <a:lnTo>
                  <a:pt x="0" y="0"/>
                </a:lnTo>
                <a:lnTo>
                  <a:pt x="0" y="829432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105841" y="6396451"/>
            <a:ext cx="5667206" cy="3890549"/>
          </a:xfrm>
          <a:custGeom>
            <a:avLst/>
            <a:gdLst/>
            <a:ahLst/>
            <a:cxnLst/>
            <a:rect l="l" t="t" r="r" b="b"/>
            <a:pathLst>
              <a:path w="5667206" h="3890549">
                <a:moveTo>
                  <a:pt x="0" y="0"/>
                </a:moveTo>
                <a:lnTo>
                  <a:pt x="5667207" y="0"/>
                </a:lnTo>
                <a:lnTo>
                  <a:pt x="5667207" y="3890549"/>
                </a:lnTo>
                <a:lnTo>
                  <a:pt x="0" y="3890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2291031">
            <a:off x="9225363" y="8069899"/>
            <a:ext cx="3252941" cy="3985226"/>
          </a:xfrm>
          <a:custGeom>
            <a:avLst/>
            <a:gdLst/>
            <a:ahLst/>
            <a:cxnLst/>
            <a:rect l="l" t="t" r="r" b="b"/>
            <a:pathLst>
              <a:path w="3252941" h="3985226">
                <a:moveTo>
                  <a:pt x="0" y="0"/>
                </a:moveTo>
                <a:lnTo>
                  <a:pt x="3252942" y="0"/>
                </a:lnTo>
                <a:lnTo>
                  <a:pt x="3252942" y="3985226"/>
                </a:lnTo>
                <a:lnTo>
                  <a:pt x="0" y="398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508699" y="2730983"/>
            <a:ext cx="6521769" cy="1373004"/>
          </a:xfrm>
          <a:custGeom>
            <a:avLst/>
            <a:gdLst/>
            <a:ahLst/>
            <a:cxnLst/>
            <a:rect l="l" t="t" r="r" b="b"/>
            <a:pathLst>
              <a:path w="6521769" h="1373004">
                <a:moveTo>
                  <a:pt x="0" y="0"/>
                </a:moveTo>
                <a:lnTo>
                  <a:pt x="6521769" y="0"/>
                </a:lnTo>
                <a:lnTo>
                  <a:pt x="6521769" y="1373005"/>
                </a:lnTo>
                <a:lnTo>
                  <a:pt x="0" y="137300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9144000" y="5005388"/>
            <a:ext cx="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  <a:spcBef>
                <a:spcPct val="0"/>
              </a:spcBef>
            </a:pPr>
            <a:endParaRPr/>
          </a:p>
        </p:txBody>
      </p:sp>
      <p:sp>
        <p:nvSpPr>
          <p:cNvPr id="23" name="TextBox 23"/>
          <p:cNvSpPr txBox="1"/>
          <p:nvPr/>
        </p:nvSpPr>
        <p:spPr>
          <a:xfrm>
            <a:off x="615602" y="343271"/>
            <a:ext cx="9846197" cy="2981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4"/>
              </a:lnSpc>
            </a:pPr>
            <a:r>
              <a:rPr lang="en-US" sz="2906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«Початкова вага листя в обох мішках складала 20 г.</a:t>
            </a:r>
          </a:p>
          <a:p>
            <a:pPr algn="l">
              <a:lnSpc>
                <a:spcPts val="2964"/>
              </a:lnSpc>
            </a:pPr>
            <a:r>
              <a:rPr lang="en-US" sz="2906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 35 днів у мішку з дрібною сіткою (Група А)(бактерії) вага зменшилася на 2 г, що становить 10% від загальної маси.</a:t>
            </a:r>
          </a:p>
          <a:p>
            <a:pPr algn="l">
              <a:lnSpc>
                <a:spcPts val="2964"/>
              </a:lnSpc>
            </a:pPr>
            <a:endParaRPr lang="en-US" sz="2906" b="1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  <a:p>
            <a:pPr algn="l">
              <a:lnSpc>
                <a:spcPts val="2964"/>
              </a:lnSpc>
            </a:pPr>
            <a:r>
              <a:rPr lang="en-US" sz="2906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У мішку з великою сіткою (Група Б) (бактерії + комахи) вага зменшилася на 4 г, що становить 20%.</a:t>
            </a:r>
          </a:p>
          <a:p>
            <a:pPr algn="l">
              <a:lnSpc>
                <a:spcPts val="2964"/>
              </a:lnSpc>
            </a:pPr>
            <a:endParaRPr lang="en-US" sz="2906" b="1">
              <a:solidFill>
                <a:srgbClr val="000000"/>
              </a:solidFill>
              <a:latin typeface="PT Serif Bold"/>
              <a:ea typeface="PT Serif Bold"/>
              <a:cs typeface="PT Serif Bold"/>
              <a:sym typeface="PT Serif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800246" y="4822513"/>
            <a:ext cx="6413100" cy="641310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33333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5" name="Freeform 5"/>
          <p:cNvSpPr/>
          <p:nvPr/>
        </p:nvSpPr>
        <p:spPr>
          <a:xfrm rot="6805790" flipV="1">
            <a:off x="9510711" y="-1079292"/>
            <a:ext cx="9924350" cy="9552187"/>
          </a:xfrm>
          <a:custGeom>
            <a:avLst/>
            <a:gdLst/>
            <a:ahLst/>
            <a:cxnLst/>
            <a:rect l="l" t="t" r="r" b="b"/>
            <a:pathLst>
              <a:path w="9924350" h="9552187">
                <a:moveTo>
                  <a:pt x="0" y="9552186"/>
                </a:moveTo>
                <a:lnTo>
                  <a:pt x="9924350" y="9552186"/>
                </a:lnTo>
                <a:lnTo>
                  <a:pt x="9924350" y="0"/>
                </a:lnTo>
                <a:lnTo>
                  <a:pt x="0" y="0"/>
                </a:lnTo>
                <a:lnTo>
                  <a:pt x="0" y="955218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432730" y="2799984"/>
            <a:ext cx="8550234" cy="8229600"/>
          </a:xfrm>
          <a:custGeom>
            <a:avLst/>
            <a:gdLst/>
            <a:ahLst/>
            <a:cxnLst/>
            <a:rect l="l" t="t" r="r" b="b"/>
            <a:pathLst>
              <a:path w="8550234" h="8229600">
                <a:moveTo>
                  <a:pt x="0" y="0"/>
                </a:moveTo>
                <a:lnTo>
                  <a:pt x="8550234" y="0"/>
                </a:lnTo>
                <a:lnTo>
                  <a:pt x="855023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1325547" y="-1735377"/>
            <a:ext cx="6402155" cy="640215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6666" r="-16666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3664184" y="1175264"/>
            <a:ext cx="3967382" cy="396738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t="-16666" b="-16666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7513814" y="514350"/>
            <a:ext cx="10305721" cy="1505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469"/>
              </a:lnSpc>
            </a:pPr>
            <a:r>
              <a:rPr lang="en-US" sz="13252" b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Результати: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7700909"/>
            <a:ext cx="10141401" cy="2256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4"/>
              </a:lnSpc>
            </a:pPr>
            <a:endParaRPr/>
          </a:p>
          <a:p>
            <a:pPr algn="l">
              <a:lnSpc>
                <a:spcPts val="2964"/>
              </a:lnSpc>
            </a:pPr>
            <a:endParaRPr/>
          </a:p>
          <a:p>
            <a:pPr algn="l">
              <a:lnSpc>
                <a:spcPts val="2964"/>
              </a:lnSpc>
            </a:pPr>
            <a:r>
              <a:rPr lang="en-US" sz="2906" b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Екологічне значення:</a:t>
            </a:r>
            <a:r>
              <a:rPr lang="en-US" sz="2906">
                <a:solidFill>
                  <a:srgbClr val="FFFBF7"/>
                </a:solidFill>
                <a:latin typeface="PT Serif"/>
                <a:ea typeface="PT Serif"/>
                <a:cs typeface="PT Serif"/>
                <a:sym typeface="PT Serif"/>
              </a:rPr>
              <a:t> Участь цих  комах-детритофагів забезпечує швидке повернення поживних речовин у ґрунт саме у весняну пору, що є критично важливим для живлення рослин на початку вегетації.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930219" y="2035443"/>
            <a:ext cx="10037300" cy="263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4"/>
              </a:lnSpc>
            </a:pPr>
            <a:r>
              <a:rPr lang="en-US" sz="2906" b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«Біотичний склад та роль деструкторів:</a:t>
            </a:r>
          </a:p>
          <a:p>
            <a:pPr algn="l">
              <a:lnSpc>
                <a:spcPts val="2964"/>
              </a:lnSpc>
            </a:pPr>
            <a:r>
              <a:rPr lang="en-US" sz="2906">
                <a:solidFill>
                  <a:srgbClr val="FFFBF7"/>
                </a:solidFill>
                <a:latin typeface="PT Serif"/>
                <a:ea typeface="PT Serif"/>
                <a:cs typeface="PT Serif"/>
                <a:sym typeface="PT Serif"/>
              </a:rPr>
              <a:t>У ході огляду вмісту мішків з великою сіткою було ідентифіковано ключових учасників процесу розкладу: </a:t>
            </a:r>
            <a:r>
              <a:rPr lang="en-US" sz="2906" b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мокриць (представник ракоподібних), ківсяків та колембол</a:t>
            </a:r>
            <a:r>
              <a:rPr lang="en-US" sz="2906">
                <a:solidFill>
                  <a:srgbClr val="FFFBF7"/>
                </a:solidFill>
                <a:latin typeface="PT Serif"/>
                <a:ea typeface="PT Serif"/>
                <a:cs typeface="PT Serif"/>
                <a:sym typeface="PT Serif"/>
              </a:rPr>
              <a:t>. Ці організми виконують роль первинних деструкторів. Їхній головний внесок полягає у механічному подрібненні жорстких листових пластинок.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2801" y="5594578"/>
            <a:ext cx="10037300" cy="188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4"/>
              </a:lnSpc>
            </a:pPr>
            <a:r>
              <a:rPr lang="en-US" sz="2906" b="1">
                <a:solidFill>
                  <a:srgbClr val="FFFBF7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Окрім деструкторів, у мішках було виявлено групу хижих безхребетних: кістянок, землянок (геофілів), личинок жуків (зокрема м'якотілок) та кліщів-червонотілок. Їхня присутність обумовлена формуванням мікроекосистеми всередині мішка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4215804" flipV="1">
            <a:off x="3649442" y="-4487752"/>
            <a:ext cx="9924350" cy="9552187"/>
          </a:xfrm>
          <a:custGeom>
            <a:avLst/>
            <a:gdLst/>
            <a:ahLst/>
            <a:cxnLst/>
            <a:rect l="l" t="t" r="r" b="b"/>
            <a:pathLst>
              <a:path w="9924350" h="9552187">
                <a:moveTo>
                  <a:pt x="0" y="9552187"/>
                </a:moveTo>
                <a:lnTo>
                  <a:pt x="9924350" y="9552187"/>
                </a:lnTo>
                <a:lnTo>
                  <a:pt x="9924350" y="0"/>
                </a:lnTo>
                <a:lnTo>
                  <a:pt x="0" y="0"/>
                </a:lnTo>
                <a:lnTo>
                  <a:pt x="0" y="955218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630976" y="-619053"/>
            <a:ext cx="11525106" cy="11525106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16666" b="-16666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6" name="Freeform 6"/>
          <p:cNvSpPr/>
          <p:nvPr/>
        </p:nvSpPr>
        <p:spPr>
          <a:xfrm rot="7042045">
            <a:off x="-4135363" y="6195754"/>
            <a:ext cx="11015036" cy="10601972"/>
          </a:xfrm>
          <a:custGeom>
            <a:avLst/>
            <a:gdLst/>
            <a:ahLst/>
            <a:cxnLst/>
            <a:rect l="l" t="t" r="r" b="b"/>
            <a:pathLst>
              <a:path w="11015036" h="10601972">
                <a:moveTo>
                  <a:pt x="0" y="0"/>
                </a:moveTo>
                <a:lnTo>
                  <a:pt x="11015036" y="0"/>
                </a:lnTo>
                <a:lnTo>
                  <a:pt x="11015036" y="10601972"/>
                </a:lnTo>
                <a:lnTo>
                  <a:pt x="0" y="106019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611617" y="288342"/>
            <a:ext cx="2038719" cy="2189229"/>
          </a:xfrm>
          <a:custGeom>
            <a:avLst/>
            <a:gdLst/>
            <a:ahLst/>
            <a:cxnLst/>
            <a:rect l="l" t="t" r="r" b="b"/>
            <a:pathLst>
              <a:path w="2038719" h="2189229">
                <a:moveTo>
                  <a:pt x="0" y="0"/>
                </a:moveTo>
                <a:lnTo>
                  <a:pt x="2038719" y="0"/>
                </a:lnTo>
                <a:lnTo>
                  <a:pt x="2038719" y="2189228"/>
                </a:lnTo>
                <a:lnTo>
                  <a:pt x="0" y="21892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518306" y="6080580"/>
            <a:ext cx="5246370" cy="524637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t="-16666" b="-16666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123577" y="236821"/>
            <a:ext cx="6203752" cy="1418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3"/>
              </a:lnSpc>
            </a:pPr>
            <a:r>
              <a:rPr lang="en-US" sz="8288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Виконання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29471" y="1221031"/>
            <a:ext cx="5310188" cy="1418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3"/>
              </a:lnSpc>
            </a:pPr>
            <a:r>
              <a:rPr lang="en-US" sz="8288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завдання: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6194" y="3250269"/>
            <a:ext cx="9094782" cy="298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 i="1">
                <a:solidFill>
                  <a:srgbClr val="FFFFFF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Для підтвердження екологічної ролі комах ми провели порівняльний аналіз ділянок лісу з високою щільністю детритофагів (під шаром листя) та контрольних ділянок (відкритий ґрунт без опаду).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70722" y="6495684"/>
            <a:ext cx="10114141" cy="3567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2"/>
              </a:lnSpc>
            </a:pPr>
            <a:r>
              <a:rPr lang="en-US" sz="3359" i="1">
                <a:solidFill>
                  <a:srgbClr val="FFFFFF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При візуальному огляді ділянок з комахами ми зафіксували зернисту структуру верхнього шару ґрунту. Велика кількість переробленої органіки та мікроходів, прокладених личинками та мокрицями, зробила ґрунт більш пухким порівняно з ущільненим відкритим ґрунтом.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10508185" flipV="1">
            <a:off x="10069118" y="-164953"/>
            <a:ext cx="9924350" cy="9552187"/>
          </a:xfrm>
          <a:custGeom>
            <a:avLst/>
            <a:gdLst/>
            <a:ahLst/>
            <a:cxnLst/>
            <a:rect l="l" t="t" r="r" b="b"/>
            <a:pathLst>
              <a:path w="9924350" h="9552187">
                <a:moveTo>
                  <a:pt x="0" y="9552187"/>
                </a:moveTo>
                <a:lnTo>
                  <a:pt x="9924350" y="9552187"/>
                </a:lnTo>
                <a:lnTo>
                  <a:pt x="9924350" y="0"/>
                </a:lnTo>
                <a:lnTo>
                  <a:pt x="0" y="0"/>
                </a:lnTo>
                <a:lnTo>
                  <a:pt x="0" y="955218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159950">
            <a:off x="6851048" y="3564599"/>
            <a:ext cx="8550234" cy="8229600"/>
          </a:xfrm>
          <a:custGeom>
            <a:avLst/>
            <a:gdLst/>
            <a:ahLst/>
            <a:cxnLst/>
            <a:rect l="l" t="t" r="r" b="b"/>
            <a:pathLst>
              <a:path w="8550234" h="8229600">
                <a:moveTo>
                  <a:pt x="0" y="0"/>
                </a:moveTo>
                <a:lnTo>
                  <a:pt x="8550234" y="0"/>
                </a:lnTo>
                <a:lnTo>
                  <a:pt x="855023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3549421" y="-401881"/>
            <a:ext cx="11071902" cy="1107190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368" r="-31964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4604622" y="5736307"/>
            <a:ext cx="3829795" cy="382979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t="-16666" b="-16666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758987" y="7031217"/>
            <a:ext cx="3829795" cy="3829795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t="-16666" b="-16666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7522481" y="76315"/>
            <a:ext cx="9206448" cy="3777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0"/>
              </a:lnSpc>
            </a:pPr>
            <a:r>
              <a:rPr lang="en-US" sz="3057" i="1">
                <a:solidFill>
                  <a:srgbClr val="FFFFFF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Ми порівняли зразки ґрунту вагою по 200 г. Зразок із зони активності комах залишався вологим на дотик навіть через 3 дні сонячної погоди, тоді як відкритий ґрунт повністю пересох. Це доводить, що діяльність детритофагів сприяє створенню мульчуючого шару, який затримує випаровування води.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081552" y="3796463"/>
            <a:ext cx="9206448" cy="3234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0"/>
              </a:lnSpc>
            </a:pPr>
            <a:r>
              <a:rPr lang="en-US" sz="3057" i="1">
                <a:solidFill>
                  <a:srgbClr val="FFFFFF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Ми відзначили зміну забарвлення верхнього горизонту (0–3 см). Під дією комах-подрібнювачів листя перетворилося на темну однорідну масу, що свідчить про активне насичення ґрунту органічними речовинами та початок формування гумусового шару.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34417" y="7108636"/>
            <a:ext cx="9206448" cy="214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0"/>
              </a:lnSpc>
            </a:pPr>
            <a:r>
              <a:rPr lang="en-US" sz="3057" i="1">
                <a:solidFill>
                  <a:srgbClr val="FFFFFF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Отже, діяльність комах-детритофагів у лісі не лише прискорює розкладання сміття, а й безпосередньо покращує фізико-хімічні властивості ґрунту, готуючи його до вегетаційного періоду.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518" b="-68518"/>
            </a:stretch>
          </a:blipFill>
        </p:spPr>
      </p:sp>
      <p:sp>
        <p:nvSpPr>
          <p:cNvPr id="3" name="Freeform 3"/>
          <p:cNvSpPr/>
          <p:nvPr/>
        </p:nvSpPr>
        <p:spPr>
          <a:xfrm rot="1990943">
            <a:off x="2763096" y="7614584"/>
            <a:ext cx="3252941" cy="3985226"/>
          </a:xfrm>
          <a:custGeom>
            <a:avLst/>
            <a:gdLst/>
            <a:ahLst/>
            <a:cxnLst/>
            <a:rect l="l" t="t" r="r" b="b"/>
            <a:pathLst>
              <a:path w="3252941" h="3985226">
                <a:moveTo>
                  <a:pt x="0" y="0"/>
                </a:moveTo>
                <a:lnTo>
                  <a:pt x="3252941" y="0"/>
                </a:lnTo>
                <a:lnTo>
                  <a:pt x="3252941" y="3985226"/>
                </a:lnTo>
                <a:lnTo>
                  <a:pt x="0" y="398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291031">
            <a:off x="16074317" y="3615505"/>
            <a:ext cx="3252941" cy="3985226"/>
          </a:xfrm>
          <a:custGeom>
            <a:avLst/>
            <a:gdLst/>
            <a:ahLst/>
            <a:cxnLst/>
            <a:rect l="l" t="t" r="r" b="b"/>
            <a:pathLst>
              <a:path w="3252941" h="3985226">
                <a:moveTo>
                  <a:pt x="0" y="0"/>
                </a:moveTo>
                <a:lnTo>
                  <a:pt x="3252941" y="0"/>
                </a:lnTo>
                <a:lnTo>
                  <a:pt x="3252941" y="3985226"/>
                </a:lnTo>
                <a:lnTo>
                  <a:pt x="0" y="3985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05211" y="0"/>
            <a:ext cx="16490365" cy="10287000"/>
          </a:xfrm>
          <a:custGeom>
            <a:avLst/>
            <a:gdLst/>
            <a:ahLst/>
            <a:cxnLst/>
            <a:rect l="l" t="t" r="r" b="b"/>
            <a:pathLst>
              <a:path w="16490365" h="10287000">
                <a:moveTo>
                  <a:pt x="0" y="0"/>
                </a:moveTo>
                <a:lnTo>
                  <a:pt x="16490365" y="0"/>
                </a:lnTo>
                <a:lnTo>
                  <a:pt x="1649036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503" b="-4503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44459" y="443640"/>
            <a:ext cx="16309552" cy="1055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96"/>
              </a:lnSpc>
            </a:pPr>
            <a:r>
              <a:rPr lang="en-US" sz="6211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Висновок: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86350" y="1619293"/>
            <a:ext cx="13512030" cy="2128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44"/>
              </a:lnSpc>
              <a:spcBef>
                <a:spcPct val="0"/>
              </a:spcBef>
            </a:pPr>
            <a:r>
              <a:rPr lang="en-US" sz="2460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Аналіз наукової літератури підтверджує, що комахи-детритофаги є критично важливими «прискорювачами» екосистем, оскільки їхнє механічне подрібнення органіки збільшує доступність субстрату для мікроорганізмів. Це забезпечує ефективне замикання кругообігу речовин та швидке повернення поживних елементів у ґрунт.</a:t>
            </a:r>
          </a:p>
        </p:txBody>
      </p:sp>
      <p:sp>
        <p:nvSpPr>
          <p:cNvPr id="8" name="Freeform 8"/>
          <p:cNvSpPr/>
          <p:nvPr/>
        </p:nvSpPr>
        <p:spPr>
          <a:xfrm>
            <a:off x="1611918" y="1666918"/>
            <a:ext cx="880462" cy="1369481"/>
          </a:xfrm>
          <a:custGeom>
            <a:avLst/>
            <a:gdLst/>
            <a:ahLst/>
            <a:cxnLst/>
            <a:rect l="l" t="t" r="r" b="b"/>
            <a:pathLst>
              <a:path w="880462" h="1369481">
                <a:moveTo>
                  <a:pt x="0" y="0"/>
                </a:moveTo>
                <a:lnTo>
                  <a:pt x="880463" y="0"/>
                </a:lnTo>
                <a:lnTo>
                  <a:pt x="880463" y="1369481"/>
                </a:lnTo>
                <a:lnTo>
                  <a:pt x="0" y="13694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726446" y="3871367"/>
            <a:ext cx="13512030" cy="1699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44"/>
              </a:lnSpc>
              <a:spcBef>
                <a:spcPct val="0"/>
              </a:spcBef>
            </a:pPr>
            <a:r>
              <a:rPr lang="en-US" sz="2460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Виявлений видовий склад (личинки довгоніжок і жуків, ківсяки, ногохвістки та клопи-солдатики) підтверджує високу активність комах-детритофагів у весняний період, які через механічне подрібнення органіки є ключовими ініціаторами процесів розкладу в екосистемі.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10321" y="3697556"/>
            <a:ext cx="1182059" cy="1445944"/>
          </a:xfrm>
          <a:custGeom>
            <a:avLst/>
            <a:gdLst/>
            <a:ahLst/>
            <a:cxnLst/>
            <a:rect l="l" t="t" r="r" b="b"/>
            <a:pathLst>
              <a:path w="1182059" h="1445944">
                <a:moveTo>
                  <a:pt x="0" y="0"/>
                </a:moveTo>
                <a:lnTo>
                  <a:pt x="1182060" y="0"/>
                </a:lnTo>
                <a:lnTo>
                  <a:pt x="1182060" y="1445944"/>
                </a:lnTo>
                <a:lnTo>
                  <a:pt x="0" y="14459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10321" y="5608118"/>
            <a:ext cx="1082624" cy="1277432"/>
          </a:xfrm>
          <a:custGeom>
            <a:avLst/>
            <a:gdLst/>
            <a:ahLst/>
            <a:cxnLst/>
            <a:rect l="l" t="t" r="r" b="b"/>
            <a:pathLst>
              <a:path w="1082624" h="1277432">
                <a:moveTo>
                  <a:pt x="0" y="0"/>
                </a:moveTo>
                <a:lnTo>
                  <a:pt x="1082624" y="0"/>
                </a:lnTo>
                <a:lnTo>
                  <a:pt x="1082624" y="1277432"/>
                </a:lnTo>
                <a:lnTo>
                  <a:pt x="0" y="127743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726446" y="5694816"/>
            <a:ext cx="13512030" cy="127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44"/>
              </a:lnSpc>
              <a:spcBef>
                <a:spcPct val="0"/>
              </a:spcBef>
            </a:pPr>
            <a:r>
              <a:rPr lang="en-US" sz="2460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Експериментально доведено, що вільний доступ комах-детритофагів до рослинних решток пришвидшує їхню деструкцію у два рази (на 10% за вагою) порівняно з ізольованою дією одних лише мікроорганізмів.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028700" y="7352275"/>
            <a:ext cx="1364245" cy="1464961"/>
          </a:xfrm>
          <a:custGeom>
            <a:avLst/>
            <a:gdLst/>
            <a:ahLst/>
            <a:cxnLst/>
            <a:rect l="l" t="t" r="r" b="b"/>
            <a:pathLst>
              <a:path w="1364245" h="1464961">
                <a:moveTo>
                  <a:pt x="0" y="0"/>
                </a:moveTo>
                <a:lnTo>
                  <a:pt x="1364245" y="0"/>
                </a:lnTo>
                <a:lnTo>
                  <a:pt x="1364245" y="1464962"/>
                </a:lnTo>
                <a:lnTo>
                  <a:pt x="0" y="146496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726446" y="7425444"/>
            <a:ext cx="13512030" cy="1699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44"/>
              </a:lnSpc>
              <a:spcBef>
                <a:spcPct val="0"/>
              </a:spcBef>
            </a:pPr>
            <a:r>
              <a:rPr lang="en-US" sz="2460" b="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Шляхом порівняльного експерименту та прямих замірів ми встановили, що активність детритофагів суттєво покращує фізичний стан ґрунту, роблячи його більш рихлим, структурним та здатним довше утримувати вологість завдяки інтенсивному подрібненню органіки.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4215804" flipV="1">
            <a:off x="3649442" y="-4487752"/>
            <a:ext cx="9924350" cy="9552187"/>
          </a:xfrm>
          <a:custGeom>
            <a:avLst/>
            <a:gdLst/>
            <a:ahLst/>
            <a:cxnLst/>
            <a:rect l="l" t="t" r="r" b="b"/>
            <a:pathLst>
              <a:path w="9924350" h="9552187">
                <a:moveTo>
                  <a:pt x="0" y="9552187"/>
                </a:moveTo>
                <a:lnTo>
                  <a:pt x="9924350" y="9552187"/>
                </a:lnTo>
                <a:lnTo>
                  <a:pt x="9924350" y="0"/>
                </a:lnTo>
                <a:lnTo>
                  <a:pt x="0" y="0"/>
                </a:lnTo>
                <a:lnTo>
                  <a:pt x="0" y="955218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7042045">
            <a:off x="-4135363" y="6195754"/>
            <a:ext cx="11015036" cy="10601972"/>
          </a:xfrm>
          <a:custGeom>
            <a:avLst/>
            <a:gdLst/>
            <a:ahLst/>
            <a:cxnLst/>
            <a:rect l="l" t="t" r="r" b="b"/>
            <a:pathLst>
              <a:path w="11015036" h="10601972">
                <a:moveTo>
                  <a:pt x="0" y="0"/>
                </a:moveTo>
                <a:lnTo>
                  <a:pt x="11015036" y="0"/>
                </a:lnTo>
                <a:lnTo>
                  <a:pt x="11015036" y="10601972"/>
                </a:lnTo>
                <a:lnTo>
                  <a:pt x="0" y="106019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9126" y="1000125"/>
            <a:ext cx="17266731" cy="825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7"/>
              </a:lnSpc>
            </a:pPr>
            <a:endParaRPr/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Андрієвський В. В. Основи ентомології. – Київ: Вища школа, 2018. – 320 с.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Бондаренко Н. В. Екологія комах. – Харків: Основа, 2017. – 256 с.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Гаврилюк В. П. Зоологія безхребетних. – Київ: Центр навчальної літератури, 2020. – 400 с.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Гончаренко О. І. Екологічні адаптації тварин. – Київ: Наукова думка, 2016. – 310 с.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Деструкція рослинних решток у ґрунті: екологічні аспекти // Журнал «Агроном». – 2020.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Детритофаги: види та роль в екосистемах // Агроплатформа.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Дяченко Л. О. Біорізноманіття комах України. – Київ: Фітосоціоцентр, 2015. – 360 с.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Іваненко С. А. Морфологія та фізіологія комах. – Одеса: Астропринт, 2018. – 295 с.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Климчук О. М. Загальна екологія. – Київ: Либідь, 2017. – 368 с.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Ковальчук Г. І. Біологія розвитку комах. – Тернопіль: Навчальна книга, 2016. – 240 с.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Колесник Ю. В. Поведінка та адаптації тварин. – Київ: Каравела, 2019. – 312 с.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Кучерявий В. П. Редуценти і детритофаги. – Львів: Світ, 2015.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Литвиненко О. П. Ентомофауна лісових екосистем України. – Харків: Основа, 2021. – 275 с.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Мельник Л. І. Основи зоології. – Київ: Генеза, 2015. – 280 с.</a:t>
            </a:r>
          </a:p>
          <a:p>
            <a:pPr marL="637447" lvl="1" indent="-318724" algn="l">
              <a:lnSpc>
                <a:spcPts val="3897"/>
              </a:lnSpc>
              <a:buAutoNum type="arabicPeriod"/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Роль комах у розкладанні рослинних решток у лісових екосистемах // Відкритий ліс.</a:t>
            </a:r>
          </a:p>
          <a:p>
            <a:pPr algn="l">
              <a:lnSpc>
                <a:spcPts val="3897"/>
              </a:lnSpc>
            </a:pPr>
            <a:r>
              <a:rPr lang="en-US" sz="2952">
                <a:solidFill>
                  <a:srgbClr val="000000"/>
                </a:solidFill>
                <a:latin typeface="PT Serif"/>
                <a:ea typeface="PT Serif"/>
                <a:cs typeface="PT Serif"/>
                <a:sym typeface="PT Serif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82939" y="385436"/>
            <a:ext cx="12405837" cy="854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83"/>
              </a:lnSpc>
            </a:pPr>
            <a:r>
              <a:rPr lang="en-US" sz="4988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СПИСОК ВИКОРИСТАНОЇ ЛІТЕРАТУРИ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1470</Words>
  <Application>Microsoft Office PowerPoint</Application>
  <PresentationFormat>Довільний</PresentationFormat>
  <Paragraphs>114</Paragraphs>
  <Slides>15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5" baseType="lpstr">
      <vt:lpstr>PT Serif Bold</vt:lpstr>
      <vt:lpstr>PT Serif Italics</vt:lpstr>
      <vt:lpstr>PT Serif Bold Italics</vt:lpstr>
      <vt:lpstr>Arial</vt:lpstr>
      <vt:lpstr>Garamond Bold</vt:lpstr>
      <vt:lpstr>PT Serif</vt:lpstr>
      <vt:lpstr>Calibri</vt:lpstr>
      <vt:lpstr>Darker Grotesque Bold</vt:lpstr>
      <vt:lpstr>Office Theme</vt:lpstr>
      <vt:lpstr>Аркуш Microsoft Excel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“Екологічна роль комах-детритофагів у прискоренні весняної деструкції рослинних решток”</dc:title>
  <cp:lastModifiedBy>Шаркий Геннадій Анатолійович</cp:lastModifiedBy>
  <cp:revision>2</cp:revision>
  <dcterms:created xsi:type="dcterms:W3CDTF">2006-08-16T00:00:00Z</dcterms:created>
  <dcterms:modified xsi:type="dcterms:W3CDTF">2026-04-08T16:25:43Z</dcterms:modified>
  <dc:identifier>DAHF45OEgTM</dc:identifier>
</cp:coreProperties>
</file>