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Stinger Fit" charset="1" panose="00000500000000000000"/>
      <p:regular r:id="rId16"/>
    </p:embeddedFont>
    <p:embeddedFont>
      <p:font typeface="Stinger" charset="1" panose="00000500000000000000"/>
      <p:regular r:id="rId17"/>
    </p:embeddedFont>
    <p:embeddedFont>
      <p:font typeface="PT Serif Bold" charset="1" panose="020A0703040505020204"/>
      <p:regular r:id="rId18"/>
    </p:embeddedFont>
    <p:embeddedFont>
      <p:font typeface="Montserrat" charset="1" panose="000005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png" Type="http://schemas.openxmlformats.org/officeDocument/2006/relationships/image"/><Relationship Id="rId6" Target="../media/image9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png" Type="http://schemas.openxmlformats.org/officeDocument/2006/relationships/image"/><Relationship Id="rId4" Target="../media/image1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1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892807" y="1028700"/>
            <a:ext cx="6172200" cy="8229600"/>
          </a:xfrm>
          <a:custGeom>
            <a:avLst/>
            <a:gdLst/>
            <a:ahLst/>
            <a:cxnLst/>
            <a:rect r="r" b="b" t="t" l="l"/>
            <a:pathLst>
              <a:path h="8229600" w="6172200">
                <a:moveTo>
                  <a:pt x="0" y="0"/>
                </a:moveTo>
                <a:lnTo>
                  <a:pt x="6172200" y="0"/>
                </a:lnTo>
                <a:lnTo>
                  <a:pt x="61722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228725"/>
            <a:ext cx="5876423" cy="5749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907"/>
              </a:lnSpc>
            </a:pPr>
            <a:r>
              <a:rPr lang="en-US" sz="14334">
                <a:solidFill>
                  <a:srgbClr val="1800AD"/>
                </a:solidFill>
                <a:latin typeface="Stinger Fit"/>
                <a:ea typeface="Stinger Fit"/>
                <a:cs typeface="Stinger Fit"/>
                <a:sym typeface="Stinger Fit"/>
              </a:rPr>
              <a:t>Проєкт</a:t>
            </a:r>
          </a:p>
          <a:p>
            <a:pPr algn="l">
              <a:lnSpc>
                <a:spcPts val="14907"/>
              </a:lnSpc>
            </a:pPr>
            <a:r>
              <a:rPr lang="en-US" sz="14334">
                <a:solidFill>
                  <a:srgbClr val="1800AD"/>
                </a:solidFill>
                <a:latin typeface="Stinger Fit"/>
                <a:ea typeface="Stinger Fit"/>
                <a:cs typeface="Stinger Fit"/>
                <a:sym typeface="Stinger Fit"/>
              </a:rPr>
              <a:t>МАН</a:t>
            </a:r>
          </a:p>
          <a:p>
            <a:pPr algn="l">
              <a:lnSpc>
                <a:spcPts val="14907"/>
              </a:lnSpc>
            </a:pPr>
            <a:r>
              <a:rPr lang="en-US" sz="14334">
                <a:solidFill>
                  <a:srgbClr val="1800AD"/>
                </a:solidFill>
                <a:latin typeface="Stinger Fit"/>
                <a:ea typeface="Stinger Fit"/>
                <a:cs typeface="Stinger Fit"/>
                <a:sym typeface="Stinger Fit"/>
              </a:rPr>
              <a:t>Юніор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7345269"/>
            <a:ext cx="8115300" cy="772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>
                <a:solidFill>
                  <a:srgbClr val="1800AD"/>
                </a:solidFill>
                <a:latin typeface="Stinger"/>
                <a:ea typeface="Stinger"/>
                <a:cs typeface="Stinger"/>
                <a:sym typeface="Stinger"/>
              </a:rPr>
              <a:t>Виконав Капрал Іван Русланович, учень 7 класу в Київському ліцеї “Школа сучасної освіти АСЕ”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8485506"/>
            <a:ext cx="8115300" cy="772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>
                <a:solidFill>
                  <a:srgbClr val="1800AD"/>
                </a:solidFill>
                <a:latin typeface="Stinger"/>
                <a:ea typeface="Stinger"/>
                <a:cs typeface="Stinger"/>
                <a:sym typeface="Stinger"/>
              </a:rPr>
              <a:t>Науковий керівник: Огоренко Ольга Василівна, вчителька біології та хімії в Київському ліцеї “Школа сучасної освіти АСЕ”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302828" y="0"/>
            <a:ext cx="15593167" cy="10287000"/>
            <a:chOff x="0" y="0"/>
            <a:chExt cx="20790889" cy="13716000"/>
          </a:xfrm>
        </p:grpSpPr>
        <p:sp>
          <p:nvSpPr>
            <p:cNvPr name="AutoShape 3" id="3"/>
            <p:cNvSpPr/>
            <p:nvPr/>
          </p:nvSpPr>
          <p:spPr>
            <a:xfrm rot="0">
              <a:off x="0" y="0"/>
              <a:ext cx="20790889" cy="13716000"/>
            </a:xfrm>
            <a:prstGeom prst="rect">
              <a:avLst/>
            </a:prstGeom>
            <a:solidFill>
              <a:srgbClr val="003060"/>
            </a:solidFill>
          </p:spPr>
        </p:sp>
        <p:sp>
          <p:nvSpPr>
            <p:cNvPr name="TextBox 4" id="4"/>
            <p:cNvSpPr txBox="true"/>
            <p:nvPr/>
          </p:nvSpPr>
          <p:spPr>
            <a:xfrm rot="0">
              <a:off x="1836231" y="2243733"/>
              <a:ext cx="17118427" cy="13947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56"/>
                </a:lnSpc>
              </a:pP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1836230" y="9772874"/>
              <a:ext cx="17118429" cy="12829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051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0145805" y="4883539"/>
            <a:ext cx="7315200" cy="64008"/>
          </a:xfrm>
          <a:custGeom>
            <a:avLst/>
            <a:gdLst/>
            <a:ahLst/>
            <a:cxnLst/>
            <a:rect r="r" b="b" t="t" l="l"/>
            <a:pathLst>
              <a:path h="64008" w="7315200">
                <a:moveTo>
                  <a:pt x="0" y="0"/>
                </a:moveTo>
                <a:lnTo>
                  <a:pt x="7315200" y="0"/>
                </a:lnTo>
                <a:lnTo>
                  <a:pt x="7315200" y="64008"/>
                </a:lnTo>
                <a:lnTo>
                  <a:pt x="0" y="640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143478" y="4483991"/>
            <a:ext cx="4831099" cy="15761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03"/>
              </a:lnSpc>
            </a:pPr>
            <a:r>
              <a:rPr lang="en-US" sz="7199">
                <a:solidFill>
                  <a:srgbClr val="1800AD"/>
                </a:solidFill>
                <a:latin typeface="Stinger"/>
                <a:ea typeface="Stinger"/>
                <a:cs typeface="Stinger"/>
                <a:sym typeface="Stinger"/>
              </a:rPr>
              <a:t>Про що наш проєкт: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707036" y="2358646"/>
            <a:ext cx="6046503" cy="1868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>
                <a:solidFill>
                  <a:srgbClr val="FFFFFF"/>
                </a:solidFill>
                <a:latin typeface="Stinger"/>
                <a:ea typeface="Stinger"/>
                <a:cs typeface="Stinger"/>
                <a:sym typeface="Stinger"/>
              </a:rPr>
              <a:t>Мета</a:t>
            </a:r>
          </a:p>
          <a:p>
            <a:pPr algn="l">
              <a:lnSpc>
                <a:spcPts val="3080"/>
              </a:lnSpc>
            </a:p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Stinger"/>
                <a:ea typeface="Stinger"/>
                <a:cs typeface="Stinger"/>
                <a:sym typeface="Stinger"/>
              </a:rPr>
              <a:t>дослідити зміни фізичних можливостей людини в умовах Місяця.</a:t>
            </a:r>
          </a:p>
          <a:p>
            <a:pPr algn="l">
              <a:lnSpc>
                <a:spcPts val="3080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9777455" y="1523748"/>
            <a:ext cx="865287" cy="8825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55"/>
              </a:lnSpc>
              <a:spcBef>
                <a:spcPct val="0"/>
              </a:spcBef>
            </a:pPr>
            <a:r>
              <a:rPr lang="en-US" sz="6399">
                <a:solidFill>
                  <a:srgbClr val="FFFFFF"/>
                </a:solidFill>
                <a:latin typeface="Stinger Fit"/>
                <a:ea typeface="Stinger Fit"/>
                <a:cs typeface="Stinger Fit"/>
                <a:sym typeface="Stinger Fit"/>
              </a:rPr>
              <a:t>01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713162" y="5229225"/>
            <a:ext cx="993874" cy="8825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55"/>
              </a:lnSpc>
              <a:spcBef>
                <a:spcPct val="0"/>
              </a:spcBef>
            </a:pPr>
            <a:r>
              <a:rPr lang="en-US" sz="6399">
                <a:solidFill>
                  <a:srgbClr val="FFFFFF"/>
                </a:solidFill>
                <a:latin typeface="Stinger Fit"/>
                <a:ea typeface="Stinger Fit"/>
                <a:cs typeface="Stinger Fit"/>
                <a:sym typeface="Stinger Fit"/>
              </a:rPr>
              <a:t>02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707036" y="6130798"/>
            <a:ext cx="6046503" cy="1307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8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Stinger Fit"/>
                <a:ea typeface="Stinger Fit"/>
                <a:cs typeface="Stinger Fit"/>
                <a:sym typeface="Stinger Fit"/>
              </a:rPr>
              <a:t>Актуальність</a:t>
            </a:r>
          </a:p>
          <a:p>
            <a:pPr algn="l">
              <a:lnSpc>
                <a:spcPts val="2080"/>
              </a:lnSpc>
              <a:spcBef>
                <a:spcPct val="0"/>
              </a:spcBef>
            </a:pPr>
          </a:p>
          <a:p>
            <a:pPr algn="l">
              <a:lnSpc>
                <a:spcPts val="208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Stinger Fit"/>
                <a:ea typeface="Stinger Fit"/>
                <a:cs typeface="Stinger Fit"/>
                <a:sym typeface="Stinger Fit"/>
              </a:rPr>
              <a:t>майбутні космічні місії та вплив гравітації на рух людини.</a:t>
            </a:r>
          </a:p>
          <a:p>
            <a:pPr algn="l">
              <a:lnSpc>
                <a:spcPts val="208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84350" y="0"/>
            <a:ext cx="11628350" cy="10287000"/>
            <a:chOff x="0" y="0"/>
            <a:chExt cx="15504467" cy="13716000"/>
          </a:xfrm>
        </p:grpSpPr>
        <p:sp>
          <p:nvSpPr>
            <p:cNvPr name="AutoShape 3" id="3"/>
            <p:cNvSpPr/>
            <p:nvPr/>
          </p:nvSpPr>
          <p:spPr>
            <a:xfrm rot="0">
              <a:off x="0" y="0"/>
              <a:ext cx="15504467" cy="13716000"/>
            </a:xfrm>
            <a:prstGeom prst="rect">
              <a:avLst/>
            </a:prstGeom>
            <a:solidFill>
              <a:srgbClr val="003060"/>
            </a:solidFill>
          </p:spPr>
        </p:sp>
        <p:sp>
          <p:nvSpPr>
            <p:cNvPr name="TextBox 4" id="4"/>
            <p:cNvSpPr txBox="true"/>
            <p:nvPr/>
          </p:nvSpPr>
          <p:spPr>
            <a:xfrm rot="0">
              <a:off x="1369339" y="2243733"/>
              <a:ext cx="12765788" cy="13947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56"/>
                </a:lnSpc>
              </a:pP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1369339" y="9772874"/>
              <a:ext cx="12765789" cy="12829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051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256112" y="2659388"/>
            <a:ext cx="1020366" cy="8825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55"/>
              </a:lnSpc>
              <a:spcBef>
                <a:spcPct val="0"/>
              </a:spcBef>
            </a:pPr>
            <a:r>
              <a:rPr lang="en-US" sz="6399">
                <a:solidFill>
                  <a:srgbClr val="FFFFFF"/>
                </a:solidFill>
                <a:latin typeface="Stinger Fit"/>
                <a:ea typeface="Stinger Fit"/>
                <a:cs typeface="Stinger Fit"/>
                <a:sym typeface="Stinger Fit"/>
              </a:rPr>
              <a:t>03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56112" y="3574046"/>
            <a:ext cx="6653914" cy="30531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43108" indent="-371554" lvl="1">
              <a:lnSpc>
                <a:spcPts val="4818"/>
              </a:lnSpc>
              <a:buFont typeface="Arial"/>
              <a:buChar char="•"/>
            </a:pPr>
            <a:r>
              <a:rPr lang="en-US" sz="3441">
                <a:solidFill>
                  <a:srgbClr val="FFFFFF"/>
                </a:solidFill>
                <a:latin typeface="Stinger"/>
                <a:ea typeface="Stinger"/>
                <a:cs typeface="Stinger"/>
                <a:sym typeface="Stinger"/>
              </a:rPr>
              <a:t>Аналіз рекордів Гіннеса</a:t>
            </a:r>
          </a:p>
          <a:p>
            <a:pPr algn="l" marL="743108" indent="-371554" lvl="1">
              <a:lnSpc>
                <a:spcPts val="4818"/>
              </a:lnSpc>
              <a:buFont typeface="Arial"/>
              <a:buChar char="•"/>
            </a:pPr>
            <a:r>
              <a:rPr lang="en-US" sz="3441">
                <a:solidFill>
                  <a:srgbClr val="FFFFFF"/>
                </a:solidFill>
                <a:latin typeface="Stinger"/>
                <a:ea typeface="Stinger"/>
                <a:cs typeface="Stinger"/>
                <a:sym typeface="Stinger"/>
              </a:rPr>
              <a:t> Експеримент з п’ятикласниками</a:t>
            </a:r>
          </a:p>
          <a:p>
            <a:pPr algn="l" marL="743108" indent="-371554" lvl="1">
              <a:lnSpc>
                <a:spcPts val="4818"/>
              </a:lnSpc>
              <a:buFont typeface="Arial"/>
              <a:buChar char="•"/>
            </a:pPr>
            <a:r>
              <a:rPr lang="en-US" sz="3441">
                <a:solidFill>
                  <a:srgbClr val="FFFFFF"/>
                </a:solidFill>
                <a:latin typeface="Stinger"/>
                <a:ea typeface="Stinger"/>
                <a:cs typeface="Stinger"/>
                <a:sym typeface="Stinger"/>
              </a:rPr>
              <a:t> Моделювання умов Місяця</a:t>
            </a:r>
          </a:p>
          <a:p>
            <a:pPr algn="l" marL="743108" indent="-371554" lvl="1">
              <a:lnSpc>
                <a:spcPts val="4818"/>
              </a:lnSpc>
              <a:buFont typeface="Arial"/>
              <a:buChar char="•"/>
            </a:pPr>
            <a:r>
              <a:rPr lang="en-US" sz="3441">
                <a:solidFill>
                  <a:srgbClr val="FFFFFF"/>
                </a:solidFill>
                <a:latin typeface="Stinger"/>
                <a:ea typeface="Stinger"/>
                <a:cs typeface="Stinger"/>
                <a:sym typeface="Stinger"/>
              </a:rPr>
              <a:t> Порівняння результатів</a:t>
            </a:r>
          </a:p>
          <a:p>
            <a:pPr algn="l" marL="743108" indent="-371554" lvl="1">
              <a:lnSpc>
                <a:spcPts val="4818"/>
              </a:lnSpc>
              <a:buFont typeface="Arial"/>
              <a:buChar char="•"/>
            </a:pPr>
            <a:r>
              <a:rPr lang="en-US" sz="3441">
                <a:solidFill>
                  <a:srgbClr val="FFFFFF"/>
                </a:solidFill>
                <a:latin typeface="Stinger"/>
                <a:ea typeface="Stinger"/>
                <a:cs typeface="Stinger"/>
                <a:sym typeface="Stinger"/>
              </a:rPr>
              <a:t> Побудова графіків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9144000" y="0"/>
            <a:ext cx="9144000" cy="10287000"/>
          </a:xfrm>
          <a:custGeom>
            <a:avLst/>
            <a:gdLst/>
            <a:ahLst/>
            <a:cxnLst/>
            <a:rect r="r" b="b" t="t" l="l"/>
            <a:pathLst>
              <a:path h="10287000" w="9144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1641" r="-13016" b="-19141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AutoShape 3" id="3"/>
            <p:cNvSpPr/>
            <p:nvPr/>
          </p:nvSpPr>
          <p:spPr>
            <a:xfrm rot="0">
              <a:off x="0" y="0"/>
              <a:ext cx="24384000" cy="13716000"/>
            </a:xfrm>
            <a:prstGeom prst="rect">
              <a:avLst/>
            </a:prstGeom>
            <a:solidFill>
              <a:srgbClr val="003060"/>
            </a:solidFill>
          </p:spPr>
        </p:sp>
        <p:sp>
          <p:nvSpPr>
            <p:cNvPr name="TextBox 4" id="4"/>
            <p:cNvSpPr txBox="true"/>
            <p:nvPr/>
          </p:nvSpPr>
          <p:spPr>
            <a:xfrm rot="0">
              <a:off x="2153571" y="2243733"/>
              <a:ext cx="20076858" cy="13947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56"/>
                </a:lnSpc>
              </a:pP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2153570" y="9772874"/>
              <a:ext cx="20076860" cy="12829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051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497650" y="3094449"/>
            <a:ext cx="11076116" cy="15436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0"/>
              </a:lnSpc>
            </a:pPr>
            <a:r>
              <a:rPr lang="en-US" sz="2375">
                <a:solidFill>
                  <a:srgbClr val="FFFFFF"/>
                </a:solidFill>
                <a:latin typeface="Stinger Fit"/>
                <a:ea typeface="Stinger Fit"/>
                <a:cs typeface="Stinger Fit"/>
                <a:sym typeface="Stinger Fit"/>
              </a:rPr>
              <a:t>Матеріали та методи:</a:t>
            </a:r>
          </a:p>
          <a:p>
            <a:pPr algn="l">
              <a:lnSpc>
                <a:spcPts val="2470"/>
              </a:lnSpc>
            </a:pPr>
            <a:r>
              <a:rPr lang="en-US" sz="2375">
                <a:solidFill>
                  <a:srgbClr val="FFFFFF"/>
                </a:solidFill>
                <a:latin typeface="Stinger Fit"/>
                <a:ea typeface="Stinger Fit"/>
                <a:cs typeface="Stinger Fit"/>
                <a:sym typeface="Stinger Fit"/>
              </a:rPr>
              <a:t>У дослідженні використовувалися одноручна штанга та дискові млини масою 10 кг, 5 кг, 2 кг і 1 кг, рулетка для вимірювання результатів, дерев’яна палка як допоміжний інструмент, резинові кубики для виконання стрибків.</a:t>
            </a:r>
          </a:p>
          <a:p>
            <a:pPr algn="l">
              <a:lnSpc>
                <a:spcPts val="2470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3497650" y="5172075"/>
            <a:ext cx="11076116" cy="1905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5"/>
              </a:lnSpc>
              <a:spcBef>
                <a:spcPct val="0"/>
              </a:spcBef>
            </a:pPr>
            <a:r>
              <a:rPr lang="en-US" sz="2379">
                <a:solidFill>
                  <a:srgbClr val="FFFFFF"/>
                </a:solidFill>
                <a:latin typeface="Stinger Fit"/>
                <a:ea typeface="Stinger Fit"/>
                <a:cs typeface="Stinger Fit"/>
                <a:sym typeface="Stinger Fit"/>
              </a:rPr>
              <a:t>Що робили:</a:t>
            </a:r>
          </a:p>
          <a:p>
            <a:pPr algn="l">
              <a:lnSpc>
                <a:spcPts val="2475"/>
              </a:lnSpc>
              <a:spcBef>
                <a:spcPct val="0"/>
              </a:spcBef>
            </a:pPr>
            <a:r>
              <a:rPr lang="en-US" sz="2379">
                <a:solidFill>
                  <a:srgbClr val="FFFFFF"/>
                </a:solidFill>
                <a:latin typeface="Stinger Fit"/>
                <a:ea typeface="Stinger Fit"/>
                <a:cs typeface="Stinger Fit"/>
                <a:sym typeface="Stinger Fit"/>
              </a:rPr>
              <a:t>У дослідженні брали участь 10 п’ятикласників-добровольців. Учні виконували вимірювання фізичних показників: висоти та довжини стрибка, а також сили піднімання і предметів. Отримані результати фіксувалися та використовувалися для подальшого математичного моделювання умов Місяця з урахуванням зміни гравітації.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742460" y="7860286"/>
            <a:ext cx="3662613" cy="12823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41"/>
              </a:lnSpc>
            </a:pPr>
            <a:r>
              <a:rPr lang="en-US" sz="1815" b="true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Для пошуку інформації використовувався сайт https://www.guinnessworldrecords.com/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323064" y="5143500"/>
            <a:ext cx="7315200" cy="64008"/>
          </a:xfrm>
          <a:custGeom>
            <a:avLst/>
            <a:gdLst/>
            <a:ahLst/>
            <a:cxnLst/>
            <a:rect r="r" b="b" t="t" l="l"/>
            <a:pathLst>
              <a:path h="64008" w="7315200">
                <a:moveTo>
                  <a:pt x="0" y="0"/>
                </a:moveTo>
                <a:lnTo>
                  <a:pt x="7315200" y="0"/>
                </a:lnTo>
                <a:lnTo>
                  <a:pt x="7315200" y="64008"/>
                </a:lnTo>
                <a:lnTo>
                  <a:pt x="0" y="640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6900672" cy="5175504"/>
          </a:xfrm>
          <a:custGeom>
            <a:avLst/>
            <a:gdLst/>
            <a:ahLst/>
            <a:cxnLst/>
            <a:rect r="r" b="b" t="t" l="l"/>
            <a:pathLst>
              <a:path h="5175504" w="6900672">
                <a:moveTo>
                  <a:pt x="0" y="0"/>
                </a:moveTo>
                <a:lnTo>
                  <a:pt x="6900672" y="0"/>
                </a:lnTo>
                <a:lnTo>
                  <a:pt x="6900672" y="5175504"/>
                </a:lnTo>
                <a:lnTo>
                  <a:pt x="0" y="51755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5175504"/>
            <a:ext cx="3833622" cy="5111496"/>
          </a:xfrm>
          <a:custGeom>
            <a:avLst/>
            <a:gdLst/>
            <a:ahLst/>
            <a:cxnLst/>
            <a:rect r="r" b="b" t="t" l="l"/>
            <a:pathLst>
              <a:path h="5111496" w="3833622">
                <a:moveTo>
                  <a:pt x="0" y="0"/>
                </a:moveTo>
                <a:lnTo>
                  <a:pt x="3833622" y="0"/>
                </a:lnTo>
                <a:lnTo>
                  <a:pt x="3833622" y="5111496"/>
                </a:lnTo>
                <a:lnTo>
                  <a:pt x="0" y="51114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833622" y="5175504"/>
            <a:ext cx="3067050" cy="5111496"/>
          </a:xfrm>
          <a:custGeom>
            <a:avLst/>
            <a:gdLst/>
            <a:ahLst/>
            <a:cxnLst/>
            <a:rect r="r" b="b" t="t" l="l"/>
            <a:pathLst>
              <a:path h="5111496" w="3067050">
                <a:moveTo>
                  <a:pt x="0" y="0"/>
                </a:moveTo>
                <a:lnTo>
                  <a:pt x="3067050" y="0"/>
                </a:lnTo>
                <a:lnTo>
                  <a:pt x="3067050" y="5111496"/>
                </a:lnTo>
                <a:lnTo>
                  <a:pt x="0" y="51114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-122211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9144000" y="3482340"/>
            <a:ext cx="5673328" cy="1661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439"/>
              </a:lnSpc>
            </a:pPr>
            <a:r>
              <a:rPr lang="en-US" sz="9600">
                <a:solidFill>
                  <a:srgbClr val="1800AD"/>
                </a:solidFill>
                <a:latin typeface="Stinger"/>
                <a:ea typeface="Stinger"/>
                <a:cs typeface="Stinger"/>
                <a:sym typeface="Stinger"/>
              </a:rPr>
              <a:t>Результати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84350" y="0"/>
            <a:ext cx="11628350" cy="10287000"/>
            <a:chOff x="0" y="0"/>
            <a:chExt cx="15504467" cy="13716000"/>
          </a:xfrm>
        </p:grpSpPr>
        <p:sp>
          <p:nvSpPr>
            <p:cNvPr name="AutoShape 3" id="3"/>
            <p:cNvSpPr/>
            <p:nvPr/>
          </p:nvSpPr>
          <p:spPr>
            <a:xfrm rot="0">
              <a:off x="0" y="0"/>
              <a:ext cx="15504467" cy="13716000"/>
            </a:xfrm>
            <a:prstGeom prst="rect">
              <a:avLst/>
            </a:prstGeom>
            <a:solidFill>
              <a:srgbClr val="003060"/>
            </a:solidFill>
          </p:spPr>
        </p:sp>
        <p:sp>
          <p:nvSpPr>
            <p:cNvPr name="TextBox 4" id="4"/>
            <p:cNvSpPr txBox="true"/>
            <p:nvPr/>
          </p:nvSpPr>
          <p:spPr>
            <a:xfrm rot="0">
              <a:off x="1369339" y="2243733"/>
              <a:ext cx="12765788" cy="13947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56"/>
                </a:lnSpc>
              </a:pP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1369339" y="9772874"/>
              <a:ext cx="12765789" cy="12829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051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9144000" y="0"/>
            <a:ext cx="9085557" cy="10305830"/>
          </a:xfrm>
          <a:custGeom>
            <a:avLst/>
            <a:gdLst/>
            <a:ahLst/>
            <a:cxnLst/>
            <a:rect r="r" b="b" t="t" l="l"/>
            <a:pathLst>
              <a:path h="10305830" w="9085557">
                <a:moveTo>
                  <a:pt x="0" y="0"/>
                </a:moveTo>
                <a:lnTo>
                  <a:pt x="9085557" y="0"/>
                </a:lnTo>
                <a:lnTo>
                  <a:pt x="9085557" y="10305830"/>
                </a:lnTo>
                <a:lnTo>
                  <a:pt x="0" y="103058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-827" b="-9259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276829" y="1961258"/>
            <a:ext cx="6494382" cy="23203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85"/>
              </a:lnSpc>
              <a:spcBef>
                <a:spcPct val="0"/>
              </a:spcBef>
            </a:pPr>
            <a:r>
              <a:rPr lang="en-US" sz="2632">
                <a:solidFill>
                  <a:srgbClr val="FFFFFF"/>
                </a:solidFill>
                <a:latin typeface="Stinger"/>
                <a:ea typeface="Stinger"/>
                <a:cs typeface="Stinger"/>
                <a:sym typeface="Stinger"/>
              </a:rPr>
              <a:t>Найбільша в</a:t>
            </a:r>
            <a:r>
              <a:rPr lang="en-US" sz="2632">
                <a:solidFill>
                  <a:srgbClr val="FFFFFF"/>
                </a:solidFill>
                <a:latin typeface="Stinger"/>
                <a:ea typeface="Stinger"/>
                <a:cs typeface="Stinger"/>
                <a:sym typeface="Stinger"/>
              </a:rPr>
              <a:t>ага піднята 1 рукою (результати)</a:t>
            </a:r>
          </a:p>
          <a:p>
            <a:pPr algn="l">
              <a:lnSpc>
                <a:spcPts val="3685"/>
              </a:lnSpc>
              <a:spcBef>
                <a:spcPct val="0"/>
              </a:spcBef>
            </a:pPr>
            <a:r>
              <a:rPr lang="en-US" sz="2632">
                <a:solidFill>
                  <a:srgbClr val="FFFFFF"/>
                </a:solidFill>
                <a:latin typeface="Stinger"/>
                <a:ea typeface="Stinger"/>
                <a:cs typeface="Stinger"/>
                <a:sym typeface="Stinger"/>
              </a:rPr>
              <a:t>Середнє значення сили підняття однією рукою становить 19 кг. На Місяці маса не змінюється, але вага зменшується приблизно у 6 разів через меншу силу тяжіння.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76829" y="4867903"/>
            <a:ext cx="6366588" cy="1771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25"/>
              </a:lnSpc>
              <a:spcBef>
                <a:spcPct val="0"/>
              </a:spcBef>
            </a:pPr>
            <a:r>
              <a:rPr lang="en-US" sz="2018" spc="22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На Місяці для підйому гантелі потрібна сила, що дорівнює її вазі в місячній гравітації F=mgF = mgF=mg, але через те що гравітація там у 6 разів слабша, піднімати її значно легше ніж на Землі.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76829" y="7211128"/>
            <a:ext cx="2877294" cy="4152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FFFFFF"/>
                </a:solidFill>
                <a:latin typeface="Stinger"/>
                <a:ea typeface="Stinger"/>
                <a:cs typeface="Stinger"/>
                <a:sym typeface="Stinger"/>
              </a:rPr>
              <a:t>Земний рекорд 301 кг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76829" y="7672030"/>
            <a:ext cx="3777258" cy="4152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FFFFFF"/>
                </a:solidFill>
                <a:latin typeface="Stinger"/>
                <a:ea typeface="Stinger"/>
                <a:cs typeface="Stinger"/>
                <a:sym typeface="Stinger"/>
              </a:rPr>
              <a:t>Його поставив Герман Гернер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84350" y="148148"/>
            <a:ext cx="11628350" cy="10287000"/>
            <a:chOff x="0" y="0"/>
            <a:chExt cx="15504467" cy="13716000"/>
          </a:xfrm>
        </p:grpSpPr>
        <p:sp>
          <p:nvSpPr>
            <p:cNvPr name="AutoShape 3" id="3"/>
            <p:cNvSpPr/>
            <p:nvPr/>
          </p:nvSpPr>
          <p:spPr>
            <a:xfrm rot="0">
              <a:off x="0" y="0"/>
              <a:ext cx="15504467" cy="13716000"/>
            </a:xfrm>
            <a:prstGeom prst="rect">
              <a:avLst/>
            </a:prstGeom>
            <a:solidFill>
              <a:srgbClr val="003060"/>
            </a:solidFill>
          </p:spPr>
        </p:sp>
        <p:sp>
          <p:nvSpPr>
            <p:cNvPr name="TextBox 4" id="4"/>
            <p:cNvSpPr txBox="true"/>
            <p:nvPr/>
          </p:nvSpPr>
          <p:spPr>
            <a:xfrm rot="0">
              <a:off x="1369339" y="2243733"/>
              <a:ext cx="12765788" cy="13947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56"/>
                </a:lnSpc>
              </a:pP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1369339" y="9772874"/>
              <a:ext cx="12765789" cy="12829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051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9144000" y="0"/>
            <a:ext cx="9144000" cy="10287000"/>
          </a:xfrm>
          <a:custGeom>
            <a:avLst/>
            <a:gdLst/>
            <a:ahLst/>
            <a:cxnLst/>
            <a:rect r="r" b="b" t="t" l="l"/>
            <a:pathLst>
              <a:path h="10287000" w="9144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5474" t="0" r="-24525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753943" y="2018100"/>
            <a:ext cx="5576739" cy="20652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38"/>
              </a:lnSpc>
              <a:spcBef>
                <a:spcPct val="0"/>
              </a:spcBef>
            </a:pPr>
            <a:r>
              <a:rPr lang="en-US" sz="1956" spc="21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Найвищий </a:t>
            </a:r>
            <a:r>
              <a:rPr lang="en-US" sz="1956" spc="21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стрибок у висоту з місця (результати)</a:t>
            </a:r>
          </a:p>
          <a:p>
            <a:pPr algn="l">
              <a:lnSpc>
                <a:spcPts val="2738"/>
              </a:lnSpc>
              <a:spcBef>
                <a:spcPct val="0"/>
              </a:spcBef>
            </a:pPr>
            <a:r>
              <a:rPr lang="en-US" sz="1956" spc="21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Середня висота стрибка становить 72,6 см. На Місяці цей показник збільшується приблизно до 2,4 м через меншу гравітацію.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753943" y="4489097"/>
            <a:ext cx="5837871" cy="19539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06"/>
              </a:lnSpc>
              <a:spcBef>
                <a:spcPct val="0"/>
              </a:spcBef>
            </a:pPr>
            <a:r>
              <a:rPr lang="en-US" sz="2219" spc="24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Стрибок на Місяці рахується так само, як на Землі, але через слабшу гравітацію ти стрибаєш приблизно у 6 разів вище і довше.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753943" y="7534760"/>
            <a:ext cx="4873079" cy="323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900" spc="20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ЙОГО ПОСТАВИВ ДАРІУС КЛАРК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53943" y="6985323"/>
            <a:ext cx="3243456" cy="4483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FFFFFF"/>
                </a:solidFill>
                <a:latin typeface="Stinger"/>
                <a:ea typeface="Stinger"/>
                <a:cs typeface="Stinger"/>
                <a:sym typeface="Stinger"/>
              </a:rPr>
              <a:t>Земний рекорд 130 см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84350" y="0"/>
            <a:ext cx="11628350" cy="10287000"/>
            <a:chOff x="0" y="0"/>
            <a:chExt cx="15504467" cy="13716000"/>
          </a:xfrm>
        </p:grpSpPr>
        <p:sp>
          <p:nvSpPr>
            <p:cNvPr name="AutoShape 3" id="3"/>
            <p:cNvSpPr/>
            <p:nvPr/>
          </p:nvSpPr>
          <p:spPr>
            <a:xfrm rot="0">
              <a:off x="0" y="0"/>
              <a:ext cx="15504467" cy="13716000"/>
            </a:xfrm>
            <a:prstGeom prst="rect">
              <a:avLst/>
            </a:prstGeom>
            <a:solidFill>
              <a:srgbClr val="003060"/>
            </a:solidFill>
          </p:spPr>
        </p:sp>
        <p:sp>
          <p:nvSpPr>
            <p:cNvPr name="TextBox 4" id="4"/>
            <p:cNvSpPr txBox="true"/>
            <p:nvPr/>
          </p:nvSpPr>
          <p:spPr>
            <a:xfrm rot="0">
              <a:off x="1369339" y="2243733"/>
              <a:ext cx="12765788" cy="13947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56"/>
                </a:lnSpc>
              </a:pP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1369339" y="9772874"/>
              <a:ext cx="12765789" cy="12829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051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9144000" y="0"/>
            <a:ext cx="9144000" cy="10287000"/>
          </a:xfrm>
          <a:custGeom>
            <a:avLst/>
            <a:gdLst/>
            <a:ahLst/>
            <a:cxnLst/>
            <a:rect r="r" b="b" t="t" l="l"/>
            <a:pathLst>
              <a:path h="10287000" w="9144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640" t="0" r="-49483" b="-2082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410380" y="1918490"/>
            <a:ext cx="6398953" cy="2110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27"/>
              </a:lnSpc>
              <a:spcBef>
                <a:spcPct val="0"/>
              </a:spcBef>
            </a:pPr>
            <a:r>
              <a:rPr lang="en-US" sz="2019" spc="22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Найдовший стрибок у довжину з місця (результати)</a:t>
            </a:r>
          </a:p>
          <a:p>
            <a:pPr algn="l">
              <a:lnSpc>
                <a:spcPts val="2827"/>
              </a:lnSpc>
              <a:spcBef>
                <a:spcPct val="0"/>
              </a:spcBef>
            </a:pPr>
            <a:r>
              <a:rPr lang="en-US" sz="2019" spc="22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Середня довжина стрибка становить 184,6 см. На Місяці цей показник збільшується приблизно до 9 м через довший час польоту.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10380" y="4470363"/>
            <a:ext cx="6471296" cy="19693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31"/>
              </a:lnSpc>
              <a:spcBef>
                <a:spcPct val="0"/>
              </a:spcBef>
            </a:pPr>
            <a:r>
              <a:rPr lang="en-US" sz="2237" spc="246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Довжина стрибка на Місяці визначається швидкістю і кутом відштовхування, але через слабку гравітацію він виходить приблизно у 6 разів довший, ніж на Землі.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410380" y="7590960"/>
            <a:ext cx="4278660" cy="306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38"/>
              </a:lnSpc>
              <a:spcBef>
                <a:spcPct val="0"/>
              </a:spcBef>
            </a:pPr>
            <a:r>
              <a:rPr lang="en-US" sz="1813" spc="1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Його поставив Арне Твервааг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410380" y="7035197"/>
            <a:ext cx="2706142" cy="3987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>
                <a:solidFill>
                  <a:srgbClr val="FFFFFF"/>
                </a:solidFill>
                <a:latin typeface="Stinger"/>
                <a:ea typeface="Stinger"/>
                <a:cs typeface="Stinger"/>
                <a:sym typeface="Stinger"/>
              </a:rPr>
              <a:t>Земний рекорд 371 см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AutoShape 3" id="3"/>
            <p:cNvSpPr/>
            <p:nvPr/>
          </p:nvSpPr>
          <p:spPr>
            <a:xfrm rot="0">
              <a:off x="0" y="0"/>
              <a:ext cx="24384000" cy="13716000"/>
            </a:xfrm>
            <a:prstGeom prst="rect">
              <a:avLst/>
            </a:prstGeom>
            <a:solidFill>
              <a:srgbClr val="003060"/>
            </a:solidFill>
          </p:spPr>
        </p:sp>
        <p:sp>
          <p:nvSpPr>
            <p:cNvPr name="TextBox 4" id="4"/>
            <p:cNvSpPr txBox="true"/>
            <p:nvPr/>
          </p:nvSpPr>
          <p:spPr>
            <a:xfrm rot="0">
              <a:off x="2153571" y="2243733"/>
              <a:ext cx="20076858" cy="13947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56"/>
                </a:lnSpc>
              </a:pP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2153570" y="9772874"/>
              <a:ext cx="20076860" cy="12829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051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9557885" y="1028700"/>
            <a:ext cx="6558415" cy="4034819"/>
          </a:xfrm>
          <a:custGeom>
            <a:avLst/>
            <a:gdLst/>
            <a:ahLst/>
            <a:cxnLst/>
            <a:rect r="r" b="b" t="t" l="l"/>
            <a:pathLst>
              <a:path h="4034819" w="6558415">
                <a:moveTo>
                  <a:pt x="0" y="0"/>
                </a:moveTo>
                <a:lnTo>
                  <a:pt x="6558415" y="0"/>
                </a:lnTo>
                <a:lnTo>
                  <a:pt x="6558415" y="4034819"/>
                </a:lnTo>
                <a:lnTo>
                  <a:pt x="0" y="40348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557885" y="5449714"/>
            <a:ext cx="6558415" cy="3808586"/>
          </a:xfrm>
          <a:custGeom>
            <a:avLst/>
            <a:gdLst/>
            <a:ahLst/>
            <a:cxnLst/>
            <a:rect r="r" b="b" t="t" l="l"/>
            <a:pathLst>
              <a:path h="3808586" w="6558415">
                <a:moveTo>
                  <a:pt x="0" y="0"/>
                </a:moveTo>
                <a:lnTo>
                  <a:pt x="6558415" y="0"/>
                </a:lnTo>
                <a:lnTo>
                  <a:pt x="6558415" y="3808586"/>
                </a:lnTo>
                <a:lnTo>
                  <a:pt x="0" y="38085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157589" y="5449714"/>
            <a:ext cx="6434203" cy="3808586"/>
          </a:xfrm>
          <a:custGeom>
            <a:avLst/>
            <a:gdLst/>
            <a:ahLst/>
            <a:cxnLst/>
            <a:rect r="r" b="b" t="t" l="l"/>
            <a:pathLst>
              <a:path h="3808586" w="6434203">
                <a:moveTo>
                  <a:pt x="0" y="0"/>
                </a:moveTo>
                <a:lnTo>
                  <a:pt x="6434203" y="0"/>
                </a:lnTo>
                <a:lnTo>
                  <a:pt x="6434203" y="3808586"/>
                </a:lnTo>
                <a:lnTo>
                  <a:pt x="0" y="38085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825245" y="1806043"/>
            <a:ext cx="7098891" cy="24515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6"/>
              </a:lnSpc>
              <a:spcBef>
                <a:spcPct val="0"/>
              </a:spcBef>
            </a:pPr>
            <a:r>
              <a:rPr lang="en-US" sz="1997" spc="21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ПОРІВНЯННЯ РЕЗУЛЬТАТІВ</a:t>
            </a:r>
          </a:p>
          <a:p>
            <a:pPr algn="l">
              <a:lnSpc>
                <a:spcPts val="2796"/>
              </a:lnSpc>
              <a:spcBef>
                <a:spcPct val="0"/>
              </a:spcBef>
            </a:pPr>
            <a:r>
              <a:rPr lang="en-US" sz="1997" spc="21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НА МІСЯЦІ ЗМІНЮЮТЬСЯ ПОКАЗНИКИ РУХУ: СТРИБКИ СТАЮТЬ ЗНАЧНО БІЛЬШИМИ. МАСА ТА ІНЕРЦІЯ ЗАЛИШАЮТЬСЯ НЕЗМІННИМИ. ДЕЯКІ РЕКОРДИ ГІННЕСА МОЖУТЬ СТАТИ ЛЕГШИМИ АБО СКЛАДНІШИМИ ЗАЛЕЖНО ВІД УМОВ.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5322" y="0"/>
            <a:ext cx="15593167" cy="10287000"/>
            <a:chOff x="0" y="0"/>
            <a:chExt cx="20790889" cy="13716000"/>
          </a:xfrm>
        </p:grpSpPr>
        <p:sp>
          <p:nvSpPr>
            <p:cNvPr name="AutoShape 3" id="3"/>
            <p:cNvSpPr/>
            <p:nvPr/>
          </p:nvSpPr>
          <p:spPr>
            <a:xfrm rot="0">
              <a:off x="0" y="0"/>
              <a:ext cx="20790889" cy="13716000"/>
            </a:xfrm>
            <a:prstGeom prst="rect">
              <a:avLst/>
            </a:prstGeom>
            <a:solidFill>
              <a:srgbClr val="003060"/>
            </a:solidFill>
          </p:spPr>
        </p:sp>
        <p:sp>
          <p:nvSpPr>
            <p:cNvPr name="TextBox 4" id="4"/>
            <p:cNvSpPr txBox="true"/>
            <p:nvPr/>
          </p:nvSpPr>
          <p:spPr>
            <a:xfrm rot="0">
              <a:off x="1836231" y="2243733"/>
              <a:ext cx="17118427" cy="13947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56"/>
                </a:lnSpc>
              </a:pP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1836230" y="9772874"/>
              <a:ext cx="17118429" cy="12829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051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0011395" y="3925764"/>
            <a:ext cx="7247905" cy="22830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91"/>
              </a:lnSpc>
            </a:pPr>
            <a:r>
              <a:rPr lang="en-US" sz="9199">
                <a:solidFill>
                  <a:srgbClr val="FFFFFF"/>
                </a:solidFill>
                <a:latin typeface="Stinger"/>
                <a:ea typeface="Stinger"/>
                <a:cs typeface="Stinger"/>
                <a:sym typeface="Stinger"/>
              </a:rPr>
              <a:t>Висновки</a:t>
            </a:r>
          </a:p>
          <a:p>
            <a:pPr algn="l">
              <a:lnSpc>
                <a:spcPts val="6463"/>
              </a:lnSpc>
            </a:pPr>
          </a:p>
          <a:p>
            <a:pPr algn="l">
              <a:lnSpc>
                <a:spcPts val="2424"/>
              </a:lnSpc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8809405" y="5348639"/>
            <a:ext cx="9216597" cy="80645"/>
          </a:xfrm>
          <a:custGeom>
            <a:avLst/>
            <a:gdLst/>
            <a:ahLst/>
            <a:cxnLst/>
            <a:rect r="r" b="b" t="t" l="l"/>
            <a:pathLst>
              <a:path h="80645" w="9216597">
                <a:moveTo>
                  <a:pt x="0" y="0"/>
                </a:moveTo>
                <a:lnTo>
                  <a:pt x="9216597" y="0"/>
                </a:lnTo>
                <a:lnTo>
                  <a:pt x="9216597" y="80645"/>
                </a:lnTo>
                <a:lnTo>
                  <a:pt x="0" y="806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187613" y="2479614"/>
            <a:ext cx="8782935" cy="5818694"/>
          </a:xfrm>
          <a:custGeom>
            <a:avLst/>
            <a:gdLst/>
            <a:ahLst/>
            <a:cxnLst/>
            <a:rect r="r" b="b" t="t" l="l"/>
            <a:pathLst>
              <a:path h="5818694" w="8782935">
                <a:moveTo>
                  <a:pt x="0" y="0"/>
                </a:moveTo>
                <a:lnTo>
                  <a:pt x="8782935" y="0"/>
                </a:lnTo>
                <a:lnTo>
                  <a:pt x="8782935" y="5818695"/>
                </a:lnTo>
                <a:lnTo>
                  <a:pt x="0" y="5818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9311622" y="5619138"/>
            <a:ext cx="8212162" cy="4102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59"/>
              </a:lnSpc>
            </a:pPr>
            <a:r>
              <a:rPr lang="en-US" sz="1970" spc="216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У роботі показано, що на Місяці через меншу гравітацію стрибки стають вищими і довшими, а піднімання предметів легшим. Водночас маса та інерція не змінюються. Це означає, що фізичні рекорди залежать від умов середовища і можуть суттєво змінюватися поза Землею.</a:t>
            </a:r>
          </a:p>
          <a:p>
            <a:pPr algn="l">
              <a:lnSpc>
                <a:spcPts val="2759"/>
              </a:lnSpc>
            </a:pPr>
            <a:r>
              <a:rPr lang="en-US" sz="1970" spc="216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Маю надію, що в майбутньому на Місяці знайдеться місце і для побуту, і для нових змагань та рекордів.</a:t>
            </a:r>
          </a:p>
          <a:p>
            <a:pPr algn="l">
              <a:lnSpc>
                <a:spcPts val="2759"/>
              </a:lnSpc>
            </a:pPr>
          </a:p>
          <a:p>
            <a:pPr algn="l">
              <a:lnSpc>
                <a:spcPts val="2759"/>
              </a:lnSpc>
            </a:pPr>
          </a:p>
          <a:p>
            <a:pPr algn="l">
              <a:lnSpc>
                <a:spcPts val="2759"/>
              </a:lnSpc>
            </a:pPr>
          </a:p>
          <a:p>
            <a:pPr algn="l">
              <a:lnSpc>
                <a:spcPts val="275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DAHHfygq0ug</dc:identifier>
  <dcterms:modified xsi:type="dcterms:W3CDTF">2011-08-01T06:04:30Z</dcterms:modified>
  <cp:revision>1</cp:revision>
  <dc:title>МАН </dc:title>
</cp:coreProperties>
</file>