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4" r:id="rId1"/>
  </p:sldMasterIdLst>
  <p:sldIdLst>
    <p:sldId id="256" r:id="rId2"/>
    <p:sldId id="280" r:id="rId3"/>
    <p:sldId id="262" r:id="rId4"/>
    <p:sldId id="263" r:id="rId5"/>
    <p:sldId id="264" r:id="rId6"/>
    <p:sldId id="266" r:id="rId7"/>
    <p:sldId id="267" r:id="rId8"/>
    <p:sldId id="269" r:id="rId9"/>
    <p:sldId id="270" r:id="rId10"/>
    <p:sldId id="272" r:id="rId11"/>
    <p:sldId id="274" r:id="rId12"/>
    <p:sldId id="275" r:id="rId13"/>
    <p:sldId id="276" r:id="rId14"/>
    <p:sldId id="277" r:id="rId15"/>
    <p:sldId id="278" r:id="rId16"/>
  </p:sldIdLst>
  <p:sldSz cx="18288000" cy="10287000"/>
  <p:notesSz cx="6858000" cy="9144000"/>
  <p:embeddedFontLst>
    <p:embeddedFont>
      <p:font typeface="Arsenica Bold" panose="020B0604020202020204" charset="0"/>
      <p:regular r:id="rId17"/>
    </p:embeddedFont>
    <p:embeddedFont>
      <p:font typeface="Gotham Bold" panose="020B0604020202020204" charset="0"/>
      <p:regular r:id="rId18"/>
    </p:embeddedFont>
    <p:embeddedFont>
      <p:font typeface="Open Sans" panose="020B0606030504020204" pitchFamily="34" charset="0"/>
      <p:regular r:id="rId19"/>
      <p:bold r:id="rId20"/>
      <p:italic r:id="rId21"/>
      <p:boldItalic r:id="rId22"/>
    </p:embeddedFont>
    <p:embeddedFont>
      <p:font typeface="Open Sans Bold" panose="020B0806030504020204" charset="0"/>
      <p:regular r:id="rId23"/>
    </p:embeddedFont>
    <p:embeddedFont>
      <p:font typeface="Palatino Linotype" panose="02040502050505030304" pitchFamily="18" charset="0"/>
      <p:regular r:id="rId24"/>
      <p:bold r:id="rId25"/>
      <p:italic r:id="rId26"/>
      <p:boldItalic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4622" autoAdjust="0"/>
  </p:normalViewPr>
  <p:slideViewPr>
    <p:cSldViewPr>
      <p:cViewPr varScale="1">
        <p:scale>
          <a:sx n="65" d="100"/>
          <a:sy n="65" d="100"/>
        </p:scale>
        <p:origin x="82" y="11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3739658" y="1203448"/>
            <a:ext cx="12842621" cy="3812147"/>
          </a:xfrm>
        </p:spPr>
        <p:txBody>
          <a:bodyPr bIns="0" anchor="b">
            <a:normAutofit/>
          </a:bodyPr>
          <a:lstStyle>
            <a:lvl1pPr algn="l">
              <a:defRPr sz="99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3739659" y="5296807"/>
            <a:ext cx="12842619" cy="1466432"/>
          </a:xfrm>
        </p:spPr>
        <p:txBody>
          <a:bodyPr tIns="91440" bIns="91440">
            <a:normAutofit/>
          </a:bodyPr>
          <a:lstStyle>
            <a:lvl1pPr marL="0" indent="0" algn="l">
              <a:buNone/>
              <a:defRPr sz="2700" b="0" cap="all" baseline="0">
                <a:solidFill>
                  <a:schemeClr val="tx1"/>
                </a:solidFill>
              </a:defRPr>
            </a:lvl1pPr>
            <a:lvl2pPr marL="685800" indent="0" algn="ctr">
              <a:buNone/>
              <a:defRPr sz="27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a:xfrm>
            <a:off x="3739658" y="493961"/>
            <a:ext cx="7345965" cy="463802"/>
          </a:xfrm>
        </p:spPr>
        <p:txBody>
          <a:bodyPr/>
          <a:lstStyle/>
          <a:p>
            <a:endParaRPr lang="en-US"/>
          </a:p>
        </p:txBody>
      </p:sp>
      <p:sp>
        <p:nvSpPr>
          <p:cNvPr id="6" name="Slide Number Placeholder 5"/>
          <p:cNvSpPr>
            <a:spLocks noGrp="1"/>
          </p:cNvSpPr>
          <p:nvPr>
            <p:ph type="sldNum" sz="quarter" idx="12"/>
          </p:nvPr>
        </p:nvSpPr>
        <p:spPr>
          <a:xfrm>
            <a:off x="2156497" y="1198460"/>
            <a:ext cx="1216529" cy="755367"/>
          </a:xfrm>
        </p:spPr>
        <p:txBody>
          <a:bodyPr/>
          <a:lstStyle/>
          <a:p>
            <a:fld id="{B6F15528-21DE-4FAA-801E-634DDDAF4B2B}" type="slidenum">
              <a:rPr lang="en-US" smtClean="0"/>
              <a:pPr/>
              <a:t>‹№›</a:t>
            </a:fld>
            <a:endParaRPr lang="en-US"/>
          </a:p>
        </p:txBody>
      </p:sp>
      <p:cxnSp>
        <p:nvCxnSpPr>
          <p:cNvPr id="8" name="Straight Connector 7"/>
          <p:cNvCxnSpPr/>
          <p:nvPr/>
        </p:nvCxnSpPr>
        <p:spPr>
          <a:xfrm>
            <a:off x="3501956" y="1198460"/>
            <a:ext cx="0" cy="381713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74276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a:off x="2057531" y="1198460"/>
            <a:ext cx="0" cy="1600752"/>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39880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302220" y="2634195"/>
            <a:ext cx="12843870" cy="2831925"/>
          </a:xfrm>
        </p:spPr>
        <p:txBody>
          <a:bodyPr anchor="b">
            <a:normAutofit/>
          </a:bodyPr>
          <a:lstStyle>
            <a:lvl1pPr algn="l">
              <a:defRPr sz="54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302043" y="5709293"/>
            <a:ext cx="12824985" cy="1519394"/>
          </a:xfrm>
        </p:spPr>
        <p:txBody>
          <a:bodyPr tIns="91440">
            <a:normAutofit/>
          </a:bodyPr>
          <a:lstStyle>
            <a:lvl1pPr marL="0" indent="0" algn="l">
              <a:buNone/>
              <a:defRPr sz="2700">
                <a:solidFill>
                  <a:schemeClr val="tx1"/>
                </a:solidFill>
              </a:defRPr>
            </a:lvl1pPr>
            <a:lvl2pPr marL="685800" indent="0">
              <a:buNone/>
              <a:defRPr sz="27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a:off x="2057531" y="1198460"/>
            <a:ext cx="0" cy="4267661"/>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964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a:xfrm>
            <a:off x="2302043" y="1207334"/>
            <a:ext cx="14280236" cy="1588958"/>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302043" y="3016317"/>
            <a:ext cx="6912864" cy="5157216"/>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9682190" y="3026015"/>
            <a:ext cx="6906195" cy="516228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4/10/2026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2057531" y="1198460"/>
            <a:ext cx="0" cy="1600752"/>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9481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302043" y="1206245"/>
            <a:ext cx="14280236" cy="1584479"/>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302043" y="3029324"/>
            <a:ext cx="6912864" cy="1202915"/>
          </a:xfrm>
        </p:spPr>
        <p:txBody>
          <a:bodyPr anchor="b">
            <a:normAutofit/>
          </a:bodyPr>
          <a:lstStyle>
            <a:lvl1pPr marL="0" indent="0">
              <a:lnSpc>
                <a:spcPct val="100000"/>
              </a:lnSpc>
              <a:buNone/>
              <a:defRPr sz="3300" b="0" cap="all" baseline="0">
                <a:solidFill>
                  <a:schemeClr val="accent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302043" y="4236404"/>
            <a:ext cx="6912864" cy="3966686"/>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9682186" y="3034505"/>
            <a:ext cx="6912864" cy="1203356"/>
          </a:xfrm>
        </p:spPr>
        <p:txBody>
          <a:bodyPr anchor="b">
            <a:normAutofit/>
          </a:bodyPr>
          <a:lstStyle>
            <a:lvl1pPr marL="0" indent="0">
              <a:lnSpc>
                <a:spcPct val="100000"/>
              </a:lnSpc>
              <a:buNone/>
              <a:defRPr sz="3300" b="0" cap="all" baseline="0">
                <a:solidFill>
                  <a:schemeClr val="accent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9682188" y="4232237"/>
            <a:ext cx="6912864" cy="3956057"/>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4/10/2026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cxnSp>
        <p:nvCxnSpPr>
          <p:cNvPr id="11" name="Straight Connector 10"/>
          <p:cNvCxnSpPr/>
          <p:nvPr/>
        </p:nvCxnSpPr>
        <p:spPr>
          <a:xfrm>
            <a:off x="2057531" y="1198460"/>
            <a:ext cx="0" cy="1600752"/>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2488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4/10/2026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a:off x="2057531" y="1198460"/>
            <a:ext cx="0" cy="1600752"/>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6366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750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301963" y="1198460"/>
            <a:ext cx="4774692" cy="3370676"/>
          </a:xfrm>
        </p:spPr>
        <p:txBody>
          <a:bodyPr anchor="b">
            <a:normAutofit/>
          </a:bodyPr>
          <a:lstStyle>
            <a:lvl1pPr algn="l">
              <a:defRPr sz="36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7565571" y="1198461"/>
            <a:ext cx="9018705" cy="6988239"/>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302043" y="4808237"/>
            <a:ext cx="4777484" cy="3372272"/>
          </a:xfrm>
        </p:spPr>
        <p:txBody>
          <a:bodyPr/>
          <a:lstStyle>
            <a:lvl1pPr marL="0" indent="0" algn="l">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1D8BD707-D9CF-40AE-B4C6-C98DA3205C09}" type="datetimeFigureOut">
              <a:rPr lang="en-US" smtClean="0"/>
              <a:pPr/>
              <a:t>4/10/2026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2057531" y="1198460"/>
            <a:ext cx="0" cy="337067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1889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grpSp>
        <p:nvGrpSpPr>
          <p:cNvPr id="8" name="Group 7"/>
          <p:cNvGrpSpPr/>
          <p:nvPr/>
        </p:nvGrpSpPr>
        <p:grpSpPr>
          <a:xfrm>
            <a:off x="11216081" y="723256"/>
            <a:ext cx="6111800" cy="7723652"/>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2303541" y="1694270"/>
            <a:ext cx="8171760" cy="2745876"/>
          </a:xfrm>
        </p:spPr>
        <p:txBody>
          <a:bodyPr anchor="b">
            <a:normAutofit/>
          </a:bodyPr>
          <a:lstStyle>
            <a:lvl1pPr>
              <a:defRPr sz="48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12186584" y="1683814"/>
            <a:ext cx="4186757" cy="5799491"/>
          </a:xfrm>
          <a:solidFill>
            <a:schemeClr val="bg1">
              <a:lumMod val="85000"/>
            </a:schemeClr>
          </a:solidFill>
          <a:ln w="9525" cap="sq">
            <a:noFill/>
            <a:miter lim="800000"/>
          </a:ln>
          <a:effectLst/>
        </p:spPr>
        <p:txBody>
          <a:bodyPr anchor="t"/>
          <a:lstStyle>
            <a:lvl1pPr marL="0" indent="0" algn="ctr">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302043" y="4718988"/>
            <a:ext cx="8160056" cy="3005613"/>
          </a:xfrm>
        </p:spPr>
        <p:txBody>
          <a:bodyPr>
            <a:normAutofit/>
          </a:bodyPr>
          <a:lstStyle>
            <a:lvl1pPr marL="0" indent="0" algn="l">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2302043" y="8204785"/>
            <a:ext cx="8160057" cy="480185"/>
          </a:xfrm>
        </p:spPr>
        <p:txBody>
          <a:bodyPr/>
          <a:lstStyle>
            <a:lvl1pPr algn="l">
              <a:defRPr/>
            </a:lvl1pPr>
          </a:lstStyle>
          <a:p>
            <a:fld id="{1D8BD707-D9CF-40AE-B4C6-C98DA3205C09}" type="datetimeFigureOut">
              <a:rPr lang="en-US" smtClean="0"/>
              <a:pPr/>
              <a:t>4/10/2026</a:t>
            </a:fld>
            <a:endParaRPr lang="en-US"/>
          </a:p>
        </p:txBody>
      </p:sp>
      <p:sp>
        <p:nvSpPr>
          <p:cNvPr id="6" name="Footer Placeholder 5"/>
          <p:cNvSpPr>
            <a:spLocks noGrp="1"/>
          </p:cNvSpPr>
          <p:nvPr>
            <p:ph type="ftr" sz="quarter" idx="11"/>
          </p:nvPr>
        </p:nvSpPr>
        <p:spPr>
          <a:xfrm>
            <a:off x="2302366" y="477961"/>
            <a:ext cx="8180213" cy="481397"/>
          </a:xfr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14" name="Straight Connector 13"/>
          <p:cNvCxnSpPr/>
          <p:nvPr/>
        </p:nvCxnSpPr>
        <p:spPr>
          <a:xfrm>
            <a:off x="2057531" y="1198460"/>
            <a:ext cx="0" cy="324168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3910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a:off x="2057531" y="1198460"/>
            <a:ext cx="0" cy="1600752"/>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3438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158667" y="1325795"/>
            <a:ext cx="2423613" cy="6862499"/>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302042" y="1325795"/>
            <a:ext cx="11608211" cy="6862499"/>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flipH="1">
            <a:off x="14158667" y="1078908"/>
            <a:ext cx="2423613"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8909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3023599"/>
            <a:ext cx="18288000" cy="617824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9203436"/>
            <a:ext cx="18288000" cy="1114425"/>
          </a:xfrm>
          <a:prstGeom prst="rect">
            <a:avLst/>
          </a:prstGeom>
        </p:spPr>
      </p:pic>
      <p:sp>
        <p:nvSpPr>
          <p:cNvPr id="2" name="Title Placeholder 1"/>
          <p:cNvSpPr>
            <a:spLocks noGrp="1"/>
          </p:cNvSpPr>
          <p:nvPr>
            <p:ph type="title"/>
          </p:nvPr>
        </p:nvSpPr>
        <p:spPr>
          <a:xfrm>
            <a:off x="2302044" y="1206779"/>
            <a:ext cx="14280237" cy="1573853"/>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302044" y="3023599"/>
            <a:ext cx="14280237" cy="517592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1331208" y="495555"/>
            <a:ext cx="5251073" cy="463802"/>
          </a:xfrm>
          <a:prstGeom prst="rect">
            <a:avLst/>
          </a:prstGeom>
        </p:spPr>
        <p:txBody>
          <a:bodyPr vert="horz" lIns="91440" tIns="45720" rIns="91440" bIns="45720" rtlCol="0" anchor="ctr"/>
          <a:lstStyle>
            <a:lvl1pPr algn="r">
              <a:defRPr sz="1500">
                <a:solidFill>
                  <a:schemeClr val="tx1">
                    <a:tint val="75000"/>
                  </a:schemeClr>
                </a:solidFill>
              </a:defRPr>
            </a:lvl1pPr>
          </a:lstStyle>
          <a:p>
            <a:fld id="{1D8BD707-D9CF-40AE-B4C6-C98DA3205C09}" type="datetimeFigureOut">
              <a:rPr lang="en-US" smtClean="0"/>
              <a:pPr/>
              <a:t>4/10/2026</a:t>
            </a:fld>
            <a:endParaRPr lang="en-US"/>
          </a:p>
        </p:txBody>
      </p:sp>
      <p:sp>
        <p:nvSpPr>
          <p:cNvPr id="5" name="Footer Placeholder 4"/>
          <p:cNvSpPr>
            <a:spLocks noGrp="1"/>
          </p:cNvSpPr>
          <p:nvPr>
            <p:ph type="ftr" sz="quarter" idx="3"/>
          </p:nvPr>
        </p:nvSpPr>
        <p:spPr>
          <a:xfrm>
            <a:off x="2302043" y="493961"/>
            <a:ext cx="8783579" cy="463802"/>
          </a:xfrm>
          <a:prstGeom prst="rect">
            <a:avLst/>
          </a:prstGeom>
        </p:spPr>
        <p:txBody>
          <a:bodyPr vert="horz" lIns="91440" tIns="45720" rIns="91440" bIns="45720" rtlCol="0" anchor="ctr"/>
          <a:lstStyle>
            <a:lvl1pPr algn="l">
              <a:defRPr sz="1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20091" y="1198460"/>
            <a:ext cx="1216529" cy="755367"/>
          </a:xfrm>
          <a:prstGeom prst="rect">
            <a:avLst/>
          </a:prstGeom>
        </p:spPr>
        <p:txBody>
          <a:bodyPr vert="horz" lIns="91440" tIns="45720" rIns="91440" bIns="45720" rtlCol="0" anchor="t"/>
          <a:lstStyle>
            <a:lvl1pPr algn="r">
              <a:defRPr sz="4200">
                <a:solidFill>
                  <a:schemeClr val="accent1"/>
                </a:solidFill>
              </a:defRPr>
            </a:lvl1pPr>
          </a:lstStyle>
          <a:p>
            <a:fld id="{B6F15528-21DE-4FAA-801E-634DDDAF4B2B}" type="slidenum">
              <a:rPr lang="en-US" smtClean="0"/>
              <a:pPr/>
              <a:t>‹№›</a:t>
            </a:fld>
            <a:endParaRPr lang="en-US"/>
          </a:p>
        </p:txBody>
      </p:sp>
      <p:cxnSp>
        <p:nvCxnSpPr>
          <p:cNvPr id="12" name="Straight Connector 11"/>
          <p:cNvCxnSpPr/>
          <p:nvPr/>
        </p:nvCxnSpPr>
        <p:spPr>
          <a:xfrm>
            <a:off x="0" y="9212558"/>
            <a:ext cx="18288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25826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371600" rtl="0" eaLnBrk="1" latinLnBrk="0" hangingPunct="1">
        <a:lnSpc>
          <a:spcPct val="90000"/>
        </a:lnSpc>
        <a:spcBef>
          <a:spcPct val="0"/>
        </a:spcBef>
        <a:buNone/>
        <a:defRPr sz="4800" b="0" i="0" kern="1200" cap="none">
          <a:solidFill>
            <a:schemeClr val="tx1"/>
          </a:solidFill>
          <a:effectLst/>
          <a:latin typeface="+mj-lt"/>
          <a:ea typeface="+mj-ea"/>
          <a:cs typeface="+mj-cs"/>
        </a:defRPr>
      </a:lvl1pPr>
    </p:titleStyle>
    <p:bodyStyle>
      <a:lvl1pPr marL="342900" indent="-342900" algn="l" defTabSz="1371600" rtl="0" eaLnBrk="1" latinLnBrk="0" hangingPunct="1">
        <a:lnSpc>
          <a:spcPct val="120000"/>
        </a:lnSpc>
        <a:spcBef>
          <a:spcPts val="1500"/>
        </a:spcBef>
        <a:buClr>
          <a:schemeClr val="accent1"/>
        </a:buClr>
        <a:buSzPct val="100000"/>
        <a:buFont typeface="Arial" panose="020B0604020202020204" pitchFamily="34" charset="0"/>
        <a:buChar char="•"/>
        <a:defRPr sz="3000" kern="1200">
          <a:solidFill>
            <a:schemeClr val="tx1"/>
          </a:solidFill>
          <a:effectLst/>
          <a:latin typeface="+mn-lt"/>
          <a:ea typeface="+mn-ea"/>
          <a:cs typeface="+mn-cs"/>
        </a:defRPr>
      </a:lvl1pPr>
      <a:lvl2pPr marL="10287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2700" kern="1200" cap="none" baseline="0">
          <a:solidFill>
            <a:schemeClr val="tx1"/>
          </a:solidFill>
          <a:effectLst/>
          <a:latin typeface="+mn-lt"/>
          <a:ea typeface="+mn-ea"/>
          <a:cs typeface="+mn-cs"/>
        </a:defRPr>
      </a:lvl2pPr>
      <a:lvl3pPr marL="17145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2400" kern="1200">
          <a:solidFill>
            <a:schemeClr val="tx1"/>
          </a:solidFill>
          <a:effectLst/>
          <a:latin typeface="+mn-lt"/>
          <a:ea typeface="+mn-ea"/>
          <a:cs typeface="+mn-cs"/>
        </a:defRPr>
      </a:lvl3pPr>
      <a:lvl4pPr marL="24003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2100" kern="1200" cap="none" baseline="0">
          <a:solidFill>
            <a:schemeClr val="tx1"/>
          </a:solidFill>
          <a:effectLst/>
          <a:latin typeface="+mn-lt"/>
          <a:ea typeface="+mn-ea"/>
          <a:cs typeface="+mn-cs"/>
        </a:defRPr>
      </a:lvl4pPr>
      <a:lvl5pPr marL="30861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a:solidFill>
            <a:schemeClr val="tx1"/>
          </a:solidFill>
          <a:effectLst/>
          <a:latin typeface="+mn-lt"/>
          <a:ea typeface="+mn-ea"/>
          <a:cs typeface="+mn-cs"/>
        </a:defRPr>
      </a:lvl5pPr>
      <a:lvl6pPr marL="37719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a:solidFill>
            <a:schemeClr val="tx1"/>
          </a:solidFill>
          <a:effectLst/>
          <a:latin typeface="+mn-lt"/>
          <a:ea typeface="+mn-ea"/>
          <a:cs typeface="+mn-cs"/>
        </a:defRPr>
      </a:lvl6pPr>
      <a:lvl7pPr marL="44577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a:solidFill>
            <a:schemeClr val="tx1"/>
          </a:solidFill>
          <a:effectLst/>
          <a:latin typeface="+mn-lt"/>
          <a:ea typeface="+mn-ea"/>
          <a:cs typeface="+mn-cs"/>
        </a:defRPr>
      </a:lvl7pPr>
      <a:lvl8pPr marL="51435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baseline="0">
          <a:solidFill>
            <a:schemeClr val="tx1"/>
          </a:solidFill>
          <a:effectLst/>
          <a:latin typeface="+mn-lt"/>
          <a:ea typeface="+mn-ea"/>
          <a:cs typeface="+mn-cs"/>
        </a:defRPr>
      </a:lvl8pPr>
      <a:lvl9pPr marL="58293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baseline="0">
          <a:solidFill>
            <a:schemeClr val="tx1"/>
          </a:solidFill>
          <a:effectLst/>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2" Type="http://schemas.openxmlformats.org/officeDocument/2006/relationships/hyperlink" Target="https://www.facebook.com/share/p/1C59GjMCZ8/"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417916" y="170464"/>
            <a:ext cx="17452168" cy="9473007"/>
            <a:chOff x="0" y="0"/>
            <a:chExt cx="4596456" cy="2494948"/>
          </a:xfrm>
        </p:grpSpPr>
        <p:sp>
          <p:nvSpPr>
            <p:cNvPr id="4" name="Freeform 4"/>
            <p:cNvSpPr/>
            <p:nvPr/>
          </p:nvSpPr>
          <p:spPr>
            <a:xfrm>
              <a:off x="0" y="0"/>
              <a:ext cx="4596456" cy="2494948"/>
            </a:xfrm>
            <a:custGeom>
              <a:avLst/>
              <a:gdLst/>
              <a:ahLst/>
              <a:cxnLst/>
              <a:rect l="l" t="t" r="r" b="b"/>
              <a:pathLst>
                <a:path w="4596456" h="2494948">
                  <a:moveTo>
                    <a:pt x="26616" y="0"/>
                  </a:moveTo>
                  <a:lnTo>
                    <a:pt x="4569839" y="0"/>
                  </a:lnTo>
                  <a:cubicBezTo>
                    <a:pt x="4576899" y="0"/>
                    <a:pt x="4583669" y="2804"/>
                    <a:pt x="4588660" y="7796"/>
                  </a:cubicBezTo>
                  <a:cubicBezTo>
                    <a:pt x="4593652" y="12787"/>
                    <a:pt x="4596456" y="19557"/>
                    <a:pt x="4596456" y="26616"/>
                  </a:cubicBezTo>
                  <a:lnTo>
                    <a:pt x="4596456" y="2468332"/>
                  </a:lnTo>
                  <a:cubicBezTo>
                    <a:pt x="4596456" y="2475391"/>
                    <a:pt x="4593652" y="2482161"/>
                    <a:pt x="4588660" y="2487152"/>
                  </a:cubicBezTo>
                  <a:cubicBezTo>
                    <a:pt x="4583669" y="2492144"/>
                    <a:pt x="4576899" y="2494948"/>
                    <a:pt x="4569839" y="2494948"/>
                  </a:cubicBezTo>
                  <a:lnTo>
                    <a:pt x="26616" y="2494948"/>
                  </a:lnTo>
                  <a:cubicBezTo>
                    <a:pt x="19557" y="2494948"/>
                    <a:pt x="12787" y="2492144"/>
                    <a:pt x="7796" y="2487152"/>
                  </a:cubicBezTo>
                  <a:cubicBezTo>
                    <a:pt x="2804" y="2482161"/>
                    <a:pt x="0" y="2475391"/>
                    <a:pt x="0" y="2468332"/>
                  </a:cubicBezTo>
                  <a:lnTo>
                    <a:pt x="0" y="26616"/>
                  </a:lnTo>
                  <a:cubicBezTo>
                    <a:pt x="0" y="19557"/>
                    <a:pt x="2804" y="12787"/>
                    <a:pt x="7796" y="7796"/>
                  </a:cubicBezTo>
                  <a:cubicBezTo>
                    <a:pt x="12787" y="2804"/>
                    <a:pt x="19557" y="0"/>
                    <a:pt x="26616" y="0"/>
                  </a:cubicBezTo>
                  <a:close/>
                </a:path>
              </a:pathLst>
            </a:custGeom>
            <a:solidFill>
              <a:srgbClr val="554939"/>
            </a:solidFill>
            <a:ln w="19050" cap="rnd">
              <a:gradFill>
                <a:gsLst>
                  <a:gs pos="0">
                    <a:srgbClr val="F7CD75">
                      <a:alpha val="20000"/>
                    </a:srgbClr>
                  </a:gs>
                  <a:gs pos="25000">
                    <a:srgbClr val="F7CC74">
                      <a:alpha val="74500"/>
                    </a:srgbClr>
                  </a:gs>
                  <a:gs pos="50000">
                    <a:srgbClr val="F7CC74">
                      <a:alpha val="19500"/>
                    </a:srgbClr>
                  </a:gs>
                  <a:gs pos="75000">
                    <a:srgbClr val="F7CC74">
                      <a:alpha val="75000"/>
                    </a:srgbClr>
                  </a:gs>
                  <a:gs pos="100000">
                    <a:srgbClr val="F7CC74">
                      <a:alpha val="20000"/>
                    </a:srgbClr>
                  </a:gs>
                </a:gsLst>
                <a:lin ang="2700000"/>
              </a:gradFill>
              <a:prstDash val="solid"/>
              <a:round/>
            </a:ln>
          </p:spPr>
        </p:sp>
        <p:sp>
          <p:nvSpPr>
            <p:cNvPr id="5" name="TextBox 5"/>
            <p:cNvSpPr txBox="1"/>
            <p:nvPr/>
          </p:nvSpPr>
          <p:spPr>
            <a:xfrm>
              <a:off x="0" y="-38100"/>
              <a:ext cx="4596456" cy="253304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32219" y="906106"/>
            <a:ext cx="743889" cy="74388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4939"/>
            </a:solidFill>
            <a:ln w="19050" cap="sq">
              <a:gradFill>
                <a:gsLst>
                  <a:gs pos="0">
                    <a:srgbClr val="F7CD75">
                      <a:alpha val="20000"/>
                    </a:srgbClr>
                  </a:gs>
                  <a:gs pos="25000">
                    <a:srgbClr val="F7CC74">
                      <a:alpha val="74500"/>
                    </a:srgbClr>
                  </a:gs>
                  <a:gs pos="50000">
                    <a:srgbClr val="F7CC74">
                      <a:alpha val="19500"/>
                    </a:srgbClr>
                  </a:gs>
                  <a:gs pos="75000">
                    <a:srgbClr val="F7CC74">
                      <a:alpha val="75000"/>
                    </a:srgbClr>
                  </a:gs>
                  <a:gs pos="100000">
                    <a:srgbClr val="F7CC74">
                      <a:alpha val="20000"/>
                    </a:srgbClr>
                  </a:gs>
                </a:gsLst>
                <a:lin ang="2700000"/>
              </a:gra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106951" y="1080838"/>
            <a:ext cx="394425" cy="394425"/>
          </a:xfrm>
          <a:custGeom>
            <a:avLst/>
            <a:gdLst/>
            <a:ahLst/>
            <a:cxnLst/>
            <a:rect l="l" t="t" r="r" b="b"/>
            <a:pathLst>
              <a:path w="394425" h="394425">
                <a:moveTo>
                  <a:pt x="0" y="0"/>
                </a:moveTo>
                <a:lnTo>
                  <a:pt x="394425" y="0"/>
                </a:lnTo>
                <a:lnTo>
                  <a:pt x="394425" y="394425"/>
                </a:lnTo>
                <a:lnTo>
                  <a:pt x="0" y="39442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0" name="Freeform 10"/>
          <p:cNvSpPr/>
          <p:nvPr/>
        </p:nvSpPr>
        <p:spPr>
          <a:xfrm flipH="1">
            <a:off x="16286917" y="858197"/>
            <a:ext cx="1055373" cy="1055373"/>
          </a:xfrm>
          <a:custGeom>
            <a:avLst/>
            <a:gdLst/>
            <a:ahLst/>
            <a:cxnLst/>
            <a:rect l="l" t="t" r="r" b="b"/>
            <a:pathLst>
              <a:path w="1055373" h="1055373">
                <a:moveTo>
                  <a:pt x="1055373" y="0"/>
                </a:moveTo>
                <a:lnTo>
                  <a:pt x="0" y="0"/>
                </a:lnTo>
                <a:lnTo>
                  <a:pt x="0" y="1055374"/>
                </a:lnTo>
                <a:lnTo>
                  <a:pt x="1055373" y="1055374"/>
                </a:lnTo>
                <a:lnTo>
                  <a:pt x="1055373"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TextBox 11"/>
          <p:cNvSpPr txBox="1"/>
          <p:nvPr/>
        </p:nvSpPr>
        <p:spPr>
          <a:xfrm>
            <a:off x="-29502" y="189514"/>
            <a:ext cx="11147835" cy="3769372"/>
          </a:xfrm>
          <a:prstGeom prst="rect">
            <a:avLst/>
          </a:prstGeom>
        </p:spPr>
        <p:txBody>
          <a:bodyPr lIns="0" tIns="0" rIns="0" bIns="0" rtlCol="0" anchor="t">
            <a:spAutoFit/>
          </a:bodyPr>
          <a:lstStyle/>
          <a:p>
            <a:pPr algn="ctr">
              <a:lnSpc>
                <a:spcPts val="5947"/>
              </a:lnSpc>
            </a:pPr>
            <a:r>
              <a:rPr lang="en-US" sz="5127" b="1">
                <a:solidFill>
                  <a:srgbClr val="D0C425"/>
                </a:solidFill>
                <a:latin typeface="Gotham Bold"/>
                <a:ea typeface="Gotham Bold"/>
                <a:cs typeface="Gotham Bold"/>
                <a:sym typeface="Gotham Bold"/>
              </a:rPr>
              <a:t>ЗБЕРЕЖЕННЯ СОЦІОКУЛЬТУРНИХ ТРАДИЦІЙ ЮДЕЇВ У ДІЯЛЬНОСТІ РІВНЕНСЬКОГО ОСЕРЕДКУ “ХЕСЕД-БЕШТ”</a:t>
            </a:r>
          </a:p>
        </p:txBody>
      </p:sp>
      <p:grpSp>
        <p:nvGrpSpPr>
          <p:cNvPr id="12" name="Group 12"/>
          <p:cNvGrpSpPr/>
          <p:nvPr/>
        </p:nvGrpSpPr>
        <p:grpSpPr>
          <a:xfrm>
            <a:off x="5544415" y="3958886"/>
            <a:ext cx="6512180" cy="6272945"/>
            <a:chOff x="0" y="0"/>
            <a:chExt cx="843798" cy="812800"/>
          </a:xfrm>
        </p:grpSpPr>
        <p:sp>
          <p:nvSpPr>
            <p:cNvPr id="13" name="Freeform 13"/>
            <p:cNvSpPr/>
            <p:nvPr/>
          </p:nvSpPr>
          <p:spPr>
            <a:xfrm>
              <a:off x="0" y="0"/>
              <a:ext cx="843798" cy="812800"/>
            </a:xfrm>
            <a:custGeom>
              <a:avLst/>
              <a:gdLst/>
              <a:ahLst/>
              <a:cxnLst/>
              <a:rect l="l" t="t" r="r" b="b"/>
              <a:pathLst>
                <a:path w="843798" h="812800">
                  <a:moveTo>
                    <a:pt x="421899" y="0"/>
                  </a:moveTo>
                  <a:cubicBezTo>
                    <a:pt x="188891" y="0"/>
                    <a:pt x="0" y="181951"/>
                    <a:pt x="0" y="406400"/>
                  </a:cubicBezTo>
                  <a:cubicBezTo>
                    <a:pt x="0" y="630849"/>
                    <a:pt x="188891" y="812800"/>
                    <a:pt x="421899" y="812800"/>
                  </a:cubicBezTo>
                  <a:cubicBezTo>
                    <a:pt x="654908" y="812800"/>
                    <a:pt x="843798" y="630849"/>
                    <a:pt x="843798" y="406400"/>
                  </a:cubicBezTo>
                  <a:cubicBezTo>
                    <a:pt x="843798" y="181951"/>
                    <a:pt x="654908" y="0"/>
                    <a:pt x="421899" y="0"/>
                  </a:cubicBezTo>
                  <a:close/>
                </a:path>
              </a:pathLst>
            </a:custGeom>
            <a:blipFill>
              <a:blip r:embed="rId5"/>
              <a:stretch>
                <a:fillRect t="-4514" b="-4514"/>
              </a:stretch>
            </a:blipFill>
            <a:ln w="19050" cap="sq">
              <a:gradFill>
                <a:gsLst>
                  <a:gs pos="0">
                    <a:srgbClr val="F7CD75">
                      <a:alpha val="20000"/>
                    </a:srgbClr>
                  </a:gs>
                  <a:gs pos="25000">
                    <a:srgbClr val="F7CC74">
                      <a:alpha val="74500"/>
                    </a:srgbClr>
                  </a:gs>
                  <a:gs pos="50000">
                    <a:srgbClr val="F7CC74">
                      <a:alpha val="19500"/>
                    </a:srgbClr>
                  </a:gs>
                  <a:gs pos="75000">
                    <a:srgbClr val="F7CC74">
                      <a:alpha val="75000"/>
                    </a:srgbClr>
                  </a:gs>
                  <a:gs pos="100000">
                    <a:srgbClr val="F7CC74">
                      <a:alpha val="20000"/>
                    </a:srgbClr>
                  </a:gs>
                </a:gsLst>
                <a:lin ang="2700000"/>
              </a:gradFill>
              <a:prstDash val="solid"/>
              <a:miter/>
            </a:ln>
          </p:spPr>
        </p:sp>
      </p:grpSp>
      <p:grpSp>
        <p:nvGrpSpPr>
          <p:cNvPr id="14" name="Group 14"/>
          <p:cNvGrpSpPr/>
          <p:nvPr/>
        </p:nvGrpSpPr>
        <p:grpSpPr>
          <a:xfrm>
            <a:off x="257356" y="6194226"/>
            <a:ext cx="5287060" cy="3612980"/>
            <a:chOff x="0" y="-38100"/>
            <a:chExt cx="1392477" cy="951567"/>
          </a:xfrm>
        </p:grpSpPr>
        <p:sp>
          <p:nvSpPr>
            <p:cNvPr id="15" name="Freeform 15"/>
            <p:cNvSpPr/>
            <p:nvPr/>
          </p:nvSpPr>
          <p:spPr>
            <a:xfrm>
              <a:off x="0" y="-31607"/>
              <a:ext cx="1392477" cy="913467"/>
            </a:xfrm>
            <a:custGeom>
              <a:avLst/>
              <a:gdLst/>
              <a:ahLst/>
              <a:cxnLst/>
              <a:rect l="l" t="t" r="r" b="b"/>
              <a:pathLst>
                <a:path w="1392477" h="913467">
                  <a:moveTo>
                    <a:pt x="0" y="0"/>
                  </a:moveTo>
                  <a:lnTo>
                    <a:pt x="1392477" y="0"/>
                  </a:lnTo>
                  <a:lnTo>
                    <a:pt x="1392477" y="913467"/>
                  </a:lnTo>
                  <a:lnTo>
                    <a:pt x="0" y="913467"/>
                  </a:lnTo>
                  <a:close/>
                </a:path>
              </a:pathLst>
            </a:custGeom>
            <a:solidFill>
              <a:srgbClr val="D0C425"/>
            </a:solidFill>
          </p:spPr>
        </p:sp>
        <p:sp>
          <p:nvSpPr>
            <p:cNvPr id="16" name="TextBox 16"/>
            <p:cNvSpPr txBox="1"/>
            <p:nvPr/>
          </p:nvSpPr>
          <p:spPr>
            <a:xfrm>
              <a:off x="0" y="-38100"/>
              <a:ext cx="1392477" cy="951567"/>
            </a:xfrm>
            <a:prstGeom prst="rect">
              <a:avLst/>
            </a:prstGeom>
          </p:spPr>
          <p:txBody>
            <a:bodyPr lIns="50800" tIns="50800" rIns="50800" bIns="50800" rtlCol="0" anchor="ctr"/>
            <a:lstStyle/>
            <a:p>
              <a:pPr algn="ctr">
                <a:lnSpc>
                  <a:spcPts val="2659"/>
                </a:lnSpc>
              </a:pPr>
              <a:r>
                <a:rPr lang="en-US" sz="1899" dirty="0" err="1">
                  <a:solidFill>
                    <a:srgbClr val="000000"/>
                  </a:solidFill>
                  <a:latin typeface="Open Sans"/>
                  <a:ea typeface="Open Sans"/>
                  <a:cs typeface="Open Sans"/>
                  <a:sym typeface="Open Sans"/>
                </a:rPr>
                <a:t>Роботу</a:t>
              </a:r>
              <a:r>
                <a:rPr lang="en-US" sz="1899" dirty="0">
                  <a:solidFill>
                    <a:srgbClr val="000000"/>
                  </a:solidFill>
                  <a:latin typeface="Open Sans"/>
                  <a:ea typeface="Open Sans"/>
                  <a:cs typeface="Open Sans"/>
                  <a:sym typeface="Open Sans"/>
                </a:rPr>
                <a:t> </a:t>
              </a:r>
              <a:r>
                <a:rPr lang="en-US" sz="1899" dirty="0" err="1">
                  <a:solidFill>
                    <a:srgbClr val="000000"/>
                  </a:solidFill>
                  <a:latin typeface="Open Sans"/>
                  <a:ea typeface="Open Sans"/>
                  <a:cs typeface="Open Sans"/>
                  <a:sym typeface="Open Sans"/>
                </a:rPr>
                <a:t>виконав</a:t>
              </a:r>
              <a:r>
                <a:rPr lang="en-US" sz="1899" dirty="0">
                  <a:solidFill>
                    <a:srgbClr val="000000"/>
                  </a:solidFill>
                  <a:latin typeface="Open Sans"/>
                  <a:ea typeface="Open Sans"/>
                  <a:cs typeface="Open Sans"/>
                  <a:sym typeface="Open Sans"/>
                </a:rPr>
                <a:t>:</a:t>
              </a:r>
            </a:p>
            <a:p>
              <a:pPr algn="ctr">
                <a:lnSpc>
                  <a:spcPts val="2659"/>
                </a:lnSpc>
              </a:pPr>
              <a:r>
                <a:rPr lang="en-US" sz="1899" b="1" dirty="0" err="1">
                  <a:solidFill>
                    <a:srgbClr val="000000"/>
                  </a:solidFill>
                  <a:latin typeface="Open Sans Bold"/>
                  <a:ea typeface="Open Sans Bold"/>
                  <a:cs typeface="Open Sans Bold"/>
                  <a:sym typeface="Open Sans Bold"/>
                </a:rPr>
                <a:t>Калаур</a:t>
              </a:r>
              <a:r>
                <a:rPr lang="en-US" sz="1899" b="1" dirty="0">
                  <a:solidFill>
                    <a:srgbClr val="000000"/>
                  </a:solidFill>
                  <a:latin typeface="Open Sans Bold"/>
                  <a:ea typeface="Open Sans Bold"/>
                  <a:cs typeface="Open Sans Bold"/>
                  <a:sym typeface="Open Sans Bold"/>
                </a:rPr>
                <a:t> </a:t>
              </a:r>
              <a:r>
                <a:rPr lang="en-US" sz="1899" b="1" dirty="0" err="1">
                  <a:solidFill>
                    <a:srgbClr val="000000"/>
                  </a:solidFill>
                  <a:latin typeface="Open Sans Bold"/>
                  <a:ea typeface="Open Sans Bold"/>
                  <a:cs typeface="Open Sans Bold"/>
                  <a:sym typeface="Open Sans Bold"/>
                </a:rPr>
                <a:t>Денис</a:t>
              </a:r>
              <a:r>
                <a:rPr lang="en-US" sz="1899" b="1" dirty="0">
                  <a:solidFill>
                    <a:srgbClr val="000000"/>
                  </a:solidFill>
                  <a:latin typeface="Open Sans Bold"/>
                  <a:ea typeface="Open Sans Bold"/>
                  <a:cs typeface="Open Sans Bold"/>
                  <a:sym typeface="Open Sans Bold"/>
                </a:rPr>
                <a:t> </a:t>
              </a:r>
              <a:r>
                <a:rPr lang="en-US" sz="1899" b="1" dirty="0" err="1">
                  <a:solidFill>
                    <a:srgbClr val="000000"/>
                  </a:solidFill>
                  <a:latin typeface="Open Sans Bold"/>
                  <a:ea typeface="Open Sans Bold"/>
                  <a:cs typeface="Open Sans Bold"/>
                  <a:sym typeface="Open Sans Bold"/>
                </a:rPr>
                <a:t>Олегович</a:t>
              </a:r>
              <a:endParaRPr lang="en-US" sz="1899" b="1" dirty="0">
                <a:solidFill>
                  <a:srgbClr val="000000"/>
                </a:solidFill>
                <a:latin typeface="Open Sans Bold"/>
                <a:ea typeface="Open Sans Bold"/>
                <a:cs typeface="Open Sans Bold"/>
                <a:sym typeface="Open Sans Bold"/>
              </a:endParaRPr>
            </a:p>
            <a:p>
              <a:pPr algn="ctr">
                <a:lnSpc>
                  <a:spcPts val="2659"/>
                </a:lnSpc>
              </a:pPr>
              <a:r>
                <a:rPr lang="en-US" sz="1899" dirty="0" err="1">
                  <a:solidFill>
                    <a:srgbClr val="000000"/>
                  </a:solidFill>
                  <a:latin typeface="Open Sans"/>
                  <a:ea typeface="Open Sans"/>
                  <a:cs typeface="Open Sans"/>
                  <a:sym typeface="Open Sans"/>
                </a:rPr>
                <a:t>учень</a:t>
              </a:r>
              <a:r>
                <a:rPr lang="en-US" sz="1899" dirty="0">
                  <a:solidFill>
                    <a:srgbClr val="000000"/>
                  </a:solidFill>
                  <a:latin typeface="Open Sans"/>
                  <a:ea typeface="Open Sans"/>
                  <a:cs typeface="Open Sans"/>
                  <a:sym typeface="Open Sans"/>
                </a:rPr>
                <a:t> 9 </a:t>
              </a:r>
              <a:r>
                <a:rPr lang="en-US" sz="1899" dirty="0" err="1">
                  <a:solidFill>
                    <a:srgbClr val="000000"/>
                  </a:solidFill>
                  <a:latin typeface="Open Sans"/>
                  <a:ea typeface="Open Sans"/>
                  <a:cs typeface="Open Sans"/>
                  <a:sym typeface="Open Sans"/>
                </a:rPr>
                <a:t>класу</a:t>
              </a:r>
              <a:endParaRPr lang="en-US" sz="1899" dirty="0">
                <a:solidFill>
                  <a:srgbClr val="000000"/>
                </a:solidFill>
                <a:latin typeface="Open Sans"/>
                <a:ea typeface="Open Sans"/>
                <a:cs typeface="Open Sans"/>
                <a:sym typeface="Open Sans"/>
              </a:endParaRPr>
            </a:p>
            <a:p>
              <a:pPr algn="ctr">
                <a:lnSpc>
                  <a:spcPts val="2659"/>
                </a:lnSpc>
              </a:pPr>
              <a:r>
                <a:rPr lang="en-US" sz="1899" dirty="0" err="1">
                  <a:solidFill>
                    <a:srgbClr val="000000"/>
                  </a:solidFill>
                  <a:latin typeface="Open Sans"/>
                  <a:ea typeface="Open Sans"/>
                  <a:cs typeface="Open Sans"/>
                  <a:sym typeface="Open Sans"/>
                </a:rPr>
                <a:t>Обласного</a:t>
              </a:r>
              <a:r>
                <a:rPr lang="en-US" sz="1899" dirty="0">
                  <a:solidFill>
                    <a:srgbClr val="000000"/>
                  </a:solidFill>
                  <a:latin typeface="Open Sans"/>
                  <a:ea typeface="Open Sans"/>
                  <a:cs typeface="Open Sans"/>
                  <a:sym typeface="Open Sans"/>
                </a:rPr>
                <a:t> </a:t>
              </a:r>
              <a:r>
                <a:rPr lang="en-US" sz="1899" dirty="0" err="1">
                  <a:solidFill>
                    <a:srgbClr val="000000"/>
                  </a:solidFill>
                  <a:latin typeface="Open Sans"/>
                  <a:ea typeface="Open Sans"/>
                  <a:cs typeface="Open Sans"/>
                  <a:sym typeface="Open Sans"/>
                </a:rPr>
                <a:t>наукового</a:t>
              </a:r>
              <a:r>
                <a:rPr lang="en-US" sz="1899" dirty="0">
                  <a:solidFill>
                    <a:srgbClr val="000000"/>
                  </a:solidFill>
                  <a:latin typeface="Open Sans"/>
                  <a:ea typeface="Open Sans"/>
                  <a:cs typeface="Open Sans"/>
                  <a:sym typeface="Open Sans"/>
                </a:rPr>
                <a:t> </a:t>
              </a:r>
              <a:r>
                <a:rPr lang="en-US" sz="1899" dirty="0" err="1">
                  <a:solidFill>
                    <a:srgbClr val="000000"/>
                  </a:solidFill>
                  <a:latin typeface="Open Sans"/>
                  <a:ea typeface="Open Sans"/>
                  <a:cs typeface="Open Sans"/>
                  <a:sym typeface="Open Sans"/>
                </a:rPr>
                <a:t>ліцею</a:t>
              </a:r>
              <a:r>
                <a:rPr lang="en-US" sz="1899" dirty="0">
                  <a:solidFill>
                    <a:srgbClr val="000000"/>
                  </a:solidFill>
                  <a:latin typeface="Open Sans"/>
                  <a:ea typeface="Open Sans"/>
                  <a:cs typeface="Open Sans"/>
                  <a:sym typeface="Open Sans"/>
                </a:rPr>
                <a:t> в </a:t>
              </a:r>
              <a:r>
                <a:rPr lang="en-US" sz="1899" dirty="0" err="1">
                  <a:solidFill>
                    <a:srgbClr val="000000"/>
                  </a:solidFill>
                  <a:latin typeface="Open Sans"/>
                  <a:ea typeface="Open Sans"/>
                  <a:cs typeface="Open Sans"/>
                  <a:sym typeface="Open Sans"/>
                </a:rPr>
                <a:t>м.Рівне</a:t>
              </a:r>
              <a:endParaRPr lang="en-US" sz="1899" dirty="0">
                <a:solidFill>
                  <a:srgbClr val="000000"/>
                </a:solidFill>
                <a:latin typeface="Open Sans"/>
                <a:ea typeface="Open Sans"/>
                <a:cs typeface="Open Sans"/>
                <a:sym typeface="Open Sans"/>
              </a:endParaRPr>
            </a:p>
            <a:p>
              <a:pPr algn="ctr">
                <a:lnSpc>
                  <a:spcPts val="2659"/>
                </a:lnSpc>
              </a:pPr>
              <a:r>
                <a:rPr lang="uk-UA" sz="1899" b="1" dirty="0">
                  <a:solidFill>
                    <a:srgbClr val="000000"/>
                  </a:solidFill>
                  <a:latin typeface="Open Sans Bold"/>
                  <a:ea typeface="Open Sans Bold"/>
                  <a:cs typeface="Open Sans Bold"/>
                  <a:sym typeface="Open Sans Bold"/>
                </a:rPr>
                <a:t>К</a:t>
              </a:r>
              <a:r>
                <a:rPr lang="en-US" sz="1899" b="1" dirty="0" err="1">
                  <a:solidFill>
                    <a:srgbClr val="000000"/>
                  </a:solidFill>
                  <a:latin typeface="Open Sans Bold"/>
                  <a:ea typeface="Open Sans Bold"/>
                  <a:cs typeface="Open Sans Bold"/>
                  <a:sym typeface="Open Sans Bold"/>
                </a:rPr>
                <a:t>ерівники</a:t>
              </a:r>
              <a:r>
                <a:rPr lang="en-US" sz="1899" b="1" dirty="0">
                  <a:solidFill>
                    <a:srgbClr val="000000"/>
                  </a:solidFill>
                  <a:latin typeface="Open Sans Bold"/>
                  <a:ea typeface="Open Sans Bold"/>
                  <a:cs typeface="Open Sans Bold"/>
                  <a:sym typeface="Open Sans Bold"/>
                </a:rPr>
                <a:t>:</a:t>
              </a:r>
            </a:p>
            <a:p>
              <a:pPr algn="ctr">
                <a:lnSpc>
                  <a:spcPts val="2659"/>
                </a:lnSpc>
              </a:pPr>
              <a:r>
                <a:rPr lang="uk-UA" sz="1899" dirty="0">
                  <a:solidFill>
                    <a:srgbClr val="000000"/>
                  </a:solidFill>
                  <a:latin typeface="Open Sans"/>
                  <a:ea typeface="Open Sans"/>
                  <a:cs typeface="Open Sans"/>
                  <a:sym typeface="Open Sans"/>
                </a:rPr>
                <a:t>Вчителі історії-</a:t>
              </a:r>
              <a:r>
                <a:rPr lang="en-US" sz="1899" dirty="0" err="1">
                  <a:solidFill>
                    <a:srgbClr val="000000"/>
                  </a:solidFill>
                  <a:latin typeface="Open Sans"/>
                  <a:ea typeface="Open Sans"/>
                  <a:cs typeface="Open Sans"/>
                  <a:sym typeface="Open Sans"/>
                </a:rPr>
                <a:t>Попова</a:t>
              </a:r>
              <a:r>
                <a:rPr lang="en-US" sz="1899" dirty="0">
                  <a:solidFill>
                    <a:srgbClr val="000000"/>
                  </a:solidFill>
                  <a:latin typeface="Open Sans"/>
                  <a:ea typeface="Open Sans"/>
                  <a:cs typeface="Open Sans"/>
                  <a:sym typeface="Open Sans"/>
                </a:rPr>
                <a:t> </a:t>
              </a:r>
              <a:r>
                <a:rPr lang="en-US" sz="1899" dirty="0" err="1">
                  <a:solidFill>
                    <a:srgbClr val="000000"/>
                  </a:solidFill>
                  <a:latin typeface="Open Sans"/>
                  <a:ea typeface="Open Sans"/>
                  <a:cs typeface="Open Sans"/>
                  <a:sym typeface="Open Sans"/>
                </a:rPr>
                <a:t>Катерина</a:t>
              </a:r>
              <a:r>
                <a:rPr lang="en-US" sz="1899" dirty="0">
                  <a:solidFill>
                    <a:srgbClr val="000000"/>
                  </a:solidFill>
                  <a:latin typeface="Open Sans"/>
                  <a:ea typeface="Open Sans"/>
                  <a:cs typeface="Open Sans"/>
                  <a:sym typeface="Open Sans"/>
                </a:rPr>
                <a:t> </a:t>
              </a:r>
              <a:r>
                <a:rPr lang="en-US" sz="1899" dirty="0" err="1">
                  <a:solidFill>
                    <a:srgbClr val="000000"/>
                  </a:solidFill>
                  <a:latin typeface="Open Sans"/>
                  <a:ea typeface="Open Sans"/>
                  <a:cs typeface="Open Sans"/>
                  <a:sym typeface="Open Sans"/>
                </a:rPr>
                <a:t>Віталіївна</a:t>
              </a:r>
              <a:r>
                <a:rPr lang="en-US" sz="1899" dirty="0">
                  <a:solidFill>
                    <a:srgbClr val="000000"/>
                  </a:solidFill>
                  <a:latin typeface="Open Sans"/>
                  <a:ea typeface="Open Sans"/>
                  <a:cs typeface="Open Sans"/>
                  <a:sym typeface="Open Sans"/>
                </a:rPr>
                <a:t>, </a:t>
              </a:r>
            </a:p>
            <a:p>
              <a:pPr algn="ctr">
                <a:lnSpc>
                  <a:spcPts val="2659"/>
                </a:lnSpc>
              </a:pPr>
              <a:r>
                <a:rPr lang="en-US" sz="1899" dirty="0">
                  <a:solidFill>
                    <a:srgbClr val="000000"/>
                  </a:solidFill>
                  <a:latin typeface="Open Sans"/>
                  <a:ea typeface="Open Sans"/>
                  <a:cs typeface="Open Sans"/>
                  <a:sym typeface="Open Sans"/>
                </a:rPr>
                <a:t>Кравчук </a:t>
              </a:r>
              <a:r>
                <a:rPr lang="en-US" sz="1899" dirty="0" err="1">
                  <a:solidFill>
                    <a:srgbClr val="000000"/>
                  </a:solidFill>
                  <a:latin typeface="Open Sans"/>
                  <a:ea typeface="Open Sans"/>
                  <a:cs typeface="Open Sans"/>
                  <a:sym typeface="Open Sans"/>
                </a:rPr>
                <a:t>Олена</a:t>
              </a:r>
              <a:r>
                <a:rPr lang="en-US" sz="1899" dirty="0">
                  <a:solidFill>
                    <a:srgbClr val="000000"/>
                  </a:solidFill>
                  <a:latin typeface="Open Sans"/>
                  <a:ea typeface="Open Sans"/>
                  <a:cs typeface="Open Sans"/>
                  <a:sym typeface="Open Sans"/>
                </a:rPr>
                <a:t> </a:t>
              </a:r>
              <a:r>
                <a:rPr lang="en-US" sz="1899" dirty="0" err="1">
                  <a:solidFill>
                    <a:srgbClr val="000000"/>
                  </a:solidFill>
                  <a:latin typeface="Open Sans"/>
                  <a:ea typeface="Open Sans"/>
                  <a:cs typeface="Open Sans"/>
                  <a:sym typeface="Open Sans"/>
                </a:rPr>
                <a:t>Василівна</a:t>
              </a:r>
              <a:r>
                <a:rPr lang="uk-UA" sz="1899" dirty="0">
                  <a:solidFill>
                    <a:srgbClr val="000000"/>
                  </a:solidFill>
                  <a:latin typeface="Open Sans"/>
                  <a:ea typeface="Open Sans"/>
                  <a:cs typeface="Open Sans"/>
                  <a:sym typeface="Open Sans"/>
                </a:rPr>
                <a:t>.</a:t>
              </a:r>
              <a:endParaRPr lang="en-US" sz="1899" dirty="0">
                <a:solidFill>
                  <a:srgbClr val="000000"/>
                </a:solidFill>
                <a:latin typeface="Open Sans"/>
                <a:ea typeface="Open Sans"/>
                <a:cs typeface="Open Sans"/>
                <a:sym typeface="Open Sans"/>
              </a:endParaRPr>
            </a:p>
          </p:txBody>
        </p:sp>
      </p:grpSp>
      <p:grpSp>
        <p:nvGrpSpPr>
          <p:cNvPr id="17" name="Group 17"/>
          <p:cNvGrpSpPr/>
          <p:nvPr/>
        </p:nvGrpSpPr>
        <p:grpSpPr>
          <a:xfrm>
            <a:off x="11729471" y="407941"/>
            <a:ext cx="5971355" cy="6335888"/>
            <a:chOff x="0" y="0"/>
            <a:chExt cx="7961807" cy="8447850"/>
          </a:xfrm>
        </p:grpSpPr>
        <p:pic>
          <p:nvPicPr>
            <p:cNvPr id="18" name="Picture 18"/>
            <p:cNvPicPr>
              <a:picLocks noChangeAspect="1"/>
            </p:cNvPicPr>
            <p:nvPr/>
          </p:nvPicPr>
          <p:blipFill>
            <a:blip r:embed="rId6"/>
            <a:srcRect l="20440" r="9131"/>
            <a:stretch>
              <a:fillRect/>
            </a:stretch>
          </p:blipFill>
          <p:spPr>
            <a:xfrm>
              <a:off x="0" y="0"/>
              <a:ext cx="7961807" cy="844785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7682C0-7426-44A8-9BCD-521AB3135521}"/>
              </a:ext>
            </a:extLst>
          </p:cNvPr>
          <p:cNvSpPr txBox="1"/>
          <p:nvPr/>
        </p:nvSpPr>
        <p:spPr>
          <a:xfrm>
            <a:off x="228600" y="0"/>
            <a:ext cx="17830800" cy="9417963"/>
          </a:xfrm>
          <a:prstGeom prst="rect">
            <a:avLst/>
          </a:prstGeom>
          <a:noFill/>
        </p:spPr>
        <p:txBody>
          <a:bodyPr wrap="square">
            <a:spAutoFit/>
          </a:bodyPr>
          <a:lstStyle/>
          <a:p>
            <a:r>
              <a:rPr lang="uk-UA" sz="3600" b="1" dirty="0"/>
              <a:t>Актуальність дослідження</a:t>
            </a:r>
            <a:r>
              <a:rPr lang="uk-UA" dirty="0"/>
              <a:t> </a:t>
            </a:r>
            <a:r>
              <a:rPr lang="uk-UA" sz="2800" dirty="0"/>
              <a:t>зумовлена необхідністю комплексного осмислення процесів відродження єврейського культурно-релігійного життя в Україні в пострадянський період, зокрема на регіональному рівні. Єврейська громада Рівного має багату історію, яка зазнала глибоких трансформацій упродовж ХХ століття внаслідок Голокосту, радянської антирелігійної політики та тривалого періоду обмеження релігійної і культурної самореалізації. У цих умовах відновлення традицій після здобуття Україною незалежності стало не лише питанням збереження </a:t>
            </a:r>
            <a:r>
              <a:rPr lang="uk-UA" sz="2800" dirty="0" err="1"/>
              <a:t>етнорелігійної</a:t>
            </a:r>
            <a:r>
              <a:rPr lang="uk-UA" sz="2800" dirty="0"/>
              <a:t> ідентичності, а й важливим чинником формування громадянського суспільства</a:t>
            </a:r>
            <a:r>
              <a:rPr lang="uk-UA" dirty="0"/>
              <a:t>.</a:t>
            </a:r>
          </a:p>
          <a:p>
            <a:endParaRPr lang="uk-UA" dirty="0"/>
          </a:p>
          <a:p>
            <a:endParaRPr lang="uk-UA" dirty="0"/>
          </a:p>
          <a:p>
            <a:endParaRPr lang="uk-UA" dirty="0"/>
          </a:p>
          <a:p>
            <a:r>
              <a:rPr lang="ru-RU" sz="3600" b="1" dirty="0"/>
              <a:t>Мета </a:t>
            </a:r>
            <a:r>
              <a:rPr lang="ru-RU" sz="3600" b="1" dirty="0" err="1"/>
              <a:t>роботи</a:t>
            </a:r>
            <a:r>
              <a:rPr lang="ru-RU" sz="3600" b="1" dirty="0"/>
              <a:t> </a:t>
            </a:r>
            <a:r>
              <a:rPr lang="ru-RU" dirty="0"/>
              <a:t>– </a:t>
            </a:r>
            <a:r>
              <a:rPr lang="ru-RU" sz="2800" dirty="0" err="1"/>
              <a:t>дослідити</a:t>
            </a:r>
            <a:r>
              <a:rPr lang="ru-RU" sz="2800" dirty="0"/>
              <a:t> </a:t>
            </a:r>
            <a:r>
              <a:rPr lang="ru-RU" sz="2800" dirty="0" err="1"/>
              <a:t>збереження</a:t>
            </a:r>
            <a:r>
              <a:rPr lang="ru-RU" sz="2800" dirty="0"/>
              <a:t> </a:t>
            </a:r>
            <a:r>
              <a:rPr lang="ru-RU" sz="2800" dirty="0" err="1"/>
              <a:t>соціокультурних</a:t>
            </a:r>
            <a:endParaRPr lang="ru-RU" sz="2800" dirty="0"/>
          </a:p>
          <a:p>
            <a:r>
              <a:rPr lang="ru-RU" sz="2800" dirty="0"/>
              <a:t> </a:t>
            </a:r>
            <a:r>
              <a:rPr lang="ru-RU" sz="2800" dirty="0" err="1"/>
              <a:t>традицій</a:t>
            </a:r>
            <a:r>
              <a:rPr lang="ru-RU" sz="2800" dirty="0"/>
              <a:t> </a:t>
            </a:r>
            <a:r>
              <a:rPr lang="ru-RU" sz="2800" dirty="0" err="1"/>
              <a:t>юдеїв</a:t>
            </a:r>
            <a:r>
              <a:rPr lang="ru-RU" sz="2800" dirty="0"/>
              <a:t> у </a:t>
            </a:r>
            <a:r>
              <a:rPr lang="ru-RU" sz="2800" dirty="0" err="1"/>
              <a:t>діяльності</a:t>
            </a:r>
            <a:r>
              <a:rPr lang="ru-RU" sz="2800" dirty="0"/>
              <a:t> </a:t>
            </a:r>
            <a:r>
              <a:rPr lang="ru-RU" sz="2800" dirty="0" err="1"/>
              <a:t>Рівненського</a:t>
            </a:r>
            <a:r>
              <a:rPr lang="ru-RU" sz="2800" dirty="0"/>
              <a:t> </a:t>
            </a:r>
            <a:r>
              <a:rPr lang="ru-RU" sz="2800" dirty="0" err="1"/>
              <a:t>осередку</a:t>
            </a:r>
            <a:r>
              <a:rPr lang="ru-RU" sz="2800" dirty="0"/>
              <a:t> «</a:t>
            </a:r>
            <a:r>
              <a:rPr lang="ru-RU" sz="2800" dirty="0" err="1"/>
              <a:t>Хесед-Бешт</a:t>
            </a:r>
            <a:r>
              <a:rPr lang="ru-RU" sz="2800" dirty="0"/>
              <a:t>».</a:t>
            </a:r>
          </a:p>
          <a:p>
            <a:endParaRPr lang="ru-RU" sz="2800" dirty="0"/>
          </a:p>
          <a:p>
            <a:r>
              <a:rPr lang="ru-RU" sz="4000" b="1" dirty="0"/>
              <a:t>Предметом </a:t>
            </a:r>
            <a:r>
              <a:rPr lang="ru-RU" sz="4000" b="1" dirty="0" err="1"/>
              <a:t>дослідження</a:t>
            </a:r>
            <a:r>
              <a:rPr lang="ru-RU" sz="4000" b="1" dirty="0"/>
              <a:t> </a:t>
            </a:r>
            <a:r>
              <a:rPr lang="ru-RU" sz="2800" dirty="0"/>
              <a:t>є </a:t>
            </a:r>
            <a:r>
              <a:rPr lang="ru-RU" sz="2800" dirty="0" err="1"/>
              <a:t>діяльність</a:t>
            </a:r>
            <a:r>
              <a:rPr lang="ru-RU" sz="2800" dirty="0"/>
              <a:t> </a:t>
            </a:r>
            <a:r>
              <a:rPr lang="ru-RU" sz="2800" dirty="0" err="1"/>
              <a:t>єврейської</a:t>
            </a:r>
            <a:r>
              <a:rPr lang="ru-RU" sz="2800" dirty="0"/>
              <a:t> </a:t>
            </a:r>
            <a:r>
              <a:rPr lang="ru-RU" sz="2800" dirty="0" err="1"/>
              <a:t>громади</a:t>
            </a:r>
            <a:r>
              <a:rPr lang="ru-RU" sz="2800" dirty="0"/>
              <a:t> на </a:t>
            </a:r>
            <a:r>
              <a:rPr lang="ru-RU" sz="2800" dirty="0" err="1"/>
              <a:t>Рівненщині</a:t>
            </a:r>
            <a:r>
              <a:rPr lang="ru-RU" sz="2800" dirty="0"/>
              <a:t>,</a:t>
            </a:r>
          </a:p>
          <a:p>
            <a:r>
              <a:rPr lang="ru-RU" sz="2800" dirty="0"/>
              <a:t> </a:t>
            </a:r>
            <a:r>
              <a:rPr lang="ru-RU" sz="2800" dirty="0" err="1"/>
              <a:t>її</a:t>
            </a:r>
            <a:r>
              <a:rPr lang="ru-RU" sz="2800" dirty="0"/>
              <a:t> </a:t>
            </a:r>
            <a:r>
              <a:rPr lang="ru-RU" sz="2800" dirty="0" err="1"/>
              <a:t>волонтерська</a:t>
            </a:r>
            <a:r>
              <a:rPr lang="ru-RU" sz="2800" dirty="0"/>
              <a:t>, культурна та </a:t>
            </a:r>
            <a:r>
              <a:rPr lang="ru-RU" sz="2800" dirty="0" err="1"/>
              <a:t>соціальна</a:t>
            </a:r>
            <a:r>
              <a:rPr lang="ru-RU" sz="2800" dirty="0"/>
              <a:t> робота через роботу </a:t>
            </a:r>
            <a:r>
              <a:rPr lang="ru-RU" sz="2800" dirty="0" err="1"/>
              <a:t>осередку</a:t>
            </a:r>
            <a:r>
              <a:rPr lang="ru-RU" sz="2800" dirty="0"/>
              <a:t> «</a:t>
            </a:r>
            <a:r>
              <a:rPr lang="ru-RU" sz="2800" dirty="0" err="1"/>
              <a:t>Хесед-Бешт</a:t>
            </a:r>
            <a:r>
              <a:rPr lang="ru-RU" sz="2800" dirty="0"/>
              <a:t>».</a:t>
            </a:r>
          </a:p>
          <a:p>
            <a:endParaRPr lang="ru-RU" sz="2800" dirty="0"/>
          </a:p>
          <a:p>
            <a:r>
              <a:rPr lang="ru-RU" sz="4000" b="1" dirty="0" err="1"/>
              <a:t>Особистий</a:t>
            </a:r>
            <a:r>
              <a:rPr lang="ru-RU" sz="4000" b="1" dirty="0"/>
              <a:t> </a:t>
            </a:r>
            <a:r>
              <a:rPr lang="ru-RU" sz="4000" b="1" dirty="0" err="1"/>
              <a:t>внесок</a:t>
            </a:r>
            <a:r>
              <a:rPr lang="ru-RU" sz="2800" dirty="0"/>
              <a:t>: </a:t>
            </a:r>
            <a:r>
              <a:rPr lang="ru-RU" sz="2800" dirty="0" err="1"/>
              <a:t>збір</a:t>
            </a:r>
            <a:r>
              <a:rPr lang="ru-RU" sz="2800" dirty="0"/>
              <a:t> </a:t>
            </a:r>
            <a:r>
              <a:rPr lang="ru-RU" sz="2800" dirty="0" err="1"/>
              <a:t>матеріалів</a:t>
            </a:r>
            <a:r>
              <a:rPr lang="ru-RU" sz="2800" dirty="0"/>
              <a:t> та </a:t>
            </a:r>
            <a:r>
              <a:rPr lang="ru-RU" sz="2800" dirty="0" err="1"/>
              <a:t>їх</a:t>
            </a:r>
            <a:r>
              <a:rPr lang="ru-RU" sz="2800" dirty="0"/>
              <a:t> </a:t>
            </a:r>
            <a:r>
              <a:rPr lang="ru-RU" sz="2800" dirty="0" err="1"/>
              <a:t>розшифрування</a:t>
            </a:r>
            <a:r>
              <a:rPr lang="ru-RU" sz="2800" dirty="0"/>
              <a:t> в </a:t>
            </a:r>
            <a:r>
              <a:rPr lang="ru-RU" sz="2800" dirty="0" err="1"/>
              <a:t>процесі</a:t>
            </a:r>
            <a:r>
              <a:rPr lang="ru-RU" sz="2800" dirty="0"/>
              <a:t> </a:t>
            </a:r>
            <a:r>
              <a:rPr lang="ru-RU" sz="2800" dirty="0" err="1"/>
              <a:t>дослідження</a:t>
            </a:r>
            <a:r>
              <a:rPr lang="ru-RU" sz="2800" dirty="0"/>
              <a:t> теми; </a:t>
            </a:r>
            <a:r>
              <a:rPr lang="ru-RU" sz="2800" dirty="0" err="1"/>
              <a:t>аналіз</a:t>
            </a:r>
            <a:r>
              <a:rPr lang="ru-RU" sz="2800" dirty="0"/>
              <a:t> стану </a:t>
            </a:r>
            <a:r>
              <a:rPr lang="ru-RU" sz="2800" dirty="0" err="1"/>
              <a:t>єврейського</a:t>
            </a:r>
            <a:r>
              <a:rPr lang="ru-RU" sz="2800" dirty="0"/>
              <a:t> культурно-</a:t>
            </a:r>
            <a:r>
              <a:rPr lang="ru-RU" sz="2800" dirty="0" err="1"/>
              <a:t>релігійного</a:t>
            </a:r>
            <a:r>
              <a:rPr lang="ru-RU" sz="2800" dirty="0"/>
              <a:t> </a:t>
            </a:r>
            <a:r>
              <a:rPr lang="ru-RU" sz="2800" dirty="0" err="1"/>
              <a:t>життя</a:t>
            </a:r>
            <a:r>
              <a:rPr lang="ru-RU" sz="2800" dirty="0"/>
              <a:t> в </a:t>
            </a:r>
            <a:r>
              <a:rPr lang="ru-RU" sz="2800" dirty="0" err="1"/>
              <a:t>Рівному</a:t>
            </a:r>
            <a:r>
              <a:rPr lang="ru-RU" sz="2800" dirty="0"/>
              <a:t> в </a:t>
            </a:r>
            <a:r>
              <a:rPr lang="ru-RU" sz="2800" dirty="0" err="1"/>
              <a:t>радянський</a:t>
            </a:r>
            <a:r>
              <a:rPr lang="ru-RU" sz="2800" dirty="0"/>
              <a:t> </a:t>
            </a:r>
            <a:r>
              <a:rPr lang="ru-RU" sz="2800" dirty="0" err="1"/>
              <a:t>період</a:t>
            </a:r>
            <a:r>
              <a:rPr lang="ru-RU" sz="2800" dirty="0"/>
              <a:t> та в </a:t>
            </a:r>
            <a:r>
              <a:rPr lang="ru-RU" sz="2800" dirty="0" err="1"/>
              <a:t>часи</a:t>
            </a:r>
            <a:r>
              <a:rPr lang="ru-RU" sz="2800" dirty="0"/>
              <a:t> </a:t>
            </a:r>
            <a:r>
              <a:rPr lang="ru-RU" sz="2800" dirty="0" err="1"/>
              <a:t>незалежності</a:t>
            </a:r>
            <a:r>
              <a:rPr lang="ru-RU" sz="2800" dirty="0"/>
              <a:t> </a:t>
            </a:r>
            <a:r>
              <a:rPr lang="ru-RU" sz="2800" dirty="0" err="1"/>
              <a:t>України</a:t>
            </a:r>
            <a:r>
              <a:rPr lang="ru-RU" sz="2800" dirty="0"/>
              <a:t>; за </a:t>
            </a:r>
            <a:r>
              <a:rPr lang="ru-RU" sz="2800" dirty="0" err="1"/>
              <a:t>допомогою</a:t>
            </a:r>
            <a:r>
              <a:rPr lang="ru-RU" sz="2800" dirty="0"/>
              <a:t> </a:t>
            </a:r>
            <a:r>
              <a:rPr lang="ru-RU" sz="2800" dirty="0" err="1"/>
              <a:t>архівних</a:t>
            </a:r>
            <a:r>
              <a:rPr lang="ru-RU" sz="2800" dirty="0"/>
              <a:t> </a:t>
            </a:r>
            <a:r>
              <a:rPr lang="ru-RU" sz="2800" dirty="0" err="1"/>
              <a:t>матеріалів</a:t>
            </a:r>
            <a:r>
              <a:rPr lang="ru-RU" sz="2800" dirty="0"/>
              <a:t> </a:t>
            </a:r>
            <a:r>
              <a:rPr lang="ru-RU" sz="2800" dirty="0" err="1"/>
              <a:t>з’ясовано</a:t>
            </a:r>
            <a:r>
              <a:rPr lang="ru-RU" sz="2800" dirty="0"/>
              <a:t> </a:t>
            </a:r>
            <a:r>
              <a:rPr lang="ru-RU" sz="2800" dirty="0" err="1"/>
              <a:t>передумови</a:t>
            </a:r>
            <a:r>
              <a:rPr lang="ru-RU" sz="2800" dirty="0"/>
              <a:t> </a:t>
            </a:r>
            <a:r>
              <a:rPr lang="ru-RU" sz="2800" dirty="0" err="1"/>
              <a:t>відродження</a:t>
            </a:r>
            <a:r>
              <a:rPr lang="ru-RU" sz="2800" dirty="0"/>
              <a:t> </a:t>
            </a:r>
            <a:r>
              <a:rPr lang="ru-RU" sz="2800" dirty="0" err="1"/>
              <a:t>єврейської</a:t>
            </a:r>
            <a:r>
              <a:rPr lang="ru-RU" sz="2800" dirty="0"/>
              <a:t> </a:t>
            </a:r>
            <a:r>
              <a:rPr lang="ru-RU" sz="2800" dirty="0" err="1"/>
              <a:t>культури</a:t>
            </a:r>
            <a:r>
              <a:rPr lang="ru-RU" sz="2800" dirty="0"/>
              <a:t> й </a:t>
            </a:r>
            <a:r>
              <a:rPr lang="ru-RU" sz="2800" dirty="0" err="1"/>
              <a:t>духовності</a:t>
            </a:r>
            <a:r>
              <a:rPr lang="ru-RU" sz="2800" dirty="0"/>
              <a:t> в </a:t>
            </a:r>
            <a:r>
              <a:rPr lang="ru-RU" sz="2800" dirty="0" err="1"/>
              <a:t>незалежній</a:t>
            </a:r>
            <a:r>
              <a:rPr lang="ru-RU" sz="2800" dirty="0"/>
              <a:t> </a:t>
            </a:r>
            <a:r>
              <a:rPr lang="ru-RU" sz="2800" dirty="0" err="1"/>
              <a:t>Україні</a:t>
            </a:r>
            <a:r>
              <a:rPr lang="ru-RU" sz="2800" dirty="0"/>
              <a:t>; </a:t>
            </a:r>
            <a:r>
              <a:rPr lang="ru-RU" sz="2800" dirty="0" err="1"/>
              <a:t>сформульовано</a:t>
            </a:r>
            <a:r>
              <a:rPr lang="ru-RU" sz="2800" dirty="0"/>
              <a:t> </a:t>
            </a:r>
            <a:r>
              <a:rPr lang="ru-RU" sz="2800" dirty="0" err="1"/>
              <a:t>власні</a:t>
            </a:r>
            <a:r>
              <a:rPr lang="ru-RU" sz="2800" dirty="0"/>
              <a:t> </a:t>
            </a:r>
            <a:r>
              <a:rPr lang="ru-RU" sz="2800" dirty="0" err="1"/>
              <a:t>висновки</a:t>
            </a:r>
            <a:r>
              <a:rPr lang="ru-RU" sz="2800" dirty="0"/>
              <a:t>.</a:t>
            </a:r>
            <a:endParaRPr lang="uk-UA" sz="2800" dirty="0"/>
          </a:p>
          <a:p>
            <a:endParaRPr lang="uk-UA" dirty="0"/>
          </a:p>
          <a:p>
            <a:endParaRPr lang="uk-UA" dirty="0"/>
          </a:p>
        </p:txBody>
      </p:sp>
      <p:pic>
        <p:nvPicPr>
          <p:cNvPr id="4" name="Рисунок 3">
            <a:extLst>
              <a:ext uri="{FF2B5EF4-FFF2-40B4-BE49-F238E27FC236}">
                <a16:creationId xmlns:a16="http://schemas.microsoft.com/office/drawing/2014/main" id="{D1CB67F2-DEE4-EF6B-4D80-897514D3F9D6}"/>
              </a:ext>
            </a:extLst>
          </p:cNvPr>
          <p:cNvPicPr>
            <a:picLocks noChangeAspect="1"/>
          </p:cNvPicPr>
          <p:nvPr/>
        </p:nvPicPr>
        <p:blipFill>
          <a:blip r:embed="rId2"/>
          <a:stretch>
            <a:fillRect/>
          </a:stretch>
        </p:blipFill>
        <p:spPr>
          <a:xfrm>
            <a:off x="11353800" y="2781300"/>
            <a:ext cx="6705600" cy="2655399"/>
          </a:xfrm>
          <a:prstGeom prst="rect">
            <a:avLst/>
          </a:prstGeom>
        </p:spPr>
      </p:pic>
    </p:spTree>
    <p:extLst>
      <p:ext uri="{BB962C8B-B14F-4D97-AF65-F5344CB8AC3E}">
        <p14:creationId xmlns:p14="http://schemas.microsoft.com/office/powerpoint/2010/main" val="2726471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grpSp>
        <p:nvGrpSpPr>
          <p:cNvPr id="2" name="Group 2"/>
          <p:cNvGrpSpPr/>
          <p:nvPr/>
        </p:nvGrpSpPr>
        <p:grpSpPr>
          <a:xfrm>
            <a:off x="12133235" y="114300"/>
            <a:ext cx="6131319" cy="7391400"/>
            <a:chOff x="0" y="0"/>
            <a:chExt cx="10105493" cy="12267130"/>
          </a:xfrm>
        </p:grpSpPr>
        <p:pic>
          <p:nvPicPr>
            <p:cNvPr id="3" name="Picture 3"/>
            <p:cNvPicPr>
              <a:picLocks noChangeAspect="1"/>
            </p:cNvPicPr>
            <p:nvPr/>
          </p:nvPicPr>
          <p:blipFill>
            <a:blip r:embed="rId2"/>
            <a:srcRect t="9499" b="9499"/>
            <a:stretch>
              <a:fillRect/>
            </a:stretch>
          </p:blipFill>
          <p:spPr>
            <a:xfrm>
              <a:off x="0" y="0"/>
              <a:ext cx="10105493" cy="12267130"/>
            </a:xfrm>
            <a:prstGeom prst="rect">
              <a:avLst/>
            </a:prstGeom>
          </p:spPr>
        </p:pic>
      </p:grpSp>
      <p:sp>
        <p:nvSpPr>
          <p:cNvPr id="5" name="TextBox 5"/>
          <p:cNvSpPr txBox="1"/>
          <p:nvPr/>
        </p:nvSpPr>
        <p:spPr>
          <a:xfrm>
            <a:off x="313916" y="15689"/>
            <a:ext cx="13249684" cy="1359346"/>
          </a:xfrm>
          <a:prstGeom prst="rect">
            <a:avLst/>
          </a:prstGeom>
        </p:spPr>
        <p:txBody>
          <a:bodyPr wrap="square" lIns="0" tIns="0" rIns="0" bIns="0" rtlCol="0" anchor="t">
            <a:spAutoFit/>
          </a:bodyPr>
          <a:lstStyle/>
          <a:p>
            <a:pPr algn="ctr">
              <a:lnSpc>
                <a:spcPts val="5324"/>
              </a:lnSpc>
            </a:pPr>
            <a:r>
              <a:rPr lang="en-US" sz="4000" b="1" dirty="0" err="1">
                <a:solidFill>
                  <a:srgbClr val="D0C425"/>
                </a:solidFill>
                <a:latin typeface="Open Sans Bold"/>
                <a:ea typeface="Open Sans Bold"/>
                <a:cs typeface="Open Sans Bold"/>
                <a:sym typeface="Open Sans Bold"/>
              </a:rPr>
              <a:t>Відродження</a:t>
            </a:r>
            <a:r>
              <a:rPr lang="en-US" sz="4000" b="1" dirty="0">
                <a:solidFill>
                  <a:srgbClr val="D0C425"/>
                </a:solidFill>
                <a:latin typeface="Open Sans Bold"/>
                <a:ea typeface="Open Sans Bold"/>
                <a:cs typeface="Open Sans Bold"/>
                <a:sym typeface="Open Sans Bold"/>
              </a:rPr>
              <a:t> </a:t>
            </a:r>
            <a:r>
              <a:rPr lang="en-US" sz="4000" b="1" dirty="0" err="1">
                <a:solidFill>
                  <a:srgbClr val="D0C425"/>
                </a:solidFill>
                <a:latin typeface="Open Sans Bold"/>
                <a:ea typeface="Open Sans Bold"/>
                <a:cs typeface="Open Sans Bold"/>
                <a:sym typeface="Open Sans Bold"/>
              </a:rPr>
              <a:t>єврейського</a:t>
            </a:r>
            <a:r>
              <a:rPr lang="en-US" sz="4000" b="1" dirty="0">
                <a:solidFill>
                  <a:srgbClr val="D0C425"/>
                </a:solidFill>
                <a:latin typeface="Open Sans Bold"/>
                <a:ea typeface="Open Sans Bold"/>
                <a:cs typeface="Open Sans Bold"/>
                <a:sym typeface="Open Sans Bold"/>
              </a:rPr>
              <a:t> </a:t>
            </a:r>
            <a:r>
              <a:rPr lang="en-US" sz="4000" b="1" dirty="0" err="1">
                <a:solidFill>
                  <a:srgbClr val="D0C425"/>
                </a:solidFill>
                <a:latin typeface="Open Sans Bold"/>
                <a:ea typeface="Open Sans Bold"/>
                <a:cs typeface="Open Sans Bold"/>
                <a:sym typeface="Open Sans Bold"/>
              </a:rPr>
              <a:t>життя</a:t>
            </a:r>
            <a:r>
              <a:rPr lang="en-US" sz="4000" b="1" dirty="0">
                <a:solidFill>
                  <a:srgbClr val="D0C425"/>
                </a:solidFill>
                <a:latin typeface="Open Sans Bold"/>
                <a:ea typeface="Open Sans Bold"/>
                <a:cs typeface="Open Sans Bold"/>
                <a:sym typeface="Open Sans Bold"/>
              </a:rPr>
              <a:t>  </a:t>
            </a:r>
            <a:r>
              <a:rPr lang="en-US" sz="4000" b="1" dirty="0" err="1">
                <a:solidFill>
                  <a:srgbClr val="D0C425"/>
                </a:solidFill>
                <a:latin typeface="Open Sans Bold"/>
                <a:ea typeface="Open Sans Bold"/>
                <a:cs typeface="Open Sans Bold"/>
                <a:sym typeface="Open Sans Bold"/>
              </a:rPr>
              <a:t>м.Рівного</a:t>
            </a:r>
            <a:r>
              <a:rPr lang="en-US" sz="4000" b="1" dirty="0">
                <a:solidFill>
                  <a:srgbClr val="D0C425"/>
                </a:solidFill>
                <a:latin typeface="Open Sans Bold"/>
                <a:ea typeface="Open Sans Bold"/>
                <a:cs typeface="Open Sans Bold"/>
                <a:sym typeface="Open Sans Bold"/>
              </a:rPr>
              <a:t>  </a:t>
            </a:r>
            <a:endParaRPr lang="uk-UA" sz="4000" b="1" dirty="0">
              <a:solidFill>
                <a:srgbClr val="D0C425"/>
              </a:solidFill>
              <a:latin typeface="Open Sans Bold"/>
              <a:ea typeface="Open Sans Bold"/>
              <a:cs typeface="Open Sans Bold"/>
              <a:sym typeface="Open Sans Bold"/>
            </a:endParaRPr>
          </a:p>
          <a:p>
            <a:pPr algn="ctr">
              <a:lnSpc>
                <a:spcPts val="5324"/>
              </a:lnSpc>
            </a:pPr>
            <a:r>
              <a:rPr lang="en-US" sz="4000" b="1" dirty="0">
                <a:solidFill>
                  <a:srgbClr val="D0C425"/>
                </a:solidFill>
                <a:latin typeface="Open Sans Bold"/>
                <a:ea typeface="Open Sans Bold"/>
                <a:cs typeface="Open Sans Bold"/>
                <a:sym typeface="Open Sans Bold"/>
              </a:rPr>
              <a:t>в </a:t>
            </a:r>
            <a:r>
              <a:rPr lang="en-US" sz="4000" b="1" dirty="0" err="1">
                <a:solidFill>
                  <a:srgbClr val="D0C425"/>
                </a:solidFill>
                <a:latin typeface="Open Sans Bold"/>
                <a:ea typeface="Open Sans Bold"/>
                <a:cs typeface="Open Sans Bold"/>
                <a:sym typeface="Open Sans Bold"/>
              </a:rPr>
              <a:t>період</a:t>
            </a:r>
            <a:r>
              <a:rPr lang="en-US" sz="4000" b="1" dirty="0">
                <a:solidFill>
                  <a:srgbClr val="D0C425"/>
                </a:solidFill>
                <a:latin typeface="Open Sans Bold"/>
                <a:ea typeface="Open Sans Bold"/>
                <a:cs typeface="Open Sans Bold"/>
                <a:sym typeface="Open Sans Bold"/>
              </a:rPr>
              <a:t> “</a:t>
            </a:r>
            <a:r>
              <a:rPr lang="en-US" sz="4000" b="1" dirty="0" err="1">
                <a:solidFill>
                  <a:srgbClr val="D0C425"/>
                </a:solidFill>
                <a:latin typeface="Open Sans Bold"/>
                <a:ea typeface="Open Sans Bold"/>
                <a:cs typeface="Open Sans Bold"/>
                <a:sym typeface="Open Sans Bold"/>
              </a:rPr>
              <a:t>Перебудови</a:t>
            </a:r>
            <a:r>
              <a:rPr lang="en-US" sz="4000" b="1" dirty="0">
                <a:solidFill>
                  <a:srgbClr val="D0C425"/>
                </a:solidFill>
                <a:latin typeface="Open Sans Bold"/>
                <a:ea typeface="Open Sans Bold"/>
                <a:cs typeface="Open Sans Bold"/>
                <a:sym typeface="Open Sans Bold"/>
              </a:rPr>
              <a:t>”</a:t>
            </a:r>
          </a:p>
        </p:txBody>
      </p:sp>
      <p:sp>
        <p:nvSpPr>
          <p:cNvPr id="6" name="Прямокутник 5">
            <a:extLst>
              <a:ext uri="{FF2B5EF4-FFF2-40B4-BE49-F238E27FC236}">
                <a16:creationId xmlns:a16="http://schemas.microsoft.com/office/drawing/2014/main" id="{FD80E541-A366-2D5E-001E-EF5CDA27B5B9}"/>
              </a:ext>
            </a:extLst>
          </p:cNvPr>
          <p:cNvSpPr/>
          <p:nvPr/>
        </p:nvSpPr>
        <p:spPr>
          <a:xfrm>
            <a:off x="4648200" y="7505700"/>
            <a:ext cx="13616354" cy="27656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2000" dirty="0"/>
              <a:t>Перебудова також дала поштовх організаційному відродженню єврейського життя. Хоча ці організації часто декларували лояльність до радянської ідеології, за своєю суттю вони виконували функцію відновлення перерваної традиції. Відновлення єврейського життя на цьому етапі відбувалося не у формі  релігійної громади, а у вигляді культурно-громадського товариства. Такий формат був значно безпечнішим у правовому та ідеологічному сенсі і відповідав можливостям, які надавала пізньорадянська система</a:t>
            </a:r>
            <a:r>
              <a:rPr lang="uk-UA" dirty="0"/>
              <a:t>.</a:t>
            </a:r>
          </a:p>
        </p:txBody>
      </p:sp>
      <p:pic>
        <p:nvPicPr>
          <p:cNvPr id="8" name="Рисунок 7">
            <a:extLst>
              <a:ext uri="{FF2B5EF4-FFF2-40B4-BE49-F238E27FC236}">
                <a16:creationId xmlns:a16="http://schemas.microsoft.com/office/drawing/2014/main" id="{FAEEAFF5-6360-09BE-7754-0FD388668750}"/>
              </a:ext>
            </a:extLst>
          </p:cNvPr>
          <p:cNvPicPr>
            <a:picLocks noChangeAspect="1"/>
          </p:cNvPicPr>
          <p:nvPr/>
        </p:nvPicPr>
        <p:blipFill>
          <a:blip r:embed="rId3"/>
          <a:stretch>
            <a:fillRect/>
          </a:stretch>
        </p:blipFill>
        <p:spPr>
          <a:xfrm>
            <a:off x="170607" y="1684359"/>
            <a:ext cx="6633761" cy="4233250"/>
          </a:xfrm>
          <a:prstGeom prst="rect">
            <a:avLst/>
          </a:prstGeom>
        </p:spPr>
      </p:pic>
      <p:pic>
        <p:nvPicPr>
          <p:cNvPr id="10" name="Рисунок 9">
            <a:extLst>
              <a:ext uri="{FF2B5EF4-FFF2-40B4-BE49-F238E27FC236}">
                <a16:creationId xmlns:a16="http://schemas.microsoft.com/office/drawing/2014/main" id="{CC6EDCD0-4E29-0939-4960-04D07FC695A8}"/>
              </a:ext>
            </a:extLst>
          </p:cNvPr>
          <p:cNvPicPr>
            <a:picLocks noChangeAspect="1"/>
          </p:cNvPicPr>
          <p:nvPr/>
        </p:nvPicPr>
        <p:blipFill>
          <a:blip r:embed="rId4"/>
          <a:stretch>
            <a:fillRect/>
          </a:stretch>
        </p:blipFill>
        <p:spPr>
          <a:xfrm>
            <a:off x="7162800" y="1716597"/>
            <a:ext cx="5294709" cy="4233250"/>
          </a:xfrm>
          <a:prstGeom prst="rect">
            <a:avLst/>
          </a:prstGeom>
        </p:spPr>
      </p:pic>
      <p:pic>
        <p:nvPicPr>
          <p:cNvPr id="12" name="Рисунок 11">
            <a:extLst>
              <a:ext uri="{FF2B5EF4-FFF2-40B4-BE49-F238E27FC236}">
                <a16:creationId xmlns:a16="http://schemas.microsoft.com/office/drawing/2014/main" id="{7FF7F874-C354-72F0-BDA4-026BB41E6721}"/>
              </a:ext>
            </a:extLst>
          </p:cNvPr>
          <p:cNvPicPr>
            <a:picLocks noChangeAspect="1"/>
          </p:cNvPicPr>
          <p:nvPr/>
        </p:nvPicPr>
        <p:blipFill>
          <a:blip r:embed="rId5"/>
          <a:stretch>
            <a:fillRect/>
          </a:stretch>
        </p:blipFill>
        <p:spPr>
          <a:xfrm>
            <a:off x="0" y="7361889"/>
            <a:ext cx="4670486" cy="1851211"/>
          </a:xfrm>
          <a:prstGeom prst="rect">
            <a:avLst/>
          </a:prstGeom>
        </p:spPr>
      </p:pic>
      <p:sp>
        <p:nvSpPr>
          <p:cNvPr id="14" name="TextBox 13">
            <a:extLst>
              <a:ext uri="{FF2B5EF4-FFF2-40B4-BE49-F238E27FC236}">
                <a16:creationId xmlns:a16="http://schemas.microsoft.com/office/drawing/2014/main" id="{D96A0424-E8FB-AB3A-B41A-229969ADC802}"/>
              </a:ext>
            </a:extLst>
          </p:cNvPr>
          <p:cNvSpPr txBox="1"/>
          <p:nvPr/>
        </p:nvSpPr>
        <p:spPr>
          <a:xfrm>
            <a:off x="762000" y="6058489"/>
            <a:ext cx="9185030" cy="646331"/>
          </a:xfrm>
          <a:prstGeom prst="rect">
            <a:avLst/>
          </a:prstGeom>
          <a:noFill/>
        </p:spPr>
        <p:txBody>
          <a:bodyPr wrap="square">
            <a:spAutoFit/>
          </a:bodyPr>
          <a:lstStyle/>
          <a:p>
            <a:r>
              <a:rPr lang="ru-RU" dirty="0"/>
              <a:t>ГОЛОВНА СИНАГОГА В М.РІВНЕ.</a:t>
            </a:r>
          </a:p>
          <a:p>
            <a:r>
              <a:rPr lang="ru-RU" dirty="0" err="1"/>
              <a:t>Закрита</a:t>
            </a:r>
            <a:r>
              <a:rPr lang="ru-RU" dirty="0"/>
              <a:t> “</a:t>
            </a:r>
            <a:r>
              <a:rPr lang="ru-RU" dirty="0" err="1"/>
              <a:t>совєтами</a:t>
            </a:r>
            <a:r>
              <a:rPr lang="ru-RU" dirty="0"/>
              <a:t>” в 1957 </a:t>
            </a:r>
            <a:r>
              <a:rPr lang="ru-RU" dirty="0" err="1"/>
              <a:t>році</a:t>
            </a:r>
            <a:r>
              <a:rPr lang="ru-RU" dirty="0"/>
              <a:t>. </a:t>
            </a:r>
          </a:p>
        </p:txBody>
      </p:sp>
      <p:sp>
        <p:nvSpPr>
          <p:cNvPr id="16" name="TextBox 15">
            <a:extLst>
              <a:ext uri="{FF2B5EF4-FFF2-40B4-BE49-F238E27FC236}">
                <a16:creationId xmlns:a16="http://schemas.microsoft.com/office/drawing/2014/main" id="{BBE38FF9-E05D-B2D9-FF35-916CCDAFA315}"/>
              </a:ext>
            </a:extLst>
          </p:cNvPr>
          <p:cNvSpPr txBox="1"/>
          <p:nvPr/>
        </p:nvSpPr>
        <p:spPr>
          <a:xfrm>
            <a:off x="7864994" y="6202300"/>
            <a:ext cx="9185030" cy="646331"/>
          </a:xfrm>
          <a:prstGeom prst="rect">
            <a:avLst/>
          </a:prstGeom>
          <a:noFill/>
        </p:spPr>
        <p:txBody>
          <a:bodyPr wrap="square">
            <a:spAutoFit/>
          </a:bodyPr>
          <a:lstStyle/>
          <a:p>
            <a:r>
              <a:rPr lang="ru-RU" dirty="0"/>
              <a:t>СИНАГОГА “СТАРИЙ КЛОЙЗ”,</a:t>
            </a:r>
          </a:p>
          <a:p>
            <a:r>
              <a:rPr lang="ru-RU" dirty="0"/>
              <a:t> ДІЮЧА З 1992 Р.</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grpSp>
        <p:nvGrpSpPr>
          <p:cNvPr id="2" name="Group 2"/>
          <p:cNvGrpSpPr/>
          <p:nvPr/>
        </p:nvGrpSpPr>
        <p:grpSpPr>
          <a:xfrm>
            <a:off x="9578788" y="1657774"/>
            <a:ext cx="8465670" cy="7132851"/>
            <a:chOff x="0" y="0"/>
            <a:chExt cx="11287560" cy="9510468"/>
          </a:xfrm>
        </p:grpSpPr>
        <p:pic>
          <p:nvPicPr>
            <p:cNvPr id="3" name="Picture 3"/>
            <p:cNvPicPr>
              <a:picLocks noChangeAspect="1"/>
            </p:cNvPicPr>
            <p:nvPr/>
          </p:nvPicPr>
          <p:blipFill>
            <a:blip r:embed="rId2"/>
            <a:srcRect l="5654" r="5654"/>
            <a:stretch>
              <a:fillRect/>
            </a:stretch>
          </p:blipFill>
          <p:spPr>
            <a:xfrm>
              <a:off x="0" y="0"/>
              <a:ext cx="11287560" cy="9510468"/>
            </a:xfrm>
            <a:prstGeom prst="rect">
              <a:avLst/>
            </a:prstGeom>
          </p:spPr>
        </p:pic>
      </p:grpSp>
      <p:grpSp>
        <p:nvGrpSpPr>
          <p:cNvPr id="4" name="Group 4"/>
          <p:cNvGrpSpPr/>
          <p:nvPr/>
        </p:nvGrpSpPr>
        <p:grpSpPr>
          <a:xfrm>
            <a:off x="221131" y="29135"/>
            <a:ext cx="6179670" cy="5800165"/>
            <a:chOff x="0" y="0"/>
            <a:chExt cx="9629974" cy="9510468"/>
          </a:xfrm>
        </p:grpSpPr>
        <p:pic>
          <p:nvPicPr>
            <p:cNvPr id="5" name="Picture 5"/>
            <p:cNvPicPr>
              <a:picLocks noChangeAspect="1"/>
            </p:cNvPicPr>
            <p:nvPr/>
          </p:nvPicPr>
          <p:blipFill>
            <a:blip r:embed="rId3"/>
            <a:srcRect t="2982" b="2982"/>
            <a:stretch>
              <a:fillRect/>
            </a:stretch>
          </p:blipFill>
          <p:spPr>
            <a:xfrm>
              <a:off x="0" y="0"/>
              <a:ext cx="9629974" cy="9510468"/>
            </a:xfrm>
            <a:prstGeom prst="rect">
              <a:avLst/>
            </a:prstGeom>
          </p:spPr>
        </p:pic>
      </p:grpSp>
      <p:sp>
        <p:nvSpPr>
          <p:cNvPr id="6" name="TextBox 6"/>
          <p:cNvSpPr txBox="1"/>
          <p:nvPr/>
        </p:nvSpPr>
        <p:spPr>
          <a:xfrm>
            <a:off x="7620000" y="190500"/>
            <a:ext cx="10877433" cy="1429174"/>
          </a:xfrm>
          <a:prstGeom prst="rect">
            <a:avLst/>
          </a:prstGeom>
        </p:spPr>
        <p:txBody>
          <a:bodyPr wrap="square" lIns="0" tIns="0" rIns="0" bIns="0" rtlCol="0" anchor="t">
            <a:spAutoFit/>
          </a:bodyPr>
          <a:lstStyle/>
          <a:p>
            <a:pPr algn="ctr">
              <a:lnSpc>
                <a:spcPts val="5802"/>
              </a:lnSpc>
            </a:pPr>
            <a:r>
              <a:rPr lang="en-US" sz="4144" b="1" dirty="0">
                <a:solidFill>
                  <a:srgbClr val="D0C425"/>
                </a:solidFill>
                <a:latin typeface="Gotham Bold"/>
                <a:ea typeface="Gotham Bold"/>
                <a:cs typeface="Gotham Bold"/>
                <a:sym typeface="Gotham Bold"/>
              </a:rPr>
              <a:t>ВСЕУКРАЇНСЬКА ОРГАНІЗАЦІЯ “ХЕСЕД-БЕШТ”</a:t>
            </a:r>
          </a:p>
        </p:txBody>
      </p:sp>
      <p:sp>
        <p:nvSpPr>
          <p:cNvPr id="7" name="Прямокутник 6">
            <a:extLst>
              <a:ext uri="{FF2B5EF4-FFF2-40B4-BE49-F238E27FC236}">
                <a16:creationId xmlns:a16="http://schemas.microsoft.com/office/drawing/2014/main" id="{7F52E7C7-1552-AE10-7A35-C3A854F2E657}"/>
              </a:ext>
            </a:extLst>
          </p:cNvPr>
          <p:cNvSpPr/>
          <p:nvPr/>
        </p:nvSpPr>
        <p:spPr>
          <a:xfrm>
            <a:off x="221131" y="5981700"/>
            <a:ext cx="9357657" cy="43053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uk-UA" sz="2400" dirty="0"/>
              <a:t>Розпад радянської системи та здобуття Україною незалежності створили принципово нові умови для відродження єврейського суспільного, культурного й духовного життя. У цих умовах особливу роль почали відігравати громадські та благодійні організації, які взяли на себе функцію соціальної підтримки й збереження традицій, що тривалий час перебували під тиском державної політики секуляризації. Однією з найвпливовіших інституцій такого типу стала Всеукраїнська благодійна організація «</a:t>
            </a:r>
            <a:r>
              <a:rPr lang="uk-UA" sz="2400" dirty="0" err="1"/>
              <a:t>Хесед-Бешт</a:t>
            </a:r>
            <a:r>
              <a:rPr lang="uk-UA" sz="2400" dirty="0"/>
              <a:t>», діяльність якої була спрямована на відновлення принципів </a:t>
            </a:r>
            <a:r>
              <a:rPr lang="uk-UA" sz="2400" dirty="0" err="1"/>
              <a:t>хеседу</a:t>
            </a:r>
            <a:r>
              <a:rPr lang="uk-UA" sz="2400" dirty="0"/>
              <a:t> – милосердя та взаємодопомоги, закладених у юдейській традиції</a:t>
            </a:r>
            <a:r>
              <a:rPr lang="uk-UA"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grpSp>
        <p:nvGrpSpPr>
          <p:cNvPr id="2" name="Group 2"/>
          <p:cNvGrpSpPr/>
          <p:nvPr/>
        </p:nvGrpSpPr>
        <p:grpSpPr>
          <a:xfrm>
            <a:off x="533400" y="876300"/>
            <a:ext cx="7484783" cy="5908879"/>
            <a:chOff x="0" y="0"/>
            <a:chExt cx="9979711" cy="7878506"/>
          </a:xfrm>
        </p:grpSpPr>
        <p:pic>
          <p:nvPicPr>
            <p:cNvPr id="3" name="Picture 3"/>
            <p:cNvPicPr>
              <a:picLocks noChangeAspect="1"/>
            </p:cNvPicPr>
            <p:nvPr/>
          </p:nvPicPr>
          <p:blipFill>
            <a:blip r:embed="rId2"/>
            <a:srcRect l="2671" r="2671"/>
            <a:stretch>
              <a:fillRect/>
            </a:stretch>
          </p:blipFill>
          <p:spPr>
            <a:xfrm>
              <a:off x="0" y="0"/>
              <a:ext cx="9979711" cy="7878506"/>
            </a:xfrm>
            <a:prstGeom prst="rect">
              <a:avLst/>
            </a:prstGeom>
          </p:spPr>
        </p:pic>
      </p:grpSp>
      <p:grpSp>
        <p:nvGrpSpPr>
          <p:cNvPr id="4" name="Group 4"/>
          <p:cNvGrpSpPr/>
          <p:nvPr/>
        </p:nvGrpSpPr>
        <p:grpSpPr>
          <a:xfrm>
            <a:off x="8534400" y="873369"/>
            <a:ext cx="8050102" cy="6076344"/>
            <a:chOff x="0" y="0"/>
            <a:chExt cx="10733470" cy="8101791"/>
          </a:xfrm>
        </p:grpSpPr>
        <p:pic>
          <p:nvPicPr>
            <p:cNvPr id="5" name="Picture 5"/>
            <p:cNvPicPr>
              <a:picLocks noChangeAspect="1"/>
            </p:cNvPicPr>
            <p:nvPr/>
          </p:nvPicPr>
          <p:blipFill>
            <a:blip r:embed="rId3"/>
            <a:srcRect l="379" r="379"/>
            <a:stretch>
              <a:fillRect/>
            </a:stretch>
          </p:blipFill>
          <p:spPr>
            <a:xfrm>
              <a:off x="0" y="0"/>
              <a:ext cx="10733470" cy="8101791"/>
            </a:xfrm>
            <a:prstGeom prst="rect">
              <a:avLst/>
            </a:prstGeom>
          </p:spPr>
        </p:pic>
      </p:grpSp>
      <p:sp>
        <p:nvSpPr>
          <p:cNvPr id="6" name="TextBox 6"/>
          <p:cNvSpPr txBox="1"/>
          <p:nvPr/>
        </p:nvSpPr>
        <p:spPr>
          <a:xfrm>
            <a:off x="0" y="-190500"/>
            <a:ext cx="18288000" cy="898003"/>
          </a:xfrm>
          <a:prstGeom prst="rect">
            <a:avLst/>
          </a:prstGeom>
        </p:spPr>
        <p:txBody>
          <a:bodyPr wrap="square" lIns="0" tIns="0" rIns="0" bIns="0" rtlCol="0" anchor="t">
            <a:spAutoFit/>
          </a:bodyPr>
          <a:lstStyle/>
          <a:p>
            <a:pPr marL="0" lvl="0" indent="0" algn="ctr">
              <a:lnSpc>
                <a:spcPts val="7989"/>
              </a:lnSpc>
              <a:spcBef>
                <a:spcPct val="0"/>
              </a:spcBef>
            </a:pPr>
            <a:r>
              <a:rPr lang="uk-UA" sz="4000" b="1" dirty="0">
                <a:solidFill>
                  <a:srgbClr val="D0C425"/>
                </a:solidFill>
                <a:latin typeface="Arsenica Bold"/>
                <a:ea typeface="Arsenica Bold"/>
                <a:cs typeface="Arsenica Bold"/>
                <a:sym typeface="Arsenica Bold"/>
              </a:rPr>
              <a:t>І</a:t>
            </a:r>
            <a:r>
              <a:rPr lang="en-US" sz="4000" b="1" dirty="0" err="1">
                <a:solidFill>
                  <a:srgbClr val="D0C425"/>
                </a:solidFill>
                <a:latin typeface="Arsenica Bold"/>
                <a:ea typeface="Arsenica Bold"/>
                <a:cs typeface="Arsenica Bold"/>
                <a:sym typeface="Arsenica Bold"/>
              </a:rPr>
              <a:t>нтерв’ю</a:t>
            </a:r>
            <a:r>
              <a:rPr lang="en-US" sz="4000" b="1" dirty="0">
                <a:solidFill>
                  <a:srgbClr val="D0C425"/>
                </a:solidFill>
                <a:latin typeface="Arsenica Bold"/>
                <a:ea typeface="Arsenica Bold"/>
                <a:cs typeface="Arsenica Bold"/>
                <a:sym typeface="Arsenica Bold"/>
              </a:rPr>
              <a:t> з </a:t>
            </a:r>
            <a:r>
              <a:rPr lang="uk-UA" sz="4000" b="1" dirty="0">
                <a:solidFill>
                  <a:srgbClr val="D0C425"/>
                </a:solidFill>
                <a:latin typeface="Arsenica Bold"/>
                <a:ea typeface="Arsenica Bold"/>
                <a:cs typeface="Arsenica Bold"/>
                <a:sym typeface="Arsenica Bold"/>
              </a:rPr>
              <a:t>активними </a:t>
            </a:r>
            <a:r>
              <a:rPr lang="en-US" sz="4000" b="1" dirty="0" err="1">
                <a:solidFill>
                  <a:srgbClr val="D0C425"/>
                </a:solidFill>
                <a:latin typeface="Arsenica Bold"/>
                <a:ea typeface="Arsenica Bold"/>
                <a:cs typeface="Arsenica Bold"/>
                <a:sym typeface="Arsenica Bold"/>
              </a:rPr>
              <a:t>членами</a:t>
            </a:r>
            <a:r>
              <a:rPr lang="uk-UA" sz="4000" b="1" dirty="0">
                <a:solidFill>
                  <a:srgbClr val="D0C425"/>
                </a:solidFill>
                <a:latin typeface="Arsenica Bold"/>
                <a:ea typeface="Arsenica Bold"/>
                <a:cs typeface="Arsenica Bold"/>
                <a:sym typeface="Arsenica Bold"/>
              </a:rPr>
              <a:t> єврейської громади на Рівненщині</a:t>
            </a:r>
            <a:r>
              <a:rPr lang="en-US" sz="4000" b="1" dirty="0">
                <a:solidFill>
                  <a:srgbClr val="D0C425"/>
                </a:solidFill>
                <a:latin typeface="Arsenica Bold"/>
                <a:ea typeface="Arsenica Bold"/>
                <a:cs typeface="Arsenica Bold"/>
                <a:sym typeface="Arsenica Bold"/>
              </a:rPr>
              <a:t> </a:t>
            </a:r>
          </a:p>
        </p:txBody>
      </p:sp>
      <p:pic>
        <p:nvPicPr>
          <p:cNvPr id="8" name="Рисунок 7">
            <a:extLst>
              <a:ext uri="{FF2B5EF4-FFF2-40B4-BE49-F238E27FC236}">
                <a16:creationId xmlns:a16="http://schemas.microsoft.com/office/drawing/2014/main" id="{57D879B7-7BF9-D5B5-BC24-FF15B7843131}"/>
              </a:ext>
            </a:extLst>
          </p:cNvPr>
          <p:cNvPicPr>
            <a:picLocks noChangeAspect="1"/>
          </p:cNvPicPr>
          <p:nvPr/>
        </p:nvPicPr>
        <p:blipFill>
          <a:blip r:embed="rId4"/>
          <a:srcRect r="-170" b="48915"/>
          <a:stretch>
            <a:fillRect/>
          </a:stretch>
        </p:blipFill>
        <p:spPr>
          <a:xfrm>
            <a:off x="2618604" y="7100925"/>
            <a:ext cx="11831591" cy="325740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C5E53"/>
        </a:solidFill>
        <a:effectLst/>
      </p:bgPr>
    </p:bg>
    <p:spTree>
      <p:nvGrpSpPr>
        <p:cNvPr id="1" name=""/>
        <p:cNvGrpSpPr/>
        <p:nvPr/>
      </p:nvGrpSpPr>
      <p:grpSpPr>
        <a:xfrm>
          <a:off x="0" y="0"/>
          <a:ext cx="0" cy="0"/>
          <a:chOff x="0" y="0"/>
          <a:chExt cx="0" cy="0"/>
        </a:xfrm>
      </p:grpSpPr>
      <p:sp>
        <p:nvSpPr>
          <p:cNvPr id="2" name="Freeform 2"/>
          <p:cNvSpPr/>
          <p:nvPr/>
        </p:nvSpPr>
        <p:spPr>
          <a:xfrm>
            <a:off x="11723" y="937148"/>
            <a:ext cx="6633902" cy="9345378"/>
          </a:xfrm>
          <a:custGeom>
            <a:avLst/>
            <a:gdLst/>
            <a:ahLst/>
            <a:cxnLst/>
            <a:rect l="l" t="t" r="r" b="b"/>
            <a:pathLst>
              <a:path w="6633902" h="9345378">
                <a:moveTo>
                  <a:pt x="0" y="0"/>
                </a:moveTo>
                <a:lnTo>
                  <a:pt x="6633902" y="0"/>
                </a:lnTo>
                <a:lnTo>
                  <a:pt x="6633902" y="9345378"/>
                </a:lnTo>
                <a:lnTo>
                  <a:pt x="0" y="9345378"/>
                </a:lnTo>
                <a:lnTo>
                  <a:pt x="0" y="0"/>
                </a:lnTo>
                <a:close/>
              </a:path>
            </a:pathLst>
          </a:custGeom>
          <a:blipFill>
            <a:blip r:embed="rId2"/>
            <a:stretch>
              <a:fillRect/>
            </a:stretch>
          </a:blipFill>
        </p:spPr>
      </p:sp>
      <p:sp>
        <p:nvSpPr>
          <p:cNvPr id="3" name="Freeform 3"/>
          <p:cNvSpPr/>
          <p:nvPr/>
        </p:nvSpPr>
        <p:spPr>
          <a:xfrm>
            <a:off x="6633902" y="997617"/>
            <a:ext cx="6740727" cy="9154101"/>
          </a:xfrm>
          <a:custGeom>
            <a:avLst/>
            <a:gdLst/>
            <a:ahLst/>
            <a:cxnLst/>
            <a:rect l="l" t="t" r="r" b="b"/>
            <a:pathLst>
              <a:path w="6740727" h="9154101">
                <a:moveTo>
                  <a:pt x="0" y="0"/>
                </a:moveTo>
                <a:lnTo>
                  <a:pt x="6740727" y="0"/>
                </a:lnTo>
                <a:lnTo>
                  <a:pt x="6740727" y="9154101"/>
                </a:lnTo>
                <a:lnTo>
                  <a:pt x="0" y="9154101"/>
                </a:lnTo>
                <a:lnTo>
                  <a:pt x="0" y="0"/>
                </a:lnTo>
                <a:close/>
              </a:path>
            </a:pathLst>
          </a:custGeom>
          <a:blipFill>
            <a:blip r:embed="rId3"/>
            <a:stretch>
              <a:fillRect t="-1839" b="-1839"/>
            </a:stretch>
          </a:blipFill>
        </p:spPr>
      </p:sp>
      <p:sp>
        <p:nvSpPr>
          <p:cNvPr id="4" name="TextBox 4"/>
          <p:cNvSpPr txBox="1"/>
          <p:nvPr/>
        </p:nvSpPr>
        <p:spPr>
          <a:xfrm>
            <a:off x="914400" y="4474"/>
            <a:ext cx="15134550" cy="564257"/>
          </a:xfrm>
          <a:prstGeom prst="rect">
            <a:avLst/>
          </a:prstGeom>
        </p:spPr>
        <p:txBody>
          <a:bodyPr wrap="square" lIns="0" tIns="0" rIns="0" bIns="0" rtlCol="0" anchor="t">
            <a:spAutoFit/>
          </a:bodyPr>
          <a:lstStyle/>
          <a:p>
            <a:pPr algn="ctr">
              <a:lnSpc>
                <a:spcPts val="4421"/>
              </a:lnSpc>
              <a:spcBef>
                <a:spcPct val="0"/>
              </a:spcBef>
            </a:pPr>
            <a:r>
              <a:rPr lang="en-US" sz="3684" b="1" dirty="0" err="1">
                <a:solidFill>
                  <a:srgbClr val="FFFFFF"/>
                </a:solidFill>
                <a:latin typeface="Gotham Bold"/>
                <a:ea typeface="Gotham Bold"/>
                <a:cs typeface="Gotham Bold"/>
                <a:sym typeface="Gotham Bold"/>
              </a:rPr>
              <a:t>Статут</a:t>
            </a:r>
            <a:r>
              <a:rPr lang="en-US" sz="3684" b="1" dirty="0">
                <a:solidFill>
                  <a:srgbClr val="FFFFFF"/>
                </a:solidFill>
                <a:latin typeface="Gotham Bold"/>
                <a:ea typeface="Gotham Bold"/>
                <a:cs typeface="Gotham Bold"/>
                <a:sym typeface="Gotham Bold"/>
              </a:rPr>
              <a:t>  </a:t>
            </a:r>
            <a:r>
              <a:rPr lang="en-US" sz="3684" b="1" dirty="0" err="1">
                <a:solidFill>
                  <a:srgbClr val="FFFFFF"/>
                </a:solidFill>
                <a:latin typeface="Gotham Bold"/>
                <a:ea typeface="Gotham Bold"/>
                <a:cs typeface="Gotham Bold"/>
                <a:sym typeface="Gotham Bold"/>
              </a:rPr>
              <a:t>Хмельницького</a:t>
            </a:r>
            <a:r>
              <a:rPr lang="en-US" sz="3684" b="1" dirty="0">
                <a:solidFill>
                  <a:srgbClr val="FFFFFF"/>
                </a:solidFill>
                <a:latin typeface="Gotham Bold"/>
                <a:ea typeface="Gotham Bold"/>
                <a:cs typeface="Gotham Bold"/>
                <a:sym typeface="Gotham Bold"/>
              </a:rPr>
              <a:t> </a:t>
            </a:r>
            <a:r>
              <a:rPr lang="en-US" sz="3684" b="1" dirty="0" err="1">
                <a:solidFill>
                  <a:srgbClr val="FFFFFF"/>
                </a:solidFill>
                <a:latin typeface="Gotham Bold"/>
                <a:ea typeface="Gotham Bold"/>
                <a:cs typeface="Gotham Bold"/>
                <a:sym typeface="Gotham Bold"/>
              </a:rPr>
              <a:t>благодійного</a:t>
            </a:r>
            <a:r>
              <a:rPr lang="en-US" sz="3684" b="1" dirty="0">
                <a:solidFill>
                  <a:srgbClr val="FFFFFF"/>
                </a:solidFill>
                <a:latin typeface="Gotham Bold"/>
                <a:ea typeface="Gotham Bold"/>
                <a:cs typeface="Gotham Bold"/>
                <a:sym typeface="Gotham Bold"/>
              </a:rPr>
              <a:t> </a:t>
            </a:r>
            <a:r>
              <a:rPr lang="en-US" sz="3684" b="1" dirty="0" err="1">
                <a:solidFill>
                  <a:srgbClr val="FFFFFF"/>
                </a:solidFill>
                <a:latin typeface="Gotham Bold"/>
                <a:ea typeface="Gotham Bold"/>
                <a:cs typeface="Gotham Bold"/>
                <a:sym typeface="Gotham Bold"/>
              </a:rPr>
              <a:t>фонду</a:t>
            </a:r>
            <a:r>
              <a:rPr lang="en-US" sz="3684" b="1" dirty="0">
                <a:solidFill>
                  <a:srgbClr val="FFFFFF"/>
                </a:solidFill>
                <a:latin typeface="Gotham Bold"/>
                <a:ea typeface="Gotham Bold"/>
                <a:cs typeface="Gotham Bold"/>
                <a:sym typeface="Gotham Bold"/>
              </a:rPr>
              <a:t> “ХЕСЕД-БЕШТ”</a:t>
            </a:r>
          </a:p>
        </p:txBody>
      </p:sp>
      <p:pic>
        <p:nvPicPr>
          <p:cNvPr id="6" name="Рисунок 5">
            <a:extLst>
              <a:ext uri="{FF2B5EF4-FFF2-40B4-BE49-F238E27FC236}">
                <a16:creationId xmlns:a16="http://schemas.microsoft.com/office/drawing/2014/main" id="{D79C2E02-16A1-D5F7-851E-97CB7AEE6E5D}"/>
              </a:ext>
            </a:extLst>
          </p:cNvPr>
          <p:cNvPicPr>
            <a:picLocks noChangeAspect="1"/>
          </p:cNvPicPr>
          <p:nvPr/>
        </p:nvPicPr>
        <p:blipFill>
          <a:blip r:embed="rId4"/>
          <a:stretch>
            <a:fillRect/>
          </a:stretch>
        </p:blipFill>
        <p:spPr>
          <a:xfrm>
            <a:off x="13398075" y="571662"/>
            <a:ext cx="4709963" cy="6055667"/>
          </a:xfrm>
          <a:prstGeom prst="rect">
            <a:avLst/>
          </a:prstGeom>
        </p:spPr>
      </p:pic>
      <p:sp>
        <p:nvSpPr>
          <p:cNvPr id="7" name="Прямокутник 6">
            <a:extLst>
              <a:ext uri="{FF2B5EF4-FFF2-40B4-BE49-F238E27FC236}">
                <a16:creationId xmlns:a16="http://schemas.microsoft.com/office/drawing/2014/main" id="{0E07C19D-5D46-1994-DA40-339C8028D6EB}"/>
              </a:ext>
            </a:extLst>
          </p:cNvPr>
          <p:cNvSpPr/>
          <p:nvPr/>
        </p:nvSpPr>
        <p:spPr>
          <a:xfrm>
            <a:off x="13409798" y="6743700"/>
            <a:ext cx="4709963" cy="31578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1400" dirty="0"/>
              <a:t>В 1999 році «</a:t>
            </a:r>
            <a:r>
              <a:rPr lang="uk-UA" sz="1400" dirty="0" err="1"/>
              <a:t>Джойнт</a:t>
            </a:r>
            <a:r>
              <a:rPr lang="uk-UA" sz="1400" dirty="0"/>
              <a:t>» розпочав розвивати мережу </a:t>
            </a:r>
            <a:r>
              <a:rPr lang="uk-UA" sz="1400" dirty="0" err="1"/>
              <a:t>хеседів</a:t>
            </a:r>
            <a:r>
              <a:rPr lang="uk-UA" sz="1400" dirty="0"/>
              <a:t> у Західній Україні. Керував цією роботою </a:t>
            </a:r>
            <a:r>
              <a:rPr lang="uk-UA" sz="1400" dirty="0" err="1"/>
              <a:t>Гіора</a:t>
            </a:r>
            <a:r>
              <a:rPr lang="uk-UA" sz="1400" dirty="0"/>
              <a:t> Мойсеєв, ізраїльський художник, уродженець Риги,  балтійський матрос. Завдання </a:t>
            </a:r>
            <a:r>
              <a:rPr lang="uk-UA" sz="1400" dirty="0" err="1"/>
              <a:t>хеседів</a:t>
            </a:r>
            <a:r>
              <a:rPr lang="uk-UA" sz="1400" dirty="0"/>
              <a:t> він бачив у тому, щоб донести допомогу від </a:t>
            </a:r>
            <a:r>
              <a:rPr lang="uk-UA" sz="1400" dirty="0" err="1"/>
              <a:t>Джойнта</a:t>
            </a:r>
            <a:r>
              <a:rPr lang="uk-UA" sz="1400" dirty="0"/>
              <a:t> та організації «</a:t>
            </a:r>
            <a:r>
              <a:rPr lang="uk-UA" sz="1400" dirty="0" err="1"/>
              <a:t>Клеймс</a:t>
            </a:r>
            <a:r>
              <a:rPr lang="uk-UA" sz="1400" dirty="0"/>
              <a:t> </a:t>
            </a:r>
            <a:r>
              <a:rPr lang="uk-UA" sz="1400" dirty="0" err="1"/>
              <a:t>Конференс</a:t>
            </a:r>
            <a:r>
              <a:rPr lang="uk-UA" sz="1400" dirty="0"/>
              <a:t>» до кожного єврея .</a:t>
            </a:r>
          </a:p>
          <a:p>
            <a:pPr algn="ctr"/>
            <a:r>
              <a:rPr lang="uk-UA" sz="1400" dirty="0"/>
              <a:t>Координаторами соціальних програм київського «</a:t>
            </a:r>
            <a:r>
              <a:rPr lang="uk-UA" sz="1400" dirty="0" err="1"/>
              <a:t>Джойнта</a:t>
            </a:r>
            <a:r>
              <a:rPr lang="uk-UA" sz="1400" dirty="0"/>
              <a:t>» були Ганна Фельдман та Євген </a:t>
            </a:r>
            <a:r>
              <a:rPr lang="uk-UA" sz="1400" dirty="0" err="1"/>
              <a:t>Шведков</a:t>
            </a:r>
            <a:r>
              <a:rPr lang="uk-UA" sz="1400" dirty="0"/>
              <a:t>. Очолювати установу доручено було Заслуженому працівнику соціальної сфери України Ігорю Олександровичу Ратушному, який і зараз  координує </a:t>
            </a:r>
            <a:r>
              <a:rPr lang="uk-UA" sz="1400" dirty="0" err="1"/>
              <a:t>жіяльність</a:t>
            </a:r>
            <a:r>
              <a:rPr lang="uk-UA" sz="1400" dirty="0"/>
              <a:t> Рівненського осередку «</a:t>
            </a:r>
            <a:r>
              <a:rPr lang="uk-UA" sz="1400" dirty="0" err="1"/>
              <a:t>Хесед-Бешт</a:t>
            </a:r>
            <a:r>
              <a:rPr lang="uk-UA" sz="140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grpSp>
        <p:nvGrpSpPr>
          <p:cNvPr id="2" name="Group 2"/>
          <p:cNvGrpSpPr/>
          <p:nvPr/>
        </p:nvGrpSpPr>
        <p:grpSpPr>
          <a:xfrm>
            <a:off x="10170766" y="342900"/>
            <a:ext cx="8040730" cy="9997647"/>
            <a:chOff x="0" y="0"/>
            <a:chExt cx="10720973" cy="13330196"/>
          </a:xfrm>
        </p:grpSpPr>
        <p:pic>
          <p:nvPicPr>
            <p:cNvPr id="3" name="Picture 3"/>
            <p:cNvPicPr>
              <a:picLocks noChangeAspect="1"/>
            </p:cNvPicPr>
            <p:nvPr/>
          </p:nvPicPr>
          <p:blipFill>
            <a:blip r:embed="rId2"/>
            <a:srcRect l="3198" r="9554"/>
            <a:stretch>
              <a:fillRect/>
            </a:stretch>
          </p:blipFill>
          <p:spPr>
            <a:xfrm>
              <a:off x="0" y="0"/>
              <a:ext cx="10720973" cy="13330196"/>
            </a:xfrm>
            <a:prstGeom prst="rect">
              <a:avLst/>
            </a:prstGeom>
          </p:spPr>
        </p:pic>
      </p:grpSp>
      <p:grpSp>
        <p:nvGrpSpPr>
          <p:cNvPr id="4" name="Group 4"/>
          <p:cNvGrpSpPr/>
          <p:nvPr/>
        </p:nvGrpSpPr>
        <p:grpSpPr>
          <a:xfrm>
            <a:off x="112363" y="4448174"/>
            <a:ext cx="7108986" cy="5494369"/>
            <a:chOff x="0" y="0"/>
            <a:chExt cx="9478648" cy="7325825"/>
          </a:xfrm>
        </p:grpSpPr>
        <p:pic>
          <p:nvPicPr>
            <p:cNvPr id="5" name="Picture 5"/>
            <p:cNvPicPr>
              <a:picLocks noChangeAspect="1"/>
            </p:cNvPicPr>
            <p:nvPr/>
          </p:nvPicPr>
          <p:blipFill>
            <a:blip r:embed="rId3"/>
            <a:srcRect t="11001" b="11001"/>
            <a:stretch>
              <a:fillRect/>
            </a:stretch>
          </p:blipFill>
          <p:spPr>
            <a:xfrm>
              <a:off x="0" y="0"/>
              <a:ext cx="9478648" cy="7325825"/>
            </a:xfrm>
            <a:prstGeom prst="rect">
              <a:avLst/>
            </a:prstGeom>
          </p:spPr>
        </p:pic>
      </p:grpSp>
      <p:grpSp>
        <p:nvGrpSpPr>
          <p:cNvPr id="6" name="Group 6"/>
          <p:cNvGrpSpPr/>
          <p:nvPr/>
        </p:nvGrpSpPr>
        <p:grpSpPr>
          <a:xfrm>
            <a:off x="4451774" y="344457"/>
            <a:ext cx="4617657" cy="3970020"/>
            <a:chOff x="0" y="0"/>
            <a:chExt cx="6156876" cy="5293360"/>
          </a:xfrm>
        </p:grpSpPr>
        <p:pic>
          <p:nvPicPr>
            <p:cNvPr id="7" name="Picture 7"/>
            <p:cNvPicPr>
              <a:picLocks noChangeAspect="1"/>
            </p:cNvPicPr>
            <p:nvPr/>
          </p:nvPicPr>
          <p:blipFill>
            <a:blip r:embed="rId4"/>
            <a:srcRect t="3458" b="3458"/>
            <a:stretch>
              <a:fillRect/>
            </a:stretch>
          </p:blipFill>
          <p:spPr>
            <a:xfrm>
              <a:off x="0" y="0"/>
              <a:ext cx="6156876" cy="5293360"/>
            </a:xfrm>
            <a:prstGeom prst="rect">
              <a:avLst/>
            </a:prstGeom>
          </p:spPr>
        </p:pic>
      </p:grpSp>
      <p:sp>
        <p:nvSpPr>
          <p:cNvPr id="9" name="Прямокутник 8">
            <a:extLst>
              <a:ext uri="{FF2B5EF4-FFF2-40B4-BE49-F238E27FC236}">
                <a16:creationId xmlns:a16="http://schemas.microsoft.com/office/drawing/2014/main" id="{DDA18F43-2E25-1C3B-83D7-302EBCD63E45}"/>
              </a:ext>
            </a:extLst>
          </p:cNvPr>
          <p:cNvSpPr/>
          <p:nvPr/>
        </p:nvSpPr>
        <p:spPr>
          <a:xfrm>
            <a:off x="457200" y="342900"/>
            <a:ext cx="3657600" cy="3962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2400" dirty="0"/>
              <a:t>Святкування єврейських релігійних свят у діяльності Рівненського центру «</a:t>
            </a:r>
            <a:r>
              <a:rPr lang="uk-UA" sz="2400" dirty="0" err="1"/>
              <a:t>Хесед-Бешт</a:t>
            </a:r>
            <a:r>
              <a:rPr lang="uk-UA" sz="2400" dirty="0"/>
              <a:t>» стало однією з ключових форм відродження та збереження юдейської традиції в пострадянський період на Рівненщині.</a:t>
            </a:r>
          </a:p>
        </p:txBody>
      </p:sp>
      <p:sp>
        <p:nvSpPr>
          <p:cNvPr id="10" name="Прямокутник 9">
            <a:extLst>
              <a:ext uri="{FF2B5EF4-FFF2-40B4-BE49-F238E27FC236}">
                <a16:creationId xmlns:a16="http://schemas.microsoft.com/office/drawing/2014/main" id="{EA03A8B9-9C3C-7150-1DF0-33F92EE466A3}"/>
              </a:ext>
            </a:extLst>
          </p:cNvPr>
          <p:cNvSpPr/>
          <p:nvPr/>
        </p:nvSpPr>
        <p:spPr>
          <a:xfrm>
            <a:off x="9982200" y="342900"/>
            <a:ext cx="8060900" cy="304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5400" dirty="0"/>
              <a:t>Відзначення </a:t>
            </a:r>
            <a:r>
              <a:rPr lang="uk-UA" sz="5400" dirty="0" err="1"/>
              <a:t>Шабату</a:t>
            </a:r>
            <a:r>
              <a:rPr lang="uk-UA" sz="5400" dirty="0"/>
              <a:t> в Рівненському осередку «</a:t>
            </a:r>
            <a:r>
              <a:rPr lang="uk-UA" sz="5400" dirty="0" err="1"/>
              <a:t>Хесед-Бешт</a:t>
            </a:r>
            <a:r>
              <a:rPr lang="uk-UA" sz="5400" dirty="0"/>
              <a:t>»</a:t>
            </a:r>
          </a:p>
        </p:txBody>
      </p:sp>
      <p:sp>
        <p:nvSpPr>
          <p:cNvPr id="11" name="Прямокутник 10">
            <a:extLst>
              <a:ext uri="{FF2B5EF4-FFF2-40B4-BE49-F238E27FC236}">
                <a16:creationId xmlns:a16="http://schemas.microsoft.com/office/drawing/2014/main" id="{1DD5B45D-2731-1F72-DFE8-790F6E6D861B}"/>
              </a:ext>
            </a:extLst>
          </p:cNvPr>
          <p:cNvSpPr/>
          <p:nvPr/>
        </p:nvSpPr>
        <p:spPr>
          <a:xfrm>
            <a:off x="7257208" y="4406334"/>
            <a:ext cx="2724992" cy="59342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dirty="0"/>
              <a:t>В  Рівненському осередку «</a:t>
            </a:r>
            <a:r>
              <a:rPr lang="uk-UA" dirty="0" err="1"/>
              <a:t>Хесед-Бешт</a:t>
            </a:r>
            <a:r>
              <a:rPr lang="uk-UA" dirty="0"/>
              <a:t>» щоп’ятниці печуться хали і з ними  відвідують людей похилого віку. Зустрічають  </a:t>
            </a:r>
            <a:r>
              <a:rPr lang="uk-UA" dirty="0" err="1"/>
              <a:t>Шабат</a:t>
            </a:r>
            <a:r>
              <a:rPr lang="uk-UA" dirty="0"/>
              <a:t> по можливості в </a:t>
            </a:r>
            <a:r>
              <a:rPr lang="uk-UA" dirty="0" err="1"/>
              <a:t>Хеседі</a:t>
            </a:r>
            <a:r>
              <a:rPr lang="uk-UA" dirty="0"/>
              <a:t>, вдома, з родиною та друзями. </a:t>
            </a:r>
            <a:r>
              <a:rPr lang="uk-UA" dirty="0" err="1"/>
              <a:t>Шабат</a:t>
            </a:r>
            <a:r>
              <a:rPr lang="uk-UA" dirty="0"/>
              <a:t> розпочинається із заходом сонця у п’ятницю і триває до заходу сонця наступного дня. Впродовж цього часу </a:t>
            </a:r>
            <a:r>
              <a:rPr lang="uk-UA" dirty="0" err="1"/>
              <a:t>Галаха</a:t>
            </a:r>
            <a:r>
              <a:rPr lang="uk-UA" dirty="0"/>
              <a:t> (єврейський релігійний закон) забороняє цілу низку дій, що за традицією вважаються роботою.</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grpSp>
        <p:nvGrpSpPr>
          <p:cNvPr id="2" name="Group 2"/>
          <p:cNvGrpSpPr/>
          <p:nvPr/>
        </p:nvGrpSpPr>
        <p:grpSpPr>
          <a:xfrm>
            <a:off x="9126757" y="0"/>
            <a:ext cx="7989002" cy="8229600"/>
            <a:chOff x="0" y="0"/>
            <a:chExt cx="10652002" cy="10972800"/>
          </a:xfrm>
        </p:grpSpPr>
        <p:pic>
          <p:nvPicPr>
            <p:cNvPr id="3" name="Picture 3"/>
            <p:cNvPicPr>
              <a:picLocks noChangeAspect="1"/>
            </p:cNvPicPr>
            <p:nvPr/>
          </p:nvPicPr>
          <p:blipFill>
            <a:blip r:embed="rId2"/>
            <a:srcRect l="1373" r="1373"/>
            <a:stretch>
              <a:fillRect/>
            </a:stretch>
          </p:blipFill>
          <p:spPr>
            <a:xfrm>
              <a:off x="0" y="0"/>
              <a:ext cx="10652002" cy="10972800"/>
            </a:xfrm>
            <a:prstGeom prst="rect">
              <a:avLst/>
            </a:prstGeom>
          </p:spPr>
        </p:pic>
      </p:grpSp>
      <p:grpSp>
        <p:nvGrpSpPr>
          <p:cNvPr id="4" name="Group 4"/>
          <p:cNvGrpSpPr/>
          <p:nvPr/>
        </p:nvGrpSpPr>
        <p:grpSpPr>
          <a:xfrm>
            <a:off x="287072" y="1028700"/>
            <a:ext cx="8315113" cy="8481252"/>
            <a:chOff x="0" y="0"/>
            <a:chExt cx="11086817" cy="11308336"/>
          </a:xfrm>
        </p:grpSpPr>
        <p:pic>
          <p:nvPicPr>
            <p:cNvPr id="5" name="Picture 5"/>
            <p:cNvPicPr>
              <a:picLocks noChangeAspect="1"/>
            </p:cNvPicPr>
            <p:nvPr/>
          </p:nvPicPr>
          <p:blipFill>
            <a:blip r:embed="rId3"/>
            <a:srcRect t="1319" b="1319"/>
            <a:stretch>
              <a:fillRect/>
            </a:stretch>
          </p:blipFill>
          <p:spPr>
            <a:xfrm>
              <a:off x="0" y="0"/>
              <a:ext cx="11086817" cy="11308336"/>
            </a:xfrm>
            <a:prstGeom prst="rect">
              <a:avLst/>
            </a:prstGeom>
          </p:spPr>
        </p:pic>
      </p:grpSp>
      <p:sp>
        <p:nvSpPr>
          <p:cNvPr id="6" name="TextBox 6"/>
          <p:cNvSpPr txBox="1"/>
          <p:nvPr/>
        </p:nvSpPr>
        <p:spPr>
          <a:xfrm>
            <a:off x="1172241" y="350649"/>
            <a:ext cx="8115300" cy="638175"/>
          </a:xfrm>
          <a:prstGeom prst="rect">
            <a:avLst/>
          </a:prstGeom>
        </p:spPr>
        <p:txBody>
          <a:bodyPr lIns="0" tIns="0" rIns="0" bIns="0" rtlCol="0" anchor="t">
            <a:spAutoFit/>
          </a:bodyPr>
          <a:lstStyle/>
          <a:p>
            <a:pPr algn="ctr">
              <a:lnSpc>
                <a:spcPts val="5077"/>
              </a:lnSpc>
            </a:pPr>
            <a:r>
              <a:rPr lang="en-US" sz="4231" b="1">
                <a:solidFill>
                  <a:srgbClr val="D0C425"/>
                </a:solidFill>
                <a:latin typeface="Gotham Bold"/>
                <a:ea typeface="Gotham Bold"/>
                <a:cs typeface="Gotham Bold"/>
                <a:sym typeface="Gotham Bold"/>
              </a:rPr>
              <a:t>СВЯТКУВАННЯ ХАНУКИ</a:t>
            </a:r>
          </a:p>
        </p:txBody>
      </p:sp>
      <p:sp>
        <p:nvSpPr>
          <p:cNvPr id="7" name="Прямокутник 6">
            <a:extLst>
              <a:ext uri="{FF2B5EF4-FFF2-40B4-BE49-F238E27FC236}">
                <a16:creationId xmlns:a16="http://schemas.microsoft.com/office/drawing/2014/main" id="{FA9FBDF5-B220-97FD-3648-E23B9A2D386F}"/>
              </a:ext>
            </a:extLst>
          </p:cNvPr>
          <p:cNvSpPr/>
          <p:nvPr/>
        </p:nvSpPr>
        <p:spPr>
          <a:xfrm>
            <a:off x="9144000" y="8039100"/>
            <a:ext cx="8856928" cy="2057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3200" dirty="0"/>
              <a:t> Участь у </a:t>
            </a:r>
            <a:r>
              <a:rPr lang="ru-RU" sz="3200" dirty="0" err="1"/>
              <a:t>заході</a:t>
            </a:r>
            <a:r>
              <a:rPr lang="ru-RU" sz="3200" dirty="0"/>
              <a:t> </a:t>
            </a:r>
            <a:r>
              <a:rPr lang="ru-RU" sz="3200" dirty="0" err="1"/>
              <a:t>беруть</a:t>
            </a:r>
            <a:r>
              <a:rPr lang="ru-RU" sz="3200" dirty="0"/>
              <a:t>  </a:t>
            </a:r>
            <a:r>
              <a:rPr lang="ru-RU" sz="3200" dirty="0" err="1"/>
              <a:t>представники</a:t>
            </a:r>
            <a:r>
              <a:rPr lang="ru-RU" sz="3200" dirty="0"/>
              <a:t> </a:t>
            </a:r>
            <a:r>
              <a:rPr lang="ru-RU" sz="3200" dirty="0" err="1"/>
              <a:t>єврейської</a:t>
            </a:r>
            <a:r>
              <a:rPr lang="ru-RU" sz="3200" dirty="0"/>
              <a:t> </a:t>
            </a:r>
            <a:r>
              <a:rPr lang="ru-RU" sz="3200" dirty="0" err="1"/>
              <a:t>громади</a:t>
            </a:r>
            <a:r>
              <a:rPr lang="ru-RU" sz="3200" dirty="0"/>
              <a:t> та </a:t>
            </a:r>
            <a:r>
              <a:rPr lang="ru-RU" sz="3200" dirty="0" err="1"/>
              <a:t>релігійного</a:t>
            </a:r>
            <a:r>
              <a:rPr lang="ru-RU" sz="3200" dirty="0"/>
              <a:t> </a:t>
            </a:r>
            <a:r>
              <a:rPr lang="ru-RU" sz="3200" dirty="0" err="1"/>
              <a:t>середовища</a:t>
            </a:r>
            <a:r>
              <a:rPr lang="ru-RU" sz="3200" dirty="0"/>
              <a:t> </a:t>
            </a:r>
            <a:r>
              <a:rPr lang="ru-RU" sz="3200" dirty="0" err="1"/>
              <a:t>міста</a:t>
            </a:r>
            <a:r>
              <a:rPr lang="ru-RU" sz="3200" dirty="0"/>
              <a:t>, </a:t>
            </a:r>
            <a:r>
              <a:rPr lang="ru-RU" sz="3200" dirty="0" err="1"/>
              <a:t>що</a:t>
            </a:r>
            <a:r>
              <a:rPr lang="ru-RU" sz="3200" dirty="0"/>
              <a:t> </a:t>
            </a:r>
            <a:r>
              <a:rPr lang="ru-RU" sz="3200" dirty="0" err="1"/>
              <a:t>сприє</a:t>
            </a:r>
            <a:r>
              <a:rPr lang="ru-RU" sz="3200" dirty="0"/>
              <a:t> </a:t>
            </a:r>
            <a:r>
              <a:rPr lang="ru-RU" sz="3200" dirty="0" err="1"/>
              <a:t>колективному</a:t>
            </a:r>
            <a:r>
              <a:rPr lang="ru-RU" sz="3200" dirty="0"/>
              <a:t> </a:t>
            </a:r>
            <a:r>
              <a:rPr lang="ru-RU" sz="3200" dirty="0" err="1"/>
              <a:t>переживанню</a:t>
            </a:r>
            <a:r>
              <a:rPr lang="ru-RU" sz="3200" dirty="0"/>
              <a:t> </a:t>
            </a:r>
            <a:r>
              <a:rPr lang="ru-RU" sz="3200" dirty="0" err="1"/>
              <a:t>релігійної</a:t>
            </a:r>
            <a:r>
              <a:rPr lang="ru-RU" sz="3200" dirty="0"/>
              <a:t> </a:t>
            </a:r>
            <a:r>
              <a:rPr lang="ru-RU" sz="3200" dirty="0" err="1"/>
              <a:t>пам’яті</a:t>
            </a:r>
            <a:r>
              <a:rPr lang="ru-RU" sz="3200" dirty="0"/>
              <a:t> та </a:t>
            </a:r>
            <a:r>
              <a:rPr lang="ru-RU" sz="3200" dirty="0" err="1"/>
              <a:t>символіки</a:t>
            </a:r>
            <a:r>
              <a:rPr lang="ru-RU" sz="3200" dirty="0"/>
              <a:t> </a:t>
            </a:r>
            <a:r>
              <a:rPr lang="ru-RU" sz="3200" dirty="0" err="1"/>
              <a:t>світла</a:t>
            </a:r>
            <a:r>
              <a:rPr lang="ru-RU" sz="3200" dirty="0"/>
              <a:t>. </a:t>
            </a:r>
            <a:endParaRPr lang="uk-UA"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sp>
        <p:nvSpPr>
          <p:cNvPr id="2" name="Freeform 2"/>
          <p:cNvSpPr/>
          <p:nvPr/>
        </p:nvSpPr>
        <p:spPr>
          <a:xfrm>
            <a:off x="533400" y="79320"/>
            <a:ext cx="11972498" cy="10223368"/>
          </a:xfrm>
          <a:custGeom>
            <a:avLst/>
            <a:gdLst/>
            <a:ahLst/>
            <a:cxnLst/>
            <a:rect l="l" t="t" r="r" b="b"/>
            <a:pathLst>
              <a:path w="11972498" h="10223368">
                <a:moveTo>
                  <a:pt x="0" y="0"/>
                </a:moveTo>
                <a:lnTo>
                  <a:pt x="11972499" y="0"/>
                </a:lnTo>
                <a:lnTo>
                  <a:pt x="11972499" y="10223368"/>
                </a:lnTo>
                <a:lnTo>
                  <a:pt x="0" y="10223368"/>
                </a:lnTo>
                <a:lnTo>
                  <a:pt x="0" y="0"/>
                </a:lnTo>
                <a:close/>
              </a:path>
            </a:pathLst>
          </a:custGeom>
          <a:blipFill>
            <a:blip r:embed="rId2"/>
            <a:stretch>
              <a:fillRect/>
            </a:stretch>
          </a:blipFill>
        </p:spPr>
      </p:sp>
      <p:sp>
        <p:nvSpPr>
          <p:cNvPr id="3" name="Прямокутник 2">
            <a:extLst>
              <a:ext uri="{FF2B5EF4-FFF2-40B4-BE49-F238E27FC236}">
                <a16:creationId xmlns:a16="http://schemas.microsoft.com/office/drawing/2014/main" id="{F3D3AF19-96C7-95D4-525D-A565F6CBCE3A}"/>
              </a:ext>
            </a:extLst>
          </p:cNvPr>
          <p:cNvSpPr/>
          <p:nvPr/>
        </p:nvSpPr>
        <p:spPr>
          <a:xfrm>
            <a:off x="13411200" y="647700"/>
            <a:ext cx="4191000" cy="8991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2400" dirty="0"/>
              <a:t>Виразний виховний і символічний характер має святкування </a:t>
            </a:r>
            <a:r>
              <a:rPr lang="uk-UA" sz="2400" dirty="0" err="1"/>
              <a:t>Хануки</a:t>
            </a:r>
            <a:r>
              <a:rPr lang="uk-UA" sz="2400" dirty="0"/>
              <a:t> в Рівненському центрі «</a:t>
            </a:r>
            <a:r>
              <a:rPr lang="uk-UA" sz="2400" dirty="0" err="1"/>
              <a:t>Хесед-Бешт</a:t>
            </a:r>
            <a:r>
              <a:rPr lang="uk-UA" sz="2400" dirty="0"/>
              <a:t>» за участю дітей. Через творчі заняття, зокрема малювання </a:t>
            </a:r>
            <a:r>
              <a:rPr lang="uk-UA" sz="2400" dirty="0" err="1"/>
              <a:t>ханукій</a:t>
            </a:r>
            <a:r>
              <a:rPr lang="uk-UA" sz="2400" dirty="0"/>
              <a:t> та виготовлення свічників, діти залучаються до осмислення основного змісту свята – ідеї світла, дива та духовної стійкості. Така форма святкування сприяє передачі релігійної пам’яті не лише через ритуал, а й через особистий досвід і емоційне переживання. Важливо, що </a:t>
            </a:r>
            <a:r>
              <a:rPr lang="uk-UA" sz="2400" dirty="0" err="1"/>
              <a:t>Ханука</a:t>
            </a:r>
            <a:r>
              <a:rPr lang="uk-UA" sz="2400" dirty="0"/>
              <a:t> постає як простір радості, єдності та </a:t>
            </a:r>
            <a:r>
              <a:rPr lang="uk-UA" sz="2400" dirty="0" err="1"/>
              <a:t>спільнотної</a:t>
            </a:r>
            <a:r>
              <a:rPr lang="uk-UA" sz="2400" dirty="0"/>
              <a:t> взаємодії, де кожна дитина відчуває свою причетність до традиції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sp>
        <p:nvSpPr>
          <p:cNvPr id="2" name="Freeform 2"/>
          <p:cNvSpPr/>
          <p:nvPr/>
        </p:nvSpPr>
        <p:spPr>
          <a:xfrm>
            <a:off x="4000500" y="0"/>
            <a:ext cx="9984660" cy="9984660"/>
          </a:xfrm>
          <a:custGeom>
            <a:avLst/>
            <a:gdLst/>
            <a:ahLst/>
            <a:cxnLst/>
            <a:rect l="l" t="t" r="r" b="b"/>
            <a:pathLst>
              <a:path w="9984660" h="9984660">
                <a:moveTo>
                  <a:pt x="0" y="0"/>
                </a:moveTo>
                <a:lnTo>
                  <a:pt x="9984660" y="0"/>
                </a:lnTo>
                <a:lnTo>
                  <a:pt x="9984660" y="9984660"/>
                </a:lnTo>
                <a:lnTo>
                  <a:pt x="0" y="9984660"/>
                </a:lnTo>
                <a:lnTo>
                  <a:pt x="0" y="0"/>
                </a:lnTo>
                <a:close/>
              </a:path>
            </a:pathLst>
          </a:custGeom>
          <a:blipFill>
            <a:blip r:embed="rId2"/>
            <a:stretch>
              <a:fillRect/>
            </a:stretch>
          </a:blipFill>
        </p:spPr>
      </p:sp>
      <p:sp>
        <p:nvSpPr>
          <p:cNvPr id="3" name="TextBox 3"/>
          <p:cNvSpPr txBox="1"/>
          <p:nvPr/>
        </p:nvSpPr>
        <p:spPr>
          <a:xfrm>
            <a:off x="14571834" y="135190"/>
            <a:ext cx="3716166" cy="733425"/>
          </a:xfrm>
          <a:prstGeom prst="rect">
            <a:avLst/>
          </a:prstGeom>
        </p:spPr>
        <p:txBody>
          <a:bodyPr lIns="0" tIns="0" rIns="0" bIns="0" rtlCol="0" anchor="t">
            <a:spAutoFit/>
          </a:bodyPr>
          <a:lstStyle/>
          <a:p>
            <a:pPr algn="ctr">
              <a:lnSpc>
                <a:spcPts val="5719"/>
              </a:lnSpc>
              <a:spcBef>
                <a:spcPct val="0"/>
              </a:spcBef>
            </a:pPr>
            <a:r>
              <a:rPr lang="en-US" sz="4766" b="1">
                <a:solidFill>
                  <a:srgbClr val="D0C425"/>
                </a:solidFill>
                <a:latin typeface="Open Sans Bold"/>
                <a:ea typeface="Open Sans Bold"/>
                <a:cs typeface="Open Sans Bold"/>
                <a:sym typeface="Open Sans Bold"/>
              </a:rPr>
              <a:t>Пурім</a:t>
            </a:r>
          </a:p>
        </p:txBody>
      </p:sp>
      <p:sp>
        <p:nvSpPr>
          <p:cNvPr id="4" name="Прямокутник 3">
            <a:extLst>
              <a:ext uri="{FF2B5EF4-FFF2-40B4-BE49-F238E27FC236}">
                <a16:creationId xmlns:a16="http://schemas.microsoft.com/office/drawing/2014/main" id="{7DF36C70-3538-1045-D6C3-832885D33C0E}"/>
              </a:ext>
            </a:extLst>
          </p:cNvPr>
          <p:cNvSpPr/>
          <p:nvPr/>
        </p:nvSpPr>
        <p:spPr>
          <a:xfrm>
            <a:off x="13985160" y="1790700"/>
            <a:ext cx="4302840" cy="7848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sz="2000" dirty="0" err="1"/>
              <a:t>Рівненський</a:t>
            </a:r>
            <a:r>
              <a:rPr lang="ru-RU" sz="2000" dirty="0"/>
              <a:t> осередок «</a:t>
            </a:r>
            <a:r>
              <a:rPr lang="ru-RU" sz="2000" dirty="0" err="1"/>
              <a:t>Хесед-Бешт»більше</a:t>
            </a:r>
            <a:r>
              <a:rPr lang="ru-RU" sz="2000" dirty="0"/>
              <a:t> </a:t>
            </a:r>
            <a:r>
              <a:rPr lang="ru-RU" sz="2000" dirty="0" err="1"/>
              <a:t>уваги</a:t>
            </a:r>
            <a:r>
              <a:rPr lang="ru-RU" sz="2000" dirty="0"/>
              <a:t> </a:t>
            </a:r>
            <a:r>
              <a:rPr lang="ru-RU" sz="2000" dirty="0" err="1"/>
              <a:t>приділяє</a:t>
            </a:r>
            <a:r>
              <a:rPr lang="ru-RU" sz="2000" dirty="0"/>
              <a:t> </a:t>
            </a:r>
            <a:r>
              <a:rPr lang="ru-RU" sz="2000" dirty="0" err="1"/>
              <a:t>турботі</a:t>
            </a:r>
            <a:r>
              <a:rPr lang="ru-RU" sz="2000" dirty="0"/>
              <a:t> про людей </a:t>
            </a:r>
            <a:r>
              <a:rPr lang="ru-RU" sz="2000" dirty="0" err="1"/>
              <a:t>похилого</a:t>
            </a:r>
            <a:r>
              <a:rPr lang="ru-RU" sz="2000" dirty="0"/>
              <a:t> </a:t>
            </a:r>
            <a:r>
              <a:rPr lang="ru-RU" sz="2000" dirty="0" err="1"/>
              <a:t>віку</a:t>
            </a:r>
            <a:r>
              <a:rPr lang="ru-RU" sz="2000" dirty="0"/>
              <a:t>. </a:t>
            </a:r>
            <a:r>
              <a:rPr lang="ru-RU" sz="2000" dirty="0" err="1"/>
              <a:t>Представники</a:t>
            </a:r>
            <a:r>
              <a:rPr lang="ru-RU" sz="2000" dirty="0"/>
              <a:t> </a:t>
            </a:r>
            <a:r>
              <a:rPr lang="ru-RU" sz="2000" dirty="0" err="1"/>
              <a:t>осередку</a:t>
            </a:r>
            <a:r>
              <a:rPr lang="ru-RU" sz="2000" dirty="0"/>
              <a:t> </a:t>
            </a:r>
            <a:r>
              <a:rPr lang="ru-RU" sz="2000" dirty="0" err="1"/>
              <a:t>дарують</a:t>
            </a:r>
            <a:r>
              <a:rPr lang="ru-RU" sz="2000" dirty="0"/>
              <a:t> один одному на честь свята  </a:t>
            </a:r>
            <a:r>
              <a:rPr lang="ru-RU" sz="2000" dirty="0" err="1"/>
              <a:t>традиційні</a:t>
            </a:r>
            <a:r>
              <a:rPr lang="ru-RU" sz="2000" dirty="0"/>
              <a:t> </a:t>
            </a:r>
            <a:r>
              <a:rPr lang="ru-RU" sz="2000" dirty="0" err="1"/>
              <a:t>святкові</a:t>
            </a:r>
            <a:r>
              <a:rPr lang="ru-RU" sz="2000" dirty="0"/>
              <a:t> </a:t>
            </a:r>
            <a:r>
              <a:rPr lang="ru-RU" sz="2000" dirty="0" err="1"/>
              <a:t>пакунки</a:t>
            </a:r>
            <a:r>
              <a:rPr lang="ru-RU" sz="2000" dirty="0"/>
              <a:t> (</a:t>
            </a:r>
            <a:r>
              <a:rPr lang="ru-RU" sz="2000" dirty="0" err="1"/>
              <a:t>мішлоах</a:t>
            </a:r>
            <a:r>
              <a:rPr lang="ru-RU" sz="2000" dirty="0"/>
              <a:t> </a:t>
            </a:r>
            <a:r>
              <a:rPr lang="ru-RU" sz="2000" dirty="0" err="1"/>
              <a:t>манот</a:t>
            </a:r>
            <a:r>
              <a:rPr lang="ru-RU" sz="2000" dirty="0"/>
              <a:t>), </a:t>
            </a:r>
            <a:r>
              <a:rPr lang="ru-RU" sz="2000" dirty="0" err="1"/>
              <a:t>що</a:t>
            </a:r>
            <a:r>
              <a:rPr lang="ru-RU" sz="2000" dirty="0"/>
              <a:t> </a:t>
            </a:r>
            <a:r>
              <a:rPr lang="ru-RU" sz="2000" dirty="0" err="1"/>
              <a:t>містять</a:t>
            </a:r>
            <a:r>
              <a:rPr lang="ru-RU" sz="2000" dirty="0"/>
              <a:t> </a:t>
            </a:r>
            <a:r>
              <a:rPr lang="ru-RU" sz="2000" dirty="0" err="1"/>
              <a:t>частування</a:t>
            </a:r>
            <a:r>
              <a:rPr lang="ru-RU" sz="2000" dirty="0"/>
              <a:t>, </a:t>
            </a:r>
            <a:r>
              <a:rPr lang="ru-RU" sz="2000" dirty="0" err="1"/>
              <a:t>зокрема</a:t>
            </a:r>
            <a:r>
              <a:rPr lang="ru-RU" sz="2000" dirty="0"/>
              <a:t> </a:t>
            </a:r>
            <a:r>
              <a:rPr lang="ru-RU" sz="2000" dirty="0" err="1"/>
              <a:t>гоменташн</a:t>
            </a:r>
            <a:r>
              <a:rPr lang="ru-RU" sz="2000" dirty="0"/>
              <a:t> – </a:t>
            </a:r>
            <a:r>
              <a:rPr lang="ru-RU" sz="2000" dirty="0" err="1"/>
              <a:t>трикутне</a:t>
            </a:r>
            <a:r>
              <a:rPr lang="ru-RU" sz="2000" dirty="0"/>
              <a:t> </a:t>
            </a:r>
            <a:r>
              <a:rPr lang="ru-RU" sz="2000" dirty="0" err="1"/>
              <a:t>печиво</a:t>
            </a:r>
            <a:r>
              <a:rPr lang="ru-RU" sz="2000" dirty="0"/>
              <a:t> з </a:t>
            </a:r>
            <a:r>
              <a:rPr lang="ru-RU" sz="2000" dirty="0" err="1"/>
              <a:t>різними</a:t>
            </a:r>
            <a:r>
              <a:rPr lang="ru-RU" sz="2000" dirty="0"/>
              <a:t> начинками (</a:t>
            </a:r>
            <a:r>
              <a:rPr lang="ru-RU" sz="2000" dirty="0" err="1"/>
              <a:t>Додаток</a:t>
            </a:r>
            <a:r>
              <a:rPr lang="ru-RU" sz="2000" dirty="0"/>
              <a:t> Л). </a:t>
            </a:r>
            <a:r>
              <a:rPr lang="ru-RU" sz="2000" dirty="0" err="1"/>
              <a:t>Дружня</a:t>
            </a:r>
            <a:r>
              <a:rPr lang="ru-RU" sz="2000" dirty="0"/>
              <a:t> когорта </a:t>
            </a:r>
            <a:r>
              <a:rPr lang="ru-RU" sz="2000" dirty="0" err="1"/>
              <a:t>волонтерів</a:t>
            </a:r>
            <a:r>
              <a:rPr lang="ru-RU" sz="2000" dirty="0"/>
              <a:t> та </a:t>
            </a:r>
            <a:r>
              <a:rPr lang="ru-RU" sz="2000" dirty="0" err="1"/>
              <a:t>членів</a:t>
            </a:r>
            <a:r>
              <a:rPr lang="ru-RU" sz="2000" dirty="0"/>
              <a:t> </a:t>
            </a:r>
            <a:r>
              <a:rPr lang="ru-RU" sz="2000" dirty="0" err="1"/>
              <a:t>громади</a:t>
            </a:r>
            <a:r>
              <a:rPr lang="ru-RU" sz="2000" dirty="0"/>
              <a:t> разом з </a:t>
            </a:r>
            <a:r>
              <a:rPr lang="ru-RU" sz="2000" dirty="0" err="1"/>
              <a:t>дітками</a:t>
            </a:r>
            <a:r>
              <a:rPr lang="ru-RU" sz="2000" dirty="0"/>
              <a:t> почали </a:t>
            </a:r>
            <a:r>
              <a:rPr lang="ru-RU" sz="2000" dirty="0" err="1"/>
              <a:t>готуватися</a:t>
            </a:r>
            <a:r>
              <a:rPr lang="ru-RU" sz="2000" dirty="0"/>
              <a:t> до </a:t>
            </a:r>
            <a:r>
              <a:rPr lang="ru-RU" sz="2000" dirty="0" err="1"/>
              <a:t>Пуріму</a:t>
            </a:r>
            <a:r>
              <a:rPr lang="ru-RU" sz="2000" dirty="0"/>
              <a:t> </a:t>
            </a:r>
            <a:r>
              <a:rPr lang="ru-RU" sz="2000" dirty="0" err="1"/>
              <a:t>заздалегідь</a:t>
            </a:r>
            <a:r>
              <a:rPr lang="ru-RU" sz="2000" dirty="0"/>
              <a:t>. </a:t>
            </a:r>
            <a:r>
              <a:rPr lang="ru-RU" sz="2000" dirty="0" err="1"/>
              <a:t>Гоменташн</a:t>
            </a:r>
            <a:r>
              <a:rPr lang="ru-RU" sz="2000" dirty="0"/>
              <a:t> приносили </a:t>
            </a:r>
            <a:r>
              <a:rPr lang="ru-RU" sz="2000" dirty="0" err="1"/>
              <a:t>всі</a:t>
            </a:r>
            <a:r>
              <a:rPr lang="ru-RU" sz="2000" dirty="0"/>
              <a:t> до </a:t>
            </a:r>
            <a:r>
              <a:rPr lang="ru-RU" sz="2000" dirty="0" err="1"/>
              <a:t>Хеседу</a:t>
            </a:r>
            <a:r>
              <a:rPr lang="ru-RU" sz="2000" dirty="0"/>
              <a:t>, </a:t>
            </a:r>
            <a:r>
              <a:rPr lang="ru-RU" sz="2000" dirty="0" err="1"/>
              <a:t>пакували</a:t>
            </a:r>
            <a:r>
              <a:rPr lang="ru-RU" sz="2000" dirty="0"/>
              <a:t> в коробочки для того, </a:t>
            </a:r>
            <a:r>
              <a:rPr lang="ru-RU" sz="2000" dirty="0" err="1"/>
              <a:t>щоб</a:t>
            </a:r>
            <a:r>
              <a:rPr lang="ru-RU" sz="2000" dirty="0"/>
              <a:t> </a:t>
            </a:r>
            <a:r>
              <a:rPr lang="ru-RU" sz="2000" dirty="0" err="1"/>
              <a:t>пригощати</a:t>
            </a:r>
            <a:r>
              <a:rPr lang="ru-RU" sz="2000" dirty="0"/>
              <a:t> </a:t>
            </a:r>
            <a:r>
              <a:rPr lang="ru-RU" sz="2000" dirty="0" err="1"/>
              <a:t>підопічних</a:t>
            </a:r>
            <a:r>
              <a:rPr lang="ru-RU" sz="2000" dirty="0"/>
              <a:t>, гостей і наших </a:t>
            </a:r>
            <a:r>
              <a:rPr lang="ru-RU" sz="2000" dirty="0" err="1"/>
              <a:t>благодійників</a:t>
            </a:r>
            <a:r>
              <a:rPr lang="ru-RU" sz="2000" dirty="0"/>
              <a:t>! </a:t>
            </a:r>
            <a:r>
              <a:rPr lang="ru-RU" sz="2000" dirty="0" err="1"/>
              <a:t>Особливе</a:t>
            </a:r>
            <a:r>
              <a:rPr lang="ru-RU" sz="2000" dirty="0"/>
              <a:t> </a:t>
            </a:r>
            <a:r>
              <a:rPr lang="ru-RU" sz="2000" dirty="0" err="1"/>
              <a:t>значення</a:t>
            </a:r>
            <a:r>
              <a:rPr lang="ru-RU" sz="2000" dirty="0"/>
              <a:t> </a:t>
            </a:r>
            <a:r>
              <a:rPr lang="ru-RU" sz="2000" dirty="0" err="1"/>
              <a:t>це</a:t>
            </a:r>
            <a:r>
              <a:rPr lang="ru-RU" sz="2000" dirty="0"/>
              <a:t> </a:t>
            </a:r>
            <a:r>
              <a:rPr lang="ru-RU" sz="2000" dirty="0" err="1"/>
              <a:t>має</a:t>
            </a:r>
            <a:r>
              <a:rPr lang="ru-RU" sz="2000" dirty="0"/>
              <a:t> для людей </a:t>
            </a:r>
            <a:r>
              <a:rPr lang="ru-RU" sz="2000" dirty="0" err="1"/>
              <a:t>похилого</a:t>
            </a:r>
            <a:r>
              <a:rPr lang="ru-RU" sz="2000" dirty="0"/>
              <a:t> </a:t>
            </a:r>
            <a:r>
              <a:rPr lang="ru-RU" sz="2000" dirty="0" err="1"/>
              <a:t>віку</a:t>
            </a:r>
            <a:r>
              <a:rPr lang="ru-RU" sz="2000" dirty="0"/>
              <a:t>, </a:t>
            </a:r>
            <a:r>
              <a:rPr lang="ru-RU" sz="2000" dirty="0" err="1"/>
              <a:t>осіб</a:t>
            </a:r>
            <a:r>
              <a:rPr lang="ru-RU" sz="2000" dirty="0"/>
              <a:t> з </a:t>
            </a:r>
            <a:r>
              <a:rPr lang="ru-RU" sz="2000" dirty="0" err="1"/>
              <a:t>обмеженими</a:t>
            </a:r>
            <a:r>
              <a:rPr lang="ru-RU" sz="2000" dirty="0"/>
              <a:t> </a:t>
            </a:r>
            <a:r>
              <a:rPr lang="ru-RU" sz="2000" dirty="0" err="1"/>
              <a:t>можливостями</a:t>
            </a:r>
            <a:r>
              <a:rPr lang="ru-RU" sz="2000" dirty="0"/>
              <a:t> та </a:t>
            </a:r>
            <a:r>
              <a:rPr lang="ru-RU" sz="2000" dirty="0" err="1"/>
              <a:t>самотніх</a:t>
            </a:r>
            <a:r>
              <a:rPr lang="ru-RU" sz="2000" dirty="0"/>
              <a:t> </a:t>
            </a:r>
            <a:r>
              <a:rPr lang="ru-RU" sz="2000" dirty="0" err="1"/>
              <a:t>підопічних</a:t>
            </a:r>
            <a:r>
              <a:rPr lang="ru-RU" sz="2000" dirty="0"/>
              <a:t>  фонду, для </a:t>
            </a:r>
            <a:r>
              <a:rPr lang="ru-RU" sz="2000" dirty="0" err="1"/>
              <a:t>яких</a:t>
            </a:r>
            <a:r>
              <a:rPr lang="ru-RU" sz="2000" dirty="0"/>
              <a:t> </a:t>
            </a:r>
            <a:r>
              <a:rPr lang="ru-RU" sz="2000" dirty="0" err="1"/>
              <a:t>святкові</a:t>
            </a:r>
            <a:r>
              <a:rPr lang="ru-RU" sz="2000" dirty="0"/>
              <a:t> </a:t>
            </a:r>
            <a:r>
              <a:rPr lang="ru-RU" sz="2000" dirty="0" err="1"/>
              <a:t>подарунки</a:t>
            </a:r>
            <a:r>
              <a:rPr lang="ru-RU" sz="2000" dirty="0"/>
              <a:t> є не </a:t>
            </a:r>
            <a:r>
              <a:rPr lang="ru-RU" sz="2000" dirty="0" err="1"/>
              <a:t>лише</a:t>
            </a:r>
            <a:r>
              <a:rPr lang="ru-RU" sz="2000" dirty="0"/>
              <a:t> </a:t>
            </a:r>
            <a:r>
              <a:rPr lang="ru-RU" sz="2000" dirty="0" err="1"/>
              <a:t>приємним</a:t>
            </a:r>
            <a:r>
              <a:rPr lang="ru-RU" sz="2000" dirty="0"/>
              <a:t> </a:t>
            </a:r>
            <a:r>
              <a:rPr lang="ru-RU" sz="2000" dirty="0" err="1"/>
              <a:t>частуванням</a:t>
            </a:r>
            <a:r>
              <a:rPr lang="ru-RU" sz="2000" dirty="0"/>
              <a:t>, а й знаком </a:t>
            </a:r>
            <a:r>
              <a:rPr lang="ru-RU" sz="2000" dirty="0" err="1"/>
              <a:t>уваги</a:t>
            </a:r>
            <a:r>
              <a:rPr lang="ru-RU" sz="2000" dirty="0"/>
              <a:t> та </a:t>
            </a:r>
            <a:r>
              <a:rPr lang="ru-RU" sz="2000" dirty="0" err="1"/>
              <a:t>турботи</a:t>
            </a:r>
            <a:r>
              <a:rPr lang="ru-RU" sz="2000" dirty="0"/>
              <a:t>.</a:t>
            </a:r>
            <a:endParaRPr lang="uk-U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grpSp>
        <p:nvGrpSpPr>
          <p:cNvPr id="2" name="Group 2"/>
          <p:cNvGrpSpPr/>
          <p:nvPr/>
        </p:nvGrpSpPr>
        <p:grpSpPr>
          <a:xfrm>
            <a:off x="0" y="1028700"/>
            <a:ext cx="10711699" cy="8736661"/>
            <a:chOff x="0" y="0"/>
            <a:chExt cx="14282266" cy="11648881"/>
          </a:xfrm>
        </p:grpSpPr>
        <p:pic>
          <p:nvPicPr>
            <p:cNvPr id="3" name="Picture 3"/>
            <p:cNvPicPr>
              <a:picLocks noChangeAspect="1"/>
            </p:cNvPicPr>
            <p:nvPr/>
          </p:nvPicPr>
          <p:blipFill>
            <a:blip r:embed="rId2"/>
            <a:srcRect t="899" b="899"/>
            <a:stretch>
              <a:fillRect/>
            </a:stretch>
          </p:blipFill>
          <p:spPr>
            <a:xfrm>
              <a:off x="0" y="0"/>
              <a:ext cx="14282266" cy="11648881"/>
            </a:xfrm>
            <a:prstGeom prst="rect">
              <a:avLst/>
            </a:prstGeom>
          </p:spPr>
        </p:pic>
      </p:grpSp>
      <p:sp>
        <p:nvSpPr>
          <p:cNvPr id="4" name="TextBox 4"/>
          <p:cNvSpPr txBox="1"/>
          <p:nvPr/>
        </p:nvSpPr>
        <p:spPr>
          <a:xfrm>
            <a:off x="-685800" y="113016"/>
            <a:ext cx="13058764" cy="817245"/>
          </a:xfrm>
          <a:prstGeom prst="rect">
            <a:avLst/>
          </a:prstGeom>
        </p:spPr>
        <p:txBody>
          <a:bodyPr lIns="0" tIns="0" rIns="0" bIns="0" rtlCol="0" anchor="t">
            <a:spAutoFit/>
          </a:bodyPr>
          <a:lstStyle/>
          <a:p>
            <a:pPr algn="ctr">
              <a:lnSpc>
                <a:spcPts val="5420"/>
              </a:lnSpc>
              <a:spcBef>
                <a:spcPct val="0"/>
              </a:spcBef>
            </a:pPr>
            <a:r>
              <a:rPr lang="en-US" sz="4516" b="1" dirty="0" err="1">
                <a:solidFill>
                  <a:srgbClr val="D0C425"/>
                </a:solidFill>
                <a:latin typeface="Arsenica Bold"/>
                <a:ea typeface="Arsenica Bold"/>
                <a:cs typeface="Arsenica Bold"/>
                <a:sym typeface="Arsenica Bold"/>
              </a:rPr>
              <a:t>Вшанування</a:t>
            </a:r>
            <a:r>
              <a:rPr lang="en-US" sz="4516" b="1" dirty="0">
                <a:solidFill>
                  <a:srgbClr val="D0C425"/>
                </a:solidFill>
                <a:latin typeface="Arsenica Bold"/>
                <a:ea typeface="Arsenica Bold"/>
                <a:cs typeface="Arsenica Bold"/>
                <a:sym typeface="Arsenica Bold"/>
              </a:rPr>
              <a:t>  </a:t>
            </a:r>
            <a:r>
              <a:rPr lang="en-US" sz="4516" b="1" dirty="0" err="1">
                <a:solidFill>
                  <a:srgbClr val="D0C425"/>
                </a:solidFill>
                <a:latin typeface="Arsenica Bold"/>
                <a:ea typeface="Arsenica Bold"/>
                <a:cs typeface="Arsenica Bold"/>
                <a:sym typeface="Arsenica Bold"/>
              </a:rPr>
              <a:t>пам’яті</a:t>
            </a:r>
            <a:r>
              <a:rPr lang="en-US" sz="4516" b="1" dirty="0">
                <a:solidFill>
                  <a:srgbClr val="D0C425"/>
                </a:solidFill>
                <a:latin typeface="Arsenica Bold"/>
                <a:ea typeface="Arsenica Bold"/>
                <a:cs typeface="Arsenica Bold"/>
                <a:sym typeface="Arsenica Bold"/>
              </a:rPr>
              <a:t> </a:t>
            </a:r>
            <a:r>
              <a:rPr lang="en-US" sz="4516" b="1" dirty="0" err="1">
                <a:solidFill>
                  <a:srgbClr val="D0C425"/>
                </a:solidFill>
                <a:latin typeface="Arsenica Bold"/>
                <a:ea typeface="Arsenica Bold"/>
                <a:cs typeface="Arsenica Bold"/>
                <a:sym typeface="Arsenica Bold"/>
              </a:rPr>
              <a:t>жертв</a:t>
            </a:r>
            <a:r>
              <a:rPr lang="en-US" sz="4516" b="1" dirty="0">
                <a:solidFill>
                  <a:srgbClr val="D0C425"/>
                </a:solidFill>
                <a:latin typeface="Arsenica Bold"/>
                <a:ea typeface="Arsenica Bold"/>
                <a:cs typeface="Arsenica Bold"/>
                <a:sym typeface="Arsenica Bold"/>
              </a:rPr>
              <a:t> </a:t>
            </a:r>
            <a:r>
              <a:rPr lang="en-US" sz="4516" b="1" dirty="0" err="1">
                <a:solidFill>
                  <a:srgbClr val="D0C425"/>
                </a:solidFill>
                <a:latin typeface="Arsenica Bold"/>
                <a:ea typeface="Arsenica Bold"/>
                <a:cs typeface="Arsenica Bold"/>
                <a:sym typeface="Arsenica Bold"/>
              </a:rPr>
              <a:t>Голокосту</a:t>
            </a:r>
            <a:endParaRPr lang="en-US" sz="4516" b="1" dirty="0">
              <a:solidFill>
                <a:srgbClr val="D0C425"/>
              </a:solidFill>
              <a:latin typeface="Arsenica Bold"/>
              <a:ea typeface="Arsenica Bold"/>
              <a:cs typeface="Arsenica Bold"/>
              <a:sym typeface="Arsenica Bold"/>
            </a:endParaRPr>
          </a:p>
        </p:txBody>
      </p:sp>
      <p:grpSp>
        <p:nvGrpSpPr>
          <p:cNvPr id="5" name="Group 5"/>
          <p:cNvGrpSpPr/>
          <p:nvPr/>
        </p:nvGrpSpPr>
        <p:grpSpPr>
          <a:xfrm>
            <a:off x="11811000" y="35089"/>
            <a:ext cx="6290746" cy="4776075"/>
            <a:chOff x="0" y="0"/>
            <a:chExt cx="8387661" cy="6368100"/>
          </a:xfrm>
        </p:grpSpPr>
        <p:pic>
          <p:nvPicPr>
            <p:cNvPr id="6" name="Picture 6"/>
            <p:cNvPicPr>
              <a:picLocks noChangeAspect="1"/>
            </p:cNvPicPr>
            <p:nvPr/>
          </p:nvPicPr>
          <p:blipFill>
            <a:blip r:embed="rId3"/>
            <a:srcRect l="786" r="786"/>
            <a:stretch>
              <a:fillRect/>
            </a:stretch>
          </p:blipFill>
          <p:spPr>
            <a:xfrm>
              <a:off x="0" y="0"/>
              <a:ext cx="8387661" cy="6368100"/>
            </a:xfrm>
            <a:prstGeom prst="rect">
              <a:avLst/>
            </a:prstGeom>
          </p:spPr>
        </p:pic>
      </p:grpSp>
      <p:grpSp>
        <p:nvGrpSpPr>
          <p:cNvPr id="7" name="Group 7"/>
          <p:cNvGrpSpPr/>
          <p:nvPr/>
        </p:nvGrpSpPr>
        <p:grpSpPr>
          <a:xfrm>
            <a:off x="10654850" y="4605919"/>
            <a:ext cx="3436227" cy="4291394"/>
            <a:chOff x="0" y="0"/>
            <a:chExt cx="4581636" cy="5721858"/>
          </a:xfrm>
        </p:grpSpPr>
        <p:pic>
          <p:nvPicPr>
            <p:cNvPr id="8" name="Picture 8"/>
            <p:cNvPicPr>
              <a:picLocks noChangeAspect="1"/>
            </p:cNvPicPr>
            <p:nvPr/>
          </p:nvPicPr>
          <p:blipFill>
            <a:blip r:embed="rId4"/>
            <a:srcRect t="3337" b="3337"/>
            <a:stretch>
              <a:fillRect/>
            </a:stretch>
          </p:blipFill>
          <p:spPr>
            <a:xfrm>
              <a:off x="0" y="0"/>
              <a:ext cx="4581636" cy="5721858"/>
            </a:xfrm>
            <a:prstGeom prst="rect">
              <a:avLst/>
            </a:prstGeom>
          </p:spPr>
        </p:pic>
      </p:grpSp>
      <p:sp>
        <p:nvSpPr>
          <p:cNvPr id="9" name="Прямокутник 8">
            <a:extLst>
              <a:ext uri="{FF2B5EF4-FFF2-40B4-BE49-F238E27FC236}">
                <a16:creationId xmlns:a16="http://schemas.microsoft.com/office/drawing/2014/main" id="{DE8E3865-D5B6-2306-CC7A-6D5F5B9386DE}"/>
              </a:ext>
            </a:extLst>
          </p:cNvPr>
          <p:cNvSpPr/>
          <p:nvPr/>
        </p:nvSpPr>
        <p:spPr>
          <a:xfrm>
            <a:off x="13716001" y="5143500"/>
            <a:ext cx="4572000" cy="51084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2400" dirty="0"/>
              <a:t>Важливим напрямом діяльності Рівненського центру </a:t>
            </a:r>
            <a:r>
              <a:rPr lang="uk-UA" sz="2400" dirty="0" err="1"/>
              <a:t>Хесед-Бешт</a:t>
            </a:r>
            <a:r>
              <a:rPr lang="uk-UA" sz="2400" dirty="0"/>
              <a:t> є систематичне вшанування пам’яті жертв Голокосту та збереження історичної спадщини єврейської громади міста. Щороку представники громади, волонтери та небайдужі мешканці Рівного беруть участь у меморіальних заходах у Сосонках – місці масового знищення єврейського населення в роки нацистської окупації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grpSp>
        <p:nvGrpSpPr>
          <p:cNvPr id="2" name="Group 2"/>
          <p:cNvGrpSpPr/>
          <p:nvPr/>
        </p:nvGrpSpPr>
        <p:grpSpPr>
          <a:xfrm>
            <a:off x="12605298" y="0"/>
            <a:ext cx="5443467" cy="4320855"/>
            <a:chOff x="0" y="0"/>
            <a:chExt cx="7257956" cy="5761140"/>
          </a:xfrm>
        </p:grpSpPr>
        <p:pic>
          <p:nvPicPr>
            <p:cNvPr id="3" name="Picture 3"/>
            <p:cNvPicPr>
              <a:picLocks noChangeAspect="1"/>
            </p:cNvPicPr>
            <p:nvPr/>
          </p:nvPicPr>
          <p:blipFill>
            <a:blip r:embed="rId2"/>
            <a:srcRect l="2928" r="2928"/>
            <a:stretch>
              <a:fillRect/>
            </a:stretch>
          </p:blipFill>
          <p:spPr>
            <a:xfrm>
              <a:off x="0" y="0"/>
              <a:ext cx="7257956" cy="5761140"/>
            </a:xfrm>
            <a:prstGeom prst="rect">
              <a:avLst/>
            </a:prstGeom>
          </p:spPr>
        </p:pic>
      </p:grpSp>
      <p:grpSp>
        <p:nvGrpSpPr>
          <p:cNvPr id="4" name="Group 4"/>
          <p:cNvGrpSpPr/>
          <p:nvPr/>
        </p:nvGrpSpPr>
        <p:grpSpPr>
          <a:xfrm>
            <a:off x="215302" y="2393767"/>
            <a:ext cx="12164048" cy="7456591"/>
            <a:chOff x="0" y="0"/>
            <a:chExt cx="16218731" cy="9942121"/>
          </a:xfrm>
        </p:grpSpPr>
        <p:pic>
          <p:nvPicPr>
            <p:cNvPr id="5" name="Picture 5"/>
            <p:cNvPicPr>
              <a:picLocks noChangeAspect="1"/>
            </p:cNvPicPr>
            <p:nvPr/>
          </p:nvPicPr>
          <p:blipFill>
            <a:blip r:embed="rId3"/>
            <a:srcRect t="8984" b="8984"/>
            <a:stretch>
              <a:fillRect/>
            </a:stretch>
          </p:blipFill>
          <p:spPr>
            <a:xfrm>
              <a:off x="0" y="0"/>
              <a:ext cx="16218731" cy="9942121"/>
            </a:xfrm>
            <a:prstGeom prst="rect">
              <a:avLst/>
            </a:prstGeom>
          </p:spPr>
        </p:pic>
      </p:grpSp>
      <p:sp>
        <p:nvSpPr>
          <p:cNvPr id="7" name="TextBox 7"/>
          <p:cNvSpPr txBox="1"/>
          <p:nvPr/>
        </p:nvSpPr>
        <p:spPr>
          <a:xfrm>
            <a:off x="1028700" y="-219075"/>
            <a:ext cx="8115300" cy="2612842"/>
          </a:xfrm>
          <a:prstGeom prst="rect">
            <a:avLst/>
          </a:prstGeom>
        </p:spPr>
        <p:txBody>
          <a:bodyPr lIns="0" tIns="0" rIns="0" bIns="0" rtlCol="0" anchor="t">
            <a:spAutoFit/>
          </a:bodyPr>
          <a:lstStyle/>
          <a:p>
            <a:pPr algn="ctr">
              <a:lnSpc>
                <a:spcPts val="6660"/>
              </a:lnSpc>
              <a:spcBef>
                <a:spcPct val="0"/>
              </a:spcBef>
            </a:pPr>
            <a:r>
              <a:rPr lang="en-US" sz="4757" b="1">
                <a:solidFill>
                  <a:srgbClr val="D0C425"/>
                </a:solidFill>
                <a:latin typeface="Arsenica Bold"/>
                <a:ea typeface="Arsenica Bold"/>
                <a:cs typeface="Arsenica Bold"/>
                <a:sym typeface="Arsenica Bold"/>
              </a:rPr>
              <a:t>Музейний простір в Рівненському осередку “Хесед-Бешт”</a:t>
            </a:r>
          </a:p>
        </p:txBody>
      </p:sp>
      <p:sp>
        <p:nvSpPr>
          <p:cNvPr id="8" name="Прямокутник 7">
            <a:extLst>
              <a:ext uri="{FF2B5EF4-FFF2-40B4-BE49-F238E27FC236}">
                <a16:creationId xmlns:a16="http://schemas.microsoft.com/office/drawing/2014/main" id="{6B002653-FDA6-0823-527F-51EA351564E5}"/>
              </a:ext>
            </a:extLst>
          </p:cNvPr>
          <p:cNvSpPr/>
          <p:nvPr/>
        </p:nvSpPr>
        <p:spPr>
          <a:xfrm>
            <a:off x="12387333" y="5143500"/>
            <a:ext cx="5443467" cy="4495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2400" dirty="0"/>
              <a:t>Важливу роль відіграє створення музейного простору безпосередньо в приміщенні «</a:t>
            </a:r>
            <a:r>
              <a:rPr lang="uk-UA" sz="2400" dirty="0" err="1"/>
              <a:t>Хесед-Бешт</a:t>
            </a:r>
            <a:r>
              <a:rPr lang="uk-UA" sz="2400" dirty="0"/>
              <a:t>» . Експозиція, що включає архівні фотографії, документи, свідчення та візуальні матеріали з історії єврейської громади Рівного, виконує освітню й меморіальну функції. Вона дозволяє відвідувачам простежити тяглість єврейського життя міста – від довоєнного періоду через трагедію Голокосту до сучасного етапу відродження громади</a:t>
            </a:r>
            <a:r>
              <a:rPr lang="uk-UA" dirty="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54939"/>
        </a:solidFill>
        <a:effectLst/>
      </p:bgPr>
    </p:bg>
    <p:spTree>
      <p:nvGrpSpPr>
        <p:cNvPr id="1" name=""/>
        <p:cNvGrpSpPr/>
        <p:nvPr/>
      </p:nvGrpSpPr>
      <p:grpSpPr>
        <a:xfrm>
          <a:off x="0" y="0"/>
          <a:ext cx="0" cy="0"/>
          <a:chOff x="0" y="0"/>
          <a:chExt cx="0" cy="0"/>
        </a:xfrm>
      </p:grpSpPr>
      <p:sp>
        <p:nvSpPr>
          <p:cNvPr id="2" name="Freeform 2"/>
          <p:cNvSpPr/>
          <p:nvPr/>
        </p:nvSpPr>
        <p:spPr>
          <a:xfrm>
            <a:off x="0" y="0"/>
            <a:ext cx="7210155" cy="7509266"/>
          </a:xfrm>
          <a:custGeom>
            <a:avLst/>
            <a:gdLst/>
            <a:ahLst/>
            <a:cxnLst/>
            <a:rect l="l" t="t" r="r" b="b"/>
            <a:pathLst>
              <a:path w="7210155" h="7509266">
                <a:moveTo>
                  <a:pt x="0" y="0"/>
                </a:moveTo>
                <a:lnTo>
                  <a:pt x="7210155" y="0"/>
                </a:lnTo>
                <a:lnTo>
                  <a:pt x="7210155" y="7509266"/>
                </a:lnTo>
                <a:lnTo>
                  <a:pt x="0" y="7509266"/>
                </a:lnTo>
                <a:lnTo>
                  <a:pt x="0" y="0"/>
                </a:lnTo>
                <a:close/>
              </a:path>
            </a:pathLst>
          </a:custGeom>
          <a:blipFill>
            <a:blip r:embed="rId2"/>
            <a:stretch>
              <a:fillRect/>
            </a:stretch>
          </a:blipFill>
        </p:spPr>
      </p:sp>
      <p:sp>
        <p:nvSpPr>
          <p:cNvPr id="3" name="Freeform 3"/>
          <p:cNvSpPr/>
          <p:nvPr/>
        </p:nvSpPr>
        <p:spPr>
          <a:xfrm>
            <a:off x="7210155" y="4487745"/>
            <a:ext cx="6455774" cy="5799255"/>
          </a:xfrm>
          <a:custGeom>
            <a:avLst/>
            <a:gdLst/>
            <a:ahLst/>
            <a:cxnLst/>
            <a:rect l="l" t="t" r="r" b="b"/>
            <a:pathLst>
              <a:path w="6455774" h="5799255">
                <a:moveTo>
                  <a:pt x="0" y="0"/>
                </a:moveTo>
                <a:lnTo>
                  <a:pt x="6455774" y="0"/>
                </a:lnTo>
                <a:lnTo>
                  <a:pt x="6455774" y="5799255"/>
                </a:lnTo>
                <a:lnTo>
                  <a:pt x="0" y="5799255"/>
                </a:lnTo>
                <a:lnTo>
                  <a:pt x="0" y="0"/>
                </a:lnTo>
                <a:close/>
              </a:path>
            </a:pathLst>
          </a:custGeom>
          <a:blipFill>
            <a:blip r:embed="rId3"/>
            <a:stretch>
              <a:fillRect/>
            </a:stretch>
          </a:blipFill>
        </p:spPr>
      </p:sp>
      <p:sp>
        <p:nvSpPr>
          <p:cNvPr id="4" name="Freeform 4"/>
          <p:cNvSpPr/>
          <p:nvPr/>
        </p:nvSpPr>
        <p:spPr>
          <a:xfrm>
            <a:off x="11145666" y="181654"/>
            <a:ext cx="6935753" cy="4961846"/>
          </a:xfrm>
          <a:custGeom>
            <a:avLst/>
            <a:gdLst/>
            <a:ahLst/>
            <a:cxnLst/>
            <a:rect l="l" t="t" r="r" b="b"/>
            <a:pathLst>
              <a:path w="6935753" h="5569620">
                <a:moveTo>
                  <a:pt x="0" y="0"/>
                </a:moveTo>
                <a:lnTo>
                  <a:pt x="6935752" y="0"/>
                </a:lnTo>
                <a:lnTo>
                  <a:pt x="6935752" y="5569620"/>
                </a:lnTo>
                <a:lnTo>
                  <a:pt x="0" y="5569620"/>
                </a:lnTo>
                <a:lnTo>
                  <a:pt x="0" y="0"/>
                </a:lnTo>
                <a:close/>
              </a:path>
            </a:pathLst>
          </a:custGeom>
          <a:blipFill>
            <a:blip r:embed="rId4"/>
            <a:stretch>
              <a:fillRect/>
            </a:stretch>
          </a:blipFill>
        </p:spPr>
      </p:sp>
      <p:sp>
        <p:nvSpPr>
          <p:cNvPr id="5" name="TextBox 5"/>
          <p:cNvSpPr txBox="1"/>
          <p:nvPr/>
        </p:nvSpPr>
        <p:spPr>
          <a:xfrm>
            <a:off x="7210155" y="694956"/>
            <a:ext cx="3661109" cy="3360461"/>
          </a:xfrm>
          <a:prstGeom prst="rect">
            <a:avLst/>
          </a:prstGeom>
        </p:spPr>
        <p:txBody>
          <a:bodyPr lIns="0" tIns="0" rIns="0" bIns="0" rtlCol="0" anchor="t">
            <a:spAutoFit/>
          </a:bodyPr>
          <a:lstStyle/>
          <a:p>
            <a:pPr algn="ctr">
              <a:lnSpc>
                <a:spcPts val="5352"/>
              </a:lnSpc>
              <a:spcBef>
                <a:spcPct val="0"/>
              </a:spcBef>
            </a:pPr>
            <a:r>
              <a:rPr lang="en-US" sz="3823" b="1" dirty="0" err="1">
                <a:solidFill>
                  <a:srgbClr val="D0C425"/>
                </a:solidFill>
                <a:latin typeface="Open Sans Bold"/>
                <a:ea typeface="Open Sans Bold"/>
                <a:cs typeface="Open Sans Bold"/>
                <a:sym typeface="Open Sans Bold"/>
              </a:rPr>
              <a:t>Волонтерська</a:t>
            </a:r>
            <a:r>
              <a:rPr lang="en-US" sz="3823" b="1" dirty="0">
                <a:solidFill>
                  <a:srgbClr val="D0C425"/>
                </a:solidFill>
                <a:latin typeface="Open Sans Bold"/>
                <a:ea typeface="Open Sans Bold"/>
                <a:cs typeface="Open Sans Bold"/>
                <a:sym typeface="Open Sans Bold"/>
              </a:rPr>
              <a:t> </a:t>
            </a:r>
            <a:r>
              <a:rPr lang="en-US" sz="3823" b="1" dirty="0" err="1">
                <a:solidFill>
                  <a:srgbClr val="D0C425"/>
                </a:solidFill>
                <a:latin typeface="Open Sans Bold"/>
                <a:ea typeface="Open Sans Bold"/>
                <a:cs typeface="Open Sans Bold"/>
                <a:sym typeface="Open Sans Bold"/>
              </a:rPr>
              <a:t>та</a:t>
            </a:r>
            <a:r>
              <a:rPr lang="en-US" sz="3823" b="1" dirty="0">
                <a:solidFill>
                  <a:srgbClr val="D0C425"/>
                </a:solidFill>
                <a:latin typeface="Open Sans Bold"/>
                <a:ea typeface="Open Sans Bold"/>
                <a:cs typeface="Open Sans Bold"/>
                <a:sym typeface="Open Sans Bold"/>
              </a:rPr>
              <a:t> </a:t>
            </a:r>
            <a:r>
              <a:rPr lang="en-US" sz="3823" b="1" dirty="0" err="1">
                <a:solidFill>
                  <a:srgbClr val="D0C425"/>
                </a:solidFill>
                <a:latin typeface="Open Sans Bold"/>
                <a:ea typeface="Open Sans Bold"/>
                <a:cs typeface="Open Sans Bold"/>
                <a:sym typeface="Open Sans Bold"/>
              </a:rPr>
              <a:t>соціальна</a:t>
            </a:r>
            <a:r>
              <a:rPr lang="en-US" sz="3823" b="1" dirty="0">
                <a:solidFill>
                  <a:srgbClr val="D0C425"/>
                </a:solidFill>
                <a:latin typeface="Open Sans Bold"/>
                <a:ea typeface="Open Sans Bold"/>
                <a:cs typeface="Open Sans Bold"/>
                <a:sym typeface="Open Sans Bold"/>
              </a:rPr>
              <a:t> </a:t>
            </a:r>
            <a:r>
              <a:rPr lang="en-US" sz="3823" b="1" dirty="0" err="1">
                <a:solidFill>
                  <a:srgbClr val="D0C425"/>
                </a:solidFill>
                <a:latin typeface="Open Sans Bold"/>
                <a:ea typeface="Open Sans Bold"/>
                <a:cs typeface="Open Sans Bold"/>
                <a:sym typeface="Open Sans Bold"/>
              </a:rPr>
              <a:t>робота</a:t>
            </a:r>
            <a:r>
              <a:rPr lang="en-US" sz="3823" b="1" dirty="0">
                <a:solidFill>
                  <a:srgbClr val="D0C425"/>
                </a:solidFill>
                <a:latin typeface="Open Sans Bold"/>
                <a:ea typeface="Open Sans Bold"/>
                <a:cs typeface="Open Sans Bold"/>
                <a:sym typeface="Open Sans Bold"/>
              </a:rPr>
              <a:t> </a:t>
            </a:r>
            <a:r>
              <a:rPr lang="en-US" sz="3823" b="1" dirty="0" err="1">
                <a:solidFill>
                  <a:srgbClr val="D0C425"/>
                </a:solidFill>
                <a:latin typeface="Open Sans Bold"/>
                <a:ea typeface="Open Sans Bold"/>
                <a:cs typeface="Open Sans Bold"/>
                <a:sym typeface="Open Sans Bold"/>
              </a:rPr>
              <a:t>осередку</a:t>
            </a:r>
            <a:r>
              <a:rPr lang="en-US" sz="3823" b="1" dirty="0">
                <a:solidFill>
                  <a:srgbClr val="D0C425"/>
                </a:solidFill>
                <a:latin typeface="Open Sans Bold"/>
                <a:ea typeface="Open Sans Bold"/>
                <a:cs typeface="Open Sans Bold"/>
                <a:sym typeface="Open Sans Bold"/>
              </a:rPr>
              <a:t> “</a:t>
            </a:r>
            <a:r>
              <a:rPr lang="en-US" sz="3823" b="1" dirty="0" err="1">
                <a:solidFill>
                  <a:srgbClr val="D0C425"/>
                </a:solidFill>
                <a:latin typeface="Open Sans Bold"/>
                <a:ea typeface="Open Sans Bold"/>
                <a:cs typeface="Open Sans Bold"/>
                <a:sym typeface="Open Sans Bold"/>
              </a:rPr>
              <a:t>Хесед-Бешт</a:t>
            </a:r>
            <a:r>
              <a:rPr lang="en-US" sz="3823" b="1" dirty="0">
                <a:solidFill>
                  <a:srgbClr val="D0C425"/>
                </a:solidFill>
                <a:latin typeface="Open Sans Bold"/>
                <a:ea typeface="Open Sans Bold"/>
                <a:cs typeface="Open Sans Bold"/>
                <a:sym typeface="Open Sans Bold"/>
              </a:rPr>
              <a:t>”</a:t>
            </a:r>
          </a:p>
        </p:txBody>
      </p:sp>
      <p:sp>
        <p:nvSpPr>
          <p:cNvPr id="6" name="Прямокутник 5">
            <a:extLst>
              <a:ext uri="{FF2B5EF4-FFF2-40B4-BE49-F238E27FC236}">
                <a16:creationId xmlns:a16="http://schemas.microsoft.com/office/drawing/2014/main" id="{50AC29A8-76A5-ADB1-4205-9D1DF09AC1C5}"/>
              </a:ext>
            </a:extLst>
          </p:cNvPr>
          <p:cNvSpPr/>
          <p:nvPr/>
        </p:nvSpPr>
        <p:spPr>
          <a:xfrm>
            <a:off x="1" y="7509266"/>
            <a:ext cx="7210154" cy="27777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2000" dirty="0"/>
              <a:t>Участь членів громади та партнерів у донорських акціях свідчить про практичне втілення принципу </a:t>
            </a:r>
            <a:r>
              <a:rPr lang="uk-UA" sz="2000" dirty="0" err="1"/>
              <a:t>пікуах</a:t>
            </a:r>
            <a:r>
              <a:rPr lang="uk-UA" sz="2000" dirty="0"/>
              <a:t> </a:t>
            </a:r>
            <a:r>
              <a:rPr lang="uk-UA" sz="2000" dirty="0" err="1"/>
              <a:t>нефеш</a:t>
            </a:r>
            <a:r>
              <a:rPr lang="uk-UA" sz="2000" dirty="0"/>
              <a:t> – збереження людської життя як найвищої цінності . Є в </a:t>
            </a:r>
            <a:r>
              <a:rPr lang="uk-UA" sz="2000" dirty="0" err="1"/>
              <a:t>Хеседі</a:t>
            </a:r>
            <a:r>
              <a:rPr lang="uk-UA" sz="2000" dirty="0"/>
              <a:t> дія патронажу: наймаються патронажні  працівники, не </a:t>
            </a:r>
            <a:r>
              <a:rPr lang="uk-UA" sz="2000" dirty="0" err="1"/>
              <a:t>обв’язково</a:t>
            </a:r>
            <a:r>
              <a:rPr lang="uk-UA" sz="2000" dirty="0"/>
              <a:t> </a:t>
            </a:r>
            <a:r>
              <a:rPr lang="uk-UA" sz="2000" dirty="0" err="1"/>
              <a:t>медсестри</a:t>
            </a:r>
            <a:r>
              <a:rPr lang="uk-UA" sz="2000" dirty="0"/>
              <a:t>, відвідують літніх самотніх людей  щодня чи через день, дивлячись по потребі, виконують в них різну роботу: сангігієнічну, роботу по господарству, забезпечують харчування, доставку медикаментів тощо. </a:t>
            </a:r>
          </a:p>
        </p:txBody>
      </p:sp>
      <p:sp>
        <p:nvSpPr>
          <p:cNvPr id="7" name="Прямокутник 6">
            <a:extLst>
              <a:ext uri="{FF2B5EF4-FFF2-40B4-BE49-F238E27FC236}">
                <a16:creationId xmlns:a16="http://schemas.microsoft.com/office/drawing/2014/main" id="{D2A4869F-6F1C-CFBD-A6DF-A5A89395DBA7}"/>
              </a:ext>
            </a:extLst>
          </p:cNvPr>
          <p:cNvSpPr/>
          <p:nvPr/>
        </p:nvSpPr>
        <p:spPr>
          <a:xfrm>
            <a:off x="13665929" y="5325154"/>
            <a:ext cx="4774471" cy="49618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sz="2400" dirty="0"/>
              <a:t>Проект «Клубок добра» </a:t>
            </a:r>
            <a:r>
              <a:rPr lang="ru-RU" sz="2400" dirty="0" err="1"/>
              <a:t>покликаний</a:t>
            </a:r>
            <a:r>
              <a:rPr lang="ru-RU" sz="2400" dirty="0"/>
              <a:t> </a:t>
            </a:r>
            <a:r>
              <a:rPr lang="ru-RU" sz="2400" dirty="0" err="1"/>
              <a:t>допомагати</a:t>
            </a:r>
            <a:r>
              <a:rPr lang="ru-RU" sz="2400" dirty="0"/>
              <a:t> </a:t>
            </a:r>
            <a:r>
              <a:rPr lang="ru-RU" sz="2400" dirty="0" err="1"/>
              <a:t>поспішайкам</a:t>
            </a:r>
            <a:r>
              <a:rPr lang="ru-RU" sz="2400" dirty="0"/>
              <a:t> (</a:t>
            </a:r>
            <a:r>
              <a:rPr lang="ru-RU" sz="2400" dirty="0" err="1"/>
              <a:t>передчасно</a:t>
            </a:r>
            <a:r>
              <a:rPr lang="ru-RU" sz="2400" dirty="0"/>
              <a:t> </a:t>
            </a:r>
            <a:r>
              <a:rPr lang="ru-RU" sz="2400" dirty="0" err="1"/>
              <a:t>народжені</a:t>
            </a:r>
            <a:r>
              <a:rPr lang="ru-RU" sz="2400" dirty="0"/>
              <a:t> </a:t>
            </a:r>
            <a:r>
              <a:rPr lang="ru-RU" sz="2400" dirty="0" err="1"/>
              <a:t>дітки</a:t>
            </a:r>
            <a:r>
              <a:rPr lang="ru-RU" sz="2400" dirty="0"/>
              <a:t>). </a:t>
            </a:r>
            <a:r>
              <a:rPr lang="ru-RU" sz="2400" dirty="0" err="1"/>
              <a:t>Волонтери</a:t>
            </a:r>
            <a:r>
              <a:rPr lang="ru-RU" sz="2400" dirty="0"/>
              <a:t> </a:t>
            </a:r>
            <a:r>
              <a:rPr lang="ru-RU" sz="2400" dirty="0" err="1"/>
              <a:t>в’яжуть</a:t>
            </a:r>
            <a:r>
              <a:rPr lang="ru-RU" sz="2400" dirty="0"/>
              <a:t> костюмчики з </a:t>
            </a:r>
            <a:r>
              <a:rPr lang="ru-RU" sz="2400" dirty="0" err="1"/>
              <a:t>вовни</a:t>
            </a:r>
            <a:r>
              <a:rPr lang="ru-RU" sz="2400" dirty="0"/>
              <a:t> та </a:t>
            </a:r>
            <a:r>
              <a:rPr lang="ru-RU" sz="2400" dirty="0" err="1"/>
              <a:t>передають</a:t>
            </a:r>
            <a:r>
              <a:rPr lang="ru-RU" sz="2400" dirty="0"/>
              <a:t> </a:t>
            </a:r>
            <a:r>
              <a:rPr lang="ru-RU" sz="2400" dirty="0" err="1"/>
              <a:t>їх</a:t>
            </a:r>
            <a:r>
              <a:rPr lang="ru-RU" sz="2400" dirty="0"/>
              <a:t> в </a:t>
            </a:r>
            <a:r>
              <a:rPr lang="ru-RU" sz="2400" dirty="0" err="1"/>
              <a:t>міський</a:t>
            </a:r>
            <a:r>
              <a:rPr lang="ru-RU" sz="2400" dirty="0"/>
              <a:t> </a:t>
            </a:r>
            <a:r>
              <a:rPr lang="ru-RU" sz="2400" dirty="0" err="1"/>
              <a:t>пологовий</a:t>
            </a:r>
            <a:r>
              <a:rPr lang="ru-RU" sz="2400" dirty="0"/>
              <a:t> </a:t>
            </a:r>
            <a:r>
              <a:rPr lang="ru-RU" sz="2400" dirty="0" err="1"/>
              <a:t>будинок</a:t>
            </a:r>
            <a:r>
              <a:rPr lang="ru-RU" sz="2400" dirty="0"/>
              <a:t> та в </a:t>
            </a:r>
            <a:r>
              <a:rPr lang="ru-RU" sz="2400" dirty="0" err="1"/>
              <a:t>обласну</a:t>
            </a:r>
            <a:r>
              <a:rPr lang="ru-RU" sz="2400" dirty="0"/>
              <a:t> </a:t>
            </a:r>
            <a:r>
              <a:rPr lang="ru-RU" sz="2400" dirty="0" err="1"/>
              <a:t>лікарню</a:t>
            </a:r>
            <a:r>
              <a:rPr lang="ru-RU" sz="2400" dirty="0"/>
              <a:t> 17 листопада (</a:t>
            </a:r>
            <a:r>
              <a:rPr lang="ru-RU" sz="2400" dirty="0" err="1"/>
              <a:t>Всесвітній</a:t>
            </a:r>
            <a:r>
              <a:rPr lang="ru-RU" sz="2400" dirty="0"/>
              <a:t> день </a:t>
            </a:r>
            <a:r>
              <a:rPr lang="ru-RU" sz="2400" dirty="0" err="1"/>
              <a:t>передчасно</a:t>
            </a:r>
            <a:r>
              <a:rPr lang="ru-RU" sz="2400" dirty="0"/>
              <a:t> </a:t>
            </a:r>
            <a:r>
              <a:rPr lang="ru-RU" sz="2400" dirty="0" err="1"/>
              <a:t>народженої</a:t>
            </a:r>
            <a:r>
              <a:rPr lang="ru-RU" sz="2400" dirty="0"/>
              <a:t> </a:t>
            </a:r>
            <a:r>
              <a:rPr lang="ru-RU" sz="2400" dirty="0" err="1"/>
              <a:t>дитини</a:t>
            </a:r>
            <a:r>
              <a:rPr lang="ru-RU" sz="2400" dirty="0"/>
              <a:t>). В </a:t>
            </a:r>
            <a:r>
              <a:rPr lang="ru-RU" sz="2400" dirty="0" err="1"/>
              <a:t>громаді</a:t>
            </a:r>
            <a:r>
              <a:rPr lang="ru-RU" sz="2400" dirty="0"/>
              <a:t> є </a:t>
            </a:r>
            <a:r>
              <a:rPr lang="ru-RU" sz="2400" dirty="0" err="1"/>
              <a:t>військові</a:t>
            </a:r>
            <a:r>
              <a:rPr lang="ru-RU" sz="2400" dirty="0"/>
              <a:t>, </a:t>
            </a:r>
            <a:r>
              <a:rPr lang="ru-RU" sz="2400" dirty="0" err="1"/>
              <a:t>які</a:t>
            </a:r>
            <a:r>
              <a:rPr lang="ru-RU" sz="2400" dirty="0"/>
              <a:t> </a:t>
            </a:r>
            <a:r>
              <a:rPr lang="ru-RU" sz="2400" dirty="0" err="1"/>
              <a:t>служать</a:t>
            </a:r>
            <a:r>
              <a:rPr lang="ru-RU" sz="2400" dirty="0"/>
              <a:t> у лавах ЗСУ. Центр робить для них </a:t>
            </a:r>
            <a:r>
              <a:rPr lang="ru-RU" sz="2400" dirty="0" err="1"/>
              <a:t>окопні</a:t>
            </a:r>
            <a:r>
              <a:rPr lang="ru-RU" sz="2400" dirty="0"/>
              <a:t> </a:t>
            </a:r>
            <a:r>
              <a:rPr lang="ru-RU" sz="2400" dirty="0" err="1"/>
              <a:t>свічки</a:t>
            </a:r>
            <a:r>
              <a:rPr lang="ru-RU" sz="2400" dirty="0"/>
              <a:t>, </a:t>
            </a:r>
            <a:r>
              <a:rPr lang="ru-RU" sz="2400" dirty="0" err="1"/>
              <a:t>в’яже</a:t>
            </a:r>
            <a:r>
              <a:rPr lang="ru-RU" sz="2400" dirty="0"/>
              <a:t> </a:t>
            </a:r>
            <a:r>
              <a:rPr lang="ru-RU" sz="2400" dirty="0" err="1"/>
              <a:t>теплі</a:t>
            </a:r>
            <a:r>
              <a:rPr lang="ru-RU" sz="2400" dirty="0"/>
              <a:t> </a:t>
            </a:r>
            <a:r>
              <a:rPr lang="ru-RU" sz="2400" dirty="0" err="1"/>
              <a:t>шкарпетки</a:t>
            </a:r>
            <a:endParaRPr lang="ru-RU" sz="2400" dirty="0"/>
          </a:p>
          <a:p>
            <a:pPr algn="ctr"/>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226232" y="694267"/>
            <a:ext cx="17452168" cy="9473007"/>
            <a:chOff x="0" y="0"/>
            <a:chExt cx="4596456" cy="2494948"/>
          </a:xfrm>
        </p:grpSpPr>
        <p:sp>
          <p:nvSpPr>
            <p:cNvPr id="4" name="Freeform 4"/>
            <p:cNvSpPr/>
            <p:nvPr/>
          </p:nvSpPr>
          <p:spPr>
            <a:xfrm>
              <a:off x="0" y="0"/>
              <a:ext cx="4596456" cy="2494948"/>
            </a:xfrm>
            <a:custGeom>
              <a:avLst/>
              <a:gdLst/>
              <a:ahLst/>
              <a:cxnLst/>
              <a:rect l="l" t="t" r="r" b="b"/>
              <a:pathLst>
                <a:path w="4596456" h="2494948">
                  <a:moveTo>
                    <a:pt x="26616" y="0"/>
                  </a:moveTo>
                  <a:lnTo>
                    <a:pt x="4569839" y="0"/>
                  </a:lnTo>
                  <a:cubicBezTo>
                    <a:pt x="4576899" y="0"/>
                    <a:pt x="4583669" y="2804"/>
                    <a:pt x="4588660" y="7796"/>
                  </a:cubicBezTo>
                  <a:cubicBezTo>
                    <a:pt x="4593652" y="12787"/>
                    <a:pt x="4596456" y="19557"/>
                    <a:pt x="4596456" y="26616"/>
                  </a:cubicBezTo>
                  <a:lnTo>
                    <a:pt x="4596456" y="2468332"/>
                  </a:lnTo>
                  <a:cubicBezTo>
                    <a:pt x="4596456" y="2475391"/>
                    <a:pt x="4593652" y="2482161"/>
                    <a:pt x="4588660" y="2487152"/>
                  </a:cubicBezTo>
                  <a:cubicBezTo>
                    <a:pt x="4583669" y="2492144"/>
                    <a:pt x="4576899" y="2494948"/>
                    <a:pt x="4569839" y="2494948"/>
                  </a:cubicBezTo>
                  <a:lnTo>
                    <a:pt x="26616" y="2494948"/>
                  </a:lnTo>
                  <a:cubicBezTo>
                    <a:pt x="19557" y="2494948"/>
                    <a:pt x="12787" y="2492144"/>
                    <a:pt x="7796" y="2487152"/>
                  </a:cubicBezTo>
                  <a:cubicBezTo>
                    <a:pt x="2804" y="2482161"/>
                    <a:pt x="0" y="2475391"/>
                    <a:pt x="0" y="2468332"/>
                  </a:cubicBezTo>
                  <a:lnTo>
                    <a:pt x="0" y="26616"/>
                  </a:lnTo>
                  <a:cubicBezTo>
                    <a:pt x="0" y="19557"/>
                    <a:pt x="2804" y="12787"/>
                    <a:pt x="7796" y="7796"/>
                  </a:cubicBezTo>
                  <a:cubicBezTo>
                    <a:pt x="12787" y="2804"/>
                    <a:pt x="19557" y="0"/>
                    <a:pt x="26616" y="0"/>
                  </a:cubicBezTo>
                  <a:close/>
                </a:path>
              </a:pathLst>
            </a:custGeom>
            <a:solidFill>
              <a:srgbClr val="554939"/>
            </a:solidFill>
            <a:ln w="19050" cap="rnd">
              <a:gradFill>
                <a:gsLst>
                  <a:gs pos="0">
                    <a:srgbClr val="F7CD75">
                      <a:alpha val="20000"/>
                    </a:srgbClr>
                  </a:gs>
                  <a:gs pos="25000">
                    <a:srgbClr val="F7CC74">
                      <a:alpha val="74500"/>
                    </a:srgbClr>
                  </a:gs>
                  <a:gs pos="50000">
                    <a:srgbClr val="F7CC74">
                      <a:alpha val="19500"/>
                    </a:srgbClr>
                  </a:gs>
                  <a:gs pos="75000">
                    <a:srgbClr val="F7CC74">
                      <a:alpha val="75000"/>
                    </a:srgbClr>
                  </a:gs>
                  <a:gs pos="100000">
                    <a:srgbClr val="F7CC74">
                      <a:alpha val="20000"/>
                    </a:srgbClr>
                  </a:gs>
                </a:gsLst>
                <a:lin ang="2700000"/>
              </a:gradFill>
              <a:prstDash val="solid"/>
              <a:round/>
            </a:ln>
          </p:spPr>
        </p:sp>
        <p:sp>
          <p:nvSpPr>
            <p:cNvPr id="5" name="TextBox 5"/>
            <p:cNvSpPr txBox="1"/>
            <p:nvPr/>
          </p:nvSpPr>
          <p:spPr>
            <a:xfrm>
              <a:off x="0" y="-38100"/>
              <a:ext cx="4596456" cy="253304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32219" y="906106"/>
            <a:ext cx="743889" cy="74388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4939"/>
            </a:solidFill>
            <a:ln w="19050" cap="sq">
              <a:gradFill>
                <a:gsLst>
                  <a:gs pos="0">
                    <a:srgbClr val="F7CD75">
                      <a:alpha val="20000"/>
                    </a:srgbClr>
                  </a:gs>
                  <a:gs pos="25000">
                    <a:srgbClr val="F7CC74">
                      <a:alpha val="74500"/>
                    </a:srgbClr>
                  </a:gs>
                  <a:gs pos="50000">
                    <a:srgbClr val="F7CC74">
                      <a:alpha val="19500"/>
                    </a:srgbClr>
                  </a:gs>
                  <a:gs pos="75000">
                    <a:srgbClr val="F7CC74">
                      <a:alpha val="75000"/>
                    </a:srgbClr>
                  </a:gs>
                  <a:gs pos="100000">
                    <a:srgbClr val="F7CC74">
                      <a:alpha val="20000"/>
                    </a:srgbClr>
                  </a:gs>
                </a:gsLst>
                <a:lin ang="2700000"/>
              </a:gra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106951" y="1080838"/>
            <a:ext cx="394425" cy="394425"/>
          </a:xfrm>
          <a:custGeom>
            <a:avLst/>
            <a:gdLst/>
            <a:ahLst/>
            <a:cxnLst/>
            <a:rect l="l" t="t" r="r" b="b"/>
            <a:pathLst>
              <a:path w="394425" h="394425">
                <a:moveTo>
                  <a:pt x="0" y="0"/>
                </a:moveTo>
                <a:lnTo>
                  <a:pt x="394425" y="0"/>
                </a:lnTo>
                <a:lnTo>
                  <a:pt x="394425" y="394425"/>
                </a:lnTo>
                <a:lnTo>
                  <a:pt x="0" y="39442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0" name="Freeform 10"/>
          <p:cNvSpPr/>
          <p:nvPr/>
        </p:nvSpPr>
        <p:spPr>
          <a:xfrm flipH="1">
            <a:off x="16286917" y="858197"/>
            <a:ext cx="1055373" cy="1055373"/>
          </a:xfrm>
          <a:custGeom>
            <a:avLst/>
            <a:gdLst/>
            <a:ahLst/>
            <a:cxnLst/>
            <a:rect l="l" t="t" r="r" b="b"/>
            <a:pathLst>
              <a:path w="1055373" h="1055373">
                <a:moveTo>
                  <a:pt x="1055373" y="0"/>
                </a:moveTo>
                <a:lnTo>
                  <a:pt x="0" y="0"/>
                </a:lnTo>
                <a:lnTo>
                  <a:pt x="0" y="1055374"/>
                </a:lnTo>
                <a:lnTo>
                  <a:pt x="1055373" y="1055374"/>
                </a:lnTo>
                <a:lnTo>
                  <a:pt x="1055373"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TextBox 11"/>
          <p:cNvSpPr txBox="1"/>
          <p:nvPr/>
        </p:nvSpPr>
        <p:spPr>
          <a:xfrm>
            <a:off x="1106951" y="1081084"/>
            <a:ext cx="15179966" cy="2026196"/>
          </a:xfrm>
          <a:prstGeom prst="rect">
            <a:avLst/>
          </a:prstGeom>
        </p:spPr>
        <p:txBody>
          <a:bodyPr lIns="0" tIns="0" rIns="0" bIns="0" rtlCol="0" anchor="t">
            <a:spAutoFit/>
          </a:bodyPr>
          <a:lstStyle/>
          <a:p>
            <a:pPr algn="ctr">
              <a:lnSpc>
                <a:spcPts val="15799"/>
              </a:lnSpc>
            </a:pPr>
            <a:r>
              <a:rPr lang="uk-UA" sz="13620" b="1" dirty="0">
                <a:solidFill>
                  <a:srgbClr val="FAE2B0"/>
                </a:solidFill>
                <a:latin typeface="Arsenica Bold"/>
                <a:ea typeface="Arsenica Bold"/>
                <a:cs typeface="Arsenica Bold"/>
                <a:sym typeface="Arsenica Bold"/>
              </a:rPr>
              <a:t>Висновки:</a:t>
            </a:r>
            <a:endParaRPr lang="en-US" sz="13620" b="1" dirty="0">
              <a:solidFill>
                <a:srgbClr val="FAE2B0"/>
              </a:solidFill>
              <a:latin typeface="Arsenica Bold"/>
              <a:ea typeface="Arsenica Bold"/>
              <a:cs typeface="Arsenica Bold"/>
              <a:sym typeface="Arsenica Bold"/>
            </a:endParaRPr>
          </a:p>
        </p:txBody>
      </p:sp>
      <p:sp>
        <p:nvSpPr>
          <p:cNvPr id="12" name="Прямокутник 11">
            <a:extLst>
              <a:ext uri="{FF2B5EF4-FFF2-40B4-BE49-F238E27FC236}">
                <a16:creationId xmlns:a16="http://schemas.microsoft.com/office/drawing/2014/main" id="{FE97A0D8-E8CC-F9EE-EEE4-AFBE96A36872}"/>
              </a:ext>
            </a:extLst>
          </p:cNvPr>
          <p:cNvSpPr/>
          <p:nvPr/>
        </p:nvSpPr>
        <p:spPr>
          <a:xfrm>
            <a:off x="609600" y="2857500"/>
            <a:ext cx="16916400" cy="6705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uk-UA" sz="4000" dirty="0"/>
              <a:t>Передумови відродження єврейської культури й духовності були сформовані в період перебудови та остаточно реалізувалися після здобуття Україною незалежності. Лібералізація суспільно-політичного життя, ослаблення ідеологічного тиску та поява можливостей для легальної громадської самоорганізації сприяли поверненню єврейської ідентичності у публічний простір. У цьому контексті створення Всеукраїнської благодійної організації «</a:t>
            </a:r>
            <a:r>
              <a:rPr lang="uk-UA" sz="4000" dirty="0" err="1"/>
              <a:t>Хесед-Бешт</a:t>
            </a:r>
            <a:r>
              <a:rPr lang="uk-UA" sz="4000" dirty="0"/>
              <a:t>» та відкриття її Рівненського осередку стало важливим інституційним чинником відродження громади, поєднавши соціальну підтримку, культурну діяльність і збереження духовних традицій юдаїзму.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1BD3FE-A821-0870-846A-D60E1B4E7A34}"/>
              </a:ext>
            </a:extLst>
          </p:cNvPr>
          <p:cNvSpPr txBox="1"/>
          <p:nvPr/>
        </p:nvSpPr>
        <p:spPr>
          <a:xfrm>
            <a:off x="914400" y="114300"/>
            <a:ext cx="15773400" cy="9048631"/>
          </a:xfrm>
          <a:prstGeom prst="rect">
            <a:avLst/>
          </a:prstGeom>
          <a:noFill/>
        </p:spPr>
        <p:txBody>
          <a:bodyPr wrap="square">
            <a:spAutoFit/>
          </a:bodyPr>
          <a:lstStyle/>
          <a:p>
            <a:pPr algn="ctr"/>
            <a:r>
              <a:rPr lang="uk-UA" sz="4400" b="1" dirty="0"/>
              <a:t>Список використаних джерел:</a:t>
            </a:r>
          </a:p>
          <a:p>
            <a:pPr algn="ctr"/>
            <a:endParaRPr lang="uk-UA" sz="4400" b="1" dirty="0"/>
          </a:p>
          <a:p>
            <a:r>
              <a:rPr lang="uk-UA" sz="2800" dirty="0"/>
              <a:t>1.«Бог створив світ шість днів, а на сьомий…» </a:t>
            </a:r>
            <a:r>
              <a:rPr lang="en-US" sz="2800" dirty="0" err="1"/>
              <a:t>Vgolos</a:t>
            </a:r>
            <a:r>
              <a:rPr lang="en-US" sz="2800" dirty="0"/>
              <a:t> Lviv. URL: https://wz.lviv.ua/mizhnarodna-polityka/193691-boh-stvoriuvav-svit-shist-dniv-a-na-somyi-vlashtuvav-shabat</a:t>
            </a:r>
          </a:p>
          <a:p>
            <a:r>
              <a:rPr lang="en-US" sz="2800" dirty="0"/>
              <a:t>Jewish Professions. DADADA.LIVE. Accessed. https://dadada.live/books/articles/jewish-professions </a:t>
            </a:r>
          </a:p>
          <a:p>
            <a:r>
              <a:rPr lang="uk-UA" sz="2800" dirty="0"/>
              <a:t>2.Всеукраїнський благодійний фонд «</a:t>
            </a:r>
            <a:r>
              <a:rPr lang="uk-UA" sz="2800" dirty="0" err="1"/>
              <a:t>Хесед-Бешт</a:t>
            </a:r>
            <a:r>
              <a:rPr lang="uk-UA" sz="2800" dirty="0"/>
              <a:t>» працює над підтримкою соціальних ініціатив, збереженням єврейських традицій та допомогою вразливим групам населення (</a:t>
            </a:r>
            <a:r>
              <a:rPr lang="en-US" sz="2800" dirty="0"/>
              <a:t>https://hesedbesht.org.ua/about-us</a:t>
            </a:r>
          </a:p>
          <a:p>
            <a:r>
              <a:rPr lang="uk-UA" sz="2800" dirty="0"/>
              <a:t>3.Всеукраїнський благодійний фонд «</a:t>
            </a:r>
            <a:r>
              <a:rPr lang="uk-UA" sz="2800" dirty="0" err="1"/>
              <a:t>Хесед-Бешт</a:t>
            </a:r>
            <a:r>
              <a:rPr lang="uk-UA" sz="2800" dirty="0"/>
              <a:t>». Про фонд / </a:t>
            </a:r>
            <a:r>
              <a:rPr lang="en-US" sz="2800" dirty="0"/>
              <a:t>Hesed </a:t>
            </a:r>
            <a:r>
              <a:rPr lang="en-US" sz="2800" dirty="0" err="1"/>
              <a:t>Besht</a:t>
            </a:r>
            <a:r>
              <a:rPr lang="en-US" sz="2800" dirty="0"/>
              <a:t>. URL: https://hesedbesht.org.ua/about-us/</a:t>
            </a:r>
          </a:p>
          <a:p>
            <a:r>
              <a:rPr lang="uk-UA" sz="2800" dirty="0"/>
              <a:t>4.ДАРО, ф. Р-204, </a:t>
            </a:r>
            <a:r>
              <a:rPr lang="uk-UA" sz="2800" dirty="0" err="1"/>
              <a:t>оп</a:t>
            </a:r>
            <a:r>
              <a:rPr lang="uk-UA" sz="2800" dirty="0"/>
              <a:t>. 12, </a:t>
            </a:r>
            <a:r>
              <a:rPr lang="uk-UA" sz="2800" dirty="0" err="1"/>
              <a:t>спр</a:t>
            </a:r>
            <a:r>
              <a:rPr lang="uk-UA" sz="2800" dirty="0"/>
              <a:t>. 73, 103 </a:t>
            </a:r>
            <a:r>
              <a:rPr lang="uk-UA" sz="2800" dirty="0" err="1"/>
              <a:t>арк</a:t>
            </a:r>
            <a:r>
              <a:rPr lang="uk-UA" sz="2800" dirty="0"/>
              <a:t>. </a:t>
            </a:r>
          </a:p>
          <a:p>
            <a:r>
              <a:rPr lang="uk-UA" sz="2800" dirty="0"/>
              <a:t>5. Діти з батьками вшанували пам'ять жертв Голокосту біля меморіальної композиції в Рівному, присвяченої пам'яті євреїв знищених у рівненському гетто під час німецької окупації. Рівненське представництво ХБФ «</a:t>
            </a:r>
            <a:r>
              <a:rPr lang="uk-UA" sz="2800" dirty="0" err="1"/>
              <a:t>Хесед</a:t>
            </a:r>
            <a:r>
              <a:rPr lang="uk-UA" sz="2800" dirty="0"/>
              <a:t> </a:t>
            </a:r>
            <a:r>
              <a:rPr lang="uk-UA" sz="2800" dirty="0" err="1"/>
              <a:t>Бешт</a:t>
            </a:r>
            <a:r>
              <a:rPr lang="uk-UA" sz="2800" dirty="0"/>
              <a:t>». </a:t>
            </a:r>
            <a:r>
              <a:rPr lang="en-US" sz="2800" dirty="0"/>
              <a:t>Facebook. 2025.  URL: </a:t>
            </a:r>
            <a:r>
              <a:rPr lang="en-US" sz="2800" dirty="0">
                <a:hlinkClick r:id="rId2"/>
              </a:rPr>
              <a:t>https://www.facebook.com/share/p/1C59GjMCZ8/</a:t>
            </a:r>
            <a:endParaRPr lang="uk-UA" sz="2800" dirty="0"/>
          </a:p>
          <a:p>
            <a:r>
              <a:rPr lang="ru-RU" sz="2800" dirty="0"/>
              <a:t>6. Статут </a:t>
            </a:r>
            <a:r>
              <a:rPr lang="ru-RU" sz="2800" dirty="0" err="1"/>
              <a:t>Хмельницького</a:t>
            </a:r>
            <a:r>
              <a:rPr lang="ru-RU" sz="2800" dirty="0"/>
              <a:t> </a:t>
            </a:r>
            <a:r>
              <a:rPr lang="ru-RU" sz="2800" dirty="0" err="1"/>
              <a:t>благодійного</a:t>
            </a:r>
            <a:r>
              <a:rPr lang="ru-RU" sz="2800" dirty="0"/>
              <a:t> фонду «</a:t>
            </a:r>
            <a:r>
              <a:rPr lang="ru-RU" sz="2800" dirty="0" err="1"/>
              <a:t>Хесед-Бешт</a:t>
            </a:r>
            <a:r>
              <a:rPr lang="ru-RU" sz="2800" dirty="0"/>
              <a:t>» (нова </a:t>
            </a:r>
            <a:r>
              <a:rPr lang="ru-RU" sz="2800" dirty="0" err="1"/>
              <a:t>редакція</a:t>
            </a:r>
            <a:r>
              <a:rPr lang="ru-RU" sz="2800" dirty="0"/>
              <a:t>): </a:t>
            </a:r>
            <a:r>
              <a:rPr lang="ru-RU" sz="2800" dirty="0" err="1"/>
              <a:t>затверджено</a:t>
            </a:r>
            <a:r>
              <a:rPr lang="ru-RU" sz="2800" dirty="0"/>
              <a:t> </a:t>
            </a:r>
            <a:r>
              <a:rPr lang="ru-RU" sz="2800" dirty="0" err="1"/>
              <a:t>Загальними</a:t>
            </a:r>
            <a:r>
              <a:rPr lang="ru-RU" sz="2800" dirty="0"/>
              <a:t> </a:t>
            </a:r>
            <a:r>
              <a:rPr lang="ru-RU" sz="2800" dirty="0" err="1"/>
              <a:t>зборами</a:t>
            </a:r>
            <a:r>
              <a:rPr lang="ru-RU" sz="2800" dirty="0"/>
              <a:t> </a:t>
            </a:r>
            <a:r>
              <a:rPr lang="ru-RU" sz="2800" dirty="0" err="1"/>
              <a:t>Хмельницького</a:t>
            </a:r>
            <a:r>
              <a:rPr lang="ru-RU" sz="2800" dirty="0"/>
              <a:t> </a:t>
            </a:r>
            <a:r>
              <a:rPr lang="ru-RU" sz="2800" dirty="0" err="1"/>
              <a:t>благодійного</a:t>
            </a:r>
            <a:r>
              <a:rPr lang="ru-RU" sz="2800" dirty="0"/>
              <a:t> фонду «</a:t>
            </a:r>
            <a:r>
              <a:rPr lang="ru-RU" sz="2800" dirty="0" err="1"/>
              <a:t>Хесед-Бешт</a:t>
            </a:r>
            <a:r>
              <a:rPr lang="ru-RU" sz="2800" dirty="0"/>
              <a:t>», протокол № 5 </a:t>
            </a:r>
            <a:r>
              <a:rPr lang="ru-RU" sz="2800" dirty="0" err="1"/>
              <a:t>від</a:t>
            </a:r>
            <a:r>
              <a:rPr lang="ru-RU" sz="2800" dirty="0"/>
              <a:t> 12.12.2019 р. </a:t>
            </a:r>
            <a:r>
              <a:rPr lang="ru-RU" sz="2800" dirty="0" err="1"/>
              <a:t>Хмельницький</a:t>
            </a:r>
            <a:r>
              <a:rPr lang="ru-RU" sz="2800" dirty="0"/>
              <a:t>, 2020. 35 с.</a:t>
            </a:r>
          </a:p>
          <a:p>
            <a:r>
              <a:rPr lang="ru-RU" sz="2800" dirty="0"/>
              <a:t>7. Штетл. </a:t>
            </a:r>
            <a:r>
              <a:rPr lang="ru-RU" sz="2800" dirty="0" err="1"/>
              <a:t>Літературно-публіцистична</a:t>
            </a:r>
            <a:r>
              <a:rPr lang="ru-RU" sz="2800" dirty="0"/>
              <a:t> </a:t>
            </a:r>
            <a:r>
              <a:rPr lang="ru-RU" sz="2800" dirty="0" err="1"/>
              <a:t>збірка</a:t>
            </a:r>
            <a:r>
              <a:rPr lang="ru-RU" sz="2800" dirty="0"/>
              <a:t>. </a:t>
            </a:r>
            <a:r>
              <a:rPr lang="ru-RU" sz="2800" dirty="0" err="1"/>
              <a:t>Хмельницький</a:t>
            </a:r>
            <a:r>
              <a:rPr lang="ru-RU" sz="2800" dirty="0"/>
              <a:t>, 2024 р.</a:t>
            </a:r>
          </a:p>
          <a:p>
            <a:endParaRPr lang="en-US" dirty="0"/>
          </a:p>
        </p:txBody>
      </p:sp>
    </p:spTree>
    <p:extLst>
      <p:ext uri="{BB962C8B-B14F-4D97-AF65-F5344CB8AC3E}">
        <p14:creationId xmlns:p14="http://schemas.microsoft.com/office/powerpoint/2010/main" val="863743597"/>
      </p:ext>
    </p:extLst>
  </p:cSld>
  <p:clrMapOvr>
    <a:masterClrMapping/>
  </p:clrMapOvr>
</p:sld>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Галерея">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Gallery</Template>
  <TotalTime>104</TotalTime>
  <Words>1394</Words>
  <Application>Microsoft Office PowerPoint</Application>
  <PresentationFormat>Довільний</PresentationFormat>
  <Paragraphs>59</Paragraphs>
  <Slides>15</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15</vt:i4>
      </vt:variant>
    </vt:vector>
  </HeadingPairs>
  <TitlesOfParts>
    <vt:vector size="22" baseType="lpstr">
      <vt:lpstr>Gotham Bold</vt:lpstr>
      <vt:lpstr>Open Sans</vt:lpstr>
      <vt:lpstr>Open Sans Bold</vt:lpstr>
      <vt:lpstr>Arial</vt:lpstr>
      <vt:lpstr>Arsenica Bold</vt:lpstr>
      <vt:lpstr>Palatino Linotype</vt:lpstr>
      <vt:lpstr>Галерея</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Додайте заголовок</dc:title>
  <dc:creator>Professional</dc:creator>
  <cp:lastModifiedBy>Богдан Кравчук</cp:lastModifiedBy>
  <cp:revision>3</cp:revision>
  <dcterms:created xsi:type="dcterms:W3CDTF">2006-08-16T00:00:00Z</dcterms:created>
  <dcterms:modified xsi:type="dcterms:W3CDTF">2026-04-10T19:28:35Z</dcterms:modified>
  <dc:identifier>DAHBIQi2hqQ</dc:identifier>
</cp:coreProperties>
</file>