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Canva Sans" charset="1" panose="020B0503030501040103"/>
      <p:regular r:id="rId21"/>
    </p:embeddedFont>
    <p:embeddedFont>
      <p:font typeface="Canva Sans Bold" charset="1" panose="020B0803030501040103"/>
      <p:regular r:id="rId22"/>
    </p:embeddedFont>
    <p:embeddedFont>
      <p:font typeface="Canva Sans Bold Italics" charset="1" panose="020B0803030501040103"/>
      <p:regular r:id="rId23"/>
    </p:embeddedFont>
    <p:embeddedFont>
      <p:font typeface="Canva Sans Italics" charset="1" panose="020B0503030501040103"/>
      <p:regular r:id="rId24"/>
    </p:embeddedFont>
    <p:embeddedFont>
      <p:font typeface="Perandory SemiCondensed" charset="1" panose="000000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png" Type="http://schemas.openxmlformats.org/officeDocument/2006/relationships/image"/><Relationship Id="rId4" Target="../media/image8.jpeg" Type="http://schemas.openxmlformats.org/officeDocument/2006/relationships/image"/><Relationship Id="rId5" Target="../media/image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8.jpeg" Type="http://schemas.openxmlformats.org/officeDocument/2006/relationships/image"/><Relationship Id="rId4" Target="../media/image1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0.jpe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14.jpeg" Type="http://schemas.openxmlformats.org/officeDocument/2006/relationships/image"/><Relationship Id="rId4" Target="https://surl.li/fybaim" TargetMode="External" Type="http://schemas.openxmlformats.org/officeDocument/2006/relationships/hyperlink"/><Relationship Id="rId5" Target="../media/image2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jpeg" Type="http://schemas.openxmlformats.org/officeDocument/2006/relationships/image"/><Relationship Id="rId4" Target="../media/image25.jpeg" Type="http://schemas.openxmlformats.org/officeDocument/2006/relationships/image"/><Relationship Id="rId5" Target="../media/image26.jpeg" Type="http://schemas.openxmlformats.org/officeDocument/2006/relationships/image"/><Relationship Id="rId6" Target="../media/image2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0.jpeg" Type="http://schemas.openxmlformats.org/officeDocument/2006/relationships/image"/><Relationship Id="rId4" Target="../media/image3.jpeg" Type="http://schemas.openxmlformats.org/officeDocument/2006/relationships/image"/><Relationship Id="rId5" Target="../media/image28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9.jpeg" Type="http://schemas.openxmlformats.org/officeDocument/2006/relationships/image"/><Relationship Id="rId4" Target="../media/image4.png" Type="http://schemas.openxmlformats.org/officeDocument/2006/relationships/image"/><Relationship Id="rId5" Target="../media/image30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surl.li/agtbka" TargetMode="External" Type="http://schemas.openxmlformats.org/officeDocument/2006/relationships/hyperlink"/><Relationship Id="rId3" Target="https://ostrog.rayon.in.ua/news/32228-deputati-oblasnoyi-radi-povernuli-evreiskomu-tsvintariu-status-kladovishcha" TargetMode="External" Type="http://schemas.openxmlformats.org/officeDocument/2006/relationships/hyperlink"/><Relationship Id="rId4" Target="https://ostrohcastle.com.ua/tragediya-ostrozkyh-yevreyiv-u-roky-natsystskoyi-okupatsiyi/" TargetMode="External" Type="http://schemas.openxmlformats.org/officeDocument/2006/relationships/hyperlink"/><Relationship Id="rId5" Target="https://ostrog.rayon.in.ua/topics/381826-evreiske-kladovishche-na-teritoriyi-ostroga-odne-z-naidavnishih-v-ukrayini" TargetMode="External" Type="http://schemas.openxmlformats.org/officeDocument/2006/relationships/hyperlink"/><Relationship Id="rId6" Target="https://ostrohcastle.com.ua/golokost-tragediya-shho-ob-yednala-narody/" TargetMode="External" Type="http://schemas.openxmlformats.org/officeDocument/2006/relationships/hyperlink"/><Relationship Id="rId7" Target="https://ostrohcastle.com.ua/golokost-tragediya-shho-ob-yednala-narody/" TargetMode="External" Type="http://schemas.openxmlformats.org/officeDocument/2006/relationships/hyperlink"/><Relationship Id="rId8" Target="https://www.ukrainer.net" TargetMode="External" Type="http://schemas.openxmlformats.org/officeDocument/2006/relationships/hyperlink"/><Relationship Id="rId9" Target="https://www.ukrainer.net/synagoga-ostrog/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222" r="0" b="-1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263008" y="-1028700"/>
            <a:ext cx="12705031" cy="1498642"/>
            <a:chOff x="0" y="0"/>
            <a:chExt cx="3346181" cy="39470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46181" cy="394704"/>
            </a:xfrm>
            <a:custGeom>
              <a:avLst/>
              <a:gdLst/>
              <a:ahLst/>
              <a:cxnLst/>
              <a:rect r="r" b="b" t="t" l="l"/>
              <a:pathLst>
                <a:path h="394704" w="3346181">
                  <a:moveTo>
                    <a:pt x="0" y="0"/>
                  </a:moveTo>
                  <a:lnTo>
                    <a:pt x="3346181" y="0"/>
                  </a:lnTo>
                  <a:lnTo>
                    <a:pt x="3346181" y="394704"/>
                  </a:lnTo>
                  <a:lnTo>
                    <a:pt x="0" y="394704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346181" cy="4328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44295" y="4328102"/>
            <a:ext cx="2919169" cy="5365060"/>
            <a:chOff x="0" y="0"/>
            <a:chExt cx="851272" cy="15645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51272" cy="1564529"/>
            </a:xfrm>
            <a:custGeom>
              <a:avLst/>
              <a:gdLst/>
              <a:ahLst/>
              <a:cxnLst/>
              <a:rect r="r" b="b" t="t" l="l"/>
              <a:pathLst>
                <a:path h="1564529" w="851272">
                  <a:moveTo>
                    <a:pt x="0" y="0"/>
                  </a:moveTo>
                  <a:lnTo>
                    <a:pt x="851272" y="0"/>
                  </a:lnTo>
                  <a:lnTo>
                    <a:pt x="851272" y="1564529"/>
                  </a:lnTo>
                  <a:lnTo>
                    <a:pt x="0" y="1564529"/>
                  </a:lnTo>
                  <a:close/>
                </a:path>
              </a:pathLst>
            </a:custGeom>
            <a:blipFill>
              <a:blip r:embed="rId3">
                <a:alphaModFix amt="56000"/>
              </a:blip>
              <a:stretch>
                <a:fillRect l="-18920" t="0" r="-18920" b="0"/>
              </a:stretch>
            </a:blipFill>
            <a:ln w="19050" cap="sq">
              <a:solidFill>
                <a:srgbClr val="C6AB99">
                  <a:alpha val="55686"/>
                </a:srgbClr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-10800000">
            <a:off x="16361742" y="1084152"/>
            <a:ext cx="1212595" cy="8118697"/>
            <a:chOff x="0" y="0"/>
            <a:chExt cx="319367" cy="213825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9367" cy="2138258"/>
            </a:xfrm>
            <a:custGeom>
              <a:avLst/>
              <a:gdLst/>
              <a:ahLst/>
              <a:cxnLst/>
              <a:rect r="r" b="b" t="t" l="l"/>
              <a:pathLst>
                <a:path h="2138258" w="319367">
                  <a:moveTo>
                    <a:pt x="0" y="0"/>
                  </a:moveTo>
                  <a:lnTo>
                    <a:pt x="319367" y="0"/>
                  </a:lnTo>
                  <a:lnTo>
                    <a:pt x="319367" y="2138258"/>
                  </a:lnTo>
                  <a:lnTo>
                    <a:pt x="0" y="2138258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19367" cy="21763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830383" y="469942"/>
            <a:ext cx="4285632" cy="4211450"/>
            <a:chOff x="0" y="0"/>
            <a:chExt cx="639694" cy="62862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9694" cy="628621"/>
            </a:xfrm>
            <a:custGeom>
              <a:avLst/>
              <a:gdLst/>
              <a:ahLst/>
              <a:cxnLst/>
              <a:rect r="r" b="b" t="t" l="l"/>
              <a:pathLst>
                <a:path h="628621" w="639694">
                  <a:moveTo>
                    <a:pt x="0" y="0"/>
                  </a:moveTo>
                  <a:lnTo>
                    <a:pt x="639694" y="0"/>
                  </a:lnTo>
                  <a:lnTo>
                    <a:pt x="639694" y="628621"/>
                  </a:lnTo>
                  <a:lnTo>
                    <a:pt x="0" y="628621"/>
                  </a:lnTo>
                  <a:close/>
                </a:path>
              </a:pathLst>
            </a:custGeom>
            <a:blipFill>
              <a:blip r:embed="rId4"/>
              <a:stretch>
                <a:fillRect l="0" t="-17840" r="0" b="-17840"/>
              </a:stretch>
            </a:blipFill>
            <a:ln w="19050" cap="sq">
              <a:solidFill>
                <a:srgbClr val="C6AB99"/>
              </a:solidFill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-10800000">
            <a:off x="12744208" y="811747"/>
            <a:ext cx="2172349" cy="8663506"/>
            <a:chOff x="0" y="0"/>
            <a:chExt cx="572141" cy="228174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72141" cy="2281746"/>
            </a:xfrm>
            <a:custGeom>
              <a:avLst/>
              <a:gdLst/>
              <a:ahLst/>
              <a:cxnLst/>
              <a:rect r="r" b="b" t="t" l="l"/>
              <a:pathLst>
                <a:path h="2281746" w="572141">
                  <a:moveTo>
                    <a:pt x="0" y="0"/>
                  </a:moveTo>
                  <a:lnTo>
                    <a:pt x="572141" y="0"/>
                  </a:lnTo>
                  <a:lnTo>
                    <a:pt x="572141" y="2281746"/>
                  </a:lnTo>
                  <a:lnTo>
                    <a:pt x="0" y="2281746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72141" cy="2319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3387353" y="5834332"/>
            <a:ext cx="4461621" cy="4047240"/>
            <a:chOff x="0" y="0"/>
            <a:chExt cx="1225473" cy="111165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25473" cy="1111655"/>
            </a:xfrm>
            <a:custGeom>
              <a:avLst/>
              <a:gdLst/>
              <a:ahLst/>
              <a:cxnLst/>
              <a:rect r="r" b="b" t="t" l="l"/>
              <a:pathLst>
                <a:path h="1111655" w="1225473">
                  <a:moveTo>
                    <a:pt x="0" y="0"/>
                  </a:moveTo>
                  <a:lnTo>
                    <a:pt x="1225473" y="0"/>
                  </a:lnTo>
                  <a:lnTo>
                    <a:pt x="1225473" y="1111655"/>
                  </a:lnTo>
                  <a:lnTo>
                    <a:pt x="0" y="1111655"/>
                  </a:lnTo>
                  <a:close/>
                </a:path>
              </a:pathLst>
            </a:custGeom>
            <a:blipFill>
              <a:blip r:embed="rId5"/>
              <a:stretch>
                <a:fillRect l="-31451" t="-4079" r="-9990" b="0"/>
              </a:stretch>
            </a:blipFill>
            <a:ln w="19050" cap="sq">
              <a:solidFill>
                <a:srgbClr val="C6AB99"/>
              </a:solidFill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3324693" y="4251902"/>
            <a:ext cx="10062660" cy="136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9"/>
              </a:lnSpc>
            </a:pPr>
            <a:r>
              <a:rPr lang="en-US" sz="394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Єврейська спадщина Острога: від історичних руїн до відродження пам’яті 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42777" y="0"/>
            <a:ext cx="4887748" cy="3620064"/>
            <a:chOff x="0" y="0"/>
            <a:chExt cx="1137072" cy="84216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37072" cy="842162"/>
            </a:xfrm>
            <a:custGeom>
              <a:avLst/>
              <a:gdLst/>
              <a:ahLst/>
              <a:cxnLst/>
              <a:rect r="r" b="b" t="t" l="l"/>
              <a:pathLst>
                <a:path h="842162" w="1137072">
                  <a:moveTo>
                    <a:pt x="0" y="0"/>
                  </a:moveTo>
                  <a:lnTo>
                    <a:pt x="1137072" y="0"/>
                  </a:lnTo>
                  <a:lnTo>
                    <a:pt x="1137072" y="842162"/>
                  </a:lnTo>
                  <a:lnTo>
                    <a:pt x="0" y="842162"/>
                  </a:lnTo>
                  <a:close/>
                </a:path>
              </a:pathLst>
            </a:custGeom>
            <a:blipFill>
              <a:blip r:embed="rId6"/>
              <a:stretch>
                <a:fillRect l="0" t="-1222" r="0" b="-1222"/>
              </a:stretch>
            </a:blipFill>
            <a:ln w="19050" cap="sq">
              <a:solidFill>
                <a:srgbClr val="C6AB99"/>
              </a:solidFill>
              <a:prstDash val="solid"/>
              <a:miter/>
            </a:ln>
          </p:spPr>
        </p:sp>
      </p:grpSp>
      <p:sp>
        <p:nvSpPr>
          <p:cNvPr name="TextBox 21" id="21"/>
          <p:cNvSpPr txBox="true"/>
          <p:nvPr/>
        </p:nvSpPr>
        <p:spPr>
          <a:xfrm rot="0">
            <a:off x="5280459" y="403267"/>
            <a:ext cx="8199991" cy="2920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79"/>
              </a:lnSpc>
              <a:spcBef>
                <a:spcPct val="0"/>
              </a:spcBef>
            </a:pPr>
            <a:r>
              <a:rPr lang="en-US" sz="334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Рівн</a:t>
            </a:r>
            <a:r>
              <a:rPr lang="en-US" sz="334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енська Мала академія наук </a:t>
            </a:r>
          </a:p>
          <a:p>
            <a:pPr algn="ctr">
              <a:lnSpc>
                <a:spcPts val="4679"/>
              </a:lnSpc>
              <a:spcBef>
                <a:spcPct val="0"/>
              </a:spcBef>
            </a:pPr>
            <a:r>
              <a:rPr lang="en-US" sz="334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учнівської молоді</a:t>
            </a:r>
          </a:p>
          <a:p>
            <a:pPr algn="ctr">
              <a:lnSpc>
                <a:spcPts val="4679"/>
              </a:lnSpc>
              <a:spcBef>
                <a:spcPct val="0"/>
              </a:spcBef>
            </a:pPr>
            <a:r>
              <a:rPr lang="en-US" sz="334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Всеукраїнський інтерактивний конкурс</a:t>
            </a:r>
          </a:p>
          <a:p>
            <a:pPr algn="ctr">
              <a:lnSpc>
                <a:spcPts val="4679"/>
              </a:lnSpc>
              <a:spcBef>
                <a:spcPct val="0"/>
              </a:spcBef>
            </a:pPr>
            <a:r>
              <a:rPr lang="en-US" sz="334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«МАН-Юніор Дослідник»</a:t>
            </a:r>
          </a:p>
          <a:p>
            <a:pPr algn="ctr">
              <a:lnSpc>
                <a:spcPts val="4679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3713448" y="6274594"/>
            <a:ext cx="9401651" cy="4781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Авторка проє</a:t>
            </a: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кту: Калабська Юлія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Заклад освіти: Обласний науковий ліцей в м.Рівне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Рівненської обласної ради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Клас: 10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Керівник проєкту: методист, вчителька історії 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Омельчак Тетяна Анатоліївна.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</a:p>
          <a:p>
            <a:pPr algn="l">
              <a:lnSpc>
                <a:spcPts val="4200"/>
              </a:lnSpc>
              <a:spcBef>
                <a:spcPct val="0"/>
              </a:spcBef>
            </a:pPr>
          </a:p>
          <a:p>
            <a:pPr algn="l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6606846" y="3401306"/>
            <a:ext cx="3498354" cy="695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41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Тема проєкту: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50" t="-17995" r="-3641" b="-9677"/>
            </a:stretch>
          </a:blipFill>
        </p:spPr>
      </p:sp>
      <p:sp>
        <p:nvSpPr>
          <p:cNvPr name="Freeform 3" id="3" descr="Ripped Paper"/>
          <p:cNvSpPr/>
          <p:nvPr/>
        </p:nvSpPr>
        <p:spPr>
          <a:xfrm flipH="false" flipV="false" rot="0">
            <a:off x="-1550689" y="-1954485"/>
            <a:ext cx="8761537" cy="3121298"/>
          </a:xfrm>
          <a:custGeom>
            <a:avLst/>
            <a:gdLst/>
            <a:ahLst/>
            <a:cxnLst/>
            <a:rect r="r" b="b" t="t" l="l"/>
            <a:pathLst>
              <a:path h="3121298" w="8761537">
                <a:moveTo>
                  <a:pt x="0" y="0"/>
                </a:moveTo>
                <a:lnTo>
                  <a:pt x="8761538" y="0"/>
                </a:lnTo>
                <a:lnTo>
                  <a:pt x="8761538" y="3121298"/>
                </a:lnTo>
                <a:lnTo>
                  <a:pt x="0" y="31212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34504" y="623125"/>
            <a:ext cx="1311027" cy="578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71"/>
              </a:lnSpc>
            </a:pPr>
            <a:r>
              <a:rPr lang="en-US" sz="347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Мета: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73489" y="1449414"/>
            <a:ext cx="7582297" cy="192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2"/>
              </a:lnSpc>
            </a:pPr>
            <a:r>
              <a:rPr lang="en-US" sz="278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дослідитипроцес відновлення та збереження єврейської культурноїспадщини як невід’ємної частини полікультурного Острога.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65155" y="4097743"/>
            <a:ext cx="5697579" cy="580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Предмет дослідження: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5155" y="4781013"/>
            <a:ext cx="7582297" cy="1920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87"/>
              </a:lnSpc>
            </a:pPr>
            <a:r>
              <a:rPr lang="en-US" sz="277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сучасний стан збереження, реставрації та мем</a:t>
            </a:r>
            <a:r>
              <a:rPr lang="en-US" sz="277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оріалізації єврейських пам’яток Острога у контексті формування мультикультурногосередовища міста.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6497494"/>
            <a:ext cx="6196183" cy="1198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</a:pPr>
          </a:p>
          <a:p>
            <a:pPr algn="ctr">
              <a:lnSpc>
                <a:spcPts val="4840"/>
              </a:lnSpc>
            </a:pPr>
            <a:r>
              <a:rPr lang="en-US" sz="3457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Обʼєкт дослідження: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62335" y="7905119"/>
            <a:ext cx="7204606" cy="949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8"/>
              </a:lnSpc>
            </a:pPr>
            <a:r>
              <a:rPr lang="en-US" sz="274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м</a:t>
            </a:r>
            <a:r>
              <a:rPr lang="en-US" sz="274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атеріальна та нематеріальна єврейська культурна спадщина міста Острога.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512623" y="555138"/>
            <a:ext cx="5488781" cy="1216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Завдання дослідження:</a:t>
            </a:r>
          </a:p>
          <a:p>
            <a:pPr algn="ctr">
              <a:lnSpc>
                <a:spcPts val="490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8270734" y="1144338"/>
            <a:ext cx="9557092" cy="8220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4"/>
              </a:lnSpc>
            </a:pPr>
            <a:r>
              <a:rPr lang="en-US" sz="260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1.Проаналізувати історичну роль єврейськ</a:t>
            </a:r>
            <a:r>
              <a:rPr lang="en-US" sz="260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ої громадиу   формуванні полікультурного вигляду Острога.</a:t>
            </a:r>
          </a:p>
          <a:p>
            <a:pPr algn="l">
              <a:lnSpc>
                <a:spcPts val="3644"/>
              </a:lnSpc>
            </a:pPr>
            <a:r>
              <a:rPr lang="en-US" sz="260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2. Здійснити польове дослідження (фотофіксацію та опис) поточного стану ключових об’єктів: Великоїсинагоги Махарша, Нового єврейського кладовища та меморіалу жертвам Голокосту.</a:t>
            </a:r>
          </a:p>
          <a:p>
            <a:pPr algn="l">
              <a:lnSpc>
                <a:spcPts val="3644"/>
              </a:lnSpc>
            </a:pPr>
            <a:r>
              <a:rPr lang="en-US" sz="260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0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3.  Провести інтерв’ю з головою єврейського товариства Острога Федорчук М. О.</a:t>
            </a:r>
          </a:p>
          <a:p>
            <a:pPr algn="l">
              <a:lnSpc>
                <a:spcPts val="3644"/>
              </a:lnSpc>
            </a:pPr>
            <a:r>
              <a:rPr lang="en-US" sz="260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4.Здійснити соціологічне опитування серед учнів 9-11-х класів Острозького ліцею №1 та гімназії с.Мощаниця за допомогою Google Forms щодо рівня обізнаності з полікультурною спадщиною Острога.</a:t>
            </a:r>
          </a:p>
          <a:p>
            <a:pPr algn="l">
              <a:lnSpc>
                <a:spcPts val="3644"/>
              </a:lnSpc>
            </a:pPr>
            <a:r>
              <a:rPr lang="en-US" sz="260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5. Визначити рівень інтеграції єврейської спадщини в сучасний культурний та туристичний простір міста.</a:t>
            </a:r>
          </a:p>
          <a:p>
            <a:pPr algn="l">
              <a:lnSpc>
                <a:spcPts val="3644"/>
              </a:lnSpc>
            </a:pPr>
            <a:r>
              <a:rPr lang="en-US" sz="260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6.Сформулювати рекомендації щодо подальшої популяризації знань про полікультурне минуле Острога серед молоді.</a:t>
            </a:r>
          </a:p>
          <a:p>
            <a:pPr algn="l">
              <a:lnSpc>
                <a:spcPts val="3644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50" t="-17995" r="-3641" b="-9677"/>
            </a:stretch>
          </a:blipFill>
        </p:spPr>
      </p:sp>
      <p:sp>
        <p:nvSpPr>
          <p:cNvPr name="Freeform 3" id="3" descr="Ripped Paper"/>
          <p:cNvSpPr/>
          <p:nvPr/>
        </p:nvSpPr>
        <p:spPr>
          <a:xfrm flipH="false" flipV="false" rot="0">
            <a:off x="-1550689" y="-1954485"/>
            <a:ext cx="8761537" cy="3121298"/>
          </a:xfrm>
          <a:custGeom>
            <a:avLst/>
            <a:gdLst/>
            <a:ahLst/>
            <a:cxnLst/>
            <a:rect r="r" b="b" t="t" l="l"/>
            <a:pathLst>
              <a:path h="3121298" w="8761537">
                <a:moveTo>
                  <a:pt x="0" y="0"/>
                </a:moveTo>
                <a:lnTo>
                  <a:pt x="8761538" y="0"/>
                </a:lnTo>
                <a:lnTo>
                  <a:pt x="8761538" y="3121298"/>
                </a:lnTo>
                <a:lnTo>
                  <a:pt x="0" y="31212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88960">
            <a:off x="664668" y="5495360"/>
            <a:ext cx="4819363" cy="3426493"/>
          </a:xfrm>
          <a:custGeom>
            <a:avLst/>
            <a:gdLst/>
            <a:ahLst/>
            <a:cxnLst/>
            <a:rect r="r" b="b" t="t" l="l"/>
            <a:pathLst>
              <a:path h="3426493" w="4819363">
                <a:moveTo>
                  <a:pt x="0" y="0"/>
                </a:moveTo>
                <a:lnTo>
                  <a:pt x="4819363" y="0"/>
                </a:lnTo>
                <a:lnTo>
                  <a:pt x="4819363" y="3426494"/>
                </a:lnTo>
                <a:lnTo>
                  <a:pt x="0" y="34264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9853" r="0" b="-5768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77536" y="192869"/>
            <a:ext cx="5150018" cy="3859736"/>
          </a:xfrm>
          <a:custGeom>
            <a:avLst/>
            <a:gdLst/>
            <a:ahLst/>
            <a:cxnLst/>
            <a:rect r="r" b="b" t="t" l="l"/>
            <a:pathLst>
              <a:path h="3859736" w="5150018">
                <a:moveTo>
                  <a:pt x="0" y="0"/>
                </a:moveTo>
                <a:lnTo>
                  <a:pt x="5150018" y="0"/>
                </a:lnTo>
                <a:lnTo>
                  <a:pt x="5150018" y="3859736"/>
                </a:lnTo>
                <a:lnTo>
                  <a:pt x="0" y="38597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99" t="-1236" r="0" b="-1236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075214" y="448310"/>
            <a:ext cx="848790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Мет</a:t>
            </a:r>
            <a:r>
              <a:rPr lang="en-US" b="true" sz="33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оди дослідження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879997" y="1347138"/>
            <a:ext cx="10379303" cy="8561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Інтерв’ювання –</a:t>
            </a:r>
            <a:r>
              <a:rPr lang="en-US" sz="27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проведення бесіди з головою єврейського товариства Острога Марією Олександрівівною Федорчук (Фефер) з метою збору усних свідчень про сучасний стан єврейської громади та збереження спадщини міста.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Польові дослідження </a:t>
            </a:r>
            <a:r>
              <a:rPr lang="en-US" sz="27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– здійснення власних виїздів до об’єктів єврейської спадщини Острога: Великої синагоги, меморіалу жертвам Голокосту та єврейського кладовища з метою візуального огляду, фотофіксації та опису їх сучасного стану.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Аналіз джерел –</a:t>
            </a:r>
            <a:r>
              <a:rPr lang="en-US" sz="27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опрацювання матеріалів сімейного архіву родини Фефер, наукових публікацій та інтернет-ресурсів.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Соціологічне опитування </a:t>
            </a:r>
            <a:r>
              <a:rPr lang="en-US" sz="27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– проведення анкетування серед учнів 10-х класів Острозького ліцею №1 за допомогою Google Forms щодо рівня обізнаності з полікультурною спадщиною Острога.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3995455"/>
            <a:ext cx="5931983" cy="843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Релігійни куточок сім’ї Федорчук </a:t>
            </a:r>
          </a:p>
          <a:p>
            <a:pPr algn="l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 фото автора.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55567" y="8907521"/>
            <a:ext cx="6624430" cy="1107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07"/>
              </a:lnSpc>
            </a:pPr>
            <a:r>
              <a:rPr lang="en-US" sz="264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Мацеви на відновленому кладовищі</a:t>
            </a:r>
          </a:p>
          <a:p>
            <a:pPr algn="l">
              <a:lnSpc>
                <a:spcPts val="2781"/>
              </a:lnSpc>
              <a:spcBef>
                <a:spcPct val="0"/>
              </a:spcBef>
            </a:pPr>
            <a:r>
              <a:rPr lang="en-US" sz="198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</a:t>
            </a:r>
            <a:r>
              <a:rPr lang="en-US" sz="198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жерело: фото автора.</a:t>
            </a:r>
          </a:p>
          <a:p>
            <a:pPr algn="l">
              <a:lnSpc>
                <a:spcPts val="2275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2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55094" y="5665028"/>
            <a:ext cx="5339549" cy="4004662"/>
          </a:xfrm>
          <a:custGeom>
            <a:avLst/>
            <a:gdLst/>
            <a:ahLst/>
            <a:cxnLst/>
            <a:rect r="r" b="b" t="t" l="l"/>
            <a:pathLst>
              <a:path h="4004662" w="5339549">
                <a:moveTo>
                  <a:pt x="0" y="0"/>
                </a:moveTo>
                <a:lnTo>
                  <a:pt x="5339549" y="0"/>
                </a:lnTo>
                <a:lnTo>
                  <a:pt x="5339549" y="4004662"/>
                </a:lnTo>
                <a:lnTo>
                  <a:pt x="0" y="40046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34929" y="6180269"/>
            <a:ext cx="6916860" cy="3288343"/>
          </a:xfrm>
          <a:custGeom>
            <a:avLst/>
            <a:gdLst/>
            <a:ahLst/>
            <a:cxnLst/>
            <a:rect r="r" b="b" t="t" l="l"/>
            <a:pathLst>
              <a:path h="3288343" w="6916860">
                <a:moveTo>
                  <a:pt x="0" y="0"/>
                </a:moveTo>
                <a:lnTo>
                  <a:pt x="6916860" y="0"/>
                </a:lnTo>
                <a:lnTo>
                  <a:pt x="6916860" y="3288343"/>
                </a:lnTo>
                <a:lnTo>
                  <a:pt x="0" y="32883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73583" y="1412654"/>
            <a:ext cx="3106172" cy="2057839"/>
          </a:xfrm>
          <a:custGeom>
            <a:avLst/>
            <a:gdLst/>
            <a:ahLst/>
            <a:cxnLst/>
            <a:rect r="r" b="b" t="t" l="l"/>
            <a:pathLst>
              <a:path h="2057839" w="3106172">
                <a:moveTo>
                  <a:pt x="0" y="0"/>
                </a:moveTo>
                <a:lnTo>
                  <a:pt x="3106172" y="0"/>
                </a:lnTo>
                <a:lnTo>
                  <a:pt x="3106172" y="2057839"/>
                </a:lnTo>
                <a:lnTo>
                  <a:pt x="0" y="20578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687447" y="1796608"/>
            <a:ext cx="3079046" cy="2261816"/>
          </a:xfrm>
          <a:custGeom>
            <a:avLst/>
            <a:gdLst/>
            <a:ahLst/>
            <a:cxnLst/>
            <a:rect r="r" b="b" t="t" l="l"/>
            <a:pathLst>
              <a:path h="2261816" w="3079046">
                <a:moveTo>
                  <a:pt x="0" y="0"/>
                </a:moveTo>
                <a:lnTo>
                  <a:pt x="3079045" y="0"/>
                </a:lnTo>
                <a:lnTo>
                  <a:pt x="3079045" y="2261817"/>
                </a:lnTo>
                <a:lnTo>
                  <a:pt x="0" y="22618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132" t="-4736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683943" y="1474101"/>
            <a:ext cx="2621152" cy="2138922"/>
          </a:xfrm>
          <a:custGeom>
            <a:avLst/>
            <a:gdLst/>
            <a:ahLst/>
            <a:cxnLst/>
            <a:rect r="r" b="b" t="t" l="l"/>
            <a:pathLst>
              <a:path h="2138922" w="2621152">
                <a:moveTo>
                  <a:pt x="0" y="0"/>
                </a:moveTo>
                <a:lnTo>
                  <a:pt x="2621151" y="0"/>
                </a:lnTo>
                <a:lnTo>
                  <a:pt x="2621151" y="2138922"/>
                </a:lnTo>
                <a:lnTo>
                  <a:pt x="0" y="21389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2817" t="-34345" r="-15516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81607" y="4001275"/>
            <a:ext cx="17324786" cy="152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0"/>
              </a:lnSpc>
              <a:spcBef>
                <a:spcPct val="0"/>
              </a:spcBef>
            </a:pPr>
            <a:r>
              <a:rPr lang="en-US" b="true" sz="2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Місто Острог здавна формувався як багатокультурн</a:t>
            </a:r>
            <a:r>
              <a:rPr lang="en-US" b="true" sz="2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е місто, у якому співіснували й взаємодіяли українська, єврейська, польська, татарська та інші громади, залишивши помітний слід у його історичній спадщині.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335250" y="316231"/>
            <a:ext cx="11780869" cy="7124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b="true" sz="42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Острог — місто багатьох народів і культур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548415" y="6749888"/>
            <a:ext cx="5106679" cy="2508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8"/>
              </a:lnSpc>
              <a:spcBef>
                <a:spcPct val="0"/>
              </a:spcBef>
            </a:pPr>
            <a:r>
              <a:rPr lang="en-US" sz="243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Згідно результатів соцопитування, більшість респондентів (87-89%) знають про українців та євреїв. Менша частка (67%) про поляків та 48% про татар.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554284" y="9650640"/>
            <a:ext cx="5541169" cy="407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Джерело: Острозький замок. </a:t>
            </a:r>
            <a:r>
              <a:rPr lang="en-US" b="true" sz="1200" i="true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Стежками </a:t>
            </a:r>
            <a:r>
              <a:rPr lang="en-US" sz="12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.com.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URL: https://stezhkamu.com/places/110_ostrozkyy_zamok#google_vignette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81607" y="740786"/>
            <a:ext cx="2627233" cy="463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36"/>
              </a:lnSpc>
              <a:spcBef>
                <a:spcPct val="0"/>
              </a:spcBef>
            </a:pPr>
            <a:r>
              <a:rPr lang="en-US" sz="274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Татарська вежа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73583" y="3645438"/>
            <a:ext cx="5124118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 Татарська вежа.</a:t>
            </a:r>
            <a:r>
              <a:rPr lang="en-US" sz="99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ДКЗІО</a:t>
            </a:r>
            <a:r>
              <a:rPr lang="en-US" sz="9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.URL:https://ostrohcastle.com.ua/tatarska-vezha/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653138" y="3190113"/>
            <a:ext cx="3034308" cy="826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   Travels. </a:t>
            </a:r>
          </a:p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URL:https://travels.in.ua/,/object/1844/assumption-of-blessed-virgin-mary-church.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683943" y="3635913"/>
            <a:ext cx="2462332" cy="289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36"/>
              </a:lnSpc>
              <a:spcBef>
                <a:spcPct val="0"/>
              </a:spcBef>
            </a:pPr>
            <a:r>
              <a:rPr lang="en-US" sz="174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 фото автора.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804545" y="1156948"/>
            <a:ext cx="2981801" cy="463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36"/>
              </a:lnSpc>
              <a:spcBef>
                <a:spcPct val="0"/>
              </a:spcBef>
            </a:pPr>
            <a:r>
              <a:rPr lang="en-US" sz="274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Ко</a:t>
            </a:r>
            <a:r>
              <a:rPr lang="en-US" sz="274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стел Діви Марії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76953" y="962689"/>
            <a:ext cx="2876312" cy="463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36"/>
              </a:lnSpc>
              <a:spcBef>
                <a:spcPct val="0"/>
              </a:spcBef>
            </a:pPr>
            <a:r>
              <a:rPr lang="en-US" sz="274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Велика Синагога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2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582664" y="6561392"/>
            <a:ext cx="8123224" cy="3541833"/>
          </a:xfrm>
          <a:custGeom>
            <a:avLst/>
            <a:gdLst/>
            <a:ahLst/>
            <a:cxnLst/>
            <a:rect r="r" b="b" t="t" l="l"/>
            <a:pathLst>
              <a:path h="3541833" w="8123224">
                <a:moveTo>
                  <a:pt x="0" y="0"/>
                </a:moveTo>
                <a:lnTo>
                  <a:pt x="8123225" y="0"/>
                </a:lnTo>
                <a:lnTo>
                  <a:pt x="8123225" y="3541833"/>
                </a:lnTo>
                <a:lnTo>
                  <a:pt x="0" y="35418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89" t="-2875" r="-4179" b="-766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1652" y="1548145"/>
            <a:ext cx="5566036" cy="3400848"/>
          </a:xfrm>
          <a:custGeom>
            <a:avLst/>
            <a:gdLst/>
            <a:ahLst/>
            <a:cxnLst/>
            <a:rect r="r" b="b" t="t" l="l"/>
            <a:pathLst>
              <a:path h="3400848" w="5566036">
                <a:moveTo>
                  <a:pt x="0" y="0"/>
                </a:moveTo>
                <a:lnTo>
                  <a:pt x="5566035" y="0"/>
                </a:lnTo>
                <a:lnTo>
                  <a:pt x="5566035" y="3400848"/>
                </a:lnTo>
                <a:lnTo>
                  <a:pt x="0" y="34008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369297" y="642619"/>
            <a:ext cx="12843749" cy="695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І</a:t>
            </a:r>
            <a:r>
              <a:rPr lang="en-US" sz="40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сторичний розвиток єврейської громади Острога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82664" y="1751456"/>
            <a:ext cx="8184557" cy="434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67"/>
              </a:lnSpc>
              <a:spcBef>
                <a:spcPct val="0"/>
              </a:spcBef>
            </a:pPr>
            <a:r>
              <a:rPr lang="en-US" sz="27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Єврейська громада Острога належить до найдавніших на Волині та має багатовікову історію.</a:t>
            </a:r>
            <a:r>
              <a:rPr lang="en-US" sz="27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7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Найбільшого роз</a:t>
            </a:r>
            <a:r>
              <a:rPr lang="en-US" sz="27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квіту громада досягла у XVI–XVII століттях, коли до міста прибували євреї з різних країн Європи, займаючись торгівлею, ремеслами та підприємництвом. Це сприяло економічному розвитку Острога. У місті діяли відомі єврейські освітні установи, зокрема школа та єшива.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21652" y="5428334"/>
            <a:ext cx="8622348" cy="2903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48"/>
              </a:lnSpc>
              <a:spcBef>
                <a:spcPct val="0"/>
              </a:spcBef>
            </a:pPr>
            <a:r>
              <a:rPr lang="en-US" sz="282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Протягом століть євр</a:t>
            </a:r>
            <a:r>
              <a:rPr lang="en-US" sz="282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ейське населення становило вагому частину мешканців Острога — у різні періоди від 30%  до 70 % населення міста та околиць. Це свідчить про значний внесок громади у формування міського середовища. </a:t>
            </a:r>
          </a:p>
          <a:p>
            <a:pPr algn="just">
              <a:lnSpc>
                <a:spcPts val="3528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2369297" y="8622031"/>
            <a:ext cx="6939914" cy="1234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Згідно результатів соц</a:t>
            </a:r>
            <a:r>
              <a:rPr lang="en-US" sz="24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опитування 70% респонденітв знають, що більшістю населення міста були євреї.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4906844"/>
            <a:ext cx="7127396" cy="272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6"/>
              </a:lnSpc>
              <a:spcBef>
                <a:spcPct val="0"/>
              </a:spcBef>
            </a:pPr>
            <a:r>
              <a:rPr lang="en-US" sz="164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Джерело:Острог.URL:https://shtetlroutes.eu/uk/ostrog-putvnik/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2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44000" y="6587825"/>
            <a:ext cx="8115300" cy="3541833"/>
          </a:xfrm>
          <a:custGeom>
            <a:avLst/>
            <a:gdLst/>
            <a:ahLst/>
            <a:cxnLst/>
            <a:rect r="r" b="b" t="t" l="l"/>
            <a:pathLst>
              <a:path h="3541833" w="8115300">
                <a:moveTo>
                  <a:pt x="0" y="0"/>
                </a:moveTo>
                <a:lnTo>
                  <a:pt x="8115300" y="0"/>
                </a:lnTo>
                <a:lnTo>
                  <a:pt x="8115300" y="3541832"/>
                </a:lnTo>
                <a:lnTo>
                  <a:pt x="0" y="35418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89" t="-2875" r="-4183" b="-766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1382240" y="333872"/>
            <a:ext cx="4549402" cy="6514177"/>
          </a:xfrm>
          <a:custGeom>
            <a:avLst/>
            <a:gdLst/>
            <a:ahLst/>
            <a:cxnLst/>
            <a:rect r="r" b="b" t="t" l="l"/>
            <a:pathLst>
              <a:path h="6514177" w="4549402">
                <a:moveTo>
                  <a:pt x="0" y="0"/>
                </a:moveTo>
                <a:lnTo>
                  <a:pt x="4549403" y="0"/>
                </a:lnTo>
                <a:lnTo>
                  <a:pt x="4549403" y="6514178"/>
                </a:lnTo>
                <a:lnTo>
                  <a:pt x="0" y="6514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012" t="0" r="0" b="-12573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62546" y="210954"/>
            <a:ext cx="8473530" cy="8566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7"/>
              </a:lnSpc>
              <a:spcBef>
                <a:spcPct val="0"/>
              </a:spcBef>
            </a:pPr>
            <a:r>
              <a:rPr lang="en-US" sz="287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</a:t>
            </a:r>
            <a:r>
              <a:rPr lang="en-US" sz="287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Трагедією для громади став Голокост 1941-1942 рр. унаслідок якого більшість єврейського населення Острога була знищена (бл. 9 тис.осіб), а багатовікова традиція перервалася. </a:t>
            </a:r>
          </a:p>
          <a:p>
            <a:pPr algn="l">
              <a:lnSpc>
                <a:spcPts val="4027"/>
              </a:lnSpc>
              <a:spcBef>
                <a:spcPct val="0"/>
              </a:spcBef>
            </a:pPr>
            <a:r>
              <a:rPr lang="en-US" sz="287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 Після Другої світової війни матеріальна спадщина євреїв Острога занепала, однак у ХХІ столітті розпочалися процеси відродження пам’яті через реставрацію Великої синагоги, впорядкування кладовища та дослідження історії громади. </a:t>
            </a:r>
          </a:p>
          <a:p>
            <a:pPr algn="l">
              <a:lnSpc>
                <a:spcPts val="4027"/>
              </a:lnSpc>
              <a:spcBef>
                <a:spcPct val="0"/>
              </a:spcBef>
            </a:pPr>
            <a:r>
              <a:rPr lang="en-US" sz="287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 Сучасний Острог поступово повертає єврейську сторінку своєї історії, перетворюючи пам’ятки та меморіальні місця на важливу складову культурної спадщини міста.</a:t>
            </a:r>
          </a:p>
          <a:p>
            <a:pPr algn="l">
              <a:lnSpc>
                <a:spcPts val="4027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972893" y="8488520"/>
            <a:ext cx="6939914" cy="1234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Згідно результатів соц</a:t>
            </a:r>
            <a:r>
              <a:rPr lang="en-US" sz="24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опитування 70% респонденітв знають, що більшістю населення міста були євреї.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335286" y="655955"/>
            <a:ext cx="5035629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Родина Фефер з Острога у 1953 р.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304644" y="5848011"/>
            <a:ext cx="4609386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 сімейни архів Федорчук М.О.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222" r="0" b="-1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8351" y="1894741"/>
            <a:ext cx="3892308" cy="6275260"/>
            <a:chOff x="0" y="0"/>
            <a:chExt cx="179621" cy="2895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79621" cy="289589"/>
            </a:xfrm>
            <a:custGeom>
              <a:avLst/>
              <a:gdLst/>
              <a:ahLst/>
              <a:cxnLst/>
              <a:rect r="r" b="b" t="t" l="l"/>
              <a:pathLst>
                <a:path h="289589" w="179621">
                  <a:moveTo>
                    <a:pt x="0" y="0"/>
                  </a:moveTo>
                  <a:lnTo>
                    <a:pt x="179621" y="0"/>
                  </a:lnTo>
                  <a:lnTo>
                    <a:pt x="179621" y="289589"/>
                  </a:lnTo>
                  <a:lnTo>
                    <a:pt x="0" y="289589"/>
                  </a:lnTo>
                  <a:close/>
                </a:path>
              </a:pathLst>
            </a:custGeom>
            <a:blipFill>
              <a:blip r:embed="rId3"/>
              <a:stretch>
                <a:fillRect l="-36892" t="-50249" r="-83047" b="-31644"/>
              </a:stretch>
            </a:blipFill>
            <a:ln w="19050" cap="sq">
              <a:solidFill>
                <a:srgbClr val="C6AB99"/>
              </a:solidFill>
              <a:prstDash val="solid"/>
              <a:miter/>
            </a:ln>
          </p:spPr>
        </p:sp>
      </p:grpSp>
      <p:sp>
        <p:nvSpPr>
          <p:cNvPr name="TextBox 5" id="5"/>
          <p:cNvSpPr txBox="true"/>
          <p:nvPr/>
        </p:nvSpPr>
        <p:spPr>
          <a:xfrm rot="0">
            <a:off x="5302585" y="1961416"/>
            <a:ext cx="8373178" cy="752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39"/>
              </a:lnSpc>
            </a:pPr>
            <a:r>
              <a:rPr lang="en-US" sz="5409">
                <a:solidFill>
                  <a:srgbClr val="FFFFFF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Федорчук (Фефер) Марія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807270" y="4020388"/>
            <a:ext cx="5125972" cy="987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63"/>
              </a:lnSpc>
            </a:pPr>
            <a:r>
              <a:rPr lang="en-US" sz="7119">
                <a:solidFill>
                  <a:srgbClr val="FFFFFF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414985" y="3084879"/>
            <a:ext cx="9697645" cy="7763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57"/>
              </a:lnSpc>
            </a:pPr>
            <a:r>
              <a:rPr lang="en-US" sz="261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Марія Олександрівна народилась в 1949 р. у єврейській родині. Отримала вищу педагогічну освіту . Довгий час працювала вихователем у інтернаті міста Острог , потім 6 років завучем і 11 років директоркою. Завжди цікавилась та досліджувала історію своєї родири та культури. Згодом написала книгу “Життєві стежини моєї родини”.</a:t>
            </a:r>
          </a:p>
          <a:p>
            <a:pPr algn="just">
              <a:lnSpc>
                <a:spcPts val="3657"/>
              </a:lnSpc>
            </a:pPr>
            <a:r>
              <a:rPr lang="en-US" sz="261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Пані Марія очолила єврейську громаду в 1999 році , після смерті Йосипа Аршинова.</a:t>
            </a:r>
          </a:p>
          <a:p>
            <a:pPr algn="just">
              <a:lnSpc>
                <a:spcPts val="3657"/>
              </a:lnSpc>
            </a:pPr>
            <a:r>
              <a:rPr lang="en-US" sz="261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Й до сьогодення вона продовжує розвивати єврейську культуру,  розповідати про свою сімʼю, яка важко пережила Другу світову війну, відбудовувати памʼятні споруди свого міста.</a:t>
            </a:r>
          </a:p>
          <a:p>
            <a:pPr algn="just">
              <a:lnSpc>
                <a:spcPts val="3657"/>
              </a:lnSpc>
            </a:pPr>
            <a:r>
              <a:rPr lang="en-US" sz="261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В її родині досі присутні усі єврейські традиції, про які з радістю розповідає Марія Олександрівна.</a:t>
            </a:r>
          </a:p>
          <a:p>
            <a:pPr algn="just">
              <a:lnSpc>
                <a:spcPts val="3657"/>
              </a:lnSpc>
            </a:pPr>
            <a:r>
              <a:rPr lang="en-US" sz="261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Єврейська община Острога зараз налічує бл. 20 осіб.</a:t>
            </a:r>
          </a:p>
          <a:p>
            <a:pPr algn="just">
              <a:lnSpc>
                <a:spcPts val="3657"/>
              </a:lnSpc>
            </a:pPr>
            <a:r>
              <a:rPr lang="en-US" sz="261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just">
              <a:lnSpc>
                <a:spcPts val="3657"/>
              </a:lnSpc>
            </a:pPr>
            <a:r>
              <a:rPr lang="en-US" sz="261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561588" y="1930435"/>
            <a:ext cx="3352805" cy="3989407"/>
          </a:xfrm>
          <a:custGeom>
            <a:avLst/>
            <a:gdLst/>
            <a:ahLst/>
            <a:cxnLst/>
            <a:rect r="r" b="b" t="t" l="l"/>
            <a:pathLst>
              <a:path h="3989407" w="3352805">
                <a:moveTo>
                  <a:pt x="0" y="0"/>
                </a:moveTo>
                <a:lnTo>
                  <a:pt x="3352805" y="0"/>
                </a:lnTo>
                <a:lnTo>
                  <a:pt x="3352805" y="3989407"/>
                </a:lnTo>
                <a:lnTo>
                  <a:pt x="0" y="39894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9006" t="-22994" r="-46123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22677" y="721437"/>
            <a:ext cx="17599043" cy="948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8"/>
              </a:lnSpc>
            </a:pPr>
            <a:r>
              <a:rPr lang="en-US" sz="6777">
                <a:solidFill>
                  <a:srgbClr val="FFFFFF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Голова єврейської общини Острога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22677" y="8243030"/>
            <a:ext cx="3892308" cy="656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 фото з сімейного архіву Федочук М.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112630" y="6319843"/>
            <a:ext cx="4175370" cy="1321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5"/>
              </a:lnSpc>
              <a:spcBef>
                <a:spcPct val="0"/>
              </a:spcBef>
            </a:pPr>
            <a:r>
              <a:rPr lang="en-US" sz="151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 Острог.інфо.URL: https://ostroh.info/aktsenty/golova-yevrejskoyi-obshhyny-ostroga-dlya-takoyi-malochyselnoyi-gromady-ne-gotovi-vydilyaty-velyki-groshi/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222" r="0" b="-1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4496320" y="-5160675"/>
            <a:ext cx="9295359" cy="18288000"/>
            <a:chOff x="0" y="0"/>
            <a:chExt cx="2448161" cy="4816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8160" cy="4816592"/>
            </a:xfrm>
            <a:custGeom>
              <a:avLst/>
              <a:gdLst/>
              <a:ahLst/>
              <a:cxnLst/>
              <a:rect r="r" b="b" t="t" l="l"/>
              <a:pathLst>
                <a:path h="4816592" w="2448160">
                  <a:moveTo>
                    <a:pt x="0" y="0"/>
                  </a:moveTo>
                  <a:lnTo>
                    <a:pt x="2448160" y="0"/>
                  </a:lnTo>
                  <a:lnTo>
                    <a:pt x="2448160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448161" cy="4854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307931" y="8093356"/>
            <a:ext cx="18954974" cy="2502368"/>
            <a:chOff x="0" y="0"/>
            <a:chExt cx="2912603" cy="38451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912602" cy="384511"/>
            </a:xfrm>
            <a:custGeom>
              <a:avLst/>
              <a:gdLst/>
              <a:ahLst/>
              <a:cxnLst/>
              <a:rect r="r" b="b" t="t" l="l"/>
              <a:pathLst>
                <a:path h="384511" w="2912602">
                  <a:moveTo>
                    <a:pt x="0" y="0"/>
                  </a:moveTo>
                  <a:lnTo>
                    <a:pt x="2912602" y="0"/>
                  </a:lnTo>
                  <a:lnTo>
                    <a:pt x="2912602" y="384511"/>
                  </a:lnTo>
                  <a:lnTo>
                    <a:pt x="0" y="384511"/>
                  </a:lnTo>
                  <a:close/>
                </a:path>
              </a:pathLst>
            </a:custGeom>
            <a:blipFill>
              <a:blip r:embed="rId3"/>
              <a:stretch>
                <a:fillRect l="0" t="-536737" r="0" b="-374463"/>
              </a:stretch>
            </a:blipFill>
            <a:ln w="19050" cap="sq">
              <a:solidFill>
                <a:srgbClr val="C6AB99"/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-5400000">
            <a:off x="3715443" y="5406614"/>
            <a:ext cx="2026485" cy="7399970"/>
            <a:chOff x="0" y="0"/>
            <a:chExt cx="533725" cy="194896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3724" cy="1948963"/>
            </a:xfrm>
            <a:custGeom>
              <a:avLst/>
              <a:gdLst/>
              <a:ahLst/>
              <a:cxnLst/>
              <a:rect r="r" b="b" t="t" l="l"/>
              <a:pathLst>
                <a:path h="1948963" w="533724">
                  <a:moveTo>
                    <a:pt x="0" y="0"/>
                  </a:moveTo>
                  <a:lnTo>
                    <a:pt x="533724" y="0"/>
                  </a:lnTo>
                  <a:lnTo>
                    <a:pt x="533724" y="1948963"/>
                  </a:lnTo>
                  <a:lnTo>
                    <a:pt x="0" y="1948963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533725" cy="19870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61106" y="3717146"/>
            <a:ext cx="7399970" cy="5480718"/>
            <a:chOff x="0" y="0"/>
            <a:chExt cx="1137072" cy="84216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37072" cy="842162"/>
            </a:xfrm>
            <a:custGeom>
              <a:avLst/>
              <a:gdLst/>
              <a:ahLst/>
              <a:cxnLst/>
              <a:rect r="r" b="b" t="t" l="l"/>
              <a:pathLst>
                <a:path h="842162" w="1137072">
                  <a:moveTo>
                    <a:pt x="0" y="0"/>
                  </a:moveTo>
                  <a:lnTo>
                    <a:pt x="1137072" y="0"/>
                  </a:lnTo>
                  <a:lnTo>
                    <a:pt x="1137072" y="842162"/>
                  </a:lnTo>
                  <a:lnTo>
                    <a:pt x="0" y="842162"/>
                  </a:lnTo>
                  <a:close/>
                </a:path>
              </a:pathLst>
            </a:custGeom>
            <a:blipFill>
              <a:blip r:embed="rId4"/>
              <a:stretch>
                <a:fillRect l="0" t="-1222" r="0" b="-1222"/>
              </a:stretch>
            </a:blipFill>
            <a:ln w="19050" cap="sq">
              <a:solidFill>
                <a:srgbClr val="C6AB99"/>
              </a:solidFill>
              <a:prstDash val="solid"/>
              <a:miter/>
            </a:ln>
          </p:spPr>
        </p:sp>
      </p:grpSp>
      <p:sp>
        <p:nvSpPr>
          <p:cNvPr name="TextBox 13" id="13"/>
          <p:cNvSpPr txBox="true"/>
          <p:nvPr/>
        </p:nvSpPr>
        <p:spPr>
          <a:xfrm rot="0">
            <a:off x="144103" y="628636"/>
            <a:ext cx="9731881" cy="971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5"/>
              </a:lnSpc>
            </a:pPr>
            <a:r>
              <a:rPr lang="en-US" sz="75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Синагога Магарша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9170433" y="1028700"/>
            <a:ext cx="8088867" cy="8446553"/>
            <a:chOff x="0" y="0"/>
            <a:chExt cx="2130401" cy="222460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30401" cy="2224606"/>
            </a:xfrm>
            <a:custGeom>
              <a:avLst/>
              <a:gdLst/>
              <a:ahLst/>
              <a:cxnLst/>
              <a:rect r="r" b="b" t="t" l="l"/>
              <a:pathLst>
                <a:path h="2224606" w="2130401">
                  <a:moveTo>
                    <a:pt x="7657" y="0"/>
                  </a:moveTo>
                  <a:lnTo>
                    <a:pt x="2122744" y="0"/>
                  </a:lnTo>
                  <a:cubicBezTo>
                    <a:pt x="2124775" y="0"/>
                    <a:pt x="2126723" y="807"/>
                    <a:pt x="2128158" y="2243"/>
                  </a:cubicBezTo>
                  <a:cubicBezTo>
                    <a:pt x="2129594" y="3679"/>
                    <a:pt x="2130401" y="5626"/>
                    <a:pt x="2130401" y="7657"/>
                  </a:cubicBezTo>
                  <a:lnTo>
                    <a:pt x="2130401" y="2216950"/>
                  </a:lnTo>
                  <a:cubicBezTo>
                    <a:pt x="2130401" y="2218980"/>
                    <a:pt x="2129594" y="2220928"/>
                    <a:pt x="2128158" y="2222364"/>
                  </a:cubicBezTo>
                  <a:cubicBezTo>
                    <a:pt x="2126723" y="2223800"/>
                    <a:pt x="2124775" y="2224606"/>
                    <a:pt x="2122744" y="2224606"/>
                  </a:cubicBezTo>
                  <a:lnTo>
                    <a:pt x="7657" y="2224606"/>
                  </a:lnTo>
                  <a:cubicBezTo>
                    <a:pt x="3428" y="2224606"/>
                    <a:pt x="0" y="2221178"/>
                    <a:pt x="0" y="2216950"/>
                  </a:cubicBezTo>
                  <a:lnTo>
                    <a:pt x="0" y="7657"/>
                  </a:lnTo>
                  <a:cubicBezTo>
                    <a:pt x="0" y="5626"/>
                    <a:pt x="807" y="3679"/>
                    <a:pt x="2243" y="2243"/>
                  </a:cubicBezTo>
                  <a:cubicBezTo>
                    <a:pt x="3679" y="807"/>
                    <a:pt x="5626" y="0"/>
                    <a:pt x="7657" y="0"/>
                  </a:cubicBezTo>
                  <a:close/>
                </a:path>
              </a:pathLst>
            </a:custGeom>
            <a:solidFill>
              <a:srgbClr val="1E1E1E"/>
            </a:solidFill>
            <a:ln w="19050" cap="sq">
              <a:solidFill>
                <a:srgbClr val="DBC6B9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130401" cy="22627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9739116" y="1529129"/>
            <a:ext cx="6944672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9313875" y="1037590"/>
            <a:ext cx="7369912" cy="4105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Синагога в м.Острог існувала з XVI -го століття  та була однією з найбільших на Волині. Вона є памʼяткою того , що єврейська культура і духовність має глибоке історичне коріння в місті.</a:t>
            </a:r>
          </a:p>
          <a:p>
            <a:pPr algn="just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До Другої світової при ній були школи та єшиви із знаменитим рабином. Це був не тільки реліційний центр, а й осередок грамадського життя. </a:t>
            </a:r>
          </a:p>
        </p:txBody>
      </p:sp>
      <p:sp>
        <p:nvSpPr>
          <p:cNvPr name="AutoShape 19" id="19"/>
          <p:cNvSpPr/>
          <p:nvPr/>
        </p:nvSpPr>
        <p:spPr>
          <a:xfrm>
            <a:off x="9482622" y="5261501"/>
            <a:ext cx="6951502" cy="0"/>
          </a:xfrm>
          <a:prstGeom prst="line">
            <a:avLst/>
          </a:prstGeom>
          <a:ln cap="flat" w="19050">
            <a:solidFill>
              <a:srgbClr val="DBC6B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0" id="20"/>
          <p:cNvSpPr txBox="true"/>
          <p:nvPr/>
        </p:nvSpPr>
        <p:spPr>
          <a:xfrm rot="0">
            <a:off x="9482622" y="5474188"/>
            <a:ext cx="7464490" cy="3723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08"/>
              </a:lnSpc>
            </a:pPr>
            <a:r>
              <a:rPr lang="en-US" sz="264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До  нашого часу Синагога залишилась у напів зруйнованому стані.  Її реставрацією займався Григорій Аршинов з 2016 р. , син колишнього голови єврейської громади. Після смерті Григорія Аршинова у 2021 р. дружина продовжила  справу. Від початку повномасштабного вторгрення реставрація припинилась.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0" y="9306440"/>
            <a:ext cx="7399970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 фото з архіву Федорчук М.О.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61106" y="2958097"/>
            <a:ext cx="6660695" cy="481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1"/>
              </a:lnSpc>
              <a:spcBef>
                <a:spcPct val="0"/>
              </a:spcBef>
            </a:pPr>
            <a:r>
              <a:rPr lang="en-US" sz="278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Фото Синагоги 1930-х  рр.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71369" y="4094903"/>
            <a:ext cx="5758263" cy="4324009"/>
          </a:xfrm>
          <a:custGeom>
            <a:avLst/>
            <a:gdLst/>
            <a:ahLst/>
            <a:cxnLst/>
            <a:rect r="r" b="b" t="t" l="l"/>
            <a:pathLst>
              <a:path h="4324009" w="5758263">
                <a:moveTo>
                  <a:pt x="0" y="0"/>
                </a:moveTo>
                <a:lnTo>
                  <a:pt x="5758264" y="0"/>
                </a:lnTo>
                <a:lnTo>
                  <a:pt x="5758264" y="4324009"/>
                </a:lnTo>
                <a:lnTo>
                  <a:pt x="0" y="43240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03032" y="4275986"/>
            <a:ext cx="5364595" cy="4277844"/>
          </a:xfrm>
          <a:custGeom>
            <a:avLst/>
            <a:gdLst/>
            <a:ahLst/>
            <a:cxnLst/>
            <a:rect r="r" b="b" t="t" l="l"/>
            <a:pathLst>
              <a:path h="4277844" w="5364595">
                <a:moveTo>
                  <a:pt x="0" y="0"/>
                </a:moveTo>
                <a:lnTo>
                  <a:pt x="5364596" y="0"/>
                </a:lnTo>
                <a:lnTo>
                  <a:pt x="5364596" y="4277844"/>
                </a:lnTo>
                <a:lnTo>
                  <a:pt x="0" y="4277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092" t="-34983" r="-1172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8787592"/>
            <a:ext cx="6301002" cy="1323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 Велика синагога в Острозі. Вікіпедія. Вільна енциклопедія. URL: </a:t>
            </a:r>
            <a:r>
              <a:rPr lang="en-US" sz="1899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4" tooltip="https://surl.li/fybaim"/>
              </a:rPr>
              <a:t>https://surl.li/fybaim</a:t>
            </a: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(дата звернення 9.04.2026).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7346726" y="8506205"/>
            <a:ext cx="4677207" cy="752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22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2986"/>
              </a:lnSpc>
              <a:spcBef>
                <a:spcPct val="0"/>
              </a:spcBef>
            </a:pPr>
            <a:r>
              <a:rPr lang="en-US" sz="21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</a:t>
            </a:r>
            <a:r>
              <a:rPr lang="en-US" sz="21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жерело: фото автора.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637505" y="404668"/>
            <a:ext cx="8240792" cy="752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b="true" sz="44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Велика Синагога Магарша 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301002" y="1922062"/>
            <a:ext cx="6538834" cy="1435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36"/>
              </a:lnSpc>
            </a:pPr>
            <a:r>
              <a:rPr lang="en-US" sz="274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Велика синагога в Острозі</a:t>
            </a:r>
            <a:r>
              <a:rPr lang="en-US" sz="274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836"/>
              </a:lnSpc>
            </a:pPr>
            <a:r>
              <a:rPr lang="en-US" sz="274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під час реставраційних робіт.</a:t>
            </a:r>
          </a:p>
          <a:p>
            <a:pPr algn="ctr">
              <a:lnSpc>
                <a:spcPts val="3836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71369" y="1648054"/>
            <a:ext cx="6029633" cy="2369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В радянскі часи приміщення Синагоги використовували як склад товарів Міськторгу . Пам’ятку довели до стану руйнації. Фото початку 2000-х років.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2479170" y="4275986"/>
            <a:ext cx="5664258" cy="2635257"/>
          </a:xfrm>
          <a:custGeom>
            <a:avLst/>
            <a:gdLst/>
            <a:ahLst/>
            <a:cxnLst/>
            <a:rect r="r" b="b" t="t" l="l"/>
            <a:pathLst>
              <a:path h="2635257" w="5664258">
                <a:moveTo>
                  <a:pt x="0" y="0"/>
                </a:moveTo>
                <a:lnTo>
                  <a:pt x="5664258" y="0"/>
                </a:lnTo>
                <a:lnTo>
                  <a:pt x="5664258" y="2635257"/>
                </a:lnTo>
                <a:lnTo>
                  <a:pt x="0" y="26352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1057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550691" y="8371287"/>
            <a:ext cx="5737309" cy="1326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9"/>
              </a:lnSpc>
              <a:spcBef>
                <a:spcPct val="0"/>
              </a:spcBef>
            </a:pPr>
            <a:r>
              <a:rPr lang="en-US" sz="254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Згідно результатів соцопитування  83% респондентів знають, що це Синагога.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5660" y="6378308"/>
            <a:ext cx="7178626" cy="3455148"/>
          </a:xfrm>
          <a:custGeom>
            <a:avLst/>
            <a:gdLst/>
            <a:ahLst/>
            <a:cxnLst/>
            <a:rect r="r" b="b" t="t" l="l"/>
            <a:pathLst>
              <a:path h="3455148" w="7178626">
                <a:moveTo>
                  <a:pt x="0" y="0"/>
                </a:moveTo>
                <a:lnTo>
                  <a:pt x="7178626" y="0"/>
                </a:lnTo>
                <a:lnTo>
                  <a:pt x="7178626" y="3455148"/>
                </a:lnTo>
                <a:lnTo>
                  <a:pt x="0" y="34551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10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9588" y="1391603"/>
            <a:ext cx="3552269" cy="4736358"/>
          </a:xfrm>
          <a:custGeom>
            <a:avLst/>
            <a:gdLst/>
            <a:ahLst/>
            <a:cxnLst/>
            <a:rect r="r" b="b" t="t" l="l"/>
            <a:pathLst>
              <a:path h="4736358" w="3552269">
                <a:moveTo>
                  <a:pt x="0" y="0"/>
                </a:moveTo>
                <a:lnTo>
                  <a:pt x="3552269" y="0"/>
                </a:lnTo>
                <a:lnTo>
                  <a:pt x="3552269" y="4736359"/>
                </a:lnTo>
                <a:lnTo>
                  <a:pt x="0" y="47363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105119" y="1421596"/>
            <a:ext cx="3529775" cy="4706366"/>
          </a:xfrm>
          <a:custGeom>
            <a:avLst/>
            <a:gdLst/>
            <a:ahLst/>
            <a:cxnLst/>
            <a:rect r="r" b="b" t="t" l="l"/>
            <a:pathLst>
              <a:path h="4706366" w="3529775">
                <a:moveTo>
                  <a:pt x="0" y="0"/>
                </a:moveTo>
                <a:lnTo>
                  <a:pt x="3529774" y="0"/>
                </a:lnTo>
                <a:lnTo>
                  <a:pt x="3529774" y="4706366"/>
                </a:lnTo>
                <a:lnTo>
                  <a:pt x="0" y="4706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637428" y="1421596"/>
            <a:ext cx="3552269" cy="4736358"/>
          </a:xfrm>
          <a:custGeom>
            <a:avLst/>
            <a:gdLst/>
            <a:ahLst/>
            <a:cxnLst/>
            <a:rect r="r" b="b" t="t" l="l"/>
            <a:pathLst>
              <a:path h="4736358" w="3552269">
                <a:moveTo>
                  <a:pt x="0" y="0"/>
                </a:moveTo>
                <a:lnTo>
                  <a:pt x="3552269" y="0"/>
                </a:lnTo>
                <a:lnTo>
                  <a:pt x="3552269" y="4736358"/>
                </a:lnTo>
                <a:lnTo>
                  <a:pt x="0" y="47363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734667" y="1266431"/>
            <a:ext cx="3975715" cy="4986704"/>
          </a:xfrm>
          <a:custGeom>
            <a:avLst/>
            <a:gdLst/>
            <a:ahLst/>
            <a:cxnLst/>
            <a:rect r="r" b="b" t="t" l="l"/>
            <a:pathLst>
              <a:path h="4986704" w="3975715">
                <a:moveTo>
                  <a:pt x="0" y="0"/>
                </a:moveTo>
                <a:lnTo>
                  <a:pt x="3975715" y="0"/>
                </a:lnTo>
                <a:lnTo>
                  <a:pt x="3975715" y="4986704"/>
                </a:lnTo>
                <a:lnTo>
                  <a:pt x="0" y="49867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1190" t="-22927" r="-6558" b="-12871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067386" y="580072"/>
            <a:ext cx="8264723" cy="811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Нов</a:t>
            </a:r>
            <a:r>
              <a:rPr lang="en-US" sz="4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е єврейське кладовище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199748" y="6662496"/>
            <a:ext cx="4066680" cy="2604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3"/>
              </a:lnSpc>
              <a:spcBef>
                <a:spcPct val="0"/>
              </a:spcBef>
            </a:pPr>
            <a:r>
              <a:rPr lang="en-US" sz="246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Згідно р</a:t>
            </a:r>
            <a:r>
              <a:rPr lang="en-US" sz="246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езультатів соцопитування 83% респондентів </a:t>
            </a:r>
          </a:p>
          <a:p>
            <a:pPr algn="l">
              <a:lnSpc>
                <a:spcPts val="3453"/>
              </a:lnSpc>
              <a:spcBef>
                <a:spcPct val="0"/>
              </a:spcBef>
            </a:pPr>
            <a:r>
              <a:rPr lang="en-US" sz="246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асоціюють єврейську спадщину міста із кладовищем.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186368" y="6465646"/>
            <a:ext cx="3536156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 фото автора.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222" r="0" b="-1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5400000">
            <a:off x="5451702" y="-2549298"/>
            <a:ext cx="7384596" cy="18288000"/>
            <a:chOff x="0" y="0"/>
            <a:chExt cx="1944914" cy="4816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44914" cy="4816592"/>
            </a:xfrm>
            <a:custGeom>
              <a:avLst/>
              <a:gdLst/>
              <a:ahLst/>
              <a:cxnLst/>
              <a:rect r="r" b="b" t="t" l="l"/>
              <a:pathLst>
                <a:path h="4816592" w="1944914">
                  <a:moveTo>
                    <a:pt x="0" y="0"/>
                  </a:moveTo>
                  <a:lnTo>
                    <a:pt x="1944914" y="0"/>
                  </a:lnTo>
                  <a:lnTo>
                    <a:pt x="1944914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944914" cy="4854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766515" y="-215426"/>
            <a:ext cx="19413557" cy="2502368"/>
            <a:chOff x="0" y="0"/>
            <a:chExt cx="2983068" cy="38451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983068" cy="384511"/>
            </a:xfrm>
            <a:custGeom>
              <a:avLst/>
              <a:gdLst/>
              <a:ahLst/>
              <a:cxnLst/>
              <a:rect r="r" b="b" t="t" l="l"/>
              <a:pathLst>
                <a:path h="384511" w="2983068">
                  <a:moveTo>
                    <a:pt x="0" y="0"/>
                  </a:moveTo>
                  <a:lnTo>
                    <a:pt x="2983068" y="0"/>
                  </a:lnTo>
                  <a:lnTo>
                    <a:pt x="2983068" y="384511"/>
                  </a:lnTo>
                  <a:lnTo>
                    <a:pt x="0" y="384511"/>
                  </a:lnTo>
                  <a:close/>
                </a:path>
              </a:pathLst>
            </a:custGeom>
            <a:blipFill>
              <a:blip r:embed="rId3"/>
              <a:stretch>
                <a:fillRect l="0" t="-550933" r="0" b="-384732"/>
              </a:stretch>
            </a:blipFill>
            <a:ln w="19050" cap="sq">
              <a:solidFill>
                <a:srgbClr val="C6AB99"/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-10800000">
            <a:off x="5754840" y="811747"/>
            <a:ext cx="2172349" cy="8663506"/>
            <a:chOff x="0" y="0"/>
            <a:chExt cx="572141" cy="22817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72141" cy="2281746"/>
            </a:xfrm>
            <a:custGeom>
              <a:avLst/>
              <a:gdLst/>
              <a:ahLst/>
              <a:cxnLst/>
              <a:rect r="r" b="b" t="t" l="l"/>
              <a:pathLst>
                <a:path h="2281746" w="572141">
                  <a:moveTo>
                    <a:pt x="0" y="0"/>
                  </a:moveTo>
                  <a:lnTo>
                    <a:pt x="572141" y="0"/>
                  </a:lnTo>
                  <a:lnTo>
                    <a:pt x="572141" y="2281746"/>
                  </a:lnTo>
                  <a:lnTo>
                    <a:pt x="0" y="2281746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572141" cy="2319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297388" y="811747"/>
            <a:ext cx="2172349" cy="8663506"/>
            <a:chOff x="0" y="0"/>
            <a:chExt cx="572141" cy="228174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72141" cy="2281746"/>
            </a:xfrm>
            <a:custGeom>
              <a:avLst/>
              <a:gdLst/>
              <a:ahLst/>
              <a:cxnLst/>
              <a:rect r="r" b="b" t="t" l="l"/>
              <a:pathLst>
                <a:path h="2281746" w="572141">
                  <a:moveTo>
                    <a:pt x="0" y="0"/>
                  </a:moveTo>
                  <a:lnTo>
                    <a:pt x="572141" y="0"/>
                  </a:lnTo>
                  <a:lnTo>
                    <a:pt x="572141" y="2281746"/>
                  </a:lnTo>
                  <a:lnTo>
                    <a:pt x="0" y="2281746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572141" cy="2319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129476" y="2902404"/>
            <a:ext cx="10129824" cy="6572848"/>
            <a:chOff x="0" y="0"/>
            <a:chExt cx="2667937" cy="173112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667937" cy="1731120"/>
            </a:xfrm>
            <a:custGeom>
              <a:avLst/>
              <a:gdLst/>
              <a:ahLst/>
              <a:cxnLst/>
              <a:rect r="r" b="b" t="t" l="l"/>
              <a:pathLst>
                <a:path h="1731120" w="2667937">
                  <a:moveTo>
                    <a:pt x="6114" y="0"/>
                  </a:moveTo>
                  <a:lnTo>
                    <a:pt x="2661823" y="0"/>
                  </a:lnTo>
                  <a:cubicBezTo>
                    <a:pt x="2663445" y="0"/>
                    <a:pt x="2665000" y="644"/>
                    <a:pt x="2666146" y="1791"/>
                  </a:cubicBezTo>
                  <a:cubicBezTo>
                    <a:pt x="2667293" y="2937"/>
                    <a:pt x="2667937" y="4493"/>
                    <a:pt x="2667937" y="6114"/>
                  </a:cubicBezTo>
                  <a:lnTo>
                    <a:pt x="2667937" y="1725006"/>
                  </a:lnTo>
                  <a:cubicBezTo>
                    <a:pt x="2667937" y="1726628"/>
                    <a:pt x="2667293" y="1728183"/>
                    <a:pt x="2666146" y="1729330"/>
                  </a:cubicBezTo>
                  <a:cubicBezTo>
                    <a:pt x="2665000" y="1730476"/>
                    <a:pt x="2663445" y="1731120"/>
                    <a:pt x="2661823" y="1731120"/>
                  </a:cubicBezTo>
                  <a:lnTo>
                    <a:pt x="6114" y="1731120"/>
                  </a:lnTo>
                  <a:cubicBezTo>
                    <a:pt x="4493" y="1731120"/>
                    <a:pt x="2937" y="1730476"/>
                    <a:pt x="1791" y="1729330"/>
                  </a:cubicBezTo>
                  <a:cubicBezTo>
                    <a:pt x="644" y="1728183"/>
                    <a:pt x="0" y="1726628"/>
                    <a:pt x="0" y="1725006"/>
                  </a:cubicBezTo>
                  <a:lnTo>
                    <a:pt x="0" y="6114"/>
                  </a:lnTo>
                  <a:cubicBezTo>
                    <a:pt x="0" y="4493"/>
                    <a:pt x="644" y="2937"/>
                    <a:pt x="1791" y="1791"/>
                  </a:cubicBezTo>
                  <a:cubicBezTo>
                    <a:pt x="2937" y="644"/>
                    <a:pt x="4493" y="0"/>
                    <a:pt x="6114" y="0"/>
                  </a:cubicBezTo>
                  <a:close/>
                </a:path>
              </a:pathLst>
            </a:custGeom>
            <a:ln w="19050" cap="sq">
              <a:solidFill>
                <a:srgbClr val="DBC6B9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667937" cy="17692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680141" y="1084209"/>
            <a:ext cx="5449335" cy="8663506"/>
            <a:chOff x="0" y="0"/>
            <a:chExt cx="1435216" cy="228174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435216" cy="2281746"/>
            </a:xfrm>
            <a:custGeom>
              <a:avLst/>
              <a:gdLst/>
              <a:ahLst/>
              <a:cxnLst/>
              <a:rect r="r" b="b" t="t" l="l"/>
              <a:pathLst>
                <a:path h="2281746" w="1435216">
                  <a:moveTo>
                    <a:pt x="11366" y="0"/>
                  </a:moveTo>
                  <a:lnTo>
                    <a:pt x="1423850" y="0"/>
                  </a:lnTo>
                  <a:cubicBezTo>
                    <a:pt x="1426864" y="0"/>
                    <a:pt x="1429755" y="1197"/>
                    <a:pt x="1431887" y="3329"/>
                  </a:cubicBezTo>
                  <a:cubicBezTo>
                    <a:pt x="1434018" y="5460"/>
                    <a:pt x="1435216" y="8351"/>
                    <a:pt x="1435216" y="11366"/>
                  </a:cubicBezTo>
                  <a:lnTo>
                    <a:pt x="1435216" y="2270381"/>
                  </a:lnTo>
                  <a:cubicBezTo>
                    <a:pt x="1435216" y="2273395"/>
                    <a:pt x="1434018" y="2276286"/>
                    <a:pt x="1431887" y="2278418"/>
                  </a:cubicBezTo>
                  <a:cubicBezTo>
                    <a:pt x="1429755" y="2280549"/>
                    <a:pt x="1426864" y="2281746"/>
                    <a:pt x="1423850" y="2281746"/>
                  </a:cubicBezTo>
                  <a:lnTo>
                    <a:pt x="11366" y="2281746"/>
                  </a:lnTo>
                  <a:cubicBezTo>
                    <a:pt x="8351" y="2281746"/>
                    <a:pt x="5460" y="2280549"/>
                    <a:pt x="3329" y="2278418"/>
                  </a:cubicBezTo>
                  <a:cubicBezTo>
                    <a:pt x="1197" y="2276286"/>
                    <a:pt x="0" y="2273395"/>
                    <a:pt x="0" y="2270381"/>
                  </a:cubicBezTo>
                  <a:lnTo>
                    <a:pt x="0" y="11366"/>
                  </a:lnTo>
                  <a:cubicBezTo>
                    <a:pt x="0" y="8351"/>
                    <a:pt x="1197" y="5460"/>
                    <a:pt x="3329" y="3329"/>
                  </a:cubicBezTo>
                  <a:cubicBezTo>
                    <a:pt x="5460" y="1197"/>
                    <a:pt x="8351" y="0"/>
                    <a:pt x="11366" y="0"/>
                  </a:cubicBezTo>
                  <a:close/>
                </a:path>
              </a:pathLst>
            </a:custGeom>
            <a:solidFill>
              <a:srgbClr val="1E1E1E"/>
            </a:solidFill>
            <a:ln w="19050" cap="sq">
              <a:solidFill>
                <a:srgbClr val="DBC6B9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435216" cy="2319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680141" y="1084209"/>
            <a:ext cx="3176956" cy="2902404"/>
          </a:xfrm>
          <a:custGeom>
            <a:avLst/>
            <a:gdLst/>
            <a:ahLst/>
            <a:cxnLst/>
            <a:rect r="r" b="b" t="t" l="l"/>
            <a:pathLst>
              <a:path h="2902404" w="3176956">
                <a:moveTo>
                  <a:pt x="0" y="0"/>
                </a:moveTo>
                <a:lnTo>
                  <a:pt x="3176956" y="0"/>
                </a:lnTo>
                <a:lnTo>
                  <a:pt x="3176956" y="2902404"/>
                </a:lnTo>
                <a:lnTo>
                  <a:pt x="0" y="29024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921" t="-46074" r="-17063" b="-49469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785820" y="5289506"/>
            <a:ext cx="3343656" cy="4458208"/>
          </a:xfrm>
          <a:custGeom>
            <a:avLst/>
            <a:gdLst/>
            <a:ahLst/>
            <a:cxnLst/>
            <a:rect r="r" b="b" t="t" l="l"/>
            <a:pathLst>
              <a:path h="4458208" w="3343656">
                <a:moveTo>
                  <a:pt x="0" y="0"/>
                </a:moveTo>
                <a:lnTo>
                  <a:pt x="3343656" y="0"/>
                </a:lnTo>
                <a:lnTo>
                  <a:pt x="3343656" y="4458208"/>
                </a:lnTo>
                <a:lnTo>
                  <a:pt x="0" y="44582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7529526" y="-152400"/>
            <a:ext cx="8556332" cy="2592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08"/>
              </a:lnSpc>
            </a:pPr>
            <a:r>
              <a:rPr lang="en-US" sz="743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Нове єврейське кладовище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529526" y="2854779"/>
            <a:ext cx="9729774" cy="6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8"/>
              </a:lnSpc>
            </a:pPr>
            <a:r>
              <a:rPr lang="en-US" sz="252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Єврейське кладовище в м.Острог існувало ще з початку XV  століття. Але з приходом радянсько влади з 1944 р.його було знищено. Всі надгробки (мацеви) з цвинтаря було вивезено і ними була вимощена дорога в військовій частині, стіни свинарників та просто викинуті на околицх Острога. Після того на місці кладовища був міський парк відпочинку (з танцями), а з 1990-х рр.- занедбаний парковий простір.  </a:t>
            </a:r>
          </a:p>
          <a:p>
            <a:pPr algn="l">
              <a:lnSpc>
                <a:spcPts val="3538"/>
              </a:lnSpc>
            </a:pPr>
            <a:r>
              <a:rPr lang="en-US" sz="252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У  2017 році Аршинов Григорій підключив  науковців з Оострозької академії , і було доведено, що там поховано дуже багато відомих історичних постатей єврейської общини. Завдяки Григорію Йосиповичу було відновлено кладовище . Він сам склейував дуже багато могильних плит та повертав їх на місця . Він теж похований на цьому кладовищі.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780820" y="4212695"/>
            <a:ext cx="2623989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 фото автора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222" r="0" b="-1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646454" y="0"/>
            <a:ext cx="14638990" cy="11847102"/>
            <a:chOff x="0" y="0"/>
            <a:chExt cx="3855536" cy="31202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855536" cy="3120224"/>
            </a:xfrm>
            <a:custGeom>
              <a:avLst/>
              <a:gdLst/>
              <a:ahLst/>
              <a:cxnLst/>
              <a:rect r="r" b="b" t="t" l="l"/>
              <a:pathLst>
                <a:path h="3120224" w="3855536">
                  <a:moveTo>
                    <a:pt x="0" y="0"/>
                  </a:moveTo>
                  <a:lnTo>
                    <a:pt x="3855536" y="0"/>
                  </a:lnTo>
                  <a:lnTo>
                    <a:pt x="3855536" y="3120224"/>
                  </a:lnTo>
                  <a:lnTo>
                    <a:pt x="0" y="3120224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855536" cy="3158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5400000">
            <a:off x="11258714" y="-299769"/>
            <a:ext cx="2730083" cy="4269325"/>
            <a:chOff x="0" y="0"/>
            <a:chExt cx="851272" cy="13312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51272" cy="1331226"/>
            </a:xfrm>
            <a:custGeom>
              <a:avLst/>
              <a:gdLst/>
              <a:ahLst/>
              <a:cxnLst/>
              <a:rect r="r" b="b" t="t" l="l"/>
              <a:pathLst>
                <a:path h="1331226" w="851272">
                  <a:moveTo>
                    <a:pt x="0" y="0"/>
                  </a:moveTo>
                  <a:lnTo>
                    <a:pt x="851272" y="0"/>
                  </a:lnTo>
                  <a:lnTo>
                    <a:pt x="851272" y="1331226"/>
                  </a:lnTo>
                  <a:lnTo>
                    <a:pt x="0" y="1331226"/>
                  </a:lnTo>
                  <a:close/>
                </a:path>
              </a:pathLst>
            </a:custGeom>
            <a:blipFill>
              <a:blip r:embed="rId3"/>
              <a:stretch>
                <a:fillRect l="0" t="-4422" r="0" b="-4422"/>
              </a:stretch>
            </a:blipFill>
            <a:ln w="19050" cap="sq">
              <a:solidFill>
                <a:srgbClr val="C6AB99"/>
              </a:solidFill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431143" y="375949"/>
            <a:ext cx="10057950" cy="1589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0"/>
              </a:lnSpc>
            </a:pPr>
            <a:r>
              <a:rPr lang="en-US" sz="455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Голокост в Острозі: трагедія знищеної громади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46454" y="2130169"/>
            <a:ext cx="8456356" cy="6565896"/>
            <a:chOff x="0" y="0"/>
            <a:chExt cx="2227188" cy="172929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27188" cy="1729290"/>
            </a:xfrm>
            <a:custGeom>
              <a:avLst/>
              <a:gdLst/>
              <a:ahLst/>
              <a:cxnLst/>
              <a:rect r="r" b="b" t="t" l="l"/>
              <a:pathLst>
                <a:path h="1729290" w="2227188">
                  <a:moveTo>
                    <a:pt x="7324" y="0"/>
                  </a:moveTo>
                  <a:lnTo>
                    <a:pt x="2219864" y="0"/>
                  </a:lnTo>
                  <a:cubicBezTo>
                    <a:pt x="2223909" y="0"/>
                    <a:pt x="2227188" y="3279"/>
                    <a:pt x="2227188" y="7324"/>
                  </a:cubicBezTo>
                  <a:lnTo>
                    <a:pt x="2227188" y="1721965"/>
                  </a:lnTo>
                  <a:cubicBezTo>
                    <a:pt x="2227188" y="1726011"/>
                    <a:pt x="2223909" y="1729290"/>
                    <a:pt x="2219864" y="1729290"/>
                  </a:cubicBezTo>
                  <a:lnTo>
                    <a:pt x="7324" y="1729290"/>
                  </a:lnTo>
                  <a:cubicBezTo>
                    <a:pt x="5382" y="1729290"/>
                    <a:pt x="3519" y="1728518"/>
                    <a:pt x="2145" y="1727144"/>
                  </a:cubicBezTo>
                  <a:cubicBezTo>
                    <a:pt x="772" y="1725771"/>
                    <a:pt x="0" y="1723908"/>
                    <a:pt x="0" y="1721965"/>
                  </a:cubicBezTo>
                  <a:lnTo>
                    <a:pt x="0" y="7324"/>
                  </a:lnTo>
                  <a:cubicBezTo>
                    <a:pt x="0" y="3279"/>
                    <a:pt x="3279" y="0"/>
                    <a:pt x="7324" y="0"/>
                  </a:cubicBezTo>
                  <a:close/>
                </a:path>
              </a:pathLst>
            </a:custGeom>
            <a:ln w="19050" cap="sq">
              <a:solidFill>
                <a:srgbClr val="DBC6B9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27188" cy="17673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837577" y="2168891"/>
            <a:ext cx="7846878" cy="2894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21"/>
              </a:lnSpc>
            </a:pPr>
            <a:r>
              <a:rPr lang="en-US" sz="272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Масові знищення єврейської громади почались з 4 серпня 1941 року. Вони були в густому лісі , поблизу Красноставу . Було три заходи розстрілів. Тисячі людей вели колонами на страту , лише через їхню національність...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37577" y="5184339"/>
            <a:ext cx="8074110" cy="3378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28"/>
              </a:lnSpc>
            </a:pPr>
            <a:r>
              <a:rPr lang="en-US" sz="273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Є ще одне місце розстрілу, про яке мало хто знає. Воно знаходиться за Острогом, поблизу міста Нетішин. Більше ніж для 2 тисяч сильних молодих  чоловіків сказали, що потрібно їхати в Кривин, на залізничну станцію , розгружати торгові потяги . По дорозі до залізниці їх розстріляли... 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3063403" y="3644826"/>
            <a:ext cx="4678275" cy="3174274"/>
          </a:xfrm>
          <a:custGeom>
            <a:avLst/>
            <a:gdLst/>
            <a:ahLst/>
            <a:cxnLst/>
            <a:rect r="r" b="b" t="t" l="l"/>
            <a:pathLst>
              <a:path h="3174274" w="4678275">
                <a:moveTo>
                  <a:pt x="0" y="0"/>
                </a:moveTo>
                <a:lnTo>
                  <a:pt x="4678275" y="0"/>
                </a:lnTo>
                <a:lnTo>
                  <a:pt x="4678275" y="3174275"/>
                </a:lnTo>
                <a:lnTo>
                  <a:pt x="0" y="31742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411" t="-13387" r="-2595" b="-8606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699092" y="6978877"/>
            <a:ext cx="7560208" cy="3181071"/>
          </a:xfrm>
          <a:custGeom>
            <a:avLst/>
            <a:gdLst/>
            <a:ahLst/>
            <a:cxnLst/>
            <a:rect r="r" b="b" t="t" l="l"/>
            <a:pathLst>
              <a:path h="3181071" w="7560208">
                <a:moveTo>
                  <a:pt x="0" y="0"/>
                </a:moveTo>
                <a:lnTo>
                  <a:pt x="7560208" y="0"/>
                </a:lnTo>
                <a:lnTo>
                  <a:pt x="7560208" y="3181071"/>
                </a:lnTo>
                <a:lnTo>
                  <a:pt x="0" y="31810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347664" y="-57150"/>
            <a:ext cx="7342465" cy="448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Єврейська сім’я з Острога. Жертви Голокосту.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489093" y="3161835"/>
            <a:ext cx="5148620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 з сімейного архіву Федорчук М.О.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913422" y="4028933"/>
            <a:ext cx="2121482" cy="1896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6"/>
              </a:lnSpc>
              <a:spcBef>
                <a:spcPct val="0"/>
              </a:spcBef>
            </a:pPr>
            <a:r>
              <a:rPr lang="en-US" sz="27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Пам’ятник жертвам Голокосту в Острозі.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347664" y="6495886"/>
            <a:ext cx="2687241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Джерело: фото автора.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730398" y="8819890"/>
            <a:ext cx="7372412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Згідно р</a:t>
            </a:r>
            <a:r>
              <a:rPr lang="en-US" sz="2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езультатів соцопитування 48 % респонденітв знають,  де знаходиться меморіал пам'яті жертв Голокосту?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45924" y="6511074"/>
            <a:ext cx="7508266" cy="3406876"/>
          </a:xfrm>
          <a:custGeom>
            <a:avLst/>
            <a:gdLst/>
            <a:ahLst/>
            <a:cxnLst/>
            <a:rect r="r" b="b" t="t" l="l"/>
            <a:pathLst>
              <a:path h="3406876" w="7508266">
                <a:moveTo>
                  <a:pt x="0" y="0"/>
                </a:moveTo>
                <a:lnTo>
                  <a:pt x="7508266" y="0"/>
                </a:lnTo>
                <a:lnTo>
                  <a:pt x="7508266" y="3406876"/>
                </a:lnTo>
                <a:lnTo>
                  <a:pt x="0" y="34068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16047" y="6602341"/>
            <a:ext cx="7310318" cy="3315609"/>
          </a:xfrm>
          <a:custGeom>
            <a:avLst/>
            <a:gdLst/>
            <a:ahLst/>
            <a:cxnLst/>
            <a:rect r="r" b="b" t="t" l="l"/>
            <a:pathLst>
              <a:path h="3315609" w="7310318">
                <a:moveTo>
                  <a:pt x="0" y="0"/>
                </a:moveTo>
                <a:lnTo>
                  <a:pt x="7310319" y="0"/>
                </a:lnTo>
                <a:lnTo>
                  <a:pt x="7310319" y="3315609"/>
                </a:lnTo>
                <a:lnTo>
                  <a:pt x="0" y="33156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74475" y="112561"/>
            <a:ext cx="12466320" cy="854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О</a:t>
            </a:r>
            <a:r>
              <a:rPr lang="en-US" sz="49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строг: спадщина, що об’єднує громаду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4546" y="1320076"/>
            <a:ext cx="16406447" cy="4780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62"/>
              </a:lnSpc>
              <a:spcBef>
                <a:spcPct val="0"/>
              </a:spcBef>
            </a:pPr>
            <a:r>
              <a:rPr lang="en-US" sz="30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Результати соціологічного опитування учнів показали:</a:t>
            </a:r>
          </a:p>
          <a:p>
            <a:pPr algn="l" marL="657380" indent="-328690" lvl="1">
              <a:lnSpc>
                <a:spcPts val="4262"/>
              </a:lnSpc>
              <a:spcBef>
                <a:spcPct val="0"/>
              </a:spcBef>
              <a:buFont typeface="Arial"/>
              <a:buChar char="•"/>
            </a:pPr>
            <a:r>
              <a:rPr lang="en-US" sz="30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85% вважають, що відновлення єврейського кладовища та реставрація Синагоги важливою справою для всього міста, а не лише для єврейської громади.</a:t>
            </a:r>
          </a:p>
          <a:p>
            <a:pPr algn="l" marL="657380" indent="-328690" lvl="1">
              <a:lnSpc>
                <a:spcPts val="4262"/>
              </a:lnSpc>
              <a:spcBef>
                <a:spcPct val="0"/>
              </a:spcBef>
              <a:buFont typeface="Arial"/>
              <a:buChar char="•"/>
            </a:pPr>
            <a:r>
              <a:rPr lang="en-US" sz="30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65% готові долучитися як волонтери до прибирання старовинного цвинтаря або меморіалу.</a:t>
            </a:r>
          </a:p>
          <a:p>
            <a:pPr algn="l">
              <a:lnSpc>
                <a:spcPts val="4262"/>
              </a:lnSpc>
              <a:spcBef>
                <a:spcPct val="0"/>
              </a:spcBef>
            </a:pPr>
            <a:r>
              <a:rPr lang="en-US" sz="30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Це свідчить про високий рівень громадянської свідомості молоді та розуміння цінності багатокультурної спадщини.</a:t>
            </a:r>
          </a:p>
          <a:p>
            <a:pPr algn="ctr">
              <a:lnSpc>
                <a:spcPts val="4262"/>
              </a:lnSpc>
              <a:spcBef>
                <a:spcPct val="0"/>
              </a:spcBef>
            </a:pPr>
            <a:r>
              <a:rPr lang="en-US" sz="30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Пам’ять про минуле стає спільною справою сучасної громади.</a:t>
            </a:r>
          </a:p>
          <a:p>
            <a:pPr algn="ctr">
              <a:lnSpc>
                <a:spcPts val="4262"/>
              </a:lnSpc>
              <a:spcBef>
                <a:spcPct val="0"/>
              </a:spcBef>
            </a:pPr>
            <a:r>
              <a:rPr lang="en-US" sz="30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Молодь Острога підтримує збереження історії міста!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91408" y="1422066"/>
            <a:ext cx="17037361" cy="8525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241"/>
              </a:lnSpc>
              <a:spcBef>
                <a:spcPct val="0"/>
              </a:spcBef>
            </a:pPr>
            <a:r>
              <a:rPr lang="en-US" sz="37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</a:t>
            </a:r>
            <a:r>
              <a:rPr lang="en-US" sz="37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Дослідження показало, що відновлена єврейська спадщина Острога поступово інтегрується в сучасний культурний і туристичний простір міста через пам’ятки, екскурсії, меморіальні місця та просвітницькі заходи. </a:t>
            </a:r>
          </a:p>
          <a:p>
            <a:pPr algn="just">
              <a:lnSpc>
                <a:spcPts val="5241"/>
              </a:lnSpc>
              <a:spcBef>
                <a:spcPct val="0"/>
              </a:spcBef>
            </a:pPr>
            <a:r>
              <a:rPr lang="en-US" sz="37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Результати опитування засвідчили позитивне ставлення молоді до збереження цієї спадщини й готовність долучатися до волонтерської діяльності. </a:t>
            </a:r>
          </a:p>
          <a:p>
            <a:pPr algn="just">
              <a:lnSpc>
                <a:spcPts val="5241"/>
              </a:lnSpc>
              <a:spcBef>
                <a:spcPct val="0"/>
              </a:spcBef>
            </a:pPr>
            <a:r>
              <a:rPr lang="en-US" sz="37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Авторкою роботи здійснено польові дослідження, проведено опитування учнів, зібрано усні свідчення та узагальнено матеріали, що дозволило актуалізувати тему серед молоді. </a:t>
            </a:r>
          </a:p>
          <a:p>
            <a:pPr algn="l">
              <a:lnSpc>
                <a:spcPts val="5241"/>
              </a:lnSpc>
              <a:spcBef>
                <a:spcPct val="0"/>
              </a:spcBef>
            </a:pPr>
            <a:r>
              <a:rPr lang="en-US" sz="37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</a:t>
            </a:r>
            <a:r>
              <a:rPr lang="en-US" sz="37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Для подальшої популяризації полікультурного минулого Острога доцільно розвивати шкільні проєкти, тематичні екскурсії, молодіжні акції та інформаційні кампанії.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853659" y="537526"/>
            <a:ext cx="3145274" cy="887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1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Висновки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14350" y="370550"/>
            <a:ext cx="17491874" cy="9641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85"/>
              </a:lnSpc>
            </a:pPr>
            <a:r>
              <a:rPr lang="en-US" sz="334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Список джерел та літератури</a:t>
            </a:r>
          </a:p>
          <a:p>
            <a:pPr algn="l">
              <a:lnSpc>
                <a:spcPts val="3307"/>
              </a:lnSpc>
              <a:spcBef>
                <a:spcPct val="0"/>
              </a:spcBef>
            </a:pP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1.В Острозі вшанували пам’ять розстріляних нацистами євр</a:t>
            </a: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еїв. Острозька міська рада. 4.08.2022. URL: </a:t>
            </a:r>
            <a:r>
              <a:rPr lang="en-US" sz="2362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2" tooltip="https://surl.li/agtbka"/>
              </a:rPr>
              <a:t>https://surl.li/agtbka</a:t>
            </a: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(дата звернення: 9.04.2026).</a:t>
            </a:r>
          </a:p>
          <a:p>
            <a:pPr algn="l">
              <a:lnSpc>
                <a:spcPts val="3307"/>
              </a:lnSpc>
              <a:spcBef>
                <a:spcPct val="0"/>
              </a:spcBef>
            </a:pP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2.Голодюк Н. Депутати обласної ради повернули Єврейському цвинтарю статус кладовища. Район. Острог. 8.06.2017. URL: </a:t>
            </a:r>
            <a:r>
              <a:rPr lang="en-US" sz="2362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3" tooltip="https://ostrog.rayon.in.ua/news/32228-deputati-oblasnoyi-radi-povernuli-evreiskomu-tsvintariu-status-kladovishcha"/>
              </a:rPr>
              <a:t>https://ostrog.rayon.in.ua/news/32228-deputati-oblasnoyi-radi-povernuli-evreiskomu-tsvintariu-status-kladovishcha</a:t>
            </a: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(дата звернення: 9.04.2026).</a:t>
            </a:r>
          </a:p>
          <a:p>
            <a:pPr algn="l">
              <a:lnSpc>
                <a:spcPts val="3307"/>
              </a:lnSpc>
              <a:spcBef>
                <a:spcPct val="0"/>
              </a:spcBef>
            </a:pP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3.Данилюк М. Трагедія острозьких євреїв у роки нацистської окупації. Державний історико-культурний заповідник міста Острога. URL: </a:t>
            </a:r>
            <a:r>
              <a:rPr lang="en-US" sz="2362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4" tooltip="https://ostrohcastle.com.ua/tragediya-ostrozkyh-yevreyiv-u-roky-natsystskoyi-okupatsiyi/"/>
              </a:rPr>
              <a:t>https://ostrohcastle.com.ua/tragediya-ostrozkyh-yevreyiv-u-roky-natsystskoyi-okupatsiyi/</a:t>
            </a: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(дата звернення: 9.04.2026).</a:t>
            </a:r>
          </a:p>
          <a:p>
            <a:pPr algn="l">
              <a:lnSpc>
                <a:spcPts val="3307"/>
              </a:lnSpc>
              <a:spcBef>
                <a:spcPct val="0"/>
              </a:spcBef>
            </a:pP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4.Єврейське кладовище на території Острога – найдавніше в Україні. Район. Острог. 13.08.2017. URL: </a:t>
            </a:r>
            <a:r>
              <a:rPr lang="en-US" sz="2362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5" tooltip="https://ostrog.rayon.in.ua/topics/381826-evreiske-kladovishche-na-teritoriyi-ostroga-odne-z-naidavnishih-v-ukrayini"/>
              </a:rPr>
              <a:t>https://ostrog.rayon.in.ua/topics/381826-evreiske-kladovishche-na-teritoriyi-ostroga-odne-z-naidavnishih-v-ukrayini</a:t>
            </a: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(дата звернення: 9.04.2026).</a:t>
            </a:r>
          </a:p>
          <a:p>
            <a:pPr algn="l">
              <a:lnSpc>
                <a:spcPts val="3307"/>
              </a:lnSpc>
              <a:spcBef>
                <a:spcPct val="0"/>
              </a:spcBef>
            </a:pP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5.Записано 13 квітня 2026 р. від Федорчук Марії Олександрівни, 1949 р. н., жительки м. Острог.</a:t>
            </a:r>
          </a:p>
          <a:p>
            <a:pPr algn="l">
              <a:lnSpc>
                <a:spcPts val="3307"/>
              </a:lnSpc>
              <a:spcBef>
                <a:spcPct val="0"/>
              </a:spcBef>
            </a:pP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6.Козловська Л. Голокост – трагедія, що об’єднала народи. Державний історико-культурний заповідник міста Острога. 24.01.2024. URL: </a:t>
            </a:r>
            <a:r>
              <a:rPr lang="en-US" sz="2362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6" tooltip="https://ostrohcastle.com.ua/golokost-tragediya-shho-ob-yednala-narody/"/>
              </a:rPr>
              <a:t>https://ostrohcastle.com.ua/golokost-tragediya-shho-ob-yednala-narody/</a:t>
            </a: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(дата звернення: 10.04.2026).</a:t>
            </a:r>
          </a:p>
          <a:p>
            <a:pPr algn="l">
              <a:lnSpc>
                <a:spcPts val="3307"/>
              </a:lnSpc>
              <a:spcBef>
                <a:spcPct val="0"/>
              </a:spcBef>
            </a:pP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7.   Максимчук Г. Якою була Велика синагога в Острозі століття тому. ФОТО. Район.Острог. 2018. 8 жовт. URL: https://ostrog.rayon.in.ua/news/97654-iakoiu-bula-velika-sinagoga-v-ostrozi-stolittia-tomu-foto (дата звернення: 10.04.2026).</a:t>
            </a:r>
          </a:p>
          <a:p>
            <a:pPr algn="l">
              <a:lnSpc>
                <a:spcPts val="3307"/>
              </a:lnSpc>
              <a:spcBef>
                <a:spcPct val="0"/>
              </a:spcBef>
            </a:pP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8.Острог-путівник. Brama Grodzka- Teatr NN. URL: </a:t>
            </a:r>
            <a:r>
              <a:rPr lang="en-US" sz="2362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7" tooltip="https://ostrohcastle.com.ua/golokost-tragediya-shho-ob-yednala-narody/"/>
              </a:rPr>
              <a:t>https://ostrohcastle.com.ua/golokost-tragediya-shho-ob-yednala-narody/</a:t>
            </a: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(дата звернення: 9.04.2026).</a:t>
            </a:r>
          </a:p>
          <a:p>
            <a:pPr algn="l">
              <a:lnSpc>
                <a:spcPts val="3307"/>
              </a:lnSpc>
              <a:spcBef>
                <a:spcPct val="0"/>
              </a:spcBef>
            </a:pP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9. Синагога в Острозі. Відновлення руїни. </a:t>
            </a:r>
            <a:r>
              <a:rPr lang="en-US" sz="2362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8" tooltip="https://www.ukrainer.net"/>
              </a:rPr>
              <a:t>Ukraїner</a:t>
            </a: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. 13.07.2019. URL: </a:t>
            </a:r>
            <a:r>
              <a:rPr lang="en-US" sz="2362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9" tooltip="https://www.ukrainer.net/synagoga-ostrog/"/>
              </a:rPr>
              <a:t>https://www.ukrainer.net/synagoga-ostrog/</a:t>
            </a:r>
            <a:r>
              <a:rPr lang="en-US" sz="236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(дата звернення: 10.04.2026).</a:t>
            </a:r>
          </a:p>
          <a:p>
            <a:pPr algn="l">
              <a:lnSpc>
                <a:spcPts val="317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DAHGz6GXGbY</dc:identifier>
  <dcterms:modified xsi:type="dcterms:W3CDTF">2011-08-01T06:04:30Z</dcterms:modified>
  <cp:revision>1</cp:revision>
  <dc:title>Презентація_Калабська Ю.В.</dc:title>
</cp:coreProperties>
</file>