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Canva Sans" panose="020B0604020202020204" charset="0"/>
      <p:regular r:id="rId19"/>
    </p:embeddedFont>
    <p:embeddedFont>
      <p:font typeface="Canva Sans Bold" panose="020B0604020202020204" charset="0"/>
      <p:regular r:id="rId20"/>
    </p:embeddedFont>
    <p:embeddedFont>
      <p:font typeface="Mak" panose="020B0604020202020204" charset="0"/>
      <p:regular r:id="rId21"/>
    </p:embeddedFont>
    <p:embeddedFont>
      <p:font typeface="Mak Bold" panose="020B0604020202020204" charset="0"/>
      <p:regular r:id="rId22"/>
    </p:embeddedFont>
    <p:embeddedFont>
      <p:font typeface="Open Sauce" panose="020B0604020202020204" charset="0"/>
      <p:regular r:id="rId23"/>
    </p:embeddedFont>
    <p:embeddedFont>
      <p:font typeface="Open Sauce Medium" panose="020B0604020202020204" charset="0"/>
      <p:regular r:id="rId24"/>
    </p:embeddedFont>
    <p:embeddedFont>
      <p:font typeface="Perandory" panose="020B0604020202020204" charset="0"/>
      <p:regular r:id="rId25"/>
    </p:embeddedFont>
    <p:embeddedFont>
      <p:font typeface="Russkopis" panose="020B0604020202020204" charset="-52"/>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80" d="100"/>
          <a:sy n="80" d="100"/>
        </p:scale>
        <p:origin x="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ravel-guide.in.ua" TargetMode="External"/><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hyperlink" Target="https://ukrainaincognita.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https://rkc.in.u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shuba.life" TargetMode="External"/><Relationship Id="rId3" Type="http://schemas.openxmlformats.org/officeDocument/2006/relationships/image" Target="../media/image12.png"/><Relationship Id="rId7" Type="http://schemas.openxmlformats.org/officeDocument/2006/relationships/hyperlink" Target="https://www.youtube.com/watch?v=DvH0XchLl98"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hyperlink" Target="https://culture.p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ua.igotoworld.com" TargetMode="External"/><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hyperlink" Target="https://rkc.in.ua" TargetMode="Externa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hyperlink" Target="https://uk.wikipedia.org" TargetMode="External"/><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hyperlink" Target="https://eurostudy.info" TargetMode="External"/><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hyperlink" Target="https://www.ukrinform.ua/rubric-world/3866705-vandali-rozmaluvali-ukrainskij-dim-u-varsavi-pidozruut-rosijsku-provokaciu.html" TargetMode="External"/><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hyperlink" Target="http://hnpu.edu.ua" TargetMode="External"/><Relationship Id="rId3" Type="http://schemas.openxmlformats.org/officeDocument/2006/relationships/hyperlink" Target="https://culture.pl" TargetMode="External"/><Relationship Id="rId7" Type="http://schemas.openxmlformats.org/officeDocument/2006/relationships/hyperlink" Target="https://polonia.kharkov.ua/uk/" TargetMode="External"/><Relationship Id="rId2" Type="http://schemas.openxmlformats.org/officeDocument/2006/relationships/hyperlink" Target="https://polish-kharkiv.com.ua" TargetMode="External"/><Relationship Id="rId1" Type="http://schemas.openxmlformats.org/officeDocument/2006/relationships/slideLayout" Target="../slideLayouts/slideLayout7.xml"/><Relationship Id="rId6" Type="http://schemas.openxmlformats.org/officeDocument/2006/relationships/hyperlink" Target="https://uk.wikipedia.org" TargetMode="External"/><Relationship Id="rId11" Type="http://schemas.openxmlformats.org/officeDocument/2006/relationships/hyperlink" Target="https://www.instagram.com" TargetMode="External"/><Relationship Id="rId5" Type="http://schemas.openxmlformats.org/officeDocument/2006/relationships/hyperlink" Target="https://eurostudy.info" TargetMode="External"/><Relationship Id="rId10" Type="http://schemas.openxmlformats.org/officeDocument/2006/relationships/hyperlink" Target="https://shuba.life" TargetMode="External"/><Relationship Id="rId4" Type="http://schemas.openxmlformats.org/officeDocument/2006/relationships/hyperlink" Target="https://moniacs.kh.ua" TargetMode="External"/><Relationship Id="rId9" Type="http://schemas.openxmlformats.org/officeDocument/2006/relationships/hyperlink" Target="https://polish-kharkiv.com.ua/u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TextBox 2"/>
          <p:cNvSpPr txBox="1"/>
          <p:nvPr/>
        </p:nvSpPr>
        <p:spPr>
          <a:xfrm>
            <a:off x="-26870" y="165196"/>
            <a:ext cx="18397185" cy="2343120"/>
          </a:xfrm>
          <a:prstGeom prst="rect">
            <a:avLst/>
          </a:prstGeom>
        </p:spPr>
        <p:txBody>
          <a:bodyPr lIns="0" tIns="0" rIns="0" bIns="0" rtlCol="0" anchor="t">
            <a:spAutoFit/>
          </a:bodyPr>
          <a:lstStyle/>
          <a:p>
            <a:pPr algn="ctr">
              <a:lnSpc>
                <a:spcPts val="8769"/>
              </a:lnSpc>
            </a:pPr>
            <a:r>
              <a:rPr lang="en-US" sz="8682">
                <a:solidFill>
                  <a:srgbClr val="F4E6CD"/>
                </a:solidFill>
                <a:latin typeface="Russkopis"/>
                <a:ea typeface="Russkopis"/>
                <a:cs typeface="Russkopis"/>
                <a:sym typeface="Russkopis"/>
              </a:rPr>
              <a:t>«Взаємний вплив польської та української культур у місті Харків»</a:t>
            </a:r>
          </a:p>
        </p:txBody>
      </p:sp>
      <p:sp>
        <p:nvSpPr>
          <p:cNvPr id="3" name="AutoShape 3"/>
          <p:cNvSpPr/>
          <p:nvPr/>
        </p:nvSpPr>
        <p:spPr>
          <a:xfrm>
            <a:off x="420156" y="2713104"/>
            <a:ext cx="17447688" cy="0"/>
          </a:xfrm>
          <a:prstGeom prst="line">
            <a:avLst/>
          </a:prstGeom>
          <a:ln w="9525" cap="flat">
            <a:solidFill>
              <a:srgbClr val="F4E6CD"/>
            </a:solidFill>
            <a:prstDash val="solid"/>
            <a:headEnd type="none" w="sm" len="sm"/>
            <a:tailEnd type="none" w="sm" len="sm"/>
          </a:ln>
        </p:spPr>
      </p:sp>
      <p:sp>
        <p:nvSpPr>
          <p:cNvPr id="4" name="AutoShape 4"/>
          <p:cNvSpPr/>
          <p:nvPr/>
        </p:nvSpPr>
        <p:spPr>
          <a:xfrm>
            <a:off x="420156" y="4389301"/>
            <a:ext cx="17447688" cy="0"/>
          </a:xfrm>
          <a:prstGeom prst="line">
            <a:avLst/>
          </a:prstGeom>
          <a:ln w="9525" cap="flat">
            <a:solidFill>
              <a:srgbClr val="F4E6CD"/>
            </a:solidFill>
            <a:prstDash val="solid"/>
            <a:headEnd type="none" w="sm" len="sm"/>
            <a:tailEnd type="none" w="sm" len="sm"/>
          </a:ln>
        </p:spPr>
      </p:sp>
      <p:grpSp>
        <p:nvGrpSpPr>
          <p:cNvPr id="5" name="Group 5"/>
          <p:cNvGrpSpPr/>
          <p:nvPr/>
        </p:nvGrpSpPr>
        <p:grpSpPr>
          <a:xfrm>
            <a:off x="8361003" y="2740484"/>
            <a:ext cx="1621437" cy="1621437"/>
            <a:chOff x="0" y="0"/>
            <a:chExt cx="2161916" cy="2161916"/>
          </a:xfrm>
        </p:grpSpPr>
        <p:grpSp>
          <p:nvGrpSpPr>
            <p:cNvPr id="6" name="Group 6"/>
            <p:cNvGrpSpPr/>
            <p:nvPr/>
          </p:nvGrpSpPr>
          <p:grpSpPr>
            <a:xfrm>
              <a:off x="0" y="0"/>
              <a:ext cx="2161916" cy="216191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1B1E"/>
              </a:solidFill>
              <a:ln w="9525" cap="sq">
                <a:solidFill>
                  <a:srgbClr val="F4E6CD"/>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60"/>
                  </a:lnSpc>
                  <a:spcBef>
                    <a:spcPct val="0"/>
                  </a:spcBef>
                </a:pPr>
                <a:endParaRPr/>
              </a:p>
            </p:txBody>
          </p:sp>
        </p:grpSp>
        <p:grpSp>
          <p:nvGrpSpPr>
            <p:cNvPr id="9" name="Group 9"/>
            <p:cNvGrpSpPr/>
            <p:nvPr/>
          </p:nvGrpSpPr>
          <p:grpSpPr>
            <a:xfrm>
              <a:off x="273503" y="273503"/>
              <a:ext cx="1614910" cy="161491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1B1E"/>
              </a:solidFill>
              <a:ln w="9525" cap="sq">
                <a:solidFill>
                  <a:srgbClr val="F4E6CD"/>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spcBef>
                    <a:spcPct val="0"/>
                  </a:spcBef>
                </a:pPr>
                <a:endParaRPr/>
              </a:p>
            </p:txBody>
          </p:sp>
        </p:grpSp>
        <p:sp>
          <p:nvSpPr>
            <p:cNvPr id="12" name="Freeform 12"/>
            <p:cNvSpPr/>
            <p:nvPr/>
          </p:nvSpPr>
          <p:spPr>
            <a:xfrm>
              <a:off x="273503" y="153818"/>
              <a:ext cx="1614910" cy="1854280"/>
            </a:xfrm>
            <a:custGeom>
              <a:avLst/>
              <a:gdLst/>
              <a:ahLst/>
              <a:cxnLst/>
              <a:rect l="l" t="t" r="r" b="b"/>
              <a:pathLst>
                <a:path w="1614910" h="1854280">
                  <a:moveTo>
                    <a:pt x="0" y="0"/>
                  </a:moveTo>
                  <a:lnTo>
                    <a:pt x="1614910" y="0"/>
                  </a:lnTo>
                  <a:lnTo>
                    <a:pt x="1614910" y="1854280"/>
                  </a:lnTo>
                  <a:lnTo>
                    <a:pt x="0" y="18542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13" name="Freeform 13"/>
          <p:cNvSpPr/>
          <p:nvPr/>
        </p:nvSpPr>
        <p:spPr>
          <a:xfrm>
            <a:off x="16306761" y="9258300"/>
            <a:ext cx="1173372" cy="672022"/>
          </a:xfrm>
          <a:custGeom>
            <a:avLst/>
            <a:gdLst/>
            <a:ahLst/>
            <a:cxnLst/>
            <a:rect l="l" t="t" r="r" b="b"/>
            <a:pathLst>
              <a:path w="1173372" h="672022">
                <a:moveTo>
                  <a:pt x="0" y="0"/>
                </a:moveTo>
                <a:lnTo>
                  <a:pt x="1173372" y="0"/>
                </a:lnTo>
                <a:lnTo>
                  <a:pt x="1173372" y="672022"/>
                </a:lnTo>
                <a:lnTo>
                  <a:pt x="0" y="6720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7503359" y="4539015"/>
            <a:ext cx="10364485" cy="5391307"/>
          </a:xfrm>
          <a:custGeom>
            <a:avLst/>
            <a:gdLst/>
            <a:ahLst/>
            <a:cxnLst/>
            <a:rect l="l" t="t" r="r" b="b"/>
            <a:pathLst>
              <a:path w="10364485" h="5391307">
                <a:moveTo>
                  <a:pt x="0" y="0"/>
                </a:moveTo>
                <a:lnTo>
                  <a:pt x="10364485" y="0"/>
                </a:lnTo>
                <a:lnTo>
                  <a:pt x="10364485" y="5391307"/>
                </a:lnTo>
                <a:lnTo>
                  <a:pt x="0" y="5391307"/>
                </a:lnTo>
                <a:lnTo>
                  <a:pt x="0" y="0"/>
                </a:lnTo>
                <a:close/>
              </a:path>
            </a:pathLst>
          </a:custGeom>
          <a:blipFill>
            <a:blip r:embed="rId6"/>
            <a:stretch>
              <a:fillRect l="-20387" t="-25047" b="-29735"/>
            </a:stretch>
          </a:blipFill>
        </p:spPr>
      </p:sp>
      <p:sp>
        <p:nvSpPr>
          <p:cNvPr id="15" name="Freeform 15"/>
          <p:cNvSpPr/>
          <p:nvPr/>
        </p:nvSpPr>
        <p:spPr>
          <a:xfrm>
            <a:off x="420156" y="4512141"/>
            <a:ext cx="6624627" cy="5418181"/>
          </a:xfrm>
          <a:custGeom>
            <a:avLst/>
            <a:gdLst/>
            <a:ahLst/>
            <a:cxnLst/>
            <a:rect l="l" t="t" r="r" b="b"/>
            <a:pathLst>
              <a:path w="6624627" h="5418181">
                <a:moveTo>
                  <a:pt x="0" y="0"/>
                </a:moveTo>
                <a:lnTo>
                  <a:pt x="6624627" y="0"/>
                </a:lnTo>
                <a:lnTo>
                  <a:pt x="6624627" y="5418181"/>
                </a:lnTo>
                <a:lnTo>
                  <a:pt x="0" y="5418181"/>
                </a:lnTo>
                <a:lnTo>
                  <a:pt x="0" y="0"/>
                </a:lnTo>
                <a:close/>
              </a:path>
            </a:pathLst>
          </a:custGeom>
          <a:blipFill>
            <a:blip r:embed="rId7"/>
            <a:stretch>
              <a:fillRect t="-4875" b="-14181"/>
            </a:stretch>
          </a:blipFill>
        </p:spPr>
      </p:sp>
      <p:sp>
        <p:nvSpPr>
          <p:cNvPr id="16" name="TextBox 16"/>
          <p:cNvSpPr txBox="1"/>
          <p:nvPr/>
        </p:nvSpPr>
        <p:spPr>
          <a:xfrm>
            <a:off x="420156" y="2622616"/>
            <a:ext cx="7940847" cy="1784305"/>
          </a:xfrm>
          <a:prstGeom prst="rect">
            <a:avLst/>
          </a:prstGeom>
        </p:spPr>
        <p:txBody>
          <a:bodyPr lIns="0" tIns="0" rIns="0" bIns="0" rtlCol="0" anchor="t">
            <a:spAutoFit/>
          </a:bodyPr>
          <a:lstStyle/>
          <a:p>
            <a:pPr algn="l">
              <a:lnSpc>
                <a:spcPts val="3502"/>
              </a:lnSpc>
            </a:pPr>
            <a:r>
              <a:rPr lang="en-US" sz="2501" spc="-90">
                <a:solidFill>
                  <a:srgbClr val="F4E6CD"/>
                </a:solidFill>
                <a:latin typeface="Mak"/>
                <a:ea typeface="Mak"/>
                <a:cs typeface="Mak"/>
                <a:sym typeface="Mak"/>
              </a:rPr>
              <a:t>Виконала: Зіменко Анастасія Вячеславівна, учениця 7-А класу Комунального закладу "Харківський ліцей №93 Харківської міської ради" Новобаварського району. </a:t>
            </a:r>
          </a:p>
        </p:txBody>
      </p:sp>
      <p:sp>
        <p:nvSpPr>
          <p:cNvPr id="17" name="TextBox 17"/>
          <p:cNvSpPr txBox="1"/>
          <p:nvPr/>
        </p:nvSpPr>
        <p:spPr>
          <a:xfrm>
            <a:off x="9937056" y="2701961"/>
            <a:ext cx="7930788" cy="2120806"/>
          </a:xfrm>
          <a:prstGeom prst="rect">
            <a:avLst/>
          </a:prstGeom>
        </p:spPr>
        <p:txBody>
          <a:bodyPr lIns="0" tIns="0" rIns="0" bIns="0" rtlCol="0" anchor="t">
            <a:spAutoFit/>
          </a:bodyPr>
          <a:lstStyle/>
          <a:p>
            <a:pPr algn="r">
              <a:lnSpc>
                <a:spcPts val="3330"/>
              </a:lnSpc>
            </a:pPr>
            <a:r>
              <a:rPr lang="en-US" sz="2378" b="1" spc="-85">
                <a:solidFill>
                  <a:srgbClr val="F4E6CD"/>
                </a:solidFill>
                <a:latin typeface="Mak Bold"/>
                <a:ea typeface="Mak Bold"/>
                <a:cs typeface="Mak Bold"/>
                <a:sym typeface="Mak Bold"/>
              </a:rPr>
              <a:t>Керівник: Діас Германов Еміліо Альберто, вчитель історії комунального закладу "Харківський ліцей №93 Харківської міської ради" Новобаварського району. </a:t>
            </a:r>
          </a:p>
          <a:p>
            <a:pPr algn="r">
              <a:lnSpc>
                <a:spcPts val="3330"/>
              </a:lnSpc>
            </a:pPr>
            <a:endParaRPr lang="en-US" sz="2378" b="1" spc="-85">
              <a:solidFill>
                <a:srgbClr val="F4E6CD"/>
              </a:solidFill>
              <a:latin typeface="Mak Bold"/>
              <a:ea typeface="Mak Bold"/>
              <a:cs typeface="Mak Bold"/>
              <a:sym typeface="Mak Bold"/>
            </a:endParaRPr>
          </a:p>
        </p:txBody>
      </p:sp>
      <p:sp>
        <p:nvSpPr>
          <p:cNvPr id="18" name="TextBox 18"/>
          <p:cNvSpPr txBox="1"/>
          <p:nvPr/>
        </p:nvSpPr>
        <p:spPr>
          <a:xfrm>
            <a:off x="16020520" y="4531396"/>
            <a:ext cx="2267480" cy="554169"/>
          </a:xfrm>
          <a:prstGeom prst="rect">
            <a:avLst/>
          </a:prstGeom>
        </p:spPr>
        <p:txBody>
          <a:bodyPr lIns="0" tIns="0" rIns="0" bIns="0" rtlCol="0" anchor="t">
            <a:spAutoFit/>
          </a:bodyPr>
          <a:lstStyle/>
          <a:p>
            <a:pPr algn="ctr">
              <a:lnSpc>
                <a:spcPts val="2237"/>
              </a:lnSpc>
              <a:spcBef>
                <a:spcPct val="0"/>
              </a:spcBef>
            </a:pPr>
            <a:r>
              <a:rPr lang="en-US" sz="1598" u="sng">
                <a:solidFill>
                  <a:srgbClr val="000000"/>
                </a:solidFill>
                <a:latin typeface="Canva Sans"/>
                <a:ea typeface="Canva Sans"/>
                <a:cs typeface="Canva Sans"/>
                <a:sym typeface="Canva Sans"/>
                <a:hlinkClick r:id="rId8" tooltip="https://travel-guide.in.ua"/>
              </a:rPr>
              <a:t>https://travel-guide.in.ua/</a:t>
            </a:r>
          </a:p>
        </p:txBody>
      </p:sp>
      <p:sp>
        <p:nvSpPr>
          <p:cNvPr id="19" name="TextBox 19"/>
          <p:cNvSpPr txBox="1"/>
          <p:nvPr/>
        </p:nvSpPr>
        <p:spPr>
          <a:xfrm>
            <a:off x="420156" y="4493091"/>
            <a:ext cx="1058715" cy="725172"/>
          </a:xfrm>
          <a:prstGeom prst="rect">
            <a:avLst/>
          </a:prstGeom>
        </p:spPr>
        <p:txBody>
          <a:bodyPr lIns="0" tIns="0" rIns="0" bIns="0" rtlCol="0" anchor="t">
            <a:spAutoFit/>
          </a:bodyPr>
          <a:lstStyle/>
          <a:p>
            <a:pPr algn="ctr">
              <a:lnSpc>
                <a:spcPts val="1973"/>
              </a:lnSpc>
              <a:spcBef>
                <a:spcPct val="0"/>
              </a:spcBef>
            </a:pPr>
            <a:r>
              <a:rPr lang="en-US" sz="1409" u="sng">
                <a:solidFill>
                  <a:srgbClr val="000000"/>
                </a:solidFill>
                <a:latin typeface="Canva Sans"/>
                <a:ea typeface="Canva Sans"/>
                <a:cs typeface="Canva Sans"/>
                <a:sym typeface="Canva Sans"/>
                <a:hlinkClick r:id="rId9" tooltip="https://ukrainaincognita.com"/>
              </a:rPr>
              <a:t>https://ukrainaincognita.com/</a:t>
            </a:r>
          </a:p>
        </p:txBody>
      </p:sp>
      <p:sp>
        <p:nvSpPr>
          <p:cNvPr id="20" name="TextBox 20"/>
          <p:cNvSpPr txBox="1"/>
          <p:nvPr/>
        </p:nvSpPr>
        <p:spPr>
          <a:xfrm>
            <a:off x="1478871" y="9282715"/>
            <a:ext cx="12986042" cy="647606"/>
          </a:xfrm>
          <a:prstGeom prst="rect">
            <a:avLst/>
          </a:prstGeom>
        </p:spPr>
        <p:txBody>
          <a:bodyPr lIns="0" tIns="0" rIns="0" bIns="0" rtlCol="0" anchor="t">
            <a:spAutoFit/>
          </a:bodyPr>
          <a:lstStyle/>
          <a:p>
            <a:pPr algn="ctr">
              <a:lnSpc>
                <a:spcPts val="5255"/>
              </a:lnSpc>
              <a:spcBef>
                <a:spcPct val="0"/>
              </a:spcBef>
            </a:pPr>
            <a:r>
              <a:rPr lang="en-US" sz="3753" b="1">
                <a:solidFill>
                  <a:srgbClr val="F7E8D4"/>
                </a:solidFill>
                <a:latin typeface="Canva Sans Bold"/>
                <a:ea typeface="Canva Sans Bold"/>
                <a:cs typeface="Canva Sans Bold"/>
                <a:sym typeface="Canva Sans Bold"/>
              </a:rPr>
              <a:t>Собор Успіння Пресвятої Діви Марії: зовнішній вид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grpSp>
        <p:nvGrpSpPr>
          <p:cNvPr id="2" name="Group 2"/>
          <p:cNvGrpSpPr/>
          <p:nvPr/>
        </p:nvGrpSpPr>
        <p:grpSpPr>
          <a:xfrm>
            <a:off x="10162830" y="449348"/>
            <a:ext cx="7775666" cy="10074891"/>
            <a:chOff x="0" y="0"/>
            <a:chExt cx="1204654" cy="1560864"/>
          </a:xfrm>
        </p:grpSpPr>
        <p:sp>
          <p:nvSpPr>
            <p:cNvPr id="3" name="Freeform 3"/>
            <p:cNvSpPr/>
            <p:nvPr/>
          </p:nvSpPr>
          <p:spPr>
            <a:xfrm>
              <a:off x="0" y="0"/>
              <a:ext cx="1204654" cy="1560864"/>
            </a:xfrm>
            <a:custGeom>
              <a:avLst/>
              <a:gdLst/>
              <a:ahLst/>
              <a:cxnLst/>
              <a:rect l="l" t="t" r="r" b="b"/>
              <a:pathLst>
                <a:path w="1204654" h="1560864">
                  <a:moveTo>
                    <a:pt x="27878" y="0"/>
                  </a:moveTo>
                  <a:lnTo>
                    <a:pt x="1176776" y="0"/>
                  </a:lnTo>
                  <a:cubicBezTo>
                    <a:pt x="1192173" y="0"/>
                    <a:pt x="1204654" y="12482"/>
                    <a:pt x="1204654" y="27878"/>
                  </a:cubicBezTo>
                  <a:lnTo>
                    <a:pt x="1204654" y="1532986"/>
                  </a:lnTo>
                  <a:cubicBezTo>
                    <a:pt x="1204654" y="1548383"/>
                    <a:pt x="1192173" y="1560864"/>
                    <a:pt x="1176776" y="1560864"/>
                  </a:cubicBezTo>
                  <a:lnTo>
                    <a:pt x="27878" y="1560864"/>
                  </a:lnTo>
                  <a:cubicBezTo>
                    <a:pt x="12482" y="1560864"/>
                    <a:pt x="0" y="1548383"/>
                    <a:pt x="0" y="1532986"/>
                  </a:cubicBezTo>
                  <a:lnTo>
                    <a:pt x="0" y="27878"/>
                  </a:lnTo>
                  <a:cubicBezTo>
                    <a:pt x="0" y="12482"/>
                    <a:pt x="12482" y="0"/>
                    <a:pt x="27878" y="0"/>
                  </a:cubicBezTo>
                  <a:close/>
                </a:path>
              </a:pathLst>
            </a:custGeom>
            <a:blipFill>
              <a:blip r:embed="rId2"/>
              <a:stretch>
                <a:fillRect t="-9712" b="-9712"/>
              </a:stretch>
            </a:blipFill>
            <a:ln w="9525" cap="rnd">
              <a:solidFill>
                <a:srgbClr val="F4E6CD"/>
              </a:solidFill>
              <a:prstDash val="solid"/>
              <a:round/>
            </a:ln>
          </p:spPr>
        </p:sp>
      </p:grpSp>
      <p:grpSp>
        <p:nvGrpSpPr>
          <p:cNvPr id="4" name="Group 4"/>
          <p:cNvGrpSpPr/>
          <p:nvPr/>
        </p:nvGrpSpPr>
        <p:grpSpPr>
          <a:xfrm>
            <a:off x="912111" y="0"/>
            <a:ext cx="8193235" cy="3108031"/>
            <a:chOff x="0" y="0"/>
            <a:chExt cx="1269346" cy="481515"/>
          </a:xfrm>
        </p:grpSpPr>
        <p:sp>
          <p:nvSpPr>
            <p:cNvPr id="5" name="Freeform 5"/>
            <p:cNvSpPr/>
            <p:nvPr/>
          </p:nvSpPr>
          <p:spPr>
            <a:xfrm>
              <a:off x="0" y="0"/>
              <a:ext cx="1269346" cy="481515"/>
            </a:xfrm>
            <a:custGeom>
              <a:avLst/>
              <a:gdLst/>
              <a:ahLst/>
              <a:cxnLst/>
              <a:rect l="l" t="t" r="r" b="b"/>
              <a:pathLst>
                <a:path w="1269346" h="481515">
                  <a:moveTo>
                    <a:pt x="26458" y="0"/>
                  </a:moveTo>
                  <a:lnTo>
                    <a:pt x="1242889" y="0"/>
                  </a:lnTo>
                  <a:cubicBezTo>
                    <a:pt x="1257501" y="0"/>
                    <a:pt x="1269346" y="11845"/>
                    <a:pt x="1269346" y="26458"/>
                  </a:cubicBezTo>
                  <a:lnTo>
                    <a:pt x="1269346" y="455058"/>
                  </a:lnTo>
                  <a:cubicBezTo>
                    <a:pt x="1269346" y="462075"/>
                    <a:pt x="1266559" y="468804"/>
                    <a:pt x="1261597" y="473766"/>
                  </a:cubicBezTo>
                  <a:cubicBezTo>
                    <a:pt x="1256635" y="478728"/>
                    <a:pt x="1249906" y="481515"/>
                    <a:pt x="1242889" y="481515"/>
                  </a:cubicBezTo>
                  <a:lnTo>
                    <a:pt x="26458" y="481515"/>
                  </a:lnTo>
                  <a:cubicBezTo>
                    <a:pt x="19441" y="481515"/>
                    <a:pt x="12711" y="478728"/>
                    <a:pt x="7749" y="473766"/>
                  </a:cubicBezTo>
                  <a:cubicBezTo>
                    <a:pt x="2787" y="468804"/>
                    <a:pt x="0" y="462075"/>
                    <a:pt x="0" y="455058"/>
                  </a:cubicBezTo>
                  <a:lnTo>
                    <a:pt x="0" y="26458"/>
                  </a:lnTo>
                  <a:cubicBezTo>
                    <a:pt x="0" y="19441"/>
                    <a:pt x="2787" y="12711"/>
                    <a:pt x="7749" y="7749"/>
                  </a:cubicBezTo>
                  <a:cubicBezTo>
                    <a:pt x="12711" y="2787"/>
                    <a:pt x="19441" y="0"/>
                    <a:pt x="26458" y="0"/>
                  </a:cubicBezTo>
                  <a:close/>
                </a:path>
              </a:pathLst>
            </a:custGeom>
            <a:blipFill>
              <a:blip r:embed="rId3"/>
              <a:stretch>
                <a:fillRect t="-50008" b="-50008"/>
              </a:stretch>
            </a:blipFill>
            <a:ln w="9525" cap="rnd">
              <a:solidFill>
                <a:srgbClr val="F4E6CD"/>
              </a:solidFill>
              <a:prstDash val="solid"/>
              <a:round/>
            </a:ln>
          </p:spPr>
        </p:sp>
      </p:grpSp>
      <p:sp>
        <p:nvSpPr>
          <p:cNvPr id="6" name="TextBox 6"/>
          <p:cNvSpPr txBox="1"/>
          <p:nvPr/>
        </p:nvSpPr>
        <p:spPr>
          <a:xfrm>
            <a:off x="710112" y="3723410"/>
            <a:ext cx="8597232" cy="1024255"/>
          </a:xfrm>
          <a:prstGeom prst="rect">
            <a:avLst/>
          </a:prstGeom>
        </p:spPr>
        <p:txBody>
          <a:bodyPr lIns="0" tIns="0" rIns="0" bIns="0" rtlCol="0" anchor="t">
            <a:spAutoFit/>
          </a:bodyPr>
          <a:lstStyle/>
          <a:p>
            <a:pPr algn="l">
              <a:lnSpc>
                <a:spcPts val="3919"/>
              </a:lnSpc>
            </a:pPr>
            <a:r>
              <a:rPr lang="en-US" sz="2799">
                <a:solidFill>
                  <a:srgbClr val="F4E6CD"/>
                </a:solidFill>
                <a:latin typeface="Mak"/>
                <a:ea typeface="Mak"/>
                <a:cs typeface="Mak"/>
                <a:sym typeface="Mak"/>
              </a:rPr>
              <a:t>Мета проєкту: Дослідити внесок польської спільноти в розвитку культури Харкова.</a:t>
            </a:r>
          </a:p>
        </p:txBody>
      </p:sp>
      <p:sp>
        <p:nvSpPr>
          <p:cNvPr id="7" name="TextBox 7"/>
          <p:cNvSpPr txBox="1"/>
          <p:nvPr/>
        </p:nvSpPr>
        <p:spPr>
          <a:xfrm>
            <a:off x="710112" y="4900693"/>
            <a:ext cx="8433888" cy="3500755"/>
          </a:xfrm>
          <a:prstGeom prst="rect">
            <a:avLst/>
          </a:prstGeom>
        </p:spPr>
        <p:txBody>
          <a:bodyPr lIns="0" tIns="0" rIns="0" bIns="0" rtlCol="0" anchor="t">
            <a:spAutoFit/>
          </a:bodyPr>
          <a:lstStyle/>
          <a:p>
            <a:pPr algn="l">
              <a:lnSpc>
                <a:spcPts val="3920"/>
              </a:lnSpc>
            </a:pPr>
            <a:r>
              <a:rPr lang="en-US" sz="2800" spc="-100">
                <a:solidFill>
                  <a:srgbClr val="F4E6CD"/>
                </a:solidFill>
                <a:latin typeface="Mak"/>
                <a:ea typeface="Mak"/>
                <a:cs typeface="Mak"/>
                <a:sym typeface="Mak"/>
              </a:rPr>
              <a:t>Завдання проєкту: 1) Відстежити вплив польської культури на соціокультурний розвиток Харкова, здійснивши фотодокументацію об'єктів. 2) Виявити спільні рии поляків та харків'ян. 3) Дослідити демографічну ситуацію відносно поляків.</a:t>
            </a:r>
          </a:p>
          <a:p>
            <a:pPr algn="l">
              <a:lnSpc>
                <a:spcPts val="3920"/>
              </a:lnSpc>
            </a:pPr>
            <a:endParaRPr lang="en-US" sz="2800" spc="-100">
              <a:solidFill>
                <a:srgbClr val="F4E6CD"/>
              </a:solidFill>
              <a:latin typeface="Mak"/>
              <a:ea typeface="Mak"/>
              <a:cs typeface="Mak"/>
              <a:sym typeface="Mak"/>
            </a:endParaRPr>
          </a:p>
        </p:txBody>
      </p:sp>
      <p:sp>
        <p:nvSpPr>
          <p:cNvPr id="8" name="TextBox 8"/>
          <p:cNvSpPr txBox="1"/>
          <p:nvPr/>
        </p:nvSpPr>
        <p:spPr>
          <a:xfrm>
            <a:off x="710112" y="8105386"/>
            <a:ext cx="8433888" cy="2014855"/>
          </a:xfrm>
          <a:prstGeom prst="rect">
            <a:avLst/>
          </a:prstGeom>
        </p:spPr>
        <p:txBody>
          <a:bodyPr lIns="0" tIns="0" rIns="0" bIns="0" rtlCol="0" anchor="t">
            <a:spAutoFit/>
          </a:bodyPr>
          <a:lstStyle/>
          <a:p>
            <a:pPr algn="l">
              <a:lnSpc>
                <a:spcPts val="3920"/>
              </a:lnSpc>
            </a:pPr>
            <a:r>
              <a:rPr lang="en-US" sz="2800" spc="-100">
                <a:solidFill>
                  <a:srgbClr val="F4E6CD"/>
                </a:solidFill>
                <a:latin typeface="Mak"/>
                <a:ea typeface="Mak"/>
                <a:cs typeface="Mak"/>
                <a:sym typeface="Mak"/>
              </a:rPr>
              <a:t>Об’єкт: місто Харків</a:t>
            </a:r>
          </a:p>
          <a:p>
            <a:pPr algn="l">
              <a:lnSpc>
                <a:spcPts val="3920"/>
              </a:lnSpc>
            </a:pPr>
            <a:r>
              <a:rPr lang="en-US" sz="2800" spc="-100">
                <a:solidFill>
                  <a:srgbClr val="F4E6CD"/>
                </a:solidFill>
                <a:latin typeface="Mak"/>
                <a:ea typeface="Mak"/>
                <a:cs typeface="Mak"/>
                <a:sym typeface="Mak"/>
              </a:rPr>
              <a:t>Предмет: Вплив історико-культурного розвитку Харкова під впливом польської діаспори.</a:t>
            </a:r>
          </a:p>
          <a:p>
            <a:pPr algn="l">
              <a:lnSpc>
                <a:spcPts val="3920"/>
              </a:lnSpc>
            </a:pPr>
            <a:endParaRPr lang="en-US" sz="2800" spc="-100">
              <a:solidFill>
                <a:srgbClr val="F4E6CD"/>
              </a:solidFill>
              <a:latin typeface="Mak"/>
              <a:ea typeface="Mak"/>
              <a:cs typeface="Mak"/>
              <a:sym typeface="Mak"/>
            </a:endParaRPr>
          </a:p>
        </p:txBody>
      </p:sp>
      <p:sp>
        <p:nvSpPr>
          <p:cNvPr id="9" name="TextBox 9"/>
          <p:cNvSpPr txBox="1"/>
          <p:nvPr/>
        </p:nvSpPr>
        <p:spPr>
          <a:xfrm>
            <a:off x="16033199" y="411248"/>
            <a:ext cx="1905298" cy="323215"/>
          </a:xfrm>
          <a:prstGeom prst="rect">
            <a:avLst/>
          </a:prstGeom>
        </p:spPr>
        <p:txBody>
          <a:bodyPr lIns="0" tIns="0" rIns="0" bIns="0" rtlCol="0" anchor="t">
            <a:spAutoFit/>
          </a:bodyPr>
          <a:lstStyle/>
          <a:p>
            <a:pPr algn="ctr">
              <a:lnSpc>
                <a:spcPts val="2659"/>
              </a:lnSpc>
              <a:spcBef>
                <a:spcPct val="0"/>
              </a:spcBef>
            </a:pPr>
            <a:r>
              <a:rPr lang="en-US" sz="1899" u="sng">
                <a:solidFill>
                  <a:srgbClr val="F4E6CD"/>
                </a:solidFill>
                <a:latin typeface="Canva Sans"/>
                <a:ea typeface="Canva Sans"/>
                <a:cs typeface="Canva Sans"/>
                <a:sym typeface="Canva Sans"/>
                <a:hlinkClick r:id="rId4" tooltip="https://rkc.in.ua"/>
              </a:rPr>
              <a:t>https://rkc.in.ua/</a:t>
            </a:r>
          </a:p>
        </p:txBody>
      </p:sp>
      <p:sp>
        <p:nvSpPr>
          <p:cNvPr id="10" name="TextBox 10"/>
          <p:cNvSpPr txBox="1"/>
          <p:nvPr/>
        </p:nvSpPr>
        <p:spPr>
          <a:xfrm>
            <a:off x="-2238998" y="2784816"/>
            <a:ext cx="8193235" cy="323215"/>
          </a:xfrm>
          <a:prstGeom prst="rect">
            <a:avLst/>
          </a:prstGeom>
        </p:spPr>
        <p:txBody>
          <a:bodyPr lIns="0" tIns="0" rIns="0" bIns="0" rtlCol="0" anchor="t">
            <a:spAutoFit/>
          </a:bodyPr>
          <a:lstStyle/>
          <a:p>
            <a:pPr algn="ctr">
              <a:lnSpc>
                <a:spcPts val="2659"/>
              </a:lnSpc>
              <a:spcBef>
                <a:spcPct val="0"/>
              </a:spcBef>
            </a:pPr>
            <a:r>
              <a:rPr lang="en-US" sz="1899" u="sng">
                <a:solidFill>
                  <a:srgbClr val="F4E6CD"/>
                </a:solidFill>
                <a:latin typeface="Canva Sans"/>
                <a:ea typeface="Canva Sans"/>
                <a:cs typeface="Canva Sans"/>
                <a:sym typeface="Canva Sans"/>
                <a:hlinkClick r:id="rId4" tooltip="https://rkc.in.ua"/>
              </a:rPr>
              <a:t>https://rkc.in.ua/</a:t>
            </a:r>
          </a:p>
        </p:txBody>
      </p:sp>
      <p:sp>
        <p:nvSpPr>
          <p:cNvPr id="11" name="TextBox 11"/>
          <p:cNvSpPr txBox="1"/>
          <p:nvPr/>
        </p:nvSpPr>
        <p:spPr>
          <a:xfrm>
            <a:off x="-3431331" y="18731"/>
            <a:ext cx="16716775" cy="430618"/>
          </a:xfrm>
          <a:prstGeom prst="rect">
            <a:avLst/>
          </a:prstGeom>
        </p:spPr>
        <p:txBody>
          <a:bodyPr lIns="0" tIns="0" rIns="0" bIns="0" rtlCol="0" anchor="t">
            <a:spAutoFit/>
          </a:bodyPr>
          <a:lstStyle/>
          <a:p>
            <a:pPr algn="ctr">
              <a:lnSpc>
                <a:spcPts val="3565"/>
              </a:lnSpc>
              <a:spcBef>
                <a:spcPct val="0"/>
              </a:spcBef>
            </a:pPr>
            <a:r>
              <a:rPr lang="en-US" sz="2546">
                <a:solidFill>
                  <a:srgbClr val="F4E6CD"/>
                </a:solidFill>
                <a:latin typeface="Canva Sans"/>
                <a:ea typeface="Canva Sans"/>
                <a:cs typeface="Canva Sans"/>
                <a:sym typeface="Canva Sans"/>
              </a:rPr>
              <a:t>Інтер’єр Собору Успіння Пресвятої Діви Марії </a:t>
            </a:r>
          </a:p>
        </p:txBody>
      </p:sp>
      <p:sp>
        <p:nvSpPr>
          <p:cNvPr id="12" name="TextBox 12"/>
          <p:cNvSpPr txBox="1"/>
          <p:nvPr/>
        </p:nvSpPr>
        <p:spPr>
          <a:xfrm>
            <a:off x="8524296" y="401723"/>
            <a:ext cx="9218221" cy="430854"/>
          </a:xfrm>
          <a:prstGeom prst="rect">
            <a:avLst/>
          </a:prstGeom>
        </p:spPr>
        <p:txBody>
          <a:bodyPr lIns="0" tIns="0" rIns="0" bIns="0" rtlCol="0" anchor="t">
            <a:spAutoFit/>
          </a:bodyPr>
          <a:lstStyle/>
          <a:p>
            <a:pPr algn="ctr">
              <a:lnSpc>
                <a:spcPts val="3552"/>
              </a:lnSpc>
              <a:spcBef>
                <a:spcPct val="0"/>
              </a:spcBef>
            </a:pPr>
            <a:r>
              <a:rPr lang="en-US" sz="2537">
                <a:solidFill>
                  <a:srgbClr val="F4E6CD"/>
                </a:solidFill>
                <a:latin typeface="Canva Sans"/>
                <a:ea typeface="Canva Sans"/>
                <a:cs typeface="Canva Sans"/>
                <a:sym typeface="Canva Sans"/>
              </a:rPr>
              <a:t>Собор Успіння Пресвятої Діви Марії</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TextBox 2"/>
          <p:cNvSpPr txBox="1"/>
          <p:nvPr/>
        </p:nvSpPr>
        <p:spPr>
          <a:xfrm>
            <a:off x="7940964" y="66675"/>
            <a:ext cx="10347036" cy="2161131"/>
          </a:xfrm>
          <a:prstGeom prst="rect">
            <a:avLst/>
          </a:prstGeom>
        </p:spPr>
        <p:txBody>
          <a:bodyPr lIns="0" tIns="0" rIns="0" bIns="0" rtlCol="0" anchor="t">
            <a:spAutoFit/>
          </a:bodyPr>
          <a:lstStyle/>
          <a:p>
            <a:pPr algn="r">
              <a:lnSpc>
                <a:spcPts val="7721"/>
              </a:lnSpc>
            </a:pPr>
            <a:r>
              <a:rPr lang="en-US" sz="8302">
                <a:solidFill>
                  <a:srgbClr val="F4E6CD"/>
                </a:solidFill>
                <a:latin typeface="Mak"/>
                <a:ea typeface="Mak"/>
                <a:cs typeface="Mak"/>
                <a:sym typeface="Mak"/>
              </a:rPr>
              <a:t>Польська громада у Харкові</a:t>
            </a:r>
          </a:p>
        </p:txBody>
      </p:sp>
      <p:sp>
        <p:nvSpPr>
          <p:cNvPr id="3" name="TextBox 3"/>
          <p:cNvSpPr txBox="1"/>
          <p:nvPr/>
        </p:nvSpPr>
        <p:spPr>
          <a:xfrm>
            <a:off x="11868645" y="1978025"/>
            <a:ext cx="6311224" cy="7870825"/>
          </a:xfrm>
          <a:prstGeom prst="rect">
            <a:avLst/>
          </a:prstGeom>
        </p:spPr>
        <p:txBody>
          <a:bodyPr lIns="0" tIns="0" rIns="0" bIns="0" rtlCol="0" anchor="t">
            <a:spAutoFit/>
          </a:bodyPr>
          <a:lstStyle/>
          <a:p>
            <a:pPr algn="l">
              <a:lnSpc>
                <a:spcPts val="3499"/>
              </a:lnSpc>
            </a:pPr>
            <a:r>
              <a:rPr lang="en-US" sz="2499" spc="-89">
                <a:solidFill>
                  <a:srgbClr val="F4E6CD"/>
                </a:solidFill>
                <a:latin typeface="Open Sauce"/>
                <a:ea typeface="Open Sauce"/>
                <a:cs typeface="Open Sauce"/>
                <a:sym typeface="Open Sauce"/>
              </a:rPr>
              <a:t>У ХІХ столітті в Харкові проживала невелика, але помітна польська громада. За даними Першого загального перепису 1897 р, у Харкові перебувало 3969 осіб, які вказали польську мову як рідну. Це складало 2,28% всього населення, ставлячи поляків на четверте місце серед інших національностей міста. Незважаючи на невелику кількість, вони активно брали участь у культурному та суспільному житті Харкова. Польські люди приносили із собою власні традиції, мову, звичаї та релігійні обряди, що поступово впливало на культурне середовище міста. Таким чином польська культура почала переплітатися з українською. Поляки будували свої заклади навчання, собори, костели, також вони внесли свою кухню.</a:t>
            </a:r>
          </a:p>
        </p:txBody>
      </p:sp>
      <p:pic>
        <p:nvPicPr>
          <p:cNvPr id="4" name="Picture 4"/>
          <p:cNvPicPr>
            <a:picLocks noChangeAspect="1"/>
          </p:cNvPicPr>
          <p:nvPr/>
        </p:nvPicPr>
        <p:blipFill>
          <a:blip r:embed="rId2"/>
          <a:stretch>
            <a:fillRect/>
          </a:stretch>
        </p:blipFill>
        <p:spPr>
          <a:xfrm>
            <a:off x="-869400" y="-810282"/>
            <a:ext cx="8299812" cy="7265551"/>
          </a:xfrm>
          <a:prstGeom prst="rect">
            <a:avLst/>
          </a:prstGeom>
        </p:spPr>
      </p:pic>
      <p:sp>
        <p:nvSpPr>
          <p:cNvPr id="5" name="TextBox 5"/>
          <p:cNvSpPr txBox="1"/>
          <p:nvPr/>
        </p:nvSpPr>
        <p:spPr>
          <a:xfrm>
            <a:off x="870188" y="2264133"/>
            <a:ext cx="4599232" cy="1547267"/>
          </a:xfrm>
          <a:prstGeom prst="rect">
            <a:avLst/>
          </a:prstGeom>
        </p:spPr>
        <p:txBody>
          <a:bodyPr lIns="0" tIns="0" rIns="0" bIns="0" rtlCol="0" anchor="t">
            <a:spAutoFit/>
          </a:bodyPr>
          <a:lstStyle/>
          <a:p>
            <a:pPr algn="ctr">
              <a:lnSpc>
                <a:spcPts val="4045"/>
              </a:lnSpc>
              <a:spcBef>
                <a:spcPct val="0"/>
              </a:spcBef>
            </a:pPr>
            <a:r>
              <a:rPr lang="en-US" sz="2889" b="1">
                <a:solidFill>
                  <a:srgbClr val="000000"/>
                </a:solidFill>
                <a:latin typeface="Mak Bold"/>
                <a:ea typeface="Mak Bold"/>
                <a:cs typeface="Mak Bold"/>
                <a:sym typeface="Mak Bold"/>
              </a:rPr>
              <a:t>Населення Харкова за національним складом у 1897 році</a:t>
            </a:r>
          </a:p>
        </p:txBody>
      </p:sp>
      <p:pic>
        <p:nvPicPr>
          <p:cNvPr id="6" name="Picture 6"/>
          <p:cNvPicPr>
            <a:picLocks noChangeAspect="1"/>
          </p:cNvPicPr>
          <p:nvPr/>
        </p:nvPicPr>
        <p:blipFill>
          <a:blip r:embed="rId3"/>
          <a:stretch>
            <a:fillRect/>
          </a:stretch>
        </p:blipFill>
        <p:spPr>
          <a:xfrm>
            <a:off x="4088131" y="3125948"/>
            <a:ext cx="8435648" cy="7881541"/>
          </a:xfrm>
          <a:prstGeom prst="rect">
            <a:avLst/>
          </a:prstGeom>
        </p:spPr>
      </p:pic>
      <p:sp>
        <p:nvSpPr>
          <p:cNvPr id="7" name="TextBox 7"/>
          <p:cNvSpPr txBox="1"/>
          <p:nvPr/>
        </p:nvSpPr>
        <p:spPr>
          <a:xfrm>
            <a:off x="6071206" y="6324983"/>
            <a:ext cx="4921896" cy="1353184"/>
          </a:xfrm>
          <a:prstGeom prst="rect">
            <a:avLst/>
          </a:prstGeom>
        </p:spPr>
        <p:txBody>
          <a:bodyPr lIns="0" tIns="0" rIns="0" bIns="0" rtlCol="0" anchor="t">
            <a:spAutoFit/>
          </a:bodyPr>
          <a:lstStyle/>
          <a:p>
            <a:pPr algn="ctr">
              <a:lnSpc>
                <a:spcPts val="3532"/>
              </a:lnSpc>
              <a:spcBef>
                <a:spcPct val="0"/>
              </a:spcBef>
            </a:pPr>
            <a:r>
              <a:rPr lang="en-US" sz="2523" b="1">
                <a:solidFill>
                  <a:srgbClr val="000000"/>
                </a:solidFill>
                <a:latin typeface="Mak Bold"/>
                <a:ea typeface="Mak Bold"/>
                <a:cs typeface="Mak Bold"/>
                <a:sym typeface="Mak Bold"/>
              </a:rPr>
              <a:t>Станова структура польського населення Харкова за 1897 рік.</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6CD"/>
        </a:solidFill>
        <a:effectLst/>
      </p:bgPr>
    </p:bg>
    <p:spTree>
      <p:nvGrpSpPr>
        <p:cNvPr id="1" name=""/>
        <p:cNvGrpSpPr/>
        <p:nvPr/>
      </p:nvGrpSpPr>
      <p:grpSpPr>
        <a:xfrm>
          <a:off x="0" y="0"/>
          <a:ext cx="0" cy="0"/>
          <a:chOff x="0" y="0"/>
          <a:chExt cx="0" cy="0"/>
        </a:xfrm>
      </p:grpSpPr>
      <p:sp>
        <p:nvSpPr>
          <p:cNvPr id="2" name="TextBox 2"/>
          <p:cNvSpPr txBox="1"/>
          <p:nvPr/>
        </p:nvSpPr>
        <p:spPr>
          <a:xfrm>
            <a:off x="168946" y="76200"/>
            <a:ext cx="16751221" cy="1752600"/>
          </a:xfrm>
          <a:prstGeom prst="rect">
            <a:avLst/>
          </a:prstGeom>
        </p:spPr>
        <p:txBody>
          <a:bodyPr lIns="0" tIns="0" rIns="0" bIns="0" rtlCol="0" anchor="t">
            <a:spAutoFit/>
          </a:bodyPr>
          <a:lstStyle/>
          <a:p>
            <a:pPr algn="l">
              <a:lnSpc>
                <a:spcPts val="11400"/>
              </a:lnSpc>
            </a:pPr>
            <a:r>
              <a:rPr lang="en-US" sz="12000">
                <a:solidFill>
                  <a:srgbClr val="1F1B1E"/>
                </a:solidFill>
                <a:latin typeface="Mak"/>
                <a:ea typeface="Mak"/>
                <a:cs typeface="Mak"/>
                <a:sym typeface="Mak"/>
              </a:rPr>
              <a:t>Польська кухня</a:t>
            </a:r>
          </a:p>
        </p:txBody>
      </p:sp>
      <p:sp>
        <p:nvSpPr>
          <p:cNvPr id="3" name="TextBox 3"/>
          <p:cNvSpPr txBox="1"/>
          <p:nvPr/>
        </p:nvSpPr>
        <p:spPr>
          <a:xfrm>
            <a:off x="595875" y="1585321"/>
            <a:ext cx="7184916" cy="4453399"/>
          </a:xfrm>
          <a:prstGeom prst="rect">
            <a:avLst/>
          </a:prstGeom>
        </p:spPr>
        <p:txBody>
          <a:bodyPr wrap="square" lIns="0" tIns="0" rIns="0" bIns="0" rtlCol="0" anchor="t">
            <a:spAutoFit/>
          </a:bodyPr>
          <a:lstStyle/>
          <a:p>
            <a:pPr algn="l">
              <a:lnSpc>
                <a:spcPts val="3079"/>
              </a:lnSpc>
            </a:pPr>
            <a:r>
              <a:rPr lang="en-US" sz="2400" spc="-79" dirty="0" err="1">
                <a:solidFill>
                  <a:srgbClr val="1F1B1E"/>
                </a:solidFill>
                <a:latin typeface="Open Sauce"/>
                <a:ea typeface="Open Sauce"/>
                <a:cs typeface="Open Sauce"/>
                <a:sym typeface="Open Sauce"/>
              </a:rPr>
              <a:t>Польська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громада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принесла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до</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Харкова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свої</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кулінарні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традиції</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які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часто</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використовували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під</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час</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свят</a:t>
            </a:r>
            <a:r>
              <a:rPr lang="en-US" sz="2400" spc="-79" dirty="0">
                <a:solidFill>
                  <a:srgbClr val="1F1B1E"/>
                </a:solidFill>
                <a:latin typeface="Open Sauce"/>
                <a:ea typeface="Open Sauce"/>
                <a:cs typeface="Open Sauce"/>
                <a:sym typeface="Open Sauce"/>
              </a:rPr>
              <a:t> у </a:t>
            </a:r>
            <a:r>
              <a:rPr lang="en-US" sz="2400" spc="-79" dirty="0" err="1">
                <a:solidFill>
                  <a:srgbClr val="1F1B1E"/>
                </a:solidFill>
                <a:latin typeface="Open Sauce"/>
                <a:ea typeface="Open Sauce"/>
                <a:cs typeface="Open Sauce"/>
                <a:sym typeface="Open Sauce"/>
              </a:rPr>
              <a:t>костелі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будинках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Серед</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популярних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страв</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були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пироги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ковбаси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запечене</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м’ясо</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різноманітні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солодощі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Польські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кафе</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пекарні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які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з’явилися</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центральних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вулицях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Харкова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стали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місцями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де</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українці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могли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познайомитися</a:t>
            </a:r>
            <a:r>
              <a:rPr lang="en-US" sz="2400" spc="-79" dirty="0">
                <a:solidFill>
                  <a:srgbClr val="1F1B1E"/>
                </a:solidFill>
                <a:latin typeface="Open Sauce"/>
                <a:ea typeface="Open Sauce"/>
                <a:cs typeface="Open Sauce"/>
                <a:sym typeface="Open Sauce"/>
              </a:rPr>
              <a:t> з </a:t>
            </a:r>
            <a:r>
              <a:rPr lang="en-US" sz="2400" spc="-79" dirty="0" err="1">
                <a:solidFill>
                  <a:srgbClr val="1F1B1E"/>
                </a:solidFill>
                <a:latin typeface="Open Sauce"/>
                <a:ea typeface="Open Sauce"/>
                <a:cs typeface="Open Sauce"/>
                <a:sym typeface="Open Sauce"/>
              </a:rPr>
              <a:t>польською</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кухнею</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Ці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заклади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популяризували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нові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страви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кулінарні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звички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Таким</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чином</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польська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кухня</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впливала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гастрономічні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традиції</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харків’ян</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Вона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створювала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простір</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обміну</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знайомства</a:t>
            </a:r>
            <a:r>
              <a:rPr lang="en-US" sz="2400" spc="-79" dirty="0">
                <a:solidFill>
                  <a:srgbClr val="1F1B1E"/>
                </a:solidFill>
                <a:latin typeface="Open Sauce"/>
                <a:ea typeface="Open Sauce"/>
                <a:cs typeface="Open Sauce"/>
                <a:sym typeface="Open Sauce"/>
              </a:rPr>
              <a:t> з </a:t>
            </a:r>
            <a:r>
              <a:rPr lang="en-US" sz="2400" spc="-79" dirty="0" err="1">
                <a:solidFill>
                  <a:srgbClr val="1F1B1E"/>
                </a:solidFill>
                <a:latin typeface="Open Sauce"/>
                <a:ea typeface="Open Sauce"/>
                <a:cs typeface="Open Sauce"/>
                <a:sym typeface="Open Sauce"/>
              </a:rPr>
              <a:t>іншими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народними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традиціями</a:t>
            </a:r>
            <a:r>
              <a:rPr lang="en-US" sz="2400" spc="-79" dirty="0">
                <a:solidFill>
                  <a:srgbClr val="1F1B1E"/>
                </a:solidFill>
                <a:latin typeface="Open Sauce"/>
                <a:ea typeface="Open Sauce"/>
                <a:cs typeface="Open Sauce"/>
                <a:sym typeface="Open Sauce"/>
              </a:rPr>
              <a:t>.</a:t>
            </a:r>
          </a:p>
          <a:p>
            <a:pPr algn="l">
              <a:lnSpc>
                <a:spcPts val="104"/>
              </a:lnSpc>
            </a:pPr>
            <a:endParaRPr lang="en-US" sz="2400" spc="-79" dirty="0">
              <a:solidFill>
                <a:srgbClr val="1F1B1E"/>
              </a:solidFill>
              <a:latin typeface="Open Sauce"/>
              <a:ea typeface="Open Sauce"/>
              <a:cs typeface="Open Sauce"/>
              <a:sym typeface="Open Sauce"/>
            </a:endParaRPr>
          </a:p>
        </p:txBody>
      </p:sp>
      <p:sp>
        <p:nvSpPr>
          <p:cNvPr id="4" name="AutoShape 4"/>
          <p:cNvSpPr/>
          <p:nvPr/>
        </p:nvSpPr>
        <p:spPr>
          <a:xfrm>
            <a:off x="595875" y="6057900"/>
            <a:ext cx="7023080" cy="0"/>
          </a:xfrm>
          <a:prstGeom prst="line">
            <a:avLst/>
          </a:prstGeom>
          <a:ln w="19050" cap="flat">
            <a:solidFill>
              <a:srgbClr val="1F1B1E"/>
            </a:solidFill>
            <a:prstDash val="solid"/>
            <a:headEnd type="none" w="sm" len="sm"/>
            <a:tailEnd type="none" w="sm" len="sm"/>
          </a:ln>
        </p:spPr>
      </p:sp>
      <p:sp>
        <p:nvSpPr>
          <p:cNvPr id="5" name="Freeform 5"/>
          <p:cNvSpPr/>
          <p:nvPr/>
        </p:nvSpPr>
        <p:spPr>
          <a:xfrm>
            <a:off x="12465693" y="65862"/>
            <a:ext cx="5536194" cy="3115118"/>
          </a:xfrm>
          <a:custGeom>
            <a:avLst/>
            <a:gdLst/>
            <a:ahLst/>
            <a:cxnLst/>
            <a:rect l="l" t="t" r="r" b="b"/>
            <a:pathLst>
              <a:path w="5536194" h="3115118">
                <a:moveTo>
                  <a:pt x="0" y="0"/>
                </a:moveTo>
                <a:lnTo>
                  <a:pt x="5536194" y="0"/>
                </a:lnTo>
                <a:lnTo>
                  <a:pt x="5536194" y="3115118"/>
                </a:lnTo>
                <a:lnTo>
                  <a:pt x="0" y="3115118"/>
                </a:lnTo>
                <a:lnTo>
                  <a:pt x="0" y="0"/>
                </a:lnTo>
                <a:close/>
              </a:path>
            </a:pathLst>
          </a:custGeom>
          <a:blipFill>
            <a:blip r:embed="rId2"/>
            <a:stretch>
              <a:fillRect/>
            </a:stretch>
          </a:blipFill>
        </p:spPr>
      </p:sp>
      <p:sp>
        <p:nvSpPr>
          <p:cNvPr id="6" name="Freeform 6"/>
          <p:cNvSpPr/>
          <p:nvPr/>
        </p:nvSpPr>
        <p:spPr>
          <a:xfrm>
            <a:off x="8090933" y="2051108"/>
            <a:ext cx="4169618" cy="2889941"/>
          </a:xfrm>
          <a:custGeom>
            <a:avLst/>
            <a:gdLst/>
            <a:ahLst/>
            <a:cxnLst/>
            <a:rect l="l" t="t" r="r" b="b"/>
            <a:pathLst>
              <a:path w="4169618" h="2889941">
                <a:moveTo>
                  <a:pt x="0" y="0"/>
                </a:moveTo>
                <a:lnTo>
                  <a:pt x="4169619" y="0"/>
                </a:lnTo>
                <a:lnTo>
                  <a:pt x="4169619" y="2889940"/>
                </a:lnTo>
                <a:lnTo>
                  <a:pt x="0" y="2889940"/>
                </a:lnTo>
                <a:lnTo>
                  <a:pt x="0" y="0"/>
                </a:lnTo>
                <a:close/>
              </a:path>
            </a:pathLst>
          </a:custGeom>
          <a:blipFill>
            <a:blip r:embed="rId3"/>
            <a:stretch>
              <a:fillRect l="-10052" r="-28566"/>
            </a:stretch>
          </a:blipFill>
        </p:spPr>
      </p:sp>
      <p:sp>
        <p:nvSpPr>
          <p:cNvPr id="7" name="Freeform 7"/>
          <p:cNvSpPr/>
          <p:nvPr/>
        </p:nvSpPr>
        <p:spPr>
          <a:xfrm>
            <a:off x="7443975" y="6755907"/>
            <a:ext cx="5021718" cy="3350584"/>
          </a:xfrm>
          <a:custGeom>
            <a:avLst/>
            <a:gdLst/>
            <a:ahLst/>
            <a:cxnLst/>
            <a:rect l="l" t="t" r="r" b="b"/>
            <a:pathLst>
              <a:path w="5021718" h="3350584">
                <a:moveTo>
                  <a:pt x="0" y="0"/>
                </a:moveTo>
                <a:lnTo>
                  <a:pt x="5021718" y="0"/>
                </a:lnTo>
                <a:lnTo>
                  <a:pt x="5021718" y="3350584"/>
                </a:lnTo>
                <a:lnTo>
                  <a:pt x="0" y="3350584"/>
                </a:lnTo>
                <a:lnTo>
                  <a:pt x="0" y="0"/>
                </a:lnTo>
                <a:close/>
              </a:path>
            </a:pathLst>
          </a:custGeom>
          <a:blipFill>
            <a:blip r:embed="rId4"/>
            <a:stretch>
              <a:fillRect/>
            </a:stretch>
          </a:blipFill>
        </p:spPr>
      </p:sp>
      <p:sp>
        <p:nvSpPr>
          <p:cNvPr id="8" name="Freeform 8"/>
          <p:cNvSpPr/>
          <p:nvPr/>
        </p:nvSpPr>
        <p:spPr>
          <a:xfrm>
            <a:off x="12657408" y="3277966"/>
            <a:ext cx="5152765" cy="3298028"/>
          </a:xfrm>
          <a:custGeom>
            <a:avLst/>
            <a:gdLst/>
            <a:ahLst/>
            <a:cxnLst/>
            <a:rect l="l" t="t" r="r" b="b"/>
            <a:pathLst>
              <a:path w="5152765" h="3298028">
                <a:moveTo>
                  <a:pt x="0" y="0"/>
                </a:moveTo>
                <a:lnTo>
                  <a:pt x="5152764" y="0"/>
                </a:lnTo>
                <a:lnTo>
                  <a:pt x="5152764" y="3298028"/>
                </a:lnTo>
                <a:lnTo>
                  <a:pt x="0" y="3298028"/>
                </a:lnTo>
                <a:lnTo>
                  <a:pt x="0" y="0"/>
                </a:lnTo>
                <a:close/>
              </a:path>
            </a:pathLst>
          </a:custGeom>
          <a:blipFill>
            <a:blip r:embed="rId5"/>
            <a:stretch>
              <a:fillRect l="-15525" r="-12484"/>
            </a:stretch>
          </a:blipFill>
        </p:spPr>
      </p:sp>
      <p:sp>
        <p:nvSpPr>
          <p:cNvPr id="9" name="Freeform 9"/>
          <p:cNvSpPr/>
          <p:nvPr/>
        </p:nvSpPr>
        <p:spPr>
          <a:xfrm>
            <a:off x="12729270" y="6620282"/>
            <a:ext cx="5160296" cy="3666718"/>
          </a:xfrm>
          <a:custGeom>
            <a:avLst/>
            <a:gdLst/>
            <a:ahLst/>
            <a:cxnLst/>
            <a:rect l="l" t="t" r="r" b="b"/>
            <a:pathLst>
              <a:path w="5160296" h="3666718">
                <a:moveTo>
                  <a:pt x="0" y="0"/>
                </a:moveTo>
                <a:lnTo>
                  <a:pt x="5160296" y="0"/>
                </a:lnTo>
                <a:lnTo>
                  <a:pt x="5160296" y="3666718"/>
                </a:lnTo>
                <a:lnTo>
                  <a:pt x="0" y="3666718"/>
                </a:lnTo>
                <a:lnTo>
                  <a:pt x="0" y="0"/>
                </a:lnTo>
                <a:close/>
              </a:path>
            </a:pathLst>
          </a:custGeom>
          <a:blipFill>
            <a:blip r:embed="rId6"/>
            <a:stretch>
              <a:fillRect l="-18479" r="-23632"/>
            </a:stretch>
          </a:blipFill>
        </p:spPr>
      </p:sp>
      <p:sp>
        <p:nvSpPr>
          <p:cNvPr id="10" name="TextBox 10"/>
          <p:cNvSpPr txBox="1"/>
          <p:nvPr/>
        </p:nvSpPr>
        <p:spPr>
          <a:xfrm>
            <a:off x="517856" y="6273594"/>
            <a:ext cx="7023080" cy="3159968"/>
          </a:xfrm>
          <a:prstGeom prst="rect">
            <a:avLst/>
          </a:prstGeom>
        </p:spPr>
        <p:txBody>
          <a:bodyPr lIns="0" tIns="0" rIns="0" bIns="0" rtlCol="0" anchor="t">
            <a:spAutoFit/>
          </a:bodyPr>
          <a:lstStyle/>
          <a:p>
            <a:pPr algn="l">
              <a:lnSpc>
                <a:spcPts val="3079"/>
              </a:lnSpc>
            </a:pPr>
            <a:r>
              <a:rPr lang="en-US" sz="2400" spc="-79" dirty="0">
                <a:solidFill>
                  <a:srgbClr val="1F1B1E"/>
                </a:solidFill>
                <a:latin typeface="Open Sauce"/>
                <a:ea typeface="Open Sauce"/>
                <a:cs typeface="Open Sauce"/>
                <a:sym typeface="Open Sauce"/>
              </a:rPr>
              <a:t>В </a:t>
            </a:r>
            <a:r>
              <a:rPr lang="en-US" sz="2400" spc="-79" dirty="0" err="1">
                <a:solidFill>
                  <a:srgbClr val="1F1B1E"/>
                </a:solidFill>
                <a:latin typeface="Open Sauce"/>
                <a:ea typeface="Open Sauce"/>
                <a:cs typeface="Open Sauce"/>
                <a:sym typeface="Open Sauce"/>
              </a:rPr>
              <a:t>Харкові</a:t>
            </a:r>
            <a:r>
              <a:rPr lang="en-US" sz="2400" spc="-79" dirty="0">
                <a:solidFill>
                  <a:srgbClr val="1F1B1E"/>
                </a:solidFill>
                <a:latin typeface="Open Sauce"/>
                <a:ea typeface="Open Sauce"/>
                <a:cs typeface="Open Sauce"/>
                <a:sym typeface="Open Sauce"/>
              </a:rPr>
              <a:t> в </a:t>
            </a:r>
            <a:r>
              <a:rPr lang="en-US" sz="2400" spc="-79" dirty="0" err="1">
                <a:solidFill>
                  <a:srgbClr val="1F1B1E"/>
                </a:solidFill>
                <a:latin typeface="Open Sauce"/>
                <a:ea typeface="Open Sauce"/>
                <a:cs typeface="Open Sauce"/>
                <a:sym typeface="Open Sauce"/>
              </a:rPr>
              <a:t>основному</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немає</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закладів</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які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спеціалізуються</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тільки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польській</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кухні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але</a:t>
            </a:r>
            <a:r>
              <a:rPr lang="en-US" sz="2400" spc="-79" dirty="0">
                <a:solidFill>
                  <a:srgbClr val="1F1B1E"/>
                </a:solidFill>
                <a:latin typeface="Open Sauce"/>
                <a:ea typeface="Open Sauce"/>
                <a:cs typeface="Open Sauce"/>
                <a:sym typeface="Open Sauce"/>
              </a:rPr>
              <a:t> є </a:t>
            </a:r>
            <a:r>
              <a:rPr lang="en-US" sz="2400" spc="-79" dirty="0" err="1">
                <a:solidFill>
                  <a:srgbClr val="1F1B1E"/>
                </a:solidFill>
                <a:latin typeface="Open Sauce"/>
                <a:ea typeface="Open Sauce"/>
                <a:cs typeface="Open Sauce"/>
                <a:sym typeface="Open Sauce"/>
              </a:rPr>
              <a:t>кафе</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пекарні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де</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пекуть</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випічку</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десерти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польськими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традиціями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Польська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культура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відома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своєю</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любов’ю</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до</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домашньої</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випічки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кондитерських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виробів</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Через</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подібні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заклади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як</a:t>
            </a:r>
            <a:r>
              <a:rPr lang="en-US" sz="2400" spc="-79" dirty="0">
                <a:solidFill>
                  <a:srgbClr val="1F1B1E"/>
                </a:solidFill>
                <a:latin typeface="Open Sauce"/>
                <a:ea typeface="Open Sauce"/>
                <a:cs typeface="Open Sauce"/>
                <a:sym typeface="Open Sauce"/>
              </a:rPr>
              <a:t>  Che Bakery Cafe </a:t>
            </a:r>
            <a:r>
              <a:rPr lang="en-US" sz="2400" spc="-79" dirty="0" err="1">
                <a:solidFill>
                  <a:srgbClr val="1F1B1E"/>
                </a:solidFill>
                <a:latin typeface="Open Sauce"/>
                <a:ea typeface="Open Sauce"/>
                <a:cs typeface="Open Sauce"/>
                <a:sym typeface="Open Sauce"/>
              </a:rPr>
              <a:t>або</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Bulkinska</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мешканці</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Харкова</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можуть</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знайомитися</a:t>
            </a:r>
            <a:r>
              <a:rPr lang="en-US" sz="2400" spc="-79" dirty="0">
                <a:solidFill>
                  <a:srgbClr val="1F1B1E"/>
                </a:solidFill>
                <a:latin typeface="Open Sauce"/>
                <a:ea typeface="Open Sauce"/>
                <a:cs typeface="Open Sauce"/>
                <a:sym typeface="Open Sauce"/>
              </a:rPr>
              <a:t> з </a:t>
            </a:r>
            <a:r>
              <a:rPr lang="en-US" sz="2400" spc="-79" dirty="0" err="1">
                <a:solidFill>
                  <a:srgbClr val="1F1B1E"/>
                </a:solidFill>
                <a:latin typeface="Open Sauce"/>
                <a:ea typeface="Open Sauce"/>
                <a:cs typeface="Open Sauce"/>
                <a:sym typeface="Open Sauce"/>
              </a:rPr>
              <a:t>кулінарними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традиціями</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інших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європейських</a:t>
            </a:r>
            <a:r>
              <a:rPr lang="en-US" sz="2400" spc="-79" dirty="0">
                <a:solidFill>
                  <a:srgbClr val="1F1B1E"/>
                </a:solidFill>
                <a:latin typeface="Open Sauce"/>
                <a:ea typeface="Open Sauce"/>
                <a:cs typeface="Open Sauce"/>
                <a:sym typeface="Open Sauce"/>
              </a:rPr>
              <a:t> </a:t>
            </a:r>
            <a:r>
              <a:rPr lang="en-US" sz="2400" spc="-79" dirty="0" err="1">
                <a:solidFill>
                  <a:srgbClr val="1F1B1E"/>
                </a:solidFill>
                <a:latin typeface="Open Sauce"/>
                <a:ea typeface="Open Sauce"/>
                <a:cs typeface="Open Sauce"/>
                <a:sym typeface="Open Sauce"/>
              </a:rPr>
              <a:t>народів</a:t>
            </a:r>
            <a:r>
              <a:rPr lang="en-US" sz="2400" spc="-79" dirty="0">
                <a:solidFill>
                  <a:srgbClr val="1F1B1E"/>
                </a:solidFill>
                <a:latin typeface="Open Sauce"/>
                <a:ea typeface="Open Sauce"/>
                <a:cs typeface="Open Sauce"/>
                <a:sym typeface="Open Sauce"/>
              </a:rPr>
              <a:t>.</a:t>
            </a:r>
          </a:p>
        </p:txBody>
      </p:sp>
      <p:sp>
        <p:nvSpPr>
          <p:cNvPr id="11" name="TextBox 11"/>
          <p:cNvSpPr txBox="1"/>
          <p:nvPr/>
        </p:nvSpPr>
        <p:spPr>
          <a:xfrm>
            <a:off x="12465693" y="8712"/>
            <a:ext cx="5536194" cy="448311"/>
          </a:xfrm>
          <a:prstGeom prst="rect">
            <a:avLst/>
          </a:prstGeom>
        </p:spPr>
        <p:txBody>
          <a:bodyPr lIns="0" tIns="0" rIns="0" bIns="0" rtlCol="0" anchor="t">
            <a:spAutoFit/>
          </a:bodyPr>
          <a:lstStyle/>
          <a:p>
            <a:pPr algn="ctr">
              <a:lnSpc>
                <a:spcPts val="3639"/>
              </a:lnSpc>
              <a:spcBef>
                <a:spcPct val="0"/>
              </a:spcBef>
            </a:pPr>
            <a:r>
              <a:rPr lang="en-US" sz="2599" b="1">
                <a:solidFill>
                  <a:srgbClr val="1F1B1E"/>
                </a:solidFill>
                <a:latin typeface="Canva Sans Bold"/>
                <a:ea typeface="Canva Sans Bold"/>
                <a:cs typeface="Canva Sans Bold"/>
                <a:sym typeface="Canva Sans Bold"/>
              </a:rPr>
              <a:t>Польське печиво “Мазурка”</a:t>
            </a:r>
          </a:p>
        </p:txBody>
      </p:sp>
      <p:sp>
        <p:nvSpPr>
          <p:cNvPr id="12" name="TextBox 12"/>
          <p:cNvSpPr txBox="1"/>
          <p:nvPr/>
        </p:nvSpPr>
        <p:spPr>
          <a:xfrm>
            <a:off x="12465693" y="2905972"/>
            <a:ext cx="4793607" cy="275008"/>
          </a:xfrm>
          <a:prstGeom prst="rect">
            <a:avLst/>
          </a:prstGeom>
        </p:spPr>
        <p:txBody>
          <a:bodyPr lIns="0" tIns="0" rIns="0" bIns="0" rtlCol="0" anchor="t">
            <a:spAutoFit/>
          </a:bodyPr>
          <a:lstStyle/>
          <a:p>
            <a:pPr algn="ctr">
              <a:lnSpc>
                <a:spcPts val="2210"/>
              </a:lnSpc>
              <a:spcBef>
                <a:spcPct val="0"/>
              </a:spcBef>
            </a:pPr>
            <a:r>
              <a:rPr lang="en-US" sz="1578" u="sng">
                <a:solidFill>
                  <a:srgbClr val="1F1B1E"/>
                </a:solidFill>
                <a:latin typeface="Canva Sans"/>
                <a:ea typeface="Canva Sans"/>
                <a:cs typeface="Canva Sans"/>
                <a:sym typeface="Canva Sans"/>
                <a:hlinkClick r:id="rId7" tooltip="https://www.youtube.com/watch?v=DvH0XchLl98"/>
              </a:rPr>
              <a:t>https://www.youtube.com/watch?v=DvH0XchLl98</a:t>
            </a:r>
          </a:p>
        </p:txBody>
      </p:sp>
      <p:sp>
        <p:nvSpPr>
          <p:cNvPr id="13" name="TextBox 13"/>
          <p:cNvSpPr txBox="1"/>
          <p:nvPr/>
        </p:nvSpPr>
        <p:spPr>
          <a:xfrm>
            <a:off x="8090933" y="1611630"/>
            <a:ext cx="4064618" cy="396240"/>
          </a:xfrm>
          <a:prstGeom prst="rect">
            <a:avLst/>
          </a:prstGeom>
        </p:spPr>
        <p:txBody>
          <a:bodyPr lIns="0" tIns="0" rIns="0" bIns="0" rtlCol="0" anchor="t">
            <a:spAutoFit/>
          </a:bodyPr>
          <a:lstStyle/>
          <a:p>
            <a:pPr algn="ctr">
              <a:lnSpc>
                <a:spcPts val="3359"/>
              </a:lnSpc>
              <a:spcBef>
                <a:spcPct val="0"/>
              </a:spcBef>
            </a:pPr>
            <a:r>
              <a:rPr lang="en-US" sz="2399" b="1">
                <a:solidFill>
                  <a:srgbClr val="1F1B1E"/>
                </a:solidFill>
                <a:latin typeface="Canva Sans Bold"/>
                <a:ea typeface="Canva Sans Bold"/>
                <a:cs typeface="Canva Sans Bold"/>
                <a:sym typeface="Canva Sans Bold"/>
              </a:rPr>
              <a:t>Польський пиріг “Бабка”</a:t>
            </a:r>
          </a:p>
        </p:txBody>
      </p:sp>
      <p:sp>
        <p:nvSpPr>
          <p:cNvPr id="14" name="TextBox 14"/>
          <p:cNvSpPr txBox="1"/>
          <p:nvPr/>
        </p:nvSpPr>
        <p:spPr>
          <a:xfrm>
            <a:off x="7059191" y="4603765"/>
            <a:ext cx="4169618" cy="323215"/>
          </a:xfrm>
          <a:prstGeom prst="rect">
            <a:avLst/>
          </a:prstGeom>
        </p:spPr>
        <p:txBody>
          <a:bodyPr lIns="0" tIns="0" rIns="0" bIns="0" rtlCol="0" anchor="t">
            <a:spAutoFit/>
          </a:bodyPr>
          <a:lstStyle/>
          <a:p>
            <a:pPr algn="ctr">
              <a:lnSpc>
                <a:spcPts val="2659"/>
              </a:lnSpc>
              <a:spcBef>
                <a:spcPct val="0"/>
              </a:spcBef>
            </a:pPr>
            <a:r>
              <a:rPr lang="en-US" sz="1899" u="sng">
                <a:solidFill>
                  <a:srgbClr val="1F1B1E"/>
                </a:solidFill>
                <a:latin typeface="Canva Sans"/>
                <a:ea typeface="Canva Sans"/>
                <a:cs typeface="Canva Sans"/>
                <a:sym typeface="Canva Sans"/>
                <a:hlinkClick r:id="rId8" tooltip="https://shuba.life"/>
              </a:rPr>
              <a:t>https://shuba.life/</a:t>
            </a:r>
          </a:p>
        </p:txBody>
      </p:sp>
      <p:sp>
        <p:nvSpPr>
          <p:cNvPr id="15" name="TextBox 15"/>
          <p:cNvSpPr txBox="1"/>
          <p:nvPr/>
        </p:nvSpPr>
        <p:spPr>
          <a:xfrm>
            <a:off x="7443975" y="6717807"/>
            <a:ext cx="1572667" cy="396240"/>
          </a:xfrm>
          <a:prstGeom prst="rect">
            <a:avLst/>
          </a:prstGeom>
        </p:spPr>
        <p:txBody>
          <a:bodyPr lIns="0" tIns="0" rIns="0" bIns="0" rtlCol="0" anchor="t">
            <a:spAutoFit/>
          </a:bodyPr>
          <a:lstStyle/>
          <a:p>
            <a:pPr algn="ctr">
              <a:lnSpc>
                <a:spcPts val="3359"/>
              </a:lnSpc>
              <a:spcBef>
                <a:spcPct val="0"/>
              </a:spcBef>
            </a:pPr>
            <a:r>
              <a:rPr lang="en-US" sz="2399" b="1">
                <a:solidFill>
                  <a:srgbClr val="1F1B1E"/>
                </a:solidFill>
                <a:latin typeface="Canva Sans Bold"/>
                <a:ea typeface="Canva Sans Bold"/>
                <a:cs typeface="Canva Sans Bold"/>
                <a:sym typeface="Canva Sans Bold"/>
              </a:rPr>
              <a:t>Кремувка</a:t>
            </a:r>
          </a:p>
        </p:txBody>
      </p:sp>
      <p:sp>
        <p:nvSpPr>
          <p:cNvPr id="16" name="TextBox 16"/>
          <p:cNvSpPr txBox="1"/>
          <p:nvPr/>
        </p:nvSpPr>
        <p:spPr>
          <a:xfrm>
            <a:off x="7087856" y="9723897"/>
            <a:ext cx="2913400" cy="339006"/>
          </a:xfrm>
          <a:prstGeom prst="rect">
            <a:avLst/>
          </a:prstGeom>
        </p:spPr>
        <p:txBody>
          <a:bodyPr lIns="0" tIns="0" rIns="0" bIns="0" rtlCol="0" anchor="t">
            <a:spAutoFit/>
          </a:bodyPr>
          <a:lstStyle/>
          <a:p>
            <a:pPr algn="ctr">
              <a:lnSpc>
                <a:spcPts val="2896"/>
              </a:lnSpc>
              <a:spcBef>
                <a:spcPct val="0"/>
              </a:spcBef>
            </a:pPr>
            <a:r>
              <a:rPr lang="en-US" sz="2068" u="sng">
                <a:solidFill>
                  <a:srgbClr val="1F1B1E"/>
                </a:solidFill>
                <a:latin typeface="Canva Sans"/>
                <a:ea typeface="Canva Sans"/>
                <a:cs typeface="Canva Sans"/>
                <a:sym typeface="Canva Sans"/>
                <a:hlinkClick r:id="rId9" tooltip="https://culture.pl"/>
              </a:rPr>
              <a:t>https://culture.pl/</a:t>
            </a:r>
          </a:p>
        </p:txBody>
      </p:sp>
      <p:sp>
        <p:nvSpPr>
          <p:cNvPr id="17" name="TextBox 17"/>
          <p:cNvSpPr txBox="1"/>
          <p:nvPr/>
        </p:nvSpPr>
        <p:spPr>
          <a:xfrm>
            <a:off x="12657408" y="3253934"/>
            <a:ext cx="5152765" cy="656590"/>
          </a:xfrm>
          <a:prstGeom prst="rect">
            <a:avLst/>
          </a:prstGeom>
        </p:spPr>
        <p:txBody>
          <a:bodyPr lIns="0" tIns="0" rIns="0" bIns="0" rtlCol="0" anchor="t">
            <a:spAutoFit/>
          </a:bodyPr>
          <a:lstStyle/>
          <a:p>
            <a:pPr algn="ctr">
              <a:lnSpc>
                <a:spcPts val="2659"/>
              </a:lnSpc>
              <a:spcBef>
                <a:spcPct val="0"/>
              </a:spcBef>
            </a:pPr>
            <a:r>
              <a:rPr lang="en-US" sz="1899" b="1">
                <a:solidFill>
                  <a:srgbClr val="1F1B1E"/>
                </a:solidFill>
                <a:latin typeface="Canva Sans Bold"/>
                <a:ea typeface="Canva Sans Bold"/>
                <a:cs typeface="Canva Sans Bold"/>
                <a:sym typeface="Canva Sans Bold"/>
              </a:rPr>
              <a:t>Білий борщ з ковбасками й вершками</a:t>
            </a:r>
          </a:p>
          <a:p>
            <a:pPr algn="ctr">
              <a:lnSpc>
                <a:spcPts val="2659"/>
              </a:lnSpc>
              <a:spcBef>
                <a:spcPct val="0"/>
              </a:spcBef>
            </a:pPr>
            <a:endParaRPr lang="en-US" sz="1899" b="1">
              <a:solidFill>
                <a:srgbClr val="1F1B1E"/>
              </a:solidFill>
              <a:latin typeface="Canva Sans Bold"/>
              <a:ea typeface="Canva Sans Bold"/>
              <a:cs typeface="Canva Sans Bold"/>
              <a:sym typeface="Canva Sans Bold"/>
            </a:endParaRPr>
          </a:p>
        </p:txBody>
      </p:sp>
      <p:sp>
        <p:nvSpPr>
          <p:cNvPr id="18" name="TextBox 18"/>
          <p:cNvSpPr txBox="1"/>
          <p:nvPr/>
        </p:nvSpPr>
        <p:spPr>
          <a:xfrm>
            <a:off x="11228809" y="6164212"/>
            <a:ext cx="5152765" cy="323215"/>
          </a:xfrm>
          <a:prstGeom prst="rect">
            <a:avLst/>
          </a:prstGeom>
        </p:spPr>
        <p:txBody>
          <a:bodyPr lIns="0" tIns="0" rIns="0" bIns="0" rtlCol="0" anchor="t">
            <a:spAutoFit/>
          </a:bodyPr>
          <a:lstStyle/>
          <a:p>
            <a:pPr algn="ctr">
              <a:lnSpc>
                <a:spcPts val="2659"/>
              </a:lnSpc>
              <a:spcBef>
                <a:spcPct val="0"/>
              </a:spcBef>
            </a:pPr>
            <a:r>
              <a:rPr lang="en-US" sz="1899" u="sng">
                <a:solidFill>
                  <a:srgbClr val="1F1B1E"/>
                </a:solidFill>
                <a:latin typeface="Canva Sans"/>
                <a:ea typeface="Canva Sans"/>
                <a:cs typeface="Canva Sans"/>
                <a:sym typeface="Canva Sans"/>
                <a:hlinkClick r:id="rId8" tooltip="https://shuba.life"/>
              </a:rPr>
              <a:t>https://shuba.life/</a:t>
            </a:r>
          </a:p>
        </p:txBody>
      </p:sp>
      <p:sp>
        <p:nvSpPr>
          <p:cNvPr id="19" name="TextBox 19"/>
          <p:cNvSpPr txBox="1"/>
          <p:nvPr/>
        </p:nvSpPr>
        <p:spPr>
          <a:xfrm>
            <a:off x="11131310" y="9869588"/>
            <a:ext cx="5152765" cy="323215"/>
          </a:xfrm>
          <a:prstGeom prst="rect">
            <a:avLst/>
          </a:prstGeom>
        </p:spPr>
        <p:txBody>
          <a:bodyPr lIns="0" tIns="0" rIns="0" bIns="0" rtlCol="0" anchor="t">
            <a:spAutoFit/>
          </a:bodyPr>
          <a:lstStyle/>
          <a:p>
            <a:pPr algn="ctr">
              <a:lnSpc>
                <a:spcPts val="2659"/>
              </a:lnSpc>
              <a:spcBef>
                <a:spcPct val="0"/>
              </a:spcBef>
            </a:pPr>
            <a:r>
              <a:rPr lang="en-US" sz="1899" u="sng">
                <a:solidFill>
                  <a:srgbClr val="1F1B1E"/>
                </a:solidFill>
                <a:latin typeface="Canva Sans"/>
                <a:ea typeface="Canva Sans"/>
                <a:cs typeface="Canva Sans"/>
                <a:sym typeface="Canva Sans"/>
                <a:hlinkClick r:id="rId8" tooltip="https://shuba.life"/>
              </a:rPr>
              <a:t>https://shuba.life/</a:t>
            </a:r>
          </a:p>
        </p:txBody>
      </p:sp>
      <p:sp>
        <p:nvSpPr>
          <p:cNvPr id="20" name="TextBox 20"/>
          <p:cNvSpPr txBox="1"/>
          <p:nvPr/>
        </p:nvSpPr>
        <p:spPr>
          <a:xfrm>
            <a:off x="13135235" y="6563132"/>
            <a:ext cx="5152765" cy="481331"/>
          </a:xfrm>
          <a:prstGeom prst="rect">
            <a:avLst/>
          </a:prstGeom>
        </p:spPr>
        <p:txBody>
          <a:bodyPr lIns="0" tIns="0" rIns="0" bIns="0" rtlCol="0" anchor="t">
            <a:spAutoFit/>
          </a:bodyPr>
          <a:lstStyle/>
          <a:p>
            <a:pPr algn="ctr">
              <a:lnSpc>
                <a:spcPts val="3919"/>
              </a:lnSpc>
              <a:spcBef>
                <a:spcPct val="0"/>
              </a:spcBef>
            </a:pPr>
            <a:r>
              <a:rPr lang="en-US" sz="2799" b="1">
                <a:solidFill>
                  <a:srgbClr val="1F1B1E"/>
                </a:solidFill>
                <a:latin typeface="Canva Sans Bold"/>
                <a:ea typeface="Canva Sans Bold"/>
                <a:cs typeface="Canva Sans Bold"/>
                <a:sym typeface="Canva Sans Bold"/>
              </a:rPr>
              <a:t>Польський бігос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Freeform 2"/>
          <p:cNvSpPr/>
          <p:nvPr/>
        </p:nvSpPr>
        <p:spPr>
          <a:xfrm>
            <a:off x="2466579" y="47473"/>
            <a:ext cx="5983433" cy="4089112"/>
          </a:xfrm>
          <a:custGeom>
            <a:avLst/>
            <a:gdLst/>
            <a:ahLst/>
            <a:cxnLst/>
            <a:rect l="l" t="t" r="r" b="b"/>
            <a:pathLst>
              <a:path w="5983433" h="4089112">
                <a:moveTo>
                  <a:pt x="0" y="0"/>
                </a:moveTo>
                <a:lnTo>
                  <a:pt x="5983433" y="0"/>
                </a:lnTo>
                <a:lnTo>
                  <a:pt x="5983433" y="4089112"/>
                </a:lnTo>
                <a:lnTo>
                  <a:pt x="0" y="4089112"/>
                </a:lnTo>
                <a:lnTo>
                  <a:pt x="0" y="0"/>
                </a:lnTo>
                <a:close/>
              </a:path>
            </a:pathLst>
          </a:custGeom>
          <a:blipFill>
            <a:blip r:embed="rId2"/>
            <a:stretch>
              <a:fillRect t="-4872" b="-4872"/>
            </a:stretch>
          </a:blipFill>
        </p:spPr>
      </p:sp>
      <p:sp>
        <p:nvSpPr>
          <p:cNvPr id="3" name="Freeform 3"/>
          <p:cNvSpPr/>
          <p:nvPr/>
        </p:nvSpPr>
        <p:spPr>
          <a:xfrm>
            <a:off x="7622897" y="4752255"/>
            <a:ext cx="4404612" cy="5343095"/>
          </a:xfrm>
          <a:custGeom>
            <a:avLst/>
            <a:gdLst/>
            <a:ahLst/>
            <a:cxnLst/>
            <a:rect l="l" t="t" r="r" b="b"/>
            <a:pathLst>
              <a:path w="4404612" h="5343095">
                <a:moveTo>
                  <a:pt x="0" y="0"/>
                </a:moveTo>
                <a:lnTo>
                  <a:pt x="4404612" y="0"/>
                </a:lnTo>
                <a:lnTo>
                  <a:pt x="4404612" y="5343096"/>
                </a:lnTo>
                <a:lnTo>
                  <a:pt x="0" y="5343096"/>
                </a:lnTo>
                <a:lnTo>
                  <a:pt x="0" y="0"/>
                </a:lnTo>
                <a:close/>
              </a:path>
            </a:pathLst>
          </a:custGeom>
          <a:blipFill>
            <a:blip r:embed="rId3"/>
            <a:stretch>
              <a:fillRect t="-4957" b="-4957"/>
            </a:stretch>
          </a:blipFill>
        </p:spPr>
      </p:sp>
      <p:sp>
        <p:nvSpPr>
          <p:cNvPr id="4" name="Freeform 4"/>
          <p:cNvSpPr/>
          <p:nvPr/>
        </p:nvSpPr>
        <p:spPr>
          <a:xfrm>
            <a:off x="0" y="513973"/>
            <a:ext cx="3575027" cy="1831474"/>
          </a:xfrm>
          <a:custGeom>
            <a:avLst/>
            <a:gdLst/>
            <a:ahLst/>
            <a:cxnLst/>
            <a:rect l="l" t="t" r="r" b="b"/>
            <a:pathLst>
              <a:path w="3575027" h="1831474">
                <a:moveTo>
                  <a:pt x="0" y="0"/>
                </a:moveTo>
                <a:lnTo>
                  <a:pt x="3575027" y="0"/>
                </a:lnTo>
                <a:lnTo>
                  <a:pt x="3575027" y="1831474"/>
                </a:lnTo>
                <a:lnTo>
                  <a:pt x="0" y="1831474"/>
                </a:lnTo>
                <a:lnTo>
                  <a:pt x="0" y="0"/>
                </a:lnTo>
                <a:close/>
              </a:path>
            </a:pathLst>
          </a:custGeom>
          <a:blipFill>
            <a:blip r:embed="rId4"/>
            <a:stretch>
              <a:fillRect l="-16197" t="-45578" r="-2313" b="-27921"/>
            </a:stretch>
          </a:blipFill>
        </p:spPr>
      </p:sp>
      <p:sp>
        <p:nvSpPr>
          <p:cNvPr id="5" name="AutoShape 5"/>
          <p:cNvSpPr/>
          <p:nvPr/>
        </p:nvSpPr>
        <p:spPr>
          <a:xfrm flipH="1" flipV="1">
            <a:off x="1265349" y="2059833"/>
            <a:ext cx="1640901" cy="1222449"/>
          </a:xfrm>
          <a:prstGeom prst="line">
            <a:avLst/>
          </a:prstGeom>
          <a:ln w="76200" cap="flat">
            <a:solidFill>
              <a:srgbClr val="FF3131"/>
            </a:solidFill>
            <a:prstDash val="solid"/>
            <a:headEnd type="none" w="sm" len="sm"/>
            <a:tailEnd type="triangle" w="lg" len="med"/>
          </a:ln>
        </p:spPr>
      </p:sp>
      <p:sp>
        <p:nvSpPr>
          <p:cNvPr id="6" name="Freeform 6"/>
          <p:cNvSpPr/>
          <p:nvPr/>
        </p:nvSpPr>
        <p:spPr>
          <a:xfrm>
            <a:off x="9144000" y="47473"/>
            <a:ext cx="2333558" cy="2764474"/>
          </a:xfrm>
          <a:custGeom>
            <a:avLst/>
            <a:gdLst/>
            <a:ahLst/>
            <a:cxnLst/>
            <a:rect l="l" t="t" r="r" b="b"/>
            <a:pathLst>
              <a:path w="2333558" h="2764474">
                <a:moveTo>
                  <a:pt x="0" y="0"/>
                </a:moveTo>
                <a:lnTo>
                  <a:pt x="2333558" y="0"/>
                </a:lnTo>
                <a:lnTo>
                  <a:pt x="2333558" y="2764474"/>
                </a:lnTo>
                <a:lnTo>
                  <a:pt x="0" y="2764474"/>
                </a:lnTo>
                <a:lnTo>
                  <a:pt x="0" y="0"/>
                </a:lnTo>
                <a:close/>
              </a:path>
            </a:pathLst>
          </a:custGeom>
          <a:blipFill>
            <a:blip r:embed="rId5"/>
            <a:stretch>
              <a:fillRect l="-38843" t="-3448" r="-34835" b="-6505"/>
            </a:stretch>
          </a:blipFill>
        </p:spPr>
      </p:sp>
      <p:sp>
        <p:nvSpPr>
          <p:cNvPr id="7" name="AutoShape 7"/>
          <p:cNvSpPr/>
          <p:nvPr/>
        </p:nvSpPr>
        <p:spPr>
          <a:xfrm flipV="1">
            <a:off x="8450012" y="1883574"/>
            <a:ext cx="1051985" cy="923746"/>
          </a:xfrm>
          <a:prstGeom prst="line">
            <a:avLst/>
          </a:prstGeom>
          <a:ln w="66675" cap="flat">
            <a:solidFill>
              <a:srgbClr val="FF3131"/>
            </a:solidFill>
            <a:prstDash val="solid"/>
            <a:headEnd type="none" w="sm" len="sm"/>
            <a:tailEnd type="triangle" w="lg" len="med"/>
          </a:ln>
        </p:spPr>
      </p:sp>
      <p:sp>
        <p:nvSpPr>
          <p:cNvPr id="8" name="Freeform 8"/>
          <p:cNvSpPr/>
          <p:nvPr/>
        </p:nvSpPr>
        <p:spPr>
          <a:xfrm>
            <a:off x="8450012" y="2860945"/>
            <a:ext cx="3676411" cy="1518447"/>
          </a:xfrm>
          <a:custGeom>
            <a:avLst/>
            <a:gdLst/>
            <a:ahLst/>
            <a:cxnLst/>
            <a:rect l="l" t="t" r="r" b="b"/>
            <a:pathLst>
              <a:path w="3676411" h="1518447">
                <a:moveTo>
                  <a:pt x="0" y="0"/>
                </a:moveTo>
                <a:lnTo>
                  <a:pt x="3676411" y="0"/>
                </a:lnTo>
                <a:lnTo>
                  <a:pt x="3676411" y="1518447"/>
                </a:lnTo>
                <a:lnTo>
                  <a:pt x="0" y="1518447"/>
                </a:lnTo>
                <a:lnTo>
                  <a:pt x="0" y="0"/>
                </a:lnTo>
                <a:close/>
              </a:path>
            </a:pathLst>
          </a:custGeom>
          <a:blipFill>
            <a:blip r:embed="rId6"/>
            <a:stretch>
              <a:fillRect l="-17504" t="-82215" r="-25575" b="-77600"/>
            </a:stretch>
          </a:blipFill>
        </p:spPr>
      </p:sp>
      <p:sp>
        <p:nvSpPr>
          <p:cNvPr id="9" name="AutoShape 9"/>
          <p:cNvSpPr/>
          <p:nvPr/>
        </p:nvSpPr>
        <p:spPr>
          <a:xfrm>
            <a:off x="8044653" y="3148629"/>
            <a:ext cx="766724" cy="442669"/>
          </a:xfrm>
          <a:prstGeom prst="line">
            <a:avLst/>
          </a:prstGeom>
          <a:ln w="66675" cap="flat">
            <a:solidFill>
              <a:srgbClr val="FF3131"/>
            </a:solidFill>
            <a:prstDash val="solid"/>
            <a:headEnd type="none" w="sm" len="sm"/>
            <a:tailEnd type="triangle" w="lg" len="med"/>
          </a:ln>
        </p:spPr>
      </p:sp>
      <p:sp>
        <p:nvSpPr>
          <p:cNvPr id="10" name="Freeform 10"/>
          <p:cNvSpPr/>
          <p:nvPr/>
        </p:nvSpPr>
        <p:spPr>
          <a:xfrm>
            <a:off x="203736" y="4653342"/>
            <a:ext cx="7124127" cy="5343095"/>
          </a:xfrm>
          <a:custGeom>
            <a:avLst/>
            <a:gdLst/>
            <a:ahLst/>
            <a:cxnLst/>
            <a:rect l="l" t="t" r="r" b="b"/>
            <a:pathLst>
              <a:path w="7124127" h="5343095">
                <a:moveTo>
                  <a:pt x="0" y="0"/>
                </a:moveTo>
                <a:lnTo>
                  <a:pt x="7124127" y="0"/>
                </a:lnTo>
                <a:lnTo>
                  <a:pt x="7124127" y="5343095"/>
                </a:lnTo>
                <a:lnTo>
                  <a:pt x="0" y="5343095"/>
                </a:lnTo>
                <a:lnTo>
                  <a:pt x="0" y="0"/>
                </a:lnTo>
                <a:close/>
              </a:path>
            </a:pathLst>
          </a:custGeom>
          <a:blipFill>
            <a:blip r:embed="rId7"/>
            <a:stretch>
              <a:fillRect/>
            </a:stretch>
          </a:blipFill>
        </p:spPr>
      </p:sp>
      <p:sp>
        <p:nvSpPr>
          <p:cNvPr id="11" name="TextBox 11"/>
          <p:cNvSpPr txBox="1"/>
          <p:nvPr/>
        </p:nvSpPr>
        <p:spPr>
          <a:xfrm>
            <a:off x="12298247" y="-438150"/>
            <a:ext cx="8520290" cy="2266950"/>
          </a:xfrm>
          <a:prstGeom prst="rect">
            <a:avLst/>
          </a:prstGeom>
        </p:spPr>
        <p:txBody>
          <a:bodyPr lIns="0" tIns="0" rIns="0" bIns="0" rtlCol="0" anchor="t">
            <a:spAutoFit/>
          </a:bodyPr>
          <a:lstStyle/>
          <a:p>
            <a:pPr algn="l">
              <a:lnSpc>
                <a:spcPts val="16800"/>
              </a:lnSpc>
            </a:pPr>
            <a:r>
              <a:rPr lang="en-US" sz="12000">
                <a:solidFill>
                  <a:srgbClr val="F4E6CD"/>
                </a:solidFill>
                <a:latin typeface="Mak"/>
                <a:ea typeface="Mak"/>
                <a:cs typeface="Mak"/>
                <a:sym typeface="Mak"/>
              </a:rPr>
              <a:t>Освіта</a:t>
            </a:r>
          </a:p>
        </p:txBody>
      </p:sp>
      <p:sp>
        <p:nvSpPr>
          <p:cNvPr id="12" name="TextBox 12"/>
          <p:cNvSpPr txBox="1"/>
          <p:nvPr/>
        </p:nvSpPr>
        <p:spPr>
          <a:xfrm>
            <a:off x="12126423" y="1527836"/>
            <a:ext cx="6161577" cy="8567515"/>
          </a:xfrm>
          <a:prstGeom prst="rect">
            <a:avLst/>
          </a:prstGeom>
        </p:spPr>
        <p:txBody>
          <a:bodyPr lIns="0" tIns="0" rIns="0" bIns="0" rtlCol="0" anchor="t">
            <a:spAutoFit/>
          </a:bodyPr>
          <a:lstStyle/>
          <a:p>
            <a:pPr algn="l">
              <a:lnSpc>
                <a:spcPts val="3081"/>
              </a:lnSpc>
            </a:pPr>
            <a:r>
              <a:rPr lang="en-US" sz="2200" spc="-79">
                <a:solidFill>
                  <a:srgbClr val="F4E6CD"/>
                </a:solidFill>
                <a:latin typeface="Open Sauce"/>
                <a:ea typeface="Open Sauce"/>
                <a:cs typeface="Open Sauce"/>
                <a:sym typeface="Open Sauce"/>
              </a:rPr>
              <a:t>Освіта стала одним із важливих аспектів взаємного впливу польської та української культур у Харкові. Значну роль у цьому відіграє Харківський національний педагогічний університет імені Г. С. Сковороди, який є одним із головних освітніх закладів міста. Університет об’єднує студентів різних національностей і сприяє культурній взаємодії між ними. Тут відбуваються наукові конференції, освітні програми та культурні заходи, у яких можуть брати участь і представники польської культури. </a:t>
            </a:r>
          </a:p>
          <a:p>
            <a:pPr algn="l">
              <a:lnSpc>
                <a:spcPts val="3081"/>
              </a:lnSpc>
            </a:pPr>
            <a:r>
              <a:rPr lang="en-US" sz="2200" spc="-79">
                <a:solidFill>
                  <a:srgbClr val="F4E6CD"/>
                </a:solidFill>
                <a:latin typeface="Open Sauce"/>
                <a:ea typeface="Open Sauce"/>
                <a:cs typeface="Open Sauce"/>
                <a:sym typeface="Open Sauce"/>
              </a:rPr>
              <a:t>Важливим прикладом сучасного впливу є також польський Освітній центр “Drzewo”, який спеціалізується на навчанні польської мови та популяризації цієї культури серед молоді. У цьому центрі проходять мовні курси, зустрічі та освітні заходи, що знайомлять українців із польськими традиціями. Завдяки таким організаціям освіта стає не лише способом отримання знань, а й важливим засобом обміну культур між національностями.</a:t>
            </a:r>
          </a:p>
        </p:txBody>
      </p:sp>
      <p:sp>
        <p:nvSpPr>
          <p:cNvPr id="13" name="TextBox 13"/>
          <p:cNvSpPr txBox="1"/>
          <p:nvPr/>
        </p:nvSpPr>
        <p:spPr>
          <a:xfrm>
            <a:off x="1687250" y="4047239"/>
            <a:ext cx="7124127" cy="587376"/>
          </a:xfrm>
          <a:prstGeom prst="rect">
            <a:avLst/>
          </a:prstGeom>
        </p:spPr>
        <p:txBody>
          <a:bodyPr lIns="0" tIns="0" rIns="0" bIns="0" rtlCol="0" anchor="t">
            <a:spAutoFit/>
          </a:bodyPr>
          <a:lstStyle/>
          <a:p>
            <a:pPr algn="ctr">
              <a:lnSpc>
                <a:spcPts val="4899"/>
              </a:lnSpc>
              <a:spcBef>
                <a:spcPct val="0"/>
              </a:spcBef>
            </a:pPr>
            <a:r>
              <a:rPr lang="en-US" sz="3499" b="1">
                <a:solidFill>
                  <a:srgbClr val="FFFFFF"/>
                </a:solidFill>
                <a:latin typeface="Canva Sans Bold"/>
                <a:ea typeface="Canva Sans Bold"/>
                <a:cs typeface="Canva Sans Bold"/>
                <a:sym typeface="Canva Sans Bold"/>
              </a:rPr>
              <a:t>Власні фото авторки</a:t>
            </a:r>
          </a:p>
        </p:txBody>
      </p:sp>
      <p:sp>
        <p:nvSpPr>
          <p:cNvPr id="14" name="TextBox 14"/>
          <p:cNvSpPr txBox="1"/>
          <p:nvPr/>
        </p:nvSpPr>
        <p:spPr>
          <a:xfrm>
            <a:off x="498770" y="4615242"/>
            <a:ext cx="7124127"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Польський культурно-освітній центр «Drzewo»</a:t>
            </a:r>
          </a:p>
        </p:txBody>
      </p:sp>
      <p:sp>
        <p:nvSpPr>
          <p:cNvPr id="15" name="TextBox 15"/>
          <p:cNvSpPr txBox="1"/>
          <p:nvPr/>
        </p:nvSpPr>
        <p:spPr>
          <a:xfrm>
            <a:off x="3155603" y="1401135"/>
            <a:ext cx="5496133" cy="575945"/>
          </a:xfrm>
          <a:prstGeom prst="rect">
            <a:avLst/>
          </a:prstGeom>
        </p:spPr>
        <p:txBody>
          <a:bodyPr lIns="0" tIns="0" rIns="0" bIns="0" rtlCol="0" anchor="t">
            <a:spAutoFit/>
          </a:bodyPr>
          <a:lstStyle/>
          <a:p>
            <a:pPr algn="ctr">
              <a:lnSpc>
                <a:spcPts val="2380"/>
              </a:lnSpc>
              <a:spcBef>
                <a:spcPct val="0"/>
              </a:spcBef>
            </a:pPr>
            <a:r>
              <a:rPr lang="en-US" sz="1700" b="1">
                <a:solidFill>
                  <a:srgbClr val="F7E8D4"/>
                </a:solidFill>
                <a:latin typeface="Canva Sans Bold"/>
                <a:ea typeface="Canva Sans Bold"/>
                <a:cs typeface="Canva Sans Bold"/>
                <a:sym typeface="Canva Sans Bold"/>
              </a:rPr>
              <a:t>Харківський національний педагогічний університет імені Г. С. Сковороди</a:t>
            </a:r>
          </a:p>
        </p:txBody>
      </p:sp>
      <p:sp>
        <p:nvSpPr>
          <p:cNvPr id="16" name="TextBox 16"/>
          <p:cNvSpPr txBox="1"/>
          <p:nvPr/>
        </p:nvSpPr>
        <p:spPr>
          <a:xfrm>
            <a:off x="7573440" y="4767324"/>
            <a:ext cx="4503526" cy="793968"/>
          </a:xfrm>
          <a:prstGeom prst="rect">
            <a:avLst/>
          </a:prstGeom>
        </p:spPr>
        <p:txBody>
          <a:bodyPr lIns="0" tIns="0" rIns="0" bIns="0" rtlCol="0" anchor="t">
            <a:spAutoFit/>
          </a:bodyPr>
          <a:lstStyle/>
          <a:p>
            <a:pPr algn="ctr">
              <a:lnSpc>
                <a:spcPts val="2138"/>
              </a:lnSpc>
              <a:spcBef>
                <a:spcPct val="0"/>
              </a:spcBef>
            </a:pPr>
            <a:r>
              <a:rPr lang="en-US" sz="1527" b="1">
                <a:solidFill>
                  <a:srgbClr val="000000"/>
                </a:solidFill>
                <a:latin typeface="Canva Sans Bold"/>
                <a:ea typeface="Canva Sans Bold"/>
                <a:cs typeface="Canva Sans Bold"/>
                <a:sym typeface="Canva Sans Bold"/>
              </a:rPr>
              <a:t>Фото авторки з головним входом до Харківського національного педагогічного уніуніверситету імені Г. С. Сковороди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Freeform 2"/>
          <p:cNvSpPr/>
          <p:nvPr/>
        </p:nvSpPr>
        <p:spPr>
          <a:xfrm>
            <a:off x="13130810" y="-191230"/>
            <a:ext cx="5157190" cy="2963100"/>
          </a:xfrm>
          <a:custGeom>
            <a:avLst/>
            <a:gdLst/>
            <a:ahLst/>
            <a:cxnLst/>
            <a:rect l="l" t="t" r="r" b="b"/>
            <a:pathLst>
              <a:path w="5157190" h="2963100">
                <a:moveTo>
                  <a:pt x="0" y="0"/>
                </a:moveTo>
                <a:lnTo>
                  <a:pt x="5157190" y="0"/>
                </a:lnTo>
                <a:lnTo>
                  <a:pt x="5157190" y="2963100"/>
                </a:lnTo>
                <a:lnTo>
                  <a:pt x="0" y="2963100"/>
                </a:lnTo>
                <a:lnTo>
                  <a:pt x="0" y="0"/>
                </a:lnTo>
                <a:close/>
              </a:path>
            </a:pathLst>
          </a:custGeom>
          <a:blipFill>
            <a:blip r:embed="rId2"/>
            <a:stretch>
              <a:fillRect t="-12280" r="-1525" b="-20246"/>
            </a:stretch>
          </a:blipFill>
        </p:spPr>
      </p:sp>
      <p:sp>
        <p:nvSpPr>
          <p:cNvPr id="3" name="Freeform 3"/>
          <p:cNvSpPr/>
          <p:nvPr/>
        </p:nvSpPr>
        <p:spPr>
          <a:xfrm>
            <a:off x="7589394" y="7136269"/>
            <a:ext cx="4779892" cy="3150731"/>
          </a:xfrm>
          <a:custGeom>
            <a:avLst/>
            <a:gdLst/>
            <a:ahLst/>
            <a:cxnLst/>
            <a:rect l="l" t="t" r="r" b="b"/>
            <a:pathLst>
              <a:path w="4779892" h="3150731">
                <a:moveTo>
                  <a:pt x="0" y="0"/>
                </a:moveTo>
                <a:lnTo>
                  <a:pt x="4779892" y="0"/>
                </a:lnTo>
                <a:lnTo>
                  <a:pt x="4779892" y="3150731"/>
                </a:lnTo>
                <a:lnTo>
                  <a:pt x="0" y="3150731"/>
                </a:lnTo>
                <a:lnTo>
                  <a:pt x="0" y="0"/>
                </a:lnTo>
                <a:close/>
              </a:path>
            </a:pathLst>
          </a:custGeom>
          <a:blipFill>
            <a:blip r:embed="rId3"/>
            <a:stretch>
              <a:fillRect t="-5637" r="-9909" b="-19418"/>
            </a:stretch>
          </a:blipFill>
        </p:spPr>
      </p:sp>
      <p:sp>
        <p:nvSpPr>
          <p:cNvPr id="4" name="Freeform 4"/>
          <p:cNvSpPr/>
          <p:nvPr/>
        </p:nvSpPr>
        <p:spPr>
          <a:xfrm>
            <a:off x="12410821" y="7255895"/>
            <a:ext cx="5800768" cy="3289144"/>
          </a:xfrm>
          <a:custGeom>
            <a:avLst/>
            <a:gdLst/>
            <a:ahLst/>
            <a:cxnLst/>
            <a:rect l="l" t="t" r="r" b="b"/>
            <a:pathLst>
              <a:path w="5800768" h="3289144">
                <a:moveTo>
                  <a:pt x="0" y="0"/>
                </a:moveTo>
                <a:lnTo>
                  <a:pt x="5800768" y="0"/>
                </a:lnTo>
                <a:lnTo>
                  <a:pt x="5800768" y="3289144"/>
                </a:lnTo>
                <a:lnTo>
                  <a:pt x="0" y="3289144"/>
                </a:lnTo>
                <a:lnTo>
                  <a:pt x="0" y="0"/>
                </a:lnTo>
                <a:close/>
              </a:path>
            </a:pathLst>
          </a:custGeom>
          <a:blipFill>
            <a:blip r:embed="rId4"/>
            <a:stretch>
              <a:fillRect t="-12904" r="-6578" b="-3478"/>
            </a:stretch>
          </a:blipFill>
        </p:spPr>
      </p:sp>
      <p:sp>
        <p:nvSpPr>
          <p:cNvPr id="5" name="AutoShape 5"/>
          <p:cNvSpPr/>
          <p:nvPr/>
        </p:nvSpPr>
        <p:spPr>
          <a:xfrm>
            <a:off x="11013620" y="9071248"/>
            <a:ext cx="2420859" cy="144265"/>
          </a:xfrm>
          <a:prstGeom prst="line">
            <a:avLst/>
          </a:prstGeom>
          <a:ln w="85725" cap="flat">
            <a:solidFill>
              <a:srgbClr val="FF3131"/>
            </a:solidFill>
            <a:prstDash val="solid"/>
            <a:headEnd type="none" w="sm" len="sm"/>
            <a:tailEnd type="triangle" w="lg" len="med"/>
          </a:ln>
        </p:spPr>
      </p:sp>
      <p:sp>
        <p:nvSpPr>
          <p:cNvPr id="6" name="Freeform 6"/>
          <p:cNvSpPr/>
          <p:nvPr/>
        </p:nvSpPr>
        <p:spPr>
          <a:xfrm>
            <a:off x="7436727" y="117100"/>
            <a:ext cx="5694083" cy="2822855"/>
          </a:xfrm>
          <a:custGeom>
            <a:avLst/>
            <a:gdLst/>
            <a:ahLst/>
            <a:cxnLst/>
            <a:rect l="l" t="t" r="r" b="b"/>
            <a:pathLst>
              <a:path w="5694083" h="2822855">
                <a:moveTo>
                  <a:pt x="0" y="0"/>
                </a:moveTo>
                <a:lnTo>
                  <a:pt x="5694083" y="0"/>
                </a:lnTo>
                <a:lnTo>
                  <a:pt x="5694083" y="2822855"/>
                </a:lnTo>
                <a:lnTo>
                  <a:pt x="0" y="2822855"/>
                </a:lnTo>
                <a:lnTo>
                  <a:pt x="0" y="0"/>
                </a:lnTo>
                <a:close/>
              </a:path>
            </a:pathLst>
          </a:custGeom>
          <a:blipFill>
            <a:blip r:embed="rId5"/>
            <a:stretch>
              <a:fillRect l="-8769" t="-18320" r="-7516" b="-14111"/>
            </a:stretch>
          </a:blipFill>
        </p:spPr>
      </p:sp>
      <p:sp>
        <p:nvSpPr>
          <p:cNvPr id="7" name="AutoShape 7"/>
          <p:cNvSpPr/>
          <p:nvPr/>
        </p:nvSpPr>
        <p:spPr>
          <a:xfrm flipH="1" flipV="1">
            <a:off x="8440421" y="1428844"/>
            <a:ext cx="8993750" cy="662428"/>
          </a:xfrm>
          <a:prstGeom prst="line">
            <a:avLst/>
          </a:prstGeom>
          <a:ln w="85725" cap="flat">
            <a:solidFill>
              <a:srgbClr val="FF3131"/>
            </a:solidFill>
            <a:prstDash val="solid"/>
            <a:headEnd type="none" w="sm" len="sm"/>
            <a:tailEnd type="triangle" w="lg" len="med"/>
          </a:ln>
        </p:spPr>
      </p:sp>
      <p:sp>
        <p:nvSpPr>
          <p:cNvPr id="8" name="Freeform 8"/>
          <p:cNvSpPr/>
          <p:nvPr/>
        </p:nvSpPr>
        <p:spPr>
          <a:xfrm>
            <a:off x="7589394" y="3063780"/>
            <a:ext cx="2813833" cy="4072490"/>
          </a:xfrm>
          <a:custGeom>
            <a:avLst/>
            <a:gdLst/>
            <a:ahLst/>
            <a:cxnLst/>
            <a:rect l="l" t="t" r="r" b="b"/>
            <a:pathLst>
              <a:path w="2813833" h="4072490">
                <a:moveTo>
                  <a:pt x="0" y="0"/>
                </a:moveTo>
                <a:lnTo>
                  <a:pt x="2813833" y="0"/>
                </a:lnTo>
                <a:lnTo>
                  <a:pt x="2813833" y="4072489"/>
                </a:lnTo>
                <a:lnTo>
                  <a:pt x="0" y="4072489"/>
                </a:lnTo>
                <a:lnTo>
                  <a:pt x="0" y="0"/>
                </a:lnTo>
                <a:close/>
              </a:path>
            </a:pathLst>
          </a:custGeom>
          <a:blipFill>
            <a:blip r:embed="rId6"/>
            <a:stretch>
              <a:fillRect l="-5038" t="-2983" r="-9717" b="-2735"/>
            </a:stretch>
          </a:blipFill>
        </p:spPr>
      </p:sp>
      <p:sp>
        <p:nvSpPr>
          <p:cNvPr id="9" name="Freeform 9"/>
          <p:cNvSpPr/>
          <p:nvPr/>
        </p:nvSpPr>
        <p:spPr>
          <a:xfrm>
            <a:off x="10403227" y="3909834"/>
            <a:ext cx="3968404" cy="3226435"/>
          </a:xfrm>
          <a:custGeom>
            <a:avLst/>
            <a:gdLst/>
            <a:ahLst/>
            <a:cxnLst/>
            <a:rect l="l" t="t" r="r" b="b"/>
            <a:pathLst>
              <a:path w="3968404" h="3226435">
                <a:moveTo>
                  <a:pt x="0" y="0"/>
                </a:moveTo>
                <a:lnTo>
                  <a:pt x="3968404" y="0"/>
                </a:lnTo>
                <a:lnTo>
                  <a:pt x="3968404" y="3226435"/>
                </a:lnTo>
                <a:lnTo>
                  <a:pt x="0" y="3226435"/>
                </a:lnTo>
                <a:lnTo>
                  <a:pt x="0" y="0"/>
                </a:lnTo>
                <a:close/>
              </a:path>
            </a:pathLst>
          </a:custGeom>
          <a:blipFill>
            <a:blip r:embed="rId7"/>
            <a:stretch>
              <a:fillRect l="-28302" t="-1336" r="-15202" b="-31043"/>
            </a:stretch>
          </a:blipFill>
        </p:spPr>
      </p:sp>
      <p:sp>
        <p:nvSpPr>
          <p:cNvPr id="10" name="Freeform 10"/>
          <p:cNvSpPr/>
          <p:nvPr/>
        </p:nvSpPr>
        <p:spPr>
          <a:xfrm>
            <a:off x="14388681" y="3918174"/>
            <a:ext cx="3822908" cy="3172182"/>
          </a:xfrm>
          <a:custGeom>
            <a:avLst/>
            <a:gdLst/>
            <a:ahLst/>
            <a:cxnLst/>
            <a:rect l="l" t="t" r="r" b="b"/>
            <a:pathLst>
              <a:path w="3822908" h="3172182">
                <a:moveTo>
                  <a:pt x="0" y="0"/>
                </a:moveTo>
                <a:lnTo>
                  <a:pt x="3822908" y="0"/>
                </a:lnTo>
                <a:lnTo>
                  <a:pt x="3822908" y="3172181"/>
                </a:lnTo>
                <a:lnTo>
                  <a:pt x="0" y="3172181"/>
                </a:lnTo>
                <a:lnTo>
                  <a:pt x="0" y="0"/>
                </a:lnTo>
                <a:close/>
              </a:path>
            </a:pathLst>
          </a:custGeom>
          <a:blipFill>
            <a:blip r:embed="rId8"/>
            <a:stretch>
              <a:fillRect t="-23400" b="-2277"/>
            </a:stretch>
          </a:blipFill>
        </p:spPr>
      </p:sp>
      <p:sp>
        <p:nvSpPr>
          <p:cNvPr id="11" name="AutoShape 11"/>
          <p:cNvSpPr/>
          <p:nvPr/>
        </p:nvSpPr>
        <p:spPr>
          <a:xfrm>
            <a:off x="12097883" y="6517118"/>
            <a:ext cx="4230196" cy="129312"/>
          </a:xfrm>
          <a:prstGeom prst="line">
            <a:avLst/>
          </a:prstGeom>
          <a:ln w="85725" cap="flat">
            <a:solidFill>
              <a:srgbClr val="FF3131"/>
            </a:solidFill>
            <a:prstDash val="solid"/>
            <a:headEnd type="none" w="sm" len="sm"/>
            <a:tailEnd type="triangle" w="lg" len="med"/>
          </a:ln>
        </p:spPr>
      </p:sp>
      <p:sp>
        <p:nvSpPr>
          <p:cNvPr id="12" name="Freeform 12"/>
          <p:cNvSpPr/>
          <p:nvPr/>
        </p:nvSpPr>
        <p:spPr>
          <a:xfrm>
            <a:off x="15311205" y="2660640"/>
            <a:ext cx="2122966" cy="1448283"/>
          </a:xfrm>
          <a:custGeom>
            <a:avLst/>
            <a:gdLst/>
            <a:ahLst/>
            <a:cxnLst/>
            <a:rect l="l" t="t" r="r" b="b"/>
            <a:pathLst>
              <a:path w="2122966" h="1448283">
                <a:moveTo>
                  <a:pt x="0" y="0"/>
                </a:moveTo>
                <a:lnTo>
                  <a:pt x="2122966" y="0"/>
                </a:lnTo>
                <a:lnTo>
                  <a:pt x="2122966" y="1448283"/>
                </a:lnTo>
                <a:lnTo>
                  <a:pt x="0" y="1448283"/>
                </a:lnTo>
                <a:lnTo>
                  <a:pt x="0" y="0"/>
                </a:lnTo>
                <a:close/>
              </a:path>
            </a:pathLst>
          </a:custGeom>
          <a:blipFill>
            <a:blip r:embed="rId9"/>
            <a:stretch>
              <a:fillRect l="-29705" t="-30598" r="-12771" b="-26039"/>
            </a:stretch>
          </a:blipFill>
        </p:spPr>
      </p:sp>
      <p:sp>
        <p:nvSpPr>
          <p:cNvPr id="13" name="AutoShape 13"/>
          <p:cNvSpPr/>
          <p:nvPr/>
        </p:nvSpPr>
        <p:spPr>
          <a:xfrm flipH="1">
            <a:off x="16976824" y="2298669"/>
            <a:ext cx="92901" cy="759910"/>
          </a:xfrm>
          <a:prstGeom prst="line">
            <a:avLst/>
          </a:prstGeom>
          <a:ln w="85725" cap="flat">
            <a:solidFill>
              <a:srgbClr val="FF3131"/>
            </a:solidFill>
            <a:prstDash val="solid"/>
            <a:headEnd type="none" w="sm" len="sm"/>
            <a:tailEnd type="triangle" w="lg" len="med"/>
          </a:ln>
        </p:spPr>
      </p:sp>
      <p:sp>
        <p:nvSpPr>
          <p:cNvPr id="14" name="Freeform 14"/>
          <p:cNvSpPr/>
          <p:nvPr/>
        </p:nvSpPr>
        <p:spPr>
          <a:xfrm>
            <a:off x="12868636" y="2021962"/>
            <a:ext cx="1600234" cy="2112170"/>
          </a:xfrm>
          <a:custGeom>
            <a:avLst/>
            <a:gdLst/>
            <a:ahLst/>
            <a:cxnLst/>
            <a:rect l="l" t="t" r="r" b="b"/>
            <a:pathLst>
              <a:path w="1600234" h="2112170">
                <a:moveTo>
                  <a:pt x="0" y="0"/>
                </a:moveTo>
                <a:lnTo>
                  <a:pt x="1600233" y="0"/>
                </a:lnTo>
                <a:lnTo>
                  <a:pt x="1600233" y="2112170"/>
                </a:lnTo>
                <a:lnTo>
                  <a:pt x="0" y="2112170"/>
                </a:lnTo>
                <a:lnTo>
                  <a:pt x="0" y="0"/>
                </a:lnTo>
                <a:close/>
              </a:path>
            </a:pathLst>
          </a:custGeom>
          <a:blipFill>
            <a:blip r:embed="rId10"/>
            <a:stretch>
              <a:fillRect l="-76127" r="-45343" b="-25843"/>
            </a:stretch>
          </a:blipFill>
        </p:spPr>
      </p:sp>
      <p:sp>
        <p:nvSpPr>
          <p:cNvPr id="15" name="TextBox 15"/>
          <p:cNvSpPr txBox="1"/>
          <p:nvPr/>
        </p:nvSpPr>
        <p:spPr>
          <a:xfrm>
            <a:off x="-8882" y="78746"/>
            <a:ext cx="7534137" cy="1239442"/>
          </a:xfrm>
          <a:prstGeom prst="rect">
            <a:avLst/>
          </a:prstGeom>
        </p:spPr>
        <p:txBody>
          <a:bodyPr wrap="square" lIns="0" tIns="0" rIns="0" bIns="0" rtlCol="0" anchor="t">
            <a:spAutoFit/>
          </a:bodyPr>
          <a:lstStyle/>
          <a:p>
            <a:pPr algn="l">
              <a:lnSpc>
                <a:spcPts val="4702"/>
              </a:lnSpc>
            </a:pPr>
            <a:r>
              <a:rPr lang="en-US" sz="4800" dirty="0" err="1">
                <a:solidFill>
                  <a:srgbClr val="F4E6CD"/>
                </a:solidFill>
                <a:latin typeface="Mak"/>
                <a:ea typeface="Mak"/>
                <a:cs typeface="Mak"/>
                <a:sym typeface="Mak"/>
              </a:rPr>
              <a:t>Польська</a:t>
            </a:r>
            <a:r>
              <a:rPr lang="en-US" sz="4800" dirty="0">
                <a:solidFill>
                  <a:srgbClr val="F4E6CD"/>
                </a:solidFill>
                <a:latin typeface="Mak"/>
                <a:ea typeface="Mak"/>
                <a:cs typeface="Mak"/>
                <a:sym typeface="Mak"/>
              </a:rPr>
              <a:t> </a:t>
            </a:r>
            <a:r>
              <a:rPr lang="en-US" sz="4800" dirty="0" err="1">
                <a:solidFill>
                  <a:srgbClr val="F4E6CD"/>
                </a:solidFill>
                <a:latin typeface="Mak"/>
                <a:ea typeface="Mak"/>
                <a:cs typeface="Mak"/>
                <a:sym typeface="Mak"/>
              </a:rPr>
              <a:t>архітектура</a:t>
            </a:r>
            <a:r>
              <a:rPr lang="en-US" sz="4800" dirty="0">
                <a:solidFill>
                  <a:srgbClr val="F4E6CD"/>
                </a:solidFill>
                <a:latin typeface="Mak"/>
                <a:ea typeface="Mak"/>
                <a:cs typeface="Mak"/>
                <a:sym typeface="Mak"/>
              </a:rPr>
              <a:t> в </a:t>
            </a:r>
            <a:r>
              <a:rPr lang="en-US" sz="4800" dirty="0" err="1">
                <a:solidFill>
                  <a:srgbClr val="F4E6CD"/>
                </a:solidFill>
                <a:latin typeface="Mak"/>
                <a:ea typeface="Mak"/>
                <a:cs typeface="Mak"/>
                <a:sym typeface="Mak"/>
              </a:rPr>
              <a:t>Харкові</a:t>
            </a:r>
            <a:endParaRPr lang="en-US" sz="4800" dirty="0">
              <a:solidFill>
                <a:srgbClr val="F4E6CD"/>
              </a:solidFill>
              <a:latin typeface="Mak"/>
              <a:ea typeface="Mak"/>
              <a:cs typeface="Mak"/>
              <a:sym typeface="Mak"/>
            </a:endParaRPr>
          </a:p>
        </p:txBody>
      </p:sp>
      <p:sp>
        <p:nvSpPr>
          <p:cNvPr id="16" name="TextBox 16"/>
          <p:cNvSpPr txBox="1"/>
          <p:nvPr/>
        </p:nvSpPr>
        <p:spPr>
          <a:xfrm>
            <a:off x="0" y="1252220"/>
            <a:ext cx="7589394" cy="9034526"/>
          </a:xfrm>
          <a:prstGeom prst="rect">
            <a:avLst/>
          </a:prstGeom>
        </p:spPr>
        <p:txBody>
          <a:bodyPr lIns="0" tIns="0" rIns="0" bIns="0" rtlCol="0" anchor="t">
            <a:spAutoFit/>
          </a:bodyPr>
          <a:lstStyle/>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Польська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громада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залишила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помітний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свій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слід</a:t>
            </a:r>
            <a:r>
              <a:rPr lang="en-US" sz="2060" spc="-74" dirty="0">
                <a:solidFill>
                  <a:srgbClr val="F4E6CD"/>
                </a:solidFill>
                <a:latin typeface="Open Sauce"/>
                <a:ea typeface="Open Sauce"/>
                <a:cs typeface="Open Sauce"/>
                <a:sym typeface="Open Sauce"/>
              </a:rPr>
              <a:t> в </a:t>
            </a:r>
            <a:r>
              <a:rPr lang="en-US" sz="2060" spc="-74" dirty="0" err="1">
                <a:solidFill>
                  <a:srgbClr val="F4E6CD"/>
                </a:solidFill>
                <a:latin typeface="Open Sauce"/>
                <a:ea typeface="Open Sauce"/>
                <a:cs typeface="Open Sauce"/>
                <a:sym typeface="Open Sauce"/>
              </a:rPr>
              <a:t>архітектурі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Харкова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Католицькі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храми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культурні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будівлі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готелі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станції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відрізнялися</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від</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української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архітектури</a:t>
            </a:r>
            <a:r>
              <a:rPr lang="en-US" sz="2060" spc="-74" dirty="0">
                <a:solidFill>
                  <a:srgbClr val="F4E6CD"/>
                </a:solidFill>
                <a:latin typeface="Open Sauce"/>
                <a:ea typeface="Open Sauce"/>
                <a:cs typeface="Open Sauce"/>
                <a:sym typeface="Open Sauce"/>
              </a:rPr>
              <a:t>. </a:t>
            </a:r>
          </a:p>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Одними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із</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будівль</a:t>
            </a:r>
            <a:r>
              <a:rPr lang="en-US" sz="2060" spc="-74" dirty="0">
                <a:solidFill>
                  <a:srgbClr val="F4E6CD"/>
                </a:solidFill>
                <a:latin typeface="Open Sauce"/>
                <a:ea typeface="Open Sauce"/>
                <a:cs typeface="Open Sauce"/>
                <a:sym typeface="Open Sauce"/>
              </a:rPr>
              <a:t> є </a:t>
            </a:r>
            <a:r>
              <a:rPr lang="en-US" sz="2060" spc="-74" dirty="0" err="1">
                <a:solidFill>
                  <a:srgbClr val="F4E6CD"/>
                </a:solidFill>
                <a:latin typeface="Open Sauce"/>
                <a:ea typeface="Open Sauce"/>
                <a:cs typeface="Open Sauce"/>
                <a:sym typeface="Open Sauce"/>
              </a:rPr>
              <a:t>Будівля</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Архітектора</a:t>
            </a:r>
            <a:r>
              <a:rPr lang="en-US" sz="2060" spc="-74" dirty="0">
                <a:solidFill>
                  <a:srgbClr val="F4E6CD"/>
                </a:solidFill>
                <a:latin typeface="Open Sauce"/>
                <a:ea typeface="Open Sauce"/>
                <a:cs typeface="Open Sauce"/>
                <a:sym typeface="Open Sauce"/>
              </a:rPr>
              <a:t>(</a:t>
            </a:r>
            <a:r>
              <a:rPr lang="en-US" sz="2060" spc="-74" dirty="0" err="1">
                <a:solidFill>
                  <a:srgbClr val="F4E6CD"/>
                </a:solidFill>
                <a:latin typeface="Open Sauce"/>
                <a:ea typeface="Open Sauce"/>
                <a:cs typeface="Open Sauce"/>
                <a:sym typeface="Open Sauce"/>
              </a:rPr>
              <a:t>вул</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Дарвіна</a:t>
            </a:r>
            <a:r>
              <a:rPr lang="en-US" sz="2060" spc="-74" dirty="0">
                <a:solidFill>
                  <a:srgbClr val="F4E6CD"/>
                </a:solidFill>
                <a:latin typeface="Open Sauce"/>
                <a:ea typeface="Open Sauce"/>
                <a:cs typeface="Open Sauce"/>
                <a:sym typeface="Open Sauce"/>
              </a:rPr>
              <a:t>, 9). </a:t>
            </a:r>
            <a:r>
              <a:rPr lang="en-US" sz="2060" spc="-74" dirty="0" err="1">
                <a:solidFill>
                  <a:srgbClr val="F4E6CD"/>
                </a:solidFill>
                <a:latin typeface="Open Sauce"/>
                <a:ea typeface="Open Sauce"/>
                <a:cs typeface="Open Sauce"/>
                <a:sym typeface="Open Sauce"/>
              </a:rPr>
              <a:t>Її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архітектором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був</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Віктор</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Величко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польский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архітектор</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який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приїхав</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до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Харкова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за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допомогою</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свого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друга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Олексія</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Бекетова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його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сім’ї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Також</a:t>
            </a:r>
            <a:r>
              <a:rPr lang="en-US" sz="2060" spc="-74" dirty="0">
                <a:solidFill>
                  <a:srgbClr val="F4E6CD"/>
                </a:solidFill>
                <a:latin typeface="Open Sauce"/>
                <a:ea typeface="Open Sauce"/>
                <a:cs typeface="Open Sauce"/>
                <a:sym typeface="Open Sauce"/>
              </a:rPr>
              <a:t>, В. </a:t>
            </a:r>
            <a:r>
              <a:rPr lang="en-US" sz="2060" spc="-74" dirty="0" err="1">
                <a:solidFill>
                  <a:srgbClr val="F4E6CD"/>
                </a:solidFill>
                <a:latin typeface="Open Sauce"/>
                <a:ea typeface="Open Sauce"/>
                <a:cs typeface="Open Sauce"/>
                <a:sym typeface="Open Sauce"/>
              </a:rPr>
              <a:t>Величко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відомий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через</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навчальні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заклади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Слобожанщині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побудовані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за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його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проєктами</a:t>
            </a:r>
            <a:r>
              <a:rPr lang="en-US" sz="2060" spc="-74" dirty="0">
                <a:solidFill>
                  <a:srgbClr val="F4E6CD"/>
                </a:solidFill>
                <a:latin typeface="Open Sauce"/>
                <a:ea typeface="Open Sauce"/>
                <a:cs typeface="Open Sauce"/>
                <a:sym typeface="Open Sauce"/>
              </a:rPr>
              <a:t>.</a:t>
            </a:r>
          </a:p>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Прикладом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польської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архітектури</a:t>
            </a:r>
            <a:r>
              <a:rPr lang="en-US" sz="2060" spc="-74" dirty="0">
                <a:solidFill>
                  <a:srgbClr val="F4E6CD"/>
                </a:solidFill>
                <a:latin typeface="Open Sauce"/>
                <a:ea typeface="Open Sauce"/>
                <a:cs typeface="Open Sauce"/>
                <a:sym typeface="Open Sauce"/>
              </a:rPr>
              <a:t> у </a:t>
            </a:r>
            <a:r>
              <a:rPr lang="en-US" sz="2060" spc="-74" dirty="0" err="1">
                <a:solidFill>
                  <a:srgbClr val="F4E6CD"/>
                </a:solidFill>
                <a:latin typeface="Open Sauce"/>
                <a:ea typeface="Open Sauce"/>
                <a:cs typeface="Open Sauce"/>
                <a:sym typeface="Open Sauce"/>
              </a:rPr>
              <a:t>Харкові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також</a:t>
            </a:r>
            <a:r>
              <a:rPr lang="en-US" sz="2060" spc="-74" dirty="0">
                <a:solidFill>
                  <a:srgbClr val="F4E6CD"/>
                </a:solidFill>
                <a:latin typeface="Open Sauce"/>
                <a:ea typeface="Open Sauce"/>
                <a:cs typeface="Open Sauce"/>
                <a:sym typeface="Open Sauce"/>
              </a:rPr>
              <a:t> є </a:t>
            </a:r>
            <a:r>
              <a:rPr lang="en-US" sz="2060" spc="-74" dirty="0" err="1">
                <a:solidFill>
                  <a:srgbClr val="F4E6CD"/>
                </a:solidFill>
                <a:latin typeface="Open Sauce"/>
                <a:ea typeface="Open Sauce"/>
                <a:cs typeface="Open Sauce"/>
                <a:sym typeface="Open Sauce"/>
              </a:rPr>
              <a:t>Селекційна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станція</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просп</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Героїв</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Харкова</a:t>
            </a:r>
            <a:r>
              <a:rPr lang="en-US" sz="2060" spc="-74" dirty="0">
                <a:solidFill>
                  <a:srgbClr val="F4E6CD"/>
                </a:solidFill>
                <a:latin typeface="Open Sauce"/>
                <a:ea typeface="Open Sauce"/>
                <a:cs typeface="Open Sauce"/>
                <a:sym typeface="Open Sauce"/>
              </a:rPr>
              <a:t>, 142), </a:t>
            </a:r>
            <a:r>
              <a:rPr lang="en-US" sz="2060" spc="-74" dirty="0" err="1">
                <a:solidFill>
                  <a:srgbClr val="F4E6CD"/>
                </a:solidFill>
                <a:latin typeface="Open Sauce"/>
                <a:ea typeface="Open Sauce"/>
                <a:cs typeface="Open Sauce"/>
                <a:sym typeface="Open Sauce"/>
              </a:rPr>
              <a:t>яка</a:t>
            </a:r>
            <a:r>
              <a:rPr lang="en-US" sz="2060" spc="-74" dirty="0">
                <a:solidFill>
                  <a:srgbClr val="F4E6CD"/>
                </a:solidFill>
                <a:latin typeface="Open Sauce"/>
                <a:ea typeface="Open Sauce"/>
                <a:cs typeface="Open Sauce"/>
                <a:sym typeface="Open Sauce"/>
              </a:rPr>
              <a:t> є </a:t>
            </a:r>
            <a:r>
              <a:rPr lang="en-US" sz="2060" spc="-74" dirty="0" err="1">
                <a:solidFill>
                  <a:srgbClr val="F4E6CD"/>
                </a:solidFill>
                <a:latin typeface="Open Sauce"/>
                <a:ea typeface="Open Sauce"/>
                <a:cs typeface="Open Sauce"/>
                <a:sym typeface="Open Sauce"/>
              </a:rPr>
              <a:t>частиною</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освітньо-наукової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спадщини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Архітектором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цієї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станції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був</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Здислав</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Харманський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Нині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це</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Інститут</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рослинництва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імені</a:t>
            </a:r>
            <a:r>
              <a:rPr lang="en-US" sz="2060" spc="-74" dirty="0">
                <a:solidFill>
                  <a:srgbClr val="F4E6CD"/>
                </a:solidFill>
                <a:latin typeface="Open Sauce"/>
                <a:ea typeface="Open Sauce"/>
                <a:cs typeface="Open Sauce"/>
                <a:sym typeface="Open Sauce"/>
              </a:rPr>
              <a:t> В. Я. </a:t>
            </a:r>
            <a:r>
              <a:rPr lang="en-US" sz="2060" spc="-74" dirty="0" err="1">
                <a:solidFill>
                  <a:srgbClr val="F4E6CD"/>
                </a:solidFill>
                <a:latin typeface="Open Sauce"/>
                <a:ea typeface="Open Sauce"/>
                <a:cs typeface="Open Sauce"/>
                <a:sym typeface="Open Sauce"/>
              </a:rPr>
              <a:t>Юр'єва</a:t>
            </a:r>
            <a:r>
              <a:rPr lang="en-US" sz="2060" spc="-74" dirty="0">
                <a:solidFill>
                  <a:srgbClr val="F4E6CD"/>
                </a:solidFill>
                <a:latin typeface="Open Sauce"/>
                <a:ea typeface="Open Sauce"/>
                <a:cs typeface="Open Sauce"/>
                <a:sym typeface="Open Sauce"/>
              </a:rPr>
              <a:t> НААН.</a:t>
            </a:r>
          </a:p>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Також</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окрему</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увагу</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має</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готель</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Асторія</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розташований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майдані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Павлівському</a:t>
            </a:r>
            <a:r>
              <a:rPr lang="en-US" sz="2060" spc="-74" dirty="0">
                <a:solidFill>
                  <a:srgbClr val="F4E6CD"/>
                </a:solidFill>
                <a:latin typeface="Open Sauce"/>
                <a:ea typeface="Open Sauce"/>
                <a:cs typeface="Open Sauce"/>
                <a:sym typeface="Open Sauce"/>
              </a:rPr>
              <a:t>, 10. </a:t>
            </a:r>
            <a:r>
              <a:rPr lang="en-US" sz="2060" spc="-74" dirty="0" err="1">
                <a:solidFill>
                  <a:srgbClr val="F4E6CD"/>
                </a:solidFill>
                <a:latin typeface="Open Sauce"/>
                <a:ea typeface="Open Sauce"/>
                <a:cs typeface="Open Sauce"/>
                <a:sym typeface="Open Sauce"/>
              </a:rPr>
              <a:t>Архітектор</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готелю</a:t>
            </a:r>
            <a:r>
              <a:rPr lang="en-US" sz="2060" spc="-74" dirty="0">
                <a:solidFill>
                  <a:srgbClr val="F4E6CD"/>
                </a:solidFill>
                <a:latin typeface="Open Sauce"/>
                <a:ea typeface="Open Sauce"/>
                <a:cs typeface="Open Sauce"/>
                <a:sym typeface="Open Sauce"/>
              </a:rPr>
              <a:t> - </a:t>
            </a:r>
            <a:r>
              <a:rPr lang="en-US" sz="2060" spc="-74" dirty="0" err="1">
                <a:solidFill>
                  <a:srgbClr val="F4E6CD"/>
                </a:solidFill>
                <a:latin typeface="Open Sauce"/>
                <a:ea typeface="Open Sauce"/>
                <a:cs typeface="Open Sauce"/>
                <a:sym typeface="Open Sauce"/>
              </a:rPr>
              <a:t>Олександр</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Ржепішевський</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Він</a:t>
            </a:r>
            <a:r>
              <a:rPr lang="en-US" sz="2060" spc="-74" dirty="0">
                <a:solidFill>
                  <a:srgbClr val="F4E6CD"/>
                </a:solidFill>
                <a:latin typeface="Open Sauce"/>
                <a:ea typeface="Open Sauce"/>
                <a:cs typeface="Open Sauce"/>
                <a:sym typeface="Open Sauce"/>
              </a:rPr>
              <a:t> є </a:t>
            </a:r>
            <a:r>
              <a:rPr lang="en-US" sz="2060" spc="-74" dirty="0" err="1">
                <a:solidFill>
                  <a:srgbClr val="F4E6CD"/>
                </a:solidFill>
                <a:latin typeface="Open Sauce"/>
                <a:ea typeface="Open Sauce"/>
                <a:cs typeface="Open Sauce"/>
                <a:sym typeface="Open Sauce"/>
              </a:rPr>
              <a:t>зразком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міської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архітектури</a:t>
            </a:r>
            <a:r>
              <a:rPr lang="en-US" sz="2060" spc="-74" dirty="0">
                <a:solidFill>
                  <a:srgbClr val="F4E6CD"/>
                </a:solidFill>
                <a:latin typeface="Open Sauce"/>
                <a:ea typeface="Open Sauce"/>
                <a:cs typeface="Open Sauce"/>
                <a:sym typeface="Open Sauce"/>
              </a:rPr>
              <a:t> ХХ </a:t>
            </a:r>
            <a:r>
              <a:rPr lang="en-US" sz="2060" spc="-74" dirty="0" err="1">
                <a:solidFill>
                  <a:srgbClr val="F4E6CD"/>
                </a:solidFill>
                <a:latin typeface="Open Sauce"/>
                <a:ea typeface="Open Sauce"/>
                <a:cs typeface="Open Sauce"/>
                <a:sym typeface="Open Sauce"/>
              </a:rPr>
              <a:t>століття</a:t>
            </a:r>
            <a:r>
              <a:rPr lang="en-US" sz="2060" spc="-74" dirty="0">
                <a:solidFill>
                  <a:srgbClr val="F4E6CD"/>
                </a:solidFill>
                <a:latin typeface="Open Sauce"/>
                <a:ea typeface="Open Sauce"/>
                <a:cs typeface="Open Sauce"/>
                <a:sym typeface="Open Sauce"/>
              </a:rPr>
              <a:t> у </a:t>
            </a:r>
            <a:r>
              <a:rPr lang="en-US" sz="2060" spc="-74" dirty="0" err="1">
                <a:solidFill>
                  <a:srgbClr val="F4E6CD"/>
                </a:solidFill>
                <a:latin typeface="Open Sauce"/>
                <a:ea typeface="Open Sauce"/>
                <a:cs typeface="Open Sauce"/>
                <a:sym typeface="Open Sauce"/>
              </a:rPr>
              <a:t>європейському</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стилі</a:t>
            </a:r>
            <a:r>
              <a:rPr lang="en-US" sz="2060" spc="-74" dirty="0">
                <a:solidFill>
                  <a:srgbClr val="F4E6CD"/>
                </a:solidFill>
                <a:latin typeface="Open Sauce"/>
                <a:ea typeface="Open Sauce"/>
                <a:cs typeface="Open Sauce"/>
                <a:sym typeface="Open Sauce"/>
              </a:rPr>
              <a:t>.</a:t>
            </a:r>
          </a:p>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будівлі</a:t>
            </a:r>
            <a:r>
              <a:rPr lang="en-US" sz="2060" spc="-74" dirty="0">
                <a:solidFill>
                  <a:srgbClr val="F4E6CD"/>
                </a:solidFill>
                <a:latin typeface="Open Sauce"/>
                <a:ea typeface="Open Sauce"/>
                <a:cs typeface="Open Sauce"/>
                <a:sym typeface="Open Sauce"/>
              </a:rPr>
              <a:t> у </a:t>
            </a:r>
            <a:r>
              <a:rPr lang="en-US" sz="2060" spc="-74" dirty="0" err="1">
                <a:solidFill>
                  <a:srgbClr val="F4E6CD"/>
                </a:solidFill>
                <a:latin typeface="Open Sauce"/>
                <a:ea typeface="Open Sauce"/>
                <a:cs typeface="Open Sauce"/>
                <a:sym typeface="Open Sauce"/>
              </a:rPr>
              <a:t>Харкові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приносили</a:t>
            </a:r>
            <a:r>
              <a:rPr lang="en-US" sz="2060" spc="-74" dirty="0">
                <a:solidFill>
                  <a:srgbClr val="F4E6CD"/>
                </a:solidFill>
                <a:latin typeface="Open Sauce"/>
                <a:ea typeface="Open Sauce"/>
                <a:cs typeface="Open Sauce"/>
                <a:sym typeface="Open Sauce"/>
              </a:rPr>
              <a:t> у </a:t>
            </a:r>
            <a:r>
              <a:rPr lang="en-US" sz="2060" spc="-74" dirty="0" err="1">
                <a:solidFill>
                  <a:srgbClr val="F4E6CD"/>
                </a:solidFill>
                <a:latin typeface="Open Sauce"/>
                <a:ea typeface="Open Sauce"/>
                <a:cs typeface="Open Sauce"/>
                <a:sym typeface="Open Sauce"/>
              </a:rPr>
              <a:t>міське</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середовище</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нові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елементи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стилі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Це</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робило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архітектуру</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міста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більш</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різноманітною</a:t>
            </a:r>
            <a:r>
              <a:rPr lang="en-US" sz="2060" spc="-74" dirty="0">
                <a:solidFill>
                  <a:srgbClr val="F4E6CD"/>
                </a:solidFill>
                <a:latin typeface="Open Sauce"/>
                <a:ea typeface="Open Sauce"/>
                <a:cs typeface="Open Sauce"/>
                <a:sym typeface="Open Sauce"/>
              </a:rPr>
              <a:t> і </a:t>
            </a:r>
            <a:r>
              <a:rPr lang="en-US" sz="2060" spc="-74" dirty="0" err="1">
                <a:solidFill>
                  <a:srgbClr val="F4E6CD"/>
                </a:solidFill>
                <a:latin typeface="Open Sauce"/>
                <a:ea typeface="Open Sauce"/>
                <a:cs typeface="Open Sauce"/>
                <a:sym typeface="Open Sauce"/>
              </a:rPr>
              <a:t>багатокультурною</a:t>
            </a:r>
            <a:r>
              <a:rPr lang="en-US" sz="2060" spc="-74" dirty="0">
                <a:solidFill>
                  <a:srgbClr val="F4E6CD"/>
                </a:solidFill>
                <a:latin typeface="Open Sauce"/>
                <a:ea typeface="Open Sauce"/>
                <a:cs typeface="Open Sauce"/>
                <a:sym typeface="Open Sauce"/>
              </a:rPr>
              <a:t>. </a:t>
            </a:r>
          </a:p>
          <a:p>
            <a:pPr algn="l">
              <a:lnSpc>
                <a:spcPts val="2884"/>
              </a:lnSpc>
            </a:pP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Подібні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будівлі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ставали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важливою</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частиною</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міського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пейзажу</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Вони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нагадували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про</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присутність</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польської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культури</a:t>
            </a:r>
            <a:r>
              <a:rPr lang="en-US" sz="2060" spc="-74" dirty="0">
                <a:solidFill>
                  <a:srgbClr val="F4E6CD"/>
                </a:solidFill>
                <a:latin typeface="Open Sauce"/>
                <a:ea typeface="Open Sauce"/>
                <a:cs typeface="Open Sauce"/>
                <a:sym typeface="Open Sauce"/>
              </a:rPr>
              <a:t> у </a:t>
            </a:r>
            <a:r>
              <a:rPr lang="en-US" sz="2060" spc="-74" dirty="0" err="1">
                <a:solidFill>
                  <a:srgbClr val="F4E6CD"/>
                </a:solidFill>
                <a:latin typeface="Open Sauce"/>
                <a:ea typeface="Open Sauce"/>
                <a:cs typeface="Open Sauce"/>
                <a:sym typeface="Open Sauce"/>
              </a:rPr>
              <a:t>Харкові</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Таким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чином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архітектура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також</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стала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прикладом</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культурної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взаємодії</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між</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поляками</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та</a:t>
            </a:r>
            <a:r>
              <a:rPr lang="en-US" sz="2060" spc="-74" dirty="0">
                <a:solidFill>
                  <a:srgbClr val="F4E6CD"/>
                </a:solidFill>
                <a:latin typeface="Open Sauce"/>
                <a:ea typeface="Open Sauce"/>
                <a:cs typeface="Open Sauce"/>
                <a:sym typeface="Open Sauce"/>
              </a:rPr>
              <a:t> </a:t>
            </a:r>
            <a:r>
              <a:rPr lang="en-US" sz="2060" spc="-74" dirty="0" err="1">
                <a:solidFill>
                  <a:srgbClr val="F4E6CD"/>
                </a:solidFill>
                <a:latin typeface="Open Sauce"/>
                <a:ea typeface="Open Sauce"/>
                <a:cs typeface="Open Sauce"/>
                <a:sym typeface="Open Sauce"/>
              </a:rPr>
              <a:t>українцями</a:t>
            </a:r>
            <a:r>
              <a:rPr lang="en-US" sz="2060" spc="-74" dirty="0">
                <a:solidFill>
                  <a:srgbClr val="F4E6CD"/>
                </a:solidFill>
                <a:latin typeface="Open Sauce"/>
                <a:ea typeface="Open Sauce"/>
                <a:cs typeface="Open Sauce"/>
                <a:sym typeface="Open Sauce"/>
              </a:rPr>
              <a:t>.</a:t>
            </a:r>
          </a:p>
        </p:txBody>
      </p:sp>
      <p:sp>
        <p:nvSpPr>
          <p:cNvPr id="17" name="AutoShape 17"/>
          <p:cNvSpPr/>
          <p:nvPr/>
        </p:nvSpPr>
        <p:spPr>
          <a:xfrm flipH="1">
            <a:off x="14231546" y="1897894"/>
            <a:ext cx="2505950" cy="1111012"/>
          </a:xfrm>
          <a:prstGeom prst="line">
            <a:avLst/>
          </a:prstGeom>
          <a:ln w="66675" cap="flat">
            <a:solidFill>
              <a:srgbClr val="FF3131"/>
            </a:solidFill>
            <a:prstDash val="solid"/>
            <a:headEnd type="none" w="sm" len="sm"/>
            <a:tailEnd type="triangle" w="lg" len="med"/>
          </a:ln>
        </p:spPr>
      </p:sp>
      <p:sp>
        <p:nvSpPr>
          <p:cNvPr id="18" name="TextBox 18"/>
          <p:cNvSpPr txBox="1"/>
          <p:nvPr/>
        </p:nvSpPr>
        <p:spPr>
          <a:xfrm>
            <a:off x="7656342" y="122447"/>
            <a:ext cx="4095721" cy="257029"/>
          </a:xfrm>
          <a:prstGeom prst="rect">
            <a:avLst/>
          </a:prstGeom>
        </p:spPr>
        <p:txBody>
          <a:bodyPr lIns="0" tIns="0" rIns="0" bIns="0" rtlCol="0" anchor="t">
            <a:spAutoFit/>
          </a:bodyPr>
          <a:lstStyle/>
          <a:p>
            <a:pPr algn="ctr">
              <a:lnSpc>
                <a:spcPts val="2120"/>
              </a:lnSpc>
              <a:spcBef>
                <a:spcPct val="0"/>
              </a:spcBef>
            </a:pPr>
            <a:r>
              <a:rPr lang="en-US" sz="1514" b="1">
                <a:solidFill>
                  <a:srgbClr val="F4E6CD"/>
                </a:solidFill>
                <a:latin typeface="Canva Sans Bold"/>
                <a:ea typeface="Canva Sans Bold"/>
                <a:cs typeface="Canva Sans Bold"/>
                <a:sym typeface="Canva Sans Bold"/>
              </a:rPr>
              <a:t>Місцезнаходження Будинку Архітектора</a:t>
            </a:r>
          </a:p>
        </p:txBody>
      </p:sp>
      <p:sp>
        <p:nvSpPr>
          <p:cNvPr id="19" name="TextBox 19"/>
          <p:cNvSpPr txBox="1"/>
          <p:nvPr/>
        </p:nvSpPr>
        <p:spPr>
          <a:xfrm>
            <a:off x="13136486" y="705485"/>
            <a:ext cx="2664768" cy="323215"/>
          </a:xfrm>
          <a:prstGeom prst="rect">
            <a:avLst/>
          </a:prstGeom>
        </p:spPr>
        <p:txBody>
          <a:bodyPr lIns="0" tIns="0" rIns="0" bIns="0" rtlCol="0" anchor="t">
            <a:spAutoFit/>
          </a:bodyPr>
          <a:lstStyle/>
          <a:p>
            <a:pPr algn="ctr">
              <a:lnSpc>
                <a:spcPts val="2659"/>
              </a:lnSpc>
              <a:spcBef>
                <a:spcPct val="0"/>
              </a:spcBef>
            </a:pPr>
            <a:r>
              <a:rPr lang="en-US" sz="1899" b="1">
                <a:solidFill>
                  <a:srgbClr val="F4E6CD"/>
                </a:solidFill>
                <a:latin typeface="Canva Sans Bold"/>
                <a:ea typeface="Canva Sans Bold"/>
                <a:cs typeface="Canva Sans Bold"/>
                <a:sym typeface="Canva Sans Bold"/>
              </a:rPr>
              <a:t>Будинок Архітектора</a:t>
            </a:r>
          </a:p>
        </p:txBody>
      </p:sp>
      <p:sp>
        <p:nvSpPr>
          <p:cNvPr id="20" name="TextBox 20"/>
          <p:cNvSpPr txBox="1"/>
          <p:nvPr/>
        </p:nvSpPr>
        <p:spPr>
          <a:xfrm>
            <a:off x="7561873" y="3049472"/>
            <a:ext cx="2841354" cy="816547"/>
          </a:xfrm>
          <a:prstGeom prst="rect">
            <a:avLst/>
          </a:prstGeom>
        </p:spPr>
        <p:txBody>
          <a:bodyPr lIns="0" tIns="0" rIns="0" bIns="0" rtlCol="0" anchor="t">
            <a:spAutoFit/>
          </a:bodyPr>
          <a:lstStyle/>
          <a:p>
            <a:pPr algn="ctr">
              <a:lnSpc>
                <a:spcPts val="2243"/>
              </a:lnSpc>
              <a:spcBef>
                <a:spcPct val="0"/>
              </a:spcBef>
            </a:pPr>
            <a:r>
              <a:rPr lang="en-US" sz="1602" b="1">
                <a:solidFill>
                  <a:srgbClr val="08264D"/>
                </a:solidFill>
                <a:latin typeface="Canva Sans Bold"/>
                <a:ea typeface="Canva Sans Bold"/>
                <a:cs typeface="Canva Sans Bold"/>
                <a:sym typeface="Canva Sans Bold"/>
              </a:rPr>
              <a:t>Селекційна станція (Інститут рослинництва імені В. Я. Юр'єва НААН)</a:t>
            </a:r>
          </a:p>
        </p:txBody>
      </p:sp>
      <p:sp>
        <p:nvSpPr>
          <p:cNvPr id="21" name="TextBox 21"/>
          <p:cNvSpPr txBox="1"/>
          <p:nvPr/>
        </p:nvSpPr>
        <p:spPr>
          <a:xfrm>
            <a:off x="10369583" y="6358708"/>
            <a:ext cx="4099286" cy="731647"/>
          </a:xfrm>
          <a:prstGeom prst="rect">
            <a:avLst/>
          </a:prstGeom>
        </p:spPr>
        <p:txBody>
          <a:bodyPr lIns="0" tIns="0" rIns="0" bIns="0" rtlCol="0" anchor="t">
            <a:spAutoFit/>
          </a:bodyPr>
          <a:lstStyle/>
          <a:p>
            <a:pPr algn="ctr">
              <a:lnSpc>
                <a:spcPts val="1918"/>
              </a:lnSpc>
            </a:pPr>
            <a:r>
              <a:rPr lang="en-US" sz="1899" b="1">
                <a:solidFill>
                  <a:srgbClr val="A9C0DD"/>
                </a:solidFill>
                <a:latin typeface="Canva Sans Bold"/>
                <a:ea typeface="Canva Sans Bold"/>
                <a:cs typeface="Canva Sans Bold"/>
                <a:sym typeface="Canva Sans Bold"/>
              </a:rPr>
              <a:t>Селекційна станція (Інститут рослинництва імені В. Я. Юр'єва НААН: головний вхід</a:t>
            </a:r>
          </a:p>
        </p:txBody>
      </p:sp>
      <p:sp>
        <p:nvSpPr>
          <p:cNvPr id="22" name="TextBox 22"/>
          <p:cNvSpPr txBox="1"/>
          <p:nvPr/>
        </p:nvSpPr>
        <p:spPr>
          <a:xfrm>
            <a:off x="10164620" y="7145794"/>
            <a:ext cx="2079278"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Готель “Асторія”</a:t>
            </a:r>
          </a:p>
        </p:txBody>
      </p:sp>
      <p:sp>
        <p:nvSpPr>
          <p:cNvPr id="23" name="TextBox 23"/>
          <p:cNvSpPr txBox="1"/>
          <p:nvPr/>
        </p:nvSpPr>
        <p:spPr>
          <a:xfrm>
            <a:off x="13749495" y="7297877"/>
            <a:ext cx="3919820" cy="270071"/>
          </a:xfrm>
          <a:prstGeom prst="rect">
            <a:avLst/>
          </a:prstGeom>
        </p:spPr>
        <p:txBody>
          <a:bodyPr lIns="0" tIns="0" rIns="0" bIns="0" rtlCol="0" anchor="t">
            <a:spAutoFit/>
          </a:bodyPr>
          <a:lstStyle/>
          <a:p>
            <a:pPr algn="ctr">
              <a:lnSpc>
                <a:spcPts val="2253"/>
              </a:lnSpc>
              <a:spcBef>
                <a:spcPct val="0"/>
              </a:spcBef>
            </a:pPr>
            <a:r>
              <a:rPr lang="en-US" sz="1609" b="1">
                <a:solidFill>
                  <a:srgbClr val="000000"/>
                </a:solidFill>
                <a:latin typeface="Canva Sans Bold"/>
                <a:ea typeface="Canva Sans Bold"/>
                <a:cs typeface="Canva Sans Bold"/>
                <a:sym typeface="Canva Sans Bold"/>
              </a:rPr>
              <a:t>Місцезнаходження Готелю “Асторія”</a:t>
            </a:r>
          </a:p>
        </p:txBody>
      </p:sp>
      <p:sp>
        <p:nvSpPr>
          <p:cNvPr id="24" name="TextBox 24"/>
          <p:cNvSpPr txBox="1"/>
          <p:nvPr/>
        </p:nvSpPr>
        <p:spPr>
          <a:xfrm>
            <a:off x="14023667" y="5257068"/>
            <a:ext cx="2575076" cy="434891"/>
          </a:xfrm>
          <a:prstGeom prst="rect">
            <a:avLst/>
          </a:prstGeom>
        </p:spPr>
        <p:txBody>
          <a:bodyPr lIns="0" tIns="0" rIns="0" bIns="0" rtlCol="0" anchor="t">
            <a:spAutoFit/>
          </a:bodyPr>
          <a:lstStyle/>
          <a:p>
            <a:pPr algn="ctr">
              <a:lnSpc>
                <a:spcPts val="1747"/>
              </a:lnSpc>
              <a:spcBef>
                <a:spcPct val="0"/>
              </a:spcBef>
            </a:pPr>
            <a:r>
              <a:rPr lang="en-US" sz="1248" b="1">
                <a:solidFill>
                  <a:srgbClr val="000000"/>
                </a:solidFill>
                <a:latin typeface="Canva Sans Bold"/>
                <a:ea typeface="Canva Sans Bold"/>
                <a:cs typeface="Canva Sans Bold"/>
                <a:sym typeface="Canva Sans Bold"/>
              </a:rPr>
              <a:t>Місцезнаходження Селекційної станції</a:t>
            </a:r>
          </a:p>
        </p:txBody>
      </p:sp>
      <p:sp>
        <p:nvSpPr>
          <p:cNvPr id="25" name="TextBox 25"/>
          <p:cNvSpPr txBox="1"/>
          <p:nvPr/>
        </p:nvSpPr>
        <p:spPr>
          <a:xfrm>
            <a:off x="10283768" y="2961281"/>
            <a:ext cx="2704302" cy="900928"/>
          </a:xfrm>
          <a:prstGeom prst="rect">
            <a:avLst/>
          </a:prstGeom>
        </p:spPr>
        <p:txBody>
          <a:bodyPr lIns="0" tIns="0" rIns="0" bIns="0" rtlCol="0" anchor="t">
            <a:spAutoFit/>
          </a:bodyPr>
          <a:lstStyle/>
          <a:p>
            <a:pPr algn="ctr">
              <a:lnSpc>
                <a:spcPts val="3669"/>
              </a:lnSpc>
              <a:spcBef>
                <a:spcPct val="0"/>
              </a:spcBef>
            </a:pPr>
            <a:r>
              <a:rPr lang="en-US" sz="2621" b="1">
                <a:solidFill>
                  <a:srgbClr val="F4E6CD"/>
                </a:solidFill>
                <a:latin typeface="Canva Sans Bold"/>
                <a:ea typeface="Canva Sans Bold"/>
                <a:cs typeface="Canva Sans Bold"/>
                <a:sym typeface="Canva Sans Bold"/>
              </a:rPr>
              <a:t>Усі фото автора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6CD"/>
        </a:solidFill>
        <a:effectLst/>
      </p:bgPr>
    </p:bg>
    <p:spTree>
      <p:nvGrpSpPr>
        <p:cNvPr id="1" name=""/>
        <p:cNvGrpSpPr/>
        <p:nvPr/>
      </p:nvGrpSpPr>
      <p:grpSpPr>
        <a:xfrm>
          <a:off x="0" y="0"/>
          <a:ext cx="0" cy="0"/>
          <a:chOff x="0" y="0"/>
          <a:chExt cx="0" cy="0"/>
        </a:xfrm>
      </p:grpSpPr>
      <p:grpSp>
        <p:nvGrpSpPr>
          <p:cNvPr id="2" name="Group 2"/>
          <p:cNvGrpSpPr/>
          <p:nvPr/>
        </p:nvGrpSpPr>
        <p:grpSpPr>
          <a:xfrm>
            <a:off x="508079" y="-271296"/>
            <a:ext cx="13662639" cy="5949610"/>
            <a:chOff x="0" y="0"/>
            <a:chExt cx="2116700" cy="921750"/>
          </a:xfrm>
        </p:grpSpPr>
        <p:sp>
          <p:nvSpPr>
            <p:cNvPr id="3" name="Freeform 3">
              <a:hlinkClick r:id="rId2" tooltip="https://ua.igotoworld.com"/>
            </p:cNvPr>
            <p:cNvSpPr/>
            <p:nvPr/>
          </p:nvSpPr>
          <p:spPr>
            <a:xfrm>
              <a:off x="0" y="0"/>
              <a:ext cx="2116700" cy="921750"/>
            </a:xfrm>
            <a:custGeom>
              <a:avLst/>
              <a:gdLst/>
              <a:ahLst/>
              <a:cxnLst/>
              <a:rect l="l" t="t" r="r" b="b"/>
              <a:pathLst>
                <a:path w="2116700" h="921750">
                  <a:moveTo>
                    <a:pt x="15866" y="0"/>
                  </a:moveTo>
                  <a:lnTo>
                    <a:pt x="2100834" y="0"/>
                  </a:lnTo>
                  <a:cubicBezTo>
                    <a:pt x="2109597" y="0"/>
                    <a:pt x="2116700" y="7104"/>
                    <a:pt x="2116700" y="15866"/>
                  </a:cubicBezTo>
                  <a:lnTo>
                    <a:pt x="2116700" y="905884"/>
                  </a:lnTo>
                  <a:cubicBezTo>
                    <a:pt x="2116700" y="910092"/>
                    <a:pt x="2115029" y="914128"/>
                    <a:pt x="2112053" y="917103"/>
                  </a:cubicBezTo>
                  <a:cubicBezTo>
                    <a:pt x="2109078" y="920079"/>
                    <a:pt x="2105042" y="921750"/>
                    <a:pt x="2100834" y="921750"/>
                  </a:cubicBezTo>
                  <a:lnTo>
                    <a:pt x="15866" y="921750"/>
                  </a:lnTo>
                  <a:cubicBezTo>
                    <a:pt x="11658" y="921750"/>
                    <a:pt x="7623" y="920079"/>
                    <a:pt x="4647" y="917103"/>
                  </a:cubicBezTo>
                  <a:cubicBezTo>
                    <a:pt x="1672" y="914128"/>
                    <a:pt x="0" y="910092"/>
                    <a:pt x="0" y="905884"/>
                  </a:cubicBezTo>
                  <a:lnTo>
                    <a:pt x="0" y="15866"/>
                  </a:lnTo>
                  <a:cubicBezTo>
                    <a:pt x="0" y="11658"/>
                    <a:pt x="1672" y="7623"/>
                    <a:pt x="4647" y="4647"/>
                  </a:cubicBezTo>
                  <a:cubicBezTo>
                    <a:pt x="7623" y="1672"/>
                    <a:pt x="11658" y="0"/>
                    <a:pt x="15866" y="0"/>
                  </a:cubicBezTo>
                  <a:close/>
                </a:path>
              </a:pathLst>
            </a:custGeom>
            <a:blipFill>
              <a:blip r:embed="rId3"/>
              <a:stretch>
                <a:fillRect t="-26498" b="-26498"/>
              </a:stretch>
            </a:blipFill>
            <a:ln w="9525" cap="rnd">
              <a:solidFill>
                <a:srgbClr val="1F1B1E"/>
              </a:solidFill>
              <a:prstDash val="solid"/>
              <a:round/>
            </a:ln>
          </p:spPr>
        </p:sp>
      </p:grpSp>
      <p:grpSp>
        <p:nvGrpSpPr>
          <p:cNvPr id="4" name="Group 4"/>
          <p:cNvGrpSpPr/>
          <p:nvPr/>
        </p:nvGrpSpPr>
        <p:grpSpPr>
          <a:xfrm>
            <a:off x="9479889" y="2776420"/>
            <a:ext cx="7932529" cy="7047672"/>
            <a:chOff x="0" y="0"/>
            <a:chExt cx="2089226" cy="1856177"/>
          </a:xfrm>
        </p:grpSpPr>
        <p:sp>
          <p:nvSpPr>
            <p:cNvPr id="5" name="Freeform 5"/>
            <p:cNvSpPr/>
            <p:nvPr/>
          </p:nvSpPr>
          <p:spPr>
            <a:xfrm>
              <a:off x="0" y="0"/>
              <a:ext cx="2089226" cy="1856177"/>
            </a:xfrm>
            <a:custGeom>
              <a:avLst/>
              <a:gdLst/>
              <a:ahLst/>
              <a:cxnLst/>
              <a:rect l="l" t="t" r="r" b="b"/>
              <a:pathLst>
                <a:path w="2089226" h="1856177">
                  <a:moveTo>
                    <a:pt x="0" y="0"/>
                  </a:moveTo>
                  <a:lnTo>
                    <a:pt x="2089226" y="0"/>
                  </a:lnTo>
                  <a:lnTo>
                    <a:pt x="2089226" y="1856177"/>
                  </a:lnTo>
                  <a:lnTo>
                    <a:pt x="0" y="1856177"/>
                  </a:lnTo>
                  <a:close/>
                </a:path>
              </a:pathLst>
            </a:custGeom>
            <a:solidFill>
              <a:srgbClr val="1F1B1E"/>
            </a:solidFill>
            <a:ln w="9525" cap="sq">
              <a:solidFill>
                <a:srgbClr val="F4E6CD"/>
              </a:solidFill>
              <a:prstDash val="solid"/>
              <a:miter/>
            </a:ln>
          </p:spPr>
        </p:sp>
        <p:sp>
          <p:nvSpPr>
            <p:cNvPr id="6" name="TextBox 6"/>
            <p:cNvSpPr txBox="1"/>
            <p:nvPr/>
          </p:nvSpPr>
          <p:spPr>
            <a:xfrm>
              <a:off x="0" y="-38100"/>
              <a:ext cx="2089226" cy="189427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6108917" y="557988"/>
            <a:ext cx="1303500" cy="1303500"/>
            <a:chOff x="0" y="0"/>
            <a:chExt cx="1738001" cy="1738001"/>
          </a:xfrm>
        </p:grpSpPr>
        <p:grpSp>
          <p:nvGrpSpPr>
            <p:cNvPr id="8" name="Group 8"/>
            <p:cNvGrpSpPr/>
            <p:nvPr/>
          </p:nvGrpSpPr>
          <p:grpSpPr>
            <a:xfrm>
              <a:off x="0" y="0"/>
              <a:ext cx="1738001" cy="173800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9525" cap="sq">
                <a:solidFill>
                  <a:srgbClr val="1F1B1E"/>
                </a:solidFill>
                <a:prstDash val="solid"/>
                <a:miter/>
              </a:ln>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19874" y="219874"/>
              <a:ext cx="1298253" cy="12982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9525" cap="sq">
                <a:solidFill>
                  <a:srgbClr val="1F1B1E"/>
                </a:solidFill>
                <a:prstDash val="solid"/>
                <a:miter/>
              </a:ln>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219874" y="123657"/>
              <a:ext cx="1298253" cy="1490687"/>
            </a:xfrm>
            <a:custGeom>
              <a:avLst/>
              <a:gdLst/>
              <a:ahLst/>
              <a:cxnLst/>
              <a:rect l="l" t="t" r="r" b="b"/>
              <a:pathLst>
                <a:path w="1298253" h="1490687">
                  <a:moveTo>
                    <a:pt x="0" y="0"/>
                  </a:moveTo>
                  <a:lnTo>
                    <a:pt x="1298253" y="0"/>
                  </a:lnTo>
                  <a:lnTo>
                    <a:pt x="1298253" y="1490687"/>
                  </a:lnTo>
                  <a:lnTo>
                    <a:pt x="0" y="14906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5" name="AutoShape 15"/>
          <p:cNvSpPr/>
          <p:nvPr/>
        </p:nvSpPr>
        <p:spPr>
          <a:xfrm>
            <a:off x="9934614" y="6293527"/>
            <a:ext cx="7023080" cy="0"/>
          </a:xfrm>
          <a:prstGeom prst="line">
            <a:avLst/>
          </a:prstGeom>
          <a:ln w="19050" cap="flat">
            <a:solidFill>
              <a:srgbClr val="F4E6CD"/>
            </a:solidFill>
            <a:prstDash val="solid"/>
            <a:headEnd type="none" w="sm" len="sm"/>
            <a:tailEnd type="none" w="sm" len="sm"/>
          </a:ln>
        </p:spPr>
      </p:sp>
      <p:sp>
        <p:nvSpPr>
          <p:cNvPr id="16" name="TextBox 16"/>
          <p:cNvSpPr txBox="1"/>
          <p:nvPr/>
        </p:nvSpPr>
        <p:spPr>
          <a:xfrm>
            <a:off x="508079" y="5918194"/>
            <a:ext cx="8788770" cy="4368806"/>
          </a:xfrm>
          <a:prstGeom prst="rect">
            <a:avLst/>
          </a:prstGeom>
        </p:spPr>
        <p:txBody>
          <a:bodyPr lIns="0" tIns="0" rIns="0" bIns="0" rtlCol="0" anchor="t">
            <a:spAutoFit/>
          </a:bodyPr>
          <a:lstStyle/>
          <a:p>
            <a:pPr algn="ctr">
              <a:lnSpc>
                <a:spcPts val="10735"/>
              </a:lnSpc>
            </a:pPr>
            <a:r>
              <a:rPr lang="en-US" sz="11300">
                <a:solidFill>
                  <a:srgbClr val="1F1B1E"/>
                </a:solidFill>
                <a:latin typeface="Mak"/>
                <a:ea typeface="Mak"/>
                <a:cs typeface="Mak"/>
                <a:sym typeface="Mak"/>
              </a:rPr>
              <a:t>Польська релігія у Харкові </a:t>
            </a:r>
          </a:p>
        </p:txBody>
      </p:sp>
      <p:sp>
        <p:nvSpPr>
          <p:cNvPr id="17" name="TextBox 17"/>
          <p:cNvSpPr txBox="1"/>
          <p:nvPr/>
        </p:nvSpPr>
        <p:spPr>
          <a:xfrm>
            <a:off x="9822030" y="3126748"/>
            <a:ext cx="7337896" cy="2856551"/>
          </a:xfrm>
          <a:prstGeom prst="rect">
            <a:avLst/>
          </a:prstGeom>
        </p:spPr>
        <p:txBody>
          <a:bodyPr lIns="0" tIns="0" rIns="0" bIns="0" rtlCol="0" anchor="t">
            <a:spAutoFit/>
          </a:bodyPr>
          <a:lstStyle/>
          <a:p>
            <a:pPr algn="l">
              <a:lnSpc>
                <a:spcPts val="3795"/>
              </a:lnSpc>
            </a:pPr>
            <a:r>
              <a:rPr lang="en-US" sz="2710" spc="-97" dirty="0" err="1">
                <a:solidFill>
                  <a:srgbClr val="F4E6CD"/>
                </a:solidFill>
                <a:latin typeface="Open Sauce"/>
                <a:ea typeface="Open Sauce"/>
                <a:cs typeface="Open Sauce"/>
                <a:sym typeface="Open Sauce"/>
              </a:rPr>
              <a:t>Релігія</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для</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поляків</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завжди</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була</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важливою</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духовною</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цінністю</a:t>
            </a:r>
            <a:r>
              <a:rPr lang="en-US" sz="2710" spc="-97" dirty="0">
                <a:solidFill>
                  <a:srgbClr val="F4E6CD"/>
                </a:solidFill>
                <a:latin typeface="Open Sauce"/>
                <a:ea typeface="Open Sauce"/>
                <a:cs typeface="Open Sauce"/>
                <a:sym typeface="Open Sauce"/>
              </a:rPr>
              <a:t>. І </a:t>
            </a:r>
            <a:r>
              <a:rPr lang="en-US" sz="2710" spc="-97" dirty="0" err="1">
                <a:solidFill>
                  <a:srgbClr val="F4E6CD"/>
                </a:solidFill>
                <a:latin typeface="Open Sauce"/>
                <a:ea typeface="Open Sauce"/>
                <a:cs typeface="Open Sauce"/>
                <a:sym typeface="Open Sauce"/>
              </a:rPr>
              <a:t>початком</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розповсюдження</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польської</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релігії</a:t>
            </a:r>
            <a:r>
              <a:rPr lang="en-US" sz="2710" spc="-97" dirty="0">
                <a:solidFill>
                  <a:srgbClr val="F4E6CD"/>
                </a:solidFill>
                <a:latin typeface="Open Sauce"/>
                <a:ea typeface="Open Sauce"/>
                <a:cs typeface="Open Sauce"/>
                <a:sym typeface="Open Sauce"/>
              </a:rPr>
              <a:t> у </a:t>
            </a:r>
            <a:r>
              <a:rPr lang="en-US" sz="2710" spc="-97" dirty="0" err="1">
                <a:solidFill>
                  <a:srgbClr val="F4E6CD"/>
                </a:solidFill>
                <a:latin typeface="Open Sauce"/>
                <a:ea typeface="Open Sauce"/>
                <a:cs typeface="Open Sauce"/>
                <a:sym typeface="Open Sauce"/>
              </a:rPr>
              <a:t>Харкові</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почалося</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саме</a:t>
            </a:r>
            <a:r>
              <a:rPr lang="en-US" sz="2710" spc="-97" dirty="0">
                <a:solidFill>
                  <a:srgbClr val="F4E6CD"/>
                </a:solidFill>
                <a:latin typeface="Open Sauce"/>
                <a:ea typeface="Open Sauce"/>
                <a:cs typeface="Open Sauce"/>
                <a:sym typeface="Open Sauce"/>
              </a:rPr>
              <a:t> з </a:t>
            </a:r>
            <a:r>
              <a:rPr lang="en-US" sz="2710" spc="-97" dirty="0" err="1">
                <a:solidFill>
                  <a:srgbClr val="F4E6CD"/>
                </a:solidFill>
                <a:latin typeface="Open Sauce"/>
                <a:ea typeface="Open Sauce"/>
                <a:cs typeface="Open Sauce"/>
                <a:sym typeface="Open Sauce"/>
              </a:rPr>
              <a:t>Собору</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Успіння</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Пресвятої</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Діви</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Марії</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Цей</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собор</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став</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важливим</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внеском</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польської</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культури</a:t>
            </a:r>
            <a:r>
              <a:rPr lang="en-US" sz="2710" spc="-97" dirty="0">
                <a:solidFill>
                  <a:srgbClr val="F4E6CD"/>
                </a:solidFill>
                <a:latin typeface="Open Sauce"/>
                <a:ea typeface="Open Sauce"/>
                <a:cs typeface="Open Sauce"/>
                <a:sym typeface="Open Sauce"/>
              </a:rPr>
              <a:t> в </a:t>
            </a:r>
            <a:r>
              <a:rPr lang="en-US" sz="2710" spc="-97" dirty="0" err="1">
                <a:solidFill>
                  <a:srgbClr val="F4E6CD"/>
                </a:solidFill>
                <a:latin typeface="Open Sauce"/>
                <a:ea typeface="Open Sauce"/>
                <a:cs typeface="Open Sauce"/>
                <a:sym typeface="Open Sauce"/>
              </a:rPr>
              <a:t>житті</a:t>
            </a:r>
            <a:r>
              <a:rPr lang="en-US" sz="2710" spc="-97" dirty="0">
                <a:solidFill>
                  <a:srgbClr val="F4E6CD"/>
                </a:solidFill>
                <a:latin typeface="Open Sauce"/>
                <a:ea typeface="Open Sauce"/>
                <a:cs typeface="Open Sauce"/>
                <a:sym typeface="Open Sauce"/>
              </a:rPr>
              <a:t> </a:t>
            </a:r>
            <a:r>
              <a:rPr lang="en-US" sz="2710" spc="-97" dirty="0" err="1">
                <a:solidFill>
                  <a:srgbClr val="F4E6CD"/>
                </a:solidFill>
                <a:latin typeface="Open Sauce"/>
                <a:ea typeface="Open Sauce"/>
                <a:cs typeface="Open Sauce"/>
                <a:sym typeface="Open Sauce"/>
              </a:rPr>
              <a:t>українців</a:t>
            </a:r>
            <a:r>
              <a:rPr lang="en-US" sz="2710" spc="-97" dirty="0">
                <a:solidFill>
                  <a:srgbClr val="F4E6CD"/>
                </a:solidFill>
                <a:latin typeface="Open Sauce"/>
                <a:ea typeface="Open Sauce"/>
                <a:cs typeface="Open Sauce"/>
                <a:sym typeface="Open Sauce"/>
              </a:rPr>
              <a:t>.</a:t>
            </a:r>
          </a:p>
        </p:txBody>
      </p:sp>
      <p:sp>
        <p:nvSpPr>
          <p:cNvPr id="18" name="TextBox 18"/>
          <p:cNvSpPr txBox="1"/>
          <p:nvPr/>
        </p:nvSpPr>
        <p:spPr>
          <a:xfrm>
            <a:off x="9822030" y="6387313"/>
            <a:ext cx="7506779" cy="3325793"/>
          </a:xfrm>
          <a:prstGeom prst="rect">
            <a:avLst/>
          </a:prstGeom>
        </p:spPr>
        <p:txBody>
          <a:bodyPr lIns="0" tIns="0" rIns="0" bIns="0" rtlCol="0" anchor="t">
            <a:spAutoFit/>
          </a:bodyPr>
          <a:lstStyle/>
          <a:p>
            <a:pPr algn="l">
              <a:lnSpc>
                <a:spcPts val="2463"/>
              </a:lnSpc>
            </a:pPr>
            <a:r>
              <a:rPr lang="en-US" sz="1759" spc="-63">
                <a:solidFill>
                  <a:srgbClr val="F4E6CD"/>
                </a:solidFill>
                <a:latin typeface="Open Sauce"/>
                <a:ea typeface="Open Sauce"/>
                <a:cs typeface="Open Sauce"/>
                <a:sym typeface="Open Sauce"/>
              </a:rPr>
              <a:t>Поляки Харкова здебільшого сповідували католицизм, проте спочатку не мали власного храму чи собору. Вони збиралися для богослужінь у приватних будинках та орендованих приміщеннях. Для побудови собору чи храму у польської громади на початку  не було грошей, але наприкінці XIX століття громада назбирала коштів та побудувала католицький собор Успіння Пресвятої Діви Марії, який став основою їхніх релігійних зустріч. У соборі святкували Різдво, Великдень та інші польські традиційні свята. Архітектура храму відрізнялася від православних храмів Харкова, маючи арки, вітражі та високі шпилі. Завдяки цьому українці могли ближче ознайомитися з польською релігією та обрядами.</a:t>
            </a:r>
          </a:p>
        </p:txBody>
      </p:sp>
      <p:sp>
        <p:nvSpPr>
          <p:cNvPr id="19" name="TextBox 19"/>
          <p:cNvSpPr txBox="1"/>
          <p:nvPr/>
        </p:nvSpPr>
        <p:spPr>
          <a:xfrm>
            <a:off x="-4776741" y="-38100"/>
            <a:ext cx="13662639" cy="323215"/>
          </a:xfrm>
          <a:prstGeom prst="rect">
            <a:avLst/>
          </a:prstGeom>
        </p:spPr>
        <p:txBody>
          <a:bodyPr lIns="0" tIns="0" rIns="0" bIns="0" rtlCol="0" anchor="t">
            <a:spAutoFit/>
          </a:bodyPr>
          <a:lstStyle/>
          <a:p>
            <a:pPr algn="ctr">
              <a:lnSpc>
                <a:spcPts val="2659"/>
              </a:lnSpc>
              <a:spcBef>
                <a:spcPct val="0"/>
              </a:spcBef>
            </a:pPr>
            <a:r>
              <a:rPr lang="en-US" sz="1899" u="sng">
                <a:solidFill>
                  <a:srgbClr val="000000"/>
                </a:solidFill>
                <a:latin typeface="Canva Sans"/>
                <a:ea typeface="Canva Sans"/>
                <a:cs typeface="Canva Sans"/>
                <a:sym typeface="Canva Sans"/>
                <a:hlinkClick r:id="rId2" tooltip="https://ua.igotoworld.com"/>
              </a:rPr>
              <a:t>https://ua.igotoworld.com/</a:t>
            </a:r>
          </a:p>
        </p:txBody>
      </p:sp>
      <p:sp>
        <p:nvSpPr>
          <p:cNvPr id="20" name="TextBox 20"/>
          <p:cNvSpPr txBox="1"/>
          <p:nvPr/>
        </p:nvSpPr>
        <p:spPr>
          <a:xfrm>
            <a:off x="620303" y="5282074"/>
            <a:ext cx="5206008" cy="396240"/>
          </a:xfrm>
          <a:prstGeom prst="rect">
            <a:avLst/>
          </a:prstGeom>
        </p:spPr>
        <p:txBody>
          <a:bodyPr lIns="0" tIns="0" rIns="0" bIns="0" rtlCol="0" anchor="t">
            <a:spAutoFit/>
          </a:bodyPr>
          <a:lstStyle/>
          <a:p>
            <a:pPr algn="ctr">
              <a:lnSpc>
                <a:spcPts val="3359"/>
              </a:lnSpc>
              <a:spcBef>
                <a:spcPct val="0"/>
              </a:spcBef>
            </a:pPr>
            <a:r>
              <a:rPr lang="en-US" sz="2399" b="1">
                <a:solidFill>
                  <a:srgbClr val="FFFFFF"/>
                </a:solidFill>
                <a:latin typeface="Canva Sans Bold"/>
                <a:ea typeface="Canva Sans Bold"/>
                <a:cs typeface="Canva Sans Bold"/>
                <a:sym typeface="Canva Sans Bold"/>
              </a:rPr>
              <a:t>Костел Святого Вінсента де Поля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Freeform 2"/>
          <p:cNvSpPr/>
          <p:nvPr/>
        </p:nvSpPr>
        <p:spPr>
          <a:xfrm>
            <a:off x="138822" y="266154"/>
            <a:ext cx="7288055" cy="5101639"/>
          </a:xfrm>
          <a:custGeom>
            <a:avLst/>
            <a:gdLst/>
            <a:ahLst/>
            <a:cxnLst/>
            <a:rect l="l" t="t" r="r" b="b"/>
            <a:pathLst>
              <a:path w="7288055" h="5101639">
                <a:moveTo>
                  <a:pt x="0" y="0"/>
                </a:moveTo>
                <a:lnTo>
                  <a:pt x="7288055" y="0"/>
                </a:lnTo>
                <a:lnTo>
                  <a:pt x="7288055" y="5101639"/>
                </a:lnTo>
                <a:lnTo>
                  <a:pt x="0" y="5101639"/>
                </a:lnTo>
                <a:lnTo>
                  <a:pt x="0" y="0"/>
                </a:lnTo>
                <a:close/>
              </a:path>
            </a:pathLst>
          </a:custGeom>
          <a:blipFill>
            <a:blip r:embed="rId2"/>
            <a:stretch>
              <a:fillRect/>
            </a:stretch>
          </a:blipFill>
        </p:spPr>
      </p:sp>
      <p:sp>
        <p:nvSpPr>
          <p:cNvPr id="3" name="Freeform 3"/>
          <p:cNvSpPr/>
          <p:nvPr/>
        </p:nvSpPr>
        <p:spPr>
          <a:xfrm>
            <a:off x="5567266" y="6208516"/>
            <a:ext cx="6259929" cy="3977200"/>
          </a:xfrm>
          <a:custGeom>
            <a:avLst/>
            <a:gdLst/>
            <a:ahLst/>
            <a:cxnLst/>
            <a:rect l="l" t="t" r="r" b="b"/>
            <a:pathLst>
              <a:path w="6259929" h="3977200">
                <a:moveTo>
                  <a:pt x="0" y="0"/>
                </a:moveTo>
                <a:lnTo>
                  <a:pt x="6259929" y="0"/>
                </a:lnTo>
                <a:lnTo>
                  <a:pt x="6259929" y="3977200"/>
                </a:lnTo>
                <a:lnTo>
                  <a:pt x="0" y="3977200"/>
                </a:lnTo>
                <a:lnTo>
                  <a:pt x="0" y="0"/>
                </a:lnTo>
                <a:close/>
              </a:path>
            </a:pathLst>
          </a:custGeom>
          <a:blipFill>
            <a:blip r:embed="rId3"/>
            <a:stretch>
              <a:fillRect t="-3755" b="-14290"/>
            </a:stretch>
          </a:blipFill>
        </p:spPr>
      </p:sp>
      <p:sp>
        <p:nvSpPr>
          <p:cNvPr id="4" name="Freeform 4"/>
          <p:cNvSpPr/>
          <p:nvPr/>
        </p:nvSpPr>
        <p:spPr>
          <a:xfrm>
            <a:off x="11860828" y="5743586"/>
            <a:ext cx="6384780" cy="4442130"/>
          </a:xfrm>
          <a:custGeom>
            <a:avLst/>
            <a:gdLst/>
            <a:ahLst/>
            <a:cxnLst/>
            <a:rect l="l" t="t" r="r" b="b"/>
            <a:pathLst>
              <a:path w="6384780" h="4442130">
                <a:moveTo>
                  <a:pt x="0" y="0"/>
                </a:moveTo>
                <a:lnTo>
                  <a:pt x="6384780" y="0"/>
                </a:lnTo>
                <a:lnTo>
                  <a:pt x="6384780" y="4442130"/>
                </a:lnTo>
                <a:lnTo>
                  <a:pt x="0" y="4442130"/>
                </a:lnTo>
                <a:lnTo>
                  <a:pt x="0" y="0"/>
                </a:lnTo>
                <a:close/>
              </a:path>
            </a:pathLst>
          </a:custGeom>
          <a:blipFill>
            <a:blip r:embed="rId4"/>
            <a:stretch>
              <a:fillRect t="-2637" r="-12135" b="-2637"/>
            </a:stretch>
          </a:blipFill>
        </p:spPr>
      </p:sp>
      <p:sp>
        <p:nvSpPr>
          <p:cNvPr id="5" name="TextBox 5"/>
          <p:cNvSpPr txBox="1"/>
          <p:nvPr/>
        </p:nvSpPr>
        <p:spPr>
          <a:xfrm>
            <a:off x="7569342" y="2637166"/>
            <a:ext cx="10676266" cy="3106420"/>
          </a:xfrm>
          <a:prstGeom prst="rect">
            <a:avLst/>
          </a:prstGeom>
        </p:spPr>
        <p:txBody>
          <a:bodyPr lIns="0" tIns="0" rIns="0" bIns="0" rtlCol="0" anchor="t">
            <a:spAutoFit/>
          </a:bodyPr>
          <a:lstStyle/>
          <a:p>
            <a:pPr algn="l">
              <a:lnSpc>
                <a:spcPts val="3079"/>
              </a:lnSpc>
            </a:pPr>
            <a:r>
              <a:rPr lang="en-US" sz="2199" spc="-79">
                <a:solidFill>
                  <a:srgbClr val="F4E6CD"/>
                </a:solidFill>
                <a:latin typeface="Open Sauce"/>
                <a:ea typeface="Open Sauce"/>
                <a:cs typeface="Open Sauce"/>
                <a:sym typeface="Open Sauce"/>
              </a:rPr>
              <a:t>Головним місцем їхніх релігійних зібрань став Собор Успіння Пресвятої Діви Марії. У цьому храмі проводилися богослужіння, а також святкувалися важливі релігійні свята, такі як Різдво та Великдень. Католицький храм був не лише місцем молитви, а й центром спілкування польської громади. Люди просто спілкувалися рідною мовою, підтримували католицькі традиції та звичаї. Завдяки діяльності  католицького храму жителі Харкова могли більше дізнатися про польську культуру, релігію та звичаї, що сприяло культурному обміну між українцями та поляками.</a:t>
            </a:r>
          </a:p>
        </p:txBody>
      </p:sp>
      <p:sp>
        <p:nvSpPr>
          <p:cNvPr id="6" name="TextBox 6"/>
          <p:cNvSpPr txBox="1"/>
          <p:nvPr/>
        </p:nvSpPr>
        <p:spPr>
          <a:xfrm>
            <a:off x="2853044" y="705485"/>
            <a:ext cx="7288055" cy="323215"/>
          </a:xfrm>
          <a:prstGeom prst="rect">
            <a:avLst/>
          </a:prstGeom>
        </p:spPr>
        <p:txBody>
          <a:bodyPr lIns="0" tIns="0" rIns="0" bIns="0" rtlCol="0" anchor="t">
            <a:spAutoFit/>
          </a:bodyPr>
          <a:lstStyle/>
          <a:p>
            <a:pPr algn="ctr">
              <a:lnSpc>
                <a:spcPts val="2659"/>
              </a:lnSpc>
              <a:spcBef>
                <a:spcPct val="0"/>
              </a:spcBef>
            </a:pPr>
            <a:r>
              <a:rPr lang="en-US" sz="1899" u="sng">
                <a:solidFill>
                  <a:srgbClr val="000000"/>
                </a:solidFill>
                <a:latin typeface="Canva Sans"/>
                <a:ea typeface="Canva Sans"/>
                <a:cs typeface="Canva Sans"/>
                <a:sym typeface="Canva Sans"/>
                <a:hlinkClick r:id="rId5" tooltip="https://rkc.in.ua"/>
              </a:rPr>
              <a:t>https://rkc.in.ua/</a:t>
            </a:r>
          </a:p>
        </p:txBody>
      </p:sp>
      <p:sp>
        <p:nvSpPr>
          <p:cNvPr id="7" name="Freeform 7"/>
          <p:cNvSpPr/>
          <p:nvPr/>
        </p:nvSpPr>
        <p:spPr>
          <a:xfrm>
            <a:off x="196504" y="5503367"/>
            <a:ext cx="5370762" cy="4682349"/>
          </a:xfrm>
          <a:custGeom>
            <a:avLst/>
            <a:gdLst/>
            <a:ahLst/>
            <a:cxnLst/>
            <a:rect l="l" t="t" r="r" b="b"/>
            <a:pathLst>
              <a:path w="5370762" h="4682349">
                <a:moveTo>
                  <a:pt x="0" y="0"/>
                </a:moveTo>
                <a:lnTo>
                  <a:pt x="5370762" y="0"/>
                </a:lnTo>
                <a:lnTo>
                  <a:pt x="5370762" y="4682349"/>
                </a:lnTo>
                <a:lnTo>
                  <a:pt x="0" y="4682349"/>
                </a:lnTo>
                <a:lnTo>
                  <a:pt x="0" y="0"/>
                </a:lnTo>
                <a:close/>
              </a:path>
            </a:pathLst>
          </a:custGeom>
          <a:blipFill>
            <a:blip r:embed="rId6"/>
            <a:stretch>
              <a:fillRect l="-13005" r="-11974" b="-11279"/>
            </a:stretch>
          </a:blipFill>
        </p:spPr>
      </p:sp>
      <p:sp>
        <p:nvSpPr>
          <p:cNvPr id="8" name="AutoShape 8"/>
          <p:cNvSpPr/>
          <p:nvPr/>
        </p:nvSpPr>
        <p:spPr>
          <a:xfrm>
            <a:off x="3301450" y="3941310"/>
            <a:ext cx="539081" cy="2182781"/>
          </a:xfrm>
          <a:prstGeom prst="line">
            <a:avLst/>
          </a:prstGeom>
          <a:ln w="95250" cap="flat">
            <a:solidFill>
              <a:srgbClr val="FF3131"/>
            </a:solidFill>
            <a:prstDash val="solid"/>
            <a:headEnd type="none" w="sm" len="sm"/>
            <a:tailEnd type="triangle" w="lg" len="med"/>
          </a:ln>
        </p:spPr>
      </p:sp>
      <p:sp>
        <p:nvSpPr>
          <p:cNvPr id="9" name="AutoShape 9"/>
          <p:cNvSpPr/>
          <p:nvPr/>
        </p:nvSpPr>
        <p:spPr>
          <a:xfrm flipV="1">
            <a:off x="9269149" y="7452245"/>
            <a:ext cx="4176442" cy="1411353"/>
          </a:xfrm>
          <a:prstGeom prst="line">
            <a:avLst/>
          </a:prstGeom>
          <a:ln w="133350" cap="flat">
            <a:solidFill>
              <a:srgbClr val="FF3131"/>
            </a:solidFill>
            <a:prstDash val="solid"/>
            <a:headEnd type="none" w="sm" len="sm"/>
            <a:tailEnd type="triangle" w="lg" len="med"/>
          </a:ln>
        </p:spPr>
      </p:sp>
      <p:sp>
        <p:nvSpPr>
          <p:cNvPr id="10" name="TextBox 10"/>
          <p:cNvSpPr txBox="1"/>
          <p:nvPr/>
        </p:nvSpPr>
        <p:spPr>
          <a:xfrm>
            <a:off x="7627024" y="175439"/>
            <a:ext cx="10803441" cy="1814806"/>
          </a:xfrm>
          <a:prstGeom prst="rect">
            <a:avLst/>
          </a:prstGeom>
        </p:spPr>
        <p:txBody>
          <a:bodyPr lIns="0" tIns="0" rIns="0" bIns="0" rtlCol="0" anchor="t">
            <a:spAutoFit/>
          </a:bodyPr>
          <a:lstStyle/>
          <a:p>
            <a:pPr algn="ctr">
              <a:lnSpc>
                <a:spcPts val="6229"/>
              </a:lnSpc>
            </a:pPr>
            <a:r>
              <a:rPr lang="en-US" sz="7787" dirty="0" err="1">
                <a:solidFill>
                  <a:srgbClr val="F4E6CD"/>
                </a:solidFill>
                <a:latin typeface="Mak"/>
                <a:ea typeface="Mak"/>
                <a:cs typeface="Mak"/>
                <a:sym typeface="Mak"/>
              </a:rPr>
              <a:t>Католицькі</a:t>
            </a:r>
            <a:r>
              <a:rPr lang="en-US" sz="7787" dirty="0">
                <a:solidFill>
                  <a:srgbClr val="F4E6CD"/>
                </a:solidFill>
                <a:latin typeface="Mak"/>
                <a:ea typeface="Mak"/>
                <a:cs typeface="Mak"/>
                <a:sym typeface="Mak"/>
              </a:rPr>
              <a:t> </a:t>
            </a:r>
            <a:r>
              <a:rPr lang="en-US" sz="7787" dirty="0" err="1">
                <a:solidFill>
                  <a:srgbClr val="F4E6CD"/>
                </a:solidFill>
                <a:latin typeface="Mak"/>
                <a:ea typeface="Mak"/>
                <a:cs typeface="Mak"/>
                <a:sym typeface="Mak"/>
              </a:rPr>
              <a:t>храми</a:t>
            </a:r>
            <a:r>
              <a:rPr lang="en-US" sz="7787" dirty="0">
                <a:solidFill>
                  <a:srgbClr val="F4E6CD"/>
                </a:solidFill>
                <a:latin typeface="Mak"/>
                <a:ea typeface="Mak"/>
                <a:cs typeface="Mak"/>
                <a:sym typeface="Mak"/>
              </a:rPr>
              <a:t> в </a:t>
            </a:r>
            <a:r>
              <a:rPr lang="en-US" sz="7787" dirty="0" err="1">
                <a:solidFill>
                  <a:srgbClr val="F4E6CD"/>
                </a:solidFill>
                <a:latin typeface="Mak"/>
                <a:ea typeface="Mak"/>
                <a:cs typeface="Mak"/>
                <a:sym typeface="Mak"/>
              </a:rPr>
              <a:t>Харкові</a:t>
            </a:r>
            <a:endParaRPr lang="en-US" sz="7787" dirty="0">
              <a:solidFill>
                <a:srgbClr val="F4E6CD"/>
              </a:solidFill>
              <a:latin typeface="Mak"/>
              <a:ea typeface="Mak"/>
              <a:cs typeface="Mak"/>
              <a:sym typeface="Mak"/>
            </a:endParaRPr>
          </a:p>
        </p:txBody>
      </p:sp>
      <p:sp>
        <p:nvSpPr>
          <p:cNvPr id="11" name="TextBox 11"/>
          <p:cNvSpPr txBox="1"/>
          <p:nvPr/>
        </p:nvSpPr>
        <p:spPr>
          <a:xfrm>
            <a:off x="7569342" y="1521471"/>
            <a:ext cx="10718658" cy="1153795"/>
          </a:xfrm>
          <a:prstGeom prst="rect">
            <a:avLst/>
          </a:prstGeom>
        </p:spPr>
        <p:txBody>
          <a:bodyPr lIns="0" tIns="0" rIns="0" bIns="0" rtlCol="0" anchor="t">
            <a:spAutoFit/>
          </a:bodyPr>
          <a:lstStyle/>
          <a:p>
            <a:pPr algn="l">
              <a:lnSpc>
                <a:spcPts val="3079"/>
              </a:lnSpc>
            </a:pPr>
            <a:r>
              <a:rPr lang="en-US" sz="2199" spc="-79">
                <a:solidFill>
                  <a:srgbClr val="F4E6CD"/>
                </a:solidFill>
                <a:latin typeface="Open Sauce"/>
                <a:ea typeface="Open Sauce"/>
                <a:cs typeface="Open Sauce"/>
                <a:sym typeface="Open Sauce"/>
              </a:rPr>
              <a:t>Католицькі храми є важливою частиною культурної та релігійної історії Харкова. У XIX столітті в місті проживала польська громада, яка сповідувала католицизм і прагнула мати власне місце для молитви та збереження своїх традицій.</a:t>
            </a:r>
          </a:p>
        </p:txBody>
      </p:sp>
      <p:sp>
        <p:nvSpPr>
          <p:cNvPr id="12" name="TextBox 12"/>
          <p:cNvSpPr txBox="1"/>
          <p:nvPr/>
        </p:nvSpPr>
        <p:spPr>
          <a:xfrm>
            <a:off x="5878560" y="6430384"/>
            <a:ext cx="2503587"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Власне фото автора</a:t>
            </a:r>
          </a:p>
        </p:txBody>
      </p:sp>
      <p:sp>
        <p:nvSpPr>
          <p:cNvPr id="13" name="TextBox 13"/>
          <p:cNvSpPr txBox="1"/>
          <p:nvPr/>
        </p:nvSpPr>
        <p:spPr>
          <a:xfrm>
            <a:off x="138822" y="209004"/>
            <a:ext cx="5428444" cy="873838"/>
          </a:xfrm>
          <a:prstGeom prst="rect">
            <a:avLst/>
          </a:prstGeom>
        </p:spPr>
        <p:txBody>
          <a:bodyPr lIns="0" tIns="0" rIns="0" bIns="0" rtlCol="0" anchor="t">
            <a:spAutoFit/>
          </a:bodyPr>
          <a:lstStyle/>
          <a:p>
            <a:pPr algn="ctr">
              <a:lnSpc>
                <a:spcPts val="3502"/>
              </a:lnSpc>
              <a:spcBef>
                <a:spcPct val="0"/>
              </a:spcBef>
            </a:pPr>
            <a:r>
              <a:rPr lang="en-US" sz="2501" b="1">
                <a:solidFill>
                  <a:srgbClr val="000000"/>
                </a:solidFill>
                <a:latin typeface="Canva Sans Bold"/>
                <a:ea typeface="Canva Sans Bold"/>
                <a:cs typeface="Canva Sans Bold"/>
                <a:sym typeface="Canva Sans Bold"/>
              </a:rPr>
              <a:t>Костел Святого Вінсента де Поля</a:t>
            </a:r>
          </a:p>
          <a:p>
            <a:pPr algn="ctr">
              <a:lnSpc>
                <a:spcPts val="3502"/>
              </a:lnSpc>
              <a:spcBef>
                <a:spcPct val="0"/>
              </a:spcBef>
            </a:pPr>
            <a:endParaRPr lang="en-US" sz="2501" b="1">
              <a:solidFill>
                <a:srgbClr val="000000"/>
              </a:solidFill>
              <a:latin typeface="Canva Sans Bold"/>
              <a:ea typeface="Canva Sans Bold"/>
              <a:cs typeface="Canva Sans Bold"/>
              <a:sym typeface="Canva Sans Bold"/>
            </a:endParaRPr>
          </a:p>
        </p:txBody>
      </p:sp>
      <p:sp>
        <p:nvSpPr>
          <p:cNvPr id="14" name="TextBox 14"/>
          <p:cNvSpPr txBox="1"/>
          <p:nvPr/>
        </p:nvSpPr>
        <p:spPr>
          <a:xfrm>
            <a:off x="14830235" y="5995955"/>
            <a:ext cx="3304957" cy="916484"/>
          </a:xfrm>
          <a:prstGeom prst="rect">
            <a:avLst/>
          </a:prstGeom>
        </p:spPr>
        <p:txBody>
          <a:bodyPr lIns="0" tIns="0" rIns="0" bIns="0" rtlCol="0" anchor="t">
            <a:spAutoFit/>
          </a:bodyPr>
          <a:lstStyle/>
          <a:p>
            <a:pPr algn="ctr">
              <a:lnSpc>
                <a:spcPts val="2448"/>
              </a:lnSpc>
              <a:spcBef>
                <a:spcPct val="0"/>
              </a:spcBef>
            </a:pPr>
            <a:r>
              <a:rPr lang="en-US" sz="1748" b="1">
                <a:solidFill>
                  <a:srgbClr val="D0CABB"/>
                </a:solidFill>
                <a:latin typeface="Canva Sans Bold"/>
                <a:ea typeface="Canva Sans Bold"/>
                <a:cs typeface="Canva Sans Bold"/>
                <a:sym typeface="Canva Sans Bold"/>
              </a:rPr>
              <a:t>Місцезнаходження Собору Успіння Пресвятої Діви МаріЇ</a:t>
            </a:r>
          </a:p>
        </p:txBody>
      </p:sp>
      <p:sp>
        <p:nvSpPr>
          <p:cNvPr id="15" name="TextBox 15"/>
          <p:cNvSpPr txBox="1"/>
          <p:nvPr/>
        </p:nvSpPr>
        <p:spPr>
          <a:xfrm>
            <a:off x="1971176" y="9382616"/>
            <a:ext cx="3448335" cy="656590"/>
          </a:xfrm>
          <a:prstGeom prst="rect">
            <a:avLst/>
          </a:prstGeom>
        </p:spPr>
        <p:txBody>
          <a:bodyPr lIns="0" tIns="0" rIns="0" bIns="0" rtlCol="0" anchor="t">
            <a:spAutoFit/>
          </a:bodyPr>
          <a:lstStyle/>
          <a:p>
            <a:pPr algn="ctr">
              <a:lnSpc>
                <a:spcPts val="2659"/>
              </a:lnSpc>
              <a:spcBef>
                <a:spcPct val="0"/>
              </a:spcBef>
            </a:pPr>
            <a:r>
              <a:rPr lang="en-US" sz="1899" b="1">
                <a:solidFill>
                  <a:srgbClr val="F4E6CD"/>
                </a:solidFill>
                <a:latin typeface="Canva Sans Bold"/>
                <a:ea typeface="Canva Sans Bold"/>
                <a:cs typeface="Canva Sans Bold"/>
                <a:sym typeface="Canva Sans Bold"/>
              </a:rPr>
              <a:t>Місценаходження Костелу Святого Вінсента де Поля</a:t>
            </a:r>
          </a:p>
        </p:txBody>
      </p:sp>
      <p:sp>
        <p:nvSpPr>
          <p:cNvPr id="16" name="TextBox 16"/>
          <p:cNvSpPr txBox="1"/>
          <p:nvPr/>
        </p:nvSpPr>
        <p:spPr>
          <a:xfrm>
            <a:off x="7197847" y="9715991"/>
            <a:ext cx="4466927"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Canva Sans Bold"/>
                <a:ea typeface="Canva Sans Bold"/>
                <a:cs typeface="Canva Sans Bold"/>
                <a:sym typeface="Canva Sans Bold"/>
              </a:rPr>
              <a:t>Собор Успіння Пресвятої Діви Марії</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6CD"/>
        </a:solidFill>
        <a:effectLst/>
      </p:bgPr>
    </p:bg>
    <p:spTree>
      <p:nvGrpSpPr>
        <p:cNvPr id="1" name=""/>
        <p:cNvGrpSpPr/>
        <p:nvPr/>
      </p:nvGrpSpPr>
      <p:grpSpPr>
        <a:xfrm>
          <a:off x="0" y="0"/>
          <a:ext cx="0" cy="0"/>
          <a:chOff x="0" y="0"/>
          <a:chExt cx="0" cy="0"/>
        </a:xfrm>
      </p:grpSpPr>
      <p:sp>
        <p:nvSpPr>
          <p:cNvPr id="2" name="TextBox 2"/>
          <p:cNvSpPr txBox="1"/>
          <p:nvPr/>
        </p:nvSpPr>
        <p:spPr>
          <a:xfrm>
            <a:off x="6423468" y="-3103"/>
            <a:ext cx="10411712" cy="1471329"/>
          </a:xfrm>
          <a:prstGeom prst="rect">
            <a:avLst/>
          </a:prstGeom>
        </p:spPr>
        <p:txBody>
          <a:bodyPr lIns="0" tIns="0" rIns="0" bIns="0" rtlCol="0" anchor="t">
            <a:spAutoFit/>
          </a:bodyPr>
          <a:lstStyle/>
          <a:p>
            <a:pPr algn="ctr">
              <a:lnSpc>
                <a:spcPts val="5264"/>
              </a:lnSpc>
            </a:pPr>
            <a:r>
              <a:rPr lang="en-US" sz="5541">
                <a:solidFill>
                  <a:srgbClr val="1F1B1E"/>
                </a:solidFill>
                <a:latin typeface="Mak"/>
                <a:ea typeface="Mak"/>
                <a:cs typeface="Mak"/>
                <a:sym typeface="Mak"/>
              </a:rPr>
              <a:t>Католицький собор Успіння Пресвятої Діви Марії</a:t>
            </a:r>
          </a:p>
        </p:txBody>
      </p:sp>
      <p:grpSp>
        <p:nvGrpSpPr>
          <p:cNvPr id="3" name="Group 3"/>
          <p:cNvGrpSpPr/>
          <p:nvPr/>
        </p:nvGrpSpPr>
        <p:grpSpPr>
          <a:xfrm>
            <a:off x="5222895" y="1311430"/>
            <a:ext cx="12812857" cy="3743790"/>
            <a:chOff x="0" y="0"/>
            <a:chExt cx="3374580" cy="986019"/>
          </a:xfrm>
        </p:grpSpPr>
        <p:sp>
          <p:nvSpPr>
            <p:cNvPr id="4" name="Freeform 4"/>
            <p:cNvSpPr/>
            <p:nvPr/>
          </p:nvSpPr>
          <p:spPr>
            <a:xfrm>
              <a:off x="0" y="0"/>
              <a:ext cx="3374580" cy="986019"/>
            </a:xfrm>
            <a:custGeom>
              <a:avLst/>
              <a:gdLst/>
              <a:ahLst/>
              <a:cxnLst/>
              <a:rect l="l" t="t" r="r" b="b"/>
              <a:pathLst>
                <a:path w="3374580" h="986019">
                  <a:moveTo>
                    <a:pt x="0" y="0"/>
                  </a:moveTo>
                  <a:lnTo>
                    <a:pt x="3374580" y="0"/>
                  </a:lnTo>
                  <a:lnTo>
                    <a:pt x="3374580" y="986019"/>
                  </a:lnTo>
                  <a:lnTo>
                    <a:pt x="0" y="986019"/>
                  </a:lnTo>
                  <a:close/>
                </a:path>
              </a:pathLst>
            </a:custGeom>
            <a:solidFill>
              <a:srgbClr val="1F1B1E"/>
            </a:solidFill>
            <a:ln w="9525" cap="sq">
              <a:solidFill>
                <a:srgbClr val="F4E6CD"/>
              </a:solidFill>
              <a:prstDash val="solid"/>
              <a:miter/>
            </a:ln>
          </p:spPr>
        </p:sp>
        <p:sp>
          <p:nvSpPr>
            <p:cNvPr id="5" name="TextBox 5"/>
            <p:cNvSpPr txBox="1"/>
            <p:nvPr/>
          </p:nvSpPr>
          <p:spPr>
            <a:xfrm>
              <a:off x="0" y="-38100"/>
              <a:ext cx="3374580" cy="1024119"/>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flipH="1">
            <a:off x="11295727" y="1354268"/>
            <a:ext cx="9525" cy="4212988"/>
          </a:xfrm>
          <a:prstGeom prst="line">
            <a:avLst/>
          </a:prstGeom>
          <a:ln w="19050" cap="flat">
            <a:solidFill>
              <a:srgbClr val="F4E6CD"/>
            </a:solidFill>
            <a:prstDash val="solid"/>
            <a:headEnd type="none" w="sm" len="sm"/>
            <a:tailEnd type="none" w="sm" len="sm"/>
          </a:ln>
        </p:spPr>
      </p:sp>
      <p:sp>
        <p:nvSpPr>
          <p:cNvPr id="7" name="Freeform 7"/>
          <p:cNvSpPr/>
          <p:nvPr/>
        </p:nvSpPr>
        <p:spPr>
          <a:xfrm>
            <a:off x="3736207" y="5007952"/>
            <a:ext cx="4767719" cy="5096429"/>
          </a:xfrm>
          <a:custGeom>
            <a:avLst/>
            <a:gdLst/>
            <a:ahLst/>
            <a:cxnLst/>
            <a:rect l="l" t="t" r="r" b="b"/>
            <a:pathLst>
              <a:path w="4767719" h="5096429">
                <a:moveTo>
                  <a:pt x="0" y="0"/>
                </a:moveTo>
                <a:lnTo>
                  <a:pt x="4767718" y="0"/>
                </a:lnTo>
                <a:lnTo>
                  <a:pt x="4767718" y="5096429"/>
                </a:lnTo>
                <a:lnTo>
                  <a:pt x="0" y="5096429"/>
                </a:lnTo>
                <a:lnTo>
                  <a:pt x="0" y="0"/>
                </a:lnTo>
                <a:close/>
              </a:path>
            </a:pathLst>
          </a:custGeom>
          <a:blipFill>
            <a:blip r:embed="rId2"/>
            <a:stretch>
              <a:fillRect t="-5047" b="-19685"/>
            </a:stretch>
          </a:blipFill>
        </p:spPr>
      </p:sp>
      <p:sp>
        <p:nvSpPr>
          <p:cNvPr id="8" name="Freeform 8"/>
          <p:cNvSpPr/>
          <p:nvPr/>
        </p:nvSpPr>
        <p:spPr>
          <a:xfrm>
            <a:off x="11599952" y="5477171"/>
            <a:ext cx="6378334" cy="4272657"/>
          </a:xfrm>
          <a:custGeom>
            <a:avLst/>
            <a:gdLst/>
            <a:ahLst/>
            <a:cxnLst/>
            <a:rect l="l" t="t" r="r" b="b"/>
            <a:pathLst>
              <a:path w="6378334" h="4272657">
                <a:moveTo>
                  <a:pt x="0" y="0"/>
                </a:moveTo>
                <a:lnTo>
                  <a:pt x="6378334" y="0"/>
                </a:lnTo>
                <a:lnTo>
                  <a:pt x="6378334" y="4272657"/>
                </a:lnTo>
                <a:lnTo>
                  <a:pt x="0" y="4272657"/>
                </a:lnTo>
                <a:lnTo>
                  <a:pt x="0" y="0"/>
                </a:lnTo>
                <a:close/>
              </a:path>
            </a:pathLst>
          </a:custGeom>
          <a:blipFill>
            <a:blip r:embed="rId3"/>
            <a:stretch>
              <a:fillRect l="-247" r="-247" b="-12515"/>
            </a:stretch>
          </a:blipFill>
        </p:spPr>
      </p:sp>
      <p:sp>
        <p:nvSpPr>
          <p:cNvPr id="9" name="Freeform 9"/>
          <p:cNvSpPr/>
          <p:nvPr/>
        </p:nvSpPr>
        <p:spPr>
          <a:xfrm>
            <a:off x="252248" y="5227027"/>
            <a:ext cx="3373898" cy="4809829"/>
          </a:xfrm>
          <a:custGeom>
            <a:avLst/>
            <a:gdLst/>
            <a:ahLst/>
            <a:cxnLst/>
            <a:rect l="l" t="t" r="r" b="b"/>
            <a:pathLst>
              <a:path w="3373898" h="4809829">
                <a:moveTo>
                  <a:pt x="0" y="0"/>
                </a:moveTo>
                <a:lnTo>
                  <a:pt x="3373897" y="0"/>
                </a:lnTo>
                <a:lnTo>
                  <a:pt x="3373897" y="4809829"/>
                </a:lnTo>
                <a:lnTo>
                  <a:pt x="0" y="4809829"/>
                </a:lnTo>
                <a:lnTo>
                  <a:pt x="0" y="0"/>
                </a:lnTo>
                <a:close/>
              </a:path>
            </a:pathLst>
          </a:custGeom>
          <a:blipFill>
            <a:blip r:embed="rId4"/>
            <a:stretch>
              <a:fillRect l="-25935" t="-13841" r="-25383" b="-27683"/>
            </a:stretch>
          </a:blipFill>
        </p:spPr>
      </p:sp>
      <p:sp>
        <p:nvSpPr>
          <p:cNvPr id="10" name="AutoShape 10"/>
          <p:cNvSpPr/>
          <p:nvPr/>
        </p:nvSpPr>
        <p:spPr>
          <a:xfrm>
            <a:off x="3062591" y="8164746"/>
            <a:ext cx="2536588" cy="1093554"/>
          </a:xfrm>
          <a:prstGeom prst="line">
            <a:avLst/>
          </a:prstGeom>
          <a:ln w="38100" cap="flat">
            <a:solidFill>
              <a:srgbClr val="FF3131"/>
            </a:solidFill>
            <a:prstDash val="solid"/>
            <a:headEnd type="triangle" w="lg" len="med"/>
            <a:tailEnd type="none" w="sm" len="sm"/>
          </a:ln>
        </p:spPr>
      </p:sp>
      <p:sp>
        <p:nvSpPr>
          <p:cNvPr id="11" name="Freeform 11"/>
          <p:cNvSpPr/>
          <p:nvPr/>
        </p:nvSpPr>
        <p:spPr>
          <a:xfrm>
            <a:off x="8618225" y="4889292"/>
            <a:ext cx="2867427" cy="5143500"/>
          </a:xfrm>
          <a:custGeom>
            <a:avLst/>
            <a:gdLst/>
            <a:ahLst/>
            <a:cxnLst/>
            <a:rect l="l" t="t" r="r" b="b"/>
            <a:pathLst>
              <a:path w="2867427" h="5143500">
                <a:moveTo>
                  <a:pt x="0" y="0"/>
                </a:moveTo>
                <a:lnTo>
                  <a:pt x="2867427" y="0"/>
                </a:lnTo>
                <a:lnTo>
                  <a:pt x="2867427" y="5143500"/>
                </a:lnTo>
                <a:lnTo>
                  <a:pt x="0" y="5143500"/>
                </a:lnTo>
                <a:lnTo>
                  <a:pt x="0" y="0"/>
                </a:lnTo>
                <a:close/>
              </a:path>
            </a:pathLst>
          </a:custGeom>
          <a:blipFill>
            <a:blip r:embed="rId5"/>
            <a:stretch>
              <a:fillRect l="-35685" t="-3670" r="-30118" b="-19574"/>
            </a:stretch>
          </a:blipFill>
        </p:spPr>
      </p:sp>
      <p:sp>
        <p:nvSpPr>
          <p:cNvPr id="12" name="AutoShape 12"/>
          <p:cNvSpPr/>
          <p:nvPr/>
        </p:nvSpPr>
        <p:spPr>
          <a:xfrm flipV="1">
            <a:off x="7013829" y="7631941"/>
            <a:ext cx="2858747" cy="1626359"/>
          </a:xfrm>
          <a:prstGeom prst="line">
            <a:avLst/>
          </a:prstGeom>
          <a:ln w="38100" cap="flat">
            <a:solidFill>
              <a:srgbClr val="FF3131"/>
            </a:solidFill>
            <a:prstDash val="solid"/>
            <a:headEnd type="none" w="sm" len="sm"/>
            <a:tailEnd type="triangle" w="lg" len="med"/>
          </a:ln>
        </p:spPr>
      </p:sp>
      <p:sp>
        <p:nvSpPr>
          <p:cNvPr id="13" name="Freeform 13"/>
          <p:cNvSpPr/>
          <p:nvPr/>
        </p:nvSpPr>
        <p:spPr>
          <a:xfrm>
            <a:off x="0" y="308043"/>
            <a:ext cx="5292878" cy="3506532"/>
          </a:xfrm>
          <a:custGeom>
            <a:avLst/>
            <a:gdLst/>
            <a:ahLst/>
            <a:cxnLst/>
            <a:rect l="l" t="t" r="r" b="b"/>
            <a:pathLst>
              <a:path w="5292878" h="3506532">
                <a:moveTo>
                  <a:pt x="0" y="0"/>
                </a:moveTo>
                <a:lnTo>
                  <a:pt x="5292878" y="0"/>
                </a:lnTo>
                <a:lnTo>
                  <a:pt x="5292878" y="3506531"/>
                </a:lnTo>
                <a:lnTo>
                  <a:pt x="0" y="3506531"/>
                </a:lnTo>
                <a:lnTo>
                  <a:pt x="0" y="0"/>
                </a:lnTo>
                <a:close/>
              </a:path>
            </a:pathLst>
          </a:custGeom>
          <a:blipFill>
            <a:blip r:embed="rId6"/>
            <a:stretch>
              <a:fillRect/>
            </a:stretch>
          </a:blipFill>
        </p:spPr>
      </p:sp>
      <p:sp>
        <p:nvSpPr>
          <p:cNvPr id="14" name="TextBox 14"/>
          <p:cNvSpPr txBox="1"/>
          <p:nvPr/>
        </p:nvSpPr>
        <p:spPr>
          <a:xfrm>
            <a:off x="5388128" y="1406538"/>
            <a:ext cx="5833113" cy="3482754"/>
          </a:xfrm>
          <a:prstGeom prst="rect">
            <a:avLst/>
          </a:prstGeom>
        </p:spPr>
        <p:txBody>
          <a:bodyPr lIns="0" tIns="0" rIns="0" bIns="0" rtlCol="0" anchor="t">
            <a:spAutoFit/>
          </a:bodyPr>
          <a:lstStyle/>
          <a:p>
            <a:pPr algn="ctr">
              <a:lnSpc>
                <a:spcPts val="2297"/>
              </a:lnSpc>
            </a:pPr>
            <a:r>
              <a:rPr lang="en-US" sz="1641" spc="-59">
                <a:solidFill>
                  <a:srgbClr val="F4E6CD"/>
                </a:solidFill>
                <a:latin typeface="Open Sauce"/>
                <a:ea typeface="Open Sauce"/>
                <a:cs typeface="Open Sauce"/>
                <a:sym typeface="Open Sauce"/>
              </a:rPr>
              <a:t>Від початку харківські римо-католики переживали фінансові труднощі: кошти на будівництво часто доводилося позичати. Але у 1850 р. біля костьолу було таки зведено кам’яний будинок для проживання духівництва, де католики проводили свої традиції та святкували свята. Але з часом цього будинку було недостатньо, бо у 1886 році католиків налічувалось уже понад 3000. Однак, стан споруди для зборів католиків погіршився, виникла потреба у будівництві нового, більшого за розмірами. І католики вирішили побудувати Собор Успіння Пресвятої Діви Марії, будівництво тривало протягом 1887–1892 рр. та проводилося виключно за рахунок зібраних пожертв.</a:t>
            </a:r>
          </a:p>
        </p:txBody>
      </p:sp>
      <p:sp>
        <p:nvSpPr>
          <p:cNvPr id="15" name="TextBox 15"/>
          <p:cNvSpPr txBox="1"/>
          <p:nvPr/>
        </p:nvSpPr>
        <p:spPr>
          <a:xfrm>
            <a:off x="11314777" y="1325672"/>
            <a:ext cx="6663508" cy="3642148"/>
          </a:xfrm>
          <a:prstGeom prst="rect">
            <a:avLst/>
          </a:prstGeom>
        </p:spPr>
        <p:txBody>
          <a:bodyPr lIns="0" tIns="0" rIns="0" bIns="0" rtlCol="0" anchor="t">
            <a:spAutoFit/>
          </a:bodyPr>
          <a:lstStyle/>
          <a:p>
            <a:pPr algn="ctr">
              <a:lnSpc>
                <a:spcPts val="2426"/>
              </a:lnSpc>
            </a:pPr>
            <a:r>
              <a:rPr lang="en-US" sz="1733" spc="-62">
                <a:solidFill>
                  <a:srgbClr val="F4E6CD"/>
                </a:solidFill>
                <a:latin typeface="Open Sauce"/>
                <a:ea typeface="Open Sauce"/>
                <a:cs typeface="Open Sauce"/>
                <a:sym typeface="Open Sauce"/>
              </a:rPr>
              <a:t>Новий костьол  був побудований у неоготичному стилі, з високою дзвіницею на три дзвони. Храм мав чотири вівтарі: Успіння Пресвятої Діви Марії (головний, зі статуєю Діви Марії, яка була виконана з блакитного мармуру  і донині залишається реліквією собору), Розп’яття Спасителя (його виконав спеціально для харківської святині польський художник Генрик Семирадський), св. Йосифа та св. Антонія Падуанського. Праворуч від головного вівтаря знаходився амвон, піднятися на який можна було з ризниці. Під амвоном стояла статуя св. Петра. На стінах костьолу у спеціальних нішах висіли полотнини-ікони. У храмі знаходилися дві сповідальні, виготовлені з дубу, та дубові лави.</a:t>
            </a:r>
          </a:p>
        </p:txBody>
      </p:sp>
      <p:sp>
        <p:nvSpPr>
          <p:cNvPr id="16" name="TextBox 16"/>
          <p:cNvSpPr txBox="1"/>
          <p:nvPr/>
        </p:nvSpPr>
        <p:spPr>
          <a:xfrm>
            <a:off x="4783490" y="4969852"/>
            <a:ext cx="2503587"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Власне фото автора</a:t>
            </a:r>
          </a:p>
        </p:txBody>
      </p:sp>
      <p:sp>
        <p:nvSpPr>
          <p:cNvPr id="17" name="TextBox 17"/>
          <p:cNvSpPr txBox="1"/>
          <p:nvPr/>
        </p:nvSpPr>
        <p:spPr>
          <a:xfrm>
            <a:off x="855201" y="5296514"/>
            <a:ext cx="2503587"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Власне фото автора</a:t>
            </a:r>
          </a:p>
        </p:txBody>
      </p:sp>
      <p:sp>
        <p:nvSpPr>
          <p:cNvPr id="18" name="TextBox 18"/>
          <p:cNvSpPr txBox="1"/>
          <p:nvPr/>
        </p:nvSpPr>
        <p:spPr>
          <a:xfrm>
            <a:off x="8691149" y="9544405"/>
            <a:ext cx="2899023" cy="372745"/>
          </a:xfrm>
          <a:prstGeom prst="rect">
            <a:avLst/>
          </a:prstGeom>
        </p:spPr>
        <p:txBody>
          <a:bodyPr lIns="0" tIns="0" rIns="0" bIns="0" rtlCol="0" anchor="t">
            <a:spAutoFit/>
          </a:bodyPr>
          <a:lstStyle/>
          <a:p>
            <a:pPr algn="ctr">
              <a:lnSpc>
                <a:spcPts val="3079"/>
              </a:lnSpc>
              <a:spcBef>
                <a:spcPct val="0"/>
              </a:spcBef>
            </a:pPr>
            <a:r>
              <a:rPr lang="en-US" sz="2199" b="1">
                <a:solidFill>
                  <a:srgbClr val="D0CABB"/>
                </a:solidFill>
                <a:latin typeface="Canva Sans Bold"/>
                <a:ea typeface="Canva Sans Bold"/>
                <a:cs typeface="Canva Sans Bold"/>
                <a:sym typeface="Canva Sans Bold"/>
              </a:rPr>
              <a:t>Власне фото автора</a:t>
            </a:r>
          </a:p>
        </p:txBody>
      </p:sp>
      <p:sp>
        <p:nvSpPr>
          <p:cNvPr id="19" name="TextBox 19"/>
          <p:cNvSpPr txBox="1"/>
          <p:nvPr/>
        </p:nvSpPr>
        <p:spPr>
          <a:xfrm>
            <a:off x="11866652" y="5572104"/>
            <a:ext cx="3294311" cy="4222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anva Sans Bold"/>
                <a:ea typeface="Canva Sans Bold"/>
                <a:cs typeface="Canva Sans Bold"/>
                <a:sym typeface="Canva Sans Bold"/>
              </a:rPr>
              <a:t>Власне фото автора</a:t>
            </a:r>
          </a:p>
        </p:txBody>
      </p:sp>
      <p:sp>
        <p:nvSpPr>
          <p:cNvPr id="20" name="TextBox 20"/>
          <p:cNvSpPr txBox="1"/>
          <p:nvPr/>
        </p:nvSpPr>
        <p:spPr>
          <a:xfrm>
            <a:off x="-240219" y="-15172"/>
            <a:ext cx="5292878" cy="323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Canva Sans Bold"/>
                <a:ea typeface="Canva Sans Bold"/>
                <a:cs typeface="Canva Sans Bold"/>
                <a:sym typeface="Canva Sans Bold"/>
              </a:rPr>
              <a:t>Інтер’єр собору</a:t>
            </a:r>
          </a:p>
        </p:txBody>
      </p:sp>
      <p:sp>
        <p:nvSpPr>
          <p:cNvPr id="21" name="TextBox 21"/>
          <p:cNvSpPr txBox="1"/>
          <p:nvPr/>
        </p:nvSpPr>
        <p:spPr>
          <a:xfrm>
            <a:off x="53098" y="3550414"/>
            <a:ext cx="2353121" cy="264160"/>
          </a:xfrm>
          <a:prstGeom prst="rect">
            <a:avLst/>
          </a:prstGeom>
        </p:spPr>
        <p:txBody>
          <a:bodyPr lIns="0" tIns="0" rIns="0" bIns="0" rtlCol="0" anchor="t">
            <a:spAutoFit/>
          </a:bodyPr>
          <a:lstStyle/>
          <a:p>
            <a:pPr algn="ctr">
              <a:lnSpc>
                <a:spcPts val="2240"/>
              </a:lnSpc>
              <a:spcBef>
                <a:spcPct val="0"/>
              </a:spcBef>
            </a:pPr>
            <a:r>
              <a:rPr lang="en-US" sz="1600" u="sng">
                <a:solidFill>
                  <a:srgbClr val="000000"/>
                </a:solidFill>
                <a:latin typeface="Canva Sans"/>
                <a:ea typeface="Canva Sans"/>
                <a:cs typeface="Canva Sans"/>
                <a:sym typeface="Canva Sans"/>
                <a:hlinkClick r:id="rId7" tooltip="https://uk.wikipedia.org"/>
              </a:rPr>
              <a:t>https://uk.wikipedia.org/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Freeform 2"/>
          <p:cNvSpPr/>
          <p:nvPr/>
        </p:nvSpPr>
        <p:spPr>
          <a:xfrm>
            <a:off x="93562" y="4576772"/>
            <a:ext cx="5550954" cy="3681895"/>
          </a:xfrm>
          <a:custGeom>
            <a:avLst/>
            <a:gdLst/>
            <a:ahLst/>
            <a:cxnLst/>
            <a:rect l="l" t="t" r="r" b="b"/>
            <a:pathLst>
              <a:path w="5550954" h="3681895">
                <a:moveTo>
                  <a:pt x="0" y="0"/>
                </a:moveTo>
                <a:lnTo>
                  <a:pt x="5550954" y="0"/>
                </a:lnTo>
                <a:lnTo>
                  <a:pt x="5550954" y="3681895"/>
                </a:lnTo>
                <a:lnTo>
                  <a:pt x="0" y="3681895"/>
                </a:lnTo>
                <a:lnTo>
                  <a:pt x="0" y="0"/>
                </a:lnTo>
                <a:close/>
              </a:path>
            </a:pathLst>
          </a:custGeom>
          <a:blipFill>
            <a:blip r:embed="rId2"/>
            <a:stretch>
              <a:fillRect r="-33601" b="-13048"/>
            </a:stretch>
          </a:blipFill>
        </p:spPr>
      </p:sp>
      <p:sp>
        <p:nvSpPr>
          <p:cNvPr id="3" name="Freeform 3"/>
          <p:cNvSpPr/>
          <p:nvPr/>
        </p:nvSpPr>
        <p:spPr>
          <a:xfrm>
            <a:off x="0" y="0"/>
            <a:ext cx="5455467" cy="3281372"/>
          </a:xfrm>
          <a:custGeom>
            <a:avLst/>
            <a:gdLst/>
            <a:ahLst/>
            <a:cxnLst/>
            <a:rect l="l" t="t" r="r" b="b"/>
            <a:pathLst>
              <a:path w="5455467" h="3281372">
                <a:moveTo>
                  <a:pt x="0" y="0"/>
                </a:moveTo>
                <a:lnTo>
                  <a:pt x="5455467" y="0"/>
                </a:lnTo>
                <a:lnTo>
                  <a:pt x="5455467" y="3281372"/>
                </a:lnTo>
                <a:lnTo>
                  <a:pt x="0" y="3281372"/>
                </a:lnTo>
                <a:lnTo>
                  <a:pt x="0" y="0"/>
                </a:lnTo>
                <a:close/>
              </a:path>
            </a:pathLst>
          </a:custGeom>
          <a:blipFill>
            <a:blip r:embed="rId3"/>
            <a:stretch>
              <a:fillRect l="-2331" t="-4760" r="-12950" b="-4760"/>
            </a:stretch>
          </a:blipFill>
        </p:spPr>
      </p:sp>
      <p:sp>
        <p:nvSpPr>
          <p:cNvPr id="4" name="Freeform 4"/>
          <p:cNvSpPr/>
          <p:nvPr/>
        </p:nvSpPr>
        <p:spPr>
          <a:xfrm>
            <a:off x="5405359" y="816258"/>
            <a:ext cx="5941217" cy="4432686"/>
          </a:xfrm>
          <a:custGeom>
            <a:avLst/>
            <a:gdLst/>
            <a:ahLst/>
            <a:cxnLst/>
            <a:rect l="l" t="t" r="r" b="b"/>
            <a:pathLst>
              <a:path w="5941217" h="4432686">
                <a:moveTo>
                  <a:pt x="0" y="0"/>
                </a:moveTo>
                <a:lnTo>
                  <a:pt x="5941217" y="0"/>
                </a:lnTo>
                <a:lnTo>
                  <a:pt x="5941217" y="4432686"/>
                </a:lnTo>
                <a:lnTo>
                  <a:pt x="0" y="4432686"/>
                </a:lnTo>
                <a:lnTo>
                  <a:pt x="0" y="0"/>
                </a:lnTo>
                <a:close/>
              </a:path>
            </a:pathLst>
          </a:custGeom>
          <a:blipFill>
            <a:blip r:embed="rId4"/>
            <a:stretch>
              <a:fillRect l="-4756" r="-1789"/>
            </a:stretch>
          </a:blipFill>
        </p:spPr>
      </p:sp>
      <p:sp>
        <p:nvSpPr>
          <p:cNvPr id="5" name="AutoShape 5"/>
          <p:cNvSpPr/>
          <p:nvPr/>
        </p:nvSpPr>
        <p:spPr>
          <a:xfrm>
            <a:off x="4445024" y="1569472"/>
            <a:ext cx="3424389" cy="744817"/>
          </a:xfrm>
          <a:prstGeom prst="line">
            <a:avLst/>
          </a:prstGeom>
          <a:ln w="85725" cap="flat">
            <a:solidFill>
              <a:srgbClr val="FF3131"/>
            </a:solidFill>
            <a:prstDash val="solid"/>
            <a:headEnd type="none" w="sm" len="sm"/>
            <a:tailEnd type="triangle" w="lg" len="med"/>
          </a:ln>
        </p:spPr>
      </p:sp>
      <p:sp>
        <p:nvSpPr>
          <p:cNvPr id="6" name="Freeform 6"/>
          <p:cNvSpPr/>
          <p:nvPr/>
        </p:nvSpPr>
        <p:spPr>
          <a:xfrm>
            <a:off x="5438225" y="6142457"/>
            <a:ext cx="5471330" cy="3867025"/>
          </a:xfrm>
          <a:custGeom>
            <a:avLst/>
            <a:gdLst/>
            <a:ahLst/>
            <a:cxnLst/>
            <a:rect l="l" t="t" r="r" b="b"/>
            <a:pathLst>
              <a:path w="5471330" h="3867025">
                <a:moveTo>
                  <a:pt x="0" y="0"/>
                </a:moveTo>
                <a:lnTo>
                  <a:pt x="5471329" y="0"/>
                </a:lnTo>
                <a:lnTo>
                  <a:pt x="5471329" y="3867025"/>
                </a:lnTo>
                <a:lnTo>
                  <a:pt x="0" y="3867025"/>
                </a:lnTo>
                <a:lnTo>
                  <a:pt x="0" y="0"/>
                </a:lnTo>
                <a:close/>
              </a:path>
            </a:pathLst>
          </a:custGeom>
          <a:blipFill>
            <a:blip r:embed="rId5"/>
            <a:stretch>
              <a:fillRect/>
            </a:stretch>
          </a:blipFill>
        </p:spPr>
      </p:sp>
      <p:sp>
        <p:nvSpPr>
          <p:cNvPr id="7" name="TextBox 7"/>
          <p:cNvSpPr txBox="1"/>
          <p:nvPr/>
        </p:nvSpPr>
        <p:spPr>
          <a:xfrm>
            <a:off x="5405359" y="50295"/>
            <a:ext cx="12832533" cy="1040501"/>
          </a:xfrm>
          <a:prstGeom prst="rect">
            <a:avLst/>
          </a:prstGeom>
        </p:spPr>
        <p:txBody>
          <a:bodyPr lIns="0" tIns="0" rIns="0" bIns="0" rtlCol="0" anchor="t">
            <a:spAutoFit/>
          </a:bodyPr>
          <a:lstStyle/>
          <a:p>
            <a:pPr algn="r">
              <a:lnSpc>
                <a:spcPts val="7036"/>
              </a:lnSpc>
            </a:pPr>
            <a:r>
              <a:rPr lang="en-US" sz="7566">
                <a:solidFill>
                  <a:srgbClr val="F4E6CD"/>
                </a:solidFill>
                <a:latin typeface="Perandory"/>
                <a:ea typeface="Perandory"/>
                <a:cs typeface="Perandory"/>
                <a:sym typeface="Perandory"/>
              </a:rPr>
              <a:t>Вплив харків’ян на Польщу</a:t>
            </a:r>
          </a:p>
        </p:txBody>
      </p:sp>
      <p:sp>
        <p:nvSpPr>
          <p:cNvPr id="8" name="TextBox 8"/>
          <p:cNvSpPr txBox="1"/>
          <p:nvPr/>
        </p:nvSpPr>
        <p:spPr>
          <a:xfrm>
            <a:off x="10909554" y="981075"/>
            <a:ext cx="7378446" cy="9159661"/>
          </a:xfrm>
          <a:prstGeom prst="rect">
            <a:avLst/>
          </a:prstGeom>
        </p:spPr>
        <p:txBody>
          <a:bodyPr lIns="0" tIns="0" rIns="0" bIns="0" rtlCol="0" anchor="t">
            <a:spAutoFit/>
          </a:bodyPr>
          <a:lstStyle/>
          <a:p>
            <a:pPr algn="ctr">
              <a:lnSpc>
                <a:spcPts val="2811"/>
              </a:lnSpc>
              <a:spcBef>
                <a:spcPct val="0"/>
              </a:spcBef>
            </a:pPr>
            <a:r>
              <a:rPr lang="en-US" sz="2008">
                <a:solidFill>
                  <a:srgbClr val="F4E6CD"/>
                </a:solidFill>
                <a:latin typeface="Canva Sans"/>
                <a:ea typeface="Canva Sans"/>
                <a:cs typeface="Canva Sans"/>
                <a:sym typeface="Canva Sans"/>
              </a:rPr>
              <a:t>Взаємний культурний вплив між харків’янами та поляками відбувався не лише у Харкові, а й у Польщі. Харків’яни, які навчалися або працювали в Польщі, привозили туди українські традиції, культуру, мову та свої звичаї. Значну роль у цьому відігравали студенти та викладачі, які пов’язані з Харківським національним університетом імені В. Н. Каразіна. Вони брали участь у міжнародних програмах, обмінах та конференціях у Польщі. </a:t>
            </a:r>
          </a:p>
          <a:p>
            <a:pPr algn="ctr">
              <a:lnSpc>
                <a:spcPts val="2811"/>
              </a:lnSpc>
              <a:spcBef>
                <a:spcPct val="0"/>
              </a:spcBef>
            </a:pPr>
            <a:r>
              <a:rPr lang="en-US" sz="2008">
                <a:solidFill>
                  <a:srgbClr val="F4E6CD"/>
                </a:solidFill>
                <a:latin typeface="Canva Sans"/>
                <a:ea typeface="Canva Sans"/>
                <a:cs typeface="Canva Sans"/>
                <a:sym typeface="Canva Sans"/>
              </a:rPr>
              <a:t>Також, у столиці Польщі працює “Український дім у Варшаві”, він є одним із основних центрів українського культурного середовища у Польщі. Між іншим, у цьому домі проводяться лекції, виставки, концерти та різні заходи.</a:t>
            </a:r>
          </a:p>
          <a:p>
            <a:pPr algn="ctr">
              <a:lnSpc>
                <a:spcPts val="2811"/>
              </a:lnSpc>
              <a:spcBef>
                <a:spcPct val="0"/>
              </a:spcBef>
            </a:pPr>
            <a:r>
              <a:rPr lang="en-US" sz="2008">
                <a:solidFill>
                  <a:srgbClr val="F4E6CD"/>
                </a:solidFill>
                <a:latin typeface="Canva Sans"/>
                <a:ea typeface="Canva Sans"/>
                <a:cs typeface="Canva Sans"/>
                <a:sym typeface="Canva Sans"/>
              </a:rPr>
              <a:t>А також у Кракові, а саме у Ягеллонському університеті, де навчається багато українських студентів, зокрема з Харкова. У цьому університеті українці поширюють свою культуру, мові та традиції з-поміж поляків.</a:t>
            </a:r>
          </a:p>
          <a:p>
            <a:pPr algn="ctr">
              <a:lnSpc>
                <a:spcPts val="2811"/>
              </a:lnSpc>
              <a:spcBef>
                <a:spcPct val="0"/>
              </a:spcBef>
            </a:pPr>
            <a:r>
              <a:rPr lang="en-US" sz="2008">
                <a:solidFill>
                  <a:srgbClr val="F4E6CD"/>
                </a:solidFill>
                <a:latin typeface="Canva Sans"/>
                <a:ea typeface="Canva Sans"/>
                <a:cs typeface="Canva Sans"/>
                <a:sym typeface="Canva Sans"/>
              </a:rPr>
              <a:t> Через це польське суспільство знайомилося з українською національностею, зокрема з кухнею, музикою та традиціями. Харківські громади в польських містах організовували святкування народних і релігійних свят, поширюючи свою культуру по країні. Отже, харків’яни також зробили внесок та вплили на культурне життя Польщі, що стверджує взаємний вплив між двома народами.</a:t>
            </a:r>
          </a:p>
        </p:txBody>
      </p:sp>
      <p:sp>
        <p:nvSpPr>
          <p:cNvPr id="9" name="TextBox 9"/>
          <p:cNvSpPr txBox="1"/>
          <p:nvPr/>
        </p:nvSpPr>
        <p:spPr>
          <a:xfrm>
            <a:off x="2585887" y="2515900"/>
            <a:ext cx="2219868" cy="656590"/>
          </a:xfrm>
          <a:prstGeom prst="rect">
            <a:avLst/>
          </a:prstGeom>
        </p:spPr>
        <p:txBody>
          <a:bodyPr lIns="0" tIns="0" rIns="0" bIns="0" rtlCol="0" anchor="t">
            <a:spAutoFit/>
          </a:bodyPr>
          <a:lstStyle/>
          <a:p>
            <a:pPr algn="ctr">
              <a:lnSpc>
                <a:spcPts val="2659"/>
              </a:lnSpc>
              <a:spcBef>
                <a:spcPct val="0"/>
              </a:spcBef>
            </a:pPr>
            <a:r>
              <a:rPr lang="en-US" sz="1899" b="1">
                <a:solidFill>
                  <a:srgbClr val="A9C0DD"/>
                </a:solidFill>
                <a:latin typeface="Canva Sans Bold"/>
                <a:ea typeface="Canva Sans Bold"/>
                <a:cs typeface="Canva Sans Bold"/>
                <a:sym typeface="Canva Sans Bold"/>
              </a:rPr>
              <a:t>Український дім у Варшаві</a:t>
            </a:r>
          </a:p>
        </p:txBody>
      </p:sp>
      <p:sp>
        <p:nvSpPr>
          <p:cNvPr id="10" name="TextBox 10"/>
          <p:cNvSpPr txBox="1"/>
          <p:nvPr/>
        </p:nvSpPr>
        <p:spPr>
          <a:xfrm>
            <a:off x="6439829" y="912882"/>
            <a:ext cx="4249595" cy="656590"/>
          </a:xfrm>
          <a:prstGeom prst="rect">
            <a:avLst/>
          </a:prstGeom>
        </p:spPr>
        <p:txBody>
          <a:bodyPr lIns="0" tIns="0" rIns="0" bIns="0" rtlCol="0" anchor="t">
            <a:spAutoFit/>
          </a:bodyPr>
          <a:lstStyle/>
          <a:p>
            <a:pPr algn="ctr">
              <a:lnSpc>
                <a:spcPts val="2659"/>
              </a:lnSpc>
              <a:spcBef>
                <a:spcPct val="0"/>
              </a:spcBef>
            </a:pPr>
            <a:r>
              <a:rPr lang="en-US" sz="1899" b="1">
                <a:solidFill>
                  <a:srgbClr val="A9C0DD"/>
                </a:solidFill>
                <a:latin typeface="Canva Sans Bold"/>
                <a:ea typeface="Canva Sans Bold"/>
                <a:cs typeface="Canva Sans Bold"/>
                <a:sym typeface="Canva Sans Bold"/>
              </a:rPr>
              <a:t>Місцезнаходження Українського дому у Варшаві</a:t>
            </a:r>
          </a:p>
        </p:txBody>
      </p:sp>
      <p:sp>
        <p:nvSpPr>
          <p:cNvPr id="11" name="TextBox 11"/>
          <p:cNvSpPr txBox="1"/>
          <p:nvPr/>
        </p:nvSpPr>
        <p:spPr>
          <a:xfrm>
            <a:off x="2954293" y="-38100"/>
            <a:ext cx="2501175" cy="274920"/>
          </a:xfrm>
          <a:prstGeom prst="rect">
            <a:avLst/>
          </a:prstGeom>
        </p:spPr>
        <p:txBody>
          <a:bodyPr lIns="0" tIns="0" rIns="0" bIns="0" rtlCol="0" anchor="t">
            <a:spAutoFit/>
          </a:bodyPr>
          <a:lstStyle/>
          <a:p>
            <a:pPr algn="ctr">
              <a:lnSpc>
                <a:spcPts val="2209"/>
              </a:lnSpc>
              <a:spcBef>
                <a:spcPct val="0"/>
              </a:spcBef>
            </a:pPr>
            <a:r>
              <a:rPr lang="en-US" sz="1578" b="1" u="sng">
                <a:solidFill>
                  <a:srgbClr val="000000"/>
                </a:solidFill>
                <a:latin typeface="Canva Sans Bold"/>
                <a:ea typeface="Canva Sans Bold"/>
                <a:cs typeface="Canva Sans Bold"/>
                <a:sym typeface="Canva Sans Bold"/>
                <a:hlinkClick r:id="rId6" tooltip="https://www.ukrinform.ua/rubric-world/3866705-vandali-rozmaluvali-ukrainskij-dim-u-varsavi-pidozruut-rosijsku-provokaciu.html"/>
              </a:rPr>
              <a:t>https://www.ukrinform.ua</a:t>
            </a:r>
          </a:p>
        </p:txBody>
      </p:sp>
      <p:sp>
        <p:nvSpPr>
          <p:cNvPr id="12" name="AutoShape 12"/>
          <p:cNvSpPr/>
          <p:nvPr/>
        </p:nvSpPr>
        <p:spPr>
          <a:xfrm>
            <a:off x="3978351" y="6417720"/>
            <a:ext cx="3002272" cy="1187664"/>
          </a:xfrm>
          <a:prstGeom prst="line">
            <a:avLst/>
          </a:prstGeom>
          <a:ln w="76200" cap="flat">
            <a:solidFill>
              <a:srgbClr val="FF3131"/>
            </a:solidFill>
            <a:prstDash val="solid"/>
            <a:headEnd type="none" w="sm" len="sm"/>
            <a:tailEnd type="triangle" w="lg" len="med"/>
          </a:ln>
        </p:spPr>
      </p:sp>
      <p:sp>
        <p:nvSpPr>
          <p:cNvPr id="13" name="TextBox 13"/>
          <p:cNvSpPr txBox="1"/>
          <p:nvPr/>
        </p:nvSpPr>
        <p:spPr>
          <a:xfrm>
            <a:off x="0" y="7911322"/>
            <a:ext cx="5084530" cy="582872"/>
          </a:xfrm>
          <a:prstGeom prst="rect">
            <a:avLst/>
          </a:prstGeom>
        </p:spPr>
        <p:txBody>
          <a:bodyPr lIns="0" tIns="0" rIns="0" bIns="0" rtlCol="0" anchor="t">
            <a:spAutoFit/>
          </a:bodyPr>
          <a:lstStyle/>
          <a:p>
            <a:pPr algn="ctr">
              <a:lnSpc>
                <a:spcPts val="2342"/>
              </a:lnSpc>
              <a:spcBef>
                <a:spcPct val="0"/>
              </a:spcBef>
            </a:pPr>
            <a:r>
              <a:rPr lang="en-US" sz="1673" b="1">
                <a:solidFill>
                  <a:srgbClr val="FFFFFF"/>
                </a:solidFill>
                <a:latin typeface="Canva Sans Bold"/>
                <a:ea typeface="Canva Sans Bold"/>
                <a:cs typeface="Canva Sans Bold"/>
                <a:sym typeface="Canva Sans Bold"/>
              </a:rPr>
              <a:t>Ягеллонський університет, Краків, Польща</a:t>
            </a:r>
          </a:p>
          <a:p>
            <a:pPr algn="ctr">
              <a:lnSpc>
                <a:spcPts val="2342"/>
              </a:lnSpc>
              <a:spcBef>
                <a:spcPct val="0"/>
              </a:spcBef>
            </a:pPr>
            <a:endParaRPr lang="en-US" sz="1673" b="1">
              <a:solidFill>
                <a:srgbClr val="FFFFFF"/>
              </a:solidFill>
              <a:latin typeface="Canva Sans Bold"/>
              <a:ea typeface="Canva Sans Bold"/>
              <a:cs typeface="Canva Sans Bold"/>
              <a:sym typeface="Canva Sans Bold"/>
            </a:endParaRPr>
          </a:p>
        </p:txBody>
      </p:sp>
      <p:sp>
        <p:nvSpPr>
          <p:cNvPr id="14" name="TextBox 14"/>
          <p:cNvSpPr txBox="1"/>
          <p:nvPr/>
        </p:nvSpPr>
        <p:spPr>
          <a:xfrm>
            <a:off x="6538743" y="9220200"/>
            <a:ext cx="4249595" cy="656590"/>
          </a:xfrm>
          <a:prstGeom prst="rect">
            <a:avLst/>
          </a:prstGeom>
        </p:spPr>
        <p:txBody>
          <a:bodyPr lIns="0" tIns="0" rIns="0" bIns="0" rtlCol="0" anchor="t">
            <a:spAutoFit/>
          </a:bodyPr>
          <a:lstStyle/>
          <a:p>
            <a:pPr algn="ctr">
              <a:lnSpc>
                <a:spcPts val="2659"/>
              </a:lnSpc>
              <a:spcBef>
                <a:spcPct val="0"/>
              </a:spcBef>
            </a:pPr>
            <a:r>
              <a:rPr lang="en-US" sz="1899" b="1">
                <a:solidFill>
                  <a:srgbClr val="A9C0DD"/>
                </a:solidFill>
                <a:latin typeface="Canva Sans Bold"/>
                <a:ea typeface="Canva Sans Bold"/>
                <a:cs typeface="Canva Sans Bold"/>
                <a:sym typeface="Canva Sans Bold"/>
              </a:rPr>
              <a:t>Місцезнаходження Ягеллонського університету</a:t>
            </a:r>
          </a:p>
        </p:txBody>
      </p:sp>
      <p:sp>
        <p:nvSpPr>
          <p:cNvPr id="15" name="TextBox 15"/>
          <p:cNvSpPr txBox="1"/>
          <p:nvPr/>
        </p:nvSpPr>
        <p:spPr>
          <a:xfrm>
            <a:off x="2638377" y="4538672"/>
            <a:ext cx="2679948" cy="323215"/>
          </a:xfrm>
          <a:prstGeom prst="rect">
            <a:avLst/>
          </a:prstGeom>
        </p:spPr>
        <p:txBody>
          <a:bodyPr lIns="0" tIns="0" rIns="0" bIns="0" rtlCol="0" anchor="t">
            <a:spAutoFit/>
          </a:bodyPr>
          <a:lstStyle/>
          <a:p>
            <a:pPr algn="ctr">
              <a:lnSpc>
                <a:spcPts val="2659"/>
              </a:lnSpc>
              <a:spcBef>
                <a:spcPct val="0"/>
              </a:spcBef>
            </a:pPr>
            <a:r>
              <a:rPr lang="en-US" sz="1899" b="1" u="sng">
                <a:solidFill>
                  <a:srgbClr val="FFFFFF"/>
                </a:solidFill>
                <a:latin typeface="Canva Sans Bold"/>
                <a:ea typeface="Canva Sans Bold"/>
                <a:cs typeface="Canva Sans Bold"/>
                <a:sym typeface="Canva Sans Bold"/>
                <a:hlinkClick r:id="rId7" tooltip="https://eurostudy.info"/>
              </a:rPr>
              <a:t>https://eurostudy.info/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Freeform 2"/>
          <p:cNvSpPr/>
          <p:nvPr/>
        </p:nvSpPr>
        <p:spPr>
          <a:xfrm>
            <a:off x="0" y="0"/>
            <a:ext cx="3857625" cy="4835419"/>
          </a:xfrm>
          <a:custGeom>
            <a:avLst/>
            <a:gdLst/>
            <a:ahLst/>
            <a:cxnLst/>
            <a:rect l="l" t="t" r="r" b="b"/>
            <a:pathLst>
              <a:path w="3857625" h="4835419">
                <a:moveTo>
                  <a:pt x="0" y="0"/>
                </a:moveTo>
                <a:lnTo>
                  <a:pt x="3857625" y="0"/>
                </a:lnTo>
                <a:lnTo>
                  <a:pt x="3857625" y="4835419"/>
                </a:lnTo>
                <a:lnTo>
                  <a:pt x="0" y="4835419"/>
                </a:lnTo>
                <a:lnTo>
                  <a:pt x="0" y="0"/>
                </a:lnTo>
                <a:close/>
              </a:path>
            </a:pathLst>
          </a:custGeom>
          <a:blipFill>
            <a:blip r:embed="rId2"/>
            <a:stretch>
              <a:fillRect b="-6371"/>
            </a:stretch>
          </a:blipFill>
        </p:spPr>
      </p:sp>
      <p:sp>
        <p:nvSpPr>
          <p:cNvPr id="3" name="Freeform 3"/>
          <p:cNvSpPr/>
          <p:nvPr/>
        </p:nvSpPr>
        <p:spPr>
          <a:xfrm>
            <a:off x="8059941" y="0"/>
            <a:ext cx="3749661" cy="4835419"/>
          </a:xfrm>
          <a:custGeom>
            <a:avLst/>
            <a:gdLst/>
            <a:ahLst/>
            <a:cxnLst/>
            <a:rect l="l" t="t" r="r" b="b"/>
            <a:pathLst>
              <a:path w="3749661" h="4835419">
                <a:moveTo>
                  <a:pt x="0" y="0"/>
                </a:moveTo>
                <a:lnTo>
                  <a:pt x="3749661" y="0"/>
                </a:lnTo>
                <a:lnTo>
                  <a:pt x="3749661" y="4835419"/>
                </a:lnTo>
                <a:lnTo>
                  <a:pt x="0" y="4835419"/>
                </a:lnTo>
                <a:lnTo>
                  <a:pt x="0" y="0"/>
                </a:lnTo>
                <a:close/>
              </a:path>
            </a:pathLst>
          </a:custGeom>
          <a:blipFill>
            <a:blip r:embed="rId3"/>
            <a:stretch>
              <a:fillRect l="-1439" r="-1439" b="-6371"/>
            </a:stretch>
          </a:blipFill>
        </p:spPr>
      </p:sp>
      <p:sp>
        <p:nvSpPr>
          <p:cNvPr id="4" name="Freeform 4"/>
          <p:cNvSpPr/>
          <p:nvPr/>
        </p:nvSpPr>
        <p:spPr>
          <a:xfrm>
            <a:off x="33600" y="5373465"/>
            <a:ext cx="3790425" cy="4913535"/>
          </a:xfrm>
          <a:custGeom>
            <a:avLst/>
            <a:gdLst/>
            <a:ahLst/>
            <a:cxnLst/>
            <a:rect l="l" t="t" r="r" b="b"/>
            <a:pathLst>
              <a:path w="3790425" h="4913535">
                <a:moveTo>
                  <a:pt x="0" y="0"/>
                </a:moveTo>
                <a:lnTo>
                  <a:pt x="3790425" y="0"/>
                </a:lnTo>
                <a:lnTo>
                  <a:pt x="3790425" y="4913535"/>
                </a:lnTo>
                <a:lnTo>
                  <a:pt x="0" y="4913535"/>
                </a:lnTo>
                <a:lnTo>
                  <a:pt x="0" y="0"/>
                </a:lnTo>
                <a:close/>
              </a:path>
            </a:pathLst>
          </a:custGeom>
          <a:blipFill>
            <a:blip r:embed="rId4"/>
            <a:stretch>
              <a:fillRect l="-9463" t="-5078" r="-11520" b="-19362"/>
            </a:stretch>
          </a:blipFill>
        </p:spPr>
      </p:sp>
      <p:sp>
        <p:nvSpPr>
          <p:cNvPr id="5" name="Freeform 5"/>
          <p:cNvSpPr/>
          <p:nvPr/>
        </p:nvSpPr>
        <p:spPr>
          <a:xfrm>
            <a:off x="3971129" y="5373465"/>
            <a:ext cx="3626923" cy="4913535"/>
          </a:xfrm>
          <a:custGeom>
            <a:avLst/>
            <a:gdLst/>
            <a:ahLst/>
            <a:cxnLst/>
            <a:rect l="l" t="t" r="r" b="b"/>
            <a:pathLst>
              <a:path w="3626923" h="4913535">
                <a:moveTo>
                  <a:pt x="0" y="0"/>
                </a:moveTo>
                <a:lnTo>
                  <a:pt x="3626922" y="0"/>
                </a:lnTo>
                <a:lnTo>
                  <a:pt x="3626922" y="4913535"/>
                </a:lnTo>
                <a:lnTo>
                  <a:pt x="0" y="4913535"/>
                </a:lnTo>
                <a:lnTo>
                  <a:pt x="0" y="0"/>
                </a:lnTo>
                <a:close/>
              </a:path>
            </a:pathLst>
          </a:custGeom>
          <a:blipFill>
            <a:blip r:embed="rId5"/>
            <a:stretch>
              <a:fillRect l="-3007" t="-8778" r="-7517"/>
            </a:stretch>
          </a:blipFill>
        </p:spPr>
      </p:sp>
      <p:sp>
        <p:nvSpPr>
          <p:cNvPr id="6" name="Freeform 6"/>
          <p:cNvSpPr/>
          <p:nvPr/>
        </p:nvSpPr>
        <p:spPr>
          <a:xfrm>
            <a:off x="7828754" y="5634827"/>
            <a:ext cx="5090646" cy="4468287"/>
          </a:xfrm>
          <a:custGeom>
            <a:avLst/>
            <a:gdLst/>
            <a:ahLst/>
            <a:cxnLst/>
            <a:rect l="l" t="t" r="r" b="b"/>
            <a:pathLst>
              <a:path w="5090646" h="4468287">
                <a:moveTo>
                  <a:pt x="0" y="0"/>
                </a:moveTo>
                <a:lnTo>
                  <a:pt x="5090646" y="0"/>
                </a:lnTo>
                <a:lnTo>
                  <a:pt x="5090646" y="4468286"/>
                </a:lnTo>
                <a:lnTo>
                  <a:pt x="0" y="4468286"/>
                </a:lnTo>
                <a:lnTo>
                  <a:pt x="0" y="0"/>
                </a:lnTo>
                <a:close/>
              </a:path>
            </a:pathLst>
          </a:custGeom>
          <a:blipFill>
            <a:blip r:embed="rId6"/>
            <a:stretch>
              <a:fillRect l="-23226" r="-10930" b="-14631"/>
            </a:stretch>
          </a:blipFill>
        </p:spPr>
      </p:sp>
      <p:sp>
        <p:nvSpPr>
          <p:cNvPr id="7" name="Freeform 7"/>
          <p:cNvSpPr/>
          <p:nvPr/>
        </p:nvSpPr>
        <p:spPr>
          <a:xfrm>
            <a:off x="4006120" y="0"/>
            <a:ext cx="3822633" cy="4883779"/>
          </a:xfrm>
          <a:custGeom>
            <a:avLst/>
            <a:gdLst/>
            <a:ahLst/>
            <a:cxnLst/>
            <a:rect l="l" t="t" r="r" b="b"/>
            <a:pathLst>
              <a:path w="3822633" h="4883779">
                <a:moveTo>
                  <a:pt x="0" y="0"/>
                </a:moveTo>
                <a:lnTo>
                  <a:pt x="3822634" y="0"/>
                </a:lnTo>
                <a:lnTo>
                  <a:pt x="3822634" y="4883779"/>
                </a:lnTo>
                <a:lnTo>
                  <a:pt x="0" y="4883779"/>
                </a:lnTo>
                <a:lnTo>
                  <a:pt x="0" y="0"/>
                </a:lnTo>
                <a:close/>
              </a:path>
            </a:pathLst>
          </a:custGeom>
          <a:blipFill>
            <a:blip r:embed="rId7"/>
            <a:stretch>
              <a:fillRect r="-12801" b="-17722"/>
            </a:stretch>
          </a:blipFill>
        </p:spPr>
      </p:sp>
      <p:sp>
        <p:nvSpPr>
          <p:cNvPr id="8" name="TextBox 8"/>
          <p:cNvSpPr txBox="1"/>
          <p:nvPr/>
        </p:nvSpPr>
        <p:spPr>
          <a:xfrm>
            <a:off x="11923902" y="-342900"/>
            <a:ext cx="8520290" cy="1820530"/>
          </a:xfrm>
          <a:prstGeom prst="rect">
            <a:avLst/>
          </a:prstGeom>
        </p:spPr>
        <p:txBody>
          <a:bodyPr lIns="0" tIns="0" rIns="0" bIns="0" rtlCol="0" anchor="t">
            <a:spAutoFit/>
          </a:bodyPr>
          <a:lstStyle/>
          <a:p>
            <a:pPr algn="l">
              <a:lnSpc>
                <a:spcPts val="13580"/>
              </a:lnSpc>
            </a:pPr>
            <a:r>
              <a:rPr lang="en-US" sz="9700">
                <a:solidFill>
                  <a:srgbClr val="F4E6CD"/>
                </a:solidFill>
                <a:latin typeface="Mak"/>
                <a:ea typeface="Mak"/>
                <a:cs typeface="Mak"/>
                <a:sym typeface="Mak"/>
              </a:rPr>
              <a:t>Висновки</a:t>
            </a:r>
          </a:p>
        </p:txBody>
      </p:sp>
      <p:sp>
        <p:nvSpPr>
          <p:cNvPr id="9" name="TextBox 9"/>
          <p:cNvSpPr txBox="1"/>
          <p:nvPr/>
        </p:nvSpPr>
        <p:spPr>
          <a:xfrm>
            <a:off x="13033700" y="4765569"/>
            <a:ext cx="5254300" cy="5876291"/>
          </a:xfrm>
          <a:prstGeom prst="rect">
            <a:avLst/>
          </a:prstGeom>
        </p:spPr>
        <p:txBody>
          <a:bodyPr lIns="0" tIns="0" rIns="0" bIns="0" rtlCol="0" anchor="t">
            <a:spAutoFit/>
          </a:bodyPr>
          <a:lstStyle/>
          <a:p>
            <a:pPr algn="l">
              <a:lnSpc>
                <a:spcPts val="3378"/>
              </a:lnSpc>
            </a:pPr>
            <a:r>
              <a:rPr lang="en-US" sz="2413" spc="-86">
                <a:solidFill>
                  <a:srgbClr val="F4E6CD"/>
                </a:solidFill>
                <a:latin typeface="Open Sauce"/>
                <a:ea typeface="Open Sauce"/>
                <a:cs typeface="Open Sauce"/>
                <a:sym typeface="Open Sauce"/>
              </a:rPr>
              <a:t>           Власний внесок від автора полягає у особистій фотодокументації собору, а також аналізі, збиранні та дослідженні інформації про польську культуру та її вплив на території міста. </a:t>
            </a:r>
          </a:p>
          <a:p>
            <a:pPr algn="l">
              <a:lnSpc>
                <a:spcPts val="3378"/>
              </a:lnSpc>
            </a:pPr>
            <a:r>
              <a:rPr lang="en-US" sz="2413" spc="-86">
                <a:solidFill>
                  <a:srgbClr val="F4E6CD"/>
                </a:solidFill>
                <a:latin typeface="Open Sauce"/>
                <a:ea typeface="Open Sauce"/>
                <a:cs typeface="Open Sauce"/>
                <a:sym typeface="Open Sauce"/>
              </a:rPr>
              <a:t>           Новизна досліду базується на розгляданні Собора Успіння Пресвятої Діви Марії, що став центром духовного та культурного життя поляків у місті як приклад взаємного впливу польської та української культур у Харкові.</a:t>
            </a:r>
          </a:p>
          <a:p>
            <a:pPr algn="l">
              <a:lnSpc>
                <a:spcPts val="3378"/>
              </a:lnSpc>
            </a:pPr>
            <a:endParaRPr lang="en-US" sz="2413" spc="-86">
              <a:solidFill>
                <a:srgbClr val="F4E6CD"/>
              </a:solidFill>
              <a:latin typeface="Open Sauce"/>
              <a:ea typeface="Open Sauce"/>
              <a:cs typeface="Open Sauce"/>
              <a:sym typeface="Open Sauce"/>
            </a:endParaRPr>
          </a:p>
        </p:txBody>
      </p:sp>
      <p:sp>
        <p:nvSpPr>
          <p:cNvPr id="10" name="TextBox 10"/>
          <p:cNvSpPr txBox="1"/>
          <p:nvPr/>
        </p:nvSpPr>
        <p:spPr>
          <a:xfrm>
            <a:off x="3971129" y="4824724"/>
            <a:ext cx="3972520" cy="511811"/>
          </a:xfrm>
          <a:prstGeom prst="rect">
            <a:avLst/>
          </a:prstGeom>
        </p:spPr>
        <p:txBody>
          <a:bodyPr lIns="0" tIns="0" rIns="0" bIns="0" rtlCol="0" anchor="t">
            <a:spAutoFit/>
          </a:bodyPr>
          <a:lstStyle/>
          <a:p>
            <a:pPr algn="ctr">
              <a:lnSpc>
                <a:spcPts val="4339"/>
              </a:lnSpc>
              <a:spcBef>
                <a:spcPct val="0"/>
              </a:spcBef>
            </a:pPr>
            <a:r>
              <a:rPr lang="en-US" sz="3099" b="1">
                <a:solidFill>
                  <a:srgbClr val="F4E6CD"/>
                </a:solidFill>
                <a:latin typeface="Canva Sans Bold"/>
                <a:ea typeface="Canva Sans Bold"/>
                <a:cs typeface="Canva Sans Bold"/>
                <a:sym typeface="Canva Sans Bold"/>
              </a:rPr>
              <a:t>Власні фото автора</a:t>
            </a:r>
          </a:p>
        </p:txBody>
      </p:sp>
      <p:sp>
        <p:nvSpPr>
          <p:cNvPr id="11" name="TextBox 11"/>
          <p:cNvSpPr txBox="1"/>
          <p:nvPr/>
        </p:nvSpPr>
        <p:spPr>
          <a:xfrm>
            <a:off x="33600" y="4511034"/>
            <a:ext cx="3972520" cy="372745"/>
          </a:xfrm>
          <a:prstGeom prst="rect">
            <a:avLst/>
          </a:prstGeom>
        </p:spPr>
        <p:txBody>
          <a:bodyPr lIns="0" tIns="0" rIns="0" bIns="0" rtlCol="0" anchor="t">
            <a:spAutoFit/>
          </a:bodyPr>
          <a:lstStyle/>
          <a:p>
            <a:pPr algn="ctr">
              <a:lnSpc>
                <a:spcPts val="3079"/>
              </a:lnSpc>
              <a:spcBef>
                <a:spcPct val="0"/>
              </a:spcBef>
            </a:pPr>
            <a:r>
              <a:rPr lang="en-US" sz="2199" b="1">
                <a:solidFill>
                  <a:srgbClr val="F4E6CD"/>
                </a:solidFill>
                <a:latin typeface="Canva Sans Bold"/>
                <a:ea typeface="Canva Sans Bold"/>
                <a:cs typeface="Canva Sans Bold"/>
                <a:sym typeface="Canva Sans Bold"/>
              </a:rPr>
              <a:t>Готель “Асторія”</a:t>
            </a:r>
          </a:p>
        </p:txBody>
      </p:sp>
      <p:sp>
        <p:nvSpPr>
          <p:cNvPr id="12" name="TextBox 12"/>
          <p:cNvSpPr txBox="1"/>
          <p:nvPr/>
        </p:nvSpPr>
        <p:spPr>
          <a:xfrm>
            <a:off x="4006120" y="5335365"/>
            <a:ext cx="2854375" cy="372745"/>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Canva Sans Bold"/>
                <a:ea typeface="Canva Sans Bold"/>
                <a:cs typeface="Canva Sans Bold"/>
                <a:sym typeface="Canva Sans Bold"/>
              </a:rPr>
              <a:t>Селекційна станція</a:t>
            </a:r>
          </a:p>
        </p:txBody>
      </p:sp>
      <p:sp>
        <p:nvSpPr>
          <p:cNvPr id="13" name="TextBox 13"/>
          <p:cNvSpPr txBox="1"/>
          <p:nvPr/>
        </p:nvSpPr>
        <p:spPr>
          <a:xfrm>
            <a:off x="4953971" y="4368477"/>
            <a:ext cx="2644080"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Canva Sans Bold"/>
                <a:ea typeface="Canva Sans Bold"/>
                <a:cs typeface="Canva Sans Bold"/>
                <a:sym typeface="Canva Sans Bold"/>
              </a:rPr>
              <a:t>Будинок архітектора</a:t>
            </a:r>
          </a:p>
        </p:txBody>
      </p:sp>
      <p:sp>
        <p:nvSpPr>
          <p:cNvPr id="14" name="TextBox 14"/>
          <p:cNvSpPr txBox="1"/>
          <p:nvPr/>
        </p:nvSpPr>
        <p:spPr>
          <a:xfrm>
            <a:off x="8444866" y="3878574"/>
            <a:ext cx="3364736" cy="837883"/>
          </a:xfrm>
          <a:prstGeom prst="rect">
            <a:avLst/>
          </a:prstGeom>
        </p:spPr>
        <p:txBody>
          <a:bodyPr lIns="0" tIns="0" rIns="0" bIns="0" rtlCol="0" anchor="t">
            <a:spAutoFit/>
          </a:bodyPr>
          <a:lstStyle/>
          <a:p>
            <a:pPr algn="ctr">
              <a:lnSpc>
                <a:spcPts val="2261"/>
              </a:lnSpc>
              <a:spcBef>
                <a:spcPct val="0"/>
              </a:spcBef>
            </a:pPr>
            <a:r>
              <a:rPr lang="en-US" sz="1615" b="1">
                <a:solidFill>
                  <a:srgbClr val="FFFFFF"/>
                </a:solidFill>
                <a:latin typeface="Canva Sans Bold"/>
                <a:ea typeface="Canva Sans Bold"/>
                <a:cs typeface="Canva Sans Bold"/>
                <a:sym typeface="Canva Sans Bold"/>
              </a:rPr>
              <a:t>Харківський національний педагогічний університет імені Г. С. Сковороди</a:t>
            </a:r>
          </a:p>
        </p:txBody>
      </p:sp>
      <p:sp>
        <p:nvSpPr>
          <p:cNvPr id="15" name="TextBox 15"/>
          <p:cNvSpPr txBox="1"/>
          <p:nvPr/>
        </p:nvSpPr>
        <p:spPr>
          <a:xfrm>
            <a:off x="-57448" y="5360766"/>
            <a:ext cx="3799976" cy="656590"/>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Canva Sans Bold"/>
                <a:ea typeface="Canva Sans Bold"/>
                <a:cs typeface="Canva Sans Bold"/>
                <a:sym typeface="Canva Sans Bold"/>
              </a:rPr>
              <a:t>Собору Успіння Пресвятої Діви Марії</a:t>
            </a:r>
          </a:p>
        </p:txBody>
      </p:sp>
      <p:sp>
        <p:nvSpPr>
          <p:cNvPr id="16" name="TextBox 16"/>
          <p:cNvSpPr txBox="1"/>
          <p:nvPr/>
        </p:nvSpPr>
        <p:spPr>
          <a:xfrm>
            <a:off x="8151912" y="9446523"/>
            <a:ext cx="3950644" cy="656590"/>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Canva Sans Bold"/>
                <a:ea typeface="Canva Sans Bold"/>
                <a:cs typeface="Canva Sans Bold"/>
                <a:sym typeface="Canva Sans Bold"/>
              </a:rPr>
              <a:t>Польський культурно-освітній центр «Drzewo»</a:t>
            </a:r>
          </a:p>
        </p:txBody>
      </p:sp>
      <p:sp>
        <p:nvSpPr>
          <p:cNvPr id="17" name="TextBox 17"/>
          <p:cNvSpPr txBox="1"/>
          <p:nvPr/>
        </p:nvSpPr>
        <p:spPr>
          <a:xfrm>
            <a:off x="12038202" y="1282406"/>
            <a:ext cx="5844365" cy="3434050"/>
          </a:xfrm>
          <a:prstGeom prst="rect">
            <a:avLst/>
          </a:prstGeom>
        </p:spPr>
        <p:txBody>
          <a:bodyPr lIns="0" tIns="0" rIns="0" bIns="0" rtlCol="0" anchor="t">
            <a:spAutoFit/>
          </a:bodyPr>
          <a:lstStyle/>
          <a:p>
            <a:pPr algn="l">
              <a:lnSpc>
                <a:spcPts val="3456"/>
              </a:lnSpc>
              <a:spcBef>
                <a:spcPct val="0"/>
              </a:spcBef>
            </a:pPr>
            <a:r>
              <a:rPr lang="en-US" sz="2468">
                <a:solidFill>
                  <a:srgbClr val="FFFFFF"/>
                </a:solidFill>
                <a:latin typeface="Open Sauce"/>
                <a:ea typeface="Open Sauce"/>
                <a:cs typeface="Open Sauce"/>
                <a:sym typeface="Open Sauce"/>
              </a:rPr>
              <a:t>           У підсумку дослідження, було виявлено, що польська культура є важливою пам’яткою та відіграла важливу роль у культурному розвитку міста Харків та його історії. Вона вплинула на культурну різноманітність, архітектуру, кухню, освіту та релігію.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sp>
        <p:nvSpPr>
          <p:cNvPr id="2" name="TextBox 2"/>
          <p:cNvSpPr txBox="1"/>
          <p:nvPr/>
        </p:nvSpPr>
        <p:spPr>
          <a:xfrm>
            <a:off x="3537354" y="209666"/>
            <a:ext cx="10612741" cy="2130694"/>
          </a:xfrm>
          <a:prstGeom prst="rect">
            <a:avLst/>
          </a:prstGeom>
        </p:spPr>
        <p:txBody>
          <a:bodyPr lIns="0" tIns="0" rIns="0" bIns="0" rtlCol="0" anchor="t">
            <a:spAutoFit/>
          </a:bodyPr>
          <a:lstStyle/>
          <a:p>
            <a:pPr algn="ctr">
              <a:lnSpc>
                <a:spcPts val="7579"/>
              </a:lnSpc>
            </a:pPr>
            <a:r>
              <a:rPr lang="en-US" sz="8238">
                <a:solidFill>
                  <a:srgbClr val="F4E6CD"/>
                </a:solidFill>
                <a:latin typeface="Mak"/>
                <a:ea typeface="Mak"/>
                <a:cs typeface="Mak"/>
                <a:sym typeface="Mak"/>
              </a:rPr>
              <a:t>Використані джерела інформації </a:t>
            </a:r>
          </a:p>
        </p:txBody>
      </p:sp>
      <p:sp>
        <p:nvSpPr>
          <p:cNvPr id="3" name="TextBox 3"/>
          <p:cNvSpPr txBox="1"/>
          <p:nvPr/>
        </p:nvSpPr>
        <p:spPr>
          <a:xfrm>
            <a:off x="1474493" y="2292735"/>
            <a:ext cx="16215106" cy="6254213"/>
          </a:xfrm>
          <a:prstGeom prst="rect">
            <a:avLst/>
          </a:prstGeom>
        </p:spPr>
        <p:txBody>
          <a:bodyPr lIns="0" tIns="0" rIns="0" bIns="0" rtlCol="0" anchor="t">
            <a:spAutoFit/>
          </a:bodyPr>
          <a:lstStyle/>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Стаття</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Анастасії</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Боженко</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Польська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громада</a:t>
            </a:r>
            <a:r>
              <a:rPr lang="en-US" sz="2511" spc="-90" dirty="0">
                <a:solidFill>
                  <a:srgbClr val="F4E6CD"/>
                </a:solidFill>
                <a:latin typeface="Open Sauce"/>
                <a:ea typeface="Open Sauce"/>
                <a:cs typeface="Open Sauce"/>
                <a:sym typeface="Open Sauce"/>
              </a:rPr>
              <a:t> у </a:t>
            </a:r>
            <a:r>
              <a:rPr lang="en-US" sz="2511" spc="-90" dirty="0" err="1">
                <a:solidFill>
                  <a:srgbClr val="F4E6CD"/>
                </a:solidFill>
                <a:latin typeface="Open Sauce"/>
                <a:ea typeface="Open Sauce"/>
                <a:cs typeface="Open Sauce"/>
                <a:sym typeface="Open Sauce"/>
              </a:rPr>
              <a:t>міському</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просторі</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Харкова</a:t>
            </a:r>
            <a:r>
              <a:rPr lang="en-US" sz="2511" spc="-90" dirty="0">
                <a:solidFill>
                  <a:srgbClr val="F4E6CD"/>
                </a:solidFill>
                <a:latin typeface="Open Sauce"/>
                <a:ea typeface="Open Sauce"/>
                <a:cs typeface="Open Sauce"/>
                <a:sym typeface="Open Sauce"/>
              </a:rPr>
              <a:t> у </a:t>
            </a:r>
            <a:r>
              <a:rPr lang="en-US" sz="2511" spc="-90" dirty="0" err="1">
                <a:solidFill>
                  <a:srgbClr val="F4E6CD"/>
                </a:solidFill>
                <a:latin typeface="Open Sauce"/>
                <a:ea typeface="Open Sauce"/>
                <a:cs typeface="Open Sauce"/>
                <a:sym typeface="Open Sauce"/>
              </a:rPr>
              <a:t>другій</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половині</a:t>
            </a:r>
            <a:r>
              <a:rPr lang="en-US" sz="2511" spc="-90" dirty="0">
                <a:solidFill>
                  <a:srgbClr val="F4E6CD"/>
                </a:solidFill>
                <a:latin typeface="Open Sauce"/>
                <a:ea typeface="Open Sauce"/>
                <a:cs typeface="Open Sauce"/>
                <a:sym typeface="Open Sauce"/>
              </a:rPr>
              <a:t> ХІХ – </a:t>
            </a:r>
            <a:r>
              <a:rPr lang="en-US" sz="2511" spc="-90" dirty="0" err="1">
                <a:solidFill>
                  <a:srgbClr val="F4E6CD"/>
                </a:solidFill>
                <a:latin typeface="Open Sauce"/>
                <a:ea typeface="Open Sauce"/>
                <a:cs typeface="Open Sauce"/>
                <a:sym typeface="Open Sauce"/>
              </a:rPr>
              <a:t>на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початку</a:t>
            </a:r>
            <a:r>
              <a:rPr lang="en-US" sz="2511" spc="-90" dirty="0">
                <a:solidFill>
                  <a:srgbClr val="F4E6CD"/>
                </a:solidFill>
                <a:latin typeface="Open Sauce"/>
                <a:ea typeface="Open Sauce"/>
                <a:cs typeface="Open Sauce"/>
                <a:sym typeface="Open Sauce"/>
              </a:rPr>
              <a:t> ХХ </a:t>
            </a:r>
            <a:r>
              <a:rPr lang="en-US" sz="2511" spc="-90" dirty="0" err="1">
                <a:solidFill>
                  <a:srgbClr val="F4E6CD"/>
                </a:solidFill>
                <a:latin typeface="Open Sauce"/>
                <a:ea typeface="Open Sauce"/>
                <a:cs typeface="Open Sauce"/>
                <a:sym typeface="Open Sauce"/>
              </a:rPr>
              <a:t>століття</a:t>
            </a:r>
            <a:r>
              <a:rPr lang="en-US" sz="2511" spc="-90" dirty="0">
                <a:solidFill>
                  <a:srgbClr val="F4E6CD"/>
                </a:solidFill>
                <a:latin typeface="Open Sauce"/>
                <a:ea typeface="Open Sauce"/>
                <a:cs typeface="Open Sauce"/>
                <a:sym typeface="Open Sauce"/>
              </a:rPr>
              <a:t>”, 2018.</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Харківський</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костьол</a:t>
            </a:r>
            <a:r>
              <a:rPr lang="en-US" sz="2511" spc="-90" dirty="0">
                <a:solidFill>
                  <a:srgbClr val="F4E6CD"/>
                </a:solidFill>
                <a:latin typeface="Open Sauce"/>
                <a:ea typeface="Open Sauce"/>
                <a:cs typeface="Open Sauce"/>
                <a:sym typeface="Open Sauce"/>
              </a:rPr>
              <a:t> / З </a:t>
            </a:r>
            <a:r>
              <a:rPr lang="en-US" sz="2511" spc="-90" dirty="0" err="1">
                <a:solidFill>
                  <a:srgbClr val="F4E6CD"/>
                </a:solidFill>
                <a:latin typeface="Open Sauce"/>
                <a:ea typeface="Open Sauce"/>
                <a:cs typeface="Open Sauce"/>
                <a:sym typeface="Open Sauce"/>
              </a:rPr>
              <a:t>історії</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харківської</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римо-католицької</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громади</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2" tooltip="https://polish-kharkiv.com.ua"/>
              </a:rPr>
              <a:t>https://polish-kharkiv.com.ua/</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06.04.2026)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Залізобетон</a:t>
            </a:r>
            <a:r>
              <a:rPr lang="en-US" sz="2511" spc="-90" dirty="0">
                <a:solidFill>
                  <a:srgbClr val="F4E6CD"/>
                </a:solidFill>
                <a:latin typeface="Open Sauce"/>
                <a:ea typeface="Open Sauce"/>
                <a:cs typeface="Open Sauce"/>
                <a:sym typeface="Open Sauce"/>
              </a:rPr>
              <a:t> і «</a:t>
            </a:r>
            <a:r>
              <a:rPr lang="en-US" sz="2511" spc="-90" dirty="0" err="1">
                <a:solidFill>
                  <a:srgbClr val="F4E6CD"/>
                </a:solidFill>
                <a:latin typeface="Open Sauce"/>
                <a:ea typeface="Open Sauce"/>
                <a:cs typeface="Open Sauce"/>
                <a:sym typeface="Open Sauce"/>
              </a:rPr>
              <a:t>готичні</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шпилі</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будівлі</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польських</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архітекторів</a:t>
            </a:r>
            <a:r>
              <a:rPr lang="en-US" sz="2511" spc="-90" dirty="0">
                <a:solidFill>
                  <a:srgbClr val="F4E6CD"/>
                </a:solidFill>
                <a:latin typeface="Open Sauce"/>
                <a:ea typeface="Open Sauce"/>
                <a:cs typeface="Open Sauce"/>
                <a:sym typeface="Open Sauce"/>
              </a:rPr>
              <a:t> у </a:t>
            </a:r>
            <a:r>
              <a:rPr lang="en-US" sz="2511" spc="-90" dirty="0" err="1">
                <a:solidFill>
                  <a:srgbClr val="F4E6CD"/>
                </a:solidFill>
                <a:latin typeface="Open Sauce"/>
                <a:ea typeface="Open Sauce"/>
                <a:cs typeface="Open Sauce"/>
                <a:sym typeface="Open Sauce"/>
              </a:rPr>
              <a:t>Харкові</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3" tooltip="https://culture.pl"/>
              </a:rPr>
              <a:t>https://culture.pl/</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09.04.2026 )</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Харківська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сільськогосподарська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дослідна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станція</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4" tooltip="https://moniacs.kh.ua"/>
              </a:rPr>
              <a:t>https://moniacs.kh.ua/</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10.04.2026)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Ягелонський</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Університет</a:t>
            </a:r>
            <a:r>
              <a:rPr lang="en-US" sz="2511" spc="-90" dirty="0">
                <a:solidFill>
                  <a:srgbClr val="F4E6CD"/>
                </a:solidFill>
                <a:latin typeface="Open Sauce"/>
                <a:ea typeface="Open Sauce"/>
                <a:cs typeface="Open Sauce"/>
                <a:sym typeface="Open Sauce"/>
              </a:rPr>
              <a:t> у </a:t>
            </a:r>
            <a:r>
              <a:rPr lang="en-US" sz="2511" spc="-90" dirty="0" err="1">
                <a:solidFill>
                  <a:srgbClr val="F4E6CD"/>
                </a:solidFill>
                <a:latin typeface="Open Sauce"/>
                <a:ea typeface="Open Sauce"/>
                <a:cs typeface="Open Sauce"/>
                <a:sym typeface="Open Sauce"/>
              </a:rPr>
              <a:t>Кракові</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5" tooltip="https://eurostudy.info"/>
              </a:rPr>
              <a:t>https://eurostudy.info/ </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10.04.2026)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Будівля</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купецького</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банку</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6" tooltip="https://uk.wikipedia.org"/>
              </a:rPr>
              <a:t> https://uk.wikipedia.org/</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10.04.2026)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Головна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сторінка</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7" tooltip="https://polonia.kharkov.ua/uk/"/>
              </a:rPr>
              <a:t>https://polonia.kharkov.ua/uk/</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10.04.2026)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Регіональний</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центр</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польської</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мови</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культури</a:t>
            </a:r>
            <a:r>
              <a:rPr lang="en-US" sz="2511" spc="-90" dirty="0">
                <a:solidFill>
                  <a:srgbClr val="F4E6CD"/>
                </a:solidFill>
                <a:latin typeface="Open Sauce"/>
                <a:ea typeface="Open Sauce"/>
                <a:cs typeface="Open Sauce"/>
                <a:sym typeface="Open Sauce"/>
              </a:rPr>
              <a:t> і </a:t>
            </a:r>
            <a:r>
              <a:rPr lang="en-US" sz="2511" spc="-90" dirty="0" err="1">
                <a:solidFill>
                  <a:srgbClr val="F4E6CD"/>
                </a:solidFill>
                <a:latin typeface="Open Sauce"/>
                <a:ea typeface="Open Sauce"/>
                <a:cs typeface="Open Sauce"/>
                <a:sym typeface="Open Sauce"/>
              </a:rPr>
              <a:t>науки</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8" tooltip="http://hnpu.edu.ua"/>
              </a:rPr>
              <a:t>http://hnpu.edu.ua/</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10.04.2026)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Medium"/>
                <a:ea typeface="Open Sauce Medium"/>
                <a:cs typeface="Open Sauce Medium"/>
                <a:sym typeface="Open Sauce Medium"/>
              </a:rPr>
              <a:t>Польська</a:t>
            </a:r>
            <a:r>
              <a:rPr lang="en-US" sz="2511" spc="-90" dirty="0">
                <a:solidFill>
                  <a:srgbClr val="F4E6CD"/>
                </a:solidFill>
                <a:latin typeface="Open Sauce Medium"/>
                <a:ea typeface="Open Sauce Medium"/>
                <a:cs typeface="Open Sauce Medium"/>
                <a:sym typeface="Open Sauce Medium"/>
              </a:rPr>
              <a:t> </a:t>
            </a:r>
            <a:r>
              <a:rPr lang="en-US" sz="2511" spc="-90" dirty="0" err="1">
                <a:solidFill>
                  <a:srgbClr val="F4E6CD"/>
                </a:solidFill>
                <a:latin typeface="Open Sauce Medium"/>
                <a:ea typeface="Open Sauce Medium"/>
                <a:cs typeface="Open Sauce Medium"/>
                <a:sym typeface="Open Sauce Medium"/>
              </a:rPr>
              <a:t>спадщина</a:t>
            </a:r>
            <a:r>
              <a:rPr lang="en-US" sz="2511" spc="-90" dirty="0">
                <a:solidFill>
                  <a:srgbClr val="F4E6CD"/>
                </a:solidFill>
                <a:latin typeface="Open Sauce Medium"/>
                <a:ea typeface="Open Sauce Medium"/>
                <a:cs typeface="Open Sauce Medium"/>
                <a:sym typeface="Open Sauce Medium"/>
              </a:rPr>
              <a:t> в </a:t>
            </a:r>
            <a:r>
              <a:rPr lang="en-US" sz="2511" spc="-90" dirty="0" err="1">
                <a:solidFill>
                  <a:srgbClr val="F4E6CD"/>
                </a:solidFill>
                <a:latin typeface="Open Sauce Medium"/>
                <a:ea typeface="Open Sauce Medium"/>
                <a:cs typeface="Open Sauce Medium"/>
                <a:sym typeface="Open Sauce Medium"/>
              </a:rPr>
              <a:t>Харкові</a:t>
            </a:r>
            <a:r>
              <a:rPr lang="en-US" sz="2511" spc="-90" dirty="0">
                <a:solidFill>
                  <a:srgbClr val="F4E6CD"/>
                </a:solidFill>
                <a:latin typeface="Open Sauce Medium"/>
                <a:ea typeface="Open Sauce Medium"/>
                <a:cs typeface="Open Sauce Medium"/>
                <a:sym typeface="Open Sauce Medium"/>
              </a:rPr>
              <a:t> в ХІХ - ХХ </a:t>
            </a:r>
            <a:r>
              <a:rPr lang="en-US" sz="2511" spc="-90" dirty="0" err="1">
                <a:solidFill>
                  <a:srgbClr val="F4E6CD"/>
                </a:solidFill>
                <a:latin typeface="Open Sauce Medium"/>
                <a:ea typeface="Open Sauce Medium"/>
                <a:cs typeface="Open Sauce Medium"/>
                <a:sym typeface="Open Sauce Medium"/>
              </a:rPr>
              <a:t>ст</a:t>
            </a:r>
            <a:r>
              <a:rPr lang="en-US" sz="2511" spc="-90" dirty="0">
                <a:solidFill>
                  <a:srgbClr val="F4E6CD"/>
                </a:solidFill>
                <a:latin typeface="Open Sauce Medium"/>
                <a:ea typeface="Open Sauce Medium"/>
                <a:cs typeface="Open Sauce Medium"/>
                <a:sym typeface="Open Sauce Medium"/>
              </a:rPr>
              <a:t>.   URL:   </a:t>
            </a:r>
            <a:r>
              <a:rPr lang="en-US" sz="2511" u="sng" spc="-90" dirty="0">
                <a:solidFill>
                  <a:srgbClr val="F4E6CD"/>
                </a:solidFill>
                <a:latin typeface="Open Sauce Medium"/>
                <a:ea typeface="Open Sauce Medium"/>
                <a:cs typeface="Open Sauce Medium"/>
                <a:sym typeface="Open Sauce Medium"/>
                <a:hlinkClick r:id="rId9" tooltip="https://polish-kharkiv.com.ua/uk/"/>
              </a:rPr>
              <a:t>https://polish-kharkiv.com.ua/uk/</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08.04.2026)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Польська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кухня</a:t>
            </a:r>
            <a:r>
              <a:rPr lang="en-US" sz="2511" spc="-90" dirty="0">
                <a:solidFill>
                  <a:srgbClr val="F4E6CD"/>
                </a:solidFill>
                <a:latin typeface="Open Sauce"/>
                <a:ea typeface="Open Sauce"/>
                <a:cs typeface="Open Sauce"/>
                <a:sym typeface="Open Sauce"/>
              </a:rPr>
              <a:t>: 10 </a:t>
            </a:r>
            <a:r>
              <a:rPr lang="en-US" sz="2511" spc="-90" dirty="0" err="1">
                <a:solidFill>
                  <a:srgbClr val="F4E6CD"/>
                </a:solidFill>
                <a:latin typeface="Open Sauce"/>
                <a:ea typeface="Open Sauce"/>
                <a:cs typeface="Open Sauce"/>
                <a:sym typeface="Open Sauce"/>
              </a:rPr>
              <a:t>традиційних</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страв</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наших</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сусідів</a:t>
            </a:r>
            <a:r>
              <a:rPr lang="en-US" sz="2511" spc="-90" dirty="0">
                <a:solidFill>
                  <a:srgbClr val="F4E6CD"/>
                </a:solidFill>
                <a:latin typeface="Open Sauce"/>
                <a:ea typeface="Open Sauce"/>
                <a:cs typeface="Open Sauce"/>
                <a:sym typeface="Open Sauce"/>
              </a:rPr>
              <a:t>. URL: </a:t>
            </a:r>
            <a:r>
              <a:rPr lang="en-US" sz="2511" u="sng" spc="-90" dirty="0">
                <a:solidFill>
                  <a:srgbClr val="F4E6CD"/>
                </a:solidFill>
                <a:latin typeface="Open Sauce"/>
                <a:ea typeface="Open Sauce"/>
                <a:cs typeface="Open Sauce"/>
                <a:sym typeface="Open Sauce"/>
                <a:hlinkClick r:id="rId10" tooltip="https://shuba.life"/>
              </a:rPr>
              <a:t> https://shuba.life/</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звернення</a:t>
            </a:r>
            <a:r>
              <a:rPr lang="en-US" sz="2511" spc="-90" dirty="0">
                <a:solidFill>
                  <a:srgbClr val="F4E6CD"/>
                </a:solidFill>
                <a:latin typeface="Open Sauce"/>
                <a:ea typeface="Open Sauce"/>
                <a:cs typeface="Open Sauce"/>
                <a:sym typeface="Open Sauce"/>
              </a:rPr>
              <a:t>: 08.04.2026)</a:t>
            </a:r>
          </a:p>
          <a:p>
            <a:pPr marL="542148" lvl="1" indent="-271074" algn="l">
              <a:lnSpc>
                <a:spcPts val="3515"/>
              </a:lnSpc>
              <a:buAutoNum type="arabicPeriod"/>
            </a:pP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Пекарня</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двох</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сестер</a:t>
            </a:r>
            <a:r>
              <a:rPr lang="en-US" sz="2511" spc="-90" dirty="0">
                <a:solidFill>
                  <a:srgbClr val="F4E6CD"/>
                </a:solidFill>
                <a:latin typeface="Open Sauce"/>
                <a:ea typeface="Open Sauce"/>
                <a:cs typeface="Open Sauce"/>
                <a:sym typeface="Open Sauce"/>
              </a:rPr>
              <a:t> “BULKINSKA".     URL:   </a:t>
            </a:r>
            <a:r>
              <a:rPr lang="en-US" sz="2511" u="sng" spc="-90" dirty="0">
                <a:solidFill>
                  <a:srgbClr val="F4E6CD"/>
                </a:solidFill>
                <a:latin typeface="Open Sauce"/>
                <a:ea typeface="Open Sauce"/>
                <a:cs typeface="Open Sauce"/>
                <a:sym typeface="Open Sauce"/>
                <a:hlinkClick r:id="rId11" tooltip="https://www.instagram.com"/>
              </a:rPr>
              <a:t>https://www.instagram.com</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дата</a:t>
            </a:r>
            <a:r>
              <a:rPr lang="en-US" sz="2511" spc="-90" dirty="0">
                <a:solidFill>
                  <a:srgbClr val="F4E6CD"/>
                </a:solidFill>
                <a:latin typeface="Open Sauce"/>
                <a:ea typeface="Open Sauce"/>
                <a:cs typeface="Open Sauce"/>
                <a:sym typeface="Open Sauce"/>
              </a:rPr>
              <a:t> </a:t>
            </a:r>
            <a:r>
              <a:rPr lang="en-US" sz="2511" spc="-90" dirty="0" err="1">
                <a:solidFill>
                  <a:srgbClr val="F4E6CD"/>
                </a:solidFill>
                <a:latin typeface="Open Sauce"/>
                <a:ea typeface="Open Sauce"/>
                <a:cs typeface="Open Sauce"/>
                <a:sym typeface="Open Sauce"/>
              </a:rPr>
              <a:t>завернення</a:t>
            </a:r>
            <a:r>
              <a:rPr lang="en-US" sz="2511" spc="-90" dirty="0">
                <a:solidFill>
                  <a:srgbClr val="F4E6CD"/>
                </a:solidFill>
                <a:latin typeface="Open Sauce"/>
                <a:ea typeface="Open Sauce"/>
                <a:cs typeface="Open Sauce"/>
                <a:sym typeface="Open Sauce"/>
              </a:rPr>
              <a:t>: 08.04.2026)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F1B1E"/>
        </a:solidFill>
        <a:effectLst/>
      </p:bgPr>
    </p:bg>
    <p:spTree>
      <p:nvGrpSpPr>
        <p:cNvPr id="1" name=""/>
        <p:cNvGrpSpPr/>
        <p:nvPr/>
      </p:nvGrpSpPr>
      <p:grpSpPr>
        <a:xfrm>
          <a:off x="0" y="0"/>
          <a:ext cx="0" cy="0"/>
          <a:chOff x="0" y="0"/>
          <a:chExt cx="0" cy="0"/>
        </a:xfrm>
      </p:grpSpPr>
      <p:grpSp>
        <p:nvGrpSpPr>
          <p:cNvPr id="2" name="Group 2"/>
          <p:cNvGrpSpPr/>
          <p:nvPr/>
        </p:nvGrpSpPr>
        <p:grpSpPr>
          <a:xfrm>
            <a:off x="420156" y="4412241"/>
            <a:ext cx="17447688" cy="5411851"/>
            <a:chOff x="0" y="0"/>
            <a:chExt cx="2703103" cy="838437"/>
          </a:xfrm>
        </p:grpSpPr>
        <p:sp>
          <p:nvSpPr>
            <p:cNvPr id="3" name="Freeform 3"/>
            <p:cNvSpPr/>
            <p:nvPr/>
          </p:nvSpPr>
          <p:spPr>
            <a:xfrm>
              <a:off x="0" y="0"/>
              <a:ext cx="2703103" cy="838437"/>
            </a:xfrm>
            <a:custGeom>
              <a:avLst/>
              <a:gdLst/>
              <a:ahLst/>
              <a:cxnLst/>
              <a:rect l="l" t="t" r="r" b="b"/>
              <a:pathLst>
                <a:path w="2703103" h="838437">
                  <a:moveTo>
                    <a:pt x="0" y="0"/>
                  </a:moveTo>
                  <a:lnTo>
                    <a:pt x="2703103" y="0"/>
                  </a:lnTo>
                  <a:lnTo>
                    <a:pt x="2703103" y="838437"/>
                  </a:lnTo>
                  <a:lnTo>
                    <a:pt x="0" y="838437"/>
                  </a:lnTo>
                  <a:close/>
                </a:path>
              </a:pathLst>
            </a:custGeom>
            <a:blipFill>
              <a:blip r:embed="rId2"/>
              <a:stretch>
                <a:fillRect t="-57398" b="-57398"/>
              </a:stretch>
            </a:blipFill>
            <a:ln w="9525" cap="sq">
              <a:solidFill>
                <a:srgbClr val="F4E6CD"/>
              </a:solidFill>
              <a:prstDash val="solid"/>
              <a:miter/>
            </a:ln>
          </p:spPr>
        </p:sp>
      </p:grpSp>
      <p:sp>
        <p:nvSpPr>
          <p:cNvPr id="4" name="AutoShape 4"/>
          <p:cNvSpPr/>
          <p:nvPr/>
        </p:nvSpPr>
        <p:spPr>
          <a:xfrm>
            <a:off x="420156" y="2329741"/>
            <a:ext cx="17447688" cy="0"/>
          </a:xfrm>
          <a:prstGeom prst="line">
            <a:avLst/>
          </a:prstGeom>
          <a:ln w="9525" cap="flat">
            <a:solidFill>
              <a:srgbClr val="F4E6CD"/>
            </a:solidFill>
            <a:prstDash val="solid"/>
            <a:headEnd type="none" w="sm" len="sm"/>
            <a:tailEnd type="none" w="sm" len="sm"/>
          </a:ln>
        </p:spPr>
      </p:sp>
      <p:sp>
        <p:nvSpPr>
          <p:cNvPr id="5" name="AutoShape 5"/>
          <p:cNvSpPr/>
          <p:nvPr/>
        </p:nvSpPr>
        <p:spPr>
          <a:xfrm>
            <a:off x="420156" y="3851443"/>
            <a:ext cx="17447688" cy="0"/>
          </a:xfrm>
          <a:prstGeom prst="line">
            <a:avLst/>
          </a:prstGeom>
          <a:ln w="9525" cap="flat">
            <a:solidFill>
              <a:srgbClr val="F4E6CD"/>
            </a:solidFill>
            <a:prstDash val="solid"/>
            <a:headEnd type="none" w="sm" len="sm"/>
            <a:tailEnd type="none" w="sm" len="sm"/>
          </a:ln>
        </p:spPr>
      </p:sp>
      <p:grpSp>
        <p:nvGrpSpPr>
          <p:cNvPr id="6" name="Group 6"/>
          <p:cNvGrpSpPr/>
          <p:nvPr/>
        </p:nvGrpSpPr>
        <p:grpSpPr>
          <a:xfrm>
            <a:off x="8262629" y="2322265"/>
            <a:ext cx="1536654" cy="1536654"/>
            <a:chOff x="0" y="0"/>
            <a:chExt cx="2048872" cy="2048872"/>
          </a:xfrm>
        </p:grpSpPr>
        <p:grpSp>
          <p:nvGrpSpPr>
            <p:cNvPr id="7" name="Group 7"/>
            <p:cNvGrpSpPr/>
            <p:nvPr/>
          </p:nvGrpSpPr>
          <p:grpSpPr>
            <a:xfrm>
              <a:off x="0" y="0"/>
              <a:ext cx="2048872" cy="204887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1B1E"/>
              </a:solidFill>
              <a:ln w="9525" cap="sq">
                <a:solidFill>
                  <a:srgbClr val="F4E6CD"/>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60"/>
                  </a:lnSpc>
                  <a:spcBef>
                    <a:spcPct val="0"/>
                  </a:spcBef>
                </a:pPr>
                <a:endParaRPr/>
              </a:p>
            </p:txBody>
          </p:sp>
        </p:grpSp>
        <p:grpSp>
          <p:nvGrpSpPr>
            <p:cNvPr id="10" name="Group 10"/>
            <p:cNvGrpSpPr/>
            <p:nvPr/>
          </p:nvGrpSpPr>
          <p:grpSpPr>
            <a:xfrm>
              <a:off x="259202" y="259202"/>
              <a:ext cx="1530468" cy="153046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1B1E"/>
              </a:solidFill>
              <a:ln w="9525" cap="sq">
                <a:solidFill>
                  <a:srgbClr val="F4E6CD"/>
                </a:solidFill>
                <a:prstDash val="solid"/>
                <a:miter/>
              </a:ln>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60"/>
                  </a:lnSpc>
                  <a:spcBef>
                    <a:spcPct val="0"/>
                  </a:spcBef>
                </a:pPr>
                <a:endParaRPr/>
              </a:p>
            </p:txBody>
          </p:sp>
        </p:grpSp>
        <p:sp>
          <p:nvSpPr>
            <p:cNvPr id="13" name="Freeform 13"/>
            <p:cNvSpPr/>
            <p:nvPr/>
          </p:nvSpPr>
          <p:spPr>
            <a:xfrm>
              <a:off x="259202" y="145775"/>
              <a:ext cx="1530468" cy="1757322"/>
            </a:xfrm>
            <a:custGeom>
              <a:avLst/>
              <a:gdLst/>
              <a:ahLst/>
              <a:cxnLst/>
              <a:rect l="l" t="t" r="r" b="b"/>
              <a:pathLst>
                <a:path w="1530468" h="1757322">
                  <a:moveTo>
                    <a:pt x="0" y="0"/>
                  </a:moveTo>
                  <a:lnTo>
                    <a:pt x="1530468" y="0"/>
                  </a:lnTo>
                  <a:lnTo>
                    <a:pt x="1530468" y="1757322"/>
                  </a:lnTo>
                  <a:lnTo>
                    <a:pt x="0" y="17573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14" name="TextBox 14"/>
          <p:cNvSpPr txBox="1"/>
          <p:nvPr/>
        </p:nvSpPr>
        <p:spPr>
          <a:xfrm>
            <a:off x="307112" y="-762878"/>
            <a:ext cx="17447688" cy="3097381"/>
          </a:xfrm>
          <a:prstGeom prst="rect">
            <a:avLst/>
          </a:prstGeom>
        </p:spPr>
        <p:txBody>
          <a:bodyPr lIns="0" tIns="0" rIns="0" bIns="0" rtlCol="0" anchor="t">
            <a:spAutoFit/>
          </a:bodyPr>
          <a:lstStyle/>
          <a:p>
            <a:pPr algn="ctr">
              <a:lnSpc>
                <a:spcPts val="24053"/>
              </a:lnSpc>
            </a:pPr>
            <a:r>
              <a:rPr lang="en-US" sz="17180">
                <a:solidFill>
                  <a:srgbClr val="F4E6CD"/>
                </a:solidFill>
                <a:latin typeface="Russkopis"/>
                <a:ea typeface="Russkopis"/>
                <a:cs typeface="Russkopis"/>
                <a:sym typeface="Russkopis"/>
              </a:rPr>
              <a:t>Дякую за увагу</a:t>
            </a:r>
          </a:p>
        </p:txBody>
      </p:sp>
      <p:sp>
        <p:nvSpPr>
          <p:cNvPr id="15" name="TextBox 15"/>
          <p:cNvSpPr txBox="1"/>
          <p:nvPr/>
        </p:nvSpPr>
        <p:spPr>
          <a:xfrm>
            <a:off x="1028700" y="3133615"/>
            <a:ext cx="6377276" cy="565943"/>
          </a:xfrm>
          <a:prstGeom prst="rect">
            <a:avLst/>
          </a:prstGeom>
        </p:spPr>
        <p:txBody>
          <a:bodyPr lIns="0" tIns="0" rIns="0" bIns="0" rtlCol="0" anchor="t">
            <a:spAutoFit/>
          </a:bodyPr>
          <a:lstStyle/>
          <a:p>
            <a:pPr algn="l">
              <a:lnSpc>
                <a:spcPts val="4590"/>
              </a:lnSpc>
            </a:pP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2150</Words>
  <Application>Microsoft Office PowerPoint</Application>
  <PresentationFormat>Довільний</PresentationFormat>
  <Paragraphs>111</Paragraphs>
  <Slides>13</Slides>
  <Notes>0</Notes>
  <HiddenSlides>0</HiddenSlides>
  <MMClips>0</MMClips>
  <ScaleCrop>false</ScaleCrop>
  <HeadingPairs>
    <vt:vector size="6" baseType="variant">
      <vt:variant>
        <vt:lpstr>Використані шрифти</vt:lpstr>
      </vt:variant>
      <vt:variant>
        <vt:i4>10</vt:i4>
      </vt:variant>
      <vt:variant>
        <vt:lpstr>Тема</vt:lpstr>
      </vt:variant>
      <vt:variant>
        <vt:i4>1</vt:i4>
      </vt:variant>
      <vt:variant>
        <vt:lpstr>Заголовки слайдів</vt:lpstr>
      </vt:variant>
      <vt:variant>
        <vt:i4>13</vt:i4>
      </vt:variant>
    </vt:vector>
  </HeadingPairs>
  <TitlesOfParts>
    <vt:vector size="24" baseType="lpstr">
      <vt:lpstr>Canva Sans</vt:lpstr>
      <vt:lpstr>Arial</vt:lpstr>
      <vt:lpstr>Perandory</vt:lpstr>
      <vt:lpstr>Open Sauce</vt:lpstr>
      <vt:lpstr>Open Sauce Medium</vt:lpstr>
      <vt:lpstr>Russkopis</vt:lpstr>
      <vt:lpstr>Calibri</vt:lpstr>
      <vt:lpstr>Mak Bold</vt:lpstr>
      <vt:lpstr>Mak</vt:lpstr>
      <vt:lpstr>Canva Sans Bold</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«Взаємний вплив польської та української культур у місті Харків»</dc:title>
  <dc:creator>Настя ася</dc:creator>
  <cp:lastModifiedBy>Настя ася</cp:lastModifiedBy>
  <cp:revision>2</cp:revision>
  <dcterms:created xsi:type="dcterms:W3CDTF">2006-08-16T00:00:00Z</dcterms:created>
  <dcterms:modified xsi:type="dcterms:W3CDTF">2026-04-13T16:09:15Z</dcterms:modified>
  <dc:identifier>DAHFJyNbu5w</dc:identifier>
</cp:coreProperties>
</file>