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62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etiana.grabovska\Desktop\MAN\Flower%20insect%20wheat%20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etiana.grabovska\Desktop\MAN\Flower%20insect%20wheat%2020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etiana.grabovska\Desktop\MAN\Flower%20insect%20wheat%20202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etiana.grabovska\Desktop\MAN\Flower%20insect%20wheat%202026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etiana.grabovska\Desktop\MAN\Flower%20insect%20wheat%20202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Sheet1!$B$53</c:f>
              <c:strCache>
                <c:ptCount val="1"/>
                <c:pt idx="0">
                  <c:v>Органічне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Sheet1!$A$54:$A$56</c:f>
              <c:strCache>
                <c:ptCount val="3"/>
                <c:pt idx="0">
                  <c:v>Поле</c:v>
                </c:pt>
                <c:pt idx="1">
                  <c:v>Екотон</c:v>
                </c:pt>
                <c:pt idx="2">
                  <c:v>Лісосмуга</c:v>
                </c:pt>
              </c:strCache>
            </c:strRef>
          </c:cat>
          <c:val>
            <c:numRef>
              <c:f>Sheet1!$B$54:$B$56</c:f>
              <c:numCache>
                <c:formatCode>General</c:formatCode>
                <c:ptCount val="3"/>
                <c:pt idx="0">
                  <c:v>10</c:v>
                </c:pt>
                <c:pt idx="1">
                  <c:v>18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B1-4AF9-937E-F4500DF14547}"/>
            </c:ext>
          </c:extLst>
        </c:ser>
        <c:ser>
          <c:idx val="1"/>
          <c:order val="1"/>
          <c:tx>
            <c:strRef>
              <c:f>Sheet1!$C$53</c:f>
              <c:strCache>
                <c:ptCount val="1"/>
                <c:pt idx="0">
                  <c:v>Неорганічне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Sheet1!$A$54:$A$56</c:f>
              <c:strCache>
                <c:ptCount val="3"/>
                <c:pt idx="0">
                  <c:v>Поле</c:v>
                </c:pt>
                <c:pt idx="1">
                  <c:v>Екотон</c:v>
                </c:pt>
                <c:pt idx="2">
                  <c:v>Лісосмуга</c:v>
                </c:pt>
              </c:strCache>
            </c:strRef>
          </c:cat>
          <c:val>
            <c:numRef>
              <c:f>Sheet1!$C$54:$C$56</c:f>
              <c:numCache>
                <c:formatCode>General</c:formatCode>
                <c:ptCount val="3"/>
                <c:pt idx="0">
                  <c:v>5</c:v>
                </c:pt>
                <c:pt idx="1">
                  <c:v>14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B1-4AF9-937E-F4500DF14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67454047"/>
        <c:axId val="867443007"/>
      </c:barChart>
      <c:catAx>
        <c:axId val="867454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67443007"/>
        <c:crosses val="autoZero"/>
        <c:auto val="1"/>
        <c:lblAlgn val="ctr"/>
        <c:lblOffset val="100"/>
        <c:noMultiLvlLbl val="0"/>
      </c:catAx>
      <c:valAx>
        <c:axId val="8674430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67454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Sheet2!$A$17</c:f>
              <c:strCache>
                <c:ptCount val="1"/>
                <c:pt idx="0">
                  <c:v>Запилювачі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Sheet2!$B$16:$G$16</c:f>
              <c:strCache>
                <c:ptCount val="6"/>
                <c:pt idx="0">
                  <c:v>Поле (орг.)</c:v>
                </c:pt>
                <c:pt idx="1">
                  <c:v>Поле (неорг.)</c:v>
                </c:pt>
                <c:pt idx="2">
                  <c:v>Екотон (орг.)</c:v>
                </c:pt>
                <c:pt idx="3">
                  <c:v>Екотон (неорг.)</c:v>
                </c:pt>
                <c:pt idx="4">
                  <c:v>Лісосмуга (орг.)</c:v>
                </c:pt>
                <c:pt idx="5">
                  <c:v>Лісосмуга (неорг.)</c:v>
                </c:pt>
              </c:strCache>
            </c:strRef>
          </c:cat>
          <c:val>
            <c:numRef>
              <c:f>Sheet2!$B$17:$G$17</c:f>
              <c:numCache>
                <c:formatCode>General</c:formatCode>
                <c:ptCount val="6"/>
                <c:pt idx="0">
                  <c:v>18</c:v>
                </c:pt>
                <c:pt idx="1">
                  <c:v>7</c:v>
                </c:pt>
                <c:pt idx="2">
                  <c:v>82</c:v>
                </c:pt>
                <c:pt idx="3">
                  <c:v>42</c:v>
                </c:pt>
                <c:pt idx="4">
                  <c:v>65</c:v>
                </c:pt>
                <c:pt idx="5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34-4E3A-96A8-5A1F6163BE5D}"/>
            </c:ext>
          </c:extLst>
        </c:ser>
        <c:ser>
          <c:idx val="1"/>
          <c:order val="1"/>
          <c:tx>
            <c:strRef>
              <c:f>Sheet2!$A$18</c:f>
              <c:strCache>
                <c:ptCount val="1"/>
                <c:pt idx="0">
                  <c:v>Паразитоїди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Sheet2!$B$16:$G$16</c:f>
              <c:strCache>
                <c:ptCount val="6"/>
                <c:pt idx="0">
                  <c:v>Поле (орг.)</c:v>
                </c:pt>
                <c:pt idx="1">
                  <c:v>Поле (неорг.)</c:v>
                </c:pt>
                <c:pt idx="2">
                  <c:v>Екотон (орг.)</c:v>
                </c:pt>
                <c:pt idx="3">
                  <c:v>Екотон (неорг.)</c:v>
                </c:pt>
                <c:pt idx="4">
                  <c:v>Лісосмуга (орг.)</c:v>
                </c:pt>
                <c:pt idx="5">
                  <c:v>Лісосмуга (неорг.)</c:v>
                </c:pt>
              </c:strCache>
            </c:strRef>
          </c:cat>
          <c:val>
            <c:numRef>
              <c:f>Sheet2!$B$18:$G$18</c:f>
              <c:numCache>
                <c:formatCode>General</c:formatCode>
                <c:ptCount val="6"/>
                <c:pt idx="0">
                  <c:v>15</c:v>
                </c:pt>
                <c:pt idx="1">
                  <c:v>6</c:v>
                </c:pt>
                <c:pt idx="2">
                  <c:v>69</c:v>
                </c:pt>
                <c:pt idx="3">
                  <c:v>30</c:v>
                </c:pt>
                <c:pt idx="4">
                  <c:v>60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34-4E3A-96A8-5A1F6163BE5D}"/>
            </c:ext>
          </c:extLst>
        </c:ser>
        <c:ser>
          <c:idx val="2"/>
          <c:order val="2"/>
          <c:tx>
            <c:strRef>
              <c:f>Sheet2!$A$19</c:f>
              <c:strCache>
                <c:ptCount val="1"/>
                <c:pt idx="0">
                  <c:v>Хижаки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Sheet2!$B$16:$G$16</c:f>
              <c:strCache>
                <c:ptCount val="6"/>
                <c:pt idx="0">
                  <c:v>Поле (орг.)</c:v>
                </c:pt>
                <c:pt idx="1">
                  <c:v>Поле (неорг.)</c:v>
                </c:pt>
                <c:pt idx="2">
                  <c:v>Екотон (орг.)</c:v>
                </c:pt>
                <c:pt idx="3">
                  <c:v>Екотон (неорг.)</c:v>
                </c:pt>
                <c:pt idx="4">
                  <c:v>Лісосмуга (орг.)</c:v>
                </c:pt>
                <c:pt idx="5">
                  <c:v>Лісосмуга (неорг.)</c:v>
                </c:pt>
              </c:strCache>
            </c:strRef>
          </c:cat>
          <c:val>
            <c:numRef>
              <c:f>Sheet2!$B$19:$G$19</c:f>
              <c:numCache>
                <c:formatCode>General</c:formatCode>
                <c:ptCount val="6"/>
                <c:pt idx="0">
                  <c:v>5</c:v>
                </c:pt>
                <c:pt idx="1">
                  <c:v>2</c:v>
                </c:pt>
                <c:pt idx="2">
                  <c:v>17</c:v>
                </c:pt>
                <c:pt idx="3">
                  <c:v>9</c:v>
                </c:pt>
                <c:pt idx="4">
                  <c:v>18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34-4E3A-96A8-5A1F6163BE5D}"/>
            </c:ext>
          </c:extLst>
        </c:ser>
        <c:ser>
          <c:idx val="3"/>
          <c:order val="3"/>
          <c:tx>
            <c:strRef>
              <c:f>Sheet2!$A$20</c:f>
              <c:strCache>
                <c:ptCount val="1"/>
                <c:pt idx="0">
                  <c:v>Нектарофаги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Sheet2!$B$16:$G$16</c:f>
              <c:strCache>
                <c:ptCount val="6"/>
                <c:pt idx="0">
                  <c:v>Поле (орг.)</c:v>
                </c:pt>
                <c:pt idx="1">
                  <c:v>Поле (неорг.)</c:v>
                </c:pt>
                <c:pt idx="2">
                  <c:v>Екотон (орг.)</c:v>
                </c:pt>
                <c:pt idx="3">
                  <c:v>Екотон (неорг.)</c:v>
                </c:pt>
                <c:pt idx="4">
                  <c:v>Лісосмуга (орг.)</c:v>
                </c:pt>
                <c:pt idx="5">
                  <c:v>Лісосмуга (неорг.)</c:v>
                </c:pt>
              </c:strCache>
            </c:strRef>
          </c:cat>
          <c:val>
            <c:numRef>
              <c:f>Sheet2!$B$20:$G$20</c:f>
              <c:numCache>
                <c:formatCode>General</c:formatCode>
                <c:ptCount val="6"/>
                <c:pt idx="0">
                  <c:v>11</c:v>
                </c:pt>
                <c:pt idx="1">
                  <c:v>9</c:v>
                </c:pt>
                <c:pt idx="2">
                  <c:v>29</c:v>
                </c:pt>
                <c:pt idx="3">
                  <c:v>13</c:v>
                </c:pt>
                <c:pt idx="4">
                  <c:v>28</c:v>
                </c:pt>
                <c:pt idx="5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34-4E3A-96A8-5A1F6163B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78535327"/>
        <c:axId val="878535807"/>
      </c:barChart>
      <c:catAx>
        <c:axId val="87853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78535807"/>
        <c:crosses val="autoZero"/>
        <c:auto val="1"/>
        <c:lblAlgn val="ctr"/>
        <c:lblOffset val="100"/>
        <c:noMultiLvlLbl val="0"/>
      </c:catAx>
      <c:valAx>
        <c:axId val="8785358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785353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Sheet1!$B$60</c:f>
              <c:strCache>
                <c:ptCount val="1"/>
                <c:pt idx="0">
                  <c:v>Органічне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Sheet1!$A$61:$A$63</c:f>
              <c:strCache>
                <c:ptCount val="3"/>
                <c:pt idx="0">
                  <c:v>Поле</c:v>
                </c:pt>
                <c:pt idx="1">
                  <c:v>Екотон</c:v>
                </c:pt>
                <c:pt idx="2">
                  <c:v>Лісосмуга</c:v>
                </c:pt>
              </c:strCache>
            </c:strRef>
          </c:cat>
          <c:val>
            <c:numRef>
              <c:f>Sheet1!$B$61:$B$63</c:f>
              <c:numCache>
                <c:formatCode>General</c:formatCode>
                <c:ptCount val="3"/>
                <c:pt idx="0">
                  <c:v>9</c:v>
                </c:pt>
                <c:pt idx="1">
                  <c:v>10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A0-4626-87FA-0CA290926FA0}"/>
            </c:ext>
          </c:extLst>
        </c:ser>
        <c:ser>
          <c:idx val="1"/>
          <c:order val="1"/>
          <c:tx>
            <c:strRef>
              <c:f>Sheet1!$C$60</c:f>
              <c:strCache>
                <c:ptCount val="1"/>
                <c:pt idx="0">
                  <c:v>Неорганічне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Sheet1!$A$61:$A$63</c:f>
              <c:strCache>
                <c:ptCount val="3"/>
                <c:pt idx="0">
                  <c:v>Поле</c:v>
                </c:pt>
                <c:pt idx="1">
                  <c:v>Екотон</c:v>
                </c:pt>
                <c:pt idx="2">
                  <c:v>Лісосмуга</c:v>
                </c:pt>
              </c:strCache>
            </c:strRef>
          </c:cat>
          <c:val>
            <c:numRef>
              <c:f>Sheet1!$C$61:$C$63</c:f>
              <c:numCache>
                <c:formatCode>General</c:formatCode>
                <c:ptCount val="3"/>
                <c:pt idx="0">
                  <c:v>6</c:v>
                </c:pt>
                <c:pt idx="1">
                  <c:v>9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A0-4626-87FA-0CA290926F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63388767"/>
        <c:axId val="863389247"/>
      </c:barChart>
      <c:catAx>
        <c:axId val="863388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63389247"/>
        <c:crosses val="autoZero"/>
        <c:auto val="1"/>
        <c:lblAlgn val="ctr"/>
        <c:lblOffset val="100"/>
        <c:noMultiLvlLbl val="0"/>
      </c:catAx>
      <c:valAx>
        <c:axId val="8633892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633887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Sheet1!$A$34</c:f>
              <c:strCache>
                <c:ptCount val="1"/>
                <c:pt idx="0">
                  <c:v>Кількість квітучих рослин, шт.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Sheet1!$B$33:$G$33</c:f>
              <c:strCache>
                <c:ptCount val="6"/>
                <c:pt idx="0">
                  <c:v>Поле (орг.)</c:v>
                </c:pt>
                <c:pt idx="1">
                  <c:v>Поле (неорг.)</c:v>
                </c:pt>
                <c:pt idx="2">
                  <c:v>Екотон (орг.)</c:v>
                </c:pt>
                <c:pt idx="3">
                  <c:v>Екотон (неорг.)</c:v>
                </c:pt>
                <c:pt idx="4">
                  <c:v>Лісосмуга (орг.)</c:v>
                </c:pt>
                <c:pt idx="5">
                  <c:v>Лісосмуга (неорг.)</c:v>
                </c:pt>
              </c:strCache>
            </c:strRef>
          </c:cat>
          <c:val>
            <c:numRef>
              <c:f>Sheet1!$B$34:$G$34</c:f>
              <c:numCache>
                <c:formatCode>General</c:formatCode>
                <c:ptCount val="6"/>
                <c:pt idx="0">
                  <c:v>62</c:v>
                </c:pt>
                <c:pt idx="1">
                  <c:v>18</c:v>
                </c:pt>
                <c:pt idx="2">
                  <c:v>130</c:v>
                </c:pt>
                <c:pt idx="3">
                  <c:v>55</c:v>
                </c:pt>
                <c:pt idx="4">
                  <c:v>83</c:v>
                </c:pt>
                <c:pt idx="5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D-4E0F-A8D6-DC636B5F60DD}"/>
            </c:ext>
          </c:extLst>
        </c:ser>
        <c:ser>
          <c:idx val="1"/>
          <c:order val="1"/>
          <c:tx>
            <c:strRef>
              <c:f>Sheet1!$A$35</c:f>
              <c:strCache>
                <c:ptCount val="1"/>
                <c:pt idx="0">
                  <c:v>Кількість  комах, особин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Sheet1!$B$33:$G$33</c:f>
              <c:strCache>
                <c:ptCount val="6"/>
                <c:pt idx="0">
                  <c:v>Поле (орг.)</c:v>
                </c:pt>
                <c:pt idx="1">
                  <c:v>Поле (неорг.)</c:v>
                </c:pt>
                <c:pt idx="2">
                  <c:v>Екотон (орг.)</c:v>
                </c:pt>
                <c:pt idx="3">
                  <c:v>Екотон (неорг.)</c:v>
                </c:pt>
                <c:pt idx="4">
                  <c:v>Лісосмуга (орг.)</c:v>
                </c:pt>
                <c:pt idx="5">
                  <c:v>Лісосмуга (неорг.)</c:v>
                </c:pt>
              </c:strCache>
            </c:strRef>
          </c:cat>
          <c:val>
            <c:numRef>
              <c:f>Sheet1!$B$35:$G$35</c:f>
              <c:numCache>
                <c:formatCode>General</c:formatCode>
                <c:ptCount val="6"/>
                <c:pt idx="0">
                  <c:v>49</c:v>
                </c:pt>
                <c:pt idx="1">
                  <c:v>24</c:v>
                </c:pt>
                <c:pt idx="2">
                  <c:v>197</c:v>
                </c:pt>
                <c:pt idx="3">
                  <c:v>85</c:v>
                </c:pt>
                <c:pt idx="4">
                  <c:v>171</c:v>
                </c:pt>
                <c:pt idx="5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8D-4E0F-A8D6-DC636B5F6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93875519"/>
        <c:axId val="593875999"/>
      </c:barChart>
      <c:catAx>
        <c:axId val="593875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93875999"/>
        <c:crosses val="autoZero"/>
        <c:auto val="1"/>
        <c:lblAlgn val="ctr"/>
        <c:lblOffset val="100"/>
        <c:noMultiLvlLbl val="0"/>
      </c:catAx>
      <c:valAx>
        <c:axId val="593875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9387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Sheet1!$B$40</c:f>
              <c:strCache>
                <c:ptCount val="1"/>
                <c:pt idx="0">
                  <c:v>Комах на 1 рослину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408-4D13-B201-0420D4FA150B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408-4D13-B201-0420D4FA150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408-4D13-B201-0420D4FA150B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408-4D13-B201-0420D4FA150B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408-4D13-B201-0420D4FA150B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408-4D13-B201-0420D4FA15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Sheet1!$A$41:$A$46</c:f>
              <c:strCache>
                <c:ptCount val="6"/>
                <c:pt idx="0">
                  <c:v>Поле (орг.)</c:v>
                </c:pt>
                <c:pt idx="1">
                  <c:v>Поле (неорг.)</c:v>
                </c:pt>
                <c:pt idx="2">
                  <c:v>Екотон (орг.)</c:v>
                </c:pt>
                <c:pt idx="3">
                  <c:v>Екотон (неорг.)</c:v>
                </c:pt>
                <c:pt idx="4">
                  <c:v>Лісосмуга (орг.)</c:v>
                </c:pt>
                <c:pt idx="5">
                  <c:v>Лісосмуга (неорг.)</c:v>
                </c:pt>
              </c:strCache>
            </c:strRef>
          </c:cat>
          <c:val>
            <c:numRef>
              <c:f>Sheet1!$B$41:$B$46</c:f>
              <c:numCache>
                <c:formatCode>General</c:formatCode>
                <c:ptCount val="6"/>
                <c:pt idx="0">
                  <c:v>0.79</c:v>
                </c:pt>
                <c:pt idx="1">
                  <c:v>1.33</c:v>
                </c:pt>
                <c:pt idx="2">
                  <c:v>1.52</c:v>
                </c:pt>
                <c:pt idx="3">
                  <c:v>1.55</c:v>
                </c:pt>
                <c:pt idx="4">
                  <c:v>2.06</c:v>
                </c:pt>
                <c:pt idx="5">
                  <c:v>2.31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408-4D13-B201-0420D4FA15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3314B-623B-42CA-8138-4A2CE4BDAE36}" type="datetimeFigureOut">
              <a:rPr lang="de-CH" smtClean="0"/>
              <a:t>14.04.2026</a:t>
            </a:fld>
            <a:endParaRPr lang="de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3B340-0B48-4B18-95DB-B8CDC888BCC8}" type="slidenum">
              <a:rPr lang="de-CH" smtClean="0"/>
              <a:t>‹№›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26070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9F86F-71B4-955A-9D6B-A491AEB1B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C10BFA-3F11-2C2C-3169-92A4BBF70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53E2B-BF09-7A3C-9B3C-512CF82DE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7C92-7090-4354-ACC4-21A50714CDE9}" type="datetime1">
              <a:rPr lang="de-CH" smtClean="0"/>
              <a:t>14.04.2026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0FE63-1212-D58E-67F0-E1DD2BB3C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788D4-DC05-6429-6C10-0BB3A9BD2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‹№›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30243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46FF0-F63F-1134-A0FA-6F0CF5A3B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449FF-AD96-1648-B229-02861A8A7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852AC-34ED-2DA6-46FC-7321A3007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A153A-BA75-44BE-A03C-28EAF9BF8738}" type="datetime1">
              <a:rPr lang="de-CH" smtClean="0"/>
              <a:t>14.04.2026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39200-A2EA-FBAC-76E8-83552C188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A12AC-D956-32E8-C3AE-02123C89F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‹№›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17045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0AF15-812E-0EBB-7213-B37381A36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E20A68-440A-8BB6-291F-E706754D0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F70F6-07D6-23E6-53C0-714462EFB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6F1B-D47B-4695-892D-0A3B45C4BF87}" type="datetime1">
              <a:rPr lang="de-CH" smtClean="0"/>
              <a:t>14.04.2026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D72-C918-7B61-0614-5EA30E880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81D78-F948-97D7-2924-F1EDE2A0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‹№›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34632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6252D-C44E-DB4D-16AF-C4DB89679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6E0FD-0B73-4AE3-CE8B-72031E331D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A28D6E-00F0-2BD7-B2E2-14D555E51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67036B-BE5D-C4A6-3277-B9CF29F66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583CF-131A-4BA2-ABD8-6883531B577C}" type="datetime1">
              <a:rPr lang="de-CH" smtClean="0"/>
              <a:t>14.04.2026</a:t>
            </a:fld>
            <a:endParaRPr lang="de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34201B-BAD1-48A7-28A7-7E924052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EFBFC6-3D08-0432-00AA-E5FDF0C09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‹№›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3376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8C4CD-748A-C49F-6A4A-D200F2095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97EF4-4531-CE4F-6AF0-48BDB01FB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C3191A-7832-406B-77D1-2B024F48E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F3882A-541D-756A-7705-EBA129CA30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0AA7E1-DDE2-0EE4-4E54-3F2CEB5DB8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5E1B03-A8CA-769A-B13E-E084185EE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9A1F-E2A6-4E12-B60D-CBF5556F10D0}" type="datetime1">
              <a:rPr lang="de-CH" smtClean="0"/>
              <a:t>14.04.2026</a:t>
            </a:fld>
            <a:endParaRPr lang="de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07376A-D6E7-7717-7226-1BEE55B1A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BE641-5BDD-8F7A-C7A1-1D7A59AFF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‹№›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20600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1E314-9EC4-C7C6-D529-5D4F48A43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C7C2F5-0C56-3739-AA7C-D8B360A31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D1A1-DB53-45C5-89B6-7145CA95E456}" type="datetime1">
              <a:rPr lang="de-CH" smtClean="0"/>
              <a:t>14.04.2026</a:t>
            </a:fld>
            <a:endParaRPr lang="de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53EB0B-8DAC-B35F-626D-D0016CFED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779BF6-B179-5698-B075-9D56FD32A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‹№›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03670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0E4E0B-B5B7-281B-B887-911911506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7C225-F7CD-466C-9677-164C4E3251D3}" type="datetime1">
              <a:rPr lang="de-CH" smtClean="0"/>
              <a:t>14.04.2026</a:t>
            </a:fld>
            <a:endParaRPr lang="de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EAD340-10A2-C121-562D-E27A53B87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C22B9-BE6C-996D-EC58-42DB69DD4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‹№›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26076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3ACDE-29B5-D4BE-4BF9-F3EC71561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DAED5-0681-D83F-9136-4D0B1CBC4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5D6F4-A121-3D51-86A9-009983C978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D25EA3-A5A2-5C5D-BE6F-C0C844F70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0ED6F-E616-47C5-BD03-3774C279CCC7}" type="datetime1">
              <a:rPr lang="de-CH" smtClean="0"/>
              <a:t>14.04.2026</a:t>
            </a:fld>
            <a:endParaRPr lang="de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F917A6-01B9-3062-3396-BCA74C47D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EFE0A-C2D8-11F8-BB66-B9A5CDD12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‹№›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33740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D1A61-39E2-AB63-87B8-E0CD4895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008C5A-20A4-296F-75EB-EED8213C37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3252C-902E-D15B-DCB8-E3DE897E4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6D042-960A-993D-EDAE-E6741A0D1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06264-1E8F-4495-9798-4FD514771DB4}" type="datetime1">
              <a:rPr lang="de-CH" smtClean="0"/>
              <a:t>14.04.2026</a:t>
            </a:fld>
            <a:endParaRPr lang="de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1D862D-C990-652B-5856-8DD44B2E5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916F6-8797-3752-5A2E-879391ECB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‹№›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0359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B7F96-4C32-C44B-22D3-9E22C86E1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44C975-244A-A275-7BFD-6B1E86365A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92C74-BBD5-DE13-06E4-3DA089262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D97D-A8AA-4305-A839-1552FD5C323C}" type="datetime1">
              <a:rPr lang="de-CH" smtClean="0"/>
              <a:t>14.04.2026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7BC8D-2967-14F5-7D8A-087A7BC24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08839-AD65-39F6-AA07-3AB1D783B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‹№›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6769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BCB2B4-CBB8-D0EB-6450-82E345607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2701BE-436B-E219-8DEA-6871D8142A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12E15-975A-D5DE-91D7-D447A85A7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7DC60-CD4E-44C7-86B7-5A00E66A0F34}" type="datetime1">
              <a:rPr lang="de-CH" smtClean="0"/>
              <a:t>14.04.2026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C83F9-ABAE-9515-FC8A-B104ADBDF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552FD-BCFE-12EF-ECC1-5FF98AC50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‹№›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78762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583D48-62C1-03F8-AB09-3D1819969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6F5F1-AC95-D46E-C76F-74F3F09B8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301C6-8D47-D02E-53D5-C940A2C721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039D56-7C14-4281-B57B-B026DC732A0E}" type="datetime1">
              <a:rPr lang="de-CH" smtClean="0"/>
              <a:t>14.04.2026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3BD15-2ED8-3531-B878-EF36B330CF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1014A-0078-6039-7247-964242ED75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ADDC4C-0378-4CBF-B1FE-628E85868A9D}" type="slidenum">
              <a:rPr lang="de-CH" smtClean="0"/>
              <a:t>‹№›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03312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B2B0D3-1CB2-A6E0-674A-238E631DC734}"/>
              </a:ext>
            </a:extLst>
          </p:cNvPr>
          <p:cNvSpPr txBox="1"/>
          <p:nvPr/>
        </p:nvSpPr>
        <p:spPr>
          <a:xfrm>
            <a:off x="2944585" y="112850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+mj-lt"/>
                <a:cs typeface="Times New Roman" panose="02020603050405020304" pitchFamily="18" charset="0"/>
              </a:rPr>
              <a:t>Білоцерківське територіальне відділення МАН України </a:t>
            </a:r>
          </a:p>
          <a:p>
            <a:pPr algn="ctr"/>
            <a:r>
              <a:rPr lang="ru-RU" sz="1400" dirty="0">
                <a:latin typeface="+mj-lt"/>
                <a:cs typeface="Times New Roman" panose="02020603050405020304" pitchFamily="18" charset="0"/>
              </a:rPr>
              <a:t>Відділення: Екології та аграрних наук</a:t>
            </a:r>
          </a:p>
          <a:p>
            <a:pPr algn="ctr"/>
            <a:r>
              <a:rPr lang="ru-RU" sz="1400" dirty="0">
                <a:latin typeface="+mj-lt"/>
                <a:cs typeface="Times New Roman" panose="02020603050405020304" pitchFamily="18" charset="0"/>
              </a:rPr>
              <a:t>Секція: Екологія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1FB6D2-54DB-5AA9-80E6-B685F6FFB96E}"/>
              </a:ext>
            </a:extLst>
          </p:cNvPr>
          <p:cNvSpPr txBox="1"/>
          <p:nvPr/>
        </p:nvSpPr>
        <p:spPr>
          <a:xfrm>
            <a:off x="7659566" y="2823709"/>
            <a:ext cx="399505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600" b="1" dirty="0">
                <a:effectLst/>
                <a:ea typeface="Times New Roman" panose="02020603050405020304" pitchFamily="18" charset="0"/>
              </a:rPr>
              <a:t>Роботу виконав:</a:t>
            </a:r>
            <a:endParaRPr lang="en-CH" sz="1600" dirty="0">
              <a:effectLst/>
              <a:ea typeface="Calibri" panose="020F0502020204030204" pitchFamily="34" charset="0"/>
            </a:endParaRPr>
          </a:p>
          <a:p>
            <a:pPr algn="just"/>
            <a:r>
              <a:rPr lang="uk-UA" sz="1600" dirty="0">
                <a:effectLst/>
                <a:ea typeface="Times New Roman" panose="02020603050405020304" pitchFamily="18" charset="0"/>
              </a:rPr>
              <a:t>Злочевський Андрій  Віталійович,</a:t>
            </a:r>
            <a:endParaRPr lang="en-CH" sz="1600" dirty="0">
              <a:effectLst/>
              <a:ea typeface="Calibri" panose="020F0502020204030204" pitchFamily="34" charset="0"/>
            </a:endParaRPr>
          </a:p>
          <a:p>
            <a:pPr algn="just"/>
            <a:r>
              <a:rPr lang="uk-UA" sz="1600" dirty="0">
                <a:effectLst/>
                <a:ea typeface="Times New Roman" panose="02020603050405020304" pitchFamily="18" charset="0"/>
              </a:rPr>
              <a:t>учень </a:t>
            </a:r>
            <a:r>
              <a:rPr lang="uk-UA" sz="1600" dirty="0">
                <a:ea typeface="Times New Roman" panose="02020603050405020304" pitchFamily="18" charset="0"/>
              </a:rPr>
              <a:t>9</a:t>
            </a:r>
            <a:r>
              <a:rPr lang="en-US" sz="1600" dirty="0">
                <a:ea typeface="Times New Roman" panose="02020603050405020304" pitchFamily="18" charset="0"/>
              </a:rPr>
              <a:t>-</a:t>
            </a:r>
            <a:r>
              <a:rPr lang="uk-UA" sz="1600" dirty="0">
                <a:effectLst/>
                <a:ea typeface="Times New Roman" panose="02020603050405020304" pitchFamily="18" charset="0"/>
              </a:rPr>
              <a:t>А класу Білоцерківського</a:t>
            </a:r>
            <a:endParaRPr lang="en-CH" sz="1600" dirty="0">
              <a:effectLst/>
              <a:ea typeface="Calibri" panose="020F0502020204030204" pitchFamily="34" charset="0"/>
            </a:endParaRPr>
          </a:p>
          <a:p>
            <a:pPr algn="just"/>
            <a:r>
              <a:rPr lang="uk-UA" sz="1600" dirty="0">
                <a:effectLst/>
                <a:ea typeface="Times New Roman" panose="02020603050405020304" pitchFamily="18" charset="0"/>
              </a:rPr>
              <a:t>ліцею-гімназії № 17 Білоцерківської</a:t>
            </a:r>
            <a:endParaRPr lang="en-CH" sz="1600" dirty="0">
              <a:effectLst/>
              <a:ea typeface="Calibri" panose="020F0502020204030204" pitchFamily="34" charset="0"/>
            </a:endParaRPr>
          </a:p>
          <a:p>
            <a:pPr algn="just"/>
            <a:r>
              <a:rPr lang="uk-UA" sz="1600" dirty="0">
                <a:effectLst/>
                <a:ea typeface="Times New Roman" panose="02020603050405020304" pitchFamily="18" charset="0"/>
              </a:rPr>
              <a:t>міської ради Київської області</a:t>
            </a:r>
            <a:endParaRPr lang="en-CH" sz="1600" dirty="0">
              <a:effectLst/>
              <a:ea typeface="Calibri" panose="020F0502020204030204" pitchFamily="34" charset="0"/>
            </a:endParaRPr>
          </a:p>
          <a:p>
            <a:pPr algn="just"/>
            <a:r>
              <a:rPr lang="uk-UA" sz="1600" b="1" dirty="0">
                <a:effectLst/>
                <a:ea typeface="Times New Roman" panose="02020603050405020304" pitchFamily="18" charset="0"/>
              </a:rPr>
              <a:t>Науковий керівник: </a:t>
            </a:r>
            <a:endParaRPr lang="en-CH" sz="1600" dirty="0">
              <a:effectLst/>
              <a:ea typeface="Calibri" panose="020F0502020204030204" pitchFamily="34" charset="0"/>
            </a:endParaRPr>
          </a:p>
          <a:p>
            <a:pPr algn="just"/>
            <a:r>
              <a:rPr lang="uk-UA" sz="1600" dirty="0">
                <a:effectLst/>
                <a:ea typeface="Times New Roman" panose="02020603050405020304" pitchFamily="18" charset="0"/>
              </a:rPr>
              <a:t>Злочевська Ніна Олександрівна,</a:t>
            </a:r>
            <a:endParaRPr lang="en-CH" sz="1600" dirty="0">
              <a:effectLst/>
              <a:ea typeface="Calibri" panose="020F0502020204030204" pitchFamily="34" charset="0"/>
            </a:endParaRPr>
          </a:p>
          <a:p>
            <a:pPr algn="just"/>
            <a:r>
              <a:rPr lang="uk-UA" sz="1600" dirty="0">
                <a:effectLst/>
                <a:ea typeface="Times New Roman" panose="02020603050405020304" pitchFamily="18" charset="0"/>
              </a:rPr>
              <a:t>учитель географії та біології</a:t>
            </a:r>
            <a:endParaRPr lang="en-CH" sz="1600" dirty="0">
              <a:effectLst/>
              <a:ea typeface="Calibri" panose="020F0502020204030204" pitchFamily="34" charset="0"/>
            </a:endParaRPr>
          </a:p>
          <a:p>
            <a:pPr algn="just"/>
            <a:r>
              <a:rPr lang="uk-UA" sz="1600" dirty="0">
                <a:effectLst/>
                <a:ea typeface="Times New Roman" panose="02020603050405020304" pitchFamily="18" charset="0"/>
              </a:rPr>
              <a:t>Білоцерківського ліцею-гімназії </a:t>
            </a:r>
            <a:endParaRPr lang="en-CH" sz="1600" dirty="0">
              <a:effectLst/>
              <a:ea typeface="Calibri" panose="020F0502020204030204" pitchFamily="34" charset="0"/>
            </a:endParaRPr>
          </a:p>
          <a:p>
            <a:pPr algn="just"/>
            <a:r>
              <a:rPr lang="uk-UA" sz="1600" dirty="0">
                <a:effectLst/>
                <a:ea typeface="Times New Roman" panose="02020603050405020304" pitchFamily="18" charset="0"/>
              </a:rPr>
              <a:t>№ 17 Білоцерківської міської ради </a:t>
            </a:r>
            <a:endParaRPr lang="en-CH" sz="1600" dirty="0">
              <a:effectLst/>
              <a:ea typeface="Calibri" panose="020F0502020204030204" pitchFamily="34" charset="0"/>
            </a:endParaRPr>
          </a:p>
          <a:p>
            <a:pPr algn="just"/>
            <a:r>
              <a:rPr lang="uk-UA" sz="1600" dirty="0">
                <a:effectLst/>
                <a:ea typeface="Times New Roman" panose="02020603050405020304" pitchFamily="18" charset="0"/>
              </a:rPr>
              <a:t>Київської області</a:t>
            </a:r>
            <a:endParaRPr lang="en-CH" sz="1600" dirty="0"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5342DF-EFB5-E72F-FD6E-DB54BEC10471}"/>
              </a:ext>
            </a:extLst>
          </p:cNvPr>
          <p:cNvSpPr txBox="1"/>
          <p:nvPr/>
        </p:nvSpPr>
        <p:spPr>
          <a:xfrm>
            <a:off x="1544320" y="928417"/>
            <a:ext cx="9464040" cy="914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2400" b="1" dirty="0">
                <a:effectLst/>
                <a:latin typeface="+mj-lt"/>
                <a:ea typeface="Times New Roman" panose="02020603050405020304" pitchFamily="18" charset="0"/>
              </a:rPr>
              <a:t>Взаємодії квітучих рослин і комах-запилювачів у агроландшафті посівів пшениці озимої за органічного землеробства</a:t>
            </a:r>
            <a:endParaRPr lang="de-CH" sz="2400" dirty="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B05F8-D8C3-A5FF-5ADB-A9CAE15D8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1</a:t>
            </a:fld>
            <a:endParaRPr lang="de-CH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48FFAF-46C7-0389-4A9E-DD82417B6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0" b="16525"/>
          <a:stretch>
            <a:fillRect/>
          </a:stretch>
        </p:blipFill>
        <p:spPr>
          <a:xfrm>
            <a:off x="838200" y="1920250"/>
            <a:ext cx="6618329" cy="469391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1469229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57D857-11A4-CBA3-796F-974F5AD37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81" b="24104"/>
          <a:stretch>
            <a:fillRect/>
          </a:stretch>
        </p:blipFill>
        <p:spPr>
          <a:xfrm>
            <a:off x="3852455" y="472621"/>
            <a:ext cx="8295952" cy="588372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B9D066-D901-6CF4-F990-ADBAAD6D167E}"/>
              </a:ext>
            </a:extLst>
          </p:cNvPr>
          <p:cNvSpPr txBox="1"/>
          <p:nvPr/>
        </p:nvSpPr>
        <p:spPr>
          <a:xfrm>
            <a:off x="228031" y="472621"/>
            <a:ext cx="5181600" cy="3742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b="1" noProof="0">
                <a:effectLst/>
              </a:rPr>
              <a:t>Метою</a:t>
            </a:r>
            <a:r>
              <a:rPr lang="uk-UA" noProof="0">
                <a:effectLst/>
              </a:rPr>
              <a:t> роботи є оцінка взаємодій комах із квітучими рослинами в різних елементах агроландшафту посівів пшениці озимої за органічної та неорганічної систем землеробства.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noProof="0" dirty="0">
                <a:effectLst/>
              </a:rPr>
              <a:t>Для досягнення поставленої мети було визначено такі </a:t>
            </a:r>
            <a:r>
              <a:rPr lang="uk-UA" b="1" noProof="0" dirty="0">
                <a:effectLst/>
              </a:rPr>
              <a:t>завдання</a:t>
            </a:r>
            <a:r>
              <a:rPr lang="uk-UA" noProof="0" dirty="0">
                <a:effectLst/>
              </a:rPr>
              <a:t>: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noProof="0" dirty="0">
                <a:effectLst/>
              </a:rPr>
              <a:t>дослідити видовий склад квітучих рослин у посівах пшениці озимої, екотонах та лісосмугах; 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noProof="0" dirty="0">
                <a:effectLst/>
              </a:rPr>
              <a:t>встановити таксономічний склад комах-відвідувачів квіток у досліджених біотопах; 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noProof="0" dirty="0">
                <a:effectLst/>
              </a:rPr>
              <a:t>проаналізувати функціональну структуру комплексу комах-запилювачів і ентомофагів; 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noProof="0" dirty="0">
                <a:effectLst/>
              </a:rPr>
              <a:t>оцінити інтенсивність відвідування квітучих рослин комахами в різних елементах агроландшафту; 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noProof="0" dirty="0">
                <a:effectLst/>
              </a:rPr>
              <a:t>визначити вплив органічної та неорганічної систем землеробства на чисельність квітучих рослин і комах.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11F430-0B06-3D81-56DF-458828D3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E7ADDC4C-0378-4CBF-B1FE-628E85868A9D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27456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44A925-7058-AE7E-BE77-21B04BFFC7E3}"/>
              </a:ext>
            </a:extLst>
          </p:cNvPr>
          <p:cNvSpPr txBox="1"/>
          <p:nvPr/>
        </p:nvSpPr>
        <p:spPr>
          <a:xfrm>
            <a:off x="833630" y="188121"/>
            <a:ext cx="6002110" cy="1495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4000" b="1" dirty="0">
                <a:effectLst/>
                <a:latin typeface="+mj-lt"/>
                <a:ea typeface="+mj-ea"/>
                <a:cs typeface="+mj-cs"/>
              </a:rPr>
              <a:t>МЕТОДИ ДОСЛІДЖЕННЯ</a:t>
            </a:r>
            <a:endParaRPr lang="en-US" sz="4000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5F5F64-C72B-111A-B9D2-773BF5177DE4}"/>
              </a:ext>
            </a:extLst>
          </p:cNvPr>
          <p:cNvSpPr txBox="1"/>
          <p:nvPr/>
        </p:nvSpPr>
        <p:spPr>
          <a:xfrm>
            <a:off x="833630" y="1360038"/>
            <a:ext cx="6002110" cy="37290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noProof="0">
                <a:effectLst/>
              </a:rPr>
              <a:t>Облік квітучих рослин і комах проводили маршрутним методом із використанням трансект. </a:t>
            </a:r>
            <a:r>
              <a:rPr lang="uk-UA" noProof="0" dirty="0">
                <a:effectLst/>
              </a:rPr>
              <a:t>У кожному досліджуваному біотопі (поле пшениці озимої, екотон, лісосмуга) закладали по чотири трансекти, результати яких усереднювали.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noProof="0" dirty="0">
                <a:effectLst/>
              </a:rPr>
              <a:t>Довжина однієї трансекти становила 100 м, ширина облікової смуги 2 м. Тривалість обліку на одній трансекті складала 15 хвилин. Під час проходження трансекти реєстрували всі квітучі рослини та комах, що відвідували їх у межах облікової смуги.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uk-UA" noProof="0" dirty="0">
                <a:effectLst/>
              </a:rPr>
              <a:t>Облік проводили дві особи. Одна особа здійснювала фіксацію часу проходження трансекти та запис результатів спостережень, інша робила визначення комах. У випадках, коли визначити комаху в польових умовах було неможливо, її відловлювали для подальшої ідентифікації в лабораторних умовах. Під час відлову комах відлік часу тимчасово зупиняли, після чого облік продовжували до досягнення загальної тривалості проходження трансекти 15 хвилин.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DDC7E7-EBD7-7846-53FE-D6C0469D1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0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B45FD0A-0A0D-1812-7839-B510DAE51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E7ADDC4C-0378-4CBF-B1FE-628E85868A9D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3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" name="AutoShape 2" descr="Generated image: Research methodology infographic of habitats">
            <a:extLst>
              <a:ext uri="{FF2B5EF4-FFF2-40B4-BE49-F238E27FC236}">
                <a16:creationId xmlns:a16="http://schemas.microsoft.com/office/drawing/2014/main" id="{EBDAADEB-A529-0792-A92F-9D5E795516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8977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D5398F-BE52-2637-2C9D-E6224B2F2412}"/>
              </a:ext>
            </a:extLst>
          </p:cNvPr>
          <p:cNvSpPr txBox="1"/>
          <p:nvPr/>
        </p:nvSpPr>
        <p:spPr>
          <a:xfrm>
            <a:off x="828675" y="494414"/>
            <a:ext cx="10534650" cy="8174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25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Відвідування квітучих рослин комахами у полі озимої пшениці, органічна система землеробства (особин)</a:t>
            </a:r>
            <a:endParaRPr lang="en-US" sz="2500" kern="120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BC9465A-9330-A23F-6C5C-B379125865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015420"/>
              </p:ext>
            </p:extLst>
          </p:nvPr>
        </p:nvGraphicFramePr>
        <p:xfrm>
          <a:off x="332012" y="1383296"/>
          <a:ext cx="11527976" cy="536256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3083196">
                  <a:extLst>
                    <a:ext uri="{9D8B030D-6E8A-4147-A177-3AD203B41FA5}">
                      <a16:colId xmlns:a16="http://schemas.microsoft.com/office/drawing/2014/main" val="1744417520"/>
                    </a:ext>
                  </a:extLst>
                </a:gridCol>
                <a:gridCol w="844478">
                  <a:extLst>
                    <a:ext uri="{9D8B030D-6E8A-4147-A177-3AD203B41FA5}">
                      <a16:colId xmlns:a16="http://schemas.microsoft.com/office/drawing/2014/main" val="3121967042"/>
                    </a:ext>
                  </a:extLst>
                </a:gridCol>
                <a:gridCol w="844478">
                  <a:extLst>
                    <a:ext uri="{9D8B030D-6E8A-4147-A177-3AD203B41FA5}">
                      <a16:colId xmlns:a16="http://schemas.microsoft.com/office/drawing/2014/main" val="1775790584"/>
                    </a:ext>
                  </a:extLst>
                </a:gridCol>
                <a:gridCol w="844478">
                  <a:extLst>
                    <a:ext uri="{9D8B030D-6E8A-4147-A177-3AD203B41FA5}">
                      <a16:colId xmlns:a16="http://schemas.microsoft.com/office/drawing/2014/main" val="193391919"/>
                    </a:ext>
                  </a:extLst>
                </a:gridCol>
                <a:gridCol w="844478">
                  <a:extLst>
                    <a:ext uri="{9D8B030D-6E8A-4147-A177-3AD203B41FA5}">
                      <a16:colId xmlns:a16="http://schemas.microsoft.com/office/drawing/2014/main" val="1316302671"/>
                    </a:ext>
                  </a:extLst>
                </a:gridCol>
                <a:gridCol w="844478">
                  <a:extLst>
                    <a:ext uri="{9D8B030D-6E8A-4147-A177-3AD203B41FA5}">
                      <a16:colId xmlns:a16="http://schemas.microsoft.com/office/drawing/2014/main" val="1781011044"/>
                    </a:ext>
                  </a:extLst>
                </a:gridCol>
                <a:gridCol w="844478">
                  <a:extLst>
                    <a:ext uri="{9D8B030D-6E8A-4147-A177-3AD203B41FA5}">
                      <a16:colId xmlns:a16="http://schemas.microsoft.com/office/drawing/2014/main" val="3184896089"/>
                    </a:ext>
                  </a:extLst>
                </a:gridCol>
                <a:gridCol w="844478">
                  <a:extLst>
                    <a:ext uri="{9D8B030D-6E8A-4147-A177-3AD203B41FA5}">
                      <a16:colId xmlns:a16="http://schemas.microsoft.com/office/drawing/2014/main" val="2134041993"/>
                    </a:ext>
                  </a:extLst>
                </a:gridCol>
                <a:gridCol w="844478">
                  <a:extLst>
                    <a:ext uri="{9D8B030D-6E8A-4147-A177-3AD203B41FA5}">
                      <a16:colId xmlns:a16="http://schemas.microsoft.com/office/drawing/2014/main" val="3789585213"/>
                    </a:ext>
                  </a:extLst>
                </a:gridCol>
                <a:gridCol w="844478">
                  <a:extLst>
                    <a:ext uri="{9D8B030D-6E8A-4147-A177-3AD203B41FA5}">
                      <a16:colId xmlns:a16="http://schemas.microsoft.com/office/drawing/2014/main" val="192997123"/>
                    </a:ext>
                  </a:extLst>
                </a:gridCol>
                <a:gridCol w="844478">
                  <a:extLst>
                    <a:ext uri="{9D8B030D-6E8A-4147-A177-3AD203B41FA5}">
                      <a16:colId xmlns:a16="http://schemas.microsoft.com/office/drawing/2014/main" val="3432999188"/>
                    </a:ext>
                  </a:extLst>
                </a:gridCol>
              </a:tblGrid>
              <a:tr h="16605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Родина комах</a:t>
                      </a:r>
                      <a:endParaRPr lang="de-CH" sz="14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b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Matricaria chamomilla</a:t>
                      </a:r>
                      <a:endParaRPr lang="de-CH" sz="14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vert="vert270" anchor="b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Tripleurospermum inodorum</a:t>
                      </a:r>
                      <a:endParaRPr lang="de-CH" sz="14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vert="vert270" anchor="b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Capsella bursa-pastoris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vert="vert270" anchor="b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Sinapis arvensis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vert="vert270" anchor="b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Thlaspi arvense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vert="vert270" anchor="b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Polygonum aviculare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vert="vert270" anchor="b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Fallopia convolvulus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vert="vert270" anchor="b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Stellaria media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vert="vert270" anchor="b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Papaver rhoeas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vert="vert270" anchor="b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Sonchus arvensis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vert="vert270" anchor="b"/>
                </a:tc>
                <a:extLst>
                  <a:ext uri="{0D108BD9-81ED-4DB2-BD59-A6C34878D82A}">
                    <a16:rowId xmlns:a16="http://schemas.microsoft.com/office/drawing/2014/main" val="680413494"/>
                  </a:ext>
                </a:extLst>
              </a:tr>
              <a:tr h="22875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Syrphidae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extLst>
                  <a:ext uri="{0D108BD9-81ED-4DB2-BD59-A6C34878D82A}">
                    <a16:rowId xmlns:a16="http://schemas.microsoft.com/office/drawing/2014/main" val="2981798667"/>
                  </a:ext>
                </a:extLst>
              </a:tr>
              <a:tr h="22875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Apidae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extLst>
                  <a:ext uri="{0D108BD9-81ED-4DB2-BD59-A6C34878D82A}">
                    <a16:rowId xmlns:a16="http://schemas.microsoft.com/office/drawing/2014/main" val="2780834422"/>
                  </a:ext>
                </a:extLst>
              </a:tr>
              <a:tr h="22875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Muscidae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extLst>
                  <a:ext uri="{0D108BD9-81ED-4DB2-BD59-A6C34878D82A}">
                    <a16:rowId xmlns:a16="http://schemas.microsoft.com/office/drawing/2014/main" val="915331020"/>
                  </a:ext>
                </a:extLst>
              </a:tr>
              <a:tr h="22875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Calliphoridae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extLst>
                  <a:ext uri="{0D108BD9-81ED-4DB2-BD59-A6C34878D82A}">
                    <a16:rowId xmlns:a16="http://schemas.microsoft.com/office/drawing/2014/main" val="732865124"/>
                  </a:ext>
                </a:extLst>
              </a:tr>
              <a:tr h="22875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Coccinellidae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extLst>
                  <a:ext uri="{0D108BD9-81ED-4DB2-BD59-A6C34878D82A}">
                    <a16:rowId xmlns:a16="http://schemas.microsoft.com/office/drawing/2014/main" val="607995582"/>
                  </a:ext>
                </a:extLst>
              </a:tr>
              <a:tr h="22875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Cantharidae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extLst>
                  <a:ext uri="{0D108BD9-81ED-4DB2-BD59-A6C34878D82A}">
                    <a16:rowId xmlns:a16="http://schemas.microsoft.com/office/drawing/2014/main" val="3810744959"/>
                  </a:ext>
                </a:extLst>
              </a:tr>
              <a:tr h="22875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Braconidae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extLst>
                  <a:ext uri="{0D108BD9-81ED-4DB2-BD59-A6C34878D82A}">
                    <a16:rowId xmlns:a16="http://schemas.microsoft.com/office/drawing/2014/main" val="14284370"/>
                  </a:ext>
                </a:extLst>
              </a:tr>
              <a:tr h="22875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Ichneumonidae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extLst>
                  <a:ext uri="{0D108BD9-81ED-4DB2-BD59-A6C34878D82A}">
                    <a16:rowId xmlns:a16="http://schemas.microsoft.com/office/drawing/2014/main" val="950917101"/>
                  </a:ext>
                </a:extLst>
              </a:tr>
              <a:tr h="22875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Chalcidoidea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extLst>
                  <a:ext uri="{0D108BD9-81ED-4DB2-BD59-A6C34878D82A}">
                    <a16:rowId xmlns:a16="http://schemas.microsoft.com/office/drawing/2014/main" val="2339351564"/>
                  </a:ext>
                </a:extLst>
              </a:tr>
              <a:tr h="22875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Chrysopidae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400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520" marR="25603" marT="9577" marB="71829" anchor="ctr"/>
                </a:tc>
                <a:extLst>
                  <a:ext uri="{0D108BD9-81ED-4DB2-BD59-A6C34878D82A}">
                    <a16:rowId xmlns:a16="http://schemas.microsoft.com/office/drawing/2014/main" val="4028354252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22C6B2-6D15-45E5-A742-F5AAA2FEB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4</a:t>
            </a:fld>
            <a:endParaRPr lang="de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D34DF9-004C-17DE-D0D4-5B5273784D4D}"/>
              </a:ext>
            </a:extLst>
          </p:cNvPr>
          <p:cNvSpPr txBox="1"/>
          <p:nvPr/>
        </p:nvSpPr>
        <p:spPr>
          <a:xfrm>
            <a:off x="3047198" y="31017"/>
            <a:ext cx="6097604" cy="463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РЕЗУЛЬТАТИ ДОСЛІДЖЕННЯ</a:t>
            </a:r>
            <a:endParaRPr lang="de-CH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156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98D18E-6016-2175-879C-9153A146A396}"/>
              </a:ext>
            </a:extLst>
          </p:cNvPr>
          <p:cNvSpPr txBox="1"/>
          <p:nvPr/>
        </p:nvSpPr>
        <p:spPr>
          <a:xfrm>
            <a:off x="828675" y="494414"/>
            <a:ext cx="10534650" cy="8174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25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Відвідування квітучих рослин комахами у полі озимої пшениці, неорганічна система землеробства (особин)</a:t>
            </a:r>
            <a:endParaRPr lang="en-US" sz="2500" kern="120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E721C5-78EC-8146-B4B4-B5345DB1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7ADDC4C-0378-4CBF-B1FE-628E85868A9D}" type="slidenum">
              <a:rPr lang="en-US" sz="100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sz="1000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DFEE723-E745-B00E-B618-710190A80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231231"/>
              </p:ext>
            </p:extLst>
          </p:nvPr>
        </p:nvGraphicFramePr>
        <p:xfrm>
          <a:off x="828675" y="1962353"/>
          <a:ext cx="10623156" cy="3948087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2296726">
                  <a:extLst>
                    <a:ext uri="{9D8B030D-6E8A-4147-A177-3AD203B41FA5}">
                      <a16:colId xmlns:a16="http://schemas.microsoft.com/office/drawing/2014/main" val="948116889"/>
                    </a:ext>
                  </a:extLst>
                </a:gridCol>
                <a:gridCol w="1774067">
                  <a:extLst>
                    <a:ext uri="{9D8B030D-6E8A-4147-A177-3AD203B41FA5}">
                      <a16:colId xmlns:a16="http://schemas.microsoft.com/office/drawing/2014/main" val="2629116718"/>
                    </a:ext>
                  </a:extLst>
                </a:gridCol>
                <a:gridCol w="2672786">
                  <a:extLst>
                    <a:ext uri="{9D8B030D-6E8A-4147-A177-3AD203B41FA5}">
                      <a16:colId xmlns:a16="http://schemas.microsoft.com/office/drawing/2014/main" val="1750083501"/>
                    </a:ext>
                  </a:extLst>
                </a:gridCol>
                <a:gridCol w="1327895">
                  <a:extLst>
                    <a:ext uri="{9D8B030D-6E8A-4147-A177-3AD203B41FA5}">
                      <a16:colId xmlns:a16="http://schemas.microsoft.com/office/drawing/2014/main" val="41842664"/>
                    </a:ext>
                  </a:extLst>
                </a:gridCol>
                <a:gridCol w="1298149">
                  <a:extLst>
                    <a:ext uri="{9D8B030D-6E8A-4147-A177-3AD203B41FA5}">
                      <a16:colId xmlns:a16="http://schemas.microsoft.com/office/drawing/2014/main" val="1041202912"/>
                    </a:ext>
                  </a:extLst>
                </a:gridCol>
                <a:gridCol w="1253533">
                  <a:extLst>
                    <a:ext uri="{9D8B030D-6E8A-4147-A177-3AD203B41FA5}">
                      <a16:colId xmlns:a16="http://schemas.microsoft.com/office/drawing/2014/main" val="540406194"/>
                    </a:ext>
                  </a:extLst>
                </a:gridCol>
              </a:tblGrid>
              <a:tr h="11056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30">
                          <a:solidFill>
                            <a:schemeClr val="tx1"/>
                          </a:solidFill>
                          <a:effectLst/>
                        </a:rPr>
                        <a:t>Родина комах</a:t>
                      </a:r>
                      <a:endParaRPr lang="de-CH" sz="1600" b="1" kern="100" cap="none" spc="3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92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30">
                          <a:solidFill>
                            <a:schemeClr val="tx1"/>
                          </a:solidFill>
                          <a:effectLst/>
                        </a:rPr>
                        <a:t>Matricaria chamomilla</a:t>
                      </a:r>
                      <a:endParaRPr lang="de-CH" sz="1600" b="1" kern="100" cap="none" spc="3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92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30">
                          <a:solidFill>
                            <a:schemeClr val="tx1"/>
                          </a:solidFill>
                          <a:effectLst/>
                        </a:rPr>
                        <a:t>Tripleurospermum inodorum</a:t>
                      </a:r>
                      <a:endParaRPr lang="de-CH" sz="1600" b="1" kern="100" cap="none" spc="3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92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30">
                          <a:solidFill>
                            <a:schemeClr val="tx1"/>
                          </a:solidFill>
                          <a:effectLst/>
                        </a:rPr>
                        <a:t>Capsella bursa-pastoris</a:t>
                      </a:r>
                      <a:endParaRPr lang="de-CH" sz="1600" b="1" kern="100" cap="none" spc="3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92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30">
                          <a:solidFill>
                            <a:schemeClr val="tx1"/>
                          </a:solidFill>
                          <a:effectLst/>
                        </a:rPr>
                        <a:t>Sinapis arvensis</a:t>
                      </a:r>
                      <a:endParaRPr lang="de-CH" sz="1600" b="1" kern="100" cap="none" spc="3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92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30">
                          <a:solidFill>
                            <a:schemeClr val="tx1"/>
                          </a:solidFill>
                          <a:effectLst/>
                        </a:rPr>
                        <a:t>Thlaspi arvense</a:t>
                      </a:r>
                      <a:endParaRPr lang="de-CH" sz="1600" b="1" kern="100" cap="none" spc="3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9238" marT="0" marB="0" anchor="ctr"/>
                </a:tc>
                <a:extLst>
                  <a:ext uri="{0D108BD9-81ED-4DB2-BD59-A6C34878D82A}">
                    <a16:rowId xmlns:a16="http://schemas.microsoft.com/office/drawing/2014/main" val="1298548136"/>
                  </a:ext>
                </a:extLst>
              </a:tr>
              <a:tr h="2842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b="1" kern="0" cap="none" spc="0">
                          <a:solidFill>
                            <a:schemeClr val="tx1"/>
                          </a:solidFill>
                          <a:effectLst/>
                        </a:rPr>
                        <a:t>Syrphidae</a:t>
                      </a:r>
                      <a:endParaRPr lang="de-CH" sz="12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extLst>
                  <a:ext uri="{0D108BD9-81ED-4DB2-BD59-A6C34878D82A}">
                    <a16:rowId xmlns:a16="http://schemas.microsoft.com/office/drawing/2014/main" val="2623680341"/>
                  </a:ext>
                </a:extLst>
              </a:tr>
              <a:tr h="2842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b="1" kern="0" cap="none" spc="0">
                          <a:solidFill>
                            <a:schemeClr val="tx1"/>
                          </a:solidFill>
                          <a:effectLst/>
                        </a:rPr>
                        <a:t>Apidae</a:t>
                      </a:r>
                      <a:endParaRPr lang="de-CH" sz="12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extLst>
                  <a:ext uri="{0D108BD9-81ED-4DB2-BD59-A6C34878D82A}">
                    <a16:rowId xmlns:a16="http://schemas.microsoft.com/office/drawing/2014/main" val="1648439789"/>
                  </a:ext>
                </a:extLst>
              </a:tr>
              <a:tr h="2842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b="1" kern="0" cap="none" spc="0">
                          <a:solidFill>
                            <a:schemeClr val="tx1"/>
                          </a:solidFill>
                          <a:effectLst/>
                        </a:rPr>
                        <a:t>Muscidae</a:t>
                      </a:r>
                      <a:endParaRPr lang="de-CH" sz="12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extLst>
                  <a:ext uri="{0D108BD9-81ED-4DB2-BD59-A6C34878D82A}">
                    <a16:rowId xmlns:a16="http://schemas.microsoft.com/office/drawing/2014/main" val="2597860684"/>
                  </a:ext>
                </a:extLst>
              </a:tr>
              <a:tr h="2842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b="1" kern="0" cap="none" spc="0">
                          <a:solidFill>
                            <a:schemeClr val="tx1"/>
                          </a:solidFill>
                          <a:effectLst/>
                        </a:rPr>
                        <a:t>Calliphoridae</a:t>
                      </a:r>
                      <a:endParaRPr lang="de-CH" sz="12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extLst>
                  <a:ext uri="{0D108BD9-81ED-4DB2-BD59-A6C34878D82A}">
                    <a16:rowId xmlns:a16="http://schemas.microsoft.com/office/drawing/2014/main" val="209346348"/>
                  </a:ext>
                </a:extLst>
              </a:tr>
              <a:tr h="2842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b="1" kern="0" cap="none" spc="0">
                          <a:solidFill>
                            <a:schemeClr val="tx1"/>
                          </a:solidFill>
                          <a:effectLst/>
                        </a:rPr>
                        <a:t>Coccinellidae</a:t>
                      </a:r>
                      <a:endParaRPr lang="de-CH" sz="12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extLst>
                  <a:ext uri="{0D108BD9-81ED-4DB2-BD59-A6C34878D82A}">
                    <a16:rowId xmlns:a16="http://schemas.microsoft.com/office/drawing/2014/main" val="318481892"/>
                  </a:ext>
                </a:extLst>
              </a:tr>
              <a:tr h="2842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b="1" kern="0" cap="none" spc="0">
                          <a:solidFill>
                            <a:schemeClr val="tx1"/>
                          </a:solidFill>
                          <a:effectLst/>
                        </a:rPr>
                        <a:t>Cantharidae</a:t>
                      </a:r>
                      <a:endParaRPr lang="de-CH" sz="12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extLst>
                  <a:ext uri="{0D108BD9-81ED-4DB2-BD59-A6C34878D82A}">
                    <a16:rowId xmlns:a16="http://schemas.microsoft.com/office/drawing/2014/main" val="4052898662"/>
                  </a:ext>
                </a:extLst>
              </a:tr>
              <a:tr h="2842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b="1" kern="0" cap="none" spc="0">
                          <a:solidFill>
                            <a:schemeClr val="tx1"/>
                          </a:solidFill>
                          <a:effectLst/>
                        </a:rPr>
                        <a:t>Braconidae</a:t>
                      </a:r>
                      <a:endParaRPr lang="de-CH" sz="12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extLst>
                  <a:ext uri="{0D108BD9-81ED-4DB2-BD59-A6C34878D82A}">
                    <a16:rowId xmlns:a16="http://schemas.microsoft.com/office/drawing/2014/main" val="1642043322"/>
                  </a:ext>
                </a:extLst>
              </a:tr>
              <a:tr h="2842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b="1" kern="0" cap="none" spc="0">
                          <a:solidFill>
                            <a:schemeClr val="tx1"/>
                          </a:solidFill>
                          <a:effectLst/>
                        </a:rPr>
                        <a:t>Ichneumonidae</a:t>
                      </a:r>
                      <a:endParaRPr lang="de-CH" sz="12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extLst>
                  <a:ext uri="{0D108BD9-81ED-4DB2-BD59-A6C34878D82A}">
                    <a16:rowId xmlns:a16="http://schemas.microsoft.com/office/drawing/2014/main" val="2048031838"/>
                  </a:ext>
                </a:extLst>
              </a:tr>
              <a:tr h="2842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b="1" kern="0" cap="none" spc="0">
                          <a:solidFill>
                            <a:schemeClr val="tx1"/>
                          </a:solidFill>
                          <a:effectLst/>
                        </a:rPr>
                        <a:t>Chalcidoidea</a:t>
                      </a:r>
                      <a:endParaRPr lang="de-CH" sz="12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4905" marT="0" marB="0" anchor="ctr"/>
                </a:tc>
                <a:extLst>
                  <a:ext uri="{0D108BD9-81ED-4DB2-BD59-A6C34878D82A}">
                    <a16:rowId xmlns:a16="http://schemas.microsoft.com/office/drawing/2014/main" val="2854886148"/>
                  </a:ext>
                </a:extLst>
              </a:tr>
              <a:tr h="2842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b="1" kern="0" cap="none" spc="0">
                          <a:solidFill>
                            <a:schemeClr val="tx1"/>
                          </a:solidFill>
                          <a:effectLst/>
                        </a:rPr>
                        <a:t>Chrysopidae</a:t>
                      </a:r>
                      <a:endParaRPr lang="de-CH" sz="12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CH" sz="1200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88" marR="44905" marT="0" marB="0" anchor="ctr"/>
                </a:tc>
                <a:extLst>
                  <a:ext uri="{0D108BD9-81ED-4DB2-BD59-A6C34878D82A}">
                    <a16:rowId xmlns:a16="http://schemas.microsoft.com/office/drawing/2014/main" val="4712903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3464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49021C-8B0D-EC57-9431-3DA25226D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6F036F-1453-EED1-B1BE-EDCB781C2750}"/>
              </a:ext>
            </a:extLst>
          </p:cNvPr>
          <p:cNvSpPr txBox="1"/>
          <p:nvPr/>
        </p:nvSpPr>
        <p:spPr>
          <a:xfrm>
            <a:off x="828675" y="494414"/>
            <a:ext cx="10534650" cy="8174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25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Відвідування квітучих рослин комахами у екотоні озимої пшениці, органічна система землеробства (особин)</a:t>
            </a:r>
            <a:endParaRPr lang="en-US" sz="2500" kern="120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4BD91-295D-EB4D-97BB-757AB185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7ADDC4C-0378-4CBF-B1FE-628E85868A9D}" type="slidenum">
              <a:rPr lang="en-US" sz="100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sz="1000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1A44C18-110E-CC29-FC9B-5517195C8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422236"/>
              </p:ext>
            </p:extLst>
          </p:nvPr>
        </p:nvGraphicFramePr>
        <p:xfrm>
          <a:off x="1076954" y="1646668"/>
          <a:ext cx="10038091" cy="4853055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2087594">
                  <a:extLst>
                    <a:ext uri="{9D8B030D-6E8A-4147-A177-3AD203B41FA5}">
                      <a16:colId xmlns:a16="http://schemas.microsoft.com/office/drawing/2014/main" val="4021777552"/>
                    </a:ext>
                  </a:extLst>
                </a:gridCol>
                <a:gridCol w="711040">
                  <a:extLst>
                    <a:ext uri="{9D8B030D-6E8A-4147-A177-3AD203B41FA5}">
                      <a16:colId xmlns:a16="http://schemas.microsoft.com/office/drawing/2014/main" val="3834519236"/>
                    </a:ext>
                  </a:extLst>
                </a:gridCol>
                <a:gridCol w="840097">
                  <a:extLst>
                    <a:ext uri="{9D8B030D-6E8A-4147-A177-3AD203B41FA5}">
                      <a16:colId xmlns:a16="http://schemas.microsoft.com/office/drawing/2014/main" val="1268449448"/>
                    </a:ext>
                  </a:extLst>
                </a:gridCol>
                <a:gridCol w="711040">
                  <a:extLst>
                    <a:ext uri="{9D8B030D-6E8A-4147-A177-3AD203B41FA5}">
                      <a16:colId xmlns:a16="http://schemas.microsoft.com/office/drawing/2014/main" val="4225074698"/>
                    </a:ext>
                  </a:extLst>
                </a:gridCol>
                <a:gridCol w="711040">
                  <a:extLst>
                    <a:ext uri="{9D8B030D-6E8A-4147-A177-3AD203B41FA5}">
                      <a16:colId xmlns:a16="http://schemas.microsoft.com/office/drawing/2014/main" val="2326705056"/>
                    </a:ext>
                  </a:extLst>
                </a:gridCol>
                <a:gridCol w="711040">
                  <a:extLst>
                    <a:ext uri="{9D8B030D-6E8A-4147-A177-3AD203B41FA5}">
                      <a16:colId xmlns:a16="http://schemas.microsoft.com/office/drawing/2014/main" val="3634226795"/>
                    </a:ext>
                  </a:extLst>
                </a:gridCol>
                <a:gridCol w="711040">
                  <a:extLst>
                    <a:ext uri="{9D8B030D-6E8A-4147-A177-3AD203B41FA5}">
                      <a16:colId xmlns:a16="http://schemas.microsoft.com/office/drawing/2014/main" val="2545442173"/>
                    </a:ext>
                  </a:extLst>
                </a:gridCol>
                <a:gridCol w="711040">
                  <a:extLst>
                    <a:ext uri="{9D8B030D-6E8A-4147-A177-3AD203B41FA5}">
                      <a16:colId xmlns:a16="http://schemas.microsoft.com/office/drawing/2014/main" val="1094959003"/>
                    </a:ext>
                  </a:extLst>
                </a:gridCol>
                <a:gridCol w="711040">
                  <a:extLst>
                    <a:ext uri="{9D8B030D-6E8A-4147-A177-3AD203B41FA5}">
                      <a16:colId xmlns:a16="http://schemas.microsoft.com/office/drawing/2014/main" val="104629122"/>
                    </a:ext>
                  </a:extLst>
                </a:gridCol>
                <a:gridCol w="711040">
                  <a:extLst>
                    <a:ext uri="{9D8B030D-6E8A-4147-A177-3AD203B41FA5}">
                      <a16:colId xmlns:a16="http://schemas.microsoft.com/office/drawing/2014/main" val="2812413068"/>
                    </a:ext>
                  </a:extLst>
                </a:gridCol>
                <a:gridCol w="711040">
                  <a:extLst>
                    <a:ext uri="{9D8B030D-6E8A-4147-A177-3AD203B41FA5}">
                      <a16:colId xmlns:a16="http://schemas.microsoft.com/office/drawing/2014/main" val="4198292377"/>
                    </a:ext>
                  </a:extLst>
                </a:gridCol>
                <a:gridCol w="711040">
                  <a:extLst>
                    <a:ext uri="{9D8B030D-6E8A-4147-A177-3AD203B41FA5}">
                      <a16:colId xmlns:a16="http://schemas.microsoft.com/office/drawing/2014/main" val="1693186018"/>
                    </a:ext>
                  </a:extLst>
                </a:gridCol>
              </a:tblGrid>
              <a:tr h="15529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dirty="0">
                          <a:effectLst/>
                        </a:rPr>
                        <a:t>Родина комах</a:t>
                      </a:r>
                      <a:endParaRPr lang="de-CH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Achillea millefolium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Daucus carota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Anthriscus sylvestris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Cirsium arvense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Taraxacum officinale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Medicago lupulina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Trifolium pratense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Lamium purpureum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Capsella bursa-pastoris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Galium verum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Stellaria media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vert="vert270" anchor="ctr"/>
                </a:tc>
                <a:extLst>
                  <a:ext uri="{0D108BD9-81ED-4DB2-BD59-A6C34878D82A}">
                    <a16:rowId xmlns:a16="http://schemas.microsoft.com/office/drawing/2014/main" val="3100776238"/>
                  </a:ext>
                </a:extLst>
              </a:tr>
              <a:tr h="2395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Syrphidae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8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8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7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5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4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extLst>
                  <a:ext uri="{0D108BD9-81ED-4DB2-BD59-A6C34878D82A}">
                    <a16:rowId xmlns:a16="http://schemas.microsoft.com/office/drawing/2014/main" val="2663936862"/>
                  </a:ext>
                </a:extLst>
              </a:tr>
              <a:tr h="2395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Apidae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6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4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5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7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extLst>
                  <a:ext uri="{0D108BD9-81ED-4DB2-BD59-A6C34878D82A}">
                    <a16:rowId xmlns:a16="http://schemas.microsoft.com/office/drawing/2014/main" val="3685632537"/>
                  </a:ext>
                </a:extLst>
              </a:tr>
              <a:tr h="2395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Muscidae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5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6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4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extLst>
                  <a:ext uri="{0D108BD9-81ED-4DB2-BD59-A6C34878D82A}">
                    <a16:rowId xmlns:a16="http://schemas.microsoft.com/office/drawing/2014/main" val="1611025971"/>
                  </a:ext>
                </a:extLst>
              </a:tr>
              <a:tr h="2395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Calliphoridae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extLst>
                  <a:ext uri="{0D108BD9-81ED-4DB2-BD59-A6C34878D82A}">
                    <a16:rowId xmlns:a16="http://schemas.microsoft.com/office/drawing/2014/main" val="2057773799"/>
                  </a:ext>
                </a:extLst>
              </a:tr>
              <a:tr h="2395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Coccinellidae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extLst>
                  <a:ext uri="{0D108BD9-81ED-4DB2-BD59-A6C34878D82A}">
                    <a16:rowId xmlns:a16="http://schemas.microsoft.com/office/drawing/2014/main" val="2081397711"/>
                  </a:ext>
                </a:extLst>
              </a:tr>
              <a:tr h="2395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Cantharidae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extLst>
                  <a:ext uri="{0D108BD9-81ED-4DB2-BD59-A6C34878D82A}">
                    <a16:rowId xmlns:a16="http://schemas.microsoft.com/office/drawing/2014/main" val="3800325930"/>
                  </a:ext>
                </a:extLst>
              </a:tr>
              <a:tr h="2395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Braconidae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5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6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5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extLst>
                  <a:ext uri="{0D108BD9-81ED-4DB2-BD59-A6C34878D82A}">
                    <a16:rowId xmlns:a16="http://schemas.microsoft.com/office/drawing/2014/main" val="2286708275"/>
                  </a:ext>
                </a:extLst>
              </a:tr>
              <a:tr h="2395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Ichneumonidae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4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5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4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extLst>
                  <a:ext uri="{0D108BD9-81ED-4DB2-BD59-A6C34878D82A}">
                    <a16:rowId xmlns:a16="http://schemas.microsoft.com/office/drawing/2014/main" val="2904476907"/>
                  </a:ext>
                </a:extLst>
              </a:tr>
              <a:tr h="2395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Chalcidoidea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4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extLst>
                  <a:ext uri="{0D108BD9-81ED-4DB2-BD59-A6C34878D82A}">
                    <a16:rowId xmlns:a16="http://schemas.microsoft.com/office/drawing/2014/main" val="1290326648"/>
                  </a:ext>
                </a:extLst>
              </a:tr>
              <a:tr h="2395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Chrysopidae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3" marR="48863" marT="0" marB="0" anchor="ctr"/>
                </a:tc>
                <a:extLst>
                  <a:ext uri="{0D108BD9-81ED-4DB2-BD59-A6C34878D82A}">
                    <a16:rowId xmlns:a16="http://schemas.microsoft.com/office/drawing/2014/main" val="40566114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3151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755AC8-1E27-4807-F22E-DE7FEA13A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A97869-0E99-62B4-ABF1-C8FA31607E6D}"/>
              </a:ext>
            </a:extLst>
          </p:cNvPr>
          <p:cNvSpPr txBox="1"/>
          <p:nvPr/>
        </p:nvSpPr>
        <p:spPr>
          <a:xfrm>
            <a:off x="828675" y="494414"/>
            <a:ext cx="10534650" cy="8174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25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Відвідування квітучих рослин комахами у екотоні озимої пшениці, неорганічна система землеробства (особин)</a:t>
            </a:r>
            <a:endParaRPr lang="en-US" sz="2500" kern="120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00B95-2370-D0C9-39B5-8F1EB3CC1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7ADDC4C-0378-4CBF-B1FE-628E85868A9D}" type="slidenum">
              <a:rPr lang="en-US" sz="100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 sz="1000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7F6141-9221-5F75-636E-37B8BC16B6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543332"/>
              </p:ext>
            </p:extLst>
          </p:nvPr>
        </p:nvGraphicFramePr>
        <p:xfrm>
          <a:off x="1072244" y="1449782"/>
          <a:ext cx="10047511" cy="502976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3503638">
                  <a:extLst>
                    <a:ext uri="{9D8B030D-6E8A-4147-A177-3AD203B41FA5}">
                      <a16:colId xmlns:a16="http://schemas.microsoft.com/office/drawing/2014/main" val="165319919"/>
                    </a:ext>
                  </a:extLst>
                </a:gridCol>
                <a:gridCol w="934839">
                  <a:extLst>
                    <a:ext uri="{9D8B030D-6E8A-4147-A177-3AD203B41FA5}">
                      <a16:colId xmlns:a16="http://schemas.microsoft.com/office/drawing/2014/main" val="1489260308"/>
                    </a:ext>
                  </a:extLst>
                </a:gridCol>
                <a:gridCol w="934839">
                  <a:extLst>
                    <a:ext uri="{9D8B030D-6E8A-4147-A177-3AD203B41FA5}">
                      <a16:colId xmlns:a16="http://schemas.microsoft.com/office/drawing/2014/main" val="2947272540"/>
                    </a:ext>
                  </a:extLst>
                </a:gridCol>
                <a:gridCol w="934839">
                  <a:extLst>
                    <a:ext uri="{9D8B030D-6E8A-4147-A177-3AD203B41FA5}">
                      <a16:colId xmlns:a16="http://schemas.microsoft.com/office/drawing/2014/main" val="611238138"/>
                    </a:ext>
                  </a:extLst>
                </a:gridCol>
                <a:gridCol w="934839">
                  <a:extLst>
                    <a:ext uri="{9D8B030D-6E8A-4147-A177-3AD203B41FA5}">
                      <a16:colId xmlns:a16="http://schemas.microsoft.com/office/drawing/2014/main" val="2755545393"/>
                    </a:ext>
                  </a:extLst>
                </a:gridCol>
                <a:gridCol w="934839">
                  <a:extLst>
                    <a:ext uri="{9D8B030D-6E8A-4147-A177-3AD203B41FA5}">
                      <a16:colId xmlns:a16="http://schemas.microsoft.com/office/drawing/2014/main" val="2546877991"/>
                    </a:ext>
                  </a:extLst>
                </a:gridCol>
                <a:gridCol w="934839">
                  <a:extLst>
                    <a:ext uri="{9D8B030D-6E8A-4147-A177-3AD203B41FA5}">
                      <a16:colId xmlns:a16="http://schemas.microsoft.com/office/drawing/2014/main" val="1407021239"/>
                    </a:ext>
                  </a:extLst>
                </a:gridCol>
                <a:gridCol w="934839">
                  <a:extLst>
                    <a:ext uri="{9D8B030D-6E8A-4147-A177-3AD203B41FA5}">
                      <a16:colId xmlns:a16="http://schemas.microsoft.com/office/drawing/2014/main" val="1049022838"/>
                    </a:ext>
                  </a:extLst>
                </a:gridCol>
              </a:tblGrid>
              <a:tr h="17296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dirty="0">
                          <a:effectLst/>
                        </a:rPr>
                        <a:t>Родина комах</a:t>
                      </a:r>
                      <a:endParaRPr lang="de-CH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Achillea millefolium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Daucus carota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Cirsium arvense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Taraxacum officinale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Lamium purpureum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Capsella bursa-pastoris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Galium verum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vert="vert270" anchor="ctr"/>
                </a:tc>
                <a:extLst>
                  <a:ext uri="{0D108BD9-81ED-4DB2-BD59-A6C34878D82A}">
                    <a16:rowId xmlns:a16="http://schemas.microsoft.com/office/drawing/2014/main" val="3313862139"/>
                  </a:ext>
                </a:extLst>
              </a:tr>
              <a:tr h="2667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Syrphidae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6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7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5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extLst>
                  <a:ext uri="{0D108BD9-81ED-4DB2-BD59-A6C34878D82A}">
                    <a16:rowId xmlns:a16="http://schemas.microsoft.com/office/drawing/2014/main" val="3291770869"/>
                  </a:ext>
                </a:extLst>
              </a:tr>
              <a:tr h="2667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Apidae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4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extLst>
                  <a:ext uri="{0D108BD9-81ED-4DB2-BD59-A6C34878D82A}">
                    <a16:rowId xmlns:a16="http://schemas.microsoft.com/office/drawing/2014/main" val="3930080185"/>
                  </a:ext>
                </a:extLst>
              </a:tr>
              <a:tr h="2667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Muscidae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4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extLst>
                  <a:ext uri="{0D108BD9-81ED-4DB2-BD59-A6C34878D82A}">
                    <a16:rowId xmlns:a16="http://schemas.microsoft.com/office/drawing/2014/main" val="3994971867"/>
                  </a:ext>
                </a:extLst>
              </a:tr>
              <a:tr h="2667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Calliphoridae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extLst>
                  <a:ext uri="{0D108BD9-81ED-4DB2-BD59-A6C34878D82A}">
                    <a16:rowId xmlns:a16="http://schemas.microsoft.com/office/drawing/2014/main" val="1219142636"/>
                  </a:ext>
                </a:extLst>
              </a:tr>
              <a:tr h="2667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Coccinellidae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extLst>
                  <a:ext uri="{0D108BD9-81ED-4DB2-BD59-A6C34878D82A}">
                    <a16:rowId xmlns:a16="http://schemas.microsoft.com/office/drawing/2014/main" val="3902167572"/>
                  </a:ext>
                </a:extLst>
              </a:tr>
              <a:tr h="2667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Cantharidae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extLst>
                  <a:ext uri="{0D108BD9-81ED-4DB2-BD59-A6C34878D82A}">
                    <a16:rowId xmlns:a16="http://schemas.microsoft.com/office/drawing/2014/main" val="1861980431"/>
                  </a:ext>
                </a:extLst>
              </a:tr>
              <a:tr h="2667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Braconidae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4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extLst>
                  <a:ext uri="{0D108BD9-81ED-4DB2-BD59-A6C34878D82A}">
                    <a16:rowId xmlns:a16="http://schemas.microsoft.com/office/drawing/2014/main" val="1407842393"/>
                  </a:ext>
                </a:extLst>
              </a:tr>
              <a:tr h="2667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Ichneumonidae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extLst>
                  <a:ext uri="{0D108BD9-81ED-4DB2-BD59-A6C34878D82A}">
                    <a16:rowId xmlns:a16="http://schemas.microsoft.com/office/drawing/2014/main" val="1132168965"/>
                  </a:ext>
                </a:extLst>
              </a:tr>
              <a:tr h="2667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Chalcidoidea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extLst>
                  <a:ext uri="{0D108BD9-81ED-4DB2-BD59-A6C34878D82A}">
                    <a16:rowId xmlns:a16="http://schemas.microsoft.com/office/drawing/2014/main" val="877892093"/>
                  </a:ext>
                </a:extLst>
              </a:tr>
              <a:tr h="2667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Chrysopidae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76" marR="50076" marT="0" marB="0" anchor="ctr"/>
                </a:tc>
                <a:extLst>
                  <a:ext uri="{0D108BD9-81ED-4DB2-BD59-A6C34878D82A}">
                    <a16:rowId xmlns:a16="http://schemas.microsoft.com/office/drawing/2014/main" val="3150060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6342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C04820-84BD-85FF-5821-AABC95307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6B8932-BFAD-0805-8A9F-CFD355D2B59C}"/>
              </a:ext>
            </a:extLst>
          </p:cNvPr>
          <p:cNvSpPr txBox="1"/>
          <p:nvPr/>
        </p:nvSpPr>
        <p:spPr>
          <a:xfrm>
            <a:off x="828675" y="494414"/>
            <a:ext cx="10534650" cy="8174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25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Відвідування квітучих рослин комахами у лісосмузі озимої пшениці, органічна система землеробства (особин)</a:t>
            </a:r>
            <a:endParaRPr lang="en-US" sz="2500" kern="120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295C8-5AE8-5B14-1AFF-2849486FE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7ADDC4C-0378-4CBF-B1FE-628E85868A9D}" type="slidenum">
              <a:rPr lang="en-US" sz="100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000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00DF080-3211-D304-F7A4-3B6D24A46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442905"/>
              </p:ext>
            </p:extLst>
          </p:nvPr>
        </p:nvGraphicFramePr>
        <p:xfrm>
          <a:off x="414068" y="1581944"/>
          <a:ext cx="10624047" cy="511025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3355352">
                  <a:extLst>
                    <a:ext uri="{9D8B030D-6E8A-4147-A177-3AD203B41FA5}">
                      <a16:colId xmlns:a16="http://schemas.microsoft.com/office/drawing/2014/main" val="1719918070"/>
                    </a:ext>
                  </a:extLst>
                </a:gridCol>
                <a:gridCol w="1038385">
                  <a:extLst>
                    <a:ext uri="{9D8B030D-6E8A-4147-A177-3AD203B41FA5}">
                      <a16:colId xmlns:a16="http://schemas.microsoft.com/office/drawing/2014/main" val="2850576022"/>
                    </a:ext>
                  </a:extLst>
                </a:gridCol>
                <a:gridCol w="1038385">
                  <a:extLst>
                    <a:ext uri="{9D8B030D-6E8A-4147-A177-3AD203B41FA5}">
                      <a16:colId xmlns:a16="http://schemas.microsoft.com/office/drawing/2014/main" val="2182585271"/>
                    </a:ext>
                  </a:extLst>
                </a:gridCol>
                <a:gridCol w="1038385">
                  <a:extLst>
                    <a:ext uri="{9D8B030D-6E8A-4147-A177-3AD203B41FA5}">
                      <a16:colId xmlns:a16="http://schemas.microsoft.com/office/drawing/2014/main" val="610836969"/>
                    </a:ext>
                  </a:extLst>
                </a:gridCol>
                <a:gridCol w="1038385">
                  <a:extLst>
                    <a:ext uri="{9D8B030D-6E8A-4147-A177-3AD203B41FA5}">
                      <a16:colId xmlns:a16="http://schemas.microsoft.com/office/drawing/2014/main" val="3885967764"/>
                    </a:ext>
                  </a:extLst>
                </a:gridCol>
                <a:gridCol w="1038385">
                  <a:extLst>
                    <a:ext uri="{9D8B030D-6E8A-4147-A177-3AD203B41FA5}">
                      <a16:colId xmlns:a16="http://schemas.microsoft.com/office/drawing/2014/main" val="3094287611"/>
                    </a:ext>
                  </a:extLst>
                </a:gridCol>
                <a:gridCol w="1038385">
                  <a:extLst>
                    <a:ext uri="{9D8B030D-6E8A-4147-A177-3AD203B41FA5}">
                      <a16:colId xmlns:a16="http://schemas.microsoft.com/office/drawing/2014/main" val="2362875335"/>
                    </a:ext>
                  </a:extLst>
                </a:gridCol>
                <a:gridCol w="1038385">
                  <a:extLst>
                    <a:ext uri="{9D8B030D-6E8A-4147-A177-3AD203B41FA5}">
                      <a16:colId xmlns:a16="http://schemas.microsoft.com/office/drawing/2014/main" val="1781928285"/>
                    </a:ext>
                  </a:extLst>
                </a:gridCol>
              </a:tblGrid>
              <a:tr h="15981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Родина комах</a:t>
                      </a:r>
                      <a:endParaRPr lang="de-CH" sz="14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Achillea millefolium</a:t>
                      </a:r>
                      <a:endParaRPr lang="de-CH" sz="14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Daucus carota</a:t>
                      </a:r>
                      <a:endParaRPr lang="de-CH" sz="14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Tanacetum vulgare</a:t>
                      </a:r>
                      <a:endParaRPr lang="de-CH" sz="14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Rubus spp.</a:t>
                      </a:r>
                      <a:endParaRPr lang="de-CH" sz="14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Crataegus spp.</a:t>
                      </a:r>
                      <a:endParaRPr lang="de-CH" sz="14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Sambucus nigra</a:t>
                      </a:r>
                      <a:endParaRPr lang="de-CH" sz="14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Urtica dioica</a:t>
                      </a:r>
                      <a:endParaRPr lang="de-CH" sz="14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vert="vert270" anchor="ctr"/>
                </a:tc>
                <a:extLst>
                  <a:ext uri="{0D108BD9-81ED-4DB2-BD59-A6C34878D82A}">
                    <a16:rowId xmlns:a16="http://schemas.microsoft.com/office/drawing/2014/main" val="3292233763"/>
                  </a:ext>
                </a:extLst>
              </a:tr>
              <a:tr h="2897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Syrphidae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extLst>
                  <a:ext uri="{0D108BD9-81ED-4DB2-BD59-A6C34878D82A}">
                    <a16:rowId xmlns:a16="http://schemas.microsoft.com/office/drawing/2014/main" val="3061362333"/>
                  </a:ext>
                </a:extLst>
              </a:tr>
              <a:tr h="2897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Apidae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extLst>
                  <a:ext uri="{0D108BD9-81ED-4DB2-BD59-A6C34878D82A}">
                    <a16:rowId xmlns:a16="http://schemas.microsoft.com/office/drawing/2014/main" val="318167638"/>
                  </a:ext>
                </a:extLst>
              </a:tr>
              <a:tr h="2897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Muscidae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extLst>
                  <a:ext uri="{0D108BD9-81ED-4DB2-BD59-A6C34878D82A}">
                    <a16:rowId xmlns:a16="http://schemas.microsoft.com/office/drawing/2014/main" val="4227023645"/>
                  </a:ext>
                </a:extLst>
              </a:tr>
              <a:tr h="2897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Calliphoridae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extLst>
                  <a:ext uri="{0D108BD9-81ED-4DB2-BD59-A6C34878D82A}">
                    <a16:rowId xmlns:a16="http://schemas.microsoft.com/office/drawing/2014/main" val="171296230"/>
                  </a:ext>
                </a:extLst>
              </a:tr>
              <a:tr h="2897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Coccinellidae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extLst>
                  <a:ext uri="{0D108BD9-81ED-4DB2-BD59-A6C34878D82A}">
                    <a16:rowId xmlns:a16="http://schemas.microsoft.com/office/drawing/2014/main" val="121921407"/>
                  </a:ext>
                </a:extLst>
              </a:tr>
              <a:tr h="2897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Cantharidae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extLst>
                  <a:ext uri="{0D108BD9-81ED-4DB2-BD59-A6C34878D82A}">
                    <a16:rowId xmlns:a16="http://schemas.microsoft.com/office/drawing/2014/main" val="3877435836"/>
                  </a:ext>
                </a:extLst>
              </a:tr>
              <a:tr h="2897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Braconidae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extLst>
                  <a:ext uri="{0D108BD9-81ED-4DB2-BD59-A6C34878D82A}">
                    <a16:rowId xmlns:a16="http://schemas.microsoft.com/office/drawing/2014/main" val="2680978433"/>
                  </a:ext>
                </a:extLst>
              </a:tr>
              <a:tr h="2897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Ichneumonidae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extLst>
                  <a:ext uri="{0D108BD9-81ED-4DB2-BD59-A6C34878D82A}">
                    <a16:rowId xmlns:a16="http://schemas.microsoft.com/office/drawing/2014/main" val="839584112"/>
                  </a:ext>
                </a:extLst>
              </a:tr>
              <a:tr h="2897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Chalcidoidea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extLst>
                  <a:ext uri="{0D108BD9-81ED-4DB2-BD59-A6C34878D82A}">
                    <a16:rowId xmlns:a16="http://schemas.microsoft.com/office/drawing/2014/main" val="220483939"/>
                  </a:ext>
                </a:extLst>
              </a:tr>
              <a:tr h="2897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b="1" kern="0" cap="none" spc="0">
                          <a:solidFill>
                            <a:schemeClr val="tx1"/>
                          </a:solidFill>
                          <a:effectLst/>
                        </a:rPr>
                        <a:t>Chrysopidae</a:t>
                      </a:r>
                      <a:endParaRPr lang="de-CH" sz="14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4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400" kern="0" cap="none" spc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400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018" marR="43018" marT="62416" marB="0" anchor="ctr"/>
                </a:tc>
                <a:extLst>
                  <a:ext uri="{0D108BD9-81ED-4DB2-BD59-A6C34878D82A}">
                    <a16:rowId xmlns:a16="http://schemas.microsoft.com/office/drawing/2014/main" val="2342111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552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7F3739-8709-5A26-BC13-65D336051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061D25-1ABF-B38B-FC6E-1F7B6DC38CDE}"/>
              </a:ext>
            </a:extLst>
          </p:cNvPr>
          <p:cNvSpPr txBox="1"/>
          <p:nvPr/>
        </p:nvSpPr>
        <p:spPr>
          <a:xfrm>
            <a:off x="828675" y="494414"/>
            <a:ext cx="10534650" cy="8174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uk-UA" sz="2500" b="1" kern="1200" noProof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Відвідування квітучих рослин комахами у лісосмузі озимої пшениці, неорганічна система землеробства (особин)</a:t>
            </a:r>
            <a:endParaRPr lang="uk-UA" sz="2500" kern="1200" noProof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23E400-48E5-8BC9-F870-C98783B9F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7ADDC4C-0378-4CBF-B1FE-628E85868A9D}" type="slidenum">
              <a:rPr lang="en-US" sz="100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 sz="1000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3F40F24-C08B-58E9-1FE4-D56725C46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974006"/>
              </p:ext>
            </p:extLst>
          </p:nvPr>
        </p:nvGraphicFramePr>
        <p:xfrm>
          <a:off x="1317170" y="1407527"/>
          <a:ext cx="10036630" cy="5225147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3696664">
                  <a:extLst>
                    <a:ext uri="{9D8B030D-6E8A-4147-A177-3AD203B41FA5}">
                      <a16:colId xmlns:a16="http://schemas.microsoft.com/office/drawing/2014/main" val="3970646692"/>
                    </a:ext>
                  </a:extLst>
                </a:gridCol>
                <a:gridCol w="1056661">
                  <a:extLst>
                    <a:ext uri="{9D8B030D-6E8A-4147-A177-3AD203B41FA5}">
                      <a16:colId xmlns:a16="http://schemas.microsoft.com/office/drawing/2014/main" val="991803866"/>
                    </a:ext>
                  </a:extLst>
                </a:gridCol>
                <a:gridCol w="1056661">
                  <a:extLst>
                    <a:ext uri="{9D8B030D-6E8A-4147-A177-3AD203B41FA5}">
                      <a16:colId xmlns:a16="http://schemas.microsoft.com/office/drawing/2014/main" val="1694650788"/>
                    </a:ext>
                  </a:extLst>
                </a:gridCol>
                <a:gridCol w="1056661">
                  <a:extLst>
                    <a:ext uri="{9D8B030D-6E8A-4147-A177-3AD203B41FA5}">
                      <a16:colId xmlns:a16="http://schemas.microsoft.com/office/drawing/2014/main" val="4245841752"/>
                    </a:ext>
                  </a:extLst>
                </a:gridCol>
                <a:gridCol w="1056661">
                  <a:extLst>
                    <a:ext uri="{9D8B030D-6E8A-4147-A177-3AD203B41FA5}">
                      <a16:colId xmlns:a16="http://schemas.microsoft.com/office/drawing/2014/main" val="2921849413"/>
                    </a:ext>
                  </a:extLst>
                </a:gridCol>
                <a:gridCol w="1056661">
                  <a:extLst>
                    <a:ext uri="{9D8B030D-6E8A-4147-A177-3AD203B41FA5}">
                      <a16:colId xmlns:a16="http://schemas.microsoft.com/office/drawing/2014/main" val="3280171365"/>
                    </a:ext>
                  </a:extLst>
                </a:gridCol>
                <a:gridCol w="1056661">
                  <a:extLst>
                    <a:ext uri="{9D8B030D-6E8A-4147-A177-3AD203B41FA5}">
                      <a16:colId xmlns:a16="http://schemas.microsoft.com/office/drawing/2014/main" val="3026014422"/>
                    </a:ext>
                  </a:extLst>
                </a:gridCol>
              </a:tblGrid>
              <a:tr h="15426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dirty="0">
                          <a:effectLst/>
                        </a:rPr>
                        <a:t>Родина комах</a:t>
                      </a:r>
                      <a:endParaRPr lang="de-CH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Achillea millefolium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Daucus carota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Tanacetum vulgare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Rubus spp.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Sambucus nigra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Urtica dioica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vert="vert270" anchor="ctr"/>
                </a:tc>
                <a:extLst>
                  <a:ext uri="{0D108BD9-81ED-4DB2-BD59-A6C34878D82A}">
                    <a16:rowId xmlns:a16="http://schemas.microsoft.com/office/drawing/2014/main" val="171939636"/>
                  </a:ext>
                </a:extLst>
              </a:tr>
              <a:tr h="3682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Syrphidae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5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6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4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5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extLst>
                  <a:ext uri="{0D108BD9-81ED-4DB2-BD59-A6C34878D82A}">
                    <a16:rowId xmlns:a16="http://schemas.microsoft.com/office/drawing/2014/main" val="2817221574"/>
                  </a:ext>
                </a:extLst>
              </a:tr>
              <a:tr h="3682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Apidae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4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extLst>
                  <a:ext uri="{0D108BD9-81ED-4DB2-BD59-A6C34878D82A}">
                    <a16:rowId xmlns:a16="http://schemas.microsoft.com/office/drawing/2014/main" val="810654034"/>
                  </a:ext>
                </a:extLst>
              </a:tr>
              <a:tr h="3682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Muscidae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extLst>
                  <a:ext uri="{0D108BD9-81ED-4DB2-BD59-A6C34878D82A}">
                    <a16:rowId xmlns:a16="http://schemas.microsoft.com/office/drawing/2014/main" val="2434253611"/>
                  </a:ext>
                </a:extLst>
              </a:tr>
              <a:tr h="3682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Calliphoridae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extLst>
                  <a:ext uri="{0D108BD9-81ED-4DB2-BD59-A6C34878D82A}">
                    <a16:rowId xmlns:a16="http://schemas.microsoft.com/office/drawing/2014/main" val="695278740"/>
                  </a:ext>
                </a:extLst>
              </a:tr>
              <a:tr h="3682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Coccinellidae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extLst>
                  <a:ext uri="{0D108BD9-81ED-4DB2-BD59-A6C34878D82A}">
                    <a16:rowId xmlns:a16="http://schemas.microsoft.com/office/drawing/2014/main" val="2778242222"/>
                  </a:ext>
                </a:extLst>
              </a:tr>
              <a:tr h="3682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Cantharidae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extLst>
                  <a:ext uri="{0D108BD9-81ED-4DB2-BD59-A6C34878D82A}">
                    <a16:rowId xmlns:a16="http://schemas.microsoft.com/office/drawing/2014/main" val="2795937673"/>
                  </a:ext>
                </a:extLst>
              </a:tr>
              <a:tr h="3682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Braconidae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4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extLst>
                  <a:ext uri="{0D108BD9-81ED-4DB2-BD59-A6C34878D82A}">
                    <a16:rowId xmlns:a16="http://schemas.microsoft.com/office/drawing/2014/main" val="1842486705"/>
                  </a:ext>
                </a:extLst>
              </a:tr>
              <a:tr h="3682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Ichneumonidae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extLst>
                  <a:ext uri="{0D108BD9-81ED-4DB2-BD59-A6C34878D82A}">
                    <a16:rowId xmlns:a16="http://schemas.microsoft.com/office/drawing/2014/main" val="2286248190"/>
                  </a:ext>
                </a:extLst>
              </a:tr>
              <a:tr h="3682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Chalcidoidea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2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3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extLst>
                  <a:ext uri="{0D108BD9-81ED-4DB2-BD59-A6C34878D82A}">
                    <a16:rowId xmlns:a16="http://schemas.microsoft.com/office/drawing/2014/main" val="92762981"/>
                  </a:ext>
                </a:extLst>
              </a:tr>
              <a:tr h="3682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Chrysopidae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6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>
                          <a:effectLst/>
                        </a:rPr>
                        <a:t>1</a:t>
                      </a:r>
                      <a:endParaRPr lang="de-CH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dirty="0">
                          <a:effectLst/>
                        </a:rPr>
                        <a:t>1</a:t>
                      </a:r>
                      <a:endParaRPr lang="de-CH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20" marR="54620" marT="0" marB="0" anchor="ctr"/>
                </a:tc>
                <a:extLst>
                  <a:ext uri="{0D108BD9-81ED-4DB2-BD59-A6C34878D82A}">
                    <a16:rowId xmlns:a16="http://schemas.microsoft.com/office/drawing/2014/main" val="2282766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4813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0EB4C3-4EA1-CB6E-4156-218A066AF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A77B5F-BE61-5BF7-39A0-39AAB7AD6EBE}"/>
              </a:ext>
            </a:extLst>
          </p:cNvPr>
          <p:cNvSpPr txBox="1"/>
          <p:nvPr/>
        </p:nvSpPr>
        <p:spPr>
          <a:xfrm>
            <a:off x="1255058" y="330628"/>
            <a:ext cx="9681882" cy="739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indent="450215"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uk-UA" sz="3100" b="1" kern="1200" noProof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Кількість видів рослин у кожному середовищі, шт.</a:t>
            </a:r>
            <a:endParaRPr lang="uk-UA" sz="3100" kern="1200" noProof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E9C1DE1-D379-D335-5C41-26B1902836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5778437"/>
              </p:ext>
            </p:extLst>
          </p:nvPr>
        </p:nvGraphicFramePr>
        <p:xfrm>
          <a:off x="1424350" y="1778546"/>
          <a:ext cx="9343297" cy="3630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34A5E-4053-5AF5-F392-7BB000DB2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8748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AA47C4-8283-03E3-04B3-066E71D68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B864C9-8444-C17E-EB8B-9922F172E555}"/>
              </a:ext>
            </a:extLst>
          </p:cNvPr>
          <p:cNvSpPr txBox="1"/>
          <p:nvPr/>
        </p:nvSpPr>
        <p:spPr>
          <a:xfrm>
            <a:off x="828675" y="494414"/>
            <a:ext cx="10534650" cy="8174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25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Видовий склад і чисельність квітучих рослин у різних елементах агроландшафту</a:t>
            </a:r>
            <a:endParaRPr lang="en-US" sz="2500" kern="120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27FE1B-821A-7E98-4931-CF8C548002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926426"/>
              </p:ext>
            </p:extLst>
          </p:nvPr>
        </p:nvGraphicFramePr>
        <p:xfrm>
          <a:off x="1104416" y="1537810"/>
          <a:ext cx="9591286" cy="4901832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861498">
                  <a:extLst>
                    <a:ext uri="{9D8B030D-6E8A-4147-A177-3AD203B41FA5}">
                      <a16:colId xmlns:a16="http://schemas.microsoft.com/office/drawing/2014/main" val="1038086847"/>
                    </a:ext>
                  </a:extLst>
                </a:gridCol>
                <a:gridCol w="1054326">
                  <a:extLst>
                    <a:ext uri="{9D8B030D-6E8A-4147-A177-3AD203B41FA5}">
                      <a16:colId xmlns:a16="http://schemas.microsoft.com/office/drawing/2014/main" val="1009882580"/>
                    </a:ext>
                  </a:extLst>
                </a:gridCol>
                <a:gridCol w="1301006">
                  <a:extLst>
                    <a:ext uri="{9D8B030D-6E8A-4147-A177-3AD203B41FA5}">
                      <a16:colId xmlns:a16="http://schemas.microsoft.com/office/drawing/2014/main" val="4212135509"/>
                    </a:ext>
                  </a:extLst>
                </a:gridCol>
                <a:gridCol w="1054326">
                  <a:extLst>
                    <a:ext uri="{9D8B030D-6E8A-4147-A177-3AD203B41FA5}">
                      <a16:colId xmlns:a16="http://schemas.microsoft.com/office/drawing/2014/main" val="1724997046"/>
                    </a:ext>
                  </a:extLst>
                </a:gridCol>
                <a:gridCol w="1054326">
                  <a:extLst>
                    <a:ext uri="{9D8B030D-6E8A-4147-A177-3AD203B41FA5}">
                      <a16:colId xmlns:a16="http://schemas.microsoft.com/office/drawing/2014/main" val="2945805833"/>
                    </a:ext>
                  </a:extLst>
                </a:gridCol>
                <a:gridCol w="1301006">
                  <a:extLst>
                    <a:ext uri="{9D8B030D-6E8A-4147-A177-3AD203B41FA5}">
                      <a16:colId xmlns:a16="http://schemas.microsoft.com/office/drawing/2014/main" val="4287735521"/>
                    </a:ext>
                  </a:extLst>
                </a:gridCol>
                <a:gridCol w="964798">
                  <a:extLst>
                    <a:ext uri="{9D8B030D-6E8A-4147-A177-3AD203B41FA5}">
                      <a16:colId xmlns:a16="http://schemas.microsoft.com/office/drawing/2014/main" val="2612583857"/>
                    </a:ext>
                  </a:extLst>
                </a:gridCol>
              </a:tblGrid>
              <a:tr h="15185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Вид рослини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Поле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Екотон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Лісосмуга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246186"/>
                  </a:ext>
                </a:extLst>
              </a:tr>
              <a:tr h="151850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орган.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неорган.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орган.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орган.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неорган.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орган.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1206560203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Matricaria chamomilla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6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4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1063163487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Tripleurospermum inodorum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10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5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3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3028397579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Capsella bursa-pastoris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8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3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5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3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4014314698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Sinapis arvensis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6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2513162452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Thlaspi arvense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5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3328405670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Polygonum aviculare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7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3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3556792843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Fallopia convolvulus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5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3900925941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Stellaria media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4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4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1125297331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Papaver rhoeas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659416462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Sonchus arvensis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3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4182184854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Achillea millefolium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18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10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7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791383410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Daucus carota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14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8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9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5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4172752461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Anthriscus sylvestris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10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3106528580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Cirsium arvense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9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6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2442228931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Taraxacum officinale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8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5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3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498498610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Medicago lupulina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3228413870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Trifolium pratense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10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3731500163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Lamium purpureum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7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4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2521348112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Galium verum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6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3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3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4166819296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Tanacetum vulgare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8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4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3239683057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Rubus spp.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7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4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1033060654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Crataegus spp.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4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1574887606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Sambucus nigra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1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8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5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2743397967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Urtica dioica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CH" sz="12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3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>
                          <a:effectLst/>
                        </a:rPr>
                        <a:t>20</a:t>
                      </a:r>
                      <a:endParaRPr lang="de-CH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0" dirty="0">
                          <a:effectLst/>
                        </a:rPr>
                        <a:t>10</a:t>
                      </a: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65" marR="35165" marT="0" marB="0" anchor="ctr"/>
                </a:tc>
                <a:extLst>
                  <a:ext uri="{0D108BD9-81ED-4DB2-BD59-A6C34878D82A}">
                    <a16:rowId xmlns:a16="http://schemas.microsoft.com/office/drawing/2014/main" val="2651053667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6BC50F-9446-8740-4067-1C00341EE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68778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8BAAE0-272A-A6DA-0B51-32968431E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0357B7-2A2E-6BBA-B3B5-66C527049AE8}"/>
              </a:ext>
            </a:extLst>
          </p:cNvPr>
          <p:cNvSpPr txBox="1"/>
          <p:nvPr/>
        </p:nvSpPr>
        <p:spPr>
          <a:xfrm>
            <a:off x="828675" y="494414"/>
            <a:ext cx="10534650" cy="8174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25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Морфологічні групи квіток за доступністю нектару у квітучих рослин агроландшафту посівів озимої пшениці</a:t>
            </a:r>
            <a:endParaRPr lang="en-US" sz="2500" kern="120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A6D6B19-F0DD-62D3-B401-D4F6D8E5C3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725967"/>
              </p:ext>
            </p:extLst>
          </p:nvPr>
        </p:nvGraphicFramePr>
        <p:xfrm>
          <a:off x="723899" y="1477090"/>
          <a:ext cx="10744201" cy="487926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2272518">
                  <a:extLst>
                    <a:ext uri="{9D8B030D-6E8A-4147-A177-3AD203B41FA5}">
                      <a16:colId xmlns:a16="http://schemas.microsoft.com/office/drawing/2014/main" val="2971536849"/>
                    </a:ext>
                  </a:extLst>
                </a:gridCol>
                <a:gridCol w="2590919">
                  <a:extLst>
                    <a:ext uri="{9D8B030D-6E8A-4147-A177-3AD203B41FA5}">
                      <a16:colId xmlns:a16="http://schemas.microsoft.com/office/drawing/2014/main" val="1044059327"/>
                    </a:ext>
                  </a:extLst>
                </a:gridCol>
                <a:gridCol w="5880764">
                  <a:extLst>
                    <a:ext uri="{9D8B030D-6E8A-4147-A177-3AD203B41FA5}">
                      <a16:colId xmlns:a16="http://schemas.microsoft.com/office/drawing/2014/main" val="2828832"/>
                    </a:ext>
                  </a:extLst>
                </a:gridCol>
              </a:tblGrid>
              <a:tr h="384379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Група квіток</a:t>
                      </a:r>
                      <a:endParaRPr lang="de-CH" sz="1600" b="1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777" marR="200666" marT="66889" marB="668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Доступність нектару</a:t>
                      </a:r>
                      <a:endParaRPr lang="de-CH" sz="1600" b="1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777" marR="52006" marT="66889" marB="668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Представники</a:t>
                      </a:r>
                      <a:endParaRPr lang="de-CH" sz="1600" b="1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777" marR="52006" marT="66889" marB="66889"/>
                </a:tc>
                <a:extLst>
                  <a:ext uri="{0D108BD9-81ED-4DB2-BD59-A6C34878D82A}">
                    <a16:rowId xmlns:a16="http://schemas.microsoft.com/office/drawing/2014/main" val="3200517228"/>
                  </a:ext>
                </a:extLst>
              </a:tr>
              <a:tr h="1136876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Відкриті квітки (кошики, зонтики, щитки)</a:t>
                      </a:r>
                      <a:endParaRPr lang="de-CH" sz="1600" b="1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777" marR="200666" marT="66889" marB="6688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легкодоступний</a:t>
                      </a:r>
                      <a:endParaRPr lang="de-CH" sz="160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777" marR="52006" marT="66889" marB="6688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Matricaria chamomilla, Tripleurospermum inodorum, Sonchus arvensis, Taraxacum officinale, Tanacetum vulgare, Achillea millefolium, Daucus carota, Anthriscus sylvestris, Sambucus nigra, Rubus spp., Crataegus spp., Capsella bursa-pastoris, Sinapis arvensis, Thlaspi arvense, Stellaria media, Galium verum, Polygonum aviculare</a:t>
                      </a:r>
                      <a:endParaRPr lang="de-CH" sz="160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777" marR="52006" marT="66889" marB="66889" anchor="ctr"/>
                </a:tc>
                <a:extLst>
                  <a:ext uri="{0D108BD9-81ED-4DB2-BD59-A6C34878D82A}">
                    <a16:rowId xmlns:a16="http://schemas.microsoft.com/office/drawing/2014/main" val="2393911369"/>
                  </a:ext>
                </a:extLst>
              </a:tr>
              <a:tr h="384379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Частково доступні квітки</a:t>
                      </a:r>
                      <a:endParaRPr lang="de-CH" sz="1600" b="1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777" marR="200666" marT="66889" marB="6688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частково доступний</a:t>
                      </a:r>
                      <a:endParaRPr lang="de-CH" sz="160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777" marR="52006" marT="66889" marB="6688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Fallopia convolvulus, Medicago lupulina</a:t>
                      </a:r>
                      <a:endParaRPr lang="de-CH" sz="160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777" marR="52006" marT="66889" marB="66889" anchor="ctr"/>
                </a:tc>
                <a:extLst>
                  <a:ext uri="{0D108BD9-81ED-4DB2-BD59-A6C34878D82A}">
                    <a16:rowId xmlns:a16="http://schemas.microsoft.com/office/drawing/2014/main" val="2774091628"/>
                  </a:ext>
                </a:extLst>
              </a:tr>
              <a:tr h="384379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Глибокі трубчасті квітки</a:t>
                      </a:r>
                      <a:endParaRPr lang="de-CH" sz="1600" b="1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777" marR="200666" marT="66889" marB="6688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обмежений</a:t>
                      </a:r>
                      <a:endParaRPr lang="de-CH" sz="160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777" marR="52006" marT="66889" marB="6688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Trifolium pratense, Lamium purpureum, Cirsium arvense</a:t>
                      </a:r>
                      <a:endParaRPr lang="de-CH" sz="160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777" marR="52006" marT="66889" marB="66889" anchor="ctr"/>
                </a:tc>
                <a:extLst>
                  <a:ext uri="{0D108BD9-81ED-4DB2-BD59-A6C34878D82A}">
                    <a16:rowId xmlns:a16="http://schemas.microsoft.com/office/drawing/2014/main" val="2490480213"/>
                  </a:ext>
                </a:extLst>
              </a:tr>
              <a:tr h="384379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Квітки без нектару</a:t>
                      </a:r>
                      <a:endParaRPr lang="de-CH" sz="1600" b="1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777" marR="200666" marT="66889" marB="6688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нектар відсутній</a:t>
                      </a:r>
                      <a:endParaRPr lang="de-CH" sz="160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777" marR="52006" marT="66889" marB="6688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Papaver rhoeas, Urtica dioica</a:t>
                      </a:r>
                      <a:endParaRPr lang="de-CH" sz="16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777" marR="52006" marT="66889" marB="66889" anchor="ctr"/>
                </a:tc>
                <a:extLst>
                  <a:ext uri="{0D108BD9-81ED-4DB2-BD59-A6C34878D82A}">
                    <a16:rowId xmlns:a16="http://schemas.microsoft.com/office/drawing/2014/main" val="1531278136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269A78-AA7C-7008-017A-1F1457AE9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24575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758A79-75A3-1DDF-7243-6FD5E52B1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12CDFF-C73E-8AC8-60E5-43F2D524DADB}"/>
              </a:ext>
            </a:extLst>
          </p:cNvPr>
          <p:cNvSpPr txBox="1"/>
          <p:nvPr/>
        </p:nvSpPr>
        <p:spPr>
          <a:xfrm>
            <a:off x="828675" y="494414"/>
            <a:ext cx="10534650" cy="8174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uk-UA" sz="2500" b="1" kern="1200" noProof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Чисельність комах різних родин у посівах пшениці, екотонах та лісосмугах за органічної і неорганічної систем землеробства</a:t>
            </a:r>
            <a:r>
              <a:rPr lang="uk-UA" sz="2500" b="1" noProof="0">
                <a:latin typeface="+mj-lt"/>
                <a:ea typeface="+mj-ea"/>
                <a:cs typeface="+mj-cs"/>
              </a:rPr>
              <a:t>, </a:t>
            </a:r>
            <a:r>
              <a:rPr lang="uk-UA" sz="2500" b="1" noProof="0"/>
              <a:t>особин</a:t>
            </a:r>
            <a:r>
              <a:rPr lang="uk-UA" sz="2500" b="1" noProof="0">
                <a:latin typeface="+mj-lt"/>
                <a:ea typeface="+mj-ea"/>
                <a:cs typeface="+mj-cs"/>
              </a:rPr>
              <a:t> </a:t>
            </a:r>
            <a:endParaRPr lang="uk-UA" sz="2500" kern="1200" noProof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ACDA3C8-FC27-17B2-A072-FC40F647B3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707015"/>
              </p:ext>
            </p:extLst>
          </p:nvPr>
        </p:nvGraphicFramePr>
        <p:xfrm>
          <a:off x="828675" y="1674568"/>
          <a:ext cx="10744203" cy="4871484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2515590">
                  <a:extLst>
                    <a:ext uri="{9D8B030D-6E8A-4147-A177-3AD203B41FA5}">
                      <a16:colId xmlns:a16="http://schemas.microsoft.com/office/drawing/2014/main" val="899935609"/>
                    </a:ext>
                  </a:extLst>
                </a:gridCol>
                <a:gridCol w="1236843">
                  <a:extLst>
                    <a:ext uri="{9D8B030D-6E8A-4147-A177-3AD203B41FA5}">
                      <a16:colId xmlns:a16="http://schemas.microsoft.com/office/drawing/2014/main" val="1343810984"/>
                    </a:ext>
                  </a:extLst>
                </a:gridCol>
                <a:gridCol w="1506028">
                  <a:extLst>
                    <a:ext uri="{9D8B030D-6E8A-4147-A177-3AD203B41FA5}">
                      <a16:colId xmlns:a16="http://schemas.microsoft.com/office/drawing/2014/main" val="812760393"/>
                    </a:ext>
                  </a:extLst>
                </a:gridCol>
                <a:gridCol w="1236843">
                  <a:extLst>
                    <a:ext uri="{9D8B030D-6E8A-4147-A177-3AD203B41FA5}">
                      <a16:colId xmlns:a16="http://schemas.microsoft.com/office/drawing/2014/main" val="2362252810"/>
                    </a:ext>
                  </a:extLst>
                </a:gridCol>
                <a:gridCol w="1506028">
                  <a:extLst>
                    <a:ext uri="{9D8B030D-6E8A-4147-A177-3AD203B41FA5}">
                      <a16:colId xmlns:a16="http://schemas.microsoft.com/office/drawing/2014/main" val="3531890492"/>
                    </a:ext>
                  </a:extLst>
                </a:gridCol>
                <a:gridCol w="1236843">
                  <a:extLst>
                    <a:ext uri="{9D8B030D-6E8A-4147-A177-3AD203B41FA5}">
                      <a16:colId xmlns:a16="http://schemas.microsoft.com/office/drawing/2014/main" val="171364295"/>
                    </a:ext>
                  </a:extLst>
                </a:gridCol>
                <a:gridCol w="1506028">
                  <a:extLst>
                    <a:ext uri="{9D8B030D-6E8A-4147-A177-3AD203B41FA5}">
                      <a16:colId xmlns:a16="http://schemas.microsoft.com/office/drawing/2014/main" val="2250517550"/>
                    </a:ext>
                  </a:extLst>
                </a:gridCol>
              </a:tblGrid>
              <a:tr h="377362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Родина комах</a:t>
                      </a:r>
                      <a:endParaRPr lang="de-CH" sz="16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Поле</a:t>
                      </a:r>
                      <a:endParaRPr lang="de-CH" sz="16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Екотон</a:t>
                      </a:r>
                      <a:endParaRPr lang="de-CH" sz="16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Лісосмуга</a:t>
                      </a:r>
                      <a:endParaRPr lang="de-CH" sz="16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148657"/>
                  </a:ext>
                </a:extLst>
              </a:tr>
              <a:tr h="309643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орган.</a:t>
                      </a:r>
                      <a:endParaRPr lang="de-CH" sz="16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неорган.</a:t>
                      </a:r>
                      <a:endParaRPr lang="de-CH" sz="16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орган.</a:t>
                      </a:r>
                      <a:endParaRPr lang="de-CH" sz="16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неорган.</a:t>
                      </a:r>
                      <a:endParaRPr lang="de-CH" sz="16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орган.</a:t>
                      </a:r>
                      <a:endParaRPr lang="de-CH" sz="16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 dirty="0">
                          <a:solidFill>
                            <a:schemeClr val="tx1"/>
                          </a:solidFill>
                          <a:effectLst/>
                        </a:rPr>
                        <a:t>неорган.</a:t>
                      </a:r>
                      <a:endParaRPr lang="de-CH" sz="1600" b="1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extLst>
                  <a:ext uri="{0D108BD9-81ED-4DB2-BD59-A6C34878D82A}">
                    <a16:rowId xmlns:a16="http://schemas.microsoft.com/office/drawing/2014/main" val="3403113212"/>
                  </a:ext>
                </a:extLst>
              </a:tr>
              <a:tr h="3096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>
                          <a:solidFill>
                            <a:schemeClr val="tx1"/>
                          </a:solidFill>
                          <a:effectLst/>
                        </a:rPr>
                        <a:t>Syrphidae</a:t>
                      </a:r>
                      <a:endParaRPr lang="de-CH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53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29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47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26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extLst>
                  <a:ext uri="{0D108BD9-81ED-4DB2-BD59-A6C34878D82A}">
                    <a16:rowId xmlns:a16="http://schemas.microsoft.com/office/drawing/2014/main" val="2491096041"/>
                  </a:ext>
                </a:extLst>
              </a:tr>
              <a:tr h="3096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>
                          <a:solidFill>
                            <a:schemeClr val="tx1"/>
                          </a:solidFill>
                          <a:effectLst/>
                        </a:rPr>
                        <a:t>Apidae</a:t>
                      </a:r>
                      <a:endParaRPr lang="de-CH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29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extLst>
                  <a:ext uri="{0D108BD9-81ED-4DB2-BD59-A6C34878D82A}">
                    <a16:rowId xmlns:a16="http://schemas.microsoft.com/office/drawing/2014/main" val="456599590"/>
                  </a:ext>
                </a:extLst>
              </a:tr>
              <a:tr h="3096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>
                          <a:solidFill>
                            <a:schemeClr val="tx1"/>
                          </a:solidFill>
                          <a:effectLst/>
                        </a:rPr>
                        <a:t>Muscidae</a:t>
                      </a:r>
                      <a:endParaRPr lang="de-CH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27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extLst>
                  <a:ext uri="{0D108BD9-81ED-4DB2-BD59-A6C34878D82A}">
                    <a16:rowId xmlns:a16="http://schemas.microsoft.com/office/drawing/2014/main" val="3479632700"/>
                  </a:ext>
                </a:extLst>
              </a:tr>
              <a:tr h="3096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>
                          <a:solidFill>
                            <a:schemeClr val="tx1"/>
                          </a:solidFill>
                          <a:effectLst/>
                        </a:rPr>
                        <a:t>Calliphoridae</a:t>
                      </a:r>
                      <a:endParaRPr lang="de-CH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extLst>
                  <a:ext uri="{0D108BD9-81ED-4DB2-BD59-A6C34878D82A}">
                    <a16:rowId xmlns:a16="http://schemas.microsoft.com/office/drawing/2014/main" val="1312975676"/>
                  </a:ext>
                </a:extLst>
              </a:tr>
              <a:tr h="3096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>
                          <a:solidFill>
                            <a:schemeClr val="tx1"/>
                          </a:solidFill>
                          <a:effectLst/>
                        </a:rPr>
                        <a:t>Coccinellidae</a:t>
                      </a:r>
                      <a:endParaRPr lang="de-CH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extLst>
                  <a:ext uri="{0D108BD9-81ED-4DB2-BD59-A6C34878D82A}">
                    <a16:rowId xmlns:a16="http://schemas.microsoft.com/office/drawing/2014/main" val="2353302292"/>
                  </a:ext>
                </a:extLst>
              </a:tr>
              <a:tr h="3096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>
                          <a:solidFill>
                            <a:schemeClr val="tx1"/>
                          </a:solidFill>
                          <a:effectLst/>
                        </a:rPr>
                        <a:t>Cantharidae</a:t>
                      </a:r>
                      <a:endParaRPr lang="de-CH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extLst>
                  <a:ext uri="{0D108BD9-81ED-4DB2-BD59-A6C34878D82A}">
                    <a16:rowId xmlns:a16="http://schemas.microsoft.com/office/drawing/2014/main" val="3777888582"/>
                  </a:ext>
                </a:extLst>
              </a:tr>
              <a:tr h="3096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>
                          <a:solidFill>
                            <a:schemeClr val="tx1"/>
                          </a:solidFill>
                          <a:effectLst/>
                        </a:rPr>
                        <a:t>Braconidae</a:t>
                      </a:r>
                      <a:endParaRPr lang="de-CH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extLst>
                  <a:ext uri="{0D108BD9-81ED-4DB2-BD59-A6C34878D82A}">
                    <a16:rowId xmlns:a16="http://schemas.microsoft.com/office/drawing/2014/main" val="716568603"/>
                  </a:ext>
                </a:extLst>
              </a:tr>
              <a:tr h="3096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>
                          <a:solidFill>
                            <a:schemeClr val="tx1"/>
                          </a:solidFill>
                          <a:effectLst/>
                        </a:rPr>
                        <a:t>Ichneumonidae</a:t>
                      </a:r>
                      <a:endParaRPr lang="de-CH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extLst>
                  <a:ext uri="{0D108BD9-81ED-4DB2-BD59-A6C34878D82A}">
                    <a16:rowId xmlns:a16="http://schemas.microsoft.com/office/drawing/2014/main" val="2162041576"/>
                  </a:ext>
                </a:extLst>
              </a:tr>
              <a:tr h="3096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>
                          <a:solidFill>
                            <a:schemeClr val="tx1"/>
                          </a:solidFill>
                          <a:effectLst/>
                        </a:rPr>
                        <a:t>Chalcidoidea</a:t>
                      </a:r>
                      <a:endParaRPr lang="de-CH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extLst>
                  <a:ext uri="{0D108BD9-81ED-4DB2-BD59-A6C34878D82A}">
                    <a16:rowId xmlns:a16="http://schemas.microsoft.com/office/drawing/2014/main" val="3384256687"/>
                  </a:ext>
                </a:extLst>
              </a:tr>
              <a:tr h="3096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b="1" kern="0" cap="none" spc="0">
                          <a:solidFill>
                            <a:schemeClr val="tx1"/>
                          </a:solidFill>
                          <a:effectLst/>
                        </a:rPr>
                        <a:t>Chrysopidae</a:t>
                      </a:r>
                      <a:endParaRPr lang="de-CH" sz="1600" b="1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de-CH" sz="1600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de-CH" sz="1600" kern="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600" kern="0" cap="none" spc="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de-CH" sz="1600" kern="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75947" marB="0" anchor="ctr"/>
                </a:tc>
                <a:extLst>
                  <a:ext uri="{0D108BD9-81ED-4DB2-BD59-A6C34878D82A}">
                    <a16:rowId xmlns:a16="http://schemas.microsoft.com/office/drawing/2014/main" val="3903498025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D4220B-181D-53E3-25FF-5D3960D63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13021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4C2087-AE7B-4C7E-C824-36BD39193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97835D-173C-876E-237A-501EBA0DAF3E}"/>
              </a:ext>
            </a:extLst>
          </p:cNvPr>
          <p:cNvSpPr txBox="1"/>
          <p:nvPr/>
        </p:nvSpPr>
        <p:spPr>
          <a:xfrm>
            <a:off x="828675" y="494414"/>
            <a:ext cx="10534650" cy="8174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25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Функціональна структура комплексу комах-запилювачів і ентомофагів у різних елементах агроландшафту, особин комах</a:t>
            </a:r>
            <a:endParaRPr lang="en-US" sz="2500" kern="120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5202D38-8C33-63DE-BA33-14EF1D4C04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802174"/>
              </p:ext>
            </p:extLst>
          </p:nvPr>
        </p:nvGraphicFramePr>
        <p:xfrm>
          <a:off x="723900" y="2354239"/>
          <a:ext cx="10744200" cy="3948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5A5A05-D40F-69BE-996E-BA4F5DF4B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1966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12A3C4-ECD0-20FF-43C2-BD2390347565}"/>
              </a:ext>
            </a:extLst>
          </p:cNvPr>
          <p:cNvSpPr txBox="1"/>
          <p:nvPr/>
        </p:nvSpPr>
        <p:spPr>
          <a:xfrm>
            <a:off x="828675" y="494414"/>
            <a:ext cx="10534650" cy="8174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Кількість родин комах по біотопах, особин</a:t>
            </a:r>
            <a:endParaRPr lang="en-US" sz="3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D410975-69F7-8204-59C0-40DF077BEA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7148447"/>
              </p:ext>
            </p:extLst>
          </p:nvPr>
        </p:nvGraphicFramePr>
        <p:xfrm>
          <a:off x="723900" y="2354239"/>
          <a:ext cx="10744200" cy="3948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C477D-DE23-5E3C-B8D1-B592BFDF2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7590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EA5325-19CD-C006-6B7F-D5E8C0E91C2C}"/>
              </a:ext>
            </a:extLst>
          </p:cNvPr>
          <p:cNvSpPr txBox="1"/>
          <p:nvPr/>
        </p:nvSpPr>
        <p:spPr>
          <a:xfrm>
            <a:off x="828675" y="494414"/>
            <a:ext cx="10534650" cy="8174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Порівняльна чисельність квітучих рослин і комах у різних біотопах агроландшафту за різних систем землеробства</a:t>
            </a:r>
            <a:endParaRPr lang="en-US" sz="25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77AB8DC-5792-E0CC-60D4-F79955ADD1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9888266"/>
              </p:ext>
            </p:extLst>
          </p:nvPr>
        </p:nvGraphicFramePr>
        <p:xfrm>
          <a:off x="723900" y="2354239"/>
          <a:ext cx="10744200" cy="3948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D471C9-94F1-71CA-A6B9-7F119C74A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60864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CCA98A-F0D1-8F00-E5C5-2B9AB3620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9BA769-F927-7A60-2326-232A9F6A3F6D}"/>
              </a:ext>
            </a:extLst>
          </p:cNvPr>
          <p:cNvSpPr txBox="1"/>
          <p:nvPr/>
        </p:nvSpPr>
        <p:spPr>
          <a:xfrm>
            <a:off x="2466437" y="483708"/>
            <a:ext cx="7649239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450215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uk-UA" sz="2300" b="1" kern="1200" noProof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Співвідношення комах до квітучих рослин (частка)</a:t>
            </a:r>
            <a:endParaRPr lang="uk-UA" sz="2300" kern="1200" noProof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E802DEF-B63F-C79B-4021-B5517C985A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657127"/>
              </p:ext>
            </p:extLst>
          </p:nvPr>
        </p:nvGraphicFramePr>
        <p:xfrm>
          <a:off x="585619" y="1686560"/>
          <a:ext cx="10768181" cy="4128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601C00-7B92-E8BB-28A3-672FA4D04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DDC4C-0378-4CBF-B1FE-628E85868A9D}" type="slidenum">
              <a:rPr lang="de-CH" smtClean="0"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897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28DE85-6969-8D68-7EF9-196446559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93C2A5-AB5F-E410-D8D3-A91EACA35766}"/>
              </a:ext>
            </a:extLst>
          </p:cNvPr>
          <p:cNvSpPr txBox="1"/>
          <p:nvPr/>
        </p:nvSpPr>
        <p:spPr>
          <a:xfrm>
            <a:off x="1192686" y="450543"/>
            <a:ext cx="10168128" cy="700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ВИСНОВКИ </a:t>
            </a:r>
            <a:endParaRPr lang="en-US" sz="4000" kern="1200" dirty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D30F0A-FB3F-47BA-C3E6-B1A36E2830F3}"/>
              </a:ext>
            </a:extLst>
          </p:cNvPr>
          <p:cNvSpPr txBox="1"/>
          <p:nvPr/>
        </p:nvSpPr>
        <p:spPr>
          <a:xfrm>
            <a:off x="1011936" y="1151300"/>
            <a:ext cx="10168128" cy="36950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uk-UA" noProof="0" dirty="0">
                <a:effectLst/>
              </a:rPr>
              <a:t>У межах дослідження виявлено 24 види квітучих рослин, найбільшу їх кількість зафіксовано в екотонах (18 видів за органічної та 14 за неорганічної систем землеробства), тоді як у посівах озимої пшениці їх було найменше, відповідно 10 і 5 видів.</a:t>
            </a:r>
          </a:p>
          <a:p>
            <a:pPr marL="342900" lv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uk-UA" noProof="0" dirty="0">
                <a:effectLst/>
              </a:rPr>
              <a:t>Загальна чисельність комах-відвідувачів квіток становила 197 особин в екотонах органічних посівів та 171 особину в лісосмугах, що значно перевищувало показники в межах посівів озимої пшениці (49 особин).</a:t>
            </a:r>
          </a:p>
          <a:p>
            <a:pPr marL="342900" lv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uk-UA" noProof="0" dirty="0">
                <a:effectLst/>
              </a:rPr>
              <a:t>У складі комплексу комах відмічено представників 10 родин, серед яких домінували Syrphidae (до 53 особин в екотонах), Muscidae (до 15 особин у посівах пшениці), Apidae (до 29 особин в екотонах) та Braconidae (до 28 особин в екотонах).</a:t>
            </a:r>
          </a:p>
          <a:p>
            <a:pPr marL="342900" lv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uk-UA" noProof="0" dirty="0">
                <a:effectLst/>
              </a:rPr>
              <a:t>Функціональна структура комплексу комах характеризувалася переважанням запилювачів і паразитоїдів, чисельність яких була найбільшою в екотонах (91 і 69 особин відповідно) та лісосмугах (72 і 60 особин).</a:t>
            </a:r>
          </a:p>
          <a:p>
            <a:pPr marL="342900" lv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uk-UA" noProof="0" dirty="0">
                <a:effectLst/>
              </a:rPr>
              <a:t>Встановлено, що рослини з відкритими квітками та легкодоступним нектаром становили основну частину кормової бази комах і визначали високу чисельність представників родин Syrphidae, Braconidae та Ichneumonidae.</a:t>
            </a:r>
          </a:p>
          <a:p>
            <a:pPr marL="342900" lv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uk-UA" noProof="0" dirty="0">
                <a:effectLst/>
              </a:rPr>
              <a:t>Виявлено зростання співвідношення кількості комах до квітучих рослин у напрямку від посівів озимої пшениці (0,79) до екотонів (1,52–1,55) та лісосмуг (2,06–2,31), що свідчить про підвищення концентрації ентомофауни в напівприродних біотопах.</a:t>
            </a:r>
          </a:p>
          <a:p>
            <a:pPr marL="342900" lvl="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noProof="0" dirty="0">
                <a:effectLst/>
              </a:rPr>
              <a:t>Органічна система землеробства сприяла збільшенню чисельності квітучих рослин (до 130 особин в екотонах) і комах (до 197 особин) порівняно з неорганічною системою (55 і 85 відповідно), це підтверджує її вплив на підтримання біорізноманіття агроландшафтів посівів пшениці озимої.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A33BB-8B8B-6618-BEBC-78807E73A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7ADDC4C-0378-4CBF-B1FE-628E85868A9D}" type="slidenum"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7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B021D1-C346-1AD6-979A-8C472CD31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F30F77-6750-2DB3-6555-05F7C1484F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46" b="24339"/>
          <a:stretch>
            <a:fillRect/>
          </a:stretch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AEFC31-F746-726D-DB08-E4CC077F5B77}"/>
              </a:ext>
            </a:extLst>
          </p:cNvPr>
          <p:cNvSpPr/>
          <p:nvPr/>
        </p:nvSpPr>
        <p:spPr>
          <a:xfrm>
            <a:off x="952228" y="743447"/>
            <a:ext cx="3973385" cy="369202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cap="none" spc="0">
                <a:ln w="12700" cmpd="sng">
                  <a:solidFill>
                    <a:schemeClr val="accent4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Дякую за увагу!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6AC1A3-CF77-DD45-4B99-4F685AE0D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E7ADDC4C-0378-4CBF-B1FE-628E85868A9D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19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84178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1550</Words>
  <Application>Microsoft Office PowerPoint</Application>
  <PresentationFormat>Широкий екран</PresentationFormat>
  <Paragraphs>676</Paragraphs>
  <Slides>19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Times New Roman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FiBL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Grabovska Tetiana</dc:creator>
  <cp:lastModifiedBy>Administrator</cp:lastModifiedBy>
  <cp:revision>6</cp:revision>
  <dcterms:created xsi:type="dcterms:W3CDTF">2026-04-12T20:45:19Z</dcterms:created>
  <dcterms:modified xsi:type="dcterms:W3CDTF">2026-04-14T11:28:02Z</dcterms:modified>
</cp:coreProperties>
</file>