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tags/tag4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301" r:id="rId3"/>
    <p:sldId id="277" r:id="rId4"/>
    <p:sldId id="280" r:id="rId5"/>
    <p:sldId id="282" r:id="rId6"/>
    <p:sldId id="285" r:id="rId7"/>
    <p:sldId id="294" r:id="rId8"/>
    <p:sldId id="279" r:id="rId9"/>
    <p:sldId id="263" r:id="rId10"/>
    <p:sldId id="296" r:id="rId11"/>
    <p:sldId id="297" r:id="rId12"/>
    <p:sldId id="292" r:id="rId13"/>
    <p:sldId id="300" r:id="rId14"/>
    <p:sldId id="275" r:id="rId15"/>
    <p:sldId id="286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EF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6" autoAdjust="0"/>
    <p:restoredTop sz="94660"/>
  </p:normalViewPr>
  <p:slideViewPr>
    <p:cSldViewPr snapToGrid="0">
      <p:cViewPr varScale="1">
        <p:scale>
          <a:sx n="72" d="100"/>
          <a:sy n="72" d="100"/>
        </p:scale>
        <p:origin x="10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38BBD-85F1-4EBB-A2E1-DCC85AFAF558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E5F951-E417-4B0B-91C4-C01346009F1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E5F951-E417-4B0B-91C4-C01346009F1F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E5F951-E417-4B0B-91C4-C01346009F1F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E5F951-E417-4B0B-91C4-C01346009F1F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E5F951-E417-4B0B-91C4-C01346009F1F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5088-26C5-4E3E-B7DF-D320A560F2B1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24769-C888-4742-ABE4-2F81286A7E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5088-26C5-4E3E-B7DF-D320A560F2B1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24769-C888-4742-ABE4-2F81286A7E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5088-26C5-4E3E-B7DF-D320A560F2B1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24769-C888-4742-ABE4-2F81286A7E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5088-26C5-4E3E-B7DF-D320A560F2B1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24769-C888-4742-ABE4-2F81286A7E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5088-26C5-4E3E-B7DF-D320A560F2B1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24769-C888-4742-ABE4-2F81286A7E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5088-26C5-4E3E-B7DF-D320A560F2B1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24769-C888-4742-ABE4-2F81286A7E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5088-26C5-4E3E-B7DF-D320A560F2B1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24769-C888-4742-ABE4-2F81286A7E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5088-26C5-4E3E-B7DF-D320A560F2B1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24769-C888-4742-ABE4-2F81286A7E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5088-26C5-4E3E-B7DF-D320A560F2B1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24769-C888-4742-ABE4-2F81286A7E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5088-26C5-4E3E-B7DF-D320A560F2B1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24769-C888-4742-ABE4-2F81286A7E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D5088-26C5-4E3E-B7DF-D320A560F2B1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24769-C888-4742-ABE4-2F81286A7E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>
            <a:alphaModFix amt="84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t>Click to edit Master title style</a:t>
            </a:r>
          </a:p>
        </p:txBody>
      </p:sp>
      <p:sp>
        <p:nvSpPr>
          <p:cNvPr id="1027" name="Замещающий текст 1026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8" name="Замещающая дата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fld id="{7E9D5088-26C5-4E3E-B7DF-D320A560F2B1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1029" name="Замещающий нижний колонтитул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Замещающий номер слайда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fld id="{7C324769-C888-4742-ABE4-2F81286A7EB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tags" Target="../tags/tag4.xml"/><Relationship Id="rId7" Type="http://schemas.openxmlformats.org/officeDocument/2006/relationships/image" Target="../media/image3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84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2895" y="282575"/>
            <a:ext cx="6188075" cy="2261235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ctr" anchorCtr="0">
            <a:normAutofit/>
          </a:bodyPr>
          <a:lstStyle/>
          <a:p>
            <a:pPr algn="ctr"/>
            <a:r>
              <a:rPr lang="uk-UA" sz="4000" b="1" dirty="0">
                <a:solidFill>
                  <a:srgbClr val="C0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ПОЛІТ НА МАРС:            ВИПРОБУВАННЯ ДЛЯ ЛЮДСТВА</a:t>
            </a:r>
            <a:endParaRPr lang="en-US" sz="4000" b="1" dirty="0">
              <a:solidFill>
                <a:srgbClr val="C00000"/>
              </a:solidFill>
              <a:latin typeface="Arial Black" panose="020B0A0402010202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72895" y="2902585"/>
            <a:ext cx="6189345" cy="330708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endParaRPr lang="uk-UA" b="1" dirty="0">
              <a:solidFill>
                <a:srgbClr val="C00000"/>
              </a:solidFill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algn="ctr"/>
            <a:endParaRPr lang="uk-UA" b="1" dirty="0">
              <a:solidFill>
                <a:schemeClr val="bg2"/>
              </a:solidFill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algn="ctr"/>
            <a:r>
              <a:rPr lang="uk-UA" b="1" dirty="0">
                <a:solidFill>
                  <a:schemeClr val="tx1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Роботу виконав учень 9 класу </a:t>
            </a:r>
          </a:p>
          <a:p>
            <a:pPr algn="ctr"/>
            <a:r>
              <a:rPr lang="uk-UA" b="1" dirty="0">
                <a:solidFill>
                  <a:schemeClr val="tx1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Гімназії № 4 міста Сіверськодонецька </a:t>
            </a:r>
          </a:p>
          <a:p>
            <a:pPr algn="ctr"/>
            <a:r>
              <a:rPr lang="uk-UA" b="1" dirty="0">
                <a:solidFill>
                  <a:schemeClr val="tx1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Луганської області</a:t>
            </a:r>
          </a:p>
          <a:p>
            <a:pPr algn="ctr"/>
            <a:r>
              <a:rPr lang="uk-UA" b="1" dirty="0">
                <a:solidFill>
                  <a:schemeClr val="tx1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 </a:t>
            </a:r>
            <a:r>
              <a:rPr lang="uk-UA" b="1" dirty="0" err="1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Земляной</a:t>
            </a:r>
            <a:r>
              <a:rPr lang="uk-UA" b="1" dirty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 Михайло Ігорович</a:t>
            </a:r>
            <a:r>
              <a:rPr lang="uk-UA" b="1" dirty="0">
                <a:solidFill>
                  <a:schemeClr val="tx1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.</a:t>
            </a:r>
          </a:p>
          <a:p>
            <a:pPr algn="ctr"/>
            <a:r>
              <a:rPr lang="uk-UA" b="1" dirty="0">
                <a:solidFill>
                  <a:schemeClr val="tx1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Керівник: </a:t>
            </a:r>
            <a:r>
              <a:rPr lang="uk-UA" b="1" dirty="0" err="1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Тінькова</a:t>
            </a:r>
            <a:r>
              <a:rPr lang="uk-UA" b="1" dirty="0">
                <a:solidFill>
                  <a:srgbClr val="FF000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 Лідія Михайлівна,</a:t>
            </a:r>
          </a:p>
          <a:p>
            <a:pPr algn="ctr"/>
            <a:r>
              <a:rPr lang="uk-UA" b="1" dirty="0">
                <a:latin typeface="Arial Black" panose="020B0A04020102020204" pitchFamily="34" charset="0"/>
                <a:cs typeface="Calibri" panose="020F0502020204030204" pitchFamily="34" charset="0"/>
              </a:rPr>
              <a:t> вчитель фізики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9335" y="382683"/>
            <a:ext cx="3097530" cy="23958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9335" y="3843154"/>
            <a:ext cx="3096895" cy="21805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92814DC-BC96-4F4D-956A-D8A902C02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572544"/>
            <a:ext cx="12192000" cy="1132224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0" indent="0" defTabSz="4176395" rt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uk-UA" sz="1600" b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Об’єкт дослідження </a:t>
            </a:r>
            <a:r>
              <a:rPr kumimoji="0" lang="uk-UA" sz="1600" b="1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– теоретичні та практичні аспекти організації пілотованого польоту на Марс.</a:t>
            </a:r>
            <a:endParaRPr kumimoji="0" lang="en-US" sz="1600" b="1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417639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uk-UA" sz="1600" b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Предмет дослідження </a:t>
            </a:r>
            <a:r>
              <a:rPr kumimoji="0" lang="uk-UA" sz="1600" b="1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– проблеми забезпечення автономного існування людини та подолання  бар’єрів під час реалізації марсіанської місії</a:t>
            </a:r>
            <a:endParaRPr lang="ru-UA" sz="16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3F6DA4-8566-4A3D-9CBC-EAFB8323C9DA}"/>
              </a:ext>
            </a:extLst>
          </p:cNvPr>
          <p:cNvSpPr txBox="1"/>
          <p:nvPr/>
        </p:nvSpPr>
        <p:spPr>
          <a:xfrm>
            <a:off x="-25131" y="1918755"/>
            <a:ext cx="12217131" cy="42344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just" defTabSz="417639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r>
              <a:rPr kumimoji="0" lang="uk-UA" sz="16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Шляхи реалізації</a:t>
            </a:r>
            <a:r>
              <a:rPr kumimoji="0" lang="ru-RU" altLang="uk-UA" sz="16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: </a:t>
            </a:r>
            <a:r>
              <a:rPr kumimoji="0" lang="uk-UA" sz="1600" b="1" i="1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вивчити думки спеціалістів з окресленої теми; опрацювати необхідну літературу, повідомлення в Інтернеті.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C460EA-2F4D-4F8C-80A1-04DEE353A288}"/>
              </a:ext>
            </a:extLst>
          </p:cNvPr>
          <p:cNvSpPr txBox="1"/>
          <p:nvPr/>
        </p:nvSpPr>
        <p:spPr>
          <a:xfrm>
            <a:off x="12565" y="144506"/>
            <a:ext cx="12217130" cy="1569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just" defTabSz="41763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Мета роботи:</a:t>
            </a:r>
            <a:endParaRPr kumimoji="0" lang="x-none" sz="1600" b="1" i="1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41763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uk-UA" sz="1600" b="1" i="1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проаналізувати значення бюджету зміни швидкості та орбітальні переходи </a:t>
            </a:r>
            <a:r>
              <a:rPr kumimoji="0" lang="uk-UA" sz="16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kumimoji="0" lang="uk-UA" sz="1600" b="1" i="1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польоті на Марс та поверненні на Землю;</a:t>
            </a:r>
            <a:endParaRPr kumimoji="0" lang="x-none" sz="1600" b="1" i="1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41763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uk-UA" sz="1600" b="1" i="1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зібрати докази негативного впливу космічних польотів на людину;</a:t>
            </a:r>
            <a:endParaRPr kumimoji="0" lang="x-none" sz="1600" b="1" i="1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41763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uk-UA" sz="1600" b="1" i="1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запропонувати методи захисту людей від впливу радіації в космосі та на планеті;</a:t>
            </a:r>
            <a:endParaRPr kumimoji="0" lang="x-none" sz="1600" b="1" i="1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41763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uk-UA" sz="1600" b="1" i="1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розрахувати висоту, на яку може підстрибнути людина на Марсі, вагу скафандра, висоту ґрунту над укриттям, необхідну для безпечного знаходженні на планеті</a:t>
            </a: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kumimoji="0" lang="x-none" sz="16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891A67-13AF-4DD4-B1FA-85B7C43DBC6D}"/>
              </a:ext>
            </a:extLst>
          </p:cNvPr>
          <p:cNvSpPr txBox="1"/>
          <p:nvPr/>
        </p:nvSpPr>
        <p:spPr>
          <a:xfrm>
            <a:off x="25130" y="4018351"/>
            <a:ext cx="12192000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uk-UA" sz="1600" b="1" i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Марс</a:t>
            </a:r>
            <a:r>
              <a:rPr lang="uk-UA" sz="1600" b="1" i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перша після Землі планета Сонячної системи, до якої людина проявила особливий інтерес з надією, що там є позаземне життя.</a:t>
            </a:r>
            <a:br>
              <a:rPr lang="uk-UA" sz="1600" b="1" i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1600" b="1" i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Екзобіологи</a:t>
            </a:r>
            <a:r>
              <a:rPr lang="uk-UA" sz="1600" b="1" i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занепокоєні тим, що людина полетить на Марс і принесе з собою свою мікрофлору, перш ніж знайдуть докази існування життя на Марсі.</a:t>
            </a:r>
            <a:br>
              <a:rPr lang="uk-UA" sz="1600" b="1" i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1600" b="1" i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чого людині підкорення планети?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b="1" i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Марс знаходиться поряд із Землею. Процеси, які відбуваються на найближчих планетах, впливають на Землю.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b="1" i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Відправити на планету частини людей на випадок ядерної війни, прильоту астероїда.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b="1" i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 дослідження. Політичні амбіції. Туризм.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b="1" i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Дати відповіді на запитання «Чи є життя на Марсі?»</a:t>
            </a:r>
            <a:br>
              <a:rPr lang="uk-UA" sz="1600" b="1" i="1" kern="0" dirty="0">
                <a:solidFill>
                  <a:prstClr val="black"/>
                </a:solidFill>
                <a:latin typeface="Georgia" panose="02040502050405020303" pitchFamily="18" charset="0"/>
              </a:rPr>
            </a:br>
            <a:endParaRPr lang="ru-UA" sz="1600" b="1" i="1" kern="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10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303488" y="110116"/>
            <a:ext cx="2797576" cy="22921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1" y="978046"/>
            <a:ext cx="8984512" cy="587995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ru-RU" sz="1800" b="1" i="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Старт </a:t>
            </a:r>
            <a:r>
              <a:rPr lang="ru-RU" sz="1800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із</a:t>
            </a:r>
            <a:r>
              <a:rPr lang="ru-RU" sz="1800" b="1" i="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Землі</a:t>
            </a:r>
            <a:r>
              <a:rPr lang="ru-RU" sz="1800" b="1" i="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Космічний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апарат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стартує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з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орбіти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навколо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Землі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l"/>
            <a:r>
              <a:rPr lang="ru-RU" sz="1800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Розгін</a:t>
            </a:r>
            <a:r>
              <a:rPr lang="ru-RU" sz="1800" b="1" i="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до </a:t>
            </a:r>
            <a:r>
              <a:rPr lang="ru-RU" sz="1800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еліптичної</a:t>
            </a:r>
            <a:r>
              <a:rPr lang="ru-RU" sz="1800" b="1" i="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орбіти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u-RU" sz="1800" b="1" i="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1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Системи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ракети-носія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надають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апарату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необхідного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прискорення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щоб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вивести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його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на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еліптичну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траєкторію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навколо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Сонця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що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з'єднує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орбіти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Землі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та Марса).</a:t>
            </a:r>
          </a:p>
          <a:p>
            <a:pPr algn="l"/>
            <a:r>
              <a:rPr lang="ru-RU" sz="1800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Політ</a:t>
            </a:r>
            <a:r>
              <a:rPr lang="ru-RU" sz="1800" b="1" i="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до Марса. 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Апарат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рухається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по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цій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еліптичній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траєкторії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протягом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кількох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місяців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l"/>
            <a:r>
              <a:rPr lang="ru-RU" sz="1800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Гальмування</a:t>
            </a:r>
            <a:r>
              <a:rPr lang="ru-RU" sz="1800" b="1" i="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біля</a:t>
            </a:r>
            <a:r>
              <a:rPr lang="ru-RU" sz="1800" b="1" i="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Марса. 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Перед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наближенням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до Марса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апарат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використовує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двигуни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для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гальмування</a:t>
            </a:r>
            <a:r>
              <a:rPr lang="ru-RU" sz="1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l"/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ru-RU" sz="1800" b="1" i="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uk-UA" sz="1800" b="1" i="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хід</a:t>
            </a:r>
            <a:r>
              <a:rPr lang="ru-RU" sz="1800" b="1" i="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на </a:t>
            </a:r>
            <a:r>
              <a:rPr lang="ru-RU" sz="1800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орбіту</a:t>
            </a:r>
            <a:r>
              <a:rPr lang="ru-RU" sz="1800" b="1" i="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навколо</a:t>
            </a:r>
            <a:r>
              <a:rPr lang="ru-RU" sz="1800" b="1" i="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планети</a:t>
            </a:r>
            <a:r>
              <a:rPr lang="ru-RU" sz="1800" b="1" i="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l"/>
            <a:r>
              <a:rPr lang="ru-RU" sz="1800" b="1" i="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Посадка на Марс. 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Атмосфера Марса допомагає </a:t>
            </a:r>
            <a:r>
              <a:rPr lang="ru-RU" sz="1800" b="1" i="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гальмуванню</a:t>
            </a:r>
            <a:r>
              <a:rPr lang="ru-RU" sz="18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Щоб повернутися на Землю необхідно:</a:t>
            </a:r>
          </a:p>
          <a:p>
            <a:pPr marL="342900" marR="0" lvl="0" indent="-342900" algn="l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98C72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с</a:t>
            </a:r>
            <a:r>
              <a:rPr kumimoji="0" lang="uk-U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8C72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тартувати</a:t>
            </a: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98C72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з поверхні Марса;</a:t>
            </a:r>
            <a:b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98C72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</a:b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98C72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тмосфера буде заважати);</a:t>
            </a:r>
          </a:p>
          <a:p>
            <a:pPr marL="342900" marR="0" lvl="0" indent="-342900" algn="l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98C72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вийти на кругову орбіту навколо Марса;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98C72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перейти на еліптичну орбіту та</a:t>
            </a:r>
            <a:r>
              <a:rPr kumimoji="0" lang="ru-RU" alt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98C72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98C72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н</a:t>
            </a: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98C72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а орбіту навколо Землі;</a:t>
            </a:r>
          </a:p>
          <a:p>
            <a:pPr marL="342900" marR="0" lvl="0" indent="-342900" algn="l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98C72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приземлитися на поверхню планети;</a:t>
            </a:r>
          </a:p>
          <a:p>
            <a:pPr algn="l"/>
            <a:r>
              <a:rPr lang="uk-UA" sz="18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Необхідно послідовно змінювати траєкторію руху.</a:t>
            </a:r>
          </a:p>
          <a:p>
            <a:pPr algn="l"/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кожному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етапі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відбувається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зміна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швидкості</a:t>
            </a:r>
            <a:endParaRPr lang="en-US" sz="18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5365" y="110116"/>
            <a:ext cx="8819148" cy="8679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УМОВИ ПОЛЬОТУ НА МАРС ТА ПОВЕРНЕННЯ НА ЗЕМЛЮ.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7175C1F-3E01-4E8F-AF6C-566E15DF30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7163" y="2402299"/>
            <a:ext cx="3038755" cy="229218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9D3B35-9663-46FA-ACAB-C292B80626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7163" y="4541319"/>
            <a:ext cx="3038755" cy="244534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4307" y="731092"/>
            <a:ext cx="9264242" cy="612690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R="0" lvl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defRPr/>
            </a:pPr>
            <a:r>
              <a:rPr lang="uk-UA" sz="2000" b="1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Просто погуляти по поверхні  Марсі, </a:t>
            </a:r>
            <a:br>
              <a:rPr lang="uk-UA" sz="2000" b="1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</a:br>
            <a:r>
              <a:rPr lang="uk-UA" sz="2000" b="1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взяти ґрунт, зробити фото - не вийде.</a:t>
            </a:r>
            <a:br>
              <a:rPr lang="uk-UA" sz="2000" b="1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</a:br>
            <a:r>
              <a:rPr lang="uk-UA" sz="2000" b="1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Щоб прожити на планеті 8 - 14 місяців</a:t>
            </a:r>
            <a:r>
              <a:rPr lang="en-US" altLang="uk-UA" sz="2000" b="1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lang="uk-UA" altLang="uk-UA" sz="2000" b="1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uk-UA" sz="20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   (з урахуванням часу польоту) </a:t>
            </a:r>
            <a:r>
              <a:rPr lang="uk-UA" sz="2000" b="1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необхідні:</a:t>
            </a:r>
          </a:p>
          <a:p>
            <a:pPr marR="0" lvl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defRPr/>
            </a:pPr>
            <a:r>
              <a:rPr lang="uk-UA" sz="2000" b="1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герметичні бази, печери, щоб захиститися  від перепадів температур, </a:t>
            </a: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радіації, </a:t>
            </a:r>
            <a:r>
              <a:rPr lang="uk-UA" sz="2000" b="1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пилових бур. </a:t>
            </a:r>
          </a:p>
          <a:p>
            <a:pPr marR="0" lvl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defRPr/>
            </a:pPr>
            <a:r>
              <a:rPr lang="uk-UA" sz="2000" b="1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Джерела енергії, вода, кисень</a:t>
            </a:r>
            <a:r>
              <a:rPr lang="uk-UA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 їжа.</a:t>
            </a:r>
          </a:p>
          <a:p>
            <a:pPr marR="0" lvl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rgbClr val="98C72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Необхідність ходити та працювати в скафандрі.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rgbClr val="98C72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Людину без скафандра може розірвати, а кров закипить.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98C723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rtl="0" fontAlgn="auto">
              <a:lnSpc>
                <a:spcPct val="150000"/>
              </a:lnSpc>
              <a:spcBef>
                <a:spcPts val="0"/>
              </a:spcBef>
              <a:buFontTx/>
              <a:buChar char="•"/>
              <a:tabLst/>
              <a:defRPr/>
            </a:pPr>
            <a:r>
              <a:rPr lang="uk-UA" sz="2000" b="1" dirty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Чи можна розвивати туризм? </a:t>
            </a:r>
            <a:r>
              <a:rPr lang="uk-UA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Тур приблизно 26 місяців, дорого коштує,</a:t>
            </a:r>
          </a:p>
          <a:p>
            <a:pPr rtl="0" fontAlgn="auto">
              <a:lnSpc>
                <a:spcPct val="150000"/>
              </a:lnSpc>
              <a:spcBef>
                <a:spcPts val="0"/>
              </a:spcBef>
              <a:buFontTx/>
              <a:buChar char="•"/>
              <a:tabLst/>
              <a:defRPr/>
            </a:pPr>
            <a:r>
              <a:rPr lang="uk-UA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довгий час в дорозі. Запитання: «Чи повернуся»?</a:t>
            </a:r>
          </a:p>
          <a:p>
            <a:pPr rtl="0" fontAlgn="auto">
              <a:lnSpc>
                <a:spcPct val="150000"/>
              </a:lnSpc>
              <a:spcBef>
                <a:spcPts val="0"/>
              </a:spcBef>
              <a:buFontTx/>
              <a:buChar char="•"/>
              <a:tabLst/>
              <a:defRPr/>
            </a:pPr>
            <a:r>
              <a:rPr lang="uk-UA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Але є люди, які з дитинства готуються до польоту на Марс.</a:t>
            </a:r>
          </a:p>
          <a:p>
            <a:pPr rtl="0" fontAlgn="auto">
              <a:lnSpc>
                <a:spcPct val="150000"/>
              </a:lnSpc>
              <a:spcBef>
                <a:spcPts val="0"/>
              </a:spcBef>
              <a:buFontTx/>
              <a:buChar char="•"/>
              <a:tabLst/>
              <a:defRPr/>
            </a:pPr>
            <a:r>
              <a:rPr lang="uk-UA" sz="2000" b="1" dirty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Аліса </a:t>
            </a:r>
            <a:r>
              <a:rPr lang="uk-UA" sz="2000" b="1" dirty="0" err="1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Карсон</a:t>
            </a:r>
            <a:r>
              <a:rPr lang="uk-UA" sz="2000" b="1" dirty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lang="uk-UA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(США). 24 роки. Готується до польоту на Марс з 6 років </a:t>
            </a:r>
            <a:endParaRPr lang="ru-UA" sz="2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 marR="0" lvl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defRPr/>
            </a:pPr>
            <a:endParaRPr lang="uk-UA" sz="24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 marR="0" lvl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defRPr/>
            </a:pPr>
            <a:endParaRPr lang="en-US" altLang="uk-UA" sz="2400" b="1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9440" y="213995"/>
            <a:ext cx="2429510" cy="15697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688" y="1922485"/>
            <a:ext cx="2429262" cy="14809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9440" y="3542665"/>
            <a:ext cx="2429510" cy="1577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124306" y="0"/>
            <a:ext cx="8296679" cy="54874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ru-RU" sz="2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ОСОБЛИВОСТІ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ПЕРЕБУВАННЯ</a:t>
            </a:r>
            <a:r>
              <a:rPr kumimoji="0" lang="ru-RU" sz="2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НА МАРСІ.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C2AECD3-E683-457D-A20B-0C15AED8DD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8549" y="5065802"/>
            <a:ext cx="2679144" cy="181378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89" y="699304"/>
            <a:ext cx="8507095" cy="528447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pPr marR="0" lvl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defRPr/>
            </a:pPr>
            <a:r>
              <a:rPr lang="uk-UA" sz="29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Розріджена атмосфера Марса </a:t>
            </a:r>
            <a:r>
              <a:rPr lang="uk-UA" sz="2900" b="1" dirty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(в 100 раз тонше земної). </a:t>
            </a:r>
          </a:p>
          <a:p>
            <a:pPr marR="0" lvl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uk-UA" sz="29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Низький атмосферний тиск </a:t>
            </a:r>
            <a:r>
              <a:rPr lang="uk-UA" sz="2900" b="1" dirty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(а</a:t>
            </a:r>
            <a:r>
              <a:rPr kumimoji="0" lang="uk-UA" sz="29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тмосферний</a:t>
            </a:r>
            <a:r>
              <a:rPr kumimoji="0" lang="uk-UA" sz="2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тиск на Марсі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kumimoji="0" lang="uk-UA" sz="2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у 160 разів менше ніж на Землі).</a:t>
            </a:r>
          </a:p>
          <a:p>
            <a:pPr marR="0" lvl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defRPr/>
            </a:pPr>
            <a:r>
              <a:rPr lang="uk-UA" sz="29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Відсутність планетарного магнітного поля, озонового шару.</a:t>
            </a:r>
          </a:p>
          <a:p>
            <a:pPr marR="0" lvl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defRPr/>
            </a:pPr>
            <a:r>
              <a:rPr lang="uk-UA" sz="29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Високий рівень радіації.</a:t>
            </a:r>
          </a:p>
          <a:p>
            <a:pPr marR="0" lvl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defRPr/>
            </a:pPr>
            <a:r>
              <a:rPr lang="uk-UA" sz="29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Перепади температур.</a:t>
            </a:r>
          </a:p>
          <a:p>
            <a:pPr marR="0" lvl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defRPr/>
            </a:pPr>
            <a:r>
              <a:rPr lang="uk-UA" sz="29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Сила тяжіння на Марсі в три рази менша ніж на Землі.</a:t>
            </a:r>
          </a:p>
          <a:p>
            <a:pPr rtl="0" fontAlgn="auto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uk-UA" sz="29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Пилові бурі, торнадо, падіння метеоритів, схід лавин,</a:t>
            </a:r>
            <a:r>
              <a:rPr kumimoji="0" lang="uk-UA" sz="2900" b="1" i="0" u="none" strike="noStrike" kern="1200" cap="none" spc="0" normalizeH="0" baseline="0" noProof="0" dirty="0">
                <a:ln>
                  <a:noFill/>
                </a:ln>
                <a:solidFill>
                  <a:srgbClr val="C4220D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uk-UA" sz="29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льодові жили. </a:t>
            </a:r>
          </a:p>
          <a:p>
            <a:pPr marR="0" lvl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defRPr/>
            </a:pPr>
            <a:r>
              <a:rPr lang="uk-UA" sz="29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Вода – справжній скарб.</a:t>
            </a:r>
          </a:p>
          <a:p>
            <a:pPr marR="0" lvl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defRPr/>
            </a:pPr>
            <a:r>
              <a:rPr lang="uk-UA" sz="29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Відсутність Їжі </a:t>
            </a:r>
            <a:r>
              <a:rPr lang="uk-UA" sz="2900" b="1" dirty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(необхідно вести з собою, або вирощувати рослини).</a:t>
            </a:r>
          </a:p>
          <a:p>
            <a:pPr marR="0" lvl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defRPr/>
            </a:pPr>
            <a:r>
              <a:rPr lang="uk-UA" sz="29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Сміття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17353" y="104824"/>
            <a:ext cx="6055653" cy="4939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8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sym typeface="+mn-ea"/>
              </a:rPr>
              <a:t>ЩО ЧЕКАЄ АСТРОНАВТІВ НА МАРСІ.</a:t>
            </a:r>
            <a:endParaRPr kumimoji="0" lang="uk-U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0040" y="2106295"/>
            <a:ext cx="2681605" cy="1322705"/>
          </a:xfrm>
          <a:prstGeom prst="rect">
            <a:avLst/>
          </a:prstGeom>
          <a:solidFill>
            <a:srgbClr val="FFFFFF">
              <a:shade val="85000"/>
            </a:srgbClr>
          </a:solidFill>
          <a:ln w="82550" cap="sq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8770" y="3793490"/>
            <a:ext cx="2682240" cy="12230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9334" y="5380942"/>
            <a:ext cx="2682238" cy="12056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246870" y="598805"/>
            <a:ext cx="2609215" cy="1160145"/>
          </a:xfrm>
          <a:prstGeom prst="rect">
            <a:avLst/>
          </a:prstGeom>
          <a:noFill/>
          <a:ln w="88900" cmpd="sng">
            <a:solidFill>
              <a:schemeClr val="bg1">
                <a:lumMod val="9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12000"/>
              </a:prstClr>
            </a:outerShdw>
            <a:softEdge rad="127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4315" y="1567180"/>
            <a:ext cx="9321800" cy="4858385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ctr" anchorCtr="0">
            <a:normAutofit fontScale="25000" lnSpcReduction="20000"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uk-UA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Полярне сяйво.</a:t>
            </a:r>
            <a:endParaRPr lang="en-US" sz="8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defRPr/>
            </a:pPr>
            <a:r>
              <a:rPr lang="uk-UA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Гейзери </a:t>
            </a:r>
            <a:r>
              <a:rPr lang="uk-UA" sz="8000" b="1" dirty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(випуск газів, пилюки, піску).</a:t>
            </a:r>
            <a:endParaRPr lang="en-US" sz="8000" b="1" dirty="0">
              <a:solidFill>
                <a:srgbClr val="C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defRPr/>
            </a:pPr>
            <a:r>
              <a:rPr lang="uk-UA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Льодові шапки.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uk-UA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Пилові бурі. (</a:t>
            </a:r>
            <a:r>
              <a:rPr lang="uk-UA" sz="8000" b="1" dirty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Швидкість 100 км/с. Вітри на Марсі відбуваються із-за</a:t>
            </a:r>
            <a:br>
              <a:rPr lang="uk-UA" sz="8000" b="1" dirty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</a:br>
            <a:r>
              <a:rPr lang="uk-UA" sz="8000" b="1" dirty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перепадів температур. Під час бур виникає тертя. </a:t>
            </a:r>
          </a:p>
          <a:p>
            <a:pPr marL="0" indent="0" rtl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uk-UA" sz="8000" b="1" dirty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     Під час тертя - іскрові розряди. </a:t>
            </a:r>
            <a:endParaRPr lang="en-US" sz="8000" b="1" dirty="0">
              <a:solidFill>
                <a:srgbClr val="C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defRPr/>
            </a:pPr>
            <a:r>
              <a:rPr lang="uk-UA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На Марсі  бувають </a:t>
            </a:r>
            <a:r>
              <a:rPr lang="uk-UA" sz="8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марсотруси</a:t>
            </a:r>
            <a:r>
              <a:rPr lang="uk-UA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.</a:t>
            </a:r>
            <a:endParaRPr lang="en-US" sz="8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defRPr/>
            </a:pPr>
            <a:r>
              <a:rPr lang="uk-UA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Можна побачити блакитні (іноді фіолетові ) відтінки моментів, коли Сонце заходить.</a:t>
            </a:r>
            <a:endParaRPr lang="en-US" sz="8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defRPr/>
            </a:pPr>
            <a:r>
              <a:rPr lang="uk-UA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Снігопади </a:t>
            </a:r>
            <a:r>
              <a:rPr lang="uk-UA" sz="8000" b="1" dirty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(заморожений вуглекислий газ).</a:t>
            </a:r>
            <a:endParaRPr lang="en-US" sz="8000" b="1" dirty="0">
              <a:solidFill>
                <a:srgbClr val="C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defRPr/>
            </a:pPr>
            <a:r>
              <a:rPr lang="uk-UA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Гору Олімп</a:t>
            </a:r>
            <a:endParaRPr lang="en-US" sz="8000" b="1" dirty="0">
              <a:solidFill>
                <a:srgbClr val="C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2320" y="1511935"/>
            <a:ext cx="2312035" cy="12807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2320" y="2912110"/>
            <a:ext cx="2312035" cy="12071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580828" y="742353"/>
            <a:ext cx="8785231" cy="5329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ЩО МОЖНА ПОБАЧИТИ, ВІДЧУТИ, ЗНАЙТИ НА МАРСІ?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9672320" y="4227195"/>
            <a:ext cx="2312035" cy="12109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9680345" y="5546027"/>
            <a:ext cx="2304415" cy="11124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9672320" y="55880"/>
            <a:ext cx="2312035" cy="1352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02785" y="717221"/>
            <a:ext cx="4372351" cy="57659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«КОСМІЧНІ ХВОРОБИ»</a:t>
            </a:r>
            <a:r>
              <a:rPr kumimoji="0" lang="uk-U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2905" y="1585595"/>
            <a:ext cx="8686800" cy="469646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25000" lnSpcReduction="20000"/>
          </a:bodyPr>
          <a:lstStyle/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defRPr/>
            </a:pPr>
            <a:r>
              <a:rPr lang="uk-UA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kumimoji="0" lang="uk-UA" sz="8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осмічні</a:t>
            </a:r>
            <a:r>
              <a:rPr kumimoji="0" lang="uk-UA" sz="8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польоти негативно впливають на здоров’я людей. </a:t>
            </a:r>
          </a:p>
          <a:p>
            <a:pPr>
              <a:lnSpc>
                <a:spcPct val="12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uk-UA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Під час тривалих космічних місій в астронавтів можливі:</a:t>
            </a:r>
          </a:p>
          <a:p>
            <a:pPr>
              <a:lnSpc>
                <a:spcPct val="12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uk-UA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зміни в опорно-руховому </a:t>
            </a:r>
            <a:r>
              <a:rPr lang="uk-UA" sz="8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апараті</a:t>
            </a:r>
            <a:r>
              <a:rPr lang="uk-UA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серцево-судинній та імунній системах</a:t>
            </a:r>
          </a:p>
          <a:p>
            <a:pPr>
              <a:lnSpc>
                <a:spcPct val="12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8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(у </a:t>
            </a:r>
            <a:r>
              <a:rPr lang="ru-RU" sz="8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невагомості</a:t>
            </a:r>
            <a:r>
              <a:rPr lang="ru-RU" sz="8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8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м’язи</a:t>
            </a:r>
            <a:r>
              <a:rPr lang="ru-RU" sz="8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8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атрофуються</a:t>
            </a:r>
            <a:r>
              <a:rPr lang="ru-RU" sz="8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а </a:t>
            </a:r>
            <a:r>
              <a:rPr lang="ru-RU" sz="8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кістки</a:t>
            </a:r>
            <a:r>
              <a:rPr lang="ru-RU" sz="8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8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втрачають</a:t>
            </a:r>
            <a:r>
              <a:rPr lang="ru-RU" sz="8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8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кальцій</a:t>
            </a:r>
            <a:r>
              <a:rPr lang="ru-RU" sz="8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>
              <a:lnSpc>
                <a:spcPct val="12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8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стаючи</a:t>
            </a:r>
            <a:r>
              <a:rPr lang="ru-RU" sz="8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8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крихкими</a:t>
            </a:r>
            <a:r>
              <a:rPr lang="ru-RU" sz="8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ru-RU" sz="8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серце</a:t>
            </a:r>
            <a:r>
              <a:rPr lang="ru-RU" sz="8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8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послаблюється</a:t>
            </a:r>
            <a:r>
              <a:rPr lang="ru-RU" sz="8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>
              <a:lnSpc>
                <a:spcPct val="12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8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імунна</a:t>
            </a:r>
            <a:r>
              <a:rPr lang="ru-RU" sz="8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система </a:t>
            </a:r>
            <a:r>
              <a:rPr lang="uk-UA" sz="8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8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перепрограмовується</a:t>
            </a:r>
            <a:r>
              <a:rPr lang="uk-UA" sz="8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ru-RU" sz="8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8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реагуючи</a:t>
            </a:r>
            <a:r>
              <a:rPr lang="ru-RU" sz="8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 </a:t>
            </a:r>
            <a:r>
              <a:rPr lang="ru-RU" sz="8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стрес</a:t>
            </a:r>
            <a:r>
              <a:rPr lang="ru-RU" sz="8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і </a:t>
            </a:r>
            <a:r>
              <a:rPr lang="ru-RU" sz="8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радіацію</a:t>
            </a:r>
            <a:r>
              <a:rPr lang="ru-RU" sz="8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>
              <a:lnSpc>
                <a:spcPct val="12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8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Тривале</a:t>
            </a:r>
            <a:r>
              <a:rPr lang="ru-RU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8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перебування</a:t>
            </a:r>
            <a:r>
              <a:rPr lang="ru-RU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 </a:t>
            </a:r>
            <a:r>
              <a:rPr lang="ru-RU" sz="8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космосі</a:t>
            </a:r>
            <a:r>
              <a:rPr lang="ru-RU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8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</a:t>
            </a:r>
            <a:r>
              <a:rPr lang="ru-RU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8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призводити</a:t>
            </a:r>
            <a:r>
              <a:rPr lang="ru-RU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lnSpc>
                <a:spcPct val="12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до </a:t>
            </a:r>
            <a:r>
              <a:rPr lang="ru-RU" sz="8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прискореного</a:t>
            </a:r>
            <a:r>
              <a:rPr lang="ru-RU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8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старіння</a:t>
            </a:r>
            <a:r>
              <a:rPr lang="ru-RU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ДНК</a:t>
            </a:r>
            <a:r>
              <a:rPr lang="en-US" altLang="ru-RU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ru-RU" sz="8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8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підвищення</a:t>
            </a:r>
            <a:r>
              <a:rPr lang="ru-RU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8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внутрішньочерепного</a:t>
            </a:r>
            <a:r>
              <a:rPr lang="ru-RU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8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тиску</a:t>
            </a:r>
            <a:r>
              <a:rPr lang="ru-RU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8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що</a:t>
            </a:r>
            <a:r>
              <a:rPr lang="ru-RU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8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впливає</a:t>
            </a:r>
            <a:r>
              <a:rPr lang="ru-RU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 </a:t>
            </a:r>
            <a:r>
              <a:rPr lang="ru-RU" sz="8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зір</a:t>
            </a:r>
            <a:r>
              <a:rPr lang="en-US" altLang="ru-RU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lnSpc>
                <a:spcPct val="12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8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можна</a:t>
            </a:r>
            <a:r>
              <a:rPr lang="ru-RU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привезти </a:t>
            </a:r>
            <a:r>
              <a:rPr lang="ru-RU" sz="8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нову</a:t>
            </a:r>
            <a:r>
              <a:rPr lang="ru-RU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хворобу</a:t>
            </a:r>
            <a:r>
              <a:rPr lang="en-US" altLang="ru-RU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ru-RU" sz="8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27000"/>
              </a:lnSpc>
              <a:spcBef>
                <a:spcPts val="0"/>
              </a:spcBef>
              <a:spcAft>
                <a:spcPts val="800"/>
              </a:spcAft>
              <a:buClrTx/>
              <a:buSzTx/>
              <a:defRPr/>
            </a:pPr>
            <a:r>
              <a:rPr lang="ru-RU" sz="8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тиша</a:t>
            </a:r>
            <a:r>
              <a:rPr lang="ru-RU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8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впливає</a:t>
            </a:r>
            <a:r>
              <a:rPr lang="ru-RU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 </a:t>
            </a:r>
            <a:r>
              <a:rPr lang="ru-RU" sz="8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психіку</a:t>
            </a:r>
            <a:r>
              <a:rPr lang="ru-RU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8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астронавтів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8020" y="1807845"/>
            <a:ext cx="2449195" cy="15678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8754" y="5166404"/>
            <a:ext cx="2478405" cy="12420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547860" y="3596640"/>
            <a:ext cx="2459355" cy="13487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7860" y="236855"/>
            <a:ext cx="2459355" cy="13493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29870" y="1304290"/>
                <a:ext cx="8282940" cy="5238750"/>
              </a:xfr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>
                <a:normAutofit fontScale="25000" lnSpcReduction="200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None/>
                  <a:defRPr/>
                </a:pPr>
                <a:r>
                  <a:rPr lang="uk-UA" sz="8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</a:rPr>
                  <a:t>Та величина, на яку зможе змінитися швидкість корабля, маючи певний запас палива.</a:t>
                </a:r>
              </a:p>
              <a:p>
                <a:pPr marL="0" marR="0" lvl="0" indent="0" defTabSz="914400" rtl="0" eaLnBrk="1" fontAlgn="auto" latinLnBrk="0" hangingPunct="1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None/>
                  <a:defRPr/>
                </a:pPr>
                <a:r>
                  <a:rPr lang="uk-UA" sz="8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</a:rPr>
                  <a:t>     Мається на увазі сумарна зміна швидкості за весь час польоту.</a:t>
                </a:r>
              </a:p>
              <a:p>
                <a:pPr marL="0" indent="0">
                  <a:lnSpc>
                    <a:spcPct val="140000"/>
                  </a:lnSpc>
                  <a:spcBef>
                    <a:spcPts val="0"/>
                  </a:spcBef>
                  <a:buNone/>
                  <a:defRPr/>
                </a:pPr>
                <a:r>
                  <a:rPr lang="uk-UA" sz="8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</a:rPr>
                  <a:t>Політ на Марс:</a:t>
                </a:r>
              </a:p>
              <a:p>
                <a:pPr marL="0" indent="0" algn="just">
                  <a:lnSpc>
                    <a:spcPct val="140000"/>
                  </a:lnSpc>
                  <a:spcBef>
                    <a:spcPts val="0"/>
                  </a:spcBef>
                  <a:buNone/>
                  <a:defRPr/>
                </a:pPr>
                <a14:m>
                  <m:oMath xmlns:m="http://schemas.openxmlformats.org/officeDocument/2006/math">
                    <m:r>
                      <a:rPr lang="uk-UA" sz="8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∆</m:t>
                    </m:r>
                    <m:r>
                      <a:rPr lang="uk-UA" sz="8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𝑣</m:t>
                    </m:r>
                    <m:r>
                      <a:rPr lang="uk-UA" sz="8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1 </m:t>
                    </m:r>
                  </m:oMath>
                </a14:m>
                <a:r>
                  <a:rPr lang="uk-UA" sz="8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</a:rPr>
                  <a:t>= 4 км/с - щоб покинути орбіту Зелі.</a:t>
                </a:r>
              </a:p>
              <a:p>
                <a:pPr marL="0" indent="0" algn="just">
                  <a:lnSpc>
                    <a:spcPct val="140000"/>
                  </a:lnSpc>
                  <a:spcBef>
                    <a:spcPts val="0"/>
                  </a:spcBef>
                  <a:buNone/>
                  <a:defRPr/>
                </a:pPr>
                <a14:m>
                  <m:oMath xmlns:m="http://schemas.openxmlformats.org/officeDocument/2006/math">
                    <m:r>
                      <a:rPr lang="uk-UA" sz="8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∆</m:t>
                    </m:r>
                    <m:r>
                      <a:rPr lang="uk-UA" sz="8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𝑣</m:t>
                    </m:r>
                    <m:r>
                      <a:rPr lang="uk-UA" sz="8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2</m:t>
                    </m:r>
                  </m:oMath>
                </a14:m>
                <a:r>
                  <a:rPr lang="uk-UA" sz="8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</a:rPr>
                  <a:t> = 0.5км/с - щоб перейти на еліптичну орбіту.</a:t>
                </a:r>
              </a:p>
              <a:p>
                <a:pPr marL="0" indent="0" algn="just">
                  <a:lnSpc>
                    <a:spcPct val="140000"/>
                  </a:lnSpc>
                  <a:spcBef>
                    <a:spcPts val="0"/>
                  </a:spcBef>
                  <a:buNone/>
                  <a:defRPr/>
                </a:pPr>
                <a14:m>
                  <m:oMath xmlns:m="http://schemas.openxmlformats.org/officeDocument/2006/math">
                    <m:r>
                      <a:rPr lang="uk-UA" sz="8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∆</m:t>
                    </m:r>
                    <m:r>
                      <a:rPr lang="uk-UA" sz="8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𝑣</m:t>
                    </m:r>
                    <m:r>
                      <a:rPr lang="uk-UA" sz="8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3</m:t>
                    </m:r>
                  </m:oMath>
                </a14:m>
                <a:r>
                  <a:rPr lang="uk-UA" sz="8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</a:rPr>
                  <a:t> = - 2км/с - щоб перейти на орбіту Місяця.</a:t>
                </a:r>
              </a:p>
              <a:p>
                <a:pPr marL="0" indent="0" algn="just">
                  <a:lnSpc>
                    <a:spcPct val="140000"/>
                  </a:lnSpc>
                  <a:spcBef>
                    <a:spcPts val="0"/>
                  </a:spcBef>
                  <a:buNone/>
                  <a:defRPr/>
                </a:pPr>
                <a14:m>
                  <m:oMath xmlns:m="http://schemas.openxmlformats.org/officeDocument/2006/math">
                    <m:r>
                      <a:rPr lang="uk-UA" sz="8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∆</m:t>
                    </m:r>
                    <m:r>
                      <a:rPr lang="uk-UA" sz="8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𝑣</m:t>
                    </m:r>
                    <m:r>
                      <a:rPr lang="uk-UA" sz="8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4</m:t>
                    </m:r>
                  </m:oMath>
                </a14:m>
                <a:r>
                  <a:rPr lang="uk-UA" sz="8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</a:rPr>
                  <a:t> = - 2км/с – щоб приземлитися на Марсі.</a:t>
                </a:r>
              </a:p>
              <a:p>
                <a:pPr marL="0" indent="0" algn="just">
                  <a:lnSpc>
                    <a:spcPct val="140000"/>
                  </a:lnSpc>
                  <a:spcBef>
                    <a:spcPts val="0"/>
                  </a:spcBef>
                  <a:buNone/>
                  <a:defRPr/>
                </a:pPr>
                <a14:m>
                  <m:oMath xmlns:m="http://schemas.openxmlformats.org/officeDocument/2006/math">
                    <m:r>
                      <a:rPr lang="uk-UA" sz="8000" b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+mj-ea"/>
                      </a:rPr>
                      <m:t>∆</m:t>
                    </m:r>
                    <m:r>
                      <a:rPr lang="uk-UA" sz="8000" b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+mj-ea"/>
                      </a:rPr>
                      <m:t>𝑣</m:t>
                    </m:r>
                  </m:oMath>
                </a14:m>
                <a:r>
                  <a:rPr lang="uk-UA" sz="8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</a:rPr>
                  <a:t>= 9.5 км/с.</a:t>
                </a:r>
              </a:p>
              <a:p>
                <a:pPr marL="0" indent="0" algn="just">
                  <a:lnSpc>
                    <a:spcPct val="140000"/>
                  </a:lnSpc>
                  <a:spcBef>
                    <a:spcPts val="0"/>
                  </a:spcBef>
                  <a:buNone/>
                  <a:defRPr/>
                </a:pPr>
                <a:r>
                  <a:rPr lang="uk-UA" sz="8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</a:rPr>
                  <a:t>Повернення на Землю:</a:t>
                </a:r>
              </a:p>
              <a:p>
                <a:pPr marL="0" indent="0" algn="just">
                  <a:lnSpc>
                    <a:spcPct val="140000"/>
                  </a:lnSpc>
                  <a:spcBef>
                    <a:spcPts val="0"/>
                  </a:spcBef>
                  <a:buNone/>
                  <a:defRPr/>
                </a:pPr>
                <a14:m>
                  <m:oMath xmlns:m="http://schemas.openxmlformats.org/officeDocument/2006/math">
                    <m:r>
                      <a:rPr lang="uk-UA" sz="8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∆</m:t>
                    </m:r>
                    <m:r>
                      <a:rPr lang="uk-UA" sz="8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𝑣</m:t>
                    </m:r>
                    <m:r>
                      <a:rPr lang="uk-UA" sz="8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1</m:t>
                    </m:r>
                  </m:oMath>
                </a14:m>
                <a:r>
                  <a:rPr lang="uk-UA" sz="8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</a:rPr>
                  <a:t> = 4км/с – щоб вийти на орбіту навколо Марса.</a:t>
                </a:r>
              </a:p>
              <a:p>
                <a:pPr marL="0" indent="0" algn="just">
                  <a:lnSpc>
                    <a:spcPct val="140000"/>
                  </a:lnSpc>
                  <a:spcBef>
                    <a:spcPts val="0"/>
                  </a:spcBef>
                  <a:buNone/>
                  <a:defRPr/>
                </a:pPr>
                <a14:m>
                  <m:oMath xmlns:m="http://schemas.openxmlformats.org/officeDocument/2006/math">
                    <m:r>
                      <a:rPr lang="uk-UA" sz="8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∆</m:t>
                    </m:r>
                    <m:r>
                      <a:rPr lang="uk-UA" sz="8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𝑣</m:t>
                    </m:r>
                    <m:r>
                      <a:rPr lang="uk-UA" sz="8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2</m:t>
                    </m:r>
                  </m:oMath>
                </a14:m>
                <a:r>
                  <a:rPr lang="uk-UA" sz="8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</a:rPr>
                  <a:t> = 2км/с – щоб перейти на еліптичну орбіту.</a:t>
                </a:r>
              </a:p>
              <a:p>
                <a:pPr marL="0" indent="0" algn="just">
                  <a:lnSpc>
                    <a:spcPct val="140000"/>
                  </a:lnSpc>
                  <a:spcBef>
                    <a:spcPts val="0"/>
                  </a:spcBef>
                  <a:buNone/>
                  <a:defRPr/>
                </a:pPr>
                <a14:m>
                  <m:oMath xmlns:m="http://schemas.openxmlformats.org/officeDocument/2006/math">
                    <m:r>
                      <a:rPr lang="uk-UA" sz="8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∆</m:t>
                    </m:r>
                    <m:r>
                      <a:rPr lang="uk-UA" sz="8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𝑣</m:t>
                    </m:r>
                    <m:r>
                      <a:rPr lang="uk-UA" sz="8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3</m:t>
                    </m:r>
                  </m:oMath>
                </a14:m>
                <a:r>
                  <a:rPr lang="uk-UA" sz="8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</a:rPr>
                  <a:t> = - 4км/с – щоб перейти на орбіту Землі.</a:t>
                </a:r>
              </a:p>
              <a:p>
                <a:pPr marL="0" indent="0" algn="just">
                  <a:lnSpc>
                    <a:spcPct val="140000"/>
                  </a:lnSpc>
                  <a:spcBef>
                    <a:spcPts val="0"/>
                  </a:spcBef>
                  <a:buNone/>
                  <a:defRPr/>
                </a:pPr>
                <a14:m>
                  <m:oMath xmlns:m="http://schemas.openxmlformats.org/officeDocument/2006/math">
                    <m:r>
                      <a:rPr lang="uk-UA" sz="8000" b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+mj-ea"/>
                      </a:rPr>
                      <m:t>∆</m:t>
                    </m:r>
                    <m:r>
                      <a:rPr lang="uk-UA" sz="8000" b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+mj-ea"/>
                      </a:rPr>
                      <m:t>𝒗</m:t>
                    </m:r>
                  </m:oMath>
                </a14:m>
                <a:r>
                  <a:rPr lang="uk-UA" sz="8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</a:rPr>
                  <a:t> = 10 км/с</a:t>
                </a:r>
              </a:p>
              <a:p>
                <a:pPr marL="0" marR="0" lvl="0" indent="0" algn="just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uk-UA" sz="80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just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uk-UA" sz="40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just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uk-UA" sz="39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0" lvl="0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defRPr/>
                </a:pPr>
                <a:endParaRPr lang="uk-UA" b="1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ea typeface="+mj-ea"/>
                  <a:cs typeface="Calibri" panose="020F0502020204030204" pitchFamily="34" charset="0"/>
                </a:endParaRPr>
              </a:p>
              <a:p>
                <a:pPr marR="0" lvl="0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defRPr/>
                </a:pPr>
                <a:r>
                  <a:rPr lang="uk-UA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</a:rPr>
                  <a:t>Під час </a:t>
                </a:r>
                <a:r>
                  <a:rPr kumimoji="0" lang="uk-U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</a:rPr>
                  <a:t> польоту </a:t>
                </a:r>
                <a:r>
                  <a:rPr lang="uk-UA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</a:rPr>
                  <a:t>н</a:t>
                </a:r>
                <a:r>
                  <a:rPr kumimoji="0" lang="uk-U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</a:rPr>
                  <a:t>а Марс та повернення на Землю бюджет швидкості 18 - 19 км/с. </a:t>
                </a:r>
              </a:p>
              <a:p>
                <a:pPr marR="0" lvl="0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defRPr/>
                </a:pPr>
                <a:r>
                  <a:rPr kumimoji="0" lang="uk-U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</a:rPr>
                  <a:t>Змінювати швидкість можна за рахунок реактивної тяги.</a:t>
                </a:r>
              </a:p>
              <a:p>
                <a:pPr marR="0" lvl="0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defRPr/>
                </a:pPr>
                <a:r>
                  <a:rPr kumimoji="0" lang="uk-U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</a:rPr>
                  <a:t>Для цього знадобиться паливо.</a:t>
                </a:r>
              </a:p>
              <a:p>
                <a:pPr marR="0" lvl="0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defRPr/>
                </a:pPr>
                <a:r>
                  <a:rPr lang="uk-UA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</a:rPr>
                  <a:t>Т</a:t>
                </a:r>
                <a:r>
                  <a:rPr kumimoji="0" lang="uk-UA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</a:rPr>
                  <a:t>ому</a:t>
                </a:r>
                <a:r>
                  <a:rPr kumimoji="0" lang="uk-U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</a:rPr>
                  <a:t> необхідна дозаправка в космосі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uk-UA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endParaRPr>
              </a:p>
              <a:p>
                <a:endParaRPr kumimoji="0" lang="uk-UA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Объект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9870" y="1304290"/>
                <a:ext cx="8282940" cy="5238750"/>
              </a:xfrm>
              <a:blipFill rotWithShape="1">
                <a:blip r:embed="rId3"/>
                <a:stretch>
                  <a:fillRect b="-35588"/>
                </a:stretch>
              </a:blipFill>
            </p:spPr>
            <p:txBody>
              <a:bodyPr/>
              <a:lstStyle/>
              <a:p>
                <a:r>
                  <a:rPr lang="ru-RU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8678545" y="2036445"/>
            <a:ext cx="3364865" cy="3549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81279" y="158750"/>
            <a:ext cx="11986673" cy="11387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ЩОБ БІЛЬШ ДОКЛАДНІШЕ ПРЕДСТАВИТИ ВІДОМОСТІ ПРО ПЛАНЕТУ ТА ПОЛІТ ДО НЕЇ ЗРОБИЛИ РОЗРАХУНКИ </a:t>
            </a:r>
          </a:p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1.</a:t>
            </a: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РОЗРАХУВАЛИ БЮДЖЕТ ЗМІНИ ШВИДКОСТІ.</a:t>
            </a:r>
            <a:endParaRPr lang="uk-UA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794" y="24306"/>
            <a:ext cx="12054205" cy="1655637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ctr" anchorCtr="0">
            <a:noAutofit/>
          </a:bodyPr>
          <a:lstStyle/>
          <a:p>
            <a:pPr algn="ctr">
              <a:lnSpc>
                <a:spcPct val="100000"/>
              </a:lnSpc>
            </a:pPr>
            <a:br>
              <a:rPr lang="uk-UA" sz="20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28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РОЗРАХУВАЛИ ВИСОТУ СТРИБКА.</a:t>
            </a:r>
            <a:br>
              <a:rPr lang="uk-UA" sz="18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b="1" cap="none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Меньше</a:t>
            </a:r>
            <a:r>
              <a:rPr lang="en-US" sz="20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cap="none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прискорення</a:t>
            </a:r>
            <a:r>
              <a:rPr lang="en-US" sz="20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cap="none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вільного</a:t>
            </a:r>
            <a:r>
              <a:rPr lang="en-US" sz="20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cap="none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падіння</a:t>
            </a:r>
            <a:r>
              <a:rPr lang="en-US" sz="20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cap="none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пояснюється</a:t>
            </a:r>
            <a:r>
              <a:rPr lang="en-US" sz="20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cap="none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меншою</a:t>
            </a:r>
            <a:r>
              <a:rPr lang="en-US" sz="20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cap="none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масою</a:t>
            </a:r>
            <a:r>
              <a:rPr lang="en-US" sz="20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</a:t>
            </a:r>
            <a:r>
              <a:rPr lang="uk-UA" sz="2000" b="1" cap="none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арса</a:t>
            </a:r>
            <a:r>
              <a:rPr lang="uk-UA" sz="20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Місяця  </a:t>
            </a:r>
            <a:r>
              <a:rPr lang="en-US" sz="2000" b="1" cap="none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</a:t>
            </a:r>
            <a:r>
              <a:rPr lang="en-US" sz="20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sz="20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їх </a:t>
            </a:r>
            <a:r>
              <a:rPr lang="en-US" sz="2000" b="1" cap="none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розмір</a:t>
            </a:r>
            <a:r>
              <a:rPr lang="uk-UA" sz="2000" b="1" cap="none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ами</a:t>
            </a:r>
            <a:r>
              <a:rPr lang="en-US" sz="20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cap="none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порівняно</a:t>
            </a:r>
            <a:r>
              <a:rPr lang="en-US" sz="20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з </a:t>
            </a:r>
            <a:r>
              <a:rPr lang="en-US" sz="2000" b="1" cap="none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Землею</a:t>
            </a:r>
            <a:r>
              <a:rPr lang="en-US" sz="20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000" b="1" cap="none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</a:t>
            </a:r>
            <a:r>
              <a:rPr lang="en-US" sz="20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cap="none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впливає</a:t>
            </a:r>
            <a:r>
              <a:rPr lang="en-US" sz="20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cap="none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0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cap="none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стрибки</a:t>
            </a:r>
            <a:r>
              <a:rPr lang="en-US" sz="20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b="1" cap="none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рух</a:t>
            </a:r>
            <a:r>
              <a:rPr lang="en-US" sz="20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cap="none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</a:t>
            </a:r>
            <a:r>
              <a:rPr lang="en-US" sz="20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cap="none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вагу</a:t>
            </a:r>
            <a:r>
              <a:rPr lang="en-US" sz="20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cap="none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об'єктів</a:t>
            </a:r>
            <a:r>
              <a:rPr lang="en-US" sz="20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cap="none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0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cap="none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поверхні</a:t>
            </a:r>
            <a:r>
              <a:rPr lang="uk-UA" sz="20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Марса</a:t>
            </a:r>
            <a:r>
              <a:rPr lang="en-US" sz="20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uk-UA" sz="20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Місяця, </a:t>
            </a:r>
            <a:r>
              <a:rPr lang="en-US" sz="2000" b="1" cap="none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роблячи</a:t>
            </a:r>
            <a:r>
              <a:rPr lang="en-US" sz="20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cap="none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їх</a:t>
            </a:r>
            <a:r>
              <a:rPr lang="uk-UA" sz="20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легшими.</a:t>
            </a:r>
            <a:r>
              <a:rPr lang="en-US" sz="20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en-US" sz="2000" dirty="0">
              <a:solidFill>
                <a:schemeClr val="accent1">
                  <a:lumMod val="50000"/>
                </a:schemeClr>
              </a:solidFill>
              <a:highlight>
                <a:srgbClr val="00008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3427361" y="2761464"/>
            <a:ext cx="4121253" cy="27495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Таблица 4"/>
              <p:cNvGraphicFramePr>
                <a:graphicFrameLocks noGrp="1"/>
              </p:cNvGraphicFramePr>
              <p:nvPr>
                <p:custDataLst>
                  <p:tags r:id="rId1"/>
                </p:custDataLst>
                <p:extLst>
                  <p:ext uri="{D42A27DB-BD31-4B8C-83A1-F6EECF244321}">
                    <p14:modId xmlns:p14="http://schemas.microsoft.com/office/powerpoint/2010/main" val="346787826"/>
                  </p:ext>
                </p:extLst>
              </p:nvPr>
            </p:nvGraphicFramePr>
            <p:xfrm>
              <a:off x="137794" y="1679943"/>
              <a:ext cx="9952504" cy="5066184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63825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1425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950258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</a:defRPr>
                          </a:lvl9pPr>
                        </a:lstStyle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endParaRPr lang="uk-UA" sz="1800" b="1" i="1" u="none" kern="100" baseline="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lang="uk-UA" sz="1800" b="1" i="1" u="none" kern="100" baseline="0" noProof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Дано:</a:t>
                          </a:r>
                        </a:p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uk-UA" sz="1800" b="1" i="1" u="none" kern="100" baseline="0" noProof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uk-UA" sz="1800" b="1" i="1" u="none" kern="100" baseline="0" noProof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𝟎</m:t>
                                  </m:r>
                                </m:sub>
                              </m:sSub>
                              <m:r>
                                <a:rPr lang="uk-UA" sz="1800" b="1" i="1" u="none" kern="100" baseline="0" noProof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</m:oMath>
                          </a14:m>
                          <a:r>
                            <a:rPr lang="uk-UA" sz="1800" b="1" i="1" u="none" kern="100" baseline="0" noProof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3м/с.</a:t>
                          </a:r>
                        </a:p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uk-UA" sz="1800" b="1" i="1" u="none" kern="100" baseline="0" noProof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𝒗</m:t>
                                </m:r>
                                <m:r>
                                  <a:rPr lang="uk-UA" sz="1800" b="1" i="1" u="none" kern="100" baseline="0" noProof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r>
                                  <a:rPr lang="uk-UA" sz="1800" b="1" i="1" u="none" kern="100" baseline="0" noProof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uk-UA" sz="1800" b="1" i="1" u="none" kern="100" baseline="0" noProof="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1" i="1" u="none" kern="100" baseline="0" noProof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uk-UA" sz="1800" b="1" i="1" u="none" kern="100" baseline="0" noProof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𝒉</m:t>
                                    </m:r>
                                  </m:e>
                                  <m:sub>
                                    <m:r>
                                      <a:rPr lang="uk-UA" sz="1800" b="1" i="1" u="none" kern="100" baseline="0" noProof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𝟎</m:t>
                                    </m:r>
                                  </m:sub>
                                </m:sSub>
                                <m:r>
                                  <a:rPr lang="uk-UA" sz="1800" b="1" i="1" u="none" kern="100" baseline="0" noProof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 =</m:t>
                                </m:r>
                                <m:r>
                                  <a:rPr lang="uk-UA" sz="1800" b="1" i="1" u="none" kern="100" baseline="0" noProof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uk-UA" sz="1800" b="1" i="1" u="none" kern="100" baseline="0" noProof="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uk-UA" sz="1800" b="1" i="1" u="none" kern="100" baseline="0" noProof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𝒈</m:t>
                                </m:r>
                                <m:r>
                                  <a:rPr lang="ru-RU" sz="1800" b="1" i="1" u="none" kern="100" baseline="0" noProof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  <m:r>
                                  <a:rPr lang="uk-UA" sz="1800" b="1" i="1" u="none" kern="100" baseline="0" noProof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r>
                                  <a:rPr lang="uk-UA" sz="1800" b="1" i="1" u="none" kern="100" baseline="0" noProof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𝟏𝟎</m:t>
                                </m:r>
                                <m:r>
                                  <a:rPr lang="uk-UA" sz="1800" b="1" i="1" u="none" kern="100" baseline="0" noProof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f>
                                  <m:fPr>
                                    <m:ctrlPr>
                                      <a:rPr lang="en-US" sz="1800" b="1" i="1" u="none" kern="100" baseline="0" noProof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uk-UA" sz="1800" b="1" i="1" u="none" kern="100" baseline="0" noProof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Н</m:t>
                                    </m:r>
                                  </m:num>
                                  <m:den>
                                    <m:r>
                                      <a:rPr lang="uk-UA" sz="1800" b="1" i="1" u="none" kern="100" baseline="0" noProof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кг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1800" b="1" i="1" u="none" kern="100" baseline="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uk-UA" sz="1800" b="1" i="1" u="none" kern="100" baseline="0" noProof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𝒈</m:t>
                                </m:r>
                                <m:r>
                                  <a:rPr lang="ru-RU" sz="1800" b="1" i="1" u="none" kern="100" baseline="0" noProof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𝟏</m:t>
                                </m:r>
                                <m:r>
                                  <a:rPr lang="uk-UA" sz="1800" b="1" i="1" u="none" kern="100" baseline="0" noProof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r>
                                  <a:rPr lang="ru-RU" sz="1800" b="1" i="1" u="none" kern="100" baseline="0" noProof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𝟑</m:t>
                                </m:r>
                                <m:r>
                                  <a:rPr lang="ru-RU" sz="1800" b="1" i="1" u="none" kern="100" baseline="0" noProof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.</m:t>
                                </m:r>
                                <m:r>
                                  <a:rPr lang="ru-RU" sz="1800" b="1" i="1" u="none" kern="100" baseline="0" noProof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𝟕𝟏</m:t>
                                </m:r>
                                <m:r>
                                  <a:rPr lang="uk-UA" sz="1800" b="1" i="1" u="none" kern="100" baseline="0" noProof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f>
                                  <m:fPr>
                                    <m:ctrlPr>
                                      <a:rPr lang="en-US" sz="1800" b="1" i="1" u="none" kern="100" baseline="0" noProof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uk-UA" sz="1800" b="1" i="1" u="none" kern="100" baseline="0" noProof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Н</m:t>
                                    </m:r>
                                  </m:num>
                                  <m:den>
                                    <m:r>
                                      <a:rPr lang="uk-UA" sz="1800" b="1" i="1" u="none" kern="100" baseline="0" noProof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кг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1800" b="1" i="1" u="none" kern="100" baseline="0" noProof="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uk-UA" sz="1800" b="1" i="1" u="none" kern="100" baseline="0" noProof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𝒈</m:t>
                                </m:r>
                                <m:r>
                                  <a:rPr lang="ru-RU" sz="1800" b="1" i="1" u="none" kern="100" baseline="0" noProof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𝟑</m:t>
                                </m:r>
                                <m:r>
                                  <a:rPr lang="uk-UA" sz="1800" b="1" i="1" u="none" kern="100" baseline="0" noProof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r>
                                  <a:rPr lang="uk-UA" sz="1800" b="1" i="1" u="none" kern="100" baseline="0" noProof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𝟏</m:t>
                                </m:r>
                                <m:r>
                                  <a:rPr lang="ru-RU" sz="1800" b="1" i="1" u="none" kern="100" baseline="0" noProof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.</m:t>
                                </m:r>
                                <m:r>
                                  <a:rPr lang="ru-RU" sz="1800" b="1" i="1" u="none" kern="100" baseline="0" noProof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lang="uk-UA" sz="1800" b="1" i="1" u="none" kern="100" baseline="0" noProof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f>
                                  <m:fPr>
                                    <m:ctrlPr>
                                      <a:rPr lang="en-US" sz="1800" b="1" i="1" u="none" kern="100" baseline="0" noProof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uk-UA" sz="1800" b="1" i="1" u="none" kern="100" baseline="0" noProof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Н</m:t>
                                    </m:r>
                                  </m:num>
                                  <m:den>
                                    <m:r>
                                      <a:rPr lang="uk-UA" sz="1800" b="1" i="1" u="none" kern="100" baseline="0" noProof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кг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1800" b="1" i="1" u="none" kern="100" baseline="0" noProof="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endParaRPr lang="en-US" sz="1800" b="1" i="1" u="none" kern="100" baseline="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3485" marR="43485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</a:defRPr>
                          </a:lvl9pPr>
                        </a:lstStyle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uk-UA" sz="1800" b="1" i="1" u="none" kern="100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Розв’язання. Використали закон збереження і перетворення механічної енергії:</a:t>
                          </a:r>
                          <a14:m>
                            <m:oMath xmlns:m="http://schemas.openxmlformats.org/officeDocument/2006/math">
                              <m:r>
                                <a:rPr lang="uk-UA" sz="1800" b="1" i="1" u="none" kern="100" baseline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           </m:t>
                              </m:r>
                              <m:sSub>
                                <m:sSubPr>
                                  <m:ctrlPr>
                                    <a:rPr lang="en-US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uk-UA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𝑬</m:t>
                                  </m:r>
                                </m:e>
                                <m:sub>
                                  <m:r>
                                    <a:rPr lang="uk-UA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𝒌</m:t>
                                  </m:r>
                                  <m:r>
                                    <a:rPr lang="uk-UA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𝟎</m:t>
                                  </m:r>
                                </m:sub>
                              </m:sSub>
                              <m:r>
                                <a:rPr lang="uk-UA" sz="1800" b="1" i="1" u="none" kern="100" baseline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uk-UA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𝑬</m:t>
                                  </m:r>
                                </m:e>
                                <m:sub>
                                  <m:r>
                                    <a:rPr lang="uk-UA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𝒑</m:t>
                                  </m:r>
                                  <m:r>
                                    <a:rPr lang="uk-UA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𝟎</m:t>
                                  </m:r>
                                </m:sub>
                              </m:sSub>
                              <m:r>
                                <a:rPr lang="uk-UA" sz="1800" b="1" i="1" u="none" kern="100" baseline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uk-UA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𝑬</m:t>
                                  </m:r>
                                </m:e>
                                <m:sub>
                                  <m:r>
                                    <a:rPr lang="uk-UA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𝒌</m:t>
                                  </m:r>
                                </m:sub>
                              </m:sSub>
                              <m:r>
                                <a:rPr lang="uk-UA" sz="1800" b="1" i="1" u="none" kern="100" baseline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uk-UA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𝑬</m:t>
                                  </m:r>
                                </m:e>
                                <m:sub>
                                  <m:r>
                                    <a:rPr lang="uk-UA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𝒑</m:t>
                                  </m:r>
                                </m:sub>
                              </m:sSub>
                            </m:oMath>
                          </a14:m>
                          <a:endParaRPr lang="uk-UA" sz="1800" b="1" i="1" u="none" kern="100" baseline="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800" b="1" i="1" u="none" kern="100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Положення 1 (початкове):</a:t>
                          </a:r>
                          <a:endParaRPr lang="en-US" sz="1800" b="1" i="1" u="none" kern="100" baseline="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uk-UA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𝑬</m:t>
                                  </m:r>
                                </m:e>
                                <m:sub>
                                  <m:r>
                                    <a:rPr lang="uk-UA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𝒌</m:t>
                                  </m:r>
                                  <m:r>
                                    <a:rPr lang="uk-UA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𝟎</m:t>
                                  </m:r>
                                </m:sub>
                              </m:sSub>
                              <m:r>
                                <a:rPr lang="uk-UA" sz="1800" b="1" i="1" u="none" kern="100" baseline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uk-UA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𝒎</m:t>
                                  </m:r>
                                  <m:sSup>
                                    <m:sSupPr>
                                      <m:ctrlPr>
                                        <a:rPr lang="en-US" sz="1800" b="1" i="1" u="none" kern="100" baseline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en-US" sz="1800" b="1" i="1" u="none" kern="100" baseline="0"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uk-UA" sz="1800" b="1" i="1" u="none" kern="100" baseline="0"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  <m:t>𝒗</m:t>
                                          </m:r>
                                        </m:e>
                                        <m:sub>
                                          <m:r>
                                            <a:rPr lang="uk-UA" sz="1800" b="1" i="1" u="none" kern="100" baseline="0"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  <m:t>𝟎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uk-UA" sz="1800" b="1" i="1" u="none" kern="100" baseline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uk-UA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den>
                              </m:f>
                            </m:oMath>
                          </a14:m>
                          <a:r>
                            <a:rPr lang="uk-UA" sz="1800" b="1" i="1" u="none" kern="100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      в момент стрибка зі швидкістю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uk-UA" sz="1800" b="1" i="1" u="none" kern="100" baseline="0" noProof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uk-UA" sz="1800" b="1" i="1" u="none" kern="100" baseline="0" noProof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𝟎</m:t>
                                  </m:r>
                                </m:sub>
                              </m:sSub>
                              <m:r>
                                <a:rPr lang="uk-UA" sz="1800" b="1" i="1" u="none" kern="100" baseline="0" noProof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</m:oMath>
                          </a14:m>
                          <a:r>
                            <a:rPr lang="uk-UA" sz="1800" b="1" i="1" u="none" kern="100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3м/с.</a:t>
                          </a:r>
                          <a:endParaRPr lang="en-US" sz="1800" b="1" i="1" u="none" kern="100" baseline="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uk-UA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𝑬</m:t>
                                  </m:r>
                                </m:e>
                                <m:sub>
                                  <m:r>
                                    <a:rPr lang="uk-UA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𝒑</m:t>
                                  </m:r>
                                  <m:r>
                                    <a:rPr lang="uk-UA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𝟎</m:t>
                                  </m:r>
                                </m:sub>
                              </m:sSub>
                              <m:r>
                                <a:rPr lang="uk-UA" sz="1800" b="1" i="1" u="none" kern="100" baseline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uk-UA" sz="1800" b="1" i="1" u="none" kern="100" baseline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  <m:r>
                                <a:rPr lang="uk-UA" sz="1800" b="1" i="1" u="none" kern="100" baseline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                         </m:t>
                              </m:r>
                              <m:r>
                                <a:rPr lang="uk-UA" sz="1800" b="1" i="1" u="none" kern="100" baseline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uk-UA" sz="1800" b="1" i="1" u="none" kern="100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(адже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uk-UA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𝒉</m:t>
                                  </m:r>
                                </m:e>
                                <m:sub>
                                  <m:r>
                                    <a:rPr lang="uk-UA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𝟎</m:t>
                                  </m:r>
                                </m:sub>
                              </m:sSub>
                              <m:r>
                                <a:rPr lang="uk-UA" sz="1800" b="1" i="1" u="none" kern="100" baseline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=</m:t>
                              </m:r>
                              <m:r>
                                <a:rPr lang="uk-UA" sz="1800" b="1" i="1" u="none" kern="100" baseline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oMath>
                          </a14:m>
                          <a:r>
                            <a:rPr lang="uk-UA" sz="1800" b="1" i="1" u="none" kern="100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)</a:t>
                          </a:r>
                          <a:endParaRPr lang="en-US" sz="1800" b="1" i="1" u="none" kern="100" baseline="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800" b="1" i="1" u="none" kern="100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Положення 2 (кінцеве):</a:t>
                          </a:r>
                          <a:endParaRPr lang="en-US" sz="1800" b="1" i="1" u="none" kern="100" baseline="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uk-UA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𝑬</m:t>
                                  </m:r>
                                </m:e>
                                <m:sub>
                                  <m:r>
                                    <a:rPr lang="uk-UA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𝒌</m:t>
                                  </m:r>
                                </m:sub>
                              </m:sSub>
                              <m:r>
                                <a:rPr lang="uk-UA" sz="1800" b="1" i="1" u="none" kern="100" baseline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uk-UA" sz="1800" b="1" i="1" u="none" kern="100" baseline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oMath>
                          </a14:m>
                          <a:r>
                            <a:rPr lang="uk-UA" sz="1800" b="1" i="1" u="none" kern="100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(адже </a:t>
                          </a:r>
                          <a14:m>
                            <m:oMath xmlns:m="http://schemas.openxmlformats.org/officeDocument/2006/math">
                              <m:r>
                                <a:rPr lang="uk-UA" sz="1800" b="1" i="1" u="none" kern="100" baseline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𝒗</m:t>
                              </m:r>
                              <m:r>
                                <a:rPr lang="uk-UA" sz="1800" b="1" i="1" u="none" kern="100" baseline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uk-UA" sz="1800" b="1" i="1" u="none" kern="100" baseline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  <m:r>
                                <a:rPr lang="uk-UA" sz="1800" b="1" i="1" u="none" kern="100" baseline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uk-UA" sz="1800" b="1" i="1" u="none" kern="100" baseline="0" noProof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, а </a:t>
                          </a:r>
                          <a:r>
                            <a:rPr lang="en-US" sz="1800" b="1" i="1" u="none" kern="100" baseline="0" noProof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800" b="1" i="1" u="none" kern="100" baseline="0" noProof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uk-UA" sz="1800" b="1" i="1" u="none" kern="100" baseline="0" noProof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𝑬</m:t>
                                  </m:r>
                                </m:e>
                                <m:sub>
                                  <m:r>
                                    <a:rPr lang="uk-UA" sz="1800" b="1" i="1" u="none" kern="100" baseline="0" noProof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𝒑</m:t>
                                  </m:r>
                                </m:sub>
                              </m:sSub>
                              <m:r>
                                <a:rPr lang="uk-UA" sz="1800" b="1" i="1" u="none" kern="100" baseline="0" noProof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uk-UA" sz="1800" b="1" i="1" u="none" kern="100" baseline="0" noProof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𝒎𝒈𝒉</m:t>
                              </m:r>
                              <m:r>
                                <a:rPr lang="uk-UA" sz="1800" b="1" i="1" u="none" kern="100" baseline="0" noProof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.</m:t>
                              </m:r>
                            </m:oMath>
                          </a14:m>
                          <a:r>
                            <a:rPr lang="uk-UA" sz="1800" b="1" i="1" u="none" kern="100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      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uk-UA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𝒎</m:t>
                                  </m:r>
                                  <m:sSup>
                                    <m:sSupPr>
                                      <m:ctrlPr>
                                        <a:rPr lang="en-US" sz="1800" b="1" i="1" u="none" kern="100" baseline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en-US" sz="1800" b="1" i="1" u="none" kern="100" baseline="0"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uk-UA" sz="1800" b="1" i="1" u="none" kern="100" baseline="0"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  <m:t>𝒗</m:t>
                                          </m:r>
                                        </m:e>
                                        <m:sub>
                                          <m:r>
                                            <a:rPr lang="uk-UA" sz="1800" b="1" i="1" u="none" kern="100" baseline="0"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  <m:t>𝟎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uk-UA" sz="1800" b="1" i="1" u="none" kern="100" baseline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uk-UA" sz="1800" b="1" i="1" u="none" kern="100" baseline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den>
                              </m:f>
                              <m:r>
                                <a:rPr lang="uk-UA" sz="1800" b="1" i="1" u="none" kern="100" baseline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uk-UA" sz="1800" b="1" i="1" u="none" kern="100" baseline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  <m:r>
                                <a:rPr lang="uk-UA" sz="1800" b="1" i="1" u="none" kern="100" baseline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uk-UA" sz="1800" b="1" i="1" u="none" kern="100" baseline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  <m:r>
                                <a:rPr lang="uk-UA" sz="1800" b="1" i="1" u="none" kern="100" baseline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uk-UA" sz="1800" b="1" i="1" u="none" kern="100" baseline="0" noProof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𝒎𝒈𝒉</m:t>
                              </m:r>
                              <m:r>
                                <a:rPr lang="uk-UA" sz="1800" b="1" i="1" u="none" kern="100" baseline="0" noProof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            </m:t>
                              </m:r>
                              <m:f>
                                <m:fPr>
                                  <m:ctrlPr>
                                    <a:rPr lang="en-US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800" b="1" i="1" u="none" kern="100" baseline="0" noProof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en-US" sz="1800" b="1" i="1" u="none" kern="100" baseline="0" noProof="0"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uk-UA" sz="1800" b="1" i="1" u="none" kern="100" baseline="0" noProof="0"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  <m:t>𝐯</m:t>
                                          </m:r>
                                        </m:e>
                                        <m:sub>
                                          <m:r>
                                            <a:rPr lang="uk-UA" sz="1800" b="1" i="1" u="none" kern="100" baseline="0" noProof="0"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  <m:t>𝟎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uk-UA" sz="1800" b="1" i="1" u="none" kern="100" baseline="0" noProof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uk-UA" sz="1800" b="1" i="1" u="none" kern="100" baseline="0" noProof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den>
                              </m:f>
                              <m:r>
                                <a:rPr lang="uk-UA" sz="1800" b="1" i="1" u="none" kern="100" baseline="0" noProof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uk-UA" sz="1800" b="1" i="1" u="none" kern="100" baseline="0" noProof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𝒈𝒉</m:t>
                              </m:r>
                            </m:oMath>
                          </a14:m>
                          <a:endParaRPr lang="uk-UA" sz="1800" b="1" i="1" u="none" kern="100" baseline="0" noProof="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uk-UA" sz="1800" b="1" i="1" u="none" kern="100" baseline="0" noProof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uk-UA" sz="1800" b="1" i="1" u="none" kern="100" baseline="0" noProof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oMath>
                          </a14:m>
                          <a:r>
                            <a:rPr lang="uk-UA" sz="1800" b="1" i="1" u="none" kern="100" baseline="0" noProof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800" b="1" i="1" u="none" kern="100" baseline="0" noProof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en-US" sz="1800" b="1" i="1" u="none" kern="100" baseline="0" noProof="0"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uk-UA" sz="1800" b="1" i="1" u="none" kern="100" baseline="0" noProof="0"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  <m:t>𝒗</m:t>
                                          </m:r>
                                        </m:e>
                                        <m:sub>
                                          <m:r>
                                            <a:rPr lang="uk-UA" sz="1800" b="1" i="1" u="none" kern="100" baseline="0" noProof="0"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  <m:t>𝟎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uk-UA" sz="1800" b="1" i="1" u="none" kern="100" baseline="0" noProof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uk-UA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uk-UA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𝒈</m:t>
                                  </m:r>
                                  <m:r>
                                    <a:rPr lang="uk-UA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 </m:t>
                                  </m:r>
                                </m:den>
                              </m:f>
                            </m:oMath>
                          </a14:m>
                          <a:r>
                            <a:rPr lang="uk-UA" sz="1800" b="1" i="1" u="none" kern="100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uk-UA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𝟗</m:t>
                                  </m:r>
                                </m:num>
                                <m:den>
                                  <m:r>
                                    <a:rPr lang="uk-UA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𝟐𝟎</m:t>
                                  </m:r>
                                  <m:r>
                                    <a:rPr lang="uk-UA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  </m:t>
                                  </m:r>
                                </m:den>
                              </m:f>
                            </m:oMath>
                          </a14:m>
                          <a:r>
                            <a:rPr lang="uk-UA" sz="1800" b="1" i="1" u="none" kern="100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= 0.45 (м);    </a:t>
                          </a:r>
                          <a14:m>
                            <m:oMath xmlns:m="http://schemas.openxmlformats.org/officeDocument/2006/math">
                              <m:r>
                                <a:rPr lang="uk-UA" sz="1800" b="1" i="1" u="none" kern="100" baseline="0" noProof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</m:oMath>
                          </a14:m>
                          <a:r>
                            <a:rPr lang="uk-UA" sz="1800" b="1" i="1" u="none" kern="100" baseline="0" noProof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800" b="1" i="1" u="none" kern="100" baseline="0" noProof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en-US" sz="1800" b="1" i="1" u="none" kern="100" baseline="0" noProof="0"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uk-UA" sz="1800" b="1" i="1" u="none" kern="100" baseline="0" noProof="0"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  <m:t>𝒗</m:t>
                                          </m:r>
                                        </m:e>
                                        <m:sub>
                                          <m:r>
                                            <a:rPr lang="uk-UA" sz="1800" b="1" i="1" u="none" kern="100" baseline="0" noProof="0"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  <m:t>𝟎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uk-UA" sz="1800" b="1" i="1" u="none" kern="100" baseline="0" noProof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uk-UA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uk-UA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𝒈</m:t>
                                  </m:r>
                                  <m:r>
                                    <a:rPr lang="uk-UA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 </m:t>
                                  </m:r>
                                </m:den>
                              </m:f>
                            </m:oMath>
                          </a14:m>
                          <a:r>
                            <a:rPr lang="uk-UA" sz="1800" b="1" i="1" u="none" kern="100" baseline="0" noProof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uk-UA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𝟗</m:t>
                                  </m:r>
                                </m:num>
                                <m:den>
                                  <m:r>
                                    <a:rPr lang="uk-UA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uk-UA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∗ </m:t>
                                  </m:r>
                                  <m:r>
                                    <a:rPr lang="uk-UA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𝟑</m:t>
                                  </m:r>
                                  <m:r>
                                    <a:rPr lang="uk-UA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.</m:t>
                                  </m:r>
                                  <m:r>
                                    <a:rPr lang="uk-UA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𝟕𝟏</m:t>
                                  </m:r>
                                  <m:r>
                                    <a:rPr lang="uk-UA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 </m:t>
                                  </m:r>
                                </m:den>
                              </m:f>
                              <m:r>
                                <a:rPr lang="ru-RU" sz="1800" b="1" i="1" u="none" kern="100" baseline="0" noProof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</m:oMath>
                          </a14:m>
                          <a:r>
                            <a:rPr lang="uk-UA" sz="1800" b="1" i="1" u="none" kern="100" baseline="0" noProof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1.2 (м);    </a:t>
                          </a:r>
                          <a14:m>
                            <m:oMath xmlns:m="http://schemas.openxmlformats.org/officeDocument/2006/math">
                              <m:r>
                                <a:rPr lang="uk-UA" sz="1800" b="1" i="1" u="none" kern="100" baseline="0" noProof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  <m:r>
                                <a:rPr lang="uk-UA" sz="1800" b="1" i="1" u="none" kern="100" baseline="0" noProof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</m:oMath>
                          </a14:m>
                          <a:r>
                            <a:rPr lang="uk-UA" sz="1800" b="1" i="1" u="none" kern="100" baseline="0" noProof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800" b="1" i="1" u="none" kern="100" baseline="0" noProof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en-US" sz="1800" b="1" i="1" u="none" kern="100" baseline="0" noProof="0"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uk-UA" sz="1800" b="1" i="1" u="none" kern="100" baseline="0" noProof="0"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  <m:t>𝒗</m:t>
                                          </m:r>
                                        </m:e>
                                        <m:sub>
                                          <m:r>
                                            <a:rPr lang="uk-UA" sz="1800" b="1" i="1" u="none" kern="100" baseline="0" noProof="0"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  <m:t>𝟎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uk-UA" sz="1800" b="1" i="1" u="none" kern="100" baseline="0" noProof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uk-UA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uk-UA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𝒈</m:t>
                                  </m:r>
                                  <m:r>
                                    <a:rPr lang="uk-UA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 </m:t>
                                  </m:r>
                                </m:den>
                              </m:f>
                            </m:oMath>
                          </a14:m>
                          <a:r>
                            <a:rPr lang="uk-UA" sz="1800" b="1" i="1" u="none" kern="100" baseline="0" noProof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uk-UA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𝟗</m:t>
                                  </m:r>
                                </m:num>
                                <m:den>
                                  <m:r>
                                    <a:rPr lang="uk-UA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uk-UA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∗</m:t>
                                  </m:r>
                                  <m:r>
                                    <a:rPr lang="uk-UA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  <m:r>
                                    <a:rPr lang="uk-UA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.</m:t>
                                  </m:r>
                                  <m:r>
                                    <a:rPr lang="uk-UA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𝟔</m:t>
                                  </m:r>
                                  <m:r>
                                    <a:rPr lang="uk-UA" sz="1800" b="1" i="1" u="none" kern="100" baseline="0" noProof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 </m:t>
                                  </m:r>
                                </m:den>
                              </m:f>
                            </m:oMath>
                          </a14:m>
                          <a:r>
                            <a:rPr lang="uk-UA" sz="1800" b="1" i="1" u="none" kern="100" baseline="0" noProof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2.8 (м).</a:t>
                          </a:r>
                        </a:p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endParaRPr lang="uk-UA" sz="1800" b="1" i="1" u="none" kern="100" baseline="0" noProof="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lang="uk-UA" sz="1800" b="1" i="1" u="none" kern="100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Розрахували, що н</a:t>
                          </a:r>
                          <a:r>
                            <a:rPr lang="ru-RU" sz="1800" b="1" i="1" u="none" kern="100" baseline="0" noProof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а </a:t>
                          </a:r>
                          <a:r>
                            <a:rPr lang="ru-RU" sz="1800" b="1" i="1" u="none" kern="100" baseline="0" noProof="0" dirty="0" err="1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Марсі</a:t>
                          </a:r>
                          <a:r>
                            <a:rPr lang="ru-RU" sz="1800" b="1" i="1" u="none" kern="100" baseline="0" noProof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можно </a:t>
                          </a:r>
                          <a:r>
                            <a:rPr lang="ru-RU" sz="1800" b="1" i="1" u="none" kern="100" baseline="0" noProof="0" dirty="0" err="1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підстрибнути</a:t>
                          </a:r>
                          <a:r>
                            <a:rPr lang="ru-RU" sz="1800" b="1" i="1" u="none" kern="100" baseline="0" noProof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на </a:t>
                          </a:r>
                          <a:r>
                            <a:rPr lang="ru-RU" sz="1800" b="1" i="1" u="none" kern="100" baseline="0" noProof="0" dirty="0" err="1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висоту</a:t>
                          </a:r>
                          <a:r>
                            <a:rPr lang="ru-RU" sz="1800" b="1" i="1" u="none" kern="100" baseline="0" noProof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1.20 м, 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lang="ru-RU" sz="1800" b="1" i="1" u="none" kern="100" baseline="0" noProof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на </a:t>
                          </a:r>
                          <a:r>
                            <a:rPr lang="ru-RU" sz="1800" b="1" i="1" u="none" kern="100" baseline="0" noProof="0" dirty="0" err="1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Землі</a:t>
                          </a:r>
                          <a:r>
                            <a:rPr lang="ru-RU" sz="1800" b="1" i="1" u="none" kern="100" baseline="0" noProof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на 0.45 м, на </a:t>
                          </a:r>
                          <a:r>
                            <a:rPr lang="ru-RU" sz="1800" b="1" i="1" u="none" kern="100" baseline="0" noProof="0" dirty="0" err="1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Місяці</a:t>
                          </a:r>
                          <a:r>
                            <a:rPr lang="ru-RU" sz="1800" b="1" i="1" u="none" kern="100" baseline="0" noProof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2.8 м </a:t>
                          </a:r>
                          <a:r>
                            <a:rPr lang="uk-UA" sz="1800" b="1" i="1" u="none" kern="100" baseline="0" noProof="0" dirty="0">
                              <a:solidFill>
                                <a:srgbClr val="C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(для порівняння).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lang="uk-UA" sz="1800" b="1" i="1" u="none" kern="100" baseline="0" noProof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Розрахунок висоти показує, що на Марсі та на Місяці можна стати чемпіоном зі стрибків у висоту і не тільки</a:t>
                          </a:r>
                          <a:endParaRPr lang="en-US" sz="1800" b="1" i="1" u="none" kern="100" baseline="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3485" marR="43485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964338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</a:defRPr>
                          </a:lvl9pPr>
                        </a:lstStyle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kumimoji="0" lang="uk-UA" sz="1800" b="1" i="1" u="none" strike="noStrike" kern="1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</m:t>
                              </m:r>
                              <m:r>
                                <a:rPr kumimoji="0" lang="uk-UA" sz="1800" b="1" i="1" u="none" strike="noStrike" kern="1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𝒉</m:t>
                              </m:r>
                            </m:oMath>
                          </a14:m>
                          <a:r>
                            <a:rPr kumimoji="0" lang="uk-UA" sz="1800" b="1" i="0" u="none" strike="noStrike" kern="1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uk-UA" sz="1800" b="1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− ?</m:t>
                              </m:r>
                            </m:oMath>
                          </a14:m>
                          <a:endParaRPr lang="en-US" sz="1800" b="1" kern="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3485" marR="43485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UA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Таблица 4"/>
              <p:cNvGraphicFramePr>
                <a:graphicFrameLocks noGrp="1"/>
              </p:cNvGraphicFramePr>
              <p:nvPr>
                <p:custDataLst>
                  <p:tags r:id="rId4"/>
                </p:custDataLst>
                <p:extLst>
                  <p:ext uri="{D42A27DB-BD31-4B8C-83A1-F6EECF244321}">
                    <p14:modId xmlns:p14="http://schemas.microsoft.com/office/powerpoint/2010/main" val="346787826"/>
                  </p:ext>
                </p:extLst>
              </p:nvPr>
            </p:nvGraphicFramePr>
            <p:xfrm>
              <a:off x="137794" y="1679943"/>
              <a:ext cx="9952504" cy="5066184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63825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1425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101846">
                    <a:tc>
                      <a:txBody>
                        <a:bodyPr/>
                        <a:lstStyle/>
                        <a:p>
                          <a:endParaRPr lang="ru-UA"/>
                        </a:p>
                      </a:txBody>
                      <a:tcPr marL="43485" marR="43485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t="-1632" r="-507435" b="-23591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UA"/>
                        </a:p>
                      </a:txBody>
                      <a:tcPr marL="43485" marR="43485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19707" t="-1322" b="-12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964338">
                    <a:tc>
                      <a:txBody>
                        <a:bodyPr/>
                        <a:lstStyle/>
                        <a:p>
                          <a:endParaRPr lang="ru-UA"/>
                        </a:p>
                      </a:txBody>
                      <a:tcPr marL="43485" marR="43485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t="-433544" r="-507435" b="-633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UA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10230835" y="1384204"/>
            <a:ext cx="1743815" cy="1673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154018" y="3275060"/>
            <a:ext cx="1941193" cy="1875950"/>
          </a:xfrm>
          <a:prstGeom prst="rect">
            <a:avLst/>
          </a:prstGeom>
          <a:ln w="76200">
            <a:solidFill>
              <a:schemeClr val="bg1">
                <a:lumMod val="95000"/>
              </a:schemeClr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CE0AC11-C629-49A2-B303-7DA4FF567D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13013" y="5275489"/>
            <a:ext cx="1941193" cy="147063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3344" y="537194"/>
            <a:ext cx="7417981" cy="56352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kumimoji="0" lang="uk-UA" sz="2800" b="1" i="0" u="none" strike="noStrike" kern="1200" cap="all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3. </a:t>
            </a:r>
            <a:r>
              <a:rPr kumimoji="0" lang="uk-UA" sz="2800" b="1" i="0" u="none" strike="noStrike" kern="1200" cap="all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РозрахуВАЛИ</a:t>
            </a:r>
            <a:r>
              <a:rPr kumimoji="0" lang="uk-UA" sz="2800" b="1" i="0" u="none" strike="noStrike" kern="1200" cap="all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 </a:t>
            </a:r>
            <a:r>
              <a:rPr kumimoji="0" lang="uk-UA" sz="2800" b="1" i="0" u="none" strike="noStrike" kern="1200" cap="all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ВагУ</a:t>
            </a:r>
            <a:r>
              <a:rPr kumimoji="0" lang="uk-UA" sz="2800" b="1" i="0" u="none" strike="noStrike" kern="1200" cap="all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скафандра.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Объект 3"/>
              <p:cNvGraphicFramePr>
                <a:graphicFrameLocks noGrp="1"/>
              </p:cNvGraphicFramePr>
              <p:nvPr>
                <p:ph idx="1"/>
                <p:custDataLst>
                  <p:tags r:id="rId1"/>
                </p:custDataLst>
              </p:nvPr>
            </p:nvGraphicFramePr>
            <p:xfrm>
              <a:off x="318770" y="1372235"/>
              <a:ext cx="8306435" cy="5197475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27076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3567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8236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lang="uk-UA" sz="2400" b="1" i="1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MyriadPro-Regular"/>
                              <a:cs typeface="Times New Roman" panose="02020603050405020304" pitchFamily="18" charset="0"/>
                            </a:rPr>
                            <a:t>Дано: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uk-UA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MyriadPro-Regular"/>
                                    <a:cs typeface="Times New Roman" panose="02020603050405020304" pitchFamily="18" charset="0"/>
                                  </a:rPr>
                                  <m:t>𝒈</m:t>
                                </m:r>
                                <m:r>
                                  <a:rPr kumimoji="0" lang="uk-UA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MyriadPro-Regular"/>
                                    <a:cs typeface="Times New Roman" panose="02020603050405020304" pitchFamily="18" charset="0"/>
                                  </a:rPr>
                                  <m:t>𝟐</m:t>
                                </m:r>
                                <m:r>
                                  <a:rPr kumimoji="0" lang="uk-UA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MyriadPro-Regular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r>
                                  <a:rPr kumimoji="0" lang="ru-RU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MyriadPro-Regular"/>
                                    <a:cs typeface="Times New Roman" panose="02020603050405020304" pitchFamily="18" charset="0"/>
                                  </a:rPr>
                                  <m:t>𝟑</m:t>
                                </m:r>
                                <m:r>
                                  <a:rPr kumimoji="0" lang="ru-RU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MyriadPro-Regular"/>
                                    <a:cs typeface="Times New Roman" panose="02020603050405020304" pitchFamily="18" charset="0"/>
                                  </a:rPr>
                                  <m:t>.</m:t>
                                </m:r>
                                <m:r>
                                  <a:rPr kumimoji="0" lang="ru-RU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MyriadPro-Regular"/>
                                    <a:cs typeface="Times New Roman" panose="02020603050405020304" pitchFamily="18" charset="0"/>
                                  </a:rPr>
                                  <m:t>𝟕𝟏</m:t>
                                </m:r>
                                <m:f>
                                  <m:fPr>
                                    <m:ctrlPr>
                                      <a:rPr kumimoji="0" lang="en-US" sz="2400" b="1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MyriadPro-Regular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uk-UA" sz="2400" b="1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MyriadPro-Regular"/>
                                        <a:cs typeface="Times New Roman" panose="02020603050405020304" pitchFamily="18" charset="0"/>
                                      </a:rPr>
                                      <m:t>Н</m:t>
                                    </m:r>
                                  </m:num>
                                  <m:den>
                                    <m:r>
                                      <a:rPr kumimoji="0" lang="uk-UA" sz="2400" b="1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MyriadPro-Regular"/>
                                        <a:cs typeface="Times New Roman" panose="02020603050405020304" pitchFamily="18" charset="0"/>
                                      </a:rPr>
                                      <m:t>кг</m:t>
                                    </m:r>
                                  </m:den>
                                </m:f>
                                <m:r>
                                  <a:rPr kumimoji="0" lang="uk-UA" sz="2400" b="1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MyriadPro-Regular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uk-UA" sz="2400" b="1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yriadPro-Regular"/>
                                    <a:cs typeface="Times New Roman" panose="02020603050405020304" pitchFamily="18" charset="0"/>
                                  </a:rPr>
                                  <m:t>𝒈</m:t>
                                </m:r>
                                <m:r>
                                  <a:rPr lang="uk-UA" sz="2400" b="1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yriadPro-Regular"/>
                                    <a:cs typeface="Times New Roman" panose="02020603050405020304" pitchFamily="18" charset="0"/>
                                  </a:rPr>
                                  <m:t>𝟏</m:t>
                                </m:r>
                                <m:r>
                                  <a:rPr lang="uk-UA" sz="2400" b="1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yriadPro-Regular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r>
                                  <a:rPr lang="uk-UA" sz="2400" b="1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yriadPro-Regular"/>
                                    <a:cs typeface="Times New Roman" panose="02020603050405020304" pitchFamily="18" charset="0"/>
                                  </a:rPr>
                                  <m:t>𝟏𝟎</m:t>
                                </m:r>
                                <m:f>
                                  <m:fPr>
                                    <m:ctrlPr>
                                      <a:rPr lang="en-US" sz="2400" b="1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yriadPro-Regular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uk-UA" sz="2400" b="1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yriadPro-Regular"/>
                                        <a:cs typeface="Times New Roman" panose="02020603050405020304" pitchFamily="18" charset="0"/>
                                      </a:rPr>
                                      <m:t>Н</m:t>
                                    </m:r>
                                  </m:num>
                                  <m:den>
                                    <m:r>
                                      <a:rPr lang="uk-UA" sz="2400" b="1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yriadPro-Regular"/>
                                        <a:cs typeface="Times New Roman" panose="02020603050405020304" pitchFamily="18" charset="0"/>
                                      </a:rPr>
                                      <m:t>кг</m:t>
                                    </m:r>
                                  </m:den>
                                </m:f>
                                <m:r>
                                  <a:rPr lang="uk-UA" sz="2400" b="1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yriadPro-Regular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uk-UA" sz="2400" b="1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uk-UA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MyriadPro-Regular"/>
                                    <a:cs typeface="Times New Roman" panose="02020603050405020304" pitchFamily="18" charset="0"/>
                                  </a:rPr>
                                  <m:t>𝒈</m:t>
                                </m:r>
                                <m:r>
                                  <a:rPr kumimoji="0" lang="uk-UA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MyriadPro-Regular"/>
                                    <a:cs typeface="Times New Roman" panose="02020603050405020304" pitchFamily="18" charset="0"/>
                                  </a:rPr>
                                  <m:t>𝟑</m:t>
                                </m:r>
                                <m:r>
                                  <a:rPr kumimoji="0" lang="uk-UA" sz="2400" b="1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MyriadPro-Regular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r>
                                  <a:rPr kumimoji="0" lang="uk-UA" sz="2400" b="1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MyriadPro-Regular"/>
                                    <a:cs typeface="Times New Roman" panose="02020603050405020304" pitchFamily="18" charset="0"/>
                                  </a:rPr>
                                  <m:t>𝟏</m:t>
                                </m:r>
                                <m:r>
                                  <a:rPr kumimoji="0" lang="uk-UA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MyriadPro-Regular"/>
                                    <a:cs typeface="Times New Roman" panose="02020603050405020304" pitchFamily="18" charset="0"/>
                                  </a:rPr>
                                  <m:t>.</m:t>
                                </m:r>
                                <m:r>
                                  <a:rPr kumimoji="0" lang="uk-UA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MyriadPro-Regular"/>
                                    <a:cs typeface="Times New Roman" panose="02020603050405020304" pitchFamily="18" charset="0"/>
                                  </a:rPr>
                                  <m:t>𝟔</m:t>
                                </m:r>
                                <m:f>
                                  <m:fPr>
                                    <m:ctrlPr>
                                      <a:rPr kumimoji="0" lang="en-US" sz="2400" b="1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MyriadPro-Regular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uk-UA" sz="2400" b="1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MyriadPro-Regular"/>
                                        <a:cs typeface="Times New Roman" panose="02020603050405020304" pitchFamily="18" charset="0"/>
                                      </a:rPr>
                                      <m:t>Н</m:t>
                                    </m:r>
                                  </m:num>
                                  <m:den>
                                    <m:r>
                                      <a:rPr kumimoji="0" lang="uk-UA" sz="2400" b="1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MyriadPro-Regular"/>
                                        <a:cs typeface="Times New Roman" panose="02020603050405020304" pitchFamily="18" charset="0"/>
                                      </a:rPr>
                                      <m:t>кг</m:t>
                                    </m:r>
                                  </m:den>
                                </m:f>
                                <m:r>
                                  <a:rPr kumimoji="0" lang="uk-UA" sz="2400" b="1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MyriadPro-Regular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uk-UA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endParaRPr kumimoji="0" lang="uk-UA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uk-UA" sz="2400" b="1" i="1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MyriadPro-Regular"/>
                              <a:cs typeface="Times New Roman" panose="02020603050405020304" pitchFamily="18" charset="0"/>
                            </a:rPr>
                            <a:t>Розв’язання </a:t>
                          </a:r>
                          <a:endParaRPr lang="ru-RU" sz="2400" b="1" i="1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SchoolBookC"/>
                            <a:cs typeface="Times New Roman" panose="02020603050405020304" pitchFamily="18" charset="0"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uk-UA" sz="2400" b="1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choolBookC"/>
                                  <a:cs typeface="Times New Roman" panose="02020603050405020304" pitchFamily="18" charset="0"/>
                                </a:rPr>
                                <m:t>     </m:t>
                              </m:r>
                              <m:r>
                                <a:rPr lang="uk-UA" sz="24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choolBookC"/>
                                  <a:cs typeface="Times New Roman" panose="02020603050405020304" pitchFamily="18" charset="0"/>
                                </a:rPr>
                                <m:t>𝑷</m:t>
                              </m:r>
                              <m:r>
                                <a:rPr lang="ru-RU" sz="2400" b="1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choolBookC"/>
                                  <a:cs typeface="Times New Roman" panose="02020603050405020304" pitchFamily="18" charset="0"/>
                                </a:rPr>
                                <m:t>𝟏</m:t>
                              </m:r>
                              <m:r>
                                <a:rPr lang="uk-UA" sz="24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choolBookC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lang="uk-UA" sz="24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choolBookC"/>
                                  <a:cs typeface="Times New Roman" panose="02020603050405020304" pitchFamily="18" charset="0"/>
                                </a:rPr>
                                <m:t>𝒎𝒈</m:t>
                              </m:r>
                            </m:oMath>
                          </a14:m>
                          <a:r>
                            <a:rPr lang="ru-RU" sz="2400" b="1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=135*10=1350(Н). (Земля).</a:t>
                          </a:r>
                        </a:p>
                        <a:p>
                          <a:pPr marL="0" marR="0" lvl="0" indent="252095" algn="just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uk-UA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SchoolBookC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kumimoji="0" lang="uk-UA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SchoolBookC"/>
                                  <a:cs typeface="Times New Roman" panose="02020603050405020304" pitchFamily="18" charset="0"/>
                                </a:rPr>
                                <m:t>𝑷</m:t>
                              </m:r>
                              <m:r>
                                <a:rPr kumimoji="0" lang="ru-RU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SchoolBookC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  <m:r>
                                <a:rPr kumimoji="0" lang="uk-UA" sz="24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SchoolBookC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kumimoji="0" lang="uk-UA" sz="24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SchoolBookC"/>
                                  <a:cs typeface="Times New Roman" panose="02020603050405020304" pitchFamily="18" charset="0"/>
                                </a:rPr>
                                <m:t>𝒎𝒈</m:t>
                              </m:r>
                            </m:oMath>
                          </a14:m>
                          <a:r>
                            <a:rPr kumimoji="0" lang="ru-RU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=135*3.71=540(Н). (Марс).</a:t>
                          </a:r>
                        </a:p>
                        <a:p>
                          <a:pPr marL="0" marR="0" lvl="0" indent="252095" algn="just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uk-UA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SchoolBookC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kumimoji="0" lang="uk-UA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SchoolBookC"/>
                                  <a:cs typeface="Times New Roman" panose="02020603050405020304" pitchFamily="18" charset="0"/>
                                </a:rPr>
                                <m:t>𝑷</m:t>
                              </m:r>
                              <m:r>
                                <a:rPr kumimoji="0" lang="uk-UA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SchoolBookC"/>
                                  <a:cs typeface="Times New Roman" panose="02020603050405020304" pitchFamily="18" charset="0"/>
                                </a:rPr>
                                <m:t>𝟑</m:t>
                              </m:r>
                              <m:r>
                                <a:rPr kumimoji="0" lang="uk-UA" sz="24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SchoolBookC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kumimoji="0" lang="uk-UA" sz="24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SchoolBookC"/>
                                  <a:cs typeface="Times New Roman" panose="02020603050405020304" pitchFamily="18" charset="0"/>
                                </a:rPr>
                                <m:t>𝒎𝒈</m:t>
                              </m:r>
                            </m:oMath>
                          </a14:m>
                          <a:r>
                            <a:rPr kumimoji="0" lang="ru-RU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=135*1.6=216(Н). (</a:t>
                          </a:r>
                          <a:r>
                            <a:rPr kumimoji="0" lang="ru-RU" sz="2400" b="1" i="0" u="none" strike="noStrike" kern="1200" cap="none" spc="0" normalizeH="0" baseline="0" noProof="0" dirty="0" err="1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Місяць</a:t>
                          </a:r>
                          <a:r>
                            <a:rPr kumimoji="0" lang="ru-RU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).</a:t>
                          </a:r>
                        </a:p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defRPr/>
                          </a:pPr>
                          <a:r>
                            <a:rPr lang="uk-UA" sz="2400" b="1" i="1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MyriadPro-Regular"/>
                              <a:cs typeface="Times New Roman" panose="02020603050405020304" pitchFamily="18" charset="0"/>
                            </a:rPr>
                            <a:t>Відповідь:</a:t>
                          </a:r>
                          <a14:m>
                            <m:oMath xmlns:m="http://schemas.openxmlformats.org/officeDocument/2006/math">
                              <m:r>
                                <a:rPr lang="uk-UA" sz="24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choolBookC"/>
                                  <a:cs typeface="Times New Roman" panose="02020603050405020304" pitchFamily="18" charset="0"/>
                                </a:rPr>
                                <m:t>. </m:t>
                              </m:r>
                            </m:oMath>
                          </a14:m>
                          <a:r>
                            <a:rPr lang="ru-RU" sz="2400" b="1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Р1=1350Н; Р2=540Н; Р3=216Н</a:t>
                          </a:r>
                        </a:p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defRPr/>
                          </a:pPr>
                          <a:endParaRPr lang="ru-RU" sz="2400" b="1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defRPr/>
                          </a:pPr>
                          <a:r>
                            <a:rPr kumimoji="0" lang="uk-UA" sz="2000" b="1" i="0" u="none" strike="noStrike" kern="1200" cap="none" spc="0" normalizeH="0" baseline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libri" panose="020F0502020204030204" pitchFamily="34" charset="0"/>
                              <a:ea typeface="+mj-ea"/>
                              <a:cs typeface="Calibri" panose="020F0502020204030204" pitchFamily="34" charset="0"/>
                            </a:rPr>
                            <a:t>Скафандр на Марсі та на Місяці буде значно легшим, ніж на Землі, хоча вага й залишається значною для носіння (вага на Місяці для порівняння)</a:t>
                          </a:r>
                          <a:endParaRPr kumimoji="0" lang="uk-UA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accent1">
                                <a:lumMod val="50000"/>
                              </a:schemeClr>
                            </a:solidFill>
                            <a:effectLst/>
                            <a:uLnTx/>
                            <a:uFillTx/>
                            <a:latin typeface="Calibri" panose="020F0502020204030204" pitchFamily="34" charset="0"/>
                            <a:ea typeface="+mj-ea"/>
                            <a:cs typeface="Calibri" panose="020F050202020403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515110">
                    <a:tc>
                      <a:txBody>
                        <a:bodyPr/>
                        <a:lstStyle/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uk-UA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MyriadPro-Regular"/>
                                  <a:cs typeface="Times New Roman" panose="02020603050405020304" pitchFamily="18" charset="0"/>
                                </a:rPr>
                                <m:t>𝑷</m:t>
                              </m:r>
                              <m:r>
                                <a:rPr kumimoji="0" lang="uk-UA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MyriadPro-Regular"/>
                                  <a:cs typeface="Times New Roman" panose="02020603050405020304" pitchFamily="18" charset="0"/>
                                </a:rPr>
                                <m:t>𝟏</m:t>
                              </m:r>
                              <m:r>
                                <a:rPr kumimoji="0" lang="ru-RU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MyriadPro-Regular"/>
                                  <a:cs typeface="Times New Roman" panose="02020603050405020304" pitchFamily="18" charset="0"/>
                                </a:rPr>
                                <m:t>  </m:t>
                              </m:r>
                              <m:r>
                                <a:rPr lang="uk-UA" sz="24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MyriadPro-Regular"/>
                                  <a:cs typeface="Times New Roman" panose="02020603050405020304" pitchFamily="18" charset="0"/>
                                </a:rPr>
                                <m:t>− ?</m:t>
                              </m:r>
                            </m:oMath>
                          </a14:m>
                          <a:r>
                            <a:rPr kumimoji="0" lang="uk-UA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Р2  -  ? </a:t>
                          </a:r>
                        </a:p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kumimoji="0" lang="uk-UA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Р3-?       </a:t>
                          </a:r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UA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Объект 3"/>
              <p:cNvGraphicFramePr>
                <a:graphicFrameLocks noGrp="1"/>
              </p:cNvGraphicFramePr>
              <p:nvPr>
                <p:ph idx="1"/>
                <p:custDataLst>
                  <p:tags r:id="rId3"/>
                </p:custDataLst>
              </p:nvPr>
            </p:nvGraphicFramePr>
            <p:xfrm>
              <a:off x="318770" y="1372235"/>
              <a:ext cx="8306435" cy="5197475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270760"/>
                    <a:gridCol w="6035675"/>
                  </a:tblGrid>
                  <a:tr h="3682365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4"/>
                        </a:blipFill>
                      </a:tcPr>
                    </a:tc>
                  </a:tr>
                  <a:tr h="151511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blipFill>
                          <a:blip r:embed="rId4"/>
                        </a:blipFill>
                      </a:tcPr>
                    </a:tc>
                    <a:tc vMerge="1">
                      <a:tcPr/>
                    </a:tc>
                  </a:tr>
                </a:tbl>
              </a:graphicData>
            </a:graphic>
          </p:graphicFrame>
        </mc:Fallback>
      </mc:AlternateContent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2916" y="99582"/>
            <a:ext cx="2230314" cy="14656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9642917" y="1705683"/>
            <a:ext cx="2340024" cy="15478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Изображение выглядит как шлем, гермокостюм, космонавт, Средства индивидуальной защиты&#10;&#10;Автоматически созданное описание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86951" y="3351095"/>
            <a:ext cx="2340024" cy="14656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433195-9D23-4AAC-9E90-9A0F6EFF72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9278" y="4953846"/>
            <a:ext cx="2386154" cy="17234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8197" y="267586"/>
            <a:ext cx="7708604" cy="74665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uk-U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uk-UA" sz="2800" b="1" i="0" u="none" strike="noStrike" kern="1200" cap="all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. РОЗРАХУВАЛИ </a:t>
            </a:r>
            <a:r>
              <a:rPr kumimoji="0" lang="uk-UA" sz="2800" b="1" i="0" u="none" strike="noStrike" kern="1200" cap="all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ВисотУ</a:t>
            </a:r>
            <a:r>
              <a:rPr kumimoji="0" lang="uk-UA" sz="2800" b="1" i="0" u="none" strike="noStrike" kern="1200" cap="all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ґрунту над укриттям.</a:t>
            </a:r>
            <a:endParaRPr lang="en-US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8950" y="1270000"/>
            <a:ext cx="8686800" cy="538035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17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Встановлено, </a:t>
            </a:r>
            <a:r>
              <a:rPr kumimoji="0" lang="ru-RU" sz="2105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що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uk-UA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рівень радіації від </a:t>
            </a:r>
            <a:r>
              <a:rPr kumimoji="0" lang="ru-RU" sz="2105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галактичн</a:t>
            </a:r>
            <a:r>
              <a:rPr kumimoji="0" lang="uk-UA" sz="2105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ru-RU" sz="2105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космічн</a:t>
            </a:r>
            <a:r>
              <a:rPr kumimoji="0" lang="uk-UA" sz="2105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ru-RU" sz="2105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промені</a:t>
            </a:r>
            <a:r>
              <a:rPr kumimoji="0" lang="uk-UA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на </a:t>
            </a:r>
            <a:r>
              <a:rPr kumimoji="0" lang="ru-RU" sz="2105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поверхні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Марса становить 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24000 ± 4500 </a:t>
            </a:r>
            <a:r>
              <a:rPr kumimoji="0" lang="ru-RU" sz="2105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мкР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/добу,</a:t>
            </a:r>
            <a:r>
              <a:rPr kumimoji="0" lang="uk-UA" sz="210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sz="2105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З</a:t>
            </a:r>
            <a:r>
              <a:rPr lang="ru-RU" sz="2105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</a:t>
            </a:r>
            <a:r>
              <a:rPr lang="uk-UA" sz="2105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лі </a:t>
            </a:r>
            <a:r>
              <a:rPr kumimoji="0" lang="uk-UA" sz="210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360 </a:t>
            </a:r>
            <a:r>
              <a:rPr kumimoji="0" lang="ru-RU" sz="2105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мкР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/добу. </a:t>
            </a:r>
            <a:endParaRPr kumimoji="0" lang="en-US" sz="2105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2105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Відносний</a:t>
            </a:r>
            <a:r>
              <a:rPr lang="ru-RU" sz="2105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5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рівень</a:t>
            </a:r>
            <a:r>
              <a:rPr lang="ru-RU" sz="2105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5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радіації</a:t>
            </a:r>
            <a:r>
              <a:rPr lang="ru-RU" sz="2105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 </a:t>
            </a:r>
            <a:r>
              <a:rPr lang="ru-RU" sz="2105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Марсі</a:t>
            </a:r>
            <a:r>
              <a:rPr lang="ru-RU" sz="2105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становить: 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24000</a:t>
            </a:r>
            <a:r>
              <a:rPr kumimoji="0" lang="en-US" alt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Symbol" panose="05050102010706020507" pitchFamily="18" charset="2"/>
              </a:rPr>
              <a:t></a:t>
            </a:r>
            <a:r>
              <a:rPr kumimoji="0" lang="en-US" alt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360 = 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66,5 </a:t>
            </a:r>
          </a:p>
          <a:p>
            <a:pPr marL="0" marR="0" lvl="0" indent="0" algn="l" defTabSz="914400" rtl="0" eaLnBrk="1" fontAlgn="auto" latinLnBrk="0" hangingPunct="1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sz="2105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uk-UA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ru-RU" sz="2105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таку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ru-RU" sz="2105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кількість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ru-RU" sz="2105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разів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ru-RU" sz="2105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рівень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ru-RU" sz="2105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радіації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на </a:t>
            </a:r>
            <a:r>
              <a:rPr kumimoji="0" lang="ru-RU" sz="2105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Марсі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ru-RU" sz="2105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більший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kumimoji="0" lang="ru-RU" sz="2105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ніж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на </a:t>
            </a:r>
            <a:r>
              <a:rPr kumimoji="0" lang="ru-RU" sz="2105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Землі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marL="228600" marR="0" lvl="0" indent="-228600" algn="l" defTabSz="914400" rtl="0" eaLnBrk="1" fontAlgn="auto" latinLnBrk="0" hangingPunct="1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 см 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kumimoji="0" lang="ru-RU" sz="2105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товщина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ru-RU" sz="2105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матеріалу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ru-RU" sz="2105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реголіту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kumimoji="0" lang="ru-RU" sz="2105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який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ru-RU" sz="2105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ослабляє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ru-RU" sz="2105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рівень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ru-RU" sz="2105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радіації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у 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рази (доказано </a:t>
            </a:r>
            <a:r>
              <a:rPr kumimoji="0" lang="ru-RU" sz="2105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вченими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uk-UA" sz="2105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 основу розрахунків візьмемо рівень радіації </a:t>
            </a:r>
            <a:r>
              <a:rPr kumimoji="0" lang="uk-UA" sz="210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24000 </a:t>
            </a:r>
            <a:r>
              <a:rPr kumimoji="0" lang="uk-UA" sz="2105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мкР</a:t>
            </a:r>
            <a:r>
              <a:rPr kumimoji="0" lang="uk-UA" sz="210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/добу.</a:t>
            </a:r>
          </a:p>
          <a:p>
            <a:pPr marL="228600" marR="0" lvl="0" indent="-228600" algn="l" defTabSz="914400" rtl="0" eaLnBrk="1" fontAlgn="auto" latinLnBrk="0" hangingPunct="1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uk-UA" sz="2105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Якщо </a:t>
            </a:r>
            <a:r>
              <a:rPr lang="uk-UA" sz="2105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 см </a:t>
            </a:r>
            <a:r>
              <a:rPr lang="uk-UA" sz="2105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ґрунту знизить рівень радіації за добу у</a:t>
            </a:r>
            <a:r>
              <a:rPr lang="uk-UA" sz="2105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</a:t>
            </a:r>
            <a:r>
              <a:rPr lang="uk-UA" sz="2105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рази, то щоб знизити рівень у </a:t>
            </a:r>
            <a:r>
              <a:rPr lang="uk-UA" sz="2105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66.5</a:t>
            </a:r>
            <a:r>
              <a:rPr lang="uk-UA" sz="2105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рази, необхідно приблизно </a:t>
            </a:r>
            <a:r>
              <a:rPr lang="uk-UA" sz="2105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4.657 м </a:t>
            </a:r>
            <a:r>
              <a:rPr lang="uk-UA" sz="2105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ґрунту.</a:t>
            </a:r>
          </a:p>
          <a:p>
            <a:pPr marL="228600" marR="0" lvl="0" indent="-228600" algn="l" defTabSz="914400" rtl="0" eaLnBrk="1" fontAlgn="auto" latinLnBrk="0" hangingPunct="1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uk-UA" sz="2105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розрахунку склали</a:t>
            </a:r>
            <a:r>
              <a:rPr lang="en-US" sz="2105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5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пропорц</a:t>
            </a:r>
            <a:r>
              <a:rPr lang="uk-UA" sz="2105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</a:t>
            </a:r>
            <a:r>
              <a:rPr lang="en-US" sz="2105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ю : </a:t>
            </a:r>
          </a:p>
          <a:p>
            <a:pPr marL="228600" marR="0" lvl="0" indent="-228600" algn="l" defTabSz="914400" rtl="0" eaLnBrk="1" fontAlgn="auto" latinLnBrk="0" hangingPunct="1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105" b="1" i="0" u="none" strike="noStrike" kern="1200" cap="none" spc="0" normalizeH="0" baseline="0" noProof="0" dirty="0">
                <a:ln>
                  <a:noFill/>
                </a:ln>
                <a:solidFill>
                  <a:srgbClr val="C4220D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10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14</a:t>
            </a:r>
            <a:r>
              <a:rPr kumimoji="0" lang="uk-UA" sz="210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см</a:t>
            </a:r>
            <a:r>
              <a:rPr kumimoji="0" lang="en-US" sz="210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- </a:t>
            </a:r>
            <a:r>
              <a:rPr kumimoji="0" lang="uk-UA" sz="210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у </a:t>
            </a:r>
            <a:r>
              <a:rPr kumimoji="0" lang="en-US" sz="210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uk-UA" sz="210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10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раз</a:t>
            </a:r>
            <a:r>
              <a:rPr kumimoji="0" lang="uk-UA" sz="210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</a:t>
            </a:r>
            <a:endParaRPr kumimoji="0" lang="en-US" sz="2105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10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Х(h) </a:t>
            </a:r>
            <a:r>
              <a:rPr kumimoji="0" lang="uk-UA" sz="210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см</a:t>
            </a:r>
            <a:r>
              <a:rPr kumimoji="0" lang="en-US" sz="210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-</a:t>
            </a:r>
            <a:r>
              <a:rPr kumimoji="0" lang="ru-RU" sz="210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kumimoji="0" lang="uk-UA" sz="210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у </a:t>
            </a:r>
            <a:r>
              <a:rPr kumimoji="0" lang="en-US" sz="210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66.5   </a:t>
            </a:r>
            <a:r>
              <a:rPr kumimoji="0" lang="uk-UA" sz="210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і</a:t>
            </a:r>
          </a:p>
          <a:p>
            <a:pPr marL="228600" marR="0" lvl="0" indent="-228600" algn="l" defTabSz="914400" rtl="0" eaLnBrk="1" fontAlgn="auto" latinLnBrk="0" hangingPunct="1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uk-UA" sz="210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Відповідь: Х</a:t>
            </a:r>
            <a:r>
              <a:rPr kumimoji="0" lang="en-US" sz="210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(h)</a:t>
            </a:r>
            <a:r>
              <a:rPr kumimoji="0" lang="uk-UA" sz="210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= </a:t>
            </a:r>
            <a:r>
              <a:rPr kumimoji="0" lang="en-US" sz="210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465.7 см</a:t>
            </a:r>
            <a:r>
              <a:rPr kumimoji="0" lang="uk-UA" sz="210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= 4.657м</a:t>
            </a:r>
            <a:endParaRPr lang="en-US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8396" y="700801"/>
            <a:ext cx="2277239" cy="16704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8395" y="2740211"/>
            <a:ext cx="2277240" cy="16704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708515" y="4779010"/>
            <a:ext cx="2277110" cy="16135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160" y="723265"/>
            <a:ext cx="8222615" cy="9017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uk-UA" sz="28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 РОЗРАХУВАЛИ ВИСОТУ </a:t>
            </a:r>
            <a:r>
              <a:rPr kumimoji="0" lang="uk-UA" sz="2800" b="1" i="0" u="none" strike="noStrike" kern="1200" cap="all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ґрунту </a:t>
            </a: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НАД УКРИТТЯМ.</a:t>
            </a:r>
            <a:b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(д</a:t>
            </a: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окази з 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радіології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8977" y="1972945"/>
            <a:ext cx="8654903" cy="448732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uk-UA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ід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відкритого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космосу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людину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ракеті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відділяє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лише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металева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стінка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товщиною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від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кількох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мм до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кількох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см.</a:t>
            </a:r>
          </a:p>
          <a:p>
            <a:pPr>
              <a:lnSpc>
                <a:spcPct val="150000"/>
              </a:lnSpc>
            </a:pP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Якщо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приводити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цей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бар'єр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до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прийнятого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радіології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водного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еквіваленту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всього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лише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3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см 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води.</a:t>
            </a:r>
          </a:p>
          <a:p>
            <a:pPr>
              <a:lnSpc>
                <a:spcPct val="150000"/>
              </a:lnSpc>
            </a:pP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Для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порівняння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земна атмосфера,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під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якою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людство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ховається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від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випромінювання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еквівалентна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3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м 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води. </a:t>
            </a:r>
          </a:p>
          <a:p>
            <a:pPr>
              <a:lnSpc>
                <a:spcPct val="150000"/>
              </a:lnSpc>
            </a:pPr>
            <a:r>
              <a:rPr lang="uk-UA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Якщо густину води довести до густини каміння, то отримаємо – </a:t>
            </a:r>
            <a:r>
              <a:rPr lang="uk-UA" sz="23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м.</a:t>
            </a:r>
          </a:p>
          <a:p>
            <a:pPr>
              <a:lnSpc>
                <a:spcPct val="150000"/>
              </a:lnSpc>
            </a:pPr>
            <a:r>
              <a:rPr lang="uk-UA" sz="23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Цей шар ґрунту буде захищати астронавтів на Марсі</a:t>
            </a:r>
            <a:endParaRPr lang="en-US" sz="23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0866" y="148989"/>
            <a:ext cx="2794718" cy="1722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0205" y="3711575"/>
            <a:ext cx="2795270" cy="14789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0840" y="2011680"/>
            <a:ext cx="2794635" cy="15303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9260840" y="5360035"/>
            <a:ext cx="2795905" cy="13963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0996924"/>
              </p:ext>
            </p:extLst>
          </p:nvPr>
        </p:nvGraphicFramePr>
        <p:xfrm>
          <a:off x="318978" y="1799609"/>
          <a:ext cx="11430002" cy="4847505"/>
        </p:xfrm>
        <a:graphic>
          <a:graphicData uri="http://schemas.openxmlformats.org/drawingml/2006/table">
            <a:tbl>
              <a:tblPr firstRow="1" firstCol="1" bandRow="1"/>
              <a:tblGrid>
                <a:gridCol w="19844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66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78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49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12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15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8159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15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4377"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Роки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1973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2002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2003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2008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2011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7395"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Період обертання навколо Сонця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Рік на Марсі майже вдвічі довший за земний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687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земних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діб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1,88 земного року (686.2 земних діб)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687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земних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діб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1,88 земного року (686.2 земних діб)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1,88 земного року (686.2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земних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діб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1,88 земного року (686.2 земних діб)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9160"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Середня відстань до Сонця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Середня відстань від Сонця до Марса в 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1.5 рази більша ніж до Землі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228 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млн км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228 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млн км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228 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млн км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228 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млн км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228 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млн км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228 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млн км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9887"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Розмір планети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Марс в двічі менший від Землі по діаметру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 два рази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менший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за Землю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Діаметр по екватору 6794 км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0,53 радіуса Землі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Діаметр 6794 км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Діаметр 6794 км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Діаметр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6794 км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3942"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Маса планети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 масою планета займає проміжне положення між Землею і Місяцем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 9 разів менша за Землю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Маса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Марса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менша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ніж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Землі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0,107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маси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Землі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0,107 маси Землі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0,107 маси Землі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Маса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0,107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маси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Землі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Маса 0,107 маси Землі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6568"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Прискорення вільного падіння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3,8 м/с</a:t>
                      </a:r>
                      <a:r>
                        <a:rPr lang="ru-RU" sz="1400" b="1" baseline="30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0,39 земних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0,38 земних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0,38 земних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0,38 земних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0,38 земних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0,38 земних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546"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Середня густина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3,9 г/см</a:t>
                      </a:r>
                      <a:r>
                        <a:rPr lang="ru-RU" sz="1400" b="1" baseline="30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3,9 г/см</a:t>
                      </a:r>
                      <a:r>
                        <a:rPr lang="ru-RU" sz="1400" b="1" baseline="30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3,9 г/см</a:t>
                      </a:r>
                      <a:r>
                        <a:rPr lang="ru-RU" sz="1400" b="1" baseline="30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3,9 г/см</a:t>
                      </a:r>
                      <a:r>
                        <a:rPr lang="ru-RU" sz="1400" b="1" baseline="30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3,9 г/см</a:t>
                      </a:r>
                      <a:r>
                        <a:rPr lang="ru-RU" sz="1400" b="1" baseline="30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3,9 г/см</a:t>
                      </a:r>
                      <a:r>
                        <a:rPr lang="ru-RU" sz="1400" b="1" baseline="30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3,9 г/см</a:t>
                      </a:r>
                      <a:r>
                        <a:rPr lang="ru-RU" sz="1400" b="1" baseline="30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1007"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Супутники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Фобос і Деймос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Фобос і Деймос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Фобос і Деймос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Фобос і Деймос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Фобос і Деймос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Фобос і Деймос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Фобос і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Деймос</a:t>
                      </a:r>
                    </a:p>
                  </a:txBody>
                  <a:tcPr marL="44169" marR="44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949325" y="80645"/>
            <a:ext cx="10168890" cy="1593850"/>
          </a:xfrm>
          <a:prstGeom prst="rect">
            <a:avLst/>
          </a:prstGeom>
          <a:solidFill>
            <a:srgbClr val="DEEFF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en-US" sz="2400" b="1" cap="all" dirty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6. </a:t>
            </a:r>
            <a:r>
              <a:rPr lang="ru-RU" altLang="en-US" sz="2400" b="1" cap="all" dirty="0" err="1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ПРОаналізУВАЛИ</a:t>
            </a:r>
            <a:r>
              <a:rPr lang="ru-RU" altLang="en-US" sz="2400" b="1" cap="all" dirty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 </a:t>
            </a:r>
            <a:r>
              <a:rPr lang="ru-RU" altLang="en-US" sz="2400" b="1" cap="all" dirty="0" err="1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данІ</a:t>
            </a:r>
            <a:r>
              <a:rPr lang="ru-RU" altLang="en-US" sz="2400" b="1" cap="all" dirty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про Марс</a:t>
            </a:r>
            <a:r>
              <a:rPr kumimoji="0" lang="ru-RU" altLang="en-US" sz="2400" b="1" i="0" u="none" strike="noStrike" kern="1200" cap="all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з 1973 по 2025 роки.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en-US" sz="2400" b="1" i="0" u="none" strike="noStrike" kern="1200" cap="all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ru-RU" altLang="en-US" sz="2400" b="1" cap="all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Основні</a:t>
            </a:r>
            <a:r>
              <a:rPr lang="ru-RU" altLang="en-US" sz="2400" b="1" cap="al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характеристики </a:t>
            </a:r>
            <a:r>
              <a:rPr lang="ru-RU" altLang="en-US" sz="2400" b="1" cap="all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планети</a:t>
            </a:r>
            <a:r>
              <a:rPr lang="ru-RU" altLang="en-US" sz="2400" b="1" cap="al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Практично не </a:t>
            </a:r>
            <a:r>
              <a:rPr lang="ru-RU" altLang="en-US" sz="2400" b="1" cap="all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змінювались</a:t>
            </a:r>
            <a:r>
              <a:rPr lang="ru-RU" altLang="en-US" sz="2400" b="1" cap="al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en-US" sz="2400" b="1" cap="all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відомості</a:t>
            </a:r>
            <a:r>
              <a:rPr lang="ru-RU" altLang="en-US" sz="2400" b="1" cap="al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про </a:t>
            </a:r>
            <a:r>
              <a:rPr lang="ru-RU" altLang="en-US" sz="2400" b="1" cap="all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рел’єф</a:t>
            </a:r>
            <a:r>
              <a:rPr lang="ru-RU" altLang="en-US" sz="2400" b="1" cap="al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 атмосферу</a:t>
            </a:r>
            <a:r>
              <a:rPr lang="uk-UA" altLang="en-US" sz="2400" b="1" cap="al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 внутрішні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en-US" sz="2400" b="1" cap="al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процеси </a:t>
            </a:r>
            <a:r>
              <a:rPr lang="ru-RU" altLang="en-US" sz="2400" b="1" cap="all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періодично</a:t>
            </a:r>
            <a:r>
              <a:rPr lang="ru-RU" altLang="en-US" sz="2400" b="1" cap="al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lang="ru-RU" altLang="en-US" sz="2400" b="1" cap="all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уточнюються</a:t>
            </a:r>
            <a:r>
              <a:rPr lang="ru-RU" altLang="en-US" sz="2400" b="1" cap="al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. </a:t>
            </a:r>
            <a:endParaRPr kumimoji="0" lang="ru-RU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8883" y="340242"/>
            <a:ext cx="5399870" cy="655327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uk-U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НАШІ ПРОПОЗИЦІЇ.</a:t>
            </a:r>
            <a:endParaRPr lang="en-US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6447" y="1191260"/>
            <a:ext cx="8282762" cy="54540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pPr marL="342900" indent="-342900" algn="l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uk-UA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Якщо  астронавтів розмістити в передній частині ракети, а сховища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uk-UA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 хвості, то додаткові приміщення будуть виступати як щит від космічного опромінення, так як ракети летять носовою частиною, повернутою від Сонця. 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Використовувати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ілок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який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виробляють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тихоходи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для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захисту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астронавтів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від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радіації</a:t>
            </a:r>
            <a:r>
              <a:rPr lang="uk-UA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 algn="l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uk-UA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Застосовувати для побудови кораблів  матеріали  з високою щільністю.</a:t>
            </a:r>
          </a:p>
          <a:p>
            <a:pPr marL="342900" indent="-342900" algn="l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uk-UA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sz="2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Моніторити</a:t>
            </a:r>
            <a:r>
              <a:rPr lang="uk-UA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сонячну активність. Не проводити польоти в моменти підвищеної активності.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Тривале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використання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антиоксидантів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підтримка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водно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сольового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балансу,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правильний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сон та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відпочинок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необхідні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для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астронавтів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під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час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польоту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9024" y="2304727"/>
            <a:ext cx="3090749" cy="18478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9131" y="118721"/>
            <a:ext cx="3096358" cy="19403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9765" y="4397581"/>
            <a:ext cx="3096358" cy="21376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9150" y="43106"/>
            <a:ext cx="6043883" cy="47311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uk-U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ВИСНОВКИ.</a:t>
            </a:r>
            <a:endParaRPr lang="en-US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97" y="516218"/>
            <a:ext cx="9798738" cy="629867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25000" lnSpcReduction="20000"/>
          </a:bodyPr>
          <a:lstStyle/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buClrTx/>
              <a:buSzTx/>
              <a:defRPr/>
            </a:pPr>
            <a:r>
              <a:rPr kumimoji="0" lang="uk-UA" sz="8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Необхідно дочекатися остаточних висновків </a:t>
            </a:r>
            <a:r>
              <a:rPr kumimoji="0" lang="uk-UA" sz="8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екзобіологів</a:t>
            </a:r>
            <a:r>
              <a:rPr kumimoji="0" lang="uk-UA" sz="8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чи є своє життя на Марсі.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kumimoji="0" lang="uk-U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 цей час</a:t>
            </a:r>
            <a:r>
              <a:rPr lang="uk-UA" sz="8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uk-U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Землі :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buClrTx/>
              <a:buSzTx/>
              <a:defRPr/>
            </a:pPr>
            <a:r>
              <a:rPr lang="uk-UA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kumimoji="0" lang="uk-UA" sz="8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досконалити</a:t>
            </a:r>
            <a:r>
              <a:rPr kumimoji="0" lang="uk-UA" sz="8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космічні кораблі</a:t>
            </a:r>
            <a:r>
              <a:rPr lang="uk-UA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kumimoji="0" lang="uk-UA" sz="8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</a:t>
            </a:r>
            <a:r>
              <a:rPr kumimoji="0" lang="uk-UA" sz="8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аливо</a:t>
            </a:r>
            <a:r>
              <a:rPr lang="uk-UA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kumimoji="0" lang="uk-UA" sz="8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проводити дезінфекцію вантажу та кораблів; </a:t>
            </a:r>
            <a:r>
              <a:rPr lang="uk-UA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</a:t>
            </a:r>
            <a:r>
              <a:rPr kumimoji="0" lang="uk-UA" sz="8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етельно</a:t>
            </a:r>
            <a:r>
              <a:rPr kumimoji="0" lang="uk-UA" sz="8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підібрати людей</a:t>
            </a:r>
            <a:r>
              <a:rPr lang="uk-UA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  <a:endParaRPr kumimoji="0" lang="uk-UA" sz="8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buClrTx/>
              <a:buSzTx/>
              <a:defRPr/>
            </a:pPr>
            <a:r>
              <a:rPr kumimoji="0" lang="uk-UA" sz="8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доставити вантаж на Марс </a:t>
            </a:r>
            <a:r>
              <a:rPr kumimoji="0" lang="uk-U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(енергоустановки, пристрої для добування корисних копалин, робототехніку, матеріали для побудови </a:t>
            </a:r>
            <a:r>
              <a:rPr kumimoji="0" lang="uk-UA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укриттів</a:t>
            </a:r>
            <a:r>
              <a:rPr kumimoji="0" lang="uk-U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uk-UA" sz="8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Марсі:</a:t>
            </a:r>
            <a:endParaRPr kumimoji="0" lang="uk-UA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buClrTx/>
              <a:buSzTx/>
              <a:defRPr/>
            </a:pPr>
            <a:r>
              <a:rPr lang="uk-UA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використовуючи роботів, розчистити місцевість для посадки кораблів, знайти печери, придатні для життя, лід </a:t>
            </a:r>
            <a:r>
              <a:rPr kumimoji="0" lang="uk-U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(з нього також можна добувати кисень та водень.  А при  з’єднанні водню з вуглекислим газом  може утворитися метан – паливо для ракет). 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buClrTx/>
              <a:buSzTx/>
              <a:defRPr/>
            </a:pPr>
            <a:r>
              <a:rPr lang="uk-UA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</a:t>
            </a:r>
            <a:r>
              <a:rPr kumimoji="0" lang="uk-UA" sz="8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ісля</a:t>
            </a:r>
            <a:r>
              <a:rPr kumimoji="0" lang="uk-UA" sz="8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цього відправити людей. </a:t>
            </a:r>
            <a:r>
              <a:rPr kumimoji="0" lang="uk-U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Вчені розрахували 6 - 10 чоловік. Фахівці з різних спеціальностей. 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buClrTx/>
              <a:buSzTx/>
              <a:defRPr/>
            </a:pPr>
            <a:r>
              <a:rPr kumimoji="0" lang="uk-UA" sz="8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Забезпечити безпечний політ астронавтів.</a:t>
            </a:r>
          </a:p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buClrTx/>
              <a:buSzTx/>
              <a:defRPr/>
            </a:pPr>
            <a:r>
              <a:rPr kumimoji="0" lang="uk-U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кораблі повинні бути окремі каюти, кімнати для загального користування, тренажери. Необхідна система забезпечення їжею, киснем, захистом від радіації.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buClrTx/>
              <a:buSzTx/>
              <a:buNone/>
              <a:defRPr/>
            </a:pPr>
            <a:endParaRPr kumimoji="0" lang="uk-UA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uk-UA" sz="8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Ми думаємо, що важливе питання в досяжний час, доставка зразків ґрунту на Землю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lang="uk-UA" sz="1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uk-UA" sz="1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ДЯКУЮ ЗА УВАГУ!!!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lang="uk-UA" sz="1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lang="uk-UA" sz="1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lang="uk-UA" sz="8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0335" y="1869080"/>
            <a:ext cx="2079645" cy="15571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0336" y="3546323"/>
            <a:ext cx="2079644" cy="14801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0336" y="5146605"/>
            <a:ext cx="2079643" cy="15182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10335" y="340242"/>
            <a:ext cx="2079645" cy="14087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772*410"/>
  <p:tag name="TABLE_ENDDRAG_RECT" val="10*107*772*4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54*385"/>
  <p:tag name="TABLE_ENDDRAG_RECT" val="25*108*654*385"/>
</p:tagLst>
</file>

<file path=ppt/tags/tag4.xml><?xml version="1.0" encoding="utf-8"?>
<p:tagLst xmlns:p="http://schemas.openxmlformats.org/presentationml/2006/main">
  <p:tag name="TABLE_ENDDRAG_ORIGIN_RECT" val="654*385"/>
  <p:tag name="TABLE_ENDDRAG_RECT" val="25*108*654*385"/>
</p:tagLst>
</file>

<file path=ppt/theme/theme1.xml><?xml version="1.0" encoding="utf-8"?>
<a:theme xmlns:a="http://schemas.openxmlformats.org/drawingml/2006/main" name="Default Design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118</TotalTime>
  <Words>2154</Words>
  <Application>Microsoft Office PowerPoint</Application>
  <PresentationFormat>Широкоэкранный</PresentationFormat>
  <Paragraphs>258</Paragraphs>
  <Slides>15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Arial Black</vt:lpstr>
      <vt:lpstr>Calibri</vt:lpstr>
      <vt:lpstr>Cambria Math</vt:lpstr>
      <vt:lpstr>Georgia</vt:lpstr>
      <vt:lpstr>Symbol</vt:lpstr>
      <vt:lpstr>Times New Roman</vt:lpstr>
      <vt:lpstr>Default Design</vt:lpstr>
      <vt:lpstr>ПОЛІТ НА МАРС:            ВИПРОБУВАННЯ ДЛЯ ЛЮДСТВА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«КОСМІЧНІ ХВОРОБИ».</vt:lpstr>
      <vt:lpstr>Презентация PowerPoint</vt:lpstr>
      <vt:lpstr> 2. РОЗРАХУВАЛИ ВИСОТУ СТРИБКА. Меньше прискорення вільного падіння пояснюється меншою масою Марса, Місяця  та їх розмірами порівняно з Землею. Це впливає на стрибки, рух та вагу об'єктів на поверхні Марса, Місяця, роблячи їх легшими.  </vt:lpstr>
      <vt:lpstr> 3. РозрахуВАЛИ  ВагУ скафандра.</vt:lpstr>
      <vt:lpstr>4. РОЗРАХУВАЛИ ВисотУ ґрунту над укриттям.</vt:lpstr>
      <vt:lpstr>5. РОЗРАХУВАЛИ ВИСОТУ ґрунту НАД УКРИТТЯМ. (докази з радіології).</vt:lpstr>
      <vt:lpstr>Презентация PowerPoint</vt:lpstr>
      <vt:lpstr>НАШІ ПРОПОЗИЦІЇ.</vt:lpstr>
      <vt:lpstr>ВИСНОВКИ.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Марс 4</dc:title>
  <dc:creator>Lidia Tinkova</dc:creator>
  <cp:lastModifiedBy>Lidia Tinkova</cp:lastModifiedBy>
  <cp:revision>136</cp:revision>
  <dcterms:created xsi:type="dcterms:W3CDTF">2025-10-16T06:51:00Z</dcterms:created>
  <dcterms:modified xsi:type="dcterms:W3CDTF">2026-04-04T13:30:18Z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C7D3823D828F40609CC4C276E06EFFDD_13</vt:lpwstr>
  </property>
  <property fmtid="{D5CDD505-2E9C-101B-9397-08002B2CF9AE}" pid="3" name="KSOProductBuildVer">
    <vt:lpwstr>1049-12.2.0.23196</vt:lpwstr>
  </property>
</Properties>
</file>