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Average"/>
      <p:regular r:id="rId14"/>
    </p:embeddedFont>
    <p:embeddedFont>
      <p:font typeface="Oswald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17" roundtripDataSignature="AMtx7mh5ecCxNd/v+XriSvtY28o9rZHB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swald-regular.fntdata"/><Relationship Id="rId14" Type="http://schemas.openxmlformats.org/officeDocument/2006/relationships/font" Target="fonts/Average-regular.fntdata"/><Relationship Id="rId17" Type="http://customschemas.google.com/relationships/presentationmetadata" Target="metadata"/><Relationship Id="rId16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" name="Google Shape;18;p12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12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0" name="Google Shape;20;p12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" name="Google Shape;21;p1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" name="Google Shape;25;p1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" name="Google Shape;28;p1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16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35" name="Google Shape;35;p16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6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6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" name="Google Shape;38;p16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9" name="Google Shape;39;p16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4" name="Google Shape;44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5" name="Google Shape;45;p1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9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b="0" i="0" sz="18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b="0" i="0" sz="14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b="0" i="0" sz="14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b="0" i="0" sz="14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b="0" i="0" sz="14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b="0" i="0" sz="14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b="0" i="0" sz="14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b="0" i="0" sz="14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b="0" i="0" sz="14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/>
          <p:nvPr>
            <p:ph type="title"/>
          </p:nvPr>
        </p:nvSpPr>
        <p:spPr>
          <a:xfrm>
            <a:off x="311700" y="26029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33"/>
              <a:buNone/>
            </a:pPr>
            <a:r>
              <a:rPr lang="uk" sz="3700"/>
              <a:t>Тема проекту: Вивчення Місяця</a:t>
            </a:r>
            <a:endParaRPr sz="3700"/>
          </a:p>
        </p:txBody>
      </p:sp>
      <p:sp>
        <p:nvSpPr>
          <p:cNvPr id="60" name="Google Shape;60;p1"/>
          <p:cNvSpPr txBox="1"/>
          <p:nvPr>
            <p:ph idx="1" type="body"/>
          </p:nvPr>
        </p:nvSpPr>
        <p:spPr>
          <a:xfrm>
            <a:off x="311700" y="1395979"/>
            <a:ext cx="4617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uk"/>
              <a:t>Виконала:Пилип’юк Христина Василівна, Завальнюк Тетяна Василівна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uk"/>
              <a:t>Студентки І курсу ВСП «Надвірнянський фаховий коледж НТУ».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uk"/>
              <a:t>Івано – Франківське обласне відділення Малої академії наук України.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uk"/>
              <a:t>М. Надвірна.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uk"/>
              <a:t>Керівник: Кравчук Марія Дмитрівна, викладач фізики та астрономії.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8108"/>
              <a:buNone/>
            </a:pPr>
            <a:r>
              <a:rPr lang="uk"/>
              <a:t> </a:t>
            </a:r>
            <a:endParaRPr/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000" y="1395972"/>
            <a:ext cx="3910201" cy="2848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/>
          <p:nvPr>
            <p:ph type="title"/>
          </p:nvPr>
        </p:nvSpPr>
        <p:spPr>
          <a:xfrm>
            <a:off x="714000" y="676113"/>
            <a:ext cx="3858000" cy="3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uk" sz="3900"/>
              <a:t>Мета:</a:t>
            </a:r>
            <a:r>
              <a:rPr lang="uk" sz="3900"/>
              <a:t> ознайомитися з історією дослідження Місяця</a:t>
            </a:r>
            <a:endParaRPr sz="3900"/>
          </a:p>
        </p:txBody>
      </p:sp>
      <p:pic>
        <p:nvPicPr>
          <p:cNvPr id="67" name="Google Shape;6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445025"/>
            <a:ext cx="3858071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2"/>
          <p:cNvSpPr txBox="1"/>
          <p:nvPr/>
        </p:nvSpPr>
        <p:spPr>
          <a:xfrm>
            <a:off x="4571988" y="4400700"/>
            <a:ext cx="59196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uk" sz="18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Автор малюнка: Христина Пилип’юк</a:t>
            </a:r>
            <a:endParaRPr b="0" i="0" sz="1800" u="none" cap="none" strike="noStrik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"/>
          <p:cNvSpPr txBox="1"/>
          <p:nvPr>
            <p:ph type="title"/>
          </p:nvPr>
        </p:nvSpPr>
        <p:spPr>
          <a:xfrm>
            <a:off x="696935" y="747304"/>
            <a:ext cx="3507900" cy="41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1414"/>
              <a:buNone/>
            </a:pPr>
            <a:r>
              <a:rPr lang="uk" sz="3300"/>
              <a:t>Завдання: опрацювати джерела інформації, виготовити глобус Місяця і позначити місця посадок космічних апаратів. </a:t>
            </a:r>
            <a:endParaRPr sz="33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1414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74" name="Google Shape;74;p3"/>
          <p:cNvSpPr txBox="1"/>
          <p:nvPr>
            <p:ph idx="2" type="body"/>
          </p:nvPr>
        </p:nvSpPr>
        <p:spPr>
          <a:xfrm>
            <a:off x="4572000" y="3770106"/>
            <a:ext cx="4572000" cy="22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uk"/>
              <a:t>Автор малюнка: Христина Пилип’юк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75" name="Google Shape;7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4000" y="521855"/>
            <a:ext cx="3507990" cy="3465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"/>
          <p:cNvSpPr txBox="1"/>
          <p:nvPr>
            <p:ph type="title"/>
          </p:nvPr>
        </p:nvSpPr>
        <p:spPr>
          <a:xfrm>
            <a:off x="4399800" y="0"/>
            <a:ext cx="47442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uk" sz="4000"/>
              <a:t>Як підставку  обрали деталь від застарілої моделі вантажівки, а сферу від пакування карамельок.</a:t>
            </a:r>
            <a:endParaRPr sz="4000"/>
          </a:p>
        </p:txBody>
      </p:sp>
      <p:pic>
        <p:nvPicPr>
          <p:cNvPr id="81" name="Google Shape;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675" y="311800"/>
            <a:ext cx="3418192" cy="451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 txBox="1"/>
          <p:nvPr>
            <p:ph type="title"/>
          </p:nvPr>
        </p:nvSpPr>
        <p:spPr>
          <a:xfrm>
            <a:off x="819600" y="686699"/>
            <a:ext cx="3752400" cy="37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rPr lang="uk" sz="3500"/>
              <a:t>Рельєф моделювали із пластиліну, орієнтуючись на фото товару, який можна придбати онлайн в магазині на сайті Prom</a:t>
            </a:r>
            <a:endParaRPr sz="3500"/>
          </a:p>
        </p:txBody>
      </p:sp>
      <p:pic>
        <p:nvPicPr>
          <p:cNvPr id="87" name="Google Shape;87;p5"/>
          <p:cNvPicPr preferRelativeResize="0"/>
          <p:nvPr/>
        </p:nvPicPr>
        <p:blipFill rotWithShape="1">
          <a:blip r:embed="rId3">
            <a:alphaModFix/>
          </a:blip>
          <a:srcRect b="24537" l="9122" r="11279" t="32210"/>
          <a:stretch/>
        </p:blipFill>
        <p:spPr>
          <a:xfrm>
            <a:off x="5239540" y="445026"/>
            <a:ext cx="3566950" cy="43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uk"/>
              <a:t>Висновок:</a:t>
            </a:r>
            <a:endParaRPr/>
          </a:p>
        </p:txBody>
      </p:sp>
      <p:sp>
        <p:nvSpPr>
          <p:cNvPr id="93" name="Google Shape;93;p6"/>
          <p:cNvSpPr txBox="1"/>
          <p:nvPr>
            <p:ph idx="1" type="body"/>
          </p:nvPr>
        </p:nvSpPr>
        <p:spPr>
          <a:xfrm>
            <a:off x="311700" y="1389600"/>
            <a:ext cx="37524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uk" sz="2000"/>
              <a:t>Результатом нашої роботи є глобус Місяця, і зрозуміла під час його виготовлення історія космічних перегонів між США та СРСР, до яких у наш час приєдналися Китай, Індія, Японія, Європейський Союз, Ізраїль, Південна  Корея та Пакистан.</a:t>
            </a:r>
            <a:endParaRPr sz="2000"/>
          </a:p>
        </p:txBody>
      </p:sp>
      <p:pic>
        <p:nvPicPr>
          <p:cNvPr id="94" name="Google Shape;9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52400"/>
            <a:ext cx="3663987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"/>
          <p:cNvSpPr txBox="1"/>
          <p:nvPr>
            <p:ph type="title"/>
          </p:nvPr>
        </p:nvSpPr>
        <p:spPr>
          <a:xfrm>
            <a:off x="645900" y="-604562"/>
            <a:ext cx="7852200" cy="20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uk" sz="4800"/>
              <a:t>Дякуємо за увагу!</a:t>
            </a:r>
            <a:endParaRPr sz="4800"/>
          </a:p>
        </p:txBody>
      </p:sp>
      <p:pic>
        <p:nvPicPr>
          <p:cNvPr id="100" name="Google Shape;100;p7"/>
          <p:cNvPicPr preferRelativeResize="0"/>
          <p:nvPr/>
        </p:nvPicPr>
        <p:blipFill rotWithShape="1">
          <a:blip r:embed="rId3">
            <a:alphaModFix/>
          </a:blip>
          <a:srcRect b="0" l="5141" r="0" t="0"/>
          <a:stretch/>
        </p:blipFill>
        <p:spPr>
          <a:xfrm>
            <a:off x="1994225" y="953979"/>
            <a:ext cx="5155551" cy="386204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7"/>
          <p:cNvSpPr txBox="1"/>
          <p:nvPr/>
        </p:nvSpPr>
        <p:spPr>
          <a:xfrm>
            <a:off x="6717355" y="4357108"/>
            <a:ext cx="28800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uk" sz="1800" u="none" cap="none" strike="noStrik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Автор малюнка: Христина Пилип’юк</a:t>
            </a:r>
            <a:endParaRPr b="0" i="0" sz="1800" u="none" cap="none" strike="noStrik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"/>
          <p:cNvSpPr txBox="1"/>
          <p:nvPr>
            <p:ph type="title"/>
          </p:nvPr>
        </p:nvSpPr>
        <p:spPr>
          <a:xfrm>
            <a:off x="490250" y="221850"/>
            <a:ext cx="72348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uk"/>
              <a:t>Список використаних джерел: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33333"/>
              <a:buNone/>
            </a:pPr>
            <a:r>
              <a:rPr lang="uk" sz="1600"/>
              <a:t>1. https://universemagazine.com/product/moon/?srsltid=AfmBOopzhUylta-HPLBzT1HAvcutDRtuTpe-79AeT-HS7d6Enjxt0BwM 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33333"/>
              <a:buNone/>
            </a:pPr>
            <a:r>
              <a:rPr lang="uk" sz="1600"/>
              <a:t>2. https://shkola.in.ua/1085-astronomiia-11-klas-pryshliak-2019.html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33333"/>
              <a:buNone/>
            </a:pPr>
            <a:r>
              <a:rPr lang="uk" sz="1600"/>
              <a:t>3. https://uk.wikipedia.org/wiki/%D0%9C%D1%96%D1%81%D1%8F%D1%86%D1%8C_(%D1%81%D1%83%D0%BF%D1%83%D1%82%D0%BD%D0%B8%D0%BA)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33333"/>
              <a:buNone/>
            </a:pPr>
            <a:r>
              <a:rPr lang="uk" sz="1600"/>
              <a:t>4. https://www.google.com/aclk?sa=L&amp;ai=DChsSEwiH09_0mtmTAxW5IaIDHbRMBNMYACICCAEQPxoCbGU&amp;co=1&amp;gclid=Cj0KCQjws83OBhD4ARIsACblj18nHyO93icG6kJ_T8RRf4OS6Qat2cNHYFK7P-FGkTkat_2g2dWwVFwaAmXCEALw_wcB&amp;cid=CAASWeRott3FMwhA40KjtAXz7CsIc5ai3kzJtFdZH1htQHHDo83pizwK-liWAmECOWACdFpym1gcaUNDDt7KVVyN95Eg4joN93uxD_6A-CfUS_3dKVsyyHOBTkcj&amp;cce=1&amp;sig=AOD64_2j5i68AZc9s695KRPmzrsGR0o&amp;ctype=5&amp;q=&amp;ved=2ahUKEwi4qdn0mtmTAxXENxAIHbbNN5cQwg8oAHoECAsQNw&amp;nis=8&amp;ch=1&amp;adurl=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33333"/>
              <a:buNone/>
            </a:pPr>
            <a:r>
              <a:rPr lang="uk" sz="1600"/>
              <a:t>5.Автор малюнків на стор. [2;3;7;] — Пилип’юк Христина.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