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notesMasterIdLst>
    <p:notesMasterId r:id="rId13"/>
  </p:notesMasterIdLst>
  <p:sldIdLst>
    <p:sldId id="257" r:id="rId2"/>
    <p:sldId id="266" r:id="rId3"/>
    <p:sldId id="267" r:id="rId4"/>
    <p:sldId id="268" r:id="rId5"/>
    <p:sldId id="269" r:id="rId6"/>
    <p:sldId id="258" r:id="rId7"/>
    <p:sldId id="271" r:id="rId8"/>
    <p:sldId id="274" r:id="rId9"/>
    <p:sldId id="273" r:id="rId10"/>
    <p:sldId id="27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B842D-E60A-44C9-8CE4-33BC0584E3CE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6DF4D-D7DC-4D73-AE3A-7DAFF9FC8FE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37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26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44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1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19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34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53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1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9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91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8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32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996F4A4-98F8-4498-9645-C006580C84B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1B330F-BDD6-4859-825B-9B7F2FD4C9FB}" type="slidenum">
              <a:rPr lang="ru-RU" smtClean="0"/>
              <a:t>‹№›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11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ebp"/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web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ebp"/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ebp"/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eb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asylkivrada.gov.ua/" TargetMode="External"/><Relationship Id="rId2" Type="http://schemas.openxmlformats.org/officeDocument/2006/relationships/hyperlink" Target="https://poglyad.tv/na-chest-zhertv-golokostu-u-vasylkovi-vidkryly-memorial-articl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hyperlink" Target="https://poglyad.tv/u-nas-buv-svij-babyn-yar-golokost-na-vasylkivshhyni-article#:~: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695"/>
            <a:ext cx="3200400" cy="2139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err="1"/>
              <a:t>Всеукраїнський</a:t>
            </a:r>
            <a:r>
              <a:rPr lang="ru-RU" sz="2000" b="1" dirty="0"/>
              <a:t> </a:t>
            </a:r>
            <a:r>
              <a:rPr lang="ru-RU" sz="2000" b="1" dirty="0" err="1"/>
              <a:t>інтерактивний</a:t>
            </a:r>
            <a:r>
              <a:rPr lang="ru-RU" sz="2000" b="1" dirty="0"/>
              <a:t> конкурс «МАН-</a:t>
            </a:r>
            <a:r>
              <a:rPr lang="ru-RU" sz="2000" b="1" dirty="0" err="1"/>
              <a:t>Юніор</a:t>
            </a:r>
            <a:r>
              <a:rPr lang="ru-RU" sz="2000" b="1" dirty="0"/>
              <a:t> </a:t>
            </a:r>
            <a:r>
              <a:rPr lang="ru-RU" sz="2000" b="1" dirty="0" err="1"/>
              <a:t>Дослідник</a:t>
            </a:r>
            <a:r>
              <a:rPr lang="ru-RU" sz="2000" b="1" dirty="0"/>
              <a:t>»</a:t>
            </a:r>
            <a:br>
              <a:rPr lang="ru-RU" sz="2000" b="1" dirty="0"/>
            </a:br>
            <a:r>
              <a:rPr lang="ru-RU" sz="2000" b="1" dirty="0"/>
              <a:t>«</a:t>
            </a:r>
            <a:r>
              <a:rPr lang="ru-RU" sz="2000" b="1" dirty="0" err="1"/>
              <a:t>Історик-юніор</a:t>
            </a:r>
            <a:r>
              <a:rPr lang="ru-RU" sz="2000" b="1" dirty="0"/>
              <a:t>»</a:t>
            </a:r>
            <a:br>
              <a:rPr lang="ru-RU" sz="2000" b="1" dirty="0"/>
            </a:br>
            <a:r>
              <a:rPr lang="ru-RU" sz="2000" b="1" dirty="0" err="1"/>
              <a:t>Київське</a:t>
            </a:r>
            <a:r>
              <a:rPr lang="ru-RU" sz="2000" b="1" dirty="0"/>
              <a:t> </a:t>
            </a:r>
            <a:r>
              <a:rPr lang="ru-RU" sz="2000" b="1" dirty="0" err="1"/>
              <a:t>обласне</a:t>
            </a:r>
            <a:r>
              <a:rPr lang="ru-RU" sz="2000" b="1" dirty="0"/>
              <a:t>  </a:t>
            </a:r>
            <a:r>
              <a:rPr lang="ru-RU" sz="2000" b="1" dirty="0" err="1"/>
              <a:t>Територіальне</a:t>
            </a:r>
            <a:r>
              <a:rPr lang="ru-RU" sz="2000" b="1" dirty="0"/>
              <a:t> </a:t>
            </a:r>
            <a:r>
              <a:rPr lang="ru-RU" sz="2000" b="1" dirty="0" err="1"/>
              <a:t>відділення</a:t>
            </a:r>
            <a:r>
              <a:rPr lang="ru-RU" sz="2000" b="1" dirty="0"/>
              <a:t> МАН </a:t>
            </a:r>
            <a:br>
              <a:rPr lang="ru-RU" sz="1800" b="1" dirty="0"/>
            </a:br>
            <a:br>
              <a:rPr lang="ru-RU" sz="1800" b="1" dirty="0"/>
            </a:br>
            <a:br>
              <a:rPr lang="ru-RU" sz="1800" b="1" dirty="0"/>
            </a:br>
            <a:endParaRPr lang="ru-RU" sz="18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DB1298-A0F3-45A0-AB37-6236137EBB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72"/>
          <a:stretch/>
        </p:blipFill>
        <p:spPr>
          <a:xfrm>
            <a:off x="4619781" y="1814011"/>
            <a:ext cx="7283950" cy="4975187"/>
          </a:xfrm>
          <a:prstGeom prst="rect">
            <a:avLst/>
          </a:prstGeom>
        </p:spPr>
      </p:pic>
      <p:sp>
        <p:nvSpPr>
          <p:cNvPr id="16" name="Объект 5">
            <a:extLst>
              <a:ext uri="{FF2B5EF4-FFF2-40B4-BE49-F238E27FC236}">
                <a16:creationId xmlns:a16="http://schemas.microsoft.com/office/drawing/2014/main" id="{BCBBD342-BF46-45D9-968E-CAB6B317C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389" y="1814012"/>
            <a:ext cx="3808429" cy="5043988"/>
          </a:xfrm>
        </p:spPr>
        <p:txBody>
          <a:bodyPr>
            <a:normAutofit/>
          </a:bodyPr>
          <a:lstStyle/>
          <a:p>
            <a:r>
              <a:rPr lang="uk-UA" sz="1800" dirty="0"/>
              <a:t>Авторка </a:t>
            </a:r>
            <a:r>
              <a:rPr lang="uk-UA" sz="1800" dirty="0" err="1"/>
              <a:t>проєкту</a:t>
            </a:r>
            <a:r>
              <a:rPr lang="uk-UA" sz="1800" dirty="0"/>
              <a:t>: Забіжко Катерина Андріївна</a:t>
            </a:r>
            <a:endParaRPr lang="ru-RU" sz="1800" dirty="0"/>
          </a:p>
          <a:p>
            <a:r>
              <a:rPr lang="uk-UA" sz="1800" dirty="0"/>
              <a:t>Навчальний заклад:</a:t>
            </a:r>
            <a:r>
              <a:rPr lang="uk-UA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uk-UA" sz="1800" dirty="0" err="1"/>
              <a:t>Здорівська</a:t>
            </a:r>
            <a:r>
              <a:rPr lang="uk-UA" sz="1800" dirty="0"/>
              <a:t> гімназія,</a:t>
            </a:r>
            <a:r>
              <a:rPr lang="uk-UA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uk-UA" sz="1800" dirty="0"/>
              <a:t>гурток «Юні географи-дослідники» Васильківського центру дитячої та юнацької творчості Обухівського району Київської області, 10клас.</a:t>
            </a:r>
            <a:endParaRPr lang="ru-RU" sz="1800" dirty="0"/>
          </a:p>
          <a:p>
            <a:r>
              <a:rPr lang="uk-UA" sz="1800" dirty="0"/>
              <a:t>Керівниця </a:t>
            </a:r>
            <a:r>
              <a:rPr lang="uk-UA" sz="1800" dirty="0" err="1"/>
              <a:t>проєкту</a:t>
            </a:r>
            <a:r>
              <a:rPr lang="uk-UA" sz="1800" dirty="0"/>
              <a:t>: Розумнюк Антоніна Анатоліївна, керівниця гуртка «Юні географи-дослідники» Васильківського центру дитячої та юнацької творчості Обухівського району Київської області</a:t>
            </a:r>
          </a:p>
          <a:p>
            <a:endParaRPr lang="uk-UA" sz="1800" dirty="0"/>
          </a:p>
          <a:p>
            <a:r>
              <a:rPr lang="uk-UA" sz="1800" dirty="0"/>
              <a:t>2026 </a:t>
            </a:r>
            <a:endParaRPr lang="ru-RU" sz="1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5D04E2-B92D-440B-AECA-701FE56C0BE8}"/>
              </a:ext>
            </a:extLst>
          </p:cNvPr>
          <p:cNvSpPr txBox="1"/>
          <p:nvPr/>
        </p:nvSpPr>
        <p:spPr>
          <a:xfrm>
            <a:off x="4185501" y="244351"/>
            <a:ext cx="78996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Переплетене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коріння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вплив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єврейської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спадщини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на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розвиток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громади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Васильківщини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Київської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області</a:t>
            </a:r>
            <a:br>
              <a:rPr lang="ru-RU" sz="24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LID4096" sz="2400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87580E1F-E85F-4BCF-AAFB-160FA0947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856" y="609600"/>
            <a:ext cx="4694526" cy="525949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Мета: 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дослідити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вплив єврейської спадщини  на розвиток громади Васильківщини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Завдання: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опрацювати історичні  та статистичні джерела інформації;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провести інтерв’ю з представниками  єврейської общини; узагальнити матеріали дослідження.</a:t>
            </a:r>
            <a:endParaRPr lang="uk-UA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Об’єкт дослідження: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соціально-економічне становище єврейської общини  на Васильківщині. 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вплив єврейської спадщини  на розвиток Васильківської громади</a:t>
            </a:r>
            <a:endParaRPr lang="uk-UA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ID4096" dirty="0"/>
          </a:p>
        </p:txBody>
      </p:sp>
      <p:pic>
        <p:nvPicPr>
          <p:cNvPr id="23" name="Місце для вмісту 22">
            <a:extLst>
              <a:ext uri="{FF2B5EF4-FFF2-40B4-BE49-F238E27FC236}">
                <a16:creationId xmlns:a16="http://schemas.microsoft.com/office/drawing/2014/main" id="{81B20AFB-63C3-4BB4-9EDF-C98DC15BF3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419" y="2835275"/>
            <a:ext cx="4022725" cy="4022725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23DA5B9-144D-4C38-88F7-87A0F9518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21" t="41333" r="55773" b="30640"/>
          <a:stretch/>
        </p:blipFill>
        <p:spPr>
          <a:xfrm>
            <a:off x="8042419" y="73889"/>
            <a:ext cx="4022725" cy="2694201"/>
          </a:xfrm>
          <a:prstGeom prst="rect">
            <a:avLst/>
          </a:prstGeom>
        </p:spPr>
      </p:pic>
      <p:pic>
        <p:nvPicPr>
          <p:cNvPr id="2054" name="Picture 6" descr="Менора &quot;Символи&quot; GL">
            <a:extLst>
              <a:ext uri="{FF2B5EF4-FFF2-40B4-BE49-F238E27FC236}">
                <a16:creationId xmlns:a16="http://schemas.microsoft.com/office/drawing/2014/main" id="{6525814F-75AF-4381-9E94-8F0294D86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30" y="73889"/>
            <a:ext cx="2768089" cy="276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8" descr="Тризуб україни картинки, стокові Тризуб україни фотографії ...">
            <a:extLst>
              <a:ext uri="{FF2B5EF4-FFF2-40B4-BE49-F238E27FC236}">
                <a16:creationId xmlns:a16="http://schemas.microsoft.com/office/drawing/2014/main" id="{2AC53CC6-9B30-474B-957D-5D1D1DC48B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ID4096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679051-EAED-4CC6-932C-FACB057957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38" t="26407" r="39546" b="23906"/>
          <a:stretch/>
        </p:blipFill>
        <p:spPr>
          <a:xfrm>
            <a:off x="5274330" y="2841978"/>
            <a:ext cx="2611073" cy="34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50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13F91A9-BCF5-448F-862F-73F3886EE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073" y="249382"/>
            <a:ext cx="4488871" cy="5619712"/>
          </a:xfrm>
        </p:spPr>
        <p:txBody>
          <a:bodyPr>
            <a:noAutofit/>
          </a:bodyPr>
          <a:lstStyle/>
          <a:p>
            <a:pPr indent="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1400" b="1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Історичне коріння. 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XVII-XVIII 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століть Васильків був важливим торговим вузлом під Києвом. Єврейська громада активно займалася торгівлею, ремісництвом та обробкою шкіри, що було основою економіки міста в пореформений період, українська громада в ті часи займалась переважно землеробством. У 1802 р. у Василькові євреї становили 54% населення.</a:t>
            </a:r>
            <a:r>
              <a:rPr lang="uk-UA" sz="1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Наприкінці ХІХ ст. через заборону тодішнього уряду іудеям мешкати у Києві, значна кількість єврейських родин переселилися до маленьких містечок навколо Києва. В ті часи у Василькові нараховувалося 10930 осіб єврейської національності із загальної кількості громадян - 17660.  На початку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XX 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ст.  Васильків мав високу частку єврейського населення, яка перевищувала 50% загальної кількості жителів.</a:t>
            </a:r>
            <a:r>
              <a:rPr lang="uk-UA" sz="1400" dirty="0">
                <a:solidFill>
                  <a:srgbClr val="1D24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Згідно з переписом 1939 року у місті проживало  1736 євреїв, а п</a:t>
            </a:r>
            <a:r>
              <a:rPr lang="uk-UA" sz="1400" dirty="0">
                <a:solidFill>
                  <a:srgbClr val="1D24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ісля </a:t>
            </a:r>
            <a:r>
              <a:rPr lang="uk-UA" sz="1400" dirty="0" err="1">
                <a:solidFill>
                  <a:srgbClr val="1D24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більшовистської</a:t>
            </a:r>
            <a:r>
              <a:rPr lang="uk-UA" sz="1400" dirty="0">
                <a:solidFill>
                  <a:srgbClr val="1D24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революції 1917 року 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єврейське населення міста критично скоротилося, причини: погроми громадянської війни, Голокост під час другої світової війни,  утиски радянської влади та еміграція у 80-ті роки. В 1998 році в місті зареєструвалася ГО «Єврейська громада», в кількості 100 осіб, що становила менше 0,5% від загальної кількості населення міста. Станом на 2026 рік, за інформацією від голови «Єврейської громади Василькова» В’ячеслава </a:t>
            </a:r>
            <a:r>
              <a:rPr lang="uk-UA" sz="14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Зіпмана</a:t>
            </a:r>
            <a:r>
              <a:rPr lang="uk-UA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на обліку перебуває всього 87 осіб.</a:t>
            </a: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DBCDF9ED-722B-440D-BB02-9F9D78CD5E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556" y="2835275"/>
            <a:ext cx="2910295" cy="4022725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A1F1D3-7B36-4353-947D-D01A1B227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556" y="-594360"/>
            <a:ext cx="2945444" cy="40233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EDFDCF-4DFC-4058-9222-FBA037395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58" y="1863755"/>
            <a:ext cx="4037467" cy="49942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2949EC-3F70-47D5-B4AB-A25104AAE5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21" t="27610" r="42121" b="28123"/>
          <a:stretch/>
        </p:blipFill>
        <p:spPr>
          <a:xfrm>
            <a:off x="5167158" y="-147987"/>
            <a:ext cx="4037467" cy="253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56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2B583958-A527-491D-ABB2-3F83C15EE4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806" y="2835275"/>
            <a:ext cx="2617427" cy="4022725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8911BB-1E0E-4262-8C54-4F60924CE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959" y="193062"/>
            <a:ext cx="3359065" cy="4216399"/>
          </a:xfrm>
          <a:prstGeom prst="rect">
            <a:avLst/>
          </a:prstGeom>
        </p:spPr>
      </p:pic>
      <p:sp>
        <p:nvSpPr>
          <p:cNvPr id="11" name="Місце для вмісту 2">
            <a:extLst>
              <a:ext uri="{FF2B5EF4-FFF2-40B4-BE49-F238E27FC236}">
                <a16:creationId xmlns:a16="http://schemas.microsoft.com/office/drawing/2014/main" id="{6A8DDDC0-C65A-4748-9EA2-E392266B7F21}"/>
              </a:ext>
            </a:extLst>
          </p:cNvPr>
          <p:cNvSpPr txBox="1">
            <a:spLocks/>
          </p:cNvSpPr>
          <p:nvPr/>
        </p:nvSpPr>
        <p:spPr>
          <a:xfrm>
            <a:off x="267856" y="1089891"/>
            <a:ext cx="3620654" cy="4779202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b="1" dirty="0">
                <a:latin typeface="+mj-lt"/>
                <a:ea typeface="Calibri" panose="020F0502020204030204" pitchFamily="34" charset="0"/>
              </a:rPr>
              <a:t>Мова.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 Взаємне проникнення слів у місцевий діалект: </a:t>
            </a:r>
            <a:r>
              <a:rPr lang="ru-RU" sz="1800" b="1" dirty="0" err="1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Азохен</a:t>
            </a:r>
            <a:r>
              <a:rPr lang="ru-RU" sz="1800" b="1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 вей</a:t>
            </a:r>
            <a:r>
              <a:rPr lang="uk-UA" sz="1800" b="1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-</a:t>
            </a:r>
            <a:r>
              <a:rPr lang="ru-RU" sz="1800" b="1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вигук</a:t>
            </a:r>
            <a:r>
              <a:rPr lang="ru-RU" sz="1800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здивування</a:t>
            </a:r>
            <a:r>
              <a:rPr lang="uk-UA" sz="1800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. </a:t>
            </a:r>
            <a:r>
              <a:rPr lang="ru-RU" sz="1800" b="1" dirty="0">
                <a:latin typeface="+mj-lt"/>
                <a:ea typeface="Calibri" panose="020F0502020204030204" pitchFamily="34" charset="0"/>
              </a:rPr>
              <a:t>Шнобель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 -</a:t>
            </a:r>
            <a:r>
              <a:rPr lang="ru-RU" sz="1800" dirty="0">
                <a:latin typeface="+mj-lt"/>
                <a:ea typeface="Calibri" panose="020F0502020204030204" pitchFamily="34" charset="0"/>
              </a:rPr>
              <a:t>великий </a:t>
            </a:r>
            <a:r>
              <a:rPr lang="ru-RU" sz="1800" dirty="0" err="1">
                <a:latin typeface="+mj-lt"/>
                <a:ea typeface="Calibri" panose="020F0502020204030204" pitchFamily="34" charset="0"/>
              </a:rPr>
              <a:t>ніс</a:t>
            </a:r>
            <a:r>
              <a:rPr lang="ru-RU" sz="1800" dirty="0">
                <a:latin typeface="+mj-lt"/>
                <a:ea typeface="Calibri" panose="020F0502020204030204" pitchFamily="34" charset="0"/>
              </a:rPr>
              <a:t>.</a:t>
            </a:r>
            <a:r>
              <a:rPr lang="ru-RU" sz="1800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+mj-lt"/>
                <a:ea typeface="Calibri" panose="020F0502020204030204" pitchFamily="34" charset="0"/>
              </a:rPr>
              <a:t>Махер</a:t>
            </a:r>
            <a:r>
              <a:rPr lang="ru-RU" sz="1800" b="1" dirty="0">
                <a:latin typeface="+mj-lt"/>
                <a:ea typeface="Calibri" panose="020F0502020204030204" pitchFamily="34" charset="0"/>
              </a:rPr>
              <a:t> 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-</a:t>
            </a:r>
            <a:r>
              <a:rPr lang="ru-RU" sz="1800" dirty="0"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latin typeface="+mj-lt"/>
                <a:ea typeface="Calibri" panose="020F0502020204030204" pitchFamily="34" charset="0"/>
              </a:rPr>
              <a:t>шахрай</a:t>
            </a:r>
            <a:r>
              <a:rPr lang="ru-RU" sz="1800" dirty="0">
                <a:latin typeface="+mj-lt"/>
                <a:ea typeface="Calibri" panose="020F0502020204030204" pitchFamily="34" charset="0"/>
              </a:rPr>
              <a:t>, </a:t>
            </a:r>
            <a:r>
              <a:rPr lang="ru-RU" sz="1800" dirty="0" err="1">
                <a:latin typeface="+mj-lt"/>
                <a:ea typeface="Calibri" panose="020F0502020204030204" pitchFamily="34" charset="0"/>
              </a:rPr>
              <a:t>спритник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.</a:t>
            </a:r>
            <a:r>
              <a:rPr lang="uk-UA" sz="1800" dirty="0">
                <a:solidFill>
                  <a:srgbClr val="0A0A0A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Кіпіш- паніка, метушня. 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Поцик</a:t>
            </a:r>
            <a:r>
              <a:rPr lang="ru-RU" sz="1800" b="1" dirty="0">
                <a:latin typeface="+mj-lt"/>
                <a:ea typeface="Calibri" panose="020F0502020204030204" pitchFamily="34" charset="0"/>
              </a:rPr>
              <a:t> 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- 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хлопчисько. </a:t>
            </a:r>
            <a:r>
              <a:rPr lang="uk-UA" sz="1800" b="1" dirty="0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Лейбик</a:t>
            </a:r>
            <a:r>
              <a:rPr lang="uk-UA" sz="1800" dirty="0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-короткий кожушок</a:t>
            </a:r>
            <a:r>
              <a:rPr lang="ru-RU" sz="1800" dirty="0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. </a:t>
            </a:r>
            <a:r>
              <a:rPr lang="uk-UA" sz="1800" b="1" dirty="0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К</a:t>
            </a:r>
            <a:r>
              <a:rPr lang="ru-RU" sz="1800" b="1" dirty="0" err="1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агала</a:t>
            </a:r>
            <a:r>
              <a:rPr lang="uk-UA" sz="1800" b="1" dirty="0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uk-UA" sz="1800" dirty="0">
                <a:solidFill>
                  <a:srgbClr val="1B1B1B"/>
                </a:solidFill>
                <a:latin typeface="+mj-lt"/>
                <a:ea typeface="Calibri" panose="020F0502020204030204" pitchFamily="34" charset="0"/>
              </a:rPr>
              <a:t>- гурт людей.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 Ці слова вживаються сьогодні.</a:t>
            </a:r>
          </a:p>
          <a:p>
            <a:r>
              <a:rPr lang="uk-UA" sz="1800" b="1" dirty="0">
                <a:latin typeface="+mj-lt"/>
                <a:ea typeface="Calibri" panose="020F0502020204030204" pitchFamily="34" charset="0"/>
              </a:rPr>
              <a:t>Музика.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 Єврейські музиканти часто грали на українських весіллях відомі пісні, серед них 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«Сім-сорок» «Хава </a:t>
            </a:r>
            <a:r>
              <a:rPr lang="uk-UA" sz="1800" b="1" dirty="0" err="1">
                <a:latin typeface="+mj-lt"/>
                <a:ea typeface="Calibri" panose="020F0502020204030204" pitchFamily="34" charset="0"/>
              </a:rPr>
              <a:t>нагіла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».</a:t>
            </a:r>
            <a:r>
              <a:rPr lang="uk-UA" sz="1800" b="1" dirty="0">
                <a:latin typeface="+mj-lt"/>
                <a:ea typeface="Times New Roman" panose="02020603050405020304" pitchFamily="18" charset="0"/>
              </a:rPr>
              <a:t> Ця музика звучить сьогодні</a:t>
            </a:r>
          </a:p>
          <a:p>
            <a:r>
              <a:rPr lang="uk-UA" sz="1800" b="1" dirty="0">
                <a:latin typeface="+mj-lt"/>
                <a:ea typeface="Calibri" panose="020F0502020204030204" pitchFamily="34" charset="0"/>
              </a:rPr>
              <a:t>Кулінарія. 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Напротязі століть відбувся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 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 вплив єврейської кухні на місцеві традиції. Цінуються кошерні продукти - високої якості.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 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Страви - </a:t>
            </a:r>
            <a:r>
              <a:rPr lang="uk-UA" sz="1800" b="1" dirty="0">
                <a:latin typeface="+mj-lt"/>
                <a:ea typeface="Calibri" panose="020F0502020204030204" pitchFamily="34" charset="0"/>
              </a:rPr>
              <a:t>форшмак та  фарширована риба - невід’ємна частина єврейсько-українського столу навіть сьогодні. Маца,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 яку вживають протягом усього свята </a:t>
            </a:r>
            <a:r>
              <a:rPr lang="uk-UA" sz="1800" dirty="0" err="1">
                <a:latin typeface="+mj-lt"/>
                <a:ea typeface="Calibri" panose="020F0502020204030204" pitchFamily="34" charset="0"/>
              </a:rPr>
              <a:t>Песах</a:t>
            </a:r>
            <a:r>
              <a:rPr lang="uk-UA" sz="1800" dirty="0">
                <a:latin typeface="+mj-lt"/>
                <a:ea typeface="Calibri" panose="020F0502020204030204" pitchFamily="34" charset="0"/>
              </a:rPr>
              <a:t> (припадає на період між 26 березня та 25 квітня)</a:t>
            </a:r>
            <a:endParaRPr lang="LID4096" dirty="0">
              <a:latin typeface="+mj-lt"/>
            </a:endParaRPr>
          </a:p>
        </p:txBody>
      </p:sp>
      <p:pic>
        <p:nvPicPr>
          <p:cNvPr id="14" name="Місце для вмісту 5">
            <a:extLst>
              <a:ext uri="{FF2B5EF4-FFF2-40B4-BE49-F238E27FC236}">
                <a16:creationId xmlns:a16="http://schemas.microsoft.com/office/drawing/2014/main" id="{651BA210-7948-440A-B0AA-A7F919350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33" y="2835275"/>
            <a:ext cx="2674387" cy="40227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8190A22-4B7D-4173-BCA9-5D0D1ADCAE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21" y="193062"/>
            <a:ext cx="3755850" cy="25322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C4E48F-21D8-4E57-B604-E857A91E7837}"/>
              </a:ext>
            </a:extLst>
          </p:cNvPr>
          <p:cNvSpPr txBox="1"/>
          <p:nvPr/>
        </p:nvSpPr>
        <p:spPr>
          <a:xfrm>
            <a:off x="149975" y="193062"/>
            <a:ext cx="49630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latin typeface="+mj-lt"/>
                <a:ea typeface="Times New Roman" panose="02020603050405020304" pitchFamily="18" charset="0"/>
              </a:rPr>
              <a:t>О</a:t>
            </a:r>
            <a:r>
              <a:rPr lang="uk-UA" sz="2000" b="1" dirty="0">
                <a:effectLst/>
                <a:latin typeface="+mj-lt"/>
                <a:ea typeface="Times New Roman" panose="02020603050405020304" pitchFamily="18" charset="0"/>
              </a:rPr>
              <a:t>сновні напрями, за якими відбувався вплив єврейської спадщини на розвиток громади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9763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28FF0475-40EF-47FA-B578-BE0B56D34D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37" y="369455"/>
            <a:ext cx="4375604" cy="2838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7E04D1-9B0E-4967-AF5E-3146EEA0D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78" y="3770186"/>
            <a:ext cx="4124036" cy="2807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Місце для вмісту 2">
            <a:extLst>
              <a:ext uri="{FF2B5EF4-FFF2-40B4-BE49-F238E27FC236}">
                <a16:creationId xmlns:a16="http://schemas.microsoft.com/office/drawing/2014/main" id="{C7B8D4B2-D367-4C43-A974-4C731AC45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369455"/>
            <a:ext cx="2743200" cy="5499533"/>
          </a:xfrm>
        </p:spPr>
        <p:txBody>
          <a:bodyPr/>
          <a:lstStyle/>
          <a:p>
            <a:r>
              <a:rPr lang="uk-UA" sz="1800" b="1" dirty="0">
                <a:effectLst/>
                <a:latin typeface="+mj-lt"/>
                <a:ea typeface="Calibri" panose="020F0502020204030204" pitchFamily="34" charset="0"/>
              </a:rPr>
              <a:t>Професійний поділ та співпраця.</a:t>
            </a:r>
          </a:p>
          <a:p>
            <a:r>
              <a:rPr lang="uk-UA" sz="1800" b="1" dirty="0">
                <a:effectLst/>
                <a:latin typeface="+mj-lt"/>
                <a:ea typeface="Calibri" panose="020F0502020204030204" pitchFamily="34" charset="0"/>
              </a:rPr>
              <a:t>Васильківські ярмарки 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були епіцентром культурного обміну - від пісень і анекдотів до запозичення технологій виробництва. </a:t>
            </a:r>
          </a:p>
          <a:p>
            <a:r>
              <a:rPr lang="uk-UA" sz="1800" b="1" dirty="0">
                <a:effectLst/>
                <a:latin typeface="+mj-lt"/>
                <a:ea typeface="Calibri" panose="020F0502020204030204" pitchFamily="34" charset="0"/>
              </a:rPr>
              <a:t>Започаткована євреями реміснича справа обробки шкіри стала візитівкою промисловості міста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: тут працює два потужних</a:t>
            </a:r>
            <a:r>
              <a:rPr lang="uk-UA" sz="1800" dirty="0">
                <a:solidFill>
                  <a:schemeClr val="accent5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5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шкірпереробних</a:t>
            </a:r>
            <a:r>
              <a:rPr lang="uk-UA" sz="1800" dirty="0">
                <a:solidFill>
                  <a:schemeClr val="accent5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заводи, побудованих на початку </a:t>
            </a:r>
            <a:r>
              <a:rPr lang="uk-UA" sz="1800" dirty="0" err="1">
                <a:effectLst/>
                <a:latin typeface="+mj-lt"/>
                <a:ea typeface="Calibri" panose="020F0502020204030204" pitchFamily="34" charset="0"/>
              </a:rPr>
              <a:t>ХХст</a:t>
            </a:r>
            <a:endParaRPr lang="uk-UA" sz="1800" dirty="0">
              <a:effectLst/>
              <a:latin typeface="+mj-lt"/>
              <a:ea typeface="Calibri" panose="020F0502020204030204" pitchFamily="34" charset="0"/>
            </a:endParaRPr>
          </a:p>
          <a:p>
            <a:endParaRPr lang="LID4096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0A33D6-269C-4B38-9C4F-982433BC34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303" t="36229" r="4469" b="26464"/>
          <a:stretch/>
        </p:blipFill>
        <p:spPr>
          <a:xfrm>
            <a:off x="7663020" y="4075184"/>
            <a:ext cx="4282845" cy="2838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ADEBB9-1DBB-4EA0-B0B6-B0816624BE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78" y="369455"/>
            <a:ext cx="4011828" cy="2838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268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Старая синагога, Васильков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2805" y="320040"/>
            <a:ext cx="2601884" cy="1866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195" y="2832850"/>
            <a:ext cx="2651760" cy="192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Текст 11"/>
          <p:cNvSpPr>
            <a:spLocks noGrp="1"/>
          </p:cNvSpPr>
          <p:nvPr>
            <p:ph type="body" sz="half" idx="4294967295"/>
          </p:nvPr>
        </p:nvSpPr>
        <p:spPr>
          <a:xfrm>
            <a:off x="0" y="794327"/>
            <a:ext cx="4738255" cy="61287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b="1" dirty="0">
                <a:latin typeface="+mj-lt"/>
              </a:rPr>
              <a:t>Архітектура та спільний освітній простір  </a:t>
            </a:r>
          </a:p>
          <a:p>
            <a:pPr>
              <a:lnSpc>
                <a:spcPct val="100000"/>
              </a:lnSpc>
            </a:pPr>
            <a:r>
              <a:rPr lang="uk-UA" dirty="0">
                <a:latin typeface="+mj-lt"/>
              </a:rPr>
              <a:t>колишня синагога Бейкер (будівля залізничного вокзалу), </a:t>
            </a:r>
          </a:p>
          <a:p>
            <a:pPr>
              <a:lnSpc>
                <a:spcPct val="100000"/>
              </a:lnSpc>
            </a:pPr>
            <a:r>
              <a:rPr lang="uk-UA" dirty="0">
                <a:latin typeface="+mj-lt"/>
              </a:rPr>
              <a:t>колишня синагога – єврейська школа (будівля ЗОШ №1), </a:t>
            </a:r>
          </a:p>
          <a:p>
            <a:pPr>
              <a:lnSpc>
                <a:spcPct val="100000"/>
              </a:lnSpc>
            </a:pPr>
            <a:r>
              <a:rPr lang="uk-UA" dirty="0">
                <a:latin typeface="+mj-lt"/>
              </a:rPr>
              <a:t>колишня синагога - іудейська школа для хлопчиків -  (будівля сучасної ЗОШ №2).</a:t>
            </a:r>
          </a:p>
          <a:p>
            <a:pPr>
              <a:lnSpc>
                <a:spcPct val="100000"/>
              </a:lnSpc>
            </a:pPr>
            <a:r>
              <a:rPr lang="ru-RU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Спільний</a:t>
            </a:r>
            <a:r>
              <a:rPr lang="ru-RU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релігійний</a:t>
            </a:r>
            <a:r>
              <a:rPr lang="ru-RU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простір</a:t>
            </a:r>
            <a:r>
              <a:rPr lang="ru-RU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Успішне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співіснування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православної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церкви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поряд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синагогами (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собор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Антонія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Феодосія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Нікольський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Храм,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Покровський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Храм,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Володимирський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Храм).</a:t>
            </a:r>
          </a:p>
          <a:p>
            <a:endParaRPr lang="ru-RU" sz="2400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627" y="320040"/>
            <a:ext cx="2701328" cy="19890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➤ Васильків. Про місто Цікаві місця • Пам'ятки • Що ...">
            <a:extLst>
              <a:ext uri="{FF2B5EF4-FFF2-40B4-BE49-F238E27FC236}">
                <a16:creationId xmlns:a16="http://schemas.microsoft.com/office/drawing/2014/main" id="{60B1F2B7-811A-482C-9227-058DE8553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4" y="4810816"/>
            <a:ext cx="3228877" cy="2153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BD51C62-0575-4273-BA12-039ACF6D9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46" y="4929332"/>
            <a:ext cx="3544455" cy="1993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AutoShape 8">
            <a:extLst>
              <a:ext uri="{FF2B5EF4-FFF2-40B4-BE49-F238E27FC236}">
                <a16:creationId xmlns:a16="http://schemas.microsoft.com/office/drawing/2014/main" id="{2E35CEC4-D8AA-48C8-A08E-5BCD764A4B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ID4096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9BC3BB-D7B0-419C-846B-5B318B298E2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621" t="31879" r="47614" b="19192"/>
          <a:stretch/>
        </p:blipFill>
        <p:spPr>
          <a:xfrm>
            <a:off x="5735760" y="2542381"/>
            <a:ext cx="2563881" cy="2153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307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3E8DDFD-DC69-47E2-9039-EE5A845A2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0" y="461818"/>
            <a:ext cx="3062659" cy="54072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effectLst/>
                <a:latin typeface="+mj-lt"/>
                <a:ea typeface="Calibri" panose="020F0502020204030204" pitchFamily="34" charset="0"/>
              </a:rPr>
              <a:t>Голокост</a:t>
            </a:r>
            <a:r>
              <a:rPr lang="ru-RU" b="1" dirty="0">
                <a:effectLst/>
                <a:latin typeface="+mj-lt"/>
                <a:ea typeface="Calibri" panose="020F0502020204030204" pitchFamily="34" charset="0"/>
              </a:rPr>
              <a:t> на </a:t>
            </a:r>
            <a:r>
              <a:rPr lang="ru-RU" b="1" dirty="0" err="1">
                <a:effectLst/>
                <a:latin typeface="+mj-lt"/>
                <a:ea typeface="Calibri" panose="020F0502020204030204" pitchFamily="34" charset="0"/>
              </a:rPr>
              <a:t>Васильківщині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</a:rPr>
              <a:t> не  залишив байдужими українців.  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</a:rPr>
              <a:t>В 1941-1942 роках німецькими окупантами в місцевому яру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</a:rPr>
              <a:t>було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</a:rPr>
              <a:t>розстріляно 160 чоловік. 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</a:rPr>
              <a:t>У 1965 </a:t>
            </a:r>
            <a:r>
              <a:rPr lang="ru-RU" dirty="0" err="1">
                <a:effectLst/>
                <a:latin typeface="+mj-lt"/>
                <a:ea typeface="Calibri" panose="020F0502020204030204" pitchFamily="34" charset="0"/>
              </a:rPr>
              <a:t>році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</a:rPr>
              <a:t>силами місцевих українців та родичів загиблих  останки розстріляних було перепоховано на Єврейському кладовищі в братську могилу. Наведену інформацію з’ясовано 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</a:rPr>
              <a:t>методом інтерв’ю у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</a:rPr>
              <a:t> Якова </a:t>
            </a:r>
            <a:r>
              <a:rPr lang="uk-UA" dirty="0" err="1">
                <a:effectLst/>
                <a:latin typeface="+mj-lt"/>
                <a:ea typeface="Calibri" panose="020F0502020204030204" pitchFamily="34" charset="0"/>
              </a:rPr>
              <a:t>Ісеровича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uk-UA" dirty="0" err="1">
                <a:effectLst/>
                <a:latin typeface="+mj-lt"/>
                <a:ea typeface="Calibri" panose="020F0502020204030204" pitchFamily="34" charset="0"/>
              </a:rPr>
              <a:t>Тамаркіна</a:t>
            </a:r>
            <a:r>
              <a:rPr lang="uk-UA" dirty="0">
                <a:effectLst/>
                <a:latin typeface="+mj-lt"/>
                <a:ea typeface="Calibri" panose="020F0502020204030204" pitchFamily="34" charset="0"/>
              </a:rPr>
              <a:t>, заступника голови «Єврейської громади», який особисто брав участь у перепохованні бабусі та дідуся.</a:t>
            </a:r>
            <a:r>
              <a:rPr lang="uk-UA" b="1" dirty="0">
                <a:effectLst/>
                <a:latin typeface="+mj-lt"/>
                <a:ea typeface="Calibri" panose="020F0502020204030204" pitchFamily="34" charset="0"/>
              </a:rPr>
              <a:t> </a:t>
            </a:r>
            <a:endParaRPr lang="LID4096" dirty="0">
              <a:latin typeface="+mj-lt"/>
            </a:endParaRP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36E0865B-4B19-4BBD-836D-3053F68F23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674" y="3084946"/>
            <a:ext cx="4937125" cy="3476400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99C658B-58D6-412F-ABED-9B766FCC8E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76"/>
          <a:stretch/>
        </p:blipFill>
        <p:spPr>
          <a:xfrm>
            <a:off x="7051674" y="0"/>
            <a:ext cx="4937124" cy="28806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BA9CF76-6F73-4EE3-9887-AFF62884C8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394" y="3789572"/>
            <a:ext cx="3591280" cy="25039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F486AB-584F-4442-9813-F6E1274B26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19"/>
          <a:stretch/>
        </p:blipFill>
        <p:spPr>
          <a:xfrm>
            <a:off x="3381566" y="643883"/>
            <a:ext cx="3554401" cy="2424545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31B5808E-E72D-4B54-8FFE-8866B58FDBF6}"/>
              </a:ext>
            </a:extLst>
          </p:cNvPr>
          <p:cNvSpPr/>
          <p:nvPr/>
        </p:nvSpPr>
        <p:spPr>
          <a:xfrm>
            <a:off x="3888509" y="2087418"/>
            <a:ext cx="988291" cy="7204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556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6AEB442-0594-4325-9765-CE4DE733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17" y="286603"/>
            <a:ext cx="11933317" cy="2576670"/>
          </a:xfrm>
        </p:spPr>
        <p:txBody>
          <a:bodyPr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br>
              <a:rPr kumimoji="0" lang="LID4096" altLang="LID4096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LID4096" dirty="0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770EACC7-2570-45AA-A621-461ED26F3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618" y="1847273"/>
            <a:ext cx="3805448" cy="4021822"/>
          </a:xfrm>
        </p:spPr>
        <p:txBody>
          <a:bodyPr/>
          <a:lstStyle/>
          <a:p>
            <a:r>
              <a:rPr kumimoji="0" lang="uk-UA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У 2021 році відбулося </a:t>
            </a:r>
            <a:r>
              <a:rPr lang="uk-UA" altLang="LID4096" dirty="0">
                <a:solidFill>
                  <a:srgbClr val="0A0A0A"/>
                </a:solidFill>
                <a:latin typeface="Google Sans"/>
              </a:rPr>
              <a:t>в</a:t>
            </a: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ідкриття пам’ятного знаку (меморіальної дошки) </a:t>
            </a:r>
            <a:br>
              <a:rPr kumimoji="0" lang="uk-UA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</a:b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жертвам єврейського населення, знищеним під час Голокосту на Васильківщині</a:t>
            </a:r>
            <a:r>
              <a:rPr kumimoji="0" lang="uk-UA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.</a:t>
            </a:r>
            <a:br>
              <a:rPr kumimoji="0" lang="uk-UA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</a:b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У церемонії відкриття брали участь представники місцевої влади, єврейської громади та громадськості</a:t>
            </a:r>
            <a:endParaRPr lang="LID4096" dirty="0"/>
          </a:p>
        </p:txBody>
      </p:sp>
      <p:pic>
        <p:nvPicPr>
          <p:cNvPr id="9" name="Місце для вмісту 5">
            <a:extLst>
              <a:ext uri="{FF2B5EF4-FFF2-40B4-BE49-F238E27FC236}">
                <a16:creationId xmlns:a16="http://schemas.microsoft.com/office/drawing/2014/main" id="{2910B19D-E1F5-4EC3-AE84-2316A9388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18" y="711200"/>
            <a:ext cx="7610764" cy="52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32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E56A2F41-05E9-4F41-AF4D-AB5B389D3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655" y="193965"/>
            <a:ext cx="6751782" cy="701962"/>
          </a:xfrm>
        </p:spPr>
        <p:txBody>
          <a:bodyPr>
            <a:normAutofit/>
          </a:bodyPr>
          <a:lstStyle/>
          <a:p>
            <a:r>
              <a:rPr lang="uk-UA" sz="2000" b="1" dirty="0" err="1"/>
              <a:t>Вячеслав</a:t>
            </a:r>
            <a:r>
              <a:rPr lang="uk-UA" sz="2000" b="1" dirty="0"/>
              <a:t> </a:t>
            </a:r>
            <a:r>
              <a:rPr lang="uk-UA" sz="2000" b="1" dirty="0" err="1"/>
              <a:t>Зіпман</a:t>
            </a:r>
            <a:r>
              <a:rPr lang="uk-UA" sz="2000" b="1" dirty="0"/>
              <a:t>, голова Єврейської громади Василькова розповідає</a:t>
            </a:r>
            <a:endParaRPr lang="LID4096" sz="2000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20CB01E-913D-4F42-B196-B0D28CE3E7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5564" y="286603"/>
            <a:ext cx="4428838" cy="5582491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uk-UA" sz="2600" b="1" i="0" dirty="0">
                <a:solidFill>
                  <a:srgbClr val="1D2429"/>
                </a:solidFill>
                <a:effectLst/>
                <a:latin typeface="+mj-lt"/>
              </a:rPr>
              <a:t>Як сьогодні живе і працює єврейська громада у Василькові?</a:t>
            </a:r>
            <a:endParaRPr lang="uk-UA" sz="2600" b="0" i="0" dirty="0">
              <a:solidFill>
                <a:srgbClr val="1D2429"/>
              </a:solidFill>
              <a:effectLst/>
              <a:latin typeface="+mj-lt"/>
            </a:endParaRPr>
          </a:p>
          <a:p>
            <a:pPr algn="l"/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– Сьогодні в нашій громаді перебувають на обліку 86 осіб. Ми працюємо в орендованих приміщеннях: питання про повернення колишніх єврейських будівель ніколи не піднімалося – немає ні коштів, ні людей. </a:t>
            </a:r>
            <a:r>
              <a:rPr lang="uk-UA" sz="2600" dirty="0">
                <a:solidFill>
                  <a:srgbClr val="1D2429"/>
                </a:solidFill>
                <a:latin typeface="+mj-lt"/>
              </a:rPr>
              <a:t>Р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егулярно проводимо 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шабати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, а також відзначаємо єврейські свята. До російської війни у нас бували концерти та лекції, але зараз з цим стало складно. Іноді їздимо до Києва – в синагоги або в театри.</a:t>
            </a:r>
          </a:p>
          <a:p>
            <a:pPr algn="l"/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Люди у нас переважно літні. Вони прагнуть спілкування, та й про єврейське коріння згадують часто з роками, через життєві обставини. Деякі пам’ятають щось зі свого дитинства: як батьки збиралися на єврейські свята, а вони, діти, стояли «на шухері», стежили, чи не зверне хтось увагу на небажане зібрання євреїв; або як в будинку був окремий комплект посуду – на 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Песах</a:t>
            </a:r>
            <a:r>
              <a:rPr lang="uk-UA" sz="2600" dirty="0">
                <a:solidFill>
                  <a:srgbClr val="1D2429"/>
                </a:solidFill>
                <a:latin typeface="+mj-lt"/>
              </a:rPr>
              <a:t>-Це ж переслідувалося радянською владою </a:t>
            </a:r>
            <a:endParaRPr lang="uk-UA" sz="2600" b="0" i="0" dirty="0">
              <a:solidFill>
                <a:srgbClr val="1D2429"/>
              </a:solidFill>
              <a:effectLst/>
              <a:latin typeface="+mj-lt"/>
            </a:endParaRPr>
          </a:p>
          <a:p>
            <a:pPr algn="l"/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Члени громади приносять із собою книги, обмінюються, влаштовують літературні читання. Наприклад, нещодавно обговорювали роман «Галина» про польську жінку, яка рятувала євреїв у роки Голокосту.</a:t>
            </a:r>
          </a:p>
          <a:p>
            <a:pPr algn="l"/>
            <a:r>
              <a:rPr lang="uk-UA" sz="2600" b="1" i="0" dirty="0">
                <a:solidFill>
                  <a:srgbClr val="1D2429"/>
                </a:solidFill>
                <a:effectLst/>
                <a:latin typeface="+mj-lt"/>
              </a:rPr>
              <a:t>– А що в плані соціальних програм?</a:t>
            </a:r>
            <a:endParaRPr lang="uk-UA" sz="2600" b="0" i="0" dirty="0">
              <a:solidFill>
                <a:srgbClr val="1D2429"/>
              </a:solidFill>
              <a:effectLst/>
              <a:latin typeface="+mj-lt"/>
            </a:endParaRPr>
          </a:p>
          <a:p>
            <a:pPr algn="l"/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– Соціальну підтримку нашій громаді надає київський 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хесед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 «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Бней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 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Азріель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» і благодійний фонд «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Хабад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 </a:t>
            </a:r>
            <a:r>
              <a:rPr lang="uk-UA" sz="2600" b="0" i="0" dirty="0" err="1">
                <a:solidFill>
                  <a:srgbClr val="1D2429"/>
                </a:solidFill>
                <a:effectLst/>
                <a:latin typeface="+mj-lt"/>
              </a:rPr>
              <a:t>Любавич</a:t>
            </a:r>
            <a:r>
              <a:rPr lang="uk-UA" sz="2600" b="0" i="0" dirty="0">
                <a:solidFill>
                  <a:srgbClr val="1D2429"/>
                </a:solidFill>
                <a:effectLst/>
                <a:latin typeface="+mj-lt"/>
              </a:rPr>
              <a:t> малих і середніх громад Центральної та Західної України». Також нам допомагають деякі християнські організації – фінансами на оренду та ліками.</a:t>
            </a:r>
          </a:p>
          <a:p>
            <a:endParaRPr lang="LID4096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23B173-84E2-4AAF-86B2-D08B7931A56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1457" y="1893383"/>
            <a:ext cx="2047489" cy="307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119FA7-8D85-4C74-9E42-DBDE91F049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99" y="3843249"/>
            <a:ext cx="4371466" cy="2932334"/>
          </a:xfrm>
          <a:prstGeom prst="rect">
            <a:avLst/>
          </a:prstGeom>
        </p:spPr>
      </p:pic>
      <p:pic>
        <p:nvPicPr>
          <p:cNvPr id="1028" name="Picture 4" descr="Нет описания фото.">
            <a:extLst>
              <a:ext uri="{FF2B5EF4-FFF2-40B4-BE49-F238E27FC236}">
                <a16:creationId xmlns:a16="http://schemas.microsoft.com/office/drawing/2014/main" id="{49D4A9D9-8E84-46D5-80B7-9315CDF73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97" y="818128"/>
            <a:ext cx="2047490" cy="280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ет описания фото.">
            <a:extLst>
              <a:ext uri="{FF2B5EF4-FFF2-40B4-BE49-F238E27FC236}">
                <a16:creationId xmlns:a16="http://schemas.microsoft.com/office/drawing/2014/main" id="{3CE9B3C8-5DF4-4090-A6BC-FF9CC7E61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541" y="818128"/>
            <a:ext cx="2047490" cy="280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727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6E13DE2-DAE2-44D6-95A9-19FCCC6BE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58618"/>
            <a:ext cx="5237018" cy="561047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2600" b="1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Висновки.</a:t>
            </a:r>
            <a:endParaRPr lang="uk-UA" sz="26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 ході дослідження, виконано всі поставлені завдання. </a:t>
            </a:r>
          </a:p>
          <a:p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Опрацювання історичних джерел підтвердило, що єврейська громада протягом століть була невід’ємною частиною Васильківщини. </a:t>
            </a:r>
          </a:p>
          <a:p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Доведено, що єврейська підприємливість заклала фундамент промислового обличчя сучасного Василькова. </a:t>
            </a:r>
          </a:p>
          <a:p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Шляхом проведення інтерв’ю з представниками громади було деталізовано факти Голокосту на території Васильківщини.  </a:t>
            </a:r>
          </a:p>
          <a:p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Співіснування православної та єврейської громад у єдиному релігійному та культурному просторі Василькова є прикладом толерантності та взаємоповаги.</a:t>
            </a:r>
          </a:p>
          <a:p>
            <a:r>
              <a:rPr lang="uk-UA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Автором самостійно визначено, що тривале співіснування двох народів призвело до глибокого переплетення їх спадщини. </a:t>
            </a:r>
          </a:p>
          <a:p>
            <a:endParaRPr lang="LID4096" dirty="0"/>
          </a:p>
        </p:txBody>
      </p:sp>
      <p:pic>
        <p:nvPicPr>
          <p:cNvPr id="7" name="Объект 5">
            <a:extLst>
              <a:ext uri="{FF2B5EF4-FFF2-40B4-BE49-F238E27FC236}">
                <a16:creationId xmlns:a16="http://schemas.microsoft.com/office/drawing/2014/main" id="{ACDBB2FD-9BD6-4C23-9BC3-B7BC8032D4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51" y="431801"/>
            <a:ext cx="3998405" cy="2997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4EE4B411-3840-44D1-AA8C-E21CA0C99D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34545" t="29495" r="34395" b="33737"/>
          <a:stretch/>
        </p:blipFill>
        <p:spPr>
          <a:xfrm rot="700505">
            <a:off x="6576601" y="3529751"/>
            <a:ext cx="4378325" cy="2915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88917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/>
              <a:t>Джерела інформації: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4996" y="1011981"/>
            <a:ext cx="5960044" cy="3583095"/>
          </a:xfrm>
        </p:spPr>
        <p:txBody>
          <a:bodyPr>
            <a:normAutofit fontScale="25000" lnSpcReduction="20000"/>
          </a:bodyPr>
          <a:lstStyle/>
          <a:p>
            <a:endParaRPr lang="ru-RU" u="sng" dirty="0"/>
          </a:p>
          <a:p>
            <a:pPr lvl="0"/>
            <a:endParaRPr lang="ru-RU" dirty="0"/>
          </a:p>
          <a:p>
            <a:endParaRPr lang="ru-RU" dirty="0"/>
          </a:p>
          <a:p>
            <a:endParaRPr lang="ru-RU" dirty="0"/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пам'ять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жертв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Голокосту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Василькові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відкрили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меморіал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55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https://poglyad.tv/na-chest-zhertv-golokostu-u-vasylkovi-vidkryly-memorial-article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uk-UA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Офіційний сайт Васильківської міської ради </a:t>
            </a:r>
            <a:r>
              <a:rPr lang="en-US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https://vasylkivrada.gov.ua/</a:t>
            </a:r>
            <a:r>
              <a:rPr lang="uk-UA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55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 нас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свій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Бабин Яр: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Голокост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Васильківщині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55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Надія</a:t>
            </a:r>
            <a:r>
              <a:rPr lang="ru-RU" sz="55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Проценко</a:t>
            </a:r>
            <a:r>
              <a:rPr lang="ru-RU" sz="55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https://poglyad.tv/u-nas-buv-svij-babyn-yar-golokost-na-vasylkivshhyni-article#:~:text</a:t>
            </a:r>
            <a:endParaRPr lang="ru-RU" sz="55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2" name="Місце для вмісту 1">
            <a:extLst>
              <a:ext uri="{FF2B5EF4-FFF2-40B4-BE49-F238E27FC236}">
                <a16:creationId xmlns:a16="http://schemas.microsoft.com/office/drawing/2014/main" id="{935FEE7B-3C3D-4A42-A4E7-CC794E2BF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08" y="4259996"/>
            <a:ext cx="5978448" cy="2150040"/>
          </a:xfrm>
        </p:spPr>
        <p:txBody>
          <a:bodyPr>
            <a:noAutofit/>
          </a:bodyPr>
          <a:lstStyle/>
          <a:p>
            <a:r>
              <a:rPr lang="uk-UA" sz="2400" b="1" dirty="0">
                <a:latin typeface="+mj-lt"/>
              </a:rPr>
              <a:t>Долі наших народів - як візерунок на старому рушнику, де червона нитка української волі та синя нитка єврейської віри навіки сплелися в єдиний орнамент незламності</a:t>
            </a:r>
            <a:endParaRPr lang="LID4096" sz="2400" b="1" dirty="0">
              <a:latin typeface="+mj-lt"/>
            </a:endParaRPr>
          </a:p>
        </p:txBody>
      </p:sp>
      <p:pic>
        <p:nvPicPr>
          <p:cNvPr id="8" name="Объект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21" y="115168"/>
            <a:ext cx="2691299" cy="3424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7C1025-181F-47BC-9752-5A238B6F8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5383" y="3814246"/>
            <a:ext cx="5571621" cy="3041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732416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">
  <a:themeElements>
    <a:clrScheme name="Ретроспектива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спектив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3847</TotalTime>
  <Words>1119</Words>
  <Application>Microsoft Office PowerPoint</Application>
  <PresentationFormat>Широкий екран</PresentationFormat>
  <Paragraphs>51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Google Sans</vt:lpstr>
      <vt:lpstr>Tahoma</vt:lpstr>
      <vt:lpstr>Times New Roman</vt:lpstr>
      <vt:lpstr>Ретроспектива</vt:lpstr>
      <vt:lpstr>Всеукраїнський інтерактивний конкурс «МАН-Юніор Дослідник» «Історик-юніор» Київське обласне  Територіальне відділення МАН 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</vt:lpstr>
      <vt:lpstr>Вячеслав Зіпман, голова Єврейської громади Василькова розповідає</vt:lpstr>
      <vt:lpstr>Презентація PowerPoint</vt:lpstr>
      <vt:lpstr>Джерела інформації: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Rozumniuk Kostiantyn</cp:lastModifiedBy>
  <cp:revision>56</cp:revision>
  <dcterms:created xsi:type="dcterms:W3CDTF">2024-04-08T10:15:07Z</dcterms:created>
  <dcterms:modified xsi:type="dcterms:W3CDTF">2026-04-21T18:23:08Z</dcterms:modified>
</cp:coreProperties>
</file>