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0" r:id="rId5"/>
    <p:sldMasterId id="214748365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</p:sldIdLst>
  <p:sldSz cy="5143500" cx="9144000"/>
  <p:notesSz cx="51435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BAF9C023-742C-4F9B-AD69-9F703A327EB8}">
  <a:tblStyle styleId="{BAF9C023-742C-4F9B-AD69-9F703A327EB8}" styleName="Table_0">
    <a:wholeTbl>
      <a:tcTxStyle b="off" i="off">
        <a:font>
          <a:latin typeface="Arial"/>
          <a:ea typeface="Arial"/>
          <a:cs typeface="Arial"/>
        </a:font>
        <a:srgbClr val="000000"/>
      </a:tcTx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  <a:tblStyle styleId="{F1D90393-8501-4C65-96E6-EADAAD28B56C}" styleName="Table_1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8EBF5"/>
          </a:solidFill>
        </a:fill>
      </a:tcStyle>
    </a:wholeTbl>
    <a:band1H>
      <a:tcTxStyle/>
      <a:tcStyle>
        <a:fill>
          <a:solidFill>
            <a:srgbClr val="CDD4EA"/>
          </a:solidFill>
        </a:fill>
      </a:tcStyle>
    </a:band1H>
    <a:band2H>
      <a:tcTxStyle/>
    </a:band2H>
    <a:band1V>
      <a:tcTxStyle/>
      <a:tcStyle>
        <a:fill>
          <a:solidFill>
            <a:srgbClr val="CDD4EA"/>
          </a:solidFill>
        </a:fill>
      </a:tcStyle>
    </a:band1V>
    <a:band2V>
      <a:tcTxStyle/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11" Type="http://schemas.openxmlformats.org/officeDocument/2006/relationships/slide" Target="slides/slide4.xml"/><Relationship Id="rId22" Type="http://schemas.openxmlformats.org/officeDocument/2006/relationships/slide" Target="slides/slide15.xml"/><Relationship Id="rId10" Type="http://schemas.openxmlformats.org/officeDocument/2006/relationships/slide" Target="slides/slide3.xml"/><Relationship Id="rId21" Type="http://schemas.openxmlformats.org/officeDocument/2006/relationships/slide" Target="slides/slide14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23" Type="http://schemas.openxmlformats.org/officeDocument/2006/relationships/slide" Target="slides/slide16.xml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5" Type="http://schemas.openxmlformats.org/officeDocument/2006/relationships/slideMaster" Target="slideMasters/slideMaster1.xml"/><Relationship Id="rId19" Type="http://schemas.openxmlformats.org/officeDocument/2006/relationships/slide" Target="slides/slide12.xml"/><Relationship Id="rId6" Type="http://schemas.openxmlformats.org/officeDocument/2006/relationships/slideMaster" Target="slideMasters/slideMaster2.xml"/><Relationship Id="rId18" Type="http://schemas.openxmlformats.org/officeDocument/2006/relationships/slide" Target="slides/slide1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" name="Google Shape;1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" name="Google Shape;16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" name="Google Shape;25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6" name="Google Shape;26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7" name="Google Shape;47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8" name="Google Shape;48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1" name="Google Shape;71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2" name="Google Shape;72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5:notes"/>
          <p:cNvSpPr/>
          <p:nvPr>
            <p:ph idx="2" type="sldImg"/>
          </p:nvPr>
        </p:nvSpPr>
        <p:spPr>
          <a:xfrm>
            <a:off x="-1166813" y="0"/>
            <a:ext cx="5334001" cy="3000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1" name="Google Shape;91;p5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5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1" name="Google Shape;101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2" name="Google Shape;102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1" name="Google Shape;151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2" name="Google Shape;152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0" name="Google Shape;190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1" name="Google Shape;191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1" name="Google Shape;201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2" name="Google Shape;202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0" name="Google Shape;220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1" name="Google Shape;221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3" name="Google Shape;233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34" name="Google Shape;234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6" name="Google Shape;256;p1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257;p1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0" name="Google Shape;270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71" name="Google Shape;271;p1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6" name="Google Shape;306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07" name="Google Shape;307;p1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5" name="Google Shape;335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36" name="Google Shape;336;p1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1" name="Google Shape;371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72" name="Google Shape;372;p1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3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jpg"/><Relationship Id="rId4" Type="http://schemas.openxmlformats.org/officeDocument/2006/relationships/image" Target="../media/image3.jpg"/><Relationship Id="rId5" Type="http://schemas.openxmlformats.org/officeDocument/2006/relationships/image" Target="../media/image2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png"/><Relationship Id="rId4" Type="http://schemas.openxmlformats.org/officeDocument/2006/relationships/image" Target="../media/image8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jpg"/><Relationship Id="rId4" Type="http://schemas.openxmlformats.org/officeDocument/2006/relationships/image" Target="../media/image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hyperlink" Target="https://uk.wikipedia.org/wiki/%D0%93%D1%80%D0%B0%D0%B2%D1%96%D1%82%D0%B0%D1%86%D1%96%D1%8F_%D0%9C%D1%96%D1%81%D1%8F%D1%86%D1%8F" TargetMode="External"/><Relationship Id="rId4" Type="http://schemas.openxmlformats.org/officeDocument/2006/relationships/hyperlink" Target="https://uk.wikipedia.org/wiki/%D0%A1%D0%B8%D0%BB%D0%B0_%D1%82%D1%8F%D0%B6%D1%96%D0%BD%D0%BD%D1%8F" TargetMode="External"/><Relationship Id="rId9" Type="http://schemas.openxmlformats.org/officeDocument/2006/relationships/hyperlink" Target="https://www.nasa.gov/artemis-accords" TargetMode="External"/><Relationship Id="rId5" Type="http://schemas.openxmlformats.org/officeDocument/2006/relationships/hyperlink" Target="https://uk.wikipedia.org/wiki/%D0%90%D0%B2%D1%82%D0%BE%D0%BC%D0%BE%D0%B1%D1%96%D0%BB%D1%8C" TargetMode="External"/><Relationship Id="rId6" Type="http://schemas.openxmlformats.org/officeDocument/2006/relationships/hyperlink" Target="https://uk.wikipedia.org/wiki/%D0%A1%D0%BF%D1%96%D0%B4%D0%BE%D0%BC%D0%B5%D1%82%D1%80" TargetMode="External"/><Relationship Id="rId7" Type="http://schemas.openxmlformats.org/officeDocument/2006/relationships/hyperlink" Target="https://www.rigsofrods.org" TargetMode="External"/><Relationship Id="rId8" Type="http://schemas.openxmlformats.org/officeDocument/2006/relationships/hyperlink" Target="https://www.nasa.gov/humans-in-space/artemis/" TargetMode="Externa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A2744"/>
        </a:solid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5"/>
          <p:cNvSpPr/>
          <p:nvPr/>
        </p:nvSpPr>
        <p:spPr>
          <a:xfrm>
            <a:off x="0" y="3337560"/>
            <a:ext cx="9144000" cy="1805940"/>
          </a:xfrm>
          <a:prstGeom prst="rect">
            <a:avLst/>
          </a:prstGeom>
          <a:solidFill>
            <a:srgbClr val="111C35"/>
          </a:solidFill>
          <a:ln cap="flat" cmpd="sng" w="12700">
            <a:solidFill>
              <a:srgbClr val="111C3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19;p5"/>
          <p:cNvSpPr/>
          <p:nvPr/>
        </p:nvSpPr>
        <p:spPr>
          <a:xfrm>
            <a:off x="0" y="3319272"/>
            <a:ext cx="9144000" cy="54864"/>
          </a:xfrm>
          <a:prstGeom prst="rect">
            <a:avLst/>
          </a:prstGeom>
          <a:solidFill>
            <a:srgbClr val="1E88E5"/>
          </a:solidFill>
          <a:ln cap="flat" cmpd="sng" w="12700">
            <a:solidFill>
              <a:srgbClr val="1E88E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Google Shape;20;p5"/>
          <p:cNvSpPr/>
          <p:nvPr/>
        </p:nvSpPr>
        <p:spPr>
          <a:xfrm>
            <a:off x="457200" y="502920"/>
            <a:ext cx="8229600" cy="1828800"/>
          </a:xfrm>
          <a:prstGeom prst="rect">
            <a:avLst/>
          </a:prstGeom>
          <a:noFill/>
          <a:ln>
            <a:noFill/>
          </a:ln>
          <a:effectLst>
            <a:outerShdw blurRad="254000" rotWithShape="0" algn="bl" dir="8100000" dist="50800">
              <a:srgbClr val="000000">
                <a:alpha val="50196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Calibri"/>
              <a:buNone/>
            </a:pPr>
            <a:r>
              <a:rPr b="1" i="0" lang="en-US" sz="3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Як зміниться рух транспорту на Місяці?</a:t>
            </a:r>
            <a:endParaRPr b="0" i="0" sz="3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21;p5"/>
          <p:cNvSpPr/>
          <p:nvPr/>
        </p:nvSpPr>
        <p:spPr>
          <a:xfrm>
            <a:off x="731520" y="2423160"/>
            <a:ext cx="768096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0CAF9"/>
              </a:buClr>
              <a:buSzPts val="1500"/>
              <a:buFont typeface="Calibri"/>
              <a:buNone/>
            </a:pPr>
            <a:r>
              <a:rPr b="0" i="1" lang="en-US" sz="1500" u="none" cap="none" strike="noStrike">
                <a:solidFill>
                  <a:srgbClr val="90CAF9"/>
                </a:solidFill>
                <a:latin typeface="Calibri"/>
                <a:ea typeface="Calibri"/>
                <a:cs typeface="Calibri"/>
                <a:sym typeface="Calibri"/>
              </a:rPr>
              <a:t>Дослідження за допомогою фізичного симулятора Rigs of Rods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" name="Google Shape;22;p5"/>
          <p:cNvSpPr/>
          <p:nvPr/>
        </p:nvSpPr>
        <p:spPr>
          <a:xfrm>
            <a:off x="365760" y="3401568"/>
            <a:ext cx="8412480" cy="15161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0CAF9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rgbClr val="90CAF9"/>
                </a:solidFill>
                <a:latin typeface="Calibri"/>
                <a:ea typeface="Calibri"/>
                <a:cs typeface="Calibri"/>
                <a:sym typeface="Calibri"/>
              </a:rPr>
              <a:t>Автор: </a:t>
            </a:r>
            <a:r>
              <a:rPr b="1" i="0" lang="en-US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Заболотний Владислав Вадимович, </a:t>
            </a:r>
            <a:r>
              <a:rPr b="0" i="0" lang="en-US" sz="1200" u="none" cap="none" strike="noStrike">
                <a:solidFill>
                  <a:srgbClr val="B0BEC5"/>
                </a:solidFill>
                <a:latin typeface="Calibri"/>
                <a:ea typeface="Calibri"/>
                <a:cs typeface="Calibri"/>
                <a:sym typeface="Calibri"/>
              </a:rPr>
              <a:t>учень 8 класу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0CAF9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rgbClr val="90CAF9"/>
                </a:solidFill>
                <a:latin typeface="Calibri"/>
                <a:ea typeface="Calibri"/>
                <a:cs typeface="Calibri"/>
                <a:sym typeface="Calibri"/>
              </a:rPr>
              <a:t>Заклад: </a:t>
            </a:r>
            <a:r>
              <a:rPr b="0" i="0" lang="en-US" sz="1200" u="none" cap="none" strike="noStrike">
                <a:solidFill>
                  <a:srgbClr val="B0BEC5"/>
                </a:solidFill>
                <a:latin typeface="Calibri"/>
                <a:ea typeface="Calibri"/>
                <a:cs typeface="Calibri"/>
                <a:sym typeface="Calibri"/>
              </a:rPr>
              <a:t>Користівський ліцей Приютівської селищної ради Олександрійського р-ну Кіровоградської обл.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0CAF9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rgbClr val="90CAF9"/>
                </a:solidFill>
                <a:latin typeface="Calibri"/>
                <a:ea typeface="Calibri"/>
                <a:cs typeface="Calibri"/>
                <a:sym typeface="Calibri"/>
              </a:rPr>
              <a:t>Відділення МАНУ: </a:t>
            </a:r>
            <a:r>
              <a:rPr b="0" i="0" lang="en-US" sz="1200" u="none" cap="none" strike="noStrike">
                <a:solidFill>
                  <a:srgbClr val="B0BEC5"/>
                </a:solidFill>
                <a:latin typeface="Calibri"/>
                <a:ea typeface="Calibri"/>
                <a:cs typeface="Calibri"/>
                <a:sym typeface="Calibri"/>
              </a:rPr>
              <a:t>Кіровоградське регіональне відділення МАНУ  •  Населений пункт: смт Приютівка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0CAF9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rgbClr val="90CAF9"/>
                </a:solidFill>
                <a:latin typeface="Calibri"/>
                <a:ea typeface="Calibri"/>
                <a:cs typeface="Calibri"/>
                <a:sym typeface="Calibri"/>
              </a:rPr>
              <a:t>Наукові керівники: </a:t>
            </a:r>
            <a:endParaRPr b="0" i="0" sz="1200" u="none" cap="none" strike="noStrike">
              <a:solidFill>
                <a:srgbClr val="90CAF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0CAF9"/>
              </a:buClr>
              <a:buSzPts val="1200"/>
              <a:buFont typeface="Calibri"/>
              <a:buNone/>
            </a:pPr>
            <a:r>
              <a:rPr b="1" i="0" lang="en-US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Правий Віктор Павлович</a:t>
            </a:r>
            <a:r>
              <a:rPr b="0" i="0" lang="en-US" sz="1200" u="none" cap="none" strike="noStrike">
                <a:solidFill>
                  <a:srgbClr val="B0BEC5"/>
                </a:solidFill>
                <a:latin typeface="Calibri"/>
                <a:ea typeface="Calibri"/>
                <a:cs typeface="Calibri"/>
                <a:sym typeface="Calibri"/>
              </a:rPr>
              <a:t>, вчитель фізики (Заслужений працівник освіти України);  </a:t>
            </a:r>
            <a:endParaRPr b="0" i="0" sz="1200" u="none" cap="none" strike="noStrike">
              <a:solidFill>
                <a:srgbClr val="B0BEC5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0CAF9"/>
              </a:buClr>
              <a:buSzPts val="1200"/>
              <a:buFont typeface="Calibri"/>
              <a:buNone/>
            </a:pPr>
            <a:r>
              <a:rPr b="1" i="0" lang="en-US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Правий Олександр Вікторович</a:t>
            </a:r>
            <a:r>
              <a:rPr b="0" i="0" lang="en-US" sz="1200" u="none" cap="none" strike="noStrike">
                <a:solidFill>
                  <a:srgbClr val="B0BEC5"/>
                </a:solidFill>
                <a:latin typeface="Calibri"/>
                <a:ea typeface="Calibri"/>
                <a:cs typeface="Calibri"/>
                <a:sym typeface="Calibri"/>
              </a:rPr>
              <a:t>, вчитель фізики та інформатики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9FC"/>
        </a:solidFill>
      </p:bgPr>
    </p:bg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1565C0"/>
          </a:solidFill>
          <a:ln cap="flat" cmpd="sng" w="12700">
            <a:solidFill>
              <a:srgbClr val="1565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" name="Google Shape;29;p6"/>
          <p:cNvSpPr/>
          <p:nvPr/>
        </p:nvSpPr>
        <p:spPr>
          <a:xfrm>
            <a:off x="320040" y="73152"/>
            <a:ext cx="850392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Calibri"/>
              <a:buNone/>
            </a:pPr>
            <a:r>
              <a:rPr b="1" i="0" lang="en-US" sz="2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Актуальність дослідження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" name="Google Shape;30;p6"/>
          <p:cNvSpPr/>
          <p:nvPr/>
        </p:nvSpPr>
        <p:spPr>
          <a:xfrm>
            <a:off x="0" y="4892040"/>
            <a:ext cx="9144000" cy="256032"/>
          </a:xfrm>
          <a:prstGeom prst="rect">
            <a:avLst/>
          </a:prstGeom>
          <a:solidFill>
            <a:srgbClr val="E3F2FD"/>
          </a:solidFill>
          <a:ln cap="flat" cmpd="sng" w="12700">
            <a:solidFill>
              <a:srgbClr val="BBDEF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" name="Google Shape;31;p6"/>
          <p:cNvSpPr/>
          <p:nvPr/>
        </p:nvSpPr>
        <p:spPr>
          <a:xfrm>
            <a:off x="274320" y="4910328"/>
            <a:ext cx="8595360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7D8B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607D8B"/>
                </a:solidFill>
                <a:latin typeface="Calibri"/>
                <a:ea typeface="Calibri"/>
                <a:cs typeface="Calibri"/>
                <a:sym typeface="Calibri"/>
              </a:rPr>
              <a:t>Заболотний В.В. | МАН-Юніор Дослідник 2026 | Як зміниться рух транспорту на Місяці?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" name="Google Shape;32;p6"/>
          <p:cNvSpPr/>
          <p:nvPr/>
        </p:nvSpPr>
        <p:spPr>
          <a:xfrm>
            <a:off x="365760" y="749808"/>
            <a:ext cx="8412480" cy="1005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1300"/>
              <a:buFont typeface="Calibri"/>
              <a:buNone/>
            </a:pPr>
            <a:r>
              <a:rPr b="0" i="0" lang="en-US" sz="1300" u="none" cap="none" strike="noStrik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Україна є офіційним підписантом Угод Артеміди – </a:t>
            </a:r>
            <a:r>
              <a:rPr b="1" i="0" lang="en-US" sz="1300" u="none" cap="none" strike="noStrik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міжнародної угоди про мирне освоєння Місяця.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474F"/>
              </a:buClr>
              <a:buSzPts val="1300"/>
              <a:buFont typeface="Calibri"/>
              <a:buNone/>
            </a:pPr>
            <a:r>
              <a:rPr b="0" i="0" lang="en-US" sz="1300" u="none" cap="none" strike="noStrike">
                <a:solidFill>
                  <a:srgbClr val="37474F"/>
                </a:solidFill>
                <a:latin typeface="Calibri"/>
                <a:ea typeface="Calibri"/>
                <a:cs typeface="Calibri"/>
                <a:sym typeface="Calibri"/>
              </a:rPr>
              <a:t>Програма NASA «Артеміда» має на меті повернення людини на Місяць та створення довготривалої бази. 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1300"/>
              <a:buFont typeface="Calibri"/>
              <a:buNone/>
            </a:pPr>
            <a:r>
              <a:rPr b="0" i="1" lang="en-US" sz="1300" u="none" cap="none" strike="noStrik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Для роботи на Місяці потрібен транспорт – але як поводяться звичні земні автомобілі в умовах місячної гравітації?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" name="Google Shape;33;p6"/>
          <p:cNvSpPr/>
          <p:nvPr/>
        </p:nvSpPr>
        <p:spPr>
          <a:xfrm>
            <a:off x="274320" y="1874520"/>
            <a:ext cx="2743200" cy="265176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BBDEF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" name="Google Shape;34;p6"/>
          <p:cNvSpPr/>
          <p:nvPr/>
        </p:nvSpPr>
        <p:spPr>
          <a:xfrm>
            <a:off x="274320" y="1874520"/>
            <a:ext cx="2743200" cy="457200"/>
          </a:xfrm>
          <a:prstGeom prst="rect">
            <a:avLst/>
          </a:prstGeom>
          <a:solidFill>
            <a:srgbClr val="1565C0"/>
          </a:solidFill>
          <a:ln cap="flat" cmpd="sng" w="12700">
            <a:solidFill>
              <a:srgbClr val="1565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" name="Google Shape;35;p6"/>
          <p:cNvSpPr/>
          <p:nvPr/>
        </p:nvSpPr>
        <p:spPr>
          <a:xfrm>
            <a:off x="347472" y="1892808"/>
            <a:ext cx="2596896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Проблема гравітації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" name="Google Shape;36;p6"/>
          <p:cNvSpPr/>
          <p:nvPr/>
        </p:nvSpPr>
        <p:spPr>
          <a:xfrm>
            <a:off x="365760" y="2423160"/>
            <a:ext cx="2560320" cy="20116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474F"/>
              </a:buClr>
              <a:buSzPts val="1200"/>
              <a:buFont typeface="Calibri"/>
              <a:buNone/>
            </a:pPr>
            <a:r>
              <a:rPr b="0" i="0" lang="en-US" sz="1300" u="none" cap="none" strike="noStrike">
                <a:solidFill>
                  <a:srgbClr val="37474F"/>
                </a:solidFill>
                <a:latin typeface="Calibri"/>
                <a:ea typeface="Calibri"/>
                <a:cs typeface="Calibri"/>
                <a:sym typeface="Calibri"/>
              </a:rPr>
              <a:t>Сила тяжіння на Місяці – 1,625 м/с², що у 6 разів менше земної (9,81 м/с²). Це кардинально змінює поведінку будь-якого механізму.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37;p6"/>
          <p:cNvSpPr/>
          <p:nvPr/>
        </p:nvSpPr>
        <p:spPr>
          <a:xfrm>
            <a:off x="3154680" y="1874520"/>
            <a:ext cx="2743200" cy="265176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BBDEF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" name="Google Shape;38;p6"/>
          <p:cNvSpPr/>
          <p:nvPr/>
        </p:nvSpPr>
        <p:spPr>
          <a:xfrm>
            <a:off x="3154680" y="1874520"/>
            <a:ext cx="2743200" cy="457200"/>
          </a:xfrm>
          <a:prstGeom prst="rect">
            <a:avLst/>
          </a:prstGeom>
          <a:solidFill>
            <a:srgbClr val="1565C0"/>
          </a:solidFill>
          <a:ln cap="flat" cmpd="sng" w="12700">
            <a:solidFill>
              <a:srgbClr val="1565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" name="Google Shape;39;p6"/>
          <p:cNvSpPr/>
          <p:nvPr/>
        </p:nvSpPr>
        <p:spPr>
          <a:xfrm>
            <a:off x="3227832" y="1892808"/>
            <a:ext cx="2596896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Проблема зчеплення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" name="Google Shape;40;p6"/>
          <p:cNvSpPr/>
          <p:nvPr/>
        </p:nvSpPr>
        <p:spPr>
          <a:xfrm>
            <a:off x="3246120" y="2423160"/>
            <a:ext cx="2560320" cy="20116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474F"/>
              </a:buClr>
              <a:buSzPts val="1200"/>
              <a:buFont typeface="Calibri"/>
              <a:buNone/>
            </a:pPr>
            <a:r>
              <a:rPr b="0" i="0" lang="en-US" sz="1300" u="none" cap="none" strike="noStrike">
                <a:solidFill>
                  <a:srgbClr val="37474F"/>
                </a:solidFill>
                <a:latin typeface="Calibri"/>
                <a:ea typeface="Calibri"/>
                <a:cs typeface="Calibri"/>
                <a:sym typeface="Calibri"/>
              </a:rPr>
              <a:t>Менша гравітація = менша сила нормальної реакції = менше тертя шин. Транспортний засіб може втратити контакт із поверхнею.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6"/>
          <p:cNvSpPr/>
          <p:nvPr/>
        </p:nvSpPr>
        <p:spPr>
          <a:xfrm>
            <a:off x="6035040" y="1874520"/>
            <a:ext cx="2743200" cy="265176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BBDEF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" name="Google Shape;42;p6"/>
          <p:cNvSpPr/>
          <p:nvPr/>
        </p:nvSpPr>
        <p:spPr>
          <a:xfrm>
            <a:off x="6035040" y="1874520"/>
            <a:ext cx="2743200" cy="457200"/>
          </a:xfrm>
          <a:prstGeom prst="rect">
            <a:avLst/>
          </a:prstGeom>
          <a:solidFill>
            <a:srgbClr val="1565C0"/>
          </a:solidFill>
          <a:ln cap="flat" cmpd="sng" w="12700">
            <a:solidFill>
              <a:srgbClr val="1565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" name="Google Shape;43;p6"/>
          <p:cNvSpPr/>
          <p:nvPr/>
        </p:nvSpPr>
        <p:spPr>
          <a:xfrm>
            <a:off x="6108192" y="1892808"/>
            <a:ext cx="2596896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Проблема вимірювання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" name="Google Shape;44;p6"/>
          <p:cNvSpPr/>
          <p:nvPr/>
        </p:nvSpPr>
        <p:spPr>
          <a:xfrm>
            <a:off x="6126480" y="2423160"/>
            <a:ext cx="2560320" cy="20116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474F"/>
              </a:buClr>
              <a:buSzPts val="1200"/>
              <a:buFont typeface="Calibri"/>
              <a:buNone/>
            </a:pPr>
            <a:r>
              <a:rPr b="0" i="0" lang="en-US" sz="1300" u="none" cap="none" strike="noStrike">
                <a:solidFill>
                  <a:srgbClr val="37474F"/>
                </a:solidFill>
                <a:latin typeface="Calibri"/>
                <a:ea typeface="Calibri"/>
                <a:cs typeface="Calibri"/>
                <a:sym typeface="Calibri"/>
              </a:rPr>
              <a:t>Стандартний спідометр рахує оберти коліс. При підстрибуванні колеса крутяться у повітрі – показання стають недостовірними.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9FC"/>
        </a:solidFill>
      </p:bgPr>
    </p:bg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1565C0"/>
          </a:solidFill>
          <a:ln cap="flat" cmpd="sng" w="12700">
            <a:solidFill>
              <a:srgbClr val="1565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" name="Google Shape;51;p7"/>
          <p:cNvSpPr/>
          <p:nvPr/>
        </p:nvSpPr>
        <p:spPr>
          <a:xfrm>
            <a:off x="320040" y="73152"/>
            <a:ext cx="850392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Calibri"/>
              <a:buNone/>
            </a:pPr>
            <a:r>
              <a:rPr b="1" i="0" lang="en-US" sz="2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Мета, завдання, об'єкт і предмет дослідження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" name="Google Shape;52;p7"/>
          <p:cNvSpPr/>
          <p:nvPr/>
        </p:nvSpPr>
        <p:spPr>
          <a:xfrm>
            <a:off x="0" y="4892040"/>
            <a:ext cx="9144000" cy="256032"/>
          </a:xfrm>
          <a:prstGeom prst="rect">
            <a:avLst/>
          </a:prstGeom>
          <a:solidFill>
            <a:srgbClr val="E3F2FD"/>
          </a:solidFill>
          <a:ln cap="flat" cmpd="sng" w="12700">
            <a:solidFill>
              <a:srgbClr val="BBDEF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" name="Google Shape;53;p7"/>
          <p:cNvSpPr/>
          <p:nvPr/>
        </p:nvSpPr>
        <p:spPr>
          <a:xfrm>
            <a:off x="274320" y="4910328"/>
            <a:ext cx="8595360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7D8B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607D8B"/>
                </a:solidFill>
                <a:latin typeface="Calibri"/>
                <a:ea typeface="Calibri"/>
                <a:cs typeface="Calibri"/>
                <a:sym typeface="Calibri"/>
              </a:rPr>
              <a:t>Заболотний В.В. | МАН-Юніор Дослідник 2026 | Як зміниться рух транспорту на Місяці?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" name="Google Shape;54;p7"/>
          <p:cNvSpPr/>
          <p:nvPr/>
        </p:nvSpPr>
        <p:spPr>
          <a:xfrm>
            <a:off x="274320" y="777240"/>
            <a:ext cx="8595360" cy="777240"/>
          </a:xfrm>
          <a:prstGeom prst="rect">
            <a:avLst/>
          </a:prstGeom>
          <a:solidFill>
            <a:srgbClr val="E3F2FD"/>
          </a:solidFill>
          <a:ln cap="flat" cmpd="sng" w="12700">
            <a:solidFill>
              <a:srgbClr val="1E88E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Google Shape;55;p7"/>
          <p:cNvSpPr/>
          <p:nvPr/>
        </p:nvSpPr>
        <p:spPr>
          <a:xfrm>
            <a:off x="411480" y="804672"/>
            <a:ext cx="8321040" cy="7132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565C0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1565C0"/>
                </a:solidFill>
                <a:latin typeface="Calibri"/>
                <a:ea typeface="Calibri"/>
                <a:cs typeface="Calibri"/>
                <a:sym typeface="Calibri"/>
              </a:rPr>
              <a:t>Мета: </a:t>
            </a:r>
            <a:r>
              <a:rPr b="0" i="0" lang="en-US" sz="1300" u="none" cap="none" strike="noStrik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визначити, як зміниться поведінка транспортних засобів при переході від земної гравітації (9,81 м/с²) до місячної (1,625 м/с²) за допомогою фізичного симулятора Rigs of Rods.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" name="Google Shape;56;p7"/>
          <p:cNvSpPr/>
          <p:nvPr/>
        </p:nvSpPr>
        <p:spPr>
          <a:xfrm>
            <a:off x="365760" y="1691640"/>
            <a:ext cx="41148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565C0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1565C0"/>
                </a:solidFill>
                <a:latin typeface="Calibri"/>
                <a:ea typeface="Calibri"/>
                <a:cs typeface="Calibri"/>
                <a:sym typeface="Calibri"/>
              </a:rPr>
              <a:t>Завдання дослідження: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" name="Google Shape;57;p7"/>
          <p:cNvSpPr/>
          <p:nvPr/>
        </p:nvSpPr>
        <p:spPr>
          <a:xfrm>
            <a:off x="502920" y="2057400"/>
            <a:ext cx="4114800" cy="438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474F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rgbClr val="37474F"/>
                </a:solidFill>
                <a:latin typeface="Calibri"/>
                <a:ea typeface="Calibri"/>
                <a:cs typeface="Calibri"/>
                <a:sym typeface="Calibri"/>
              </a:rPr>
              <a:t>1.  Обрати транспортні засоби та стандартизувати умови тестування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" name="Google Shape;58;p7"/>
          <p:cNvSpPr/>
          <p:nvPr/>
        </p:nvSpPr>
        <p:spPr>
          <a:xfrm>
            <a:off x="502920" y="2532888"/>
            <a:ext cx="4114800" cy="438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474F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rgbClr val="37474F"/>
                </a:solidFill>
                <a:latin typeface="Calibri"/>
                <a:ea typeface="Calibri"/>
                <a:cs typeface="Calibri"/>
                <a:sym typeface="Calibri"/>
              </a:rPr>
              <a:t>2.  Провести заміри часу підйому при земній гравітації (9,81 м/с²)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Google Shape;59;p7"/>
          <p:cNvSpPr/>
          <p:nvPr/>
        </p:nvSpPr>
        <p:spPr>
          <a:xfrm>
            <a:off x="502920" y="3008376"/>
            <a:ext cx="4114800" cy="438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474F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rgbClr val="37474F"/>
                </a:solidFill>
                <a:latin typeface="Calibri"/>
                <a:ea typeface="Calibri"/>
                <a:cs typeface="Calibri"/>
                <a:sym typeface="Calibri"/>
              </a:rPr>
              <a:t>3.  Провести заміри часу підйому при місячній гравітації (1,625 м/с²)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" name="Google Shape;60;p7"/>
          <p:cNvSpPr/>
          <p:nvPr/>
        </p:nvSpPr>
        <p:spPr>
          <a:xfrm>
            <a:off x="502920" y="3483864"/>
            <a:ext cx="4114800" cy="438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474F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rgbClr val="37474F"/>
                </a:solidFill>
                <a:latin typeface="Calibri"/>
                <a:ea typeface="Calibri"/>
                <a:cs typeface="Calibri"/>
                <a:sym typeface="Calibri"/>
              </a:rPr>
              <a:t>4.  Порівняти показники керованості, швидкості та стійкості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" name="Google Shape;61;p7"/>
          <p:cNvSpPr/>
          <p:nvPr/>
        </p:nvSpPr>
        <p:spPr>
          <a:xfrm>
            <a:off x="502920" y="3959352"/>
            <a:ext cx="4114800" cy="438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474F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rgbClr val="37474F"/>
                </a:solidFill>
                <a:latin typeface="Calibri"/>
                <a:ea typeface="Calibri"/>
                <a:cs typeface="Calibri"/>
                <a:sym typeface="Calibri"/>
              </a:rPr>
              <a:t>5.  Зробити висновки щодо придатності земних авто для Місяця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" name="Google Shape;62;p7"/>
          <p:cNvSpPr/>
          <p:nvPr/>
        </p:nvSpPr>
        <p:spPr>
          <a:xfrm>
            <a:off x="4846320" y="1691640"/>
            <a:ext cx="402336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565C0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1565C0"/>
                </a:solidFill>
                <a:latin typeface="Calibri"/>
                <a:ea typeface="Calibri"/>
                <a:cs typeface="Calibri"/>
                <a:sym typeface="Calibri"/>
              </a:rPr>
              <a:t>Об'єкт та предмет: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7"/>
          <p:cNvSpPr/>
          <p:nvPr/>
        </p:nvSpPr>
        <p:spPr>
          <a:xfrm>
            <a:off x="4846320" y="2057400"/>
            <a:ext cx="4023360" cy="82296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BBDEF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7"/>
          <p:cNvSpPr/>
          <p:nvPr/>
        </p:nvSpPr>
        <p:spPr>
          <a:xfrm>
            <a:off x="4937760" y="2084832"/>
            <a:ext cx="3840480" cy="7680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1200"/>
              <a:buFont typeface="Calibri"/>
              <a:buNone/>
            </a:pPr>
            <a:r>
              <a:rPr b="1" i="0" lang="en-US" sz="1200" u="none" cap="none" strike="noStrik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Об'єкт: </a:t>
            </a:r>
            <a:r>
              <a:rPr b="0" i="0" lang="en-US" sz="1200" u="none" cap="none" strike="noStrike">
                <a:solidFill>
                  <a:srgbClr val="37474F"/>
                </a:solidFill>
                <a:latin typeface="Calibri"/>
                <a:ea typeface="Calibri"/>
                <a:cs typeface="Calibri"/>
                <a:sym typeface="Calibri"/>
              </a:rPr>
              <a:t>рух транспортних засобів при різних значеннях сили тяжіння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" name="Google Shape;65;p7"/>
          <p:cNvSpPr/>
          <p:nvPr/>
        </p:nvSpPr>
        <p:spPr>
          <a:xfrm>
            <a:off x="4846320" y="2944368"/>
            <a:ext cx="4023360" cy="82296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BBDEF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" name="Google Shape;66;p7"/>
          <p:cNvSpPr/>
          <p:nvPr/>
        </p:nvSpPr>
        <p:spPr>
          <a:xfrm>
            <a:off x="4937760" y="2971800"/>
            <a:ext cx="3840480" cy="7680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1200"/>
              <a:buFont typeface="Calibri"/>
              <a:buNone/>
            </a:pPr>
            <a:r>
              <a:rPr b="1" i="0" lang="en-US" sz="1200" u="none" cap="none" strike="noStrik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Предмет: </a:t>
            </a:r>
            <a:r>
              <a:rPr b="0" i="0" lang="en-US" sz="1200" u="none" cap="none" strike="noStrike">
                <a:solidFill>
                  <a:srgbClr val="37474F"/>
                </a:solidFill>
                <a:latin typeface="Calibri"/>
                <a:ea typeface="Calibri"/>
                <a:cs typeface="Calibri"/>
                <a:sym typeface="Calibri"/>
              </a:rPr>
              <a:t>зміна часу підйому, керованості та показань спідометра при місячній гравітації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" name="Google Shape;67;p7"/>
          <p:cNvSpPr/>
          <p:nvPr/>
        </p:nvSpPr>
        <p:spPr>
          <a:xfrm>
            <a:off x="4846320" y="3831336"/>
            <a:ext cx="4023360" cy="82296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BBDEF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" name="Google Shape;68;p7"/>
          <p:cNvSpPr/>
          <p:nvPr/>
        </p:nvSpPr>
        <p:spPr>
          <a:xfrm>
            <a:off x="4937760" y="3858768"/>
            <a:ext cx="3840480" cy="7680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1200"/>
              <a:buFont typeface="Calibri"/>
              <a:buNone/>
            </a:pPr>
            <a:r>
              <a:rPr b="1" i="0" lang="en-US" sz="1200" u="none" cap="none" strike="noStrik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Метод: </a:t>
            </a:r>
            <a:r>
              <a:rPr b="0" i="0" lang="en-US" sz="1200" u="none" cap="none" strike="noStrike">
                <a:solidFill>
                  <a:srgbClr val="37474F"/>
                </a:solidFill>
                <a:latin typeface="Calibri"/>
                <a:ea typeface="Calibri"/>
                <a:cs typeface="Calibri"/>
                <a:sym typeface="Calibri"/>
              </a:rPr>
              <a:t>комп'ютерна симуляція з реальними фізичними законами (маса, тертя, гравітація)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9FC"/>
        </a:solid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8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1565C0"/>
          </a:solidFill>
          <a:ln cap="flat" cmpd="sng" w="12700">
            <a:solidFill>
              <a:srgbClr val="1565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" name="Google Shape;75;p8"/>
          <p:cNvSpPr/>
          <p:nvPr/>
        </p:nvSpPr>
        <p:spPr>
          <a:xfrm>
            <a:off x="320040" y="73152"/>
            <a:ext cx="850392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Calibri"/>
              <a:buNone/>
            </a:pPr>
            <a:r>
              <a:rPr b="1" i="0" lang="en-US" sz="2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Теоретична основа: фізика місячної гравітації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" name="Google Shape;76;p8"/>
          <p:cNvSpPr/>
          <p:nvPr/>
        </p:nvSpPr>
        <p:spPr>
          <a:xfrm>
            <a:off x="0" y="4892040"/>
            <a:ext cx="9144000" cy="256032"/>
          </a:xfrm>
          <a:prstGeom prst="rect">
            <a:avLst/>
          </a:prstGeom>
          <a:solidFill>
            <a:srgbClr val="E3F2FD"/>
          </a:solidFill>
          <a:ln cap="flat" cmpd="sng" w="12700">
            <a:solidFill>
              <a:srgbClr val="BBDEF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" name="Google Shape;77;p8"/>
          <p:cNvSpPr/>
          <p:nvPr/>
        </p:nvSpPr>
        <p:spPr>
          <a:xfrm>
            <a:off x="274320" y="4910328"/>
            <a:ext cx="8595360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7D8B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607D8B"/>
                </a:solidFill>
                <a:latin typeface="Calibri"/>
                <a:ea typeface="Calibri"/>
                <a:cs typeface="Calibri"/>
                <a:sym typeface="Calibri"/>
              </a:rPr>
              <a:t>Заболотний В.В. | МАН-Юніор Дослідник 2026 | Як зміниться рух транспорту на Місяці?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" name="Google Shape;78;p8"/>
          <p:cNvSpPr/>
          <p:nvPr/>
        </p:nvSpPr>
        <p:spPr>
          <a:xfrm>
            <a:off x="274258" y="1170422"/>
            <a:ext cx="47550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565C0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1565C0"/>
                </a:solidFill>
                <a:latin typeface="Calibri"/>
                <a:ea typeface="Calibri"/>
                <a:cs typeface="Calibri"/>
                <a:sym typeface="Calibri"/>
              </a:rPr>
              <a:t>Порівняння гравітаційних умов: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79" name="Google Shape;79;p8"/>
          <p:cNvGraphicFramePr/>
          <p:nvPr/>
        </p:nvGraphicFramePr>
        <p:xfrm>
          <a:off x="228595" y="155450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{BAF9C023-742C-4F9B-AD69-9F703A327EB8}</a:tableStyleId>
              </a:tblPr>
              <a:tblGrid>
                <a:gridCol w="2103125"/>
                <a:gridCol w="1325875"/>
                <a:gridCol w="1417325"/>
              </a:tblGrid>
              <a:tr h="4023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Calibri"/>
                        <a:buNone/>
                      </a:pPr>
                      <a:r>
                        <a:rPr b="1" lang="en-US" sz="12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Параметр</a:t>
                      </a:r>
                      <a:endParaRPr sz="1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565C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Calibri"/>
                        <a:buNone/>
                      </a:pPr>
                      <a:r>
                        <a:rPr b="1" lang="en-US" sz="12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Земля</a:t>
                      </a:r>
                      <a:endParaRPr sz="1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565C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Calibri"/>
                        <a:buNone/>
                      </a:pPr>
                      <a:r>
                        <a:rPr b="1" lang="en-US" sz="12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Місяць</a:t>
                      </a:r>
                      <a:endParaRPr sz="1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565C0"/>
                    </a:solidFill>
                  </a:tcPr>
                </a:tc>
              </a:tr>
              <a:tr h="4023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A1A2E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Прискорення вільного падіння</a:t>
                      </a:r>
                      <a:endParaRPr sz="1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A1A2E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9,81 м/с²</a:t>
                      </a:r>
                      <a:endParaRPr sz="1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A1A2E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1,625 м/с²</a:t>
                      </a:r>
                      <a:endParaRPr sz="1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4023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A1A2E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Співвідношення</a:t>
                      </a:r>
                      <a:endParaRPr sz="1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A1A2E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1,0 (базове)</a:t>
                      </a:r>
                      <a:endParaRPr sz="1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A1A2E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≈ 1/6 від земного</a:t>
                      </a:r>
                      <a:endParaRPr sz="1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4023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A1A2E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Сила нормальної реакції</a:t>
                      </a:r>
                      <a:endParaRPr sz="1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A1A2E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Повна</a:t>
                      </a:r>
                      <a:endParaRPr sz="1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A1A2E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У 6 разів менша</a:t>
                      </a:r>
                      <a:endParaRPr sz="1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4023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A1A2E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Сила тертя шин</a:t>
                      </a:r>
                      <a:endParaRPr sz="1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A1A2E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Нормальна</a:t>
                      </a:r>
                      <a:endParaRPr sz="1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A1A2E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У 6 разів менша</a:t>
                      </a:r>
                      <a:endParaRPr sz="1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4023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A1A2E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Стійкість авто</a:t>
                      </a:r>
                      <a:endParaRPr sz="1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A1A2E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Висока</a:t>
                      </a:r>
                      <a:endParaRPr sz="1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A1A2E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Критично знижена</a:t>
                      </a:r>
                      <a:endParaRPr sz="1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0" name="Google Shape;80;p8"/>
          <p:cNvSpPr/>
          <p:nvPr/>
        </p:nvSpPr>
        <p:spPr>
          <a:xfrm>
            <a:off x="5486400" y="804672"/>
            <a:ext cx="338328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565C0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1565C0"/>
                </a:solidFill>
                <a:latin typeface="Calibri"/>
                <a:ea typeface="Calibri"/>
                <a:cs typeface="Calibri"/>
                <a:sym typeface="Calibri"/>
              </a:rPr>
              <a:t>Фізичне пояснення: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" name="Google Shape;81;p8"/>
          <p:cNvSpPr/>
          <p:nvPr/>
        </p:nvSpPr>
        <p:spPr>
          <a:xfrm>
            <a:off x="5486400" y="1170432"/>
            <a:ext cx="3383280" cy="804672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BBDEF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8"/>
          <p:cNvSpPr/>
          <p:nvPr/>
        </p:nvSpPr>
        <p:spPr>
          <a:xfrm>
            <a:off x="5577840" y="1197864"/>
            <a:ext cx="3200400" cy="749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565C0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1565C0"/>
                </a:solidFill>
                <a:latin typeface="Calibri"/>
                <a:ea typeface="Calibri"/>
                <a:cs typeface="Calibri"/>
                <a:sym typeface="Calibri"/>
              </a:rPr>
              <a:t>Сила нормальної реакції: </a:t>
            </a:r>
            <a:r>
              <a:rPr b="0" i="0" lang="en-US" sz="1100" u="none" cap="none" strike="noStrike">
                <a:solidFill>
                  <a:srgbClr val="37474F"/>
                </a:solidFill>
                <a:latin typeface="Calibri"/>
                <a:ea typeface="Calibri"/>
                <a:cs typeface="Calibri"/>
                <a:sym typeface="Calibri"/>
              </a:rPr>
              <a:t>N = m·g. При g місячному N у 6 разів менше → менше тертя.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" name="Google Shape;83;p8"/>
          <p:cNvSpPr/>
          <p:nvPr/>
        </p:nvSpPr>
        <p:spPr>
          <a:xfrm>
            <a:off x="5486400" y="2039112"/>
            <a:ext cx="3383280" cy="804672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BBDEF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" name="Google Shape;84;p8"/>
          <p:cNvSpPr/>
          <p:nvPr/>
        </p:nvSpPr>
        <p:spPr>
          <a:xfrm>
            <a:off x="5577840" y="2066544"/>
            <a:ext cx="3200400" cy="749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565C0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1565C0"/>
                </a:solidFill>
                <a:latin typeface="Calibri"/>
                <a:ea typeface="Calibri"/>
                <a:cs typeface="Calibri"/>
                <a:sym typeface="Calibri"/>
              </a:rPr>
              <a:t>Сила тертя кочення: </a:t>
            </a:r>
            <a:r>
              <a:rPr b="0" i="0" lang="en-US" sz="1100" u="none" cap="none" strike="noStrike">
                <a:solidFill>
                  <a:srgbClr val="37474F"/>
                </a:solidFill>
                <a:latin typeface="Calibri"/>
                <a:ea typeface="Calibri"/>
                <a:cs typeface="Calibri"/>
                <a:sym typeface="Calibri"/>
              </a:rPr>
              <a:t>F = μ·N. Зменшення N прямо пропорційно зменшує тягу.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8"/>
          <p:cNvSpPr/>
          <p:nvPr/>
        </p:nvSpPr>
        <p:spPr>
          <a:xfrm>
            <a:off x="5486400" y="2907792"/>
            <a:ext cx="3383280" cy="804672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BBDEF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8"/>
          <p:cNvSpPr/>
          <p:nvPr/>
        </p:nvSpPr>
        <p:spPr>
          <a:xfrm>
            <a:off x="5577840" y="2935224"/>
            <a:ext cx="3200400" cy="749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565C0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1565C0"/>
                </a:solidFill>
                <a:latin typeface="Calibri"/>
                <a:ea typeface="Calibri"/>
                <a:cs typeface="Calibri"/>
                <a:sym typeface="Calibri"/>
              </a:rPr>
              <a:t>Спідометр: </a:t>
            </a:r>
            <a:r>
              <a:rPr b="0" i="0" lang="en-US" sz="1100" u="none" cap="none" strike="noStrike">
                <a:solidFill>
                  <a:srgbClr val="37474F"/>
                </a:solidFill>
                <a:latin typeface="Calibri"/>
                <a:ea typeface="Calibri"/>
                <a:cs typeface="Calibri"/>
                <a:sym typeface="Calibri"/>
              </a:rPr>
              <a:t>Рахує оберти колеса. Якщо колесо в повітрі – оберти є, але переміщення немає → показання завищені.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8"/>
          <p:cNvSpPr/>
          <p:nvPr/>
        </p:nvSpPr>
        <p:spPr>
          <a:xfrm>
            <a:off x="5486400" y="3776472"/>
            <a:ext cx="3383280" cy="804672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BBDEF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" name="Google Shape;88;p8"/>
          <p:cNvSpPr/>
          <p:nvPr/>
        </p:nvSpPr>
        <p:spPr>
          <a:xfrm>
            <a:off x="5577840" y="3803904"/>
            <a:ext cx="3200400" cy="749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565C0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1565C0"/>
                </a:solidFill>
                <a:latin typeface="Calibri"/>
                <a:ea typeface="Calibri"/>
                <a:cs typeface="Calibri"/>
                <a:sym typeface="Calibri"/>
              </a:rPr>
              <a:t>Стійкість: </a:t>
            </a:r>
            <a:r>
              <a:rPr b="0" i="0" lang="en-US" sz="1100" u="none" cap="none" strike="noStrike">
                <a:solidFill>
                  <a:srgbClr val="37474F"/>
                </a:solidFill>
                <a:latin typeface="Calibri"/>
                <a:ea typeface="Calibri"/>
                <a:cs typeface="Calibri"/>
                <a:sym typeface="Calibri"/>
              </a:rPr>
              <a:t>Менша сила притискання → менший момент, що протидіє перекиданню → авто легко перевертається.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9FC"/>
        </a:solid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9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1565C0"/>
          </a:solidFill>
          <a:ln cap="flat" cmpd="sng" w="12700">
            <a:solidFill>
              <a:srgbClr val="1565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9"/>
          <p:cNvSpPr/>
          <p:nvPr/>
        </p:nvSpPr>
        <p:spPr>
          <a:xfrm>
            <a:off x="320040" y="73152"/>
            <a:ext cx="850392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Calibri"/>
              <a:buNone/>
            </a:pPr>
            <a:r>
              <a:rPr b="1" i="0" lang="en-US" sz="2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Умови руху транспорту: Земля vs Місяць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9"/>
          <p:cNvSpPr/>
          <p:nvPr/>
        </p:nvSpPr>
        <p:spPr>
          <a:xfrm>
            <a:off x="0" y="4892040"/>
            <a:ext cx="9144000" cy="256032"/>
          </a:xfrm>
          <a:prstGeom prst="rect">
            <a:avLst/>
          </a:prstGeom>
          <a:solidFill>
            <a:srgbClr val="E3F2FD"/>
          </a:solidFill>
          <a:ln cap="flat" cmpd="sng" w="12700">
            <a:solidFill>
              <a:srgbClr val="BBDEF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9"/>
          <p:cNvSpPr/>
          <p:nvPr/>
        </p:nvSpPr>
        <p:spPr>
          <a:xfrm>
            <a:off x="274320" y="4910328"/>
            <a:ext cx="8595360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7D8B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607D8B"/>
                </a:solidFill>
                <a:latin typeface="Calibri"/>
                <a:ea typeface="Calibri"/>
                <a:cs typeface="Calibri"/>
                <a:sym typeface="Calibri"/>
              </a:rPr>
              <a:t>Заболотний В.В. | МАН-Юніор Дослідник 2026 | Як зміниться рух транспорту на Місяці?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98" name="Google Shape;98;p9"/>
          <p:cNvGraphicFramePr/>
          <p:nvPr/>
        </p:nvGraphicFramePr>
        <p:xfrm>
          <a:off x="274320" y="815239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{BAF9C023-742C-4F9B-AD69-9F703A327EB8}</a:tableStyleId>
              </a:tblPr>
              <a:tblGrid>
                <a:gridCol w="457200"/>
                <a:gridCol w="2468875"/>
                <a:gridCol w="2377450"/>
                <a:gridCol w="3291850"/>
              </a:tblGrid>
              <a:tr h="3606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Calibri"/>
                        <a:buNone/>
                      </a:pPr>
                      <a:r>
                        <a:rPr b="1" lang="en-US" sz="12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№</a:t>
                      </a:r>
                      <a:endParaRPr sz="1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565C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Calibri"/>
                        <a:buNone/>
                      </a:pPr>
                      <a:r>
                        <a:rPr b="1" lang="en-US" sz="12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Параметр</a:t>
                      </a:r>
                      <a:endParaRPr sz="1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565C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Calibri"/>
                        <a:buNone/>
                      </a:pPr>
                      <a:r>
                        <a:rPr b="1" lang="en-US" sz="12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🌍 Земля</a:t>
                      </a:r>
                      <a:endParaRPr sz="1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565C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Calibri"/>
                        <a:buNone/>
                      </a:pPr>
                      <a:r>
                        <a:rPr b="1" lang="en-US" sz="12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🌕 Місяць</a:t>
                      </a:r>
                      <a:endParaRPr sz="1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565C0"/>
                    </a:solidFill>
                  </a:tcPr>
                </a:tc>
              </a:tr>
              <a:tr h="3606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7474F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>
                          <a:solidFill>
                            <a:srgbClr val="37474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</a:t>
                      </a:r>
                      <a:endParaRPr sz="1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7474F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>
                          <a:solidFill>
                            <a:srgbClr val="37474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Гравітація</a:t>
                      </a:r>
                      <a:endParaRPr sz="1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7474F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>
                          <a:solidFill>
                            <a:srgbClr val="37474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9,81 м/с²</a:t>
                      </a:r>
                      <a:endParaRPr sz="1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62828"/>
                        </a:buClr>
                        <a:buSzPts val="1200"/>
                        <a:buFont typeface="Calibri"/>
                        <a:buNone/>
                      </a:pPr>
                      <a:r>
                        <a:rPr b="1" lang="en-US" sz="1200" u="none" cap="none" strike="noStrike">
                          <a:solidFill>
                            <a:srgbClr val="C62828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1,625 м/с² (у ~6 разів менша)</a:t>
                      </a:r>
                      <a:endParaRPr sz="1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606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7474F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>
                          <a:solidFill>
                            <a:srgbClr val="37474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</a:t>
                      </a:r>
                      <a:endParaRPr sz="1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7474F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>
                          <a:solidFill>
                            <a:srgbClr val="37474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Зчеплення з поверхнею</a:t>
                      </a:r>
                      <a:endParaRPr sz="1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E7D32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>
                          <a:solidFill>
                            <a:srgbClr val="2E7D3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Добре</a:t>
                      </a:r>
                      <a:endParaRPr sz="1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62828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>
                          <a:solidFill>
                            <a:srgbClr val="C62828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Слабке</a:t>
                      </a:r>
                      <a:endParaRPr sz="1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606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7474F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>
                          <a:solidFill>
                            <a:srgbClr val="37474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</a:t>
                      </a:r>
                      <a:endParaRPr sz="1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7474F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>
                          <a:solidFill>
                            <a:srgbClr val="37474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Гальмівний шлях</a:t>
                      </a:r>
                      <a:endParaRPr sz="1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E7D32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>
                          <a:solidFill>
                            <a:srgbClr val="2E7D3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Короткий</a:t>
                      </a:r>
                      <a:endParaRPr sz="1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62828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>
                          <a:solidFill>
                            <a:srgbClr val="C62828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У 5–6 разів довший</a:t>
                      </a:r>
                      <a:endParaRPr sz="1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606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7474F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>
                          <a:solidFill>
                            <a:srgbClr val="37474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</a:t>
                      </a:r>
                      <a:endParaRPr sz="1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7474F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>
                          <a:solidFill>
                            <a:srgbClr val="37474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Повороти</a:t>
                      </a:r>
                      <a:endParaRPr sz="1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E7D32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>
                          <a:solidFill>
                            <a:srgbClr val="2E7D3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Контрольовані</a:t>
                      </a:r>
                      <a:endParaRPr sz="1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62828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>
                          <a:solidFill>
                            <a:srgbClr val="C62828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Ризик заносу</a:t>
                      </a:r>
                      <a:endParaRPr sz="1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606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7474F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>
                          <a:solidFill>
                            <a:srgbClr val="37474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</a:t>
                      </a:r>
                      <a:endParaRPr sz="1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7474F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>
                          <a:solidFill>
                            <a:srgbClr val="37474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Нерівності дороги</a:t>
                      </a:r>
                      <a:endParaRPr sz="1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7474F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>
                          <a:solidFill>
                            <a:srgbClr val="37474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Незначний вплив</a:t>
                      </a:r>
                      <a:endParaRPr sz="1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62828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>
                          <a:solidFill>
                            <a:srgbClr val="C62828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Підстрибування, «польоти»</a:t>
                      </a:r>
                      <a:endParaRPr sz="1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606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7474F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>
                          <a:solidFill>
                            <a:srgbClr val="37474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</a:t>
                      </a:r>
                      <a:endParaRPr sz="1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7474F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>
                          <a:solidFill>
                            <a:srgbClr val="37474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Атмосфера</a:t>
                      </a:r>
                      <a:endParaRPr sz="1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7474F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>
                          <a:solidFill>
                            <a:srgbClr val="37474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Є (опір руху)</a:t>
                      </a:r>
                      <a:endParaRPr sz="1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62828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>
                          <a:solidFill>
                            <a:srgbClr val="C62828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Відсутня</a:t>
                      </a:r>
                      <a:endParaRPr sz="1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606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7474F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>
                          <a:solidFill>
                            <a:srgbClr val="37474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</a:t>
                      </a:r>
                      <a:endParaRPr sz="1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7474F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>
                          <a:solidFill>
                            <a:srgbClr val="37474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Тип двигуна</a:t>
                      </a:r>
                      <a:endParaRPr sz="1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7474F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>
                          <a:solidFill>
                            <a:srgbClr val="37474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ДВЗ, електро</a:t>
                      </a:r>
                      <a:endParaRPr sz="1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E651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>
                          <a:solidFill>
                            <a:srgbClr val="E651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Тільки електро/ядерний</a:t>
                      </a:r>
                      <a:endParaRPr sz="1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606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7474F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>
                          <a:solidFill>
                            <a:srgbClr val="37474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</a:t>
                      </a:r>
                      <a:endParaRPr sz="1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7474F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>
                          <a:solidFill>
                            <a:srgbClr val="37474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Температури</a:t>
                      </a:r>
                      <a:endParaRPr sz="1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7474F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>
                          <a:solidFill>
                            <a:srgbClr val="37474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Помірні</a:t>
                      </a:r>
                      <a:endParaRPr sz="1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62828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>
                          <a:solidFill>
                            <a:srgbClr val="C62828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Від –170°C до +120°C</a:t>
                      </a:r>
                      <a:endParaRPr sz="1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606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7474F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>
                          <a:solidFill>
                            <a:srgbClr val="37474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</a:t>
                      </a:r>
                      <a:endParaRPr sz="1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7474F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>
                          <a:solidFill>
                            <a:srgbClr val="37474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Поверхня (пил)</a:t>
                      </a:r>
                      <a:endParaRPr sz="1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7474F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>
                          <a:solidFill>
                            <a:srgbClr val="37474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Ґрунт, асфальт</a:t>
                      </a:r>
                      <a:endParaRPr sz="1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62828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>
                          <a:solidFill>
                            <a:srgbClr val="C62828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Реголіт (абразивний)</a:t>
                      </a:r>
                      <a:endParaRPr sz="1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606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7474F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>
                          <a:solidFill>
                            <a:srgbClr val="37474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</a:t>
                      </a:r>
                      <a:endParaRPr sz="1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7474F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>
                          <a:solidFill>
                            <a:srgbClr val="37474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Стійкість авто</a:t>
                      </a:r>
                      <a:endParaRPr sz="1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E7D32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>
                          <a:solidFill>
                            <a:srgbClr val="2E7D3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Висока</a:t>
                      </a:r>
                      <a:endParaRPr sz="1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62828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>
                          <a:solidFill>
                            <a:srgbClr val="C62828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Легше перевернути</a:t>
                      </a:r>
                      <a:endParaRPr sz="1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9FC"/>
        </a:solidFill>
      </p:bgPr>
    </p:bg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0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1565C0"/>
          </a:solidFill>
          <a:ln cap="flat" cmpd="sng" w="12700">
            <a:solidFill>
              <a:srgbClr val="1565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10"/>
          <p:cNvSpPr/>
          <p:nvPr/>
        </p:nvSpPr>
        <p:spPr>
          <a:xfrm>
            <a:off x="320040" y="73152"/>
            <a:ext cx="850392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Calibri"/>
              <a:buNone/>
            </a:pPr>
            <a:r>
              <a:rPr b="1" i="0" lang="en-US" sz="2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Інструменти та умови дослідження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10"/>
          <p:cNvSpPr/>
          <p:nvPr/>
        </p:nvSpPr>
        <p:spPr>
          <a:xfrm>
            <a:off x="0" y="4892040"/>
            <a:ext cx="9144000" cy="256032"/>
          </a:xfrm>
          <a:prstGeom prst="rect">
            <a:avLst/>
          </a:prstGeom>
          <a:solidFill>
            <a:srgbClr val="E3F2FD"/>
          </a:solidFill>
          <a:ln cap="flat" cmpd="sng" w="12700">
            <a:solidFill>
              <a:srgbClr val="BBDEF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10"/>
          <p:cNvSpPr/>
          <p:nvPr/>
        </p:nvSpPr>
        <p:spPr>
          <a:xfrm>
            <a:off x="274320" y="4910328"/>
            <a:ext cx="8595360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7D8B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607D8B"/>
                </a:solidFill>
                <a:latin typeface="Calibri"/>
                <a:ea typeface="Calibri"/>
                <a:cs typeface="Calibri"/>
                <a:sym typeface="Calibri"/>
              </a:rPr>
              <a:t>Заболотний В.В. | МАН-Юніор Дослідник 2026 | Як зміниться рух транспорту на Місяці?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10"/>
          <p:cNvSpPr/>
          <p:nvPr/>
        </p:nvSpPr>
        <p:spPr>
          <a:xfrm>
            <a:off x="274320" y="777240"/>
            <a:ext cx="5120640" cy="374904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BBDEF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10"/>
          <p:cNvSpPr/>
          <p:nvPr/>
        </p:nvSpPr>
        <p:spPr>
          <a:xfrm>
            <a:off x="274320" y="777240"/>
            <a:ext cx="5120640" cy="411480"/>
          </a:xfrm>
          <a:prstGeom prst="rect">
            <a:avLst/>
          </a:prstGeom>
          <a:solidFill>
            <a:srgbClr val="1565C0"/>
          </a:solidFill>
          <a:ln cap="flat" cmpd="sng" w="12700">
            <a:solidFill>
              <a:srgbClr val="1565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10"/>
          <p:cNvSpPr/>
          <p:nvPr/>
        </p:nvSpPr>
        <p:spPr>
          <a:xfrm>
            <a:off x="365760" y="795528"/>
            <a:ext cx="493776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Rigs of Rods — фізичний симулятор транспорту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10"/>
          <p:cNvSpPr/>
          <p:nvPr/>
        </p:nvSpPr>
        <p:spPr>
          <a:xfrm>
            <a:off x="384048" y="1298448"/>
            <a:ext cx="54864" cy="292608"/>
          </a:xfrm>
          <a:prstGeom prst="rect">
            <a:avLst/>
          </a:prstGeom>
          <a:solidFill>
            <a:srgbClr val="1E88E5"/>
          </a:solidFill>
          <a:ln cap="flat" cmpd="sng" w="12700">
            <a:solidFill>
              <a:srgbClr val="1E88E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10"/>
          <p:cNvSpPr/>
          <p:nvPr/>
        </p:nvSpPr>
        <p:spPr>
          <a:xfrm>
            <a:off x="548640" y="1271016"/>
            <a:ext cx="4663440" cy="438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474F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37474F"/>
                </a:solidFill>
                <a:latin typeface="Calibri"/>
                <a:ea typeface="Calibri"/>
                <a:cs typeface="Calibri"/>
                <a:sym typeface="Calibri"/>
              </a:rPr>
              <a:t>Симулятор використовує реальні закони механіки: маса, центр ваги, тертя, пружність підвіски, аеродинаміка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10"/>
          <p:cNvSpPr/>
          <p:nvPr/>
        </p:nvSpPr>
        <p:spPr>
          <a:xfrm>
            <a:off x="384048" y="1783080"/>
            <a:ext cx="54864" cy="292608"/>
          </a:xfrm>
          <a:prstGeom prst="rect">
            <a:avLst/>
          </a:prstGeom>
          <a:solidFill>
            <a:srgbClr val="1E88E5"/>
          </a:solidFill>
          <a:ln cap="flat" cmpd="sng" w="12700">
            <a:solidFill>
              <a:srgbClr val="1E88E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10"/>
          <p:cNvSpPr/>
          <p:nvPr/>
        </p:nvSpPr>
        <p:spPr>
          <a:xfrm>
            <a:off x="548640" y="1755648"/>
            <a:ext cx="4663440" cy="438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474F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37474F"/>
                </a:solidFill>
                <a:latin typeface="Calibri"/>
                <a:ea typeface="Calibri"/>
                <a:cs typeface="Calibri"/>
                <a:sym typeface="Calibri"/>
              </a:rPr>
              <a:t>Дозволяє змінювати гравітаційну константу — від земної до місячної (1,625 м/с²)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10"/>
          <p:cNvSpPr/>
          <p:nvPr/>
        </p:nvSpPr>
        <p:spPr>
          <a:xfrm>
            <a:off x="384048" y="2267712"/>
            <a:ext cx="54864" cy="292608"/>
          </a:xfrm>
          <a:prstGeom prst="rect">
            <a:avLst/>
          </a:prstGeom>
          <a:solidFill>
            <a:srgbClr val="1E88E5"/>
          </a:solidFill>
          <a:ln cap="flat" cmpd="sng" w="12700">
            <a:solidFill>
              <a:srgbClr val="1E88E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10"/>
          <p:cNvSpPr/>
          <p:nvPr/>
        </p:nvSpPr>
        <p:spPr>
          <a:xfrm>
            <a:off x="548640" y="2240280"/>
            <a:ext cx="4663440" cy="438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474F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37474F"/>
                </a:solidFill>
                <a:latin typeface="Calibri"/>
                <a:ea typeface="Calibri"/>
                <a:cs typeface="Calibri"/>
                <a:sym typeface="Calibri"/>
              </a:rPr>
              <a:t>Точний таймер для вимірювання часу підйому на гірку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10"/>
          <p:cNvSpPr/>
          <p:nvPr/>
        </p:nvSpPr>
        <p:spPr>
          <a:xfrm>
            <a:off x="384048" y="2752344"/>
            <a:ext cx="54864" cy="292608"/>
          </a:xfrm>
          <a:prstGeom prst="rect">
            <a:avLst/>
          </a:prstGeom>
          <a:solidFill>
            <a:srgbClr val="1E88E5"/>
          </a:solidFill>
          <a:ln cap="flat" cmpd="sng" w="12700">
            <a:solidFill>
              <a:srgbClr val="1E88E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p10"/>
          <p:cNvSpPr/>
          <p:nvPr/>
        </p:nvSpPr>
        <p:spPr>
          <a:xfrm>
            <a:off x="548640" y="2724912"/>
            <a:ext cx="4663440" cy="438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474F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37474F"/>
                </a:solidFill>
                <a:latin typeface="Calibri"/>
                <a:ea typeface="Calibri"/>
                <a:cs typeface="Calibri"/>
                <a:sym typeface="Calibri"/>
              </a:rPr>
              <a:t>Показання спідометра в реальному часі (км/год)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10"/>
          <p:cNvSpPr/>
          <p:nvPr/>
        </p:nvSpPr>
        <p:spPr>
          <a:xfrm>
            <a:off x="384048" y="3236976"/>
            <a:ext cx="54864" cy="292608"/>
          </a:xfrm>
          <a:prstGeom prst="rect">
            <a:avLst/>
          </a:prstGeom>
          <a:solidFill>
            <a:srgbClr val="1E88E5"/>
          </a:solidFill>
          <a:ln cap="flat" cmpd="sng" w="12700">
            <a:solidFill>
              <a:srgbClr val="1E88E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10"/>
          <p:cNvSpPr/>
          <p:nvPr/>
        </p:nvSpPr>
        <p:spPr>
          <a:xfrm>
            <a:off x="548640" y="3209544"/>
            <a:ext cx="4663440" cy="438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474F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37474F"/>
                </a:solidFill>
                <a:latin typeface="Calibri"/>
                <a:ea typeface="Calibri"/>
                <a:cs typeface="Calibri"/>
                <a:sym typeface="Calibri"/>
              </a:rPr>
              <a:t>Повна фізична модель кожного автомобіля: маса, розподіл ваги, тип трансмісії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10"/>
          <p:cNvSpPr/>
          <p:nvPr/>
        </p:nvSpPr>
        <p:spPr>
          <a:xfrm>
            <a:off x="384048" y="3721608"/>
            <a:ext cx="54864" cy="292608"/>
          </a:xfrm>
          <a:prstGeom prst="rect">
            <a:avLst/>
          </a:prstGeom>
          <a:solidFill>
            <a:srgbClr val="1E88E5"/>
          </a:solidFill>
          <a:ln cap="flat" cmpd="sng" w="12700">
            <a:solidFill>
              <a:srgbClr val="1E88E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10"/>
          <p:cNvSpPr/>
          <p:nvPr/>
        </p:nvSpPr>
        <p:spPr>
          <a:xfrm>
            <a:off x="548640" y="3694176"/>
            <a:ext cx="4663440" cy="438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474F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37474F"/>
                </a:solidFill>
                <a:latin typeface="Calibri"/>
                <a:ea typeface="Calibri"/>
                <a:cs typeface="Calibri"/>
                <a:sym typeface="Calibri"/>
              </a:rPr>
              <a:t>NASA та ESA використовують симулятори аналогічного принципу для підготовки до реальних місій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10"/>
          <p:cNvSpPr/>
          <p:nvPr/>
        </p:nvSpPr>
        <p:spPr>
          <a:xfrm>
            <a:off x="5577840" y="777240"/>
            <a:ext cx="3291840" cy="374904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BBDEF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10"/>
          <p:cNvSpPr/>
          <p:nvPr/>
        </p:nvSpPr>
        <p:spPr>
          <a:xfrm>
            <a:off x="5577840" y="777240"/>
            <a:ext cx="3291840" cy="411480"/>
          </a:xfrm>
          <a:prstGeom prst="rect">
            <a:avLst/>
          </a:prstGeom>
          <a:solidFill>
            <a:srgbClr val="1565C0"/>
          </a:solidFill>
          <a:ln cap="flat" cmpd="sng" w="12700">
            <a:solidFill>
              <a:srgbClr val="1565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" name="Google Shape;125;p10"/>
          <p:cNvSpPr/>
          <p:nvPr/>
        </p:nvSpPr>
        <p:spPr>
          <a:xfrm>
            <a:off x="5669280" y="795528"/>
            <a:ext cx="310896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Умови тестування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10"/>
          <p:cNvSpPr/>
          <p:nvPr/>
        </p:nvSpPr>
        <p:spPr>
          <a:xfrm>
            <a:off x="5669280" y="1280160"/>
            <a:ext cx="182880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474F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37474F"/>
                </a:solidFill>
                <a:latin typeface="Calibri"/>
                <a:ea typeface="Calibri"/>
                <a:cs typeface="Calibri"/>
                <a:sym typeface="Calibri"/>
              </a:rPr>
              <a:t>Гірка – кут: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10"/>
          <p:cNvSpPr/>
          <p:nvPr/>
        </p:nvSpPr>
        <p:spPr>
          <a:xfrm>
            <a:off x="7452360" y="1280160"/>
            <a:ext cx="128016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565C0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1565C0"/>
                </a:solidFill>
                <a:latin typeface="Calibri"/>
                <a:ea typeface="Calibri"/>
                <a:cs typeface="Calibri"/>
                <a:sym typeface="Calibri"/>
              </a:rPr>
              <a:t>35°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28" name="Google Shape;128;p10"/>
          <p:cNvCxnSpPr/>
          <p:nvPr/>
        </p:nvCxnSpPr>
        <p:spPr>
          <a:xfrm>
            <a:off x="5669280" y="1581912"/>
            <a:ext cx="3017520" cy="0"/>
          </a:xfrm>
          <a:prstGeom prst="straightConnector1">
            <a:avLst/>
          </a:prstGeom>
          <a:noFill/>
          <a:ln cap="flat" cmpd="sng" w="12700">
            <a:solidFill>
              <a:srgbClr val="E3F2FD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29" name="Google Shape;129;p10"/>
          <p:cNvSpPr/>
          <p:nvPr/>
        </p:nvSpPr>
        <p:spPr>
          <a:xfrm>
            <a:off x="5669280" y="1600200"/>
            <a:ext cx="182880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474F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37474F"/>
                </a:solidFill>
                <a:latin typeface="Calibri"/>
                <a:ea typeface="Calibri"/>
                <a:cs typeface="Calibri"/>
                <a:sym typeface="Calibri"/>
              </a:rPr>
              <a:t>Висота: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10"/>
          <p:cNvSpPr/>
          <p:nvPr/>
        </p:nvSpPr>
        <p:spPr>
          <a:xfrm>
            <a:off x="7452360" y="1600200"/>
            <a:ext cx="128016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565C0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1565C0"/>
                </a:solidFill>
                <a:latin typeface="Calibri"/>
                <a:ea typeface="Calibri"/>
                <a:cs typeface="Calibri"/>
                <a:sym typeface="Calibri"/>
              </a:rPr>
              <a:t>25 м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31" name="Google Shape;131;p10"/>
          <p:cNvCxnSpPr/>
          <p:nvPr/>
        </p:nvCxnSpPr>
        <p:spPr>
          <a:xfrm>
            <a:off x="5669280" y="1901952"/>
            <a:ext cx="3017520" cy="0"/>
          </a:xfrm>
          <a:prstGeom prst="straightConnector1">
            <a:avLst/>
          </a:prstGeom>
          <a:noFill/>
          <a:ln cap="flat" cmpd="sng" w="12700">
            <a:solidFill>
              <a:srgbClr val="E3F2FD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2" name="Google Shape;132;p10"/>
          <p:cNvSpPr/>
          <p:nvPr/>
        </p:nvSpPr>
        <p:spPr>
          <a:xfrm>
            <a:off x="5669280" y="1920240"/>
            <a:ext cx="182880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474F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37474F"/>
                </a:solidFill>
                <a:latin typeface="Calibri"/>
                <a:ea typeface="Calibri"/>
                <a:cs typeface="Calibri"/>
                <a:sym typeface="Calibri"/>
              </a:rPr>
              <a:t>Довжина схилу: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10"/>
          <p:cNvSpPr/>
          <p:nvPr/>
        </p:nvSpPr>
        <p:spPr>
          <a:xfrm>
            <a:off x="7452360" y="1920240"/>
            <a:ext cx="128016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565C0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1565C0"/>
                </a:solidFill>
                <a:latin typeface="Calibri"/>
                <a:ea typeface="Calibri"/>
                <a:cs typeface="Calibri"/>
                <a:sym typeface="Calibri"/>
              </a:rPr>
              <a:t>44 м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34" name="Google Shape;134;p10"/>
          <p:cNvCxnSpPr/>
          <p:nvPr/>
        </p:nvCxnSpPr>
        <p:spPr>
          <a:xfrm>
            <a:off x="5669280" y="2221992"/>
            <a:ext cx="3017520" cy="0"/>
          </a:xfrm>
          <a:prstGeom prst="straightConnector1">
            <a:avLst/>
          </a:prstGeom>
          <a:noFill/>
          <a:ln cap="flat" cmpd="sng" w="12700">
            <a:solidFill>
              <a:srgbClr val="E3F2FD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5" name="Google Shape;135;p10"/>
          <p:cNvSpPr/>
          <p:nvPr/>
        </p:nvSpPr>
        <p:spPr>
          <a:xfrm>
            <a:off x="5669280" y="2240280"/>
            <a:ext cx="182880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474F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37474F"/>
                </a:solidFill>
                <a:latin typeface="Calibri"/>
                <a:ea typeface="Calibri"/>
                <a:cs typeface="Calibri"/>
                <a:sym typeface="Calibri"/>
              </a:rPr>
              <a:t>Покриття: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10"/>
          <p:cNvSpPr/>
          <p:nvPr/>
        </p:nvSpPr>
        <p:spPr>
          <a:xfrm>
            <a:off x="7452360" y="2240280"/>
            <a:ext cx="128016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565C0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1565C0"/>
                </a:solidFill>
                <a:latin typeface="Calibri"/>
                <a:ea typeface="Calibri"/>
                <a:cs typeface="Calibri"/>
                <a:sym typeface="Calibri"/>
              </a:rPr>
              <a:t>асфальт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37" name="Google Shape;137;p10"/>
          <p:cNvCxnSpPr/>
          <p:nvPr/>
        </p:nvCxnSpPr>
        <p:spPr>
          <a:xfrm>
            <a:off x="5669280" y="2542032"/>
            <a:ext cx="3017520" cy="0"/>
          </a:xfrm>
          <a:prstGeom prst="straightConnector1">
            <a:avLst/>
          </a:prstGeom>
          <a:noFill/>
          <a:ln cap="flat" cmpd="sng" w="12700">
            <a:solidFill>
              <a:srgbClr val="E3F2FD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8" name="Google Shape;138;p10"/>
          <p:cNvSpPr/>
          <p:nvPr/>
        </p:nvSpPr>
        <p:spPr>
          <a:xfrm>
            <a:off x="5669280" y="2560320"/>
            <a:ext cx="182880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474F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37474F"/>
                </a:solidFill>
                <a:latin typeface="Calibri"/>
                <a:ea typeface="Calibri"/>
                <a:cs typeface="Calibri"/>
                <a:sym typeface="Calibri"/>
              </a:rPr>
              <a:t>Гравітація 1: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10"/>
          <p:cNvSpPr/>
          <p:nvPr/>
        </p:nvSpPr>
        <p:spPr>
          <a:xfrm>
            <a:off x="7452360" y="2560320"/>
            <a:ext cx="128016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565C0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1565C0"/>
                </a:solidFill>
                <a:latin typeface="Calibri"/>
                <a:ea typeface="Calibri"/>
                <a:cs typeface="Calibri"/>
                <a:sym typeface="Calibri"/>
              </a:rPr>
              <a:t>9,81 м/с² (Земля)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40" name="Google Shape;140;p10"/>
          <p:cNvCxnSpPr/>
          <p:nvPr/>
        </p:nvCxnSpPr>
        <p:spPr>
          <a:xfrm>
            <a:off x="5669280" y="2862072"/>
            <a:ext cx="3017520" cy="0"/>
          </a:xfrm>
          <a:prstGeom prst="straightConnector1">
            <a:avLst/>
          </a:prstGeom>
          <a:noFill/>
          <a:ln cap="flat" cmpd="sng" w="12700">
            <a:solidFill>
              <a:srgbClr val="E3F2FD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41" name="Google Shape;141;p10"/>
          <p:cNvSpPr/>
          <p:nvPr/>
        </p:nvSpPr>
        <p:spPr>
          <a:xfrm>
            <a:off x="5669280" y="2880360"/>
            <a:ext cx="182880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474F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37474F"/>
                </a:solidFill>
                <a:latin typeface="Calibri"/>
                <a:ea typeface="Calibri"/>
                <a:cs typeface="Calibri"/>
                <a:sym typeface="Calibri"/>
              </a:rPr>
              <a:t>Гравітація 2: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10"/>
          <p:cNvSpPr/>
          <p:nvPr/>
        </p:nvSpPr>
        <p:spPr>
          <a:xfrm>
            <a:off x="7452360" y="2880360"/>
            <a:ext cx="128016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565C0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1565C0"/>
                </a:solidFill>
                <a:latin typeface="Calibri"/>
                <a:ea typeface="Calibri"/>
                <a:cs typeface="Calibri"/>
                <a:sym typeface="Calibri"/>
              </a:rPr>
              <a:t>1,625 м/с² (Місяць)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43" name="Google Shape;143;p10"/>
          <p:cNvCxnSpPr/>
          <p:nvPr/>
        </p:nvCxnSpPr>
        <p:spPr>
          <a:xfrm>
            <a:off x="5669280" y="3182112"/>
            <a:ext cx="3017520" cy="0"/>
          </a:xfrm>
          <a:prstGeom prst="straightConnector1">
            <a:avLst/>
          </a:prstGeom>
          <a:noFill/>
          <a:ln cap="flat" cmpd="sng" w="12700">
            <a:solidFill>
              <a:srgbClr val="E3F2FD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44" name="Google Shape;144;p10"/>
          <p:cNvSpPr/>
          <p:nvPr/>
        </p:nvSpPr>
        <p:spPr>
          <a:xfrm>
            <a:off x="5669280" y="3200400"/>
            <a:ext cx="182880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474F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37474F"/>
                </a:solidFill>
                <a:latin typeface="Calibri"/>
                <a:ea typeface="Calibri"/>
                <a:cs typeface="Calibri"/>
                <a:sym typeface="Calibri"/>
              </a:rPr>
              <a:t>Кількість авто: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10"/>
          <p:cNvSpPr/>
          <p:nvPr/>
        </p:nvSpPr>
        <p:spPr>
          <a:xfrm>
            <a:off x="7452360" y="3200400"/>
            <a:ext cx="128016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565C0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1565C0"/>
                </a:solidFill>
                <a:latin typeface="Calibri"/>
                <a:ea typeface="Calibri"/>
                <a:cs typeface="Calibri"/>
                <a:sym typeface="Calibri"/>
              </a:rPr>
              <a:t>3 транспортних засоби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46" name="Google Shape;146;p10"/>
          <p:cNvCxnSpPr/>
          <p:nvPr/>
        </p:nvCxnSpPr>
        <p:spPr>
          <a:xfrm>
            <a:off x="5669280" y="3502152"/>
            <a:ext cx="3017520" cy="0"/>
          </a:xfrm>
          <a:prstGeom prst="straightConnector1">
            <a:avLst/>
          </a:prstGeom>
          <a:noFill/>
          <a:ln cap="flat" cmpd="sng" w="12700">
            <a:solidFill>
              <a:srgbClr val="E3F2FD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47" name="Google Shape;147;p10"/>
          <p:cNvSpPr/>
          <p:nvPr/>
        </p:nvSpPr>
        <p:spPr>
          <a:xfrm>
            <a:off x="5669280" y="3520440"/>
            <a:ext cx="182880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474F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37474F"/>
                </a:solidFill>
                <a:latin typeface="Calibri"/>
                <a:ea typeface="Calibri"/>
                <a:cs typeface="Calibri"/>
                <a:sym typeface="Calibri"/>
              </a:rPr>
              <a:t>Кількість спроб: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10"/>
          <p:cNvSpPr/>
          <p:nvPr/>
        </p:nvSpPr>
        <p:spPr>
          <a:xfrm>
            <a:off x="7452360" y="3520440"/>
            <a:ext cx="128016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565C0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1565C0"/>
                </a:solidFill>
                <a:latin typeface="Calibri"/>
                <a:ea typeface="Calibri"/>
                <a:cs typeface="Calibri"/>
                <a:sym typeface="Calibri"/>
              </a:rPr>
              <a:t>по 1 на режим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9FC"/>
        </a:solidFill>
      </p:bgPr>
    </p:bg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1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1565C0"/>
          </a:solidFill>
          <a:ln cap="flat" cmpd="sng" w="12700">
            <a:solidFill>
              <a:srgbClr val="1565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11"/>
          <p:cNvSpPr/>
          <p:nvPr/>
        </p:nvSpPr>
        <p:spPr>
          <a:xfrm>
            <a:off x="320040" y="73152"/>
            <a:ext cx="850392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Calibri"/>
              <a:buNone/>
            </a:pPr>
            <a:r>
              <a:rPr b="1" i="0" lang="en-US" sz="2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Транспортні засоби для дослідження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11"/>
          <p:cNvSpPr/>
          <p:nvPr/>
        </p:nvSpPr>
        <p:spPr>
          <a:xfrm>
            <a:off x="0" y="4892040"/>
            <a:ext cx="9144000" cy="256032"/>
          </a:xfrm>
          <a:prstGeom prst="rect">
            <a:avLst/>
          </a:prstGeom>
          <a:solidFill>
            <a:srgbClr val="E3F2FD"/>
          </a:solidFill>
          <a:ln cap="flat" cmpd="sng" w="12700">
            <a:solidFill>
              <a:srgbClr val="BBDEF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" name="Google Shape;157;p11"/>
          <p:cNvSpPr/>
          <p:nvPr/>
        </p:nvSpPr>
        <p:spPr>
          <a:xfrm>
            <a:off x="274320" y="4910328"/>
            <a:ext cx="8595360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7D8B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607D8B"/>
                </a:solidFill>
                <a:latin typeface="Calibri"/>
                <a:ea typeface="Calibri"/>
                <a:cs typeface="Calibri"/>
                <a:sym typeface="Calibri"/>
              </a:rPr>
              <a:t>Заболотний В.В. | МАН-Юніор Дослідник 2026 | Як зміниться рух транспорту на Місяці?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11"/>
          <p:cNvSpPr/>
          <p:nvPr/>
        </p:nvSpPr>
        <p:spPr>
          <a:xfrm>
            <a:off x="228600" y="777240"/>
            <a:ext cx="2788920" cy="41148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BBDEF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11"/>
          <p:cNvSpPr/>
          <p:nvPr/>
        </p:nvSpPr>
        <p:spPr>
          <a:xfrm>
            <a:off x="228600" y="777240"/>
            <a:ext cx="2788920" cy="365760"/>
          </a:xfrm>
          <a:prstGeom prst="rect">
            <a:avLst/>
          </a:prstGeom>
          <a:solidFill>
            <a:srgbClr val="C62828"/>
          </a:solidFill>
          <a:ln cap="flat" cmpd="sng" w="12700">
            <a:solidFill>
              <a:srgbClr val="C6282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11"/>
          <p:cNvSpPr/>
          <p:nvPr/>
        </p:nvSpPr>
        <p:spPr>
          <a:xfrm>
            <a:off x="228600" y="795528"/>
            <a:ext cx="278892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Авто 1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/mnt/user-data/uploads/1773321453910_image.png" id="161" name="Google Shape;161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5760" y="1188720"/>
            <a:ext cx="2514600" cy="1417320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11"/>
          <p:cNvSpPr/>
          <p:nvPr/>
        </p:nvSpPr>
        <p:spPr>
          <a:xfrm>
            <a:off x="301752" y="2651760"/>
            <a:ext cx="265176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1996 Dodge Viper GTS Coupe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11"/>
          <p:cNvSpPr/>
          <p:nvPr/>
        </p:nvSpPr>
        <p:spPr>
          <a:xfrm>
            <a:off x="301752" y="3127248"/>
            <a:ext cx="265176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7D8B"/>
              </a:buClr>
              <a:buSzPts val="1000"/>
              <a:buFont typeface="Calibri"/>
              <a:buNone/>
            </a:pPr>
            <a:r>
              <a:rPr b="0" i="1" lang="en-US" sz="1000" u="none" cap="none" strike="noStrike">
                <a:solidFill>
                  <a:srgbClr val="607D8B"/>
                </a:solidFill>
                <a:latin typeface="Calibri"/>
                <a:ea typeface="Calibri"/>
                <a:cs typeface="Calibri"/>
                <a:sym typeface="Calibri"/>
              </a:rPr>
              <a:t>Спортивний автомобіль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11"/>
          <p:cNvSpPr/>
          <p:nvPr/>
        </p:nvSpPr>
        <p:spPr>
          <a:xfrm>
            <a:off x="338328" y="3401568"/>
            <a:ext cx="2578608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474F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37474F"/>
                </a:solidFill>
                <a:latin typeface="Calibri"/>
                <a:ea typeface="Calibri"/>
                <a:cs typeface="Calibri"/>
                <a:sym typeface="Calibri"/>
              </a:rPr>
              <a:t>• Маса: ~1 500 кг (легкий)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11"/>
          <p:cNvSpPr/>
          <p:nvPr/>
        </p:nvSpPr>
        <p:spPr>
          <a:xfrm>
            <a:off x="338328" y="3648456"/>
            <a:ext cx="2578608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474F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37474F"/>
                </a:solidFill>
                <a:latin typeface="Calibri"/>
                <a:ea typeface="Calibri"/>
                <a:cs typeface="Calibri"/>
                <a:sym typeface="Calibri"/>
              </a:rPr>
              <a:t>• Привід: задній (RWD)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11"/>
          <p:cNvSpPr/>
          <p:nvPr/>
        </p:nvSpPr>
        <p:spPr>
          <a:xfrm>
            <a:off x="338328" y="3895344"/>
            <a:ext cx="2578608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474F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37474F"/>
                </a:solidFill>
                <a:latin typeface="Calibri"/>
                <a:ea typeface="Calibri"/>
                <a:cs typeface="Calibri"/>
                <a:sym typeface="Calibri"/>
              </a:rPr>
              <a:t>• Потужність: 400 к.с.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11"/>
          <p:cNvSpPr/>
          <p:nvPr/>
        </p:nvSpPr>
        <p:spPr>
          <a:xfrm>
            <a:off x="338328" y="4142232"/>
            <a:ext cx="2578608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474F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37474F"/>
                </a:solidFill>
                <a:latin typeface="Calibri"/>
                <a:ea typeface="Calibri"/>
                <a:cs typeface="Calibri"/>
                <a:sym typeface="Calibri"/>
              </a:rPr>
              <a:t>• Тип: суперкар, низька посадка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p11"/>
          <p:cNvSpPr/>
          <p:nvPr/>
        </p:nvSpPr>
        <p:spPr>
          <a:xfrm>
            <a:off x="3154680" y="777240"/>
            <a:ext cx="2788920" cy="41148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BBDEF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p11"/>
          <p:cNvSpPr/>
          <p:nvPr/>
        </p:nvSpPr>
        <p:spPr>
          <a:xfrm>
            <a:off x="3154680" y="777240"/>
            <a:ext cx="2788920" cy="365760"/>
          </a:xfrm>
          <a:prstGeom prst="rect">
            <a:avLst/>
          </a:prstGeom>
          <a:solidFill>
            <a:srgbClr val="1565C0"/>
          </a:solidFill>
          <a:ln cap="flat" cmpd="sng" w="12700">
            <a:solidFill>
              <a:srgbClr val="1565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p11"/>
          <p:cNvSpPr/>
          <p:nvPr/>
        </p:nvSpPr>
        <p:spPr>
          <a:xfrm>
            <a:off x="3154680" y="795528"/>
            <a:ext cx="278892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Авто 2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/mnt/user-data/uploads/1773321441910_image.png" id="171" name="Google Shape;171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291840" y="1188720"/>
            <a:ext cx="2514600" cy="1417320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11"/>
          <p:cNvSpPr/>
          <p:nvPr/>
        </p:nvSpPr>
        <p:spPr>
          <a:xfrm>
            <a:off x="3227832" y="2651760"/>
            <a:ext cx="265176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2014 Ford F-250 Super Duty XLT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11"/>
          <p:cNvSpPr/>
          <p:nvPr/>
        </p:nvSpPr>
        <p:spPr>
          <a:xfrm>
            <a:off x="3227832" y="3127248"/>
            <a:ext cx="265176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7D8B"/>
              </a:buClr>
              <a:buSzPts val="1000"/>
              <a:buFont typeface="Calibri"/>
              <a:buNone/>
            </a:pPr>
            <a:r>
              <a:rPr b="0" i="1" lang="en-US" sz="1000" u="none" cap="none" strike="noStrike">
                <a:solidFill>
                  <a:srgbClr val="607D8B"/>
                </a:solidFill>
                <a:latin typeface="Calibri"/>
                <a:ea typeface="Calibri"/>
                <a:cs typeface="Calibri"/>
                <a:sym typeface="Calibri"/>
              </a:rPr>
              <a:t>Важкий пікап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11"/>
          <p:cNvSpPr/>
          <p:nvPr/>
        </p:nvSpPr>
        <p:spPr>
          <a:xfrm>
            <a:off x="3264408" y="3401568"/>
            <a:ext cx="2578608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474F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37474F"/>
                </a:solidFill>
                <a:latin typeface="Calibri"/>
                <a:ea typeface="Calibri"/>
                <a:cs typeface="Calibri"/>
                <a:sym typeface="Calibri"/>
              </a:rPr>
              <a:t>• Маса: ~3 200 кг (важкий)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11"/>
          <p:cNvSpPr/>
          <p:nvPr/>
        </p:nvSpPr>
        <p:spPr>
          <a:xfrm>
            <a:off x="3264408" y="3648456"/>
            <a:ext cx="2578608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474F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37474F"/>
                </a:solidFill>
                <a:latin typeface="Calibri"/>
                <a:ea typeface="Calibri"/>
                <a:cs typeface="Calibri"/>
                <a:sym typeface="Calibri"/>
              </a:rPr>
              <a:t>• Привід: повний (4WD)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11"/>
          <p:cNvSpPr/>
          <p:nvPr/>
        </p:nvSpPr>
        <p:spPr>
          <a:xfrm>
            <a:off x="3264408" y="3895344"/>
            <a:ext cx="2578608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474F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37474F"/>
                </a:solidFill>
                <a:latin typeface="Calibri"/>
                <a:ea typeface="Calibri"/>
                <a:cs typeface="Calibri"/>
                <a:sym typeface="Calibri"/>
              </a:rPr>
              <a:t>• Потужність: 385 к.с.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11"/>
          <p:cNvSpPr/>
          <p:nvPr/>
        </p:nvSpPr>
        <p:spPr>
          <a:xfrm>
            <a:off x="3264408" y="4142232"/>
            <a:ext cx="2578608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474F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37474F"/>
                </a:solidFill>
                <a:latin typeface="Calibri"/>
                <a:ea typeface="Calibri"/>
                <a:cs typeface="Calibri"/>
                <a:sym typeface="Calibri"/>
              </a:rPr>
              <a:t>• Тип: рамний пікап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11"/>
          <p:cNvSpPr/>
          <p:nvPr/>
        </p:nvSpPr>
        <p:spPr>
          <a:xfrm>
            <a:off x="6080760" y="777240"/>
            <a:ext cx="2788920" cy="41148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BBDEF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11"/>
          <p:cNvSpPr/>
          <p:nvPr/>
        </p:nvSpPr>
        <p:spPr>
          <a:xfrm>
            <a:off x="6080760" y="777240"/>
            <a:ext cx="2788920" cy="365760"/>
          </a:xfrm>
          <a:prstGeom prst="rect">
            <a:avLst/>
          </a:prstGeom>
          <a:solidFill>
            <a:srgbClr val="2E7D32"/>
          </a:solidFill>
          <a:ln cap="flat" cmpd="sng" w="12700">
            <a:solidFill>
              <a:srgbClr val="2E7D3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p11"/>
          <p:cNvSpPr/>
          <p:nvPr/>
        </p:nvSpPr>
        <p:spPr>
          <a:xfrm>
            <a:off x="6080760" y="795528"/>
            <a:ext cx="278892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Авто 3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/mnt/user-data/uploads/1773321463863_image.png" id="181" name="Google Shape;181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217920" y="1188720"/>
            <a:ext cx="2514600" cy="1417320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p11"/>
          <p:cNvSpPr/>
          <p:nvPr/>
        </p:nvSpPr>
        <p:spPr>
          <a:xfrm>
            <a:off x="6153912" y="2651760"/>
            <a:ext cx="265176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2011 Ram 1500 Crew Cab Laramie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11"/>
          <p:cNvSpPr/>
          <p:nvPr/>
        </p:nvSpPr>
        <p:spPr>
          <a:xfrm>
            <a:off x="6153912" y="3127248"/>
            <a:ext cx="265176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7D8B"/>
              </a:buClr>
              <a:buSzPts val="1000"/>
              <a:buFont typeface="Calibri"/>
              <a:buNone/>
            </a:pPr>
            <a:r>
              <a:rPr b="0" i="1" lang="en-US" sz="1000" u="none" cap="none" strike="noStrike">
                <a:solidFill>
                  <a:srgbClr val="607D8B"/>
                </a:solidFill>
                <a:latin typeface="Calibri"/>
                <a:ea typeface="Calibri"/>
                <a:cs typeface="Calibri"/>
                <a:sym typeface="Calibri"/>
              </a:rPr>
              <a:t>Середній пікап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11"/>
          <p:cNvSpPr/>
          <p:nvPr/>
        </p:nvSpPr>
        <p:spPr>
          <a:xfrm>
            <a:off x="6190488" y="3401568"/>
            <a:ext cx="2578608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474F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37474F"/>
                </a:solidFill>
                <a:latin typeface="Calibri"/>
                <a:ea typeface="Calibri"/>
                <a:cs typeface="Calibri"/>
                <a:sym typeface="Calibri"/>
              </a:rPr>
              <a:t>• Маса: ~2 500 кг (середній)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11"/>
          <p:cNvSpPr/>
          <p:nvPr/>
        </p:nvSpPr>
        <p:spPr>
          <a:xfrm>
            <a:off x="6190488" y="3648456"/>
            <a:ext cx="2578608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474F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37474F"/>
                </a:solidFill>
                <a:latin typeface="Calibri"/>
                <a:ea typeface="Calibri"/>
                <a:cs typeface="Calibri"/>
                <a:sym typeface="Calibri"/>
              </a:rPr>
              <a:t>• Привід: повний (4WD)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11"/>
          <p:cNvSpPr/>
          <p:nvPr/>
        </p:nvSpPr>
        <p:spPr>
          <a:xfrm>
            <a:off x="6190488" y="3895344"/>
            <a:ext cx="2578608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474F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37474F"/>
                </a:solidFill>
                <a:latin typeface="Calibri"/>
                <a:ea typeface="Calibri"/>
                <a:cs typeface="Calibri"/>
                <a:sym typeface="Calibri"/>
              </a:rPr>
              <a:t>• Потужність: 390 к.с.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11"/>
          <p:cNvSpPr/>
          <p:nvPr/>
        </p:nvSpPr>
        <p:spPr>
          <a:xfrm>
            <a:off x="6190488" y="4142232"/>
            <a:ext cx="2578608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474F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37474F"/>
                </a:solidFill>
                <a:latin typeface="Calibri"/>
                <a:ea typeface="Calibri"/>
                <a:cs typeface="Calibri"/>
                <a:sym typeface="Calibri"/>
              </a:rPr>
              <a:t>• Тип: рамний пікап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9FC"/>
        </a:solidFill>
      </p:bgPr>
    </p:bg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1565C0"/>
          </a:solidFill>
          <a:ln cap="flat" cmpd="sng" w="12700">
            <a:solidFill>
              <a:srgbClr val="1565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12"/>
          <p:cNvSpPr/>
          <p:nvPr/>
        </p:nvSpPr>
        <p:spPr>
          <a:xfrm>
            <a:off x="320040" y="73152"/>
            <a:ext cx="850392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Calibri"/>
              <a:buNone/>
            </a:pPr>
            <a:r>
              <a:rPr b="1" i="0" lang="en-US" sz="2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Умови та локація експерименту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12"/>
          <p:cNvSpPr/>
          <p:nvPr/>
        </p:nvSpPr>
        <p:spPr>
          <a:xfrm>
            <a:off x="0" y="4892040"/>
            <a:ext cx="9144000" cy="256032"/>
          </a:xfrm>
          <a:prstGeom prst="rect">
            <a:avLst/>
          </a:prstGeom>
          <a:solidFill>
            <a:srgbClr val="E3F2FD"/>
          </a:solidFill>
          <a:ln cap="flat" cmpd="sng" w="12700">
            <a:solidFill>
              <a:srgbClr val="BBDEF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12"/>
          <p:cNvSpPr/>
          <p:nvPr/>
        </p:nvSpPr>
        <p:spPr>
          <a:xfrm>
            <a:off x="274320" y="4910328"/>
            <a:ext cx="8595360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7D8B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607D8B"/>
                </a:solidFill>
                <a:latin typeface="Calibri"/>
                <a:ea typeface="Calibri"/>
                <a:cs typeface="Calibri"/>
                <a:sym typeface="Calibri"/>
              </a:rPr>
              <a:t>Заболотний В.В. | МАН-Юніор Дослідник 2026 | Як зміниться рух транспорту на Місяці?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12"/>
          <p:cNvSpPr/>
          <p:nvPr/>
        </p:nvSpPr>
        <p:spPr>
          <a:xfrm>
            <a:off x="274320" y="4069080"/>
            <a:ext cx="8595360" cy="749808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BBDEF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00" u="none" cap="none" strike="noStrike">
                <a:solidFill>
                  <a:srgbClr val="1565C0"/>
                </a:solidFill>
                <a:latin typeface="Calibri"/>
                <a:ea typeface="Calibri"/>
                <a:cs typeface="Calibri"/>
                <a:sym typeface="Calibri"/>
              </a:rPr>
              <a:t>Відео 1. </a:t>
            </a:r>
            <a:r>
              <a:rPr b="0" i="0" lang="en-US" sz="1100" u="none" cap="none" strike="noStrike">
                <a:solidFill>
                  <a:srgbClr val="37474F"/>
                </a:solidFill>
                <a:latin typeface="Calibri"/>
                <a:ea typeface="Calibri"/>
                <a:cs typeface="Calibri"/>
                <a:sym typeface="Calibri"/>
              </a:rPr>
              <a:t>Загальний вигляд полігону — гірка під кутом 35°. Демонструє стартову позицію, довжину схилу та висоту. Умови однакові для всіх трьох автомобілів.</a:t>
            </a:r>
            <a:endParaRPr/>
          </a:p>
        </p:txBody>
      </p:sp>
      <p:pic>
        <p:nvPicPr>
          <p:cNvPr id="198" name="Google Shape;198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4320" y="890129"/>
            <a:ext cx="8595360" cy="29746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9FC"/>
        </a:solidFill>
      </p:bgPr>
    </p:bg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3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1565C0"/>
          </a:solidFill>
          <a:ln cap="flat" cmpd="sng" w="12700">
            <a:solidFill>
              <a:srgbClr val="1565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p13"/>
          <p:cNvSpPr/>
          <p:nvPr/>
        </p:nvSpPr>
        <p:spPr>
          <a:xfrm>
            <a:off x="320040" y="73152"/>
            <a:ext cx="850392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Calibri"/>
              <a:buNone/>
            </a:pPr>
            <a:r>
              <a:rPr b="1" i="0" lang="en-US" sz="2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Хід дослідження: Dodge Viper на гірці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13"/>
          <p:cNvSpPr/>
          <p:nvPr/>
        </p:nvSpPr>
        <p:spPr>
          <a:xfrm>
            <a:off x="0" y="4892040"/>
            <a:ext cx="9144000" cy="256032"/>
          </a:xfrm>
          <a:prstGeom prst="rect">
            <a:avLst/>
          </a:prstGeom>
          <a:solidFill>
            <a:srgbClr val="E3F2FD"/>
          </a:solidFill>
          <a:ln cap="flat" cmpd="sng" w="12700">
            <a:solidFill>
              <a:srgbClr val="BBDEF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13"/>
          <p:cNvSpPr/>
          <p:nvPr/>
        </p:nvSpPr>
        <p:spPr>
          <a:xfrm>
            <a:off x="274320" y="4910328"/>
            <a:ext cx="8595360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7D8B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607D8B"/>
                </a:solidFill>
                <a:latin typeface="Calibri"/>
                <a:ea typeface="Calibri"/>
                <a:cs typeface="Calibri"/>
                <a:sym typeface="Calibri"/>
              </a:rPr>
              <a:t>Заболотний В.В. | МАН-Юніор Дослідник 2026 | Як зміниться рух транспорту на Місяці?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13"/>
          <p:cNvSpPr/>
          <p:nvPr/>
        </p:nvSpPr>
        <p:spPr>
          <a:xfrm>
            <a:off x="228600" y="777240"/>
            <a:ext cx="4160520" cy="365760"/>
          </a:xfrm>
          <a:prstGeom prst="rect">
            <a:avLst/>
          </a:prstGeom>
          <a:solidFill>
            <a:srgbClr val="2E7D32"/>
          </a:solidFill>
          <a:ln cap="flat" cmpd="sng" w="12700">
            <a:solidFill>
              <a:srgbClr val="2E7D3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13"/>
          <p:cNvSpPr/>
          <p:nvPr/>
        </p:nvSpPr>
        <p:spPr>
          <a:xfrm>
            <a:off x="274320" y="795528"/>
            <a:ext cx="429768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-US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🌍| Земна гравітація – підйом успішний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13"/>
          <p:cNvSpPr/>
          <p:nvPr/>
        </p:nvSpPr>
        <p:spPr>
          <a:xfrm>
            <a:off x="228600" y="3474720"/>
            <a:ext cx="4160520" cy="1097280"/>
          </a:xfrm>
          <a:prstGeom prst="rect">
            <a:avLst/>
          </a:prstGeom>
          <a:solidFill>
            <a:srgbClr val="E8F5E9"/>
          </a:solidFill>
          <a:ln cap="flat" cmpd="sng" w="12700">
            <a:solidFill>
              <a:srgbClr val="2E7D3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13"/>
          <p:cNvSpPr/>
          <p:nvPr/>
        </p:nvSpPr>
        <p:spPr>
          <a:xfrm>
            <a:off x="320040" y="3520440"/>
            <a:ext cx="4069080" cy="1005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7D32"/>
              </a:buClr>
              <a:buSzPts val="1200"/>
              <a:buFont typeface="Calibri"/>
              <a:buNone/>
            </a:pPr>
            <a:r>
              <a:rPr b="1" i="0" lang="en-US" sz="1200" u="none" cap="none" strike="noStrike">
                <a:solidFill>
                  <a:srgbClr val="2E7D32"/>
                </a:solidFill>
                <a:latin typeface="Calibri"/>
                <a:ea typeface="Calibri"/>
                <a:cs typeface="Calibri"/>
                <a:sym typeface="Calibri"/>
              </a:rPr>
              <a:t>Спостереження: 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474F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rgbClr val="37474F"/>
                </a:solidFill>
                <a:latin typeface="Calibri"/>
                <a:ea typeface="Calibri"/>
                <a:cs typeface="Calibri"/>
                <a:sym typeface="Calibri"/>
              </a:rPr>
              <a:t>Авто їде рівно, без ковзання. Швидкість ~8 км/год, час підйому 20 секунд.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13"/>
          <p:cNvSpPr/>
          <p:nvPr/>
        </p:nvSpPr>
        <p:spPr>
          <a:xfrm>
            <a:off x="4754880" y="777240"/>
            <a:ext cx="4160520" cy="365760"/>
          </a:xfrm>
          <a:prstGeom prst="rect">
            <a:avLst/>
          </a:prstGeom>
          <a:solidFill>
            <a:srgbClr val="C62828"/>
          </a:solidFill>
          <a:ln cap="flat" cmpd="sng" w="12700">
            <a:solidFill>
              <a:srgbClr val="C6282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p13"/>
          <p:cNvSpPr/>
          <p:nvPr/>
        </p:nvSpPr>
        <p:spPr>
          <a:xfrm>
            <a:off x="4846320" y="795528"/>
            <a:ext cx="402336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-US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🌕</a:t>
            </a:r>
            <a:r>
              <a:rPr b="1" i="0" lang="en-US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|</a:t>
            </a:r>
            <a:r>
              <a:rPr b="1" i="0" lang="en-US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Місячна гравітація – машина перекинулась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13"/>
          <p:cNvSpPr/>
          <p:nvPr/>
        </p:nvSpPr>
        <p:spPr>
          <a:xfrm>
            <a:off x="4754880" y="3474720"/>
            <a:ext cx="4160520" cy="1097280"/>
          </a:xfrm>
          <a:prstGeom prst="rect">
            <a:avLst/>
          </a:prstGeom>
          <a:solidFill>
            <a:srgbClr val="FFEBEE"/>
          </a:solidFill>
          <a:ln cap="flat" cmpd="sng" w="12700">
            <a:solidFill>
              <a:srgbClr val="C6282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p13"/>
          <p:cNvSpPr/>
          <p:nvPr/>
        </p:nvSpPr>
        <p:spPr>
          <a:xfrm>
            <a:off x="4892040" y="3520440"/>
            <a:ext cx="3931920" cy="1005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62828"/>
              </a:buClr>
              <a:buSzPts val="1200"/>
              <a:buFont typeface="Calibri"/>
              <a:buNone/>
            </a:pPr>
            <a:r>
              <a:rPr b="1" i="0" lang="en-US" sz="1200" u="none" cap="none" strike="noStrike">
                <a:solidFill>
                  <a:srgbClr val="C62828"/>
                </a:solidFill>
                <a:latin typeface="Calibri"/>
                <a:ea typeface="Calibri"/>
                <a:cs typeface="Calibri"/>
                <a:sym typeface="Calibri"/>
              </a:rPr>
              <a:t>Спостереження: 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474F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rgbClr val="37474F"/>
                </a:solidFill>
                <a:latin typeface="Calibri"/>
                <a:ea typeface="Calibri"/>
                <a:cs typeface="Calibri"/>
                <a:sym typeface="Calibri"/>
              </a:rPr>
              <a:t>Авто стало некерованим. Підйом неможливий — колеса буксують без тяги.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6" name="Google Shape;216;p13"/>
          <p:cNvPicPr preferRelativeResize="0"/>
          <p:nvPr/>
        </p:nvPicPr>
        <p:blipFill rotWithShape="1">
          <a:blip r:embed="rId3">
            <a:alphaModFix/>
          </a:blip>
          <a:srcRect b="25765" l="8229" r="550" t="10152"/>
          <a:stretch/>
        </p:blipFill>
        <p:spPr>
          <a:xfrm>
            <a:off x="228600" y="1231925"/>
            <a:ext cx="4160520" cy="21538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13"/>
          <p:cNvPicPr preferRelativeResize="0"/>
          <p:nvPr/>
        </p:nvPicPr>
        <p:blipFill rotWithShape="1">
          <a:blip r:embed="rId4">
            <a:alphaModFix/>
          </a:blip>
          <a:srcRect b="25671" l="10164" r="45410" t="37608"/>
          <a:stretch/>
        </p:blipFill>
        <p:spPr>
          <a:xfrm>
            <a:off x="4754881" y="1231925"/>
            <a:ext cx="4160519" cy="21538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9FC"/>
        </a:solidFill>
      </p:bgPr>
    </p:bg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14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1565C0"/>
          </a:solidFill>
          <a:ln cap="flat" cmpd="sng" w="12700">
            <a:solidFill>
              <a:srgbClr val="1565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14"/>
          <p:cNvSpPr/>
          <p:nvPr/>
        </p:nvSpPr>
        <p:spPr>
          <a:xfrm>
            <a:off x="320040" y="73152"/>
            <a:ext cx="850392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Calibri"/>
              <a:buNone/>
            </a:pPr>
            <a:r>
              <a:rPr b="1" i="0" lang="en-US" sz="2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Результати: 1996 Dodge Viper GTS Coupe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" name="Google Shape;225;p14"/>
          <p:cNvSpPr/>
          <p:nvPr/>
        </p:nvSpPr>
        <p:spPr>
          <a:xfrm>
            <a:off x="0" y="4892040"/>
            <a:ext cx="9144000" cy="256032"/>
          </a:xfrm>
          <a:prstGeom prst="rect">
            <a:avLst/>
          </a:prstGeom>
          <a:solidFill>
            <a:srgbClr val="E3F2FD"/>
          </a:solidFill>
          <a:ln cap="flat" cmpd="sng" w="12700">
            <a:solidFill>
              <a:srgbClr val="BBDEF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" name="Google Shape;226;p14"/>
          <p:cNvSpPr/>
          <p:nvPr/>
        </p:nvSpPr>
        <p:spPr>
          <a:xfrm>
            <a:off x="274320" y="4910328"/>
            <a:ext cx="8595360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7D8B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607D8B"/>
                </a:solidFill>
                <a:latin typeface="Calibri"/>
                <a:ea typeface="Calibri"/>
                <a:cs typeface="Calibri"/>
                <a:sym typeface="Calibri"/>
              </a:rPr>
              <a:t>Заболотний В.В. | МАН-Юніор Дослідник 2026 | Як зміниться рух транспорту на Місяці?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p14"/>
          <p:cNvSpPr/>
          <p:nvPr/>
        </p:nvSpPr>
        <p:spPr>
          <a:xfrm>
            <a:off x="274320" y="777240"/>
            <a:ext cx="8595360" cy="502920"/>
          </a:xfrm>
          <a:prstGeom prst="rect">
            <a:avLst/>
          </a:prstGeom>
          <a:solidFill>
            <a:srgbClr val="FFF3E0"/>
          </a:solidFill>
          <a:ln cap="flat" cmpd="sng" w="12700">
            <a:solidFill>
              <a:srgbClr val="C6282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p14"/>
          <p:cNvSpPr/>
          <p:nvPr/>
        </p:nvSpPr>
        <p:spPr>
          <a:xfrm>
            <a:off x="411480" y="795528"/>
            <a:ext cx="832104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62828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C62828"/>
                </a:solidFill>
                <a:latin typeface="Calibri"/>
                <a:ea typeface="Calibri"/>
                <a:cs typeface="Calibri"/>
                <a:sym typeface="Calibri"/>
              </a:rPr>
              <a:t>Висновок: </a:t>
            </a:r>
            <a:r>
              <a:rPr b="0" i="0" lang="en-US" sz="1200" u="none" cap="none" strike="noStrik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Dodge Viper при місячній гравітації не зміг подолати підйом. Авто ставало практично некерованим через мінімальне зчеплення шин.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29" name="Google Shape;229;p14"/>
          <p:cNvGraphicFramePr/>
          <p:nvPr/>
        </p:nvGraphicFramePr>
        <p:xfrm>
          <a:off x="274320" y="13898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{BAF9C023-742C-4F9B-AD69-9F703A327EB8}</a:tableStyleId>
              </a:tblPr>
              <a:tblGrid>
                <a:gridCol w="2560325"/>
                <a:gridCol w="2103125"/>
                <a:gridCol w="2286000"/>
                <a:gridCol w="1645925"/>
              </a:tblGrid>
              <a:tr h="4389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Calibri"/>
                        <a:buNone/>
                      </a:pPr>
                      <a:r>
                        <a:rPr b="1" lang="en-US" sz="12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Параметр</a:t>
                      </a:r>
                      <a:endParaRPr sz="1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565C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Calibri"/>
                        <a:buNone/>
                      </a:pPr>
                      <a:r>
                        <a:rPr b="1" lang="en-US" sz="12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Земна гравітація</a:t>
                      </a:r>
                      <a:endParaRPr sz="1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565C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Calibri"/>
                        <a:buNone/>
                      </a:pPr>
                      <a:r>
                        <a:rPr b="1" lang="en-US" sz="12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Місячна гравітація</a:t>
                      </a:r>
                      <a:endParaRPr sz="1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565C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Calibri"/>
                        <a:buNone/>
                      </a:pPr>
                      <a:r>
                        <a:rPr b="1" lang="en-US" sz="12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Зміна</a:t>
                      </a:r>
                      <a:endParaRPr sz="1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565C0"/>
                    </a:solidFill>
                  </a:tcPr>
                </a:tc>
              </a:tr>
              <a:tr h="4389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7474F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>
                          <a:solidFill>
                            <a:srgbClr val="37474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Результат підйому</a:t>
                      </a:r>
                      <a:endParaRPr sz="1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7474F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>
                          <a:solidFill>
                            <a:srgbClr val="37474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Піднявся</a:t>
                      </a:r>
                      <a:endParaRPr sz="1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62828"/>
                        </a:buClr>
                        <a:buSzPts val="1200"/>
                        <a:buFont typeface="Calibri"/>
                        <a:buNone/>
                      </a:pPr>
                      <a:r>
                        <a:rPr b="1" lang="en-US" sz="1200" u="none" cap="none" strike="noStrike">
                          <a:solidFill>
                            <a:srgbClr val="C62828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Не піднявся</a:t>
                      </a:r>
                      <a:endParaRPr sz="1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62828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>
                          <a:solidFill>
                            <a:srgbClr val="C62828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Критична різниця</a:t>
                      </a:r>
                      <a:endParaRPr sz="1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4389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7474F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>
                          <a:solidFill>
                            <a:srgbClr val="37474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Середня швидкість</a:t>
                      </a:r>
                      <a:endParaRPr sz="1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7474F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>
                          <a:solidFill>
                            <a:srgbClr val="37474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~8 км/год</a:t>
                      </a:r>
                      <a:endParaRPr sz="1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7474F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>
                          <a:solidFill>
                            <a:srgbClr val="37474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–</a:t>
                      </a:r>
                      <a:endParaRPr sz="1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7474F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>
                          <a:solidFill>
                            <a:srgbClr val="37474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–</a:t>
                      </a:r>
                      <a:endParaRPr sz="1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4389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7474F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>
                          <a:solidFill>
                            <a:srgbClr val="37474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Час підйому</a:t>
                      </a:r>
                      <a:endParaRPr sz="1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7474F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>
                          <a:solidFill>
                            <a:srgbClr val="37474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 секунд</a:t>
                      </a:r>
                      <a:endParaRPr sz="1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7474F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>
                          <a:solidFill>
                            <a:srgbClr val="37474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–</a:t>
                      </a:r>
                      <a:endParaRPr sz="1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7474F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>
                          <a:solidFill>
                            <a:srgbClr val="37474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Нерезультативно</a:t>
                      </a:r>
                      <a:endParaRPr sz="1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4389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7474F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>
                          <a:solidFill>
                            <a:srgbClr val="37474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Керованість</a:t>
                      </a:r>
                      <a:endParaRPr sz="1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7474F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>
                          <a:solidFill>
                            <a:srgbClr val="37474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Нормальна</a:t>
                      </a:r>
                      <a:endParaRPr sz="1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62828"/>
                        </a:buClr>
                        <a:buSzPts val="1200"/>
                        <a:buFont typeface="Calibri"/>
                        <a:buNone/>
                      </a:pPr>
                      <a:r>
                        <a:rPr b="1" lang="en-US" sz="1200" u="none" cap="none" strike="noStrike">
                          <a:solidFill>
                            <a:srgbClr val="C62828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Втрачена</a:t>
                      </a:r>
                      <a:endParaRPr sz="1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7474F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>
                          <a:solidFill>
                            <a:srgbClr val="37474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Критична зміна</a:t>
                      </a:r>
                      <a:endParaRPr sz="1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4389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7474F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>
                          <a:solidFill>
                            <a:srgbClr val="37474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Зчеплення шин</a:t>
                      </a:r>
                      <a:endParaRPr sz="1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7474F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>
                          <a:solidFill>
                            <a:srgbClr val="37474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Стабільне</a:t>
                      </a:r>
                      <a:endParaRPr sz="1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62828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>
                          <a:solidFill>
                            <a:srgbClr val="C62828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Майже відсутнє</a:t>
                      </a:r>
                      <a:endParaRPr sz="1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7474F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>
                          <a:solidFill>
                            <a:srgbClr val="37474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У 6 разів менше</a:t>
                      </a:r>
                      <a:endParaRPr sz="1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30" name="Google Shape;230;p14"/>
          <p:cNvSpPr/>
          <p:nvPr/>
        </p:nvSpPr>
        <p:spPr>
          <a:xfrm>
            <a:off x="274320" y="4041648"/>
            <a:ext cx="859536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474F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37474F"/>
                </a:solidFill>
                <a:latin typeface="Calibri"/>
                <a:ea typeface="Calibri"/>
                <a:cs typeface="Calibri"/>
                <a:sym typeface="Calibri"/>
              </a:rPr>
              <a:t>Причина невдачі: Dodge Viper – легкий спортивний автомобіль (бл. 1500 кг) із заднім приводом. Зменшення прижимної сили у 6 разів зробило підйом неможливим – колеса буксували та не забезпечували тягу.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9FC"/>
        </a:solidFill>
      </p:bgPr>
    </p:bg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5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1565C0"/>
          </a:solidFill>
          <a:ln cap="flat" cmpd="sng" w="12700">
            <a:solidFill>
              <a:srgbClr val="1565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" name="Google Shape;237;p15"/>
          <p:cNvSpPr/>
          <p:nvPr/>
        </p:nvSpPr>
        <p:spPr>
          <a:xfrm>
            <a:off x="320040" y="73152"/>
            <a:ext cx="850392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Calibri"/>
              <a:buNone/>
            </a:pPr>
            <a:r>
              <a:rPr b="1" i="0" lang="en-US" sz="2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Результати: Ford F-250 та Ram 1500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" name="Google Shape;238;p15"/>
          <p:cNvSpPr/>
          <p:nvPr/>
        </p:nvSpPr>
        <p:spPr>
          <a:xfrm>
            <a:off x="0" y="4892040"/>
            <a:ext cx="9144000" cy="256032"/>
          </a:xfrm>
          <a:prstGeom prst="rect">
            <a:avLst/>
          </a:prstGeom>
          <a:solidFill>
            <a:srgbClr val="E3F2FD"/>
          </a:solidFill>
          <a:ln cap="flat" cmpd="sng" w="12700">
            <a:solidFill>
              <a:srgbClr val="BBDEF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" name="Google Shape;239;p15"/>
          <p:cNvSpPr/>
          <p:nvPr/>
        </p:nvSpPr>
        <p:spPr>
          <a:xfrm>
            <a:off x="274320" y="4910328"/>
            <a:ext cx="8595360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7D8B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607D8B"/>
                </a:solidFill>
                <a:latin typeface="Calibri"/>
                <a:ea typeface="Calibri"/>
                <a:cs typeface="Calibri"/>
                <a:sym typeface="Calibri"/>
              </a:rPr>
              <a:t>Заболотний В.В. | МАН-Юніор Дослідник 2026 | Як зміниться рух транспорту на Місяці?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" name="Google Shape;240;p15"/>
          <p:cNvSpPr/>
          <p:nvPr/>
        </p:nvSpPr>
        <p:spPr>
          <a:xfrm>
            <a:off x="228600" y="777240"/>
            <a:ext cx="4251960" cy="41148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BBDEF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1" name="Google Shape;241;p15"/>
          <p:cNvSpPr/>
          <p:nvPr/>
        </p:nvSpPr>
        <p:spPr>
          <a:xfrm>
            <a:off x="228600" y="777240"/>
            <a:ext cx="4251960" cy="411480"/>
          </a:xfrm>
          <a:prstGeom prst="rect">
            <a:avLst/>
          </a:prstGeom>
          <a:solidFill>
            <a:srgbClr val="1565C0"/>
          </a:solidFill>
          <a:ln cap="flat" cmpd="sng" w="12700">
            <a:solidFill>
              <a:srgbClr val="1565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Google Shape;242;p15"/>
          <p:cNvSpPr/>
          <p:nvPr/>
        </p:nvSpPr>
        <p:spPr>
          <a:xfrm>
            <a:off x="320040" y="795528"/>
            <a:ext cx="406908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-US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2014 Ford F-250 Super Duty XLT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/mnt/user-data/uploads/1773321576632_image.png" id="243" name="Google Shape;243;p15"/>
          <p:cNvPicPr preferRelativeResize="0"/>
          <p:nvPr/>
        </p:nvPicPr>
        <p:blipFill rotWithShape="1">
          <a:blip r:embed="rId3">
            <a:alphaModFix/>
          </a:blip>
          <a:srcRect b="-7407" l="0" r="0" t="-7407"/>
          <a:stretch/>
        </p:blipFill>
        <p:spPr>
          <a:xfrm>
            <a:off x="320040" y="1197864"/>
            <a:ext cx="4069080" cy="1417320"/>
          </a:xfrm>
          <a:prstGeom prst="rect">
            <a:avLst/>
          </a:prstGeom>
          <a:noFill/>
          <a:ln>
            <a:noFill/>
          </a:ln>
        </p:spPr>
      </p:pic>
      <p:sp>
        <p:nvSpPr>
          <p:cNvPr id="244" name="Google Shape;244;p15"/>
          <p:cNvSpPr/>
          <p:nvPr/>
        </p:nvSpPr>
        <p:spPr>
          <a:xfrm>
            <a:off x="320040" y="2535030"/>
            <a:ext cx="4023300" cy="34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7D8B"/>
              </a:buClr>
              <a:buSzPts val="1000"/>
              <a:buFont typeface="Calibri"/>
              <a:buNone/>
            </a:pPr>
            <a:r>
              <a:rPr b="0" i="1" lang="en-US" sz="1000" u="none" cap="none" strike="noStrike">
                <a:solidFill>
                  <a:srgbClr val="607D8B"/>
                </a:solidFill>
                <a:latin typeface="Calibri"/>
                <a:ea typeface="Calibri"/>
                <a:cs typeface="Calibri"/>
                <a:sym typeface="Calibri"/>
              </a:rPr>
              <a:t>Рис. 5. Ford F-250 при місячній гравітації – передні колеса відірвані від дороги.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45" name="Google Shape;245;p15"/>
          <p:cNvGraphicFramePr/>
          <p:nvPr/>
        </p:nvGraphicFramePr>
        <p:xfrm>
          <a:off x="274320" y="285292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{BAF9C023-742C-4F9B-AD69-9F703A327EB8}</a:tableStyleId>
              </a:tblPr>
              <a:tblGrid>
                <a:gridCol w="1737350"/>
                <a:gridCol w="1188725"/>
                <a:gridCol w="1234450"/>
              </a:tblGrid>
              <a:tr h="3657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100"/>
                        <a:buFont typeface="Calibri"/>
                        <a:buNone/>
                      </a:pPr>
                      <a:r>
                        <a:rPr b="1" lang="en-US" sz="11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Параметр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E88E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100"/>
                        <a:buFont typeface="Calibri"/>
                        <a:buNone/>
                      </a:pPr>
                      <a:r>
                        <a:rPr b="1" lang="en-US" sz="11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Земна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E88E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100"/>
                        <a:buFont typeface="Calibri"/>
                        <a:buNone/>
                      </a:pPr>
                      <a:r>
                        <a:rPr b="1" lang="en-US" sz="11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Місячна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E88E5"/>
                    </a:solidFill>
                  </a:tcPr>
                </a:tc>
              </a:tr>
              <a:tr h="3657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7474F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100" u="none" cap="none" strike="noStrike">
                          <a:solidFill>
                            <a:srgbClr val="37474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Результат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E7D32"/>
                        </a:buClr>
                        <a:buSzPts val="1100"/>
                        <a:buFont typeface="Calibri"/>
                        <a:buNone/>
                      </a:pPr>
                      <a:r>
                        <a:rPr b="1" lang="en-US" sz="1100" u="none" cap="none" strike="noStrike">
                          <a:solidFill>
                            <a:srgbClr val="2E7D3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Піднявся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E65100"/>
                        </a:buClr>
                        <a:buSzPts val="1100"/>
                        <a:buFont typeface="Calibri"/>
                        <a:buNone/>
                      </a:pPr>
                      <a:r>
                        <a:rPr b="1" lang="en-US" sz="1100" u="none" cap="none" strike="noStrike">
                          <a:solidFill>
                            <a:srgbClr val="E651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Піднявся*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657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7474F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100" u="none" cap="none" strike="noStrike">
                          <a:solidFill>
                            <a:srgbClr val="37474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Сер. швидкість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7474F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100" u="none" cap="none" strike="noStrike">
                          <a:solidFill>
                            <a:srgbClr val="37474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30 км/год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62828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100" u="none" cap="none" strike="noStrike">
                          <a:solidFill>
                            <a:srgbClr val="C62828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&gt;100 км/год**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657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7474F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100" u="none" cap="none" strike="noStrike">
                          <a:solidFill>
                            <a:srgbClr val="37474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Час підйому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7474F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100" u="none" cap="none" strike="noStrike">
                          <a:solidFill>
                            <a:srgbClr val="37474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18 секунд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7474F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100" u="none" cap="none" strike="noStrike">
                          <a:solidFill>
                            <a:srgbClr val="37474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13 секунд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657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7474F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100" u="none" cap="none" strike="noStrike">
                          <a:solidFill>
                            <a:srgbClr val="37474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Керованість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7474F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100" u="none" cap="none" strike="noStrike">
                          <a:solidFill>
                            <a:srgbClr val="37474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Нормальна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E65100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100" u="none" cap="none" strike="noStrike">
                          <a:solidFill>
                            <a:srgbClr val="E651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Нестабільна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46" name="Google Shape;246;p15"/>
          <p:cNvSpPr/>
          <p:nvPr/>
        </p:nvSpPr>
        <p:spPr>
          <a:xfrm>
            <a:off x="320040" y="4608576"/>
            <a:ext cx="406908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7D8B"/>
              </a:buClr>
              <a:buSzPts val="900"/>
              <a:buFont typeface="Calibri"/>
              <a:buNone/>
            </a:pPr>
            <a:r>
              <a:rPr b="0" i="1" lang="en-US" sz="900" u="none" cap="none" strike="noStrike">
                <a:solidFill>
                  <a:srgbClr val="607D8B"/>
                </a:solidFill>
                <a:latin typeface="Calibri"/>
                <a:ea typeface="Calibri"/>
                <a:cs typeface="Calibri"/>
                <a:sym typeface="Calibri"/>
              </a:rPr>
              <a:t>* підкинуло  ** спідометр завищено (колеса у повітрі)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47;p15"/>
          <p:cNvSpPr/>
          <p:nvPr/>
        </p:nvSpPr>
        <p:spPr>
          <a:xfrm>
            <a:off x="4663440" y="777240"/>
            <a:ext cx="4251960" cy="41148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BBDEF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" name="Google Shape;248;p15"/>
          <p:cNvSpPr/>
          <p:nvPr/>
        </p:nvSpPr>
        <p:spPr>
          <a:xfrm>
            <a:off x="4663440" y="777240"/>
            <a:ext cx="4251960" cy="411480"/>
          </a:xfrm>
          <a:prstGeom prst="rect">
            <a:avLst/>
          </a:prstGeom>
          <a:solidFill>
            <a:srgbClr val="2E7D32"/>
          </a:solidFill>
          <a:ln cap="flat" cmpd="sng" w="12700">
            <a:solidFill>
              <a:srgbClr val="2E7D3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p15"/>
          <p:cNvSpPr/>
          <p:nvPr/>
        </p:nvSpPr>
        <p:spPr>
          <a:xfrm>
            <a:off x="4754880" y="795528"/>
            <a:ext cx="406908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-US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2011 Ram 1500 Crew Cab Laramie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" name="Google Shape;250;p15"/>
          <p:cNvSpPr/>
          <p:nvPr/>
        </p:nvSpPr>
        <p:spPr>
          <a:xfrm>
            <a:off x="4754882" y="2505530"/>
            <a:ext cx="4023300" cy="34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7D8B"/>
              </a:buClr>
              <a:buSzPts val="1000"/>
              <a:buFont typeface="Calibri"/>
              <a:buNone/>
            </a:pPr>
            <a:r>
              <a:rPr b="0" i="1" lang="en-US" sz="1000" u="none" cap="none" strike="noStrike">
                <a:solidFill>
                  <a:srgbClr val="607D8B"/>
                </a:solidFill>
                <a:latin typeface="Calibri"/>
                <a:ea typeface="Calibri"/>
                <a:cs typeface="Calibri"/>
                <a:sym typeface="Calibri"/>
              </a:rPr>
              <a:t>Рис. 6. Ram 1500 досяг вершини гірки – найкращий результат серед усіх трьох авто.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51" name="Google Shape;251;p15"/>
          <p:cNvGraphicFramePr/>
          <p:nvPr/>
        </p:nvGraphicFramePr>
        <p:xfrm>
          <a:off x="4709160" y="285292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{BAF9C023-742C-4F9B-AD69-9F703A327EB8}</a:tableStyleId>
              </a:tblPr>
              <a:tblGrid>
                <a:gridCol w="1737350"/>
                <a:gridCol w="1188725"/>
                <a:gridCol w="1234450"/>
              </a:tblGrid>
              <a:tr h="3657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100"/>
                        <a:buFont typeface="Calibri"/>
                        <a:buNone/>
                      </a:pPr>
                      <a:r>
                        <a:rPr b="1" lang="en-US" sz="11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Параметр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388E3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100"/>
                        <a:buFont typeface="Calibri"/>
                        <a:buNone/>
                      </a:pPr>
                      <a:r>
                        <a:rPr b="1" lang="en-US" sz="11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Земна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388E3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100"/>
                        <a:buFont typeface="Calibri"/>
                        <a:buNone/>
                      </a:pPr>
                      <a:r>
                        <a:rPr b="1" lang="en-US" sz="11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Місячна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388E3C"/>
                    </a:solidFill>
                  </a:tcPr>
                </a:tc>
              </a:tr>
              <a:tr h="3657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7474F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100" u="none" cap="none" strike="noStrike">
                          <a:solidFill>
                            <a:srgbClr val="37474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Результат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E7D32"/>
                        </a:buClr>
                        <a:buSzPts val="1100"/>
                        <a:buFont typeface="Calibri"/>
                        <a:buNone/>
                      </a:pPr>
                      <a:r>
                        <a:rPr b="1" lang="en-US" sz="1100" u="none" cap="none" strike="noStrike">
                          <a:solidFill>
                            <a:srgbClr val="2E7D3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Піднявся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E65100"/>
                        </a:buClr>
                        <a:buSzPts val="1100"/>
                        <a:buFont typeface="Calibri"/>
                        <a:buNone/>
                      </a:pPr>
                      <a:r>
                        <a:rPr b="1" lang="en-US" sz="1100" u="none" cap="none" strike="noStrike">
                          <a:solidFill>
                            <a:srgbClr val="E651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Піднявся*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657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7474F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100" u="none" cap="none" strike="noStrike">
                          <a:solidFill>
                            <a:srgbClr val="37474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Сер. швидкість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7474F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100" u="none" cap="none" strike="noStrike">
                          <a:solidFill>
                            <a:srgbClr val="37474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50 км/год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62828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100" u="none" cap="none" strike="noStrike">
                          <a:solidFill>
                            <a:srgbClr val="C62828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110 км/год**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657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7474F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100" u="none" cap="none" strike="noStrike">
                          <a:solidFill>
                            <a:srgbClr val="37474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Час підйому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7474F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100" u="none" cap="none" strike="noStrike">
                          <a:solidFill>
                            <a:srgbClr val="37474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 секунд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7474F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100" u="none" cap="none" strike="noStrike">
                          <a:solidFill>
                            <a:srgbClr val="37474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11 секунд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657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7474F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100" u="none" cap="none" strike="noStrike">
                          <a:solidFill>
                            <a:srgbClr val="37474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Керованість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7474F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100" u="none" cap="none" strike="noStrike">
                          <a:solidFill>
                            <a:srgbClr val="37474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Відмінна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E65100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100" u="none" cap="none" strike="noStrike">
                          <a:solidFill>
                            <a:srgbClr val="E651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Знижена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2" name="Google Shape;252;p15"/>
          <p:cNvSpPr/>
          <p:nvPr/>
        </p:nvSpPr>
        <p:spPr>
          <a:xfrm>
            <a:off x="4754880" y="4608576"/>
            <a:ext cx="406908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7D8B"/>
              </a:buClr>
              <a:buSzPts val="900"/>
              <a:buFont typeface="Calibri"/>
              <a:buNone/>
            </a:pPr>
            <a:r>
              <a:rPr b="0" i="1" lang="en-US" sz="900" u="none" cap="none" strike="noStrike">
                <a:solidFill>
                  <a:srgbClr val="607D8B"/>
                </a:solidFill>
                <a:latin typeface="Calibri"/>
                <a:ea typeface="Calibri"/>
                <a:cs typeface="Calibri"/>
                <a:sym typeface="Calibri"/>
              </a:rPr>
              <a:t>* підстрибувало  ** спідометр завищено (колеса у повітрі)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3" name="Google Shape;253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754888" y="1271025"/>
            <a:ext cx="4069075" cy="1233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1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7F9FC"/>
          </a:solidFill>
          <a:ln cap="flat" cmpd="sng" w="9525">
            <a:solidFill>
              <a:srgbClr val="F7F9F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0" name="Google Shape;260;p16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1565C0"/>
          </a:solidFill>
          <a:ln cap="flat" cmpd="sng" w="9525">
            <a:solidFill>
              <a:srgbClr val="1565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1" name="Google Shape;261;p16"/>
          <p:cNvSpPr/>
          <p:nvPr/>
        </p:nvSpPr>
        <p:spPr>
          <a:xfrm>
            <a:off x="320040" y="73152"/>
            <a:ext cx="850392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Розрахункова частина: реальна швидкість vs спідометр</a:t>
            </a:r>
            <a:endParaRPr/>
          </a:p>
        </p:txBody>
      </p:sp>
      <p:sp>
        <p:nvSpPr>
          <p:cNvPr id="262" name="Google Shape;262;p16"/>
          <p:cNvSpPr/>
          <p:nvPr/>
        </p:nvSpPr>
        <p:spPr>
          <a:xfrm>
            <a:off x="274320" y="777240"/>
            <a:ext cx="8595360" cy="475488"/>
          </a:xfrm>
          <a:prstGeom prst="rect">
            <a:avLst/>
          </a:prstGeom>
          <a:solidFill>
            <a:srgbClr val="E3F2F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00" u="none" cap="none" strike="noStrike">
                <a:solidFill>
                  <a:srgbClr val="1E88E5"/>
                </a:solidFill>
                <a:latin typeface="Calibri"/>
                <a:ea typeface="Calibri"/>
                <a:cs typeface="Calibri"/>
                <a:sym typeface="Calibri"/>
              </a:rPr>
              <a:t>Формула: </a:t>
            </a:r>
            <a:r>
              <a:rPr b="1" i="1" lang="en-US" sz="1300" u="none" cap="none" strike="noStrik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v</a:t>
            </a:r>
            <a:r>
              <a:rPr b="0" i="0" lang="en-US" sz="900" u="none" cap="none" strike="noStrik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сер</a:t>
            </a:r>
            <a:r>
              <a:rPr b="0" i="0" lang="en-US" sz="1300" u="none" cap="none" strike="noStrik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 = S / t    де    </a:t>
            </a:r>
            <a:r>
              <a:rPr b="1" i="0" lang="en-US" sz="1300" u="none" cap="none" strike="noStrike">
                <a:solidFill>
                  <a:srgbClr val="1E88E5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r>
              <a:rPr b="0" i="0" lang="en-US" sz="1300" u="none" cap="none" strike="noStrik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 = довжина схилу = 44 м,    </a:t>
            </a:r>
            <a:r>
              <a:rPr b="1" i="0" lang="en-US" sz="1300" u="none" cap="none" strike="noStrike">
                <a:solidFill>
                  <a:srgbClr val="1E88E5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r>
              <a:rPr b="0" i="0" lang="en-US" sz="1300" u="none" cap="none" strike="noStrik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 = час підйому (с)</a:t>
            </a:r>
            <a:endParaRPr/>
          </a:p>
        </p:txBody>
      </p:sp>
      <p:sp>
        <p:nvSpPr>
          <p:cNvPr id="263" name="Google Shape;263;p16"/>
          <p:cNvSpPr/>
          <p:nvPr/>
        </p:nvSpPr>
        <p:spPr>
          <a:xfrm>
            <a:off x="274320" y="1325880"/>
            <a:ext cx="8595360" cy="30175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1565C0"/>
                </a:solidFill>
                <a:latin typeface="Calibri"/>
                <a:ea typeface="Calibri"/>
                <a:cs typeface="Calibri"/>
                <a:sym typeface="Calibri"/>
              </a:rPr>
              <a:t>Порівняння реальної швидкості (v</a:t>
            </a:r>
            <a:r>
              <a:rPr b="1" i="0" lang="en-US" sz="700" u="none" cap="none" strike="noStrike">
                <a:solidFill>
                  <a:srgbClr val="1565C0"/>
                </a:solidFill>
                <a:latin typeface="Calibri"/>
                <a:ea typeface="Calibri"/>
                <a:cs typeface="Calibri"/>
                <a:sym typeface="Calibri"/>
              </a:rPr>
              <a:t>сер</a:t>
            </a:r>
            <a:r>
              <a:rPr b="1" i="0" lang="en-US" sz="1200" u="none" cap="none" strike="noStrike">
                <a:solidFill>
                  <a:srgbClr val="1565C0"/>
                </a:solidFill>
                <a:latin typeface="Calibri"/>
                <a:ea typeface="Calibri"/>
                <a:cs typeface="Calibri"/>
                <a:sym typeface="Calibri"/>
              </a:rPr>
              <a:t> = S/t) та показань спідометра</a:t>
            </a:r>
            <a:endParaRPr/>
          </a:p>
        </p:txBody>
      </p:sp>
      <p:graphicFrame>
        <p:nvGraphicFramePr>
          <p:cNvPr id="264" name="Google Shape;264;p16"/>
          <p:cNvGraphicFramePr/>
          <p:nvPr/>
        </p:nvGraphicFramePr>
        <p:xfrm>
          <a:off x="274320" y="1664208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{F1D90393-8501-4C65-96E6-EADAAD28B56C}</a:tableStyleId>
              </a:tblPr>
              <a:tblGrid>
                <a:gridCol w="1234450"/>
                <a:gridCol w="914400"/>
                <a:gridCol w="502925"/>
                <a:gridCol w="502925"/>
                <a:gridCol w="1005850"/>
                <a:gridCol w="1097275"/>
                <a:gridCol w="1097275"/>
                <a:gridCol w="1325875"/>
              </a:tblGrid>
              <a:tr h="361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1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Автомобіль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1565C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1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Гравітація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1565C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1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 (м)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1565C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1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 (с)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1565C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1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v = S/t (м/с)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1565C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1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v реальна (км/год)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1565C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1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Спідометр (км/год)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1565C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1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Похибка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1565C0"/>
                    </a:solidFill>
                  </a:tcPr>
                </a:tc>
              </a:tr>
              <a:tr h="361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100" u="none" cap="none" strike="noStrike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Dodge Viper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100" u="none" cap="none" strike="noStrike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Земна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100" u="none" cap="none" strike="noStrike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44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100" u="none" cap="none" strike="noStrike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100" u="none" cap="none" strike="noStrike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2,2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100" u="none" cap="none" strike="noStrike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7,92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100" u="none" cap="none" strike="noStrike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~8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100" u="none" cap="none" strike="noStrike">
                          <a:solidFill>
                            <a:srgbClr val="2E7D3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≈1,0x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361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100" u="none" cap="none" strike="noStrike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Dodge Viper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100" u="none" cap="none" strike="noStrike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Місячна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1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44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100" u="none" cap="none" strike="noStrike">
                          <a:solidFill>
                            <a:srgbClr val="C62828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—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100" u="none" cap="none" strike="noStrike">
                          <a:solidFill>
                            <a:srgbClr val="C62828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—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100" u="none" cap="none" strike="noStrike">
                          <a:solidFill>
                            <a:srgbClr val="C62828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—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100" u="none" cap="none" strike="noStrike">
                          <a:solidFill>
                            <a:srgbClr val="C62828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—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100" u="none" cap="none" strike="noStrike">
                          <a:solidFill>
                            <a:srgbClr val="C62828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Не піднявся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361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100" u="none" cap="none" strike="noStrike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Ford F-250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100" u="none" cap="none" strike="noStrike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Земна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100" u="none" cap="none" strike="noStrike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44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100" u="none" cap="none" strike="noStrike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18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100" u="none" cap="none" strike="noStrike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2,44*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100" u="none" cap="none" strike="noStrike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8,784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100" u="none" cap="none" strike="noStrike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30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100" u="none" cap="none" strike="noStrike">
                          <a:solidFill>
                            <a:srgbClr val="E651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3,4x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361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100" u="none" cap="none" strike="noStrike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Ford F-250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100" u="none" cap="none" strike="noStrike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Місячна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100" u="none" cap="none" strike="noStrike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44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100" u="none" cap="none" strike="noStrike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13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100" u="none" cap="none" strike="noStrike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3,38*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100" u="none" cap="none" strike="noStrike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12,168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100" u="none" cap="none" strike="noStrike">
                          <a:solidFill>
                            <a:srgbClr val="C62828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&gt;100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100" u="none" cap="none" strike="noStrike">
                          <a:solidFill>
                            <a:srgbClr val="C62828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&gt; 8x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361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100" u="none" cap="none" strike="noStrike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Ram 1500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100" u="none" cap="none" strike="noStrike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Земна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100" u="none" cap="none" strike="noStrike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44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100" u="none" cap="none" strike="noStrike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100" u="none" cap="none" strike="noStrike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5,5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100" u="none" cap="none" strike="noStrike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19,8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100" u="none" cap="none" strike="noStrike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50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100" u="none" cap="none" strike="noStrike">
                          <a:solidFill>
                            <a:srgbClr val="E651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2,5x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361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100" u="none" cap="none" strike="noStrike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Ram 1500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100" u="none" cap="none" strike="noStrike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Місячна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100" u="none" cap="none" strike="noStrike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44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100" u="none" cap="none" strike="noStrike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11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100" u="none" cap="none" strike="noStrike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100" u="none" cap="none" strike="noStrike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14,4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100" u="none" cap="none" strike="noStrike">
                          <a:solidFill>
                            <a:srgbClr val="C62828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110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100" u="none" cap="none" strike="noStrike">
                          <a:solidFill>
                            <a:srgbClr val="C62828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7,6x</a:t>
                      </a:r>
                      <a:endParaRPr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  <p:sp>
        <p:nvSpPr>
          <p:cNvPr id="265" name="Google Shape;265;p16"/>
          <p:cNvSpPr/>
          <p:nvPr/>
        </p:nvSpPr>
        <p:spPr>
          <a:xfrm>
            <a:off x="274320" y="4343400"/>
            <a:ext cx="859536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900" u="none" cap="none" strike="noStrike">
                <a:solidFill>
                  <a:srgbClr val="607D8B"/>
                </a:solidFill>
                <a:latin typeface="Calibri"/>
                <a:ea typeface="Calibri"/>
                <a:cs typeface="Calibri"/>
                <a:sym typeface="Calibri"/>
              </a:rPr>
              <a:t>* На Землі для Dodge Viper показання спідометра (~8 км/год) практично збігаються з розрахованою реальною швидкістю (7,9 км/год). На Місяці похибка сягає 7–8 разів.</a:t>
            </a:r>
            <a:endParaRPr/>
          </a:p>
        </p:txBody>
      </p:sp>
      <p:sp>
        <p:nvSpPr>
          <p:cNvPr id="266" name="Google Shape;266;p16"/>
          <p:cNvSpPr/>
          <p:nvPr/>
        </p:nvSpPr>
        <p:spPr>
          <a:xfrm>
            <a:off x="0" y="4892040"/>
            <a:ext cx="9144000" cy="256032"/>
          </a:xfrm>
          <a:prstGeom prst="rect">
            <a:avLst/>
          </a:prstGeom>
          <a:solidFill>
            <a:srgbClr val="E3F2FD"/>
          </a:solidFill>
          <a:ln cap="flat" cmpd="sng" w="9525">
            <a:solidFill>
              <a:srgbClr val="BBDEF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7" name="Google Shape;267;p16"/>
          <p:cNvSpPr/>
          <p:nvPr/>
        </p:nvSpPr>
        <p:spPr>
          <a:xfrm>
            <a:off x="274320" y="4910328"/>
            <a:ext cx="8595360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07D8B"/>
                </a:solidFill>
                <a:latin typeface="Calibri"/>
                <a:ea typeface="Calibri"/>
                <a:cs typeface="Calibri"/>
                <a:sym typeface="Calibri"/>
              </a:rPr>
              <a:t>Заболотний В.В. | МАН-Юніор Дослідник 2026 | Як зміниться рух транспорту на Місяці?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9FC"/>
        </a:solidFill>
      </p:bgPr>
    </p:bg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17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1565C0"/>
          </a:solidFill>
          <a:ln cap="flat" cmpd="sng" w="12700">
            <a:solidFill>
              <a:srgbClr val="1565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4" name="Google Shape;274;p17"/>
          <p:cNvSpPr/>
          <p:nvPr/>
        </p:nvSpPr>
        <p:spPr>
          <a:xfrm>
            <a:off x="320040" y="73152"/>
            <a:ext cx="850392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Calibri"/>
              <a:buNone/>
            </a:pPr>
            <a:r>
              <a:rPr b="1" i="0" lang="en-US" sz="2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Аналіз аномальних показань спідометра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" name="Google Shape;275;p17"/>
          <p:cNvSpPr/>
          <p:nvPr/>
        </p:nvSpPr>
        <p:spPr>
          <a:xfrm>
            <a:off x="0" y="4892040"/>
            <a:ext cx="9144000" cy="256032"/>
          </a:xfrm>
          <a:prstGeom prst="rect">
            <a:avLst/>
          </a:prstGeom>
          <a:solidFill>
            <a:srgbClr val="E3F2FD"/>
          </a:solidFill>
          <a:ln cap="flat" cmpd="sng" w="12700">
            <a:solidFill>
              <a:srgbClr val="BBDEF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" name="Google Shape;276;p17"/>
          <p:cNvSpPr/>
          <p:nvPr/>
        </p:nvSpPr>
        <p:spPr>
          <a:xfrm>
            <a:off x="274320" y="4910328"/>
            <a:ext cx="8595360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7D8B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607D8B"/>
                </a:solidFill>
                <a:latin typeface="Calibri"/>
                <a:ea typeface="Calibri"/>
                <a:cs typeface="Calibri"/>
                <a:sym typeface="Calibri"/>
              </a:rPr>
              <a:t>Заболотний В.В. | МАН-Юніор Дослідник 2026 | Як зміниться рух транспорту на Місяці?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" name="Google Shape;277;p17"/>
          <p:cNvSpPr/>
          <p:nvPr/>
        </p:nvSpPr>
        <p:spPr>
          <a:xfrm>
            <a:off x="274320" y="777240"/>
            <a:ext cx="8595360" cy="548640"/>
          </a:xfrm>
          <a:prstGeom prst="rect">
            <a:avLst/>
          </a:prstGeom>
          <a:solidFill>
            <a:srgbClr val="FFF8E1"/>
          </a:solidFill>
          <a:ln cap="flat" cmpd="sng" w="12700">
            <a:solidFill>
              <a:srgbClr val="F57F1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8" name="Google Shape;278;p17"/>
          <p:cNvSpPr/>
          <p:nvPr/>
        </p:nvSpPr>
        <p:spPr>
          <a:xfrm>
            <a:off x="411480" y="804672"/>
            <a:ext cx="832104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Проблема: при місячній гравітації спідометр показував &gt;100 км/год – але це НЕ реальна швидкість руху автомобіля.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" name="Google Shape;279;p17"/>
          <p:cNvSpPr/>
          <p:nvPr/>
        </p:nvSpPr>
        <p:spPr>
          <a:xfrm>
            <a:off x="274320" y="1463040"/>
            <a:ext cx="50292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565C0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1565C0"/>
                </a:solidFill>
                <a:latin typeface="Calibri"/>
                <a:ea typeface="Calibri"/>
                <a:cs typeface="Calibri"/>
                <a:sym typeface="Calibri"/>
              </a:rPr>
              <a:t>Пояснення принципу роботи спідометра: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" name="Google Shape;280;p17"/>
          <p:cNvSpPr/>
          <p:nvPr/>
        </p:nvSpPr>
        <p:spPr>
          <a:xfrm>
            <a:off x="274320" y="1892808"/>
            <a:ext cx="347472" cy="347472"/>
          </a:xfrm>
          <a:prstGeom prst="ellipse">
            <a:avLst/>
          </a:prstGeom>
          <a:solidFill>
            <a:srgbClr val="1565C0"/>
          </a:solidFill>
          <a:ln cap="flat" cmpd="sng" w="12700">
            <a:solidFill>
              <a:srgbClr val="1565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1" name="Google Shape;281;p17"/>
          <p:cNvSpPr/>
          <p:nvPr/>
        </p:nvSpPr>
        <p:spPr>
          <a:xfrm>
            <a:off x="274320" y="1892808"/>
            <a:ext cx="347472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" name="Google Shape;282;p17"/>
          <p:cNvSpPr/>
          <p:nvPr/>
        </p:nvSpPr>
        <p:spPr>
          <a:xfrm>
            <a:off x="749808" y="1874520"/>
            <a:ext cx="4480560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474F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rgbClr val="37474F"/>
                </a:solidFill>
                <a:latin typeface="Calibri"/>
                <a:ea typeface="Calibri"/>
                <a:cs typeface="Calibri"/>
                <a:sym typeface="Calibri"/>
              </a:rPr>
              <a:t>Спідометр вимірює кількість обертів колеса за одиницю часу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" name="Google Shape;283;p17"/>
          <p:cNvSpPr/>
          <p:nvPr/>
        </p:nvSpPr>
        <p:spPr>
          <a:xfrm>
            <a:off x="274320" y="2359152"/>
            <a:ext cx="347472" cy="347472"/>
          </a:xfrm>
          <a:prstGeom prst="ellipse">
            <a:avLst/>
          </a:prstGeom>
          <a:solidFill>
            <a:srgbClr val="1565C0"/>
          </a:solidFill>
          <a:ln cap="flat" cmpd="sng" w="12700">
            <a:solidFill>
              <a:srgbClr val="1565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4" name="Google Shape;284;p17"/>
          <p:cNvSpPr/>
          <p:nvPr/>
        </p:nvSpPr>
        <p:spPr>
          <a:xfrm>
            <a:off x="274320" y="2359152"/>
            <a:ext cx="347472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5" name="Google Shape;285;p17"/>
          <p:cNvSpPr/>
          <p:nvPr/>
        </p:nvSpPr>
        <p:spPr>
          <a:xfrm>
            <a:off x="749808" y="2340864"/>
            <a:ext cx="4480560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474F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rgbClr val="37474F"/>
                </a:solidFill>
                <a:latin typeface="Calibri"/>
                <a:ea typeface="Calibri"/>
                <a:cs typeface="Calibri"/>
                <a:sym typeface="Calibri"/>
              </a:rPr>
              <a:t>Один повний оберт = відстань рівна довжині кола шини (π × діаметр)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6" name="Google Shape;286;p17"/>
          <p:cNvSpPr/>
          <p:nvPr/>
        </p:nvSpPr>
        <p:spPr>
          <a:xfrm>
            <a:off x="274320" y="2825496"/>
            <a:ext cx="347472" cy="347472"/>
          </a:xfrm>
          <a:prstGeom prst="ellipse">
            <a:avLst/>
          </a:prstGeom>
          <a:solidFill>
            <a:srgbClr val="1565C0"/>
          </a:solidFill>
          <a:ln cap="flat" cmpd="sng" w="12700">
            <a:solidFill>
              <a:srgbClr val="1565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7" name="Google Shape;287;p17"/>
          <p:cNvSpPr/>
          <p:nvPr/>
        </p:nvSpPr>
        <p:spPr>
          <a:xfrm>
            <a:off x="274320" y="2825496"/>
            <a:ext cx="347472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8" name="Google Shape;288;p17"/>
          <p:cNvSpPr/>
          <p:nvPr/>
        </p:nvSpPr>
        <p:spPr>
          <a:xfrm>
            <a:off x="749808" y="2807208"/>
            <a:ext cx="4480560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474F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rgbClr val="37474F"/>
                </a:solidFill>
                <a:latin typeface="Calibri"/>
                <a:ea typeface="Calibri"/>
                <a:cs typeface="Calibri"/>
                <a:sym typeface="Calibri"/>
              </a:rPr>
              <a:t>При земній гравітації колесо завжди контактує з дорогою → вимірювання точне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9" name="Google Shape;289;p17"/>
          <p:cNvSpPr/>
          <p:nvPr/>
        </p:nvSpPr>
        <p:spPr>
          <a:xfrm>
            <a:off x="274320" y="3291840"/>
            <a:ext cx="347472" cy="347472"/>
          </a:xfrm>
          <a:prstGeom prst="ellipse">
            <a:avLst/>
          </a:prstGeom>
          <a:solidFill>
            <a:srgbClr val="1565C0"/>
          </a:solidFill>
          <a:ln cap="flat" cmpd="sng" w="12700">
            <a:solidFill>
              <a:srgbClr val="1565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0" name="Google Shape;290;p17"/>
          <p:cNvSpPr/>
          <p:nvPr/>
        </p:nvSpPr>
        <p:spPr>
          <a:xfrm>
            <a:off x="274320" y="3291840"/>
            <a:ext cx="347472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" name="Google Shape;291;p17"/>
          <p:cNvSpPr/>
          <p:nvPr/>
        </p:nvSpPr>
        <p:spPr>
          <a:xfrm>
            <a:off x="749808" y="3273552"/>
            <a:ext cx="4480560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474F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rgbClr val="37474F"/>
                </a:solidFill>
                <a:latin typeface="Calibri"/>
                <a:ea typeface="Calibri"/>
                <a:cs typeface="Calibri"/>
                <a:sym typeface="Calibri"/>
              </a:rPr>
              <a:t>При місячній гравітації колеса відриваються від поверхні та продовжують обертатись у повітрі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" name="Google Shape;292;p17"/>
          <p:cNvSpPr/>
          <p:nvPr/>
        </p:nvSpPr>
        <p:spPr>
          <a:xfrm>
            <a:off x="274320" y="3758184"/>
            <a:ext cx="347472" cy="347472"/>
          </a:xfrm>
          <a:prstGeom prst="ellipse">
            <a:avLst/>
          </a:prstGeom>
          <a:solidFill>
            <a:srgbClr val="1565C0"/>
          </a:solidFill>
          <a:ln cap="flat" cmpd="sng" w="12700">
            <a:solidFill>
              <a:srgbClr val="1565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3" name="Google Shape;293;p17"/>
          <p:cNvSpPr/>
          <p:nvPr/>
        </p:nvSpPr>
        <p:spPr>
          <a:xfrm>
            <a:off x="274320" y="3758184"/>
            <a:ext cx="347472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4" name="Google Shape;294;p17"/>
          <p:cNvSpPr/>
          <p:nvPr/>
        </p:nvSpPr>
        <p:spPr>
          <a:xfrm>
            <a:off x="749808" y="3739896"/>
            <a:ext cx="4480560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474F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rgbClr val="37474F"/>
                </a:solidFill>
                <a:latin typeface="Calibri"/>
                <a:ea typeface="Calibri"/>
                <a:cs typeface="Calibri"/>
                <a:sym typeface="Calibri"/>
              </a:rPr>
              <a:t>Спідометр фіксує оберти, але реального переміщення немає → показання ЗАВИЩЕНІ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" name="Google Shape;295;p17"/>
          <p:cNvSpPr/>
          <p:nvPr/>
        </p:nvSpPr>
        <p:spPr>
          <a:xfrm>
            <a:off x="274320" y="4224528"/>
            <a:ext cx="347472" cy="347472"/>
          </a:xfrm>
          <a:prstGeom prst="ellipse">
            <a:avLst/>
          </a:prstGeom>
          <a:solidFill>
            <a:srgbClr val="1565C0"/>
          </a:solidFill>
          <a:ln cap="flat" cmpd="sng" w="12700">
            <a:solidFill>
              <a:srgbClr val="1565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6" name="Google Shape;296;p17"/>
          <p:cNvSpPr/>
          <p:nvPr/>
        </p:nvSpPr>
        <p:spPr>
          <a:xfrm>
            <a:off x="274320" y="4224528"/>
            <a:ext cx="347472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6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" name="Google Shape;297;p17"/>
          <p:cNvSpPr/>
          <p:nvPr/>
        </p:nvSpPr>
        <p:spPr>
          <a:xfrm>
            <a:off x="749808" y="4206240"/>
            <a:ext cx="4480560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474F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rgbClr val="37474F"/>
                </a:solidFill>
                <a:latin typeface="Calibri"/>
                <a:ea typeface="Calibri"/>
                <a:cs typeface="Calibri"/>
                <a:sym typeface="Calibri"/>
              </a:rPr>
              <a:t>Реальну швидкість можна визначити лише за формулою: v = S/t (відстань/час)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8" name="Google Shape;298;p17"/>
          <p:cNvSpPr/>
          <p:nvPr/>
        </p:nvSpPr>
        <p:spPr>
          <a:xfrm>
            <a:off x="5486400" y="1417320"/>
            <a:ext cx="3383280" cy="329184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BBDEF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9" name="Google Shape;299;p17"/>
          <p:cNvSpPr/>
          <p:nvPr/>
        </p:nvSpPr>
        <p:spPr>
          <a:xfrm>
            <a:off x="5486400" y="1417320"/>
            <a:ext cx="3383280" cy="384048"/>
          </a:xfrm>
          <a:prstGeom prst="rect">
            <a:avLst/>
          </a:prstGeom>
          <a:solidFill>
            <a:srgbClr val="1565C0"/>
          </a:solidFill>
          <a:ln cap="flat" cmpd="sng" w="12700">
            <a:solidFill>
              <a:srgbClr val="1565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0" name="Google Shape;300;p17"/>
          <p:cNvSpPr/>
          <p:nvPr/>
        </p:nvSpPr>
        <p:spPr>
          <a:xfrm>
            <a:off x="5577840" y="1435608"/>
            <a:ext cx="320040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-US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Порівняння показань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301" name="Google Shape;301;p17"/>
          <p:cNvGraphicFramePr/>
          <p:nvPr/>
        </p:nvGraphicFramePr>
        <p:xfrm>
          <a:off x="5532120" y="18288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{BAF9C023-742C-4F9B-AD69-9F703A327EB8}</a:tableStyleId>
              </a:tblPr>
              <a:tblGrid>
                <a:gridCol w="1234450"/>
                <a:gridCol w="1005850"/>
                <a:gridCol w="1051550"/>
              </a:tblGrid>
              <a:tr h="4389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100"/>
                        <a:buFont typeface="Calibri"/>
                        <a:buNone/>
                      </a:pPr>
                      <a:r>
                        <a:rPr b="1" lang="en-US" sz="11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Авто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E88E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100"/>
                        <a:buFont typeface="Calibri"/>
                        <a:buNone/>
                      </a:pPr>
                      <a:r>
                        <a:rPr b="1" lang="en-US" sz="11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Земля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E88E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100"/>
                        <a:buFont typeface="Calibri"/>
                        <a:buNone/>
                      </a:pPr>
                      <a:r>
                        <a:rPr b="1" lang="en-US" sz="11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Місяць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E88E5"/>
                    </a:solidFill>
                  </a:tcPr>
                </a:tc>
              </a:tr>
              <a:tr h="4389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7474F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100" u="none" cap="none" strike="noStrike">
                          <a:solidFill>
                            <a:srgbClr val="37474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Dodge Viper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7474F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100" u="none" cap="none" strike="noStrike">
                          <a:solidFill>
                            <a:srgbClr val="37474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~8 км/год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62828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100" u="none" cap="none" strike="noStrike">
                          <a:solidFill>
                            <a:srgbClr val="C62828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—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4389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7474F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100" u="none" cap="none" strike="noStrike">
                          <a:solidFill>
                            <a:srgbClr val="37474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Ford F-250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7474F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100" u="none" cap="none" strike="noStrike">
                          <a:solidFill>
                            <a:srgbClr val="37474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30 км/год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62828"/>
                        </a:buClr>
                        <a:buSzPts val="1100"/>
                        <a:buFont typeface="Calibri"/>
                        <a:buNone/>
                      </a:pPr>
                      <a:r>
                        <a:rPr b="1" lang="en-US" sz="1100" u="none" cap="none" strike="noStrike">
                          <a:solidFill>
                            <a:srgbClr val="C62828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&gt;100 км/год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4389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7474F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100" u="none" cap="none" strike="noStrike">
                          <a:solidFill>
                            <a:srgbClr val="37474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Ram 1500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7474F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100" u="none" cap="none" strike="noStrike">
                          <a:solidFill>
                            <a:srgbClr val="37474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50 км/год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62828"/>
                        </a:buClr>
                        <a:buSzPts val="1100"/>
                        <a:buFont typeface="Calibri"/>
                        <a:buNone/>
                      </a:pPr>
                      <a:r>
                        <a:rPr b="1" lang="en-US" sz="1100" u="none" cap="none" strike="noStrike">
                          <a:solidFill>
                            <a:srgbClr val="C62828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110 км/год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BDEF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pic>
        <p:nvPicPr>
          <p:cNvPr descr="/mnt/user-data/uploads/1773321576632_image.png" id="302" name="Google Shape;302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554987" y="3632928"/>
            <a:ext cx="3246100" cy="1022475"/>
          </a:xfrm>
          <a:prstGeom prst="rect">
            <a:avLst/>
          </a:prstGeom>
          <a:noFill/>
          <a:ln>
            <a:noFill/>
          </a:ln>
        </p:spPr>
      </p:pic>
      <p:sp>
        <p:nvSpPr>
          <p:cNvPr id="303" name="Google Shape;303;p17"/>
          <p:cNvSpPr/>
          <p:nvPr/>
        </p:nvSpPr>
        <p:spPr>
          <a:xfrm>
            <a:off x="5532125" y="4709148"/>
            <a:ext cx="3337500" cy="13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7D8B"/>
              </a:buClr>
              <a:buSzPts val="900"/>
              <a:buFont typeface="Calibri"/>
              <a:buNone/>
            </a:pPr>
            <a:r>
              <a:rPr b="0" i="1" lang="en-US" sz="900" u="none" cap="none" strike="noStrike">
                <a:solidFill>
                  <a:srgbClr val="607D8B"/>
                </a:solidFill>
                <a:latin typeface="Calibri"/>
                <a:ea typeface="Calibri"/>
                <a:cs typeface="Calibri"/>
                <a:sym typeface="Calibri"/>
              </a:rPr>
              <a:t>Ford F-250 – колеса відірвані від дороги при місячній гравітації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A2744"/>
        </a:solidFill>
      </p:bgPr>
    </p:bg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18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1565C0"/>
          </a:solidFill>
          <a:ln cap="flat" cmpd="sng" w="12700">
            <a:solidFill>
              <a:srgbClr val="1565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0" name="Google Shape;310;p18"/>
          <p:cNvSpPr/>
          <p:nvPr/>
        </p:nvSpPr>
        <p:spPr>
          <a:xfrm>
            <a:off x="320040" y="73152"/>
            <a:ext cx="850392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Calibri"/>
              <a:buNone/>
            </a:pPr>
            <a:r>
              <a:rPr b="1" i="0" lang="en-US" sz="2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Висновки дослідження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1" name="Google Shape;311;p18"/>
          <p:cNvSpPr/>
          <p:nvPr/>
        </p:nvSpPr>
        <p:spPr>
          <a:xfrm>
            <a:off x="138742" y="804672"/>
            <a:ext cx="4343400" cy="1572900"/>
          </a:xfrm>
          <a:prstGeom prst="rect">
            <a:avLst/>
          </a:prstGeom>
          <a:solidFill>
            <a:srgbClr val="2A0A0A"/>
          </a:solidFill>
          <a:ln cap="flat" cmpd="sng" w="12700">
            <a:solidFill>
              <a:srgbClr val="F4433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2" name="Google Shape;312;p18"/>
          <p:cNvSpPr/>
          <p:nvPr/>
        </p:nvSpPr>
        <p:spPr>
          <a:xfrm>
            <a:off x="248469" y="914400"/>
            <a:ext cx="384000" cy="384000"/>
          </a:xfrm>
          <a:prstGeom prst="ellipse">
            <a:avLst/>
          </a:prstGeom>
          <a:solidFill>
            <a:srgbClr val="F44336"/>
          </a:solidFill>
          <a:ln cap="flat" cmpd="sng" w="12700">
            <a:solidFill>
              <a:srgbClr val="F4433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3" name="Google Shape;313;p18"/>
          <p:cNvSpPr/>
          <p:nvPr/>
        </p:nvSpPr>
        <p:spPr>
          <a:xfrm>
            <a:off x="248469" y="914400"/>
            <a:ext cx="384000" cy="38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2744"/>
              </a:buClr>
              <a:buSzPts val="1500"/>
              <a:buFont typeface="Calibri"/>
              <a:buNone/>
            </a:pPr>
            <a:r>
              <a:rPr b="1" i="0" lang="en-US" sz="1500" u="none" cap="none" strike="noStrike">
                <a:solidFill>
                  <a:srgbClr val="1A2744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4" name="Google Shape;314;p18"/>
          <p:cNvSpPr/>
          <p:nvPr/>
        </p:nvSpPr>
        <p:spPr>
          <a:xfrm>
            <a:off x="705670" y="914400"/>
            <a:ext cx="3657600" cy="38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4336"/>
              </a:buClr>
              <a:buSzPts val="1200"/>
              <a:buFont typeface="Calibri"/>
              <a:buNone/>
            </a:pPr>
            <a:r>
              <a:rPr b="1" i="0" lang="en-US" sz="1200" u="none" cap="none" strike="noStrike">
                <a:solidFill>
                  <a:srgbClr val="F44336"/>
                </a:solidFill>
                <a:latin typeface="Calibri"/>
                <a:ea typeface="Calibri"/>
                <a:cs typeface="Calibri"/>
                <a:sym typeface="Calibri"/>
              </a:rPr>
              <a:t>Легкі спортивні авто непридатні для Місяця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5" name="Google Shape;315;p18"/>
          <p:cNvSpPr/>
          <p:nvPr/>
        </p:nvSpPr>
        <p:spPr>
          <a:xfrm>
            <a:off x="248469" y="1371600"/>
            <a:ext cx="41604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CFD8DC"/>
                </a:solidFill>
                <a:latin typeface="Calibri"/>
                <a:ea typeface="Calibri"/>
                <a:cs typeface="Calibri"/>
                <a:sym typeface="Calibri"/>
              </a:rPr>
              <a:t>Dodge Viper (1 500 кг, задній привід) не подолав підйом. Сила тертя зменшилась у 6 разів – тяга стала недостатньою.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6" name="Google Shape;316;p18"/>
          <p:cNvSpPr/>
          <p:nvPr/>
        </p:nvSpPr>
        <p:spPr>
          <a:xfrm>
            <a:off x="4665022" y="804672"/>
            <a:ext cx="4343400" cy="1572900"/>
          </a:xfrm>
          <a:prstGeom prst="rect">
            <a:avLst/>
          </a:prstGeom>
          <a:solidFill>
            <a:srgbClr val="2A1F00"/>
          </a:solidFill>
          <a:ln cap="flat" cmpd="sng" w="12700">
            <a:solidFill>
              <a:srgbClr val="FFC10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7" name="Google Shape;317;p18"/>
          <p:cNvSpPr/>
          <p:nvPr/>
        </p:nvSpPr>
        <p:spPr>
          <a:xfrm>
            <a:off x="4774750" y="914400"/>
            <a:ext cx="384000" cy="384000"/>
          </a:xfrm>
          <a:prstGeom prst="ellipse">
            <a:avLst/>
          </a:prstGeom>
          <a:solidFill>
            <a:srgbClr val="FFC107"/>
          </a:solidFill>
          <a:ln cap="flat" cmpd="sng" w="12700">
            <a:solidFill>
              <a:srgbClr val="FFC10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8" name="Google Shape;318;p18"/>
          <p:cNvSpPr/>
          <p:nvPr/>
        </p:nvSpPr>
        <p:spPr>
          <a:xfrm>
            <a:off x="4774750" y="914400"/>
            <a:ext cx="384000" cy="38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2744"/>
              </a:buClr>
              <a:buSzPts val="1500"/>
              <a:buFont typeface="Calibri"/>
              <a:buNone/>
            </a:pPr>
            <a:r>
              <a:rPr b="1" i="0" lang="en-US" sz="1500" u="none" cap="none" strike="noStrike">
                <a:solidFill>
                  <a:srgbClr val="1A2744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9" name="Google Shape;319;p18"/>
          <p:cNvSpPr/>
          <p:nvPr/>
        </p:nvSpPr>
        <p:spPr>
          <a:xfrm>
            <a:off x="5231949" y="914400"/>
            <a:ext cx="3657600" cy="38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107"/>
              </a:buClr>
              <a:buSzPts val="1200"/>
              <a:buFont typeface="Calibri"/>
              <a:buNone/>
            </a:pPr>
            <a:r>
              <a:rPr b="1" i="0" lang="en-US" sz="1200" u="none" cap="none" strike="noStrike">
                <a:solidFill>
                  <a:srgbClr val="FFC107"/>
                </a:solidFill>
                <a:latin typeface="Calibri"/>
                <a:ea typeface="Calibri"/>
                <a:cs typeface="Calibri"/>
                <a:sym typeface="Calibri"/>
              </a:rPr>
              <a:t>Важкі позашляховики рухаються, але нестабільно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0" name="Google Shape;320;p18"/>
          <p:cNvSpPr/>
          <p:nvPr/>
        </p:nvSpPr>
        <p:spPr>
          <a:xfrm>
            <a:off x="4774749" y="1371600"/>
            <a:ext cx="41604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CFD8DC"/>
                </a:solidFill>
                <a:latin typeface="Calibri"/>
                <a:ea typeface="Calibri"/>
                <a:cs typeface="Calibri"/>
                <a:sym typeface="Calibri"/>
              </a:rPr>
              <a:t>Ford F-250 та Ram 1500 подолали підйом, проте підстрибували. Ram 1500 – найкращий результат (важкий + 4WD).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1" name="Google Shape;321;p18"/>
          <p:cNvSpPr/>
          <p:nvPr/>
        </p:nvSpPr>
        <p:spPr>
          <a:xfrm>
            <a:off x="138742" y="2496312"/>
            <a:ext cx="4343400" cy="1572900"/>
          </a:xfrm>
          <a:prstGeom prst="rect">
            <a:avLst/>
          </a:prstGeom>
          <a:solidFill>
            <a:srgbClr val="002233"/>
          </a:solidFill>
          <a:ln cap="flat" cmpd="sng" w="12700">
            <a:solidFill>
              <a:srgbClr val="4FC3F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2" name="Google Shape;322;p18"/>
          <p:cNvSpPr/>
          <p:nvPr/>
        </p:nvSpPr>
        <p:spPr>
          <a:xfrm>
            <a:off x="248469" y="2606040"/>
            <a:ext cx="384000" cy="384000"/>
          </a:xfrm>
          <a:prstGeom prst="ellipse">
            <a:avLst/>
          </a:prstGeom>
          <a:solidFill>
            <a:srgbClr val="4FC3F7"/>
          </a:solidFill>
          <a:ln cap="flat" cmpd="sng" w="12700">
            <a:solidFill>
              <a:srgbClr val="4FC3F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3" name="Google Shape;323;p18"/>
          <p:cNvSpPr/>
          <p:nvPr/>
        </p:nvSpPr>
        <p:spPr>
          <a:xfrm>
            <a:off x="248469" y="2606040"/>
            <a:ext cx="384000" cy="38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2744"/>
              </a:buClr>
              <a:buSzPts val="1500"/>
              <a:buFont typeface="Calibri"/>
              <a:buNone/>
            </a:pPr>
            <a:r>
              <a:rPr b="1" i="0" lang="en-US" sz="1500" u="none" cap="none" strike="noStrike">
                <a:solidFill>
                  <a:srgbClr val="1A2744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4" name="Google Shape;324;p18"/>
          <p:cNvSpPr/>
          <p:nvPr/>
        </p:nvSpPr>
        <p:spPr>
          <a:xfrm>
            <a:off x="705670" y="2606040"/>
            <a:ext cx="3657600" cy="38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FC3F7"/>
              </a:buClr>
              <a:buSzPts val="1200"/>
              <a:buFont typeface="Calibri"/>
              <a:buNone/>
            </a:pPr>
            <a:r>
              <a:rPr b="1" i="0" lang="en-US" sz="1200" u="none" cap="none" strike="noStrike">
                <a:solidFill>
                  <a:srgbClr val="4FC3F7"/>
                </a:solidFill>
                <a:latin typeface="Calibri"/>
                <a:ea typeface="Calibri"/>
                <a:cs typeface="Calibri"/>
                <a:sym typeface="Calibri"/>
              </a:rPr>
              <a:t>Спідометр дає недостовірні показання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5" name="Google Shape;325;p18"/>
          <p:cNvSpPr/>
          <p:nvPr/>
        </p:nvSpPr>
        <p:spPr>
          <a:xfrm>
            <a:off x="248469" y="3063240"/>
            <a:ext cx="41604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CFD8DC"/>
                </a:solidFill>
                <a:latin typeface="Calibri"/>
                <a:ea typeface="Calibri"/>
                <a:cs typeface="Calibri"/>
                <a:sym typeface="Calibri"/>
              </a:rPr>
              <a:t>При відриві коліс від поверхні спідометр показує завищені значення. Реальну швидкість треба вимірювати v = S/t.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6" name="Google Shape;326;p18"/>
          <p:cNvSpPr/>
          <p:nvPr/>
        </p:nvSpPr>
        <p:spPr>
          <a:xfrm>
            <a:off x="4665022" y="2496312"/>
            <a:ext cx="4343400" cy="1572900"/>
          </a:xfrm>
          <a:prstGeom prst="rect">
            <a:avLst/>
          </a:prstGeom>
          <a:solidFill>
            <a:srgbClr val="00260F"/>
          </a:solidFill>
          <a:ln cap="flat" cmpd="sng" w="12700">
            <a:solidFill>
              <a:srgbClr val="69F0A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7" name="Google Shape;327;p18"/>
          <p:cNvSpPr/>
          <p:nvPr/>
        </p:nvSpPr>
        <p:spPr>
          <a:xfrm>
            <a:off x="4774750" y="2606040"/>
            <a:ext cx="384000" cy="384000"/>
          </a:xfrm>
          <a:prstGeom prst="ellipse">
            <a:avLst/>
          </a:prstGeom>
          <a:solidFill>
            <a:srgbClr val="69F0AE"/>
          </a:solidFill>
          <a:ln cap="flat" cmpd="sng" w="12700">
            <a:solidFill>
              <a:srgbClr val="69F0A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8" name="Google Shape;328;p18"/>
          <p:cNvSpPr/>
          <p:nvPr/>
        </p:nvSpPr>
        <p:spPr>
          <a:xfrm>
            <a:off x="4774750" y="2606040"/>
            <a:ext cx="384000" cy="38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2744"/>
              </a:buClr>
              <a:buSzPts val="1500"/>
              <a:buFont typeface="Calibri"/>
              <a:buNone/>
            </a:pPr>
            <a:r>
              <a:rPr b="1" i="0" lang="en-US" sz="1500" u="none" cap="none" strike="noStrike">
                <a:solidFill>
                  <a:srgbClr val="1A2744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9" name="Google Shape;329;p18"/>
          <p:cNvSpPr/>
          <p:nvPr/>
        </p:nvSpPr>
        <p:spPr>
          <a:xfrm>
            <a:off x="5231949" y="2606040"/>
            <a:ext cx="3657600" cy="38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9F0AE"/>
              </a:buClr>
              <a:buSzPts val="1200"/>
              <a:buFont typeface="Calibri"/>
              <a:buNone/>
            </a:pPr>
            <a:r>
              <a:rPr b="1" i="0" lang="en-US" sz="1200" u="none" cap="none" strike="noStrike">
                <a:solidFill>
                  <a:srgbClr val="69F0AE"/>
                </a:solidFill>
                <a:latin typeface="Calibri"/>
                <a:ea typeface="Calibri"/>
                <a:cs typeface="Calibri"/>
                <a:sym typeface="Calibri"/>
              </a:rPr>
              <a:t>Транспорт для Місяця потребує спец. дизайну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0" name="Google Shape;330;p18"/>
          <p:cNvSpPr/>
          <p:nvPr/>
        </p:nvSpPr>
        <p:spPr>
          <a:xfrm>
            <a:off x="4774749" y="3063240"/>
            <a:ext cx="41604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D8DC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CFD8DC"/>
                </a:solidFill>
                <a:latin typeface="Calibri"/>
                <a:ea typeface="Calibri"/>
                <a:cs typeface="Calibri"/>
                <a:sym typeface="Calibri"/>
              </a:rPr>
              <a:t>Потрібні: збільшена площа шин, низький центр ваги, повний привід, GPS-вимірювання швидкості.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1" name="Google Shape;331;p18"/>
          <p:cNvSpPr/>
          <p:nvPr/>
        </p:nvSpPr>
        <p:spPr>
          <a:xfrm>
            <a:off x="228600" y="4206240"/>
            <a:ext cx="8686800" cy="658368"/>
          </a:xfrm>
          <a:prstGeom prst="rect">
            <a:avLst/>
          </a:prstGeom>
          <a:solidFill>
            <a:srgbClr val="0D2137"/>
          </a:solidFill>
          <a:ln cap="flat" cmpd="sng" w="12700">
            <a:solidFill>
              <a:srgbClr val="1E88E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2" name="Google Shape;332;p18"/>
          <p:cNvSpPr/>
          <p:nvPr/>
        </p:nvSpPr>
        <p:spPr>
          <a:xfrm>
            <a:off x="347472" y="4224528"/>
            <a:ext cx="8458200" cy="61264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88E5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1E88E5"/>
                </a:solidFill>
                <a:latin typeface="Calibri"/>
                <a:ea typeface="Calibri"/>
                <a:cs typeface="Calibri"/>
                <a:sym typeface="Calibri"/>
              </a:rPr>
              <a:t>Особистий внесок: </a:t>
            </a:r>
            <a:r>
              <a:rPr b="0" i="0" lang="en-US" sz="1100" u="none" cap="none" strike="noStrike">
                <a:solidFill>
                  <a:srgbClr val="B0BEC5"/>
                </a:solidFill>
                <a:latin typeface="Calibri"/>
                <a:ea typeface="Calibri"/>
                <a:cs typeface="Calibri"/>
                <a:sym typeface="Calibri"/>
              </a:rPr>
              <a:t>Ми самостійно провели усі симуляції, зафіксував результати, проаналізували причини відмінностей між автомобілями та сформулювали висновки. </a:t>
            </a:r>
            <a:br>
              <a:rPr b="0" i="0" lang="en-US" sz="1100" u="none" cap="none" strike="noStrike">
                <a:solidFill>
                  <a:srgbClr val="B0BEC5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1100" u="none" cap="none" strike="noStrike">
                <a:solidFill>
                  <a:srgbClr val="1E88E5"/>
                </a:solidFill>
                <a:latin typeface="Calibri"/>
                <a:ea typeface="Calibri"/>
                <a:cs typeface="Calibri"/>
                <a:sym typeface="Calibri"/>
              </a:rPr>
              <a:t>Новизна: </a:t>
            </a:r>
            <a:r>
              <a:rPr b="0" i="0" lang="en-US" sz="1100" u="none" cap="none" strike="noStrike">
                <a:solidFill>
                  <a:srgbClr val="B0BEC5"/>
                </a:solidFill>
                <a:latin typeface="Calibri"/>
                <a:ea typeface="Calibri"/>
                <a:cs typeface="Calibri"/>
                <a:sym typeface="Calibri"/>
              </a:rPr>
              <a:t>вперше в рамках шкільного дослідження використано фізичний симулятор Rigs of Rods для моделювання місячної гравітації та порівняльного аналізу поведінки різних класів автомобілів.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9FC"/>
        </a:solidFill>
      </p:bgPr>
    </p:bg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19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1565C0"/>
          </a:solidFill>
          <a:ln cap="flat" cmpd="sng" w="12700">
            <a:solidFill>
              <a:srgbClr val="1565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9" name="Google Shape;339;p19"/>
          <p:cNvSpPr/>
          <p:nvPr/>
        </p:nvSpPr>
        <p:spPr>
          <a:xfrm>
            <a:off x="320040" y="73152"/>
            <a:ext cx="850392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Calibri"/>
              <a:buNone/>
            </a:pPr>
            <a:r>
              <a:rPr b="1" i="0" lang="en-US" sz="2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Список використаних джерел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0" name="Google Shape;340;p19"/>
          <p:cNvSpPr/>
          <p:nvPr/>
        </p:nvSpPr>
        <p:spPr>
          <a:xfrm>
            <a:off x="0" y="4892040"/>
            <a:ext cx="9144000" cy="256032"/>
          </a:xfrm>
          <a:prstGeom prst="rect">
            <a:avLst/>
          </a:prstGeom>
          <a:solidFill>
            <a:srgbClr val="E3F2FD"/>
          </a:solidFill>
          <a:ln cap="flat" cmpd="sng" w="12700">
            <a:solidFill>
              <a:srgbClr val="BBDEF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1" name="Google Shape;341;p19"/>
          <p:cNvSpPr/>
          <p:nvPr/>
        </p:nvSpPr>
        <p:spPr>
          <a:xfrm>
            <a:off x="274320" y="4910328"/>
            <a:ext cx="8595360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7D8B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607D8B"/>
                </a:solidFill>
                <a:latin typeface="Calibri"/>
                <a:ea typeface="Calibri"/>
                <a:cs typeface="Calibri"/>
                <a:sym typeface="Calibri"/>
              </a:rPr>
              <a:t>Заболотний В.В. | МАН-Юніор Дослідник 2026 | Як зміниться рух транспорту на Місяці?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2" name="Google Shape;342;p19"/>
          <p:cNvSpPr/>
          <p:nvPr/>
        </p:nvSpPr>
        <p:spPr>
          <a:xfrm>
            <a:off x="320040" y="914400"/>
            <a:ext cx="292608" cy="292608"/>
          </a:xfrm>
          <a:prstGeom prst="ellipse">
            <a:avLst/>
          </a:prstGeom>
          <a:solidFill>
            <a:srgbClr val="1565C0"/>
          </a:solidFill>
          <a:ln cap="flat" cmpd="sng" w="12700">
            <a:solidFill>
              <a:srgbClr val="1565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3" name="Google Shape;343;p19"/>
          <p:cNvSpPr/>
          <p:nvPr/>
        </p:nvSpPr>
        <p:spPr>
          <a:xfrm>
            <a:off x="320040" y="914400"/>
            <a:ext cx="292608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4" name="Google Shape;344;p19"/>
          <p:cNvSpPr/>
          <p:nvPr/>
        </p:nvSpPr>
        <p:spPr>
          <a:xfrm>
            <a:off x="731520" y="896112"/>
            <a:ext cx="8183880" cy="4754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474F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37474F"/>
                </a:solidFill>
                <a:latin typeface="Calibri"/>
                <a:ea typeface="Calibri"/>
                <a:cs typeface="Calibri"/>
                <a:sym typeface="Calibri"/>
              </a:rPr>
              <a:t>Гравітація Місяця. Вікіпедія – вільна енциклопедія. URL: </a:t>
            </a:r>
            <a:r>
              <a:rPr b="0" i="0" lang="en-US" sz="1100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https://uk.wikipedia.org/wiki/Гравітація_Місяця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45" name="Google Shape;345;p19"/>
          <p:cNvCxnSpPr/>
          <p:nvPr/>
        </p:nvCxnSpPr>
        <p:spPr>
          <a:xfrm>
            <a:off x="320040" y="1225296"/>
            <a:ext cx="8503920" cy="0"/>
          </a:xfrm>
          <a:prstGeom prst="straightConnector1">
            <a:avLst/>
          </a:prstGeom>
          <a:noFill/>
          <a:ln cap="flat" cmpd="sng" w="12700">
            <a:solidFill>
              <a:srgbClr val="E3F2FD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46" name="Google Shape;346;p19"/>
          <p:cNvSpPr/>
          <p:nvPr/>
        </p:nvSpPr>
        <p:spPr>
          <a:xfrm>
            <a:off x="320040" y="1453896"/>
            <a:ext cx="292608" cy="292608"/>
          </a:xfrm>
          <a:prstGeom prst="ellipse">
            <a:avLst/>
          </a:prstGeom>
          <a:solidFill>
            <a:srgbClr val="1565C0"/>
          </a:solidFill>
          <a:ln cap="flat" cmpd="sng" w="12700">
            <a:solidFill>
              <a:srgbClr val="1565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7" name="Google Shape;347;p19"/>
          <p:cNvSpPr/>
          <p:nvPr/>
        </p:nvSpPr>
        <p:spPr>
          <a:xfrm>
            <a:off x="320040" y="1453896"/>
            <a:ext cx="292608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8" name="Google Shape;348;p19"/>
          <p:cNvSpPr/>
          <p:nvPr/>
        </p:nvSpPr>
        <p:spPr>
          <a:xfrm>
            <a:off x="731520" y="1435608"/>
            <a:ext cx="8183880" cy="4754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474F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37474F"/>
                </a:solidFill>
                <a:latin typeface="Calibri"/>
                <a:ea typeface="Calibri"/>
                <a:cs typeface="Calibri"/>
                <a:sym typeface="Calibri"/>
              </a:rPr>
              <a:t>Сила тяжіння. Вікіпедія – вільна енциклопедія. URL: </a:t>
            </a:r>
            <a:r>
              <a:rPr b="0" i="0" lang="en-US" sz="1100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https://uk.wikipedia.org/wiki/Сила_тяжіння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49" name="Google Shape;349;p19"/>
          <p:cNvCxnSpPr/>
          <p:nvPr/>
        </p:nvCxnSpPr>
        <p:spPr>
          <a:xfrm>
            <a:off x="320040" y="1764792"/>
            <a:ext cx="8503920" cy="0"/>
          </a:xfrm>
          <a:prstGeom prst="straightConnector1">
            <a:avLst/>
          </a:prstGeom>
          <a:noFill/>
          <a:ln cap="flat" cmpd="sng" w="12700">
            <a:solidFill>
              <a:srgbClr val="E3F2FD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50" name="Google Shape;350;p19"/>
          <p:cNvSpPr/>
          <p:nvPr/>
        </p:nvSpPr>
        <p:spPr>
          <a:xfrm>
            <a:off x="320040" y="1993392"/>
            <a:ext cx="292608" cy="292608"/>
          </a:xfrm>
          <a:prstGeom prst="ellipse">
            <a:avLst/>
          </a:prstGeom>
          <a:solidFill>
            <a:srgbClr val="1565C0"/>
          </a:solidFill>
          <a:ln cap="flat" cmpd="sng" w="12700">
            <a:solidFill>
              <a:srgbClr val="1565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1" name="Google Shape;351;p19"/>
          <p:cNvSpPr/>
          <p:nvPr/>
        </p:nvSpPr>
        <p:spPr>
          <a:xfrm>
            <a:off x="320040" y="1993392"/>
            <a:ext cx="292608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2" name="Google Shape;352;p19"/>
          <p:cNvSpPr/>
          <p:nvPr/>
        </p:nvSpPr>
        <p:spPr>
          <a:xfrm>
            <a:off x="731520" y="1975104"/>
            <a:ext cx="8183880" cy="4754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474F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37474F"/>
                </a:solidFill>
                <a:latin typeface="Calibri"/>
                <a:ea typeface="Calibri"/>
                <a:cs typeface="Calibri"/>
                <a:sym typeface="Calibri"/>
              </a:rPr>
              <a:t>Автомобіль. Вікіпедія – вільна енциклопедія. URL: </a:t>
            </a:r>
            <a:r>
              <a:rPr b="0" i="0" lang="en-US" sz="1100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5"/>
              </a:rPr>
              <a:t>https://uk.wikipedia.org/wiki/Автомобіль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53" name="Google Shape;353;p19"/>
          <p:cNvCxnSpPr/>
          <p:nvPr/>
        </p:nvCxnSpPr>
        <p:spPr>
          <a:xfrm>
            <a:off x="320040" y="2304288"/>
            <a:ext cx="8503920" cy="0"/>
          </a:xfrm>
          <a:prstGeom prst="straightConnector1">
            <a:avLst/>
          </a:prstGeom>
          <a:noFill/>
          <a:ln cap="flat" cmpd="sng" w="12700">
            <a:solidFill>
              <a:srgbClr val="E3F2FD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54" name="Google Shape;354;p19"/>
          <p:cNvSpPr/>
          <p:nvPr/>
        </p:nvSpPr>
        <p:spPr>
          <a:xfrm>
            <a:off x="320040" y="2532888"/>
            <a:ext cx="292608" cy="292608"/>
          </a:xfrm>
          <a:prstGeom prst="ellipse">
            <a:avLst/>
          </a:prstGeom>
          <a:solidFill>
            <a:srgbClr val="1565C0"/>
          </a:solidFill>
          <a:ln cap="flat" cmpd="sng" w="12700">
            <a:solidFill>
              <a:srgbClr val="1565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5" name="Google Shape;355;p19"/>
          <p:cNvSpPr/>
          <p:nvPr/>
        </p:nvSpPr>
        <p:spPr>
          <a:xfrm>
            <a:off x="320040" y="2532888"/>
            <a:ext cx="292608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6" name="Google Shape;356;p19"/>
          <p:cNvSpPr/>
          <p:nvPr/>
        </p:nvSpPr>
        <p:spPr>
          <a:xfrm>
            <a:off x="731520" y="2514600"/>
            <a:ext cx="8183880" cy="4754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474F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37474F"/>
                </a:solidFill>
                <a:latin typeface="Calibri"/>
                <a:ea typeface="Calibri"/>
                <a:cs typeface="Calibri"/>
                <a:sym typeface="Calibri"/>
              </a:rPr>
              <a:t>Спідометр. Вікіпедія – вільна енциклопедія. URL: </a:t>
            </a:r>
            <a:r>
              <a:rPr b="0" i="0" lang="en-US" sz="1100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6"/>
              </a:rPr>
              <a:t>https://uk.wikipedia.org/wiki/Спідометр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57" name="Google Shape;357;p19"/>
          <p:cNvCxnSpPr/>
          <p:nvPr/>
        </p:nvCxnSpPr>
        <p:spPr>
          <a:xfrm>
            <a:off x="320040" y="2843784"/>
            <a:ext cx="8503920" cy="0"/>
          </a:xfrm>
          <a:prstGeom prst="straightConnector1">
            <a:avLst/>
          </a:prstGeom>
          <a:noFill/>
          <a:ln cap="flat" cmpd="sng" w="12700">
            <a:solidFill>
              <a:srgbClr val="E3F2FD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58" name="Google Shape;358;p19"/>
          <p:cNvSpPr/>
          <p:nvPr/>
        </p:nvSpPr>
        <p:spPr>
          <a:xfrm>
            <a:off x="320040" y="3072384"/>
            <a:ext cx="292608" cy="292608"/>
          </a:xfrm>
          <a:prstGeom prst="ellipse">
            <a:avLst/>
          </a:prstGeom>
          <a:solidFill>
            <a:srgbClr val="1565C0"/>
          </a:solidFill>
          <a:ln cap="flat" cmpd="sng" w="12700">
            <a:solidFill>
              <a:srgbClr val="1565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9" name="Google Shape;359;p19"/>
          <p:cNvSpPr/>
          <p:nvPr/>
        </p:nvSpPr>
        <p:spPr>
          <a:xfrm>
            <a:off x="320040" y="3072384"/>
            <a:ext cx="292608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0" name="Google Shape;360;p19"/>
          <p:cNvSpPr/>
          <p:nvPr/>
        </p:nvSpPr>
        <p:spPr>
          <a:xfrm>
            <a:off x="731520" y="3054096"/>
            <a:ext cx="8183880" cy="4754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474F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37474F"/>
                </a:solidFill>
                <a:latin typeface="Calibri"/>
                <a:ea typeface="Calibri"/>
                <a:cs typeface="Calibri"/>
                <a:sym typeface="Calibri"/>
              </a:rPr>
              <a:t>Rigs of Rods – відкритий фізичний симулятор транспорту. URL: </a:t>
            </a:r>
            <a:r>
              <a:rPr b="0" i="0" lang="en-US" sz="1100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7"/>
              </a:rPr>
              <a:t>https://www.rigsofrods.org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61" name="Google Shape;361;p19"/>
          <p:cNvCxnSpPr/>
          <p:nvPr/>
        </p:nvCxnSpPr>
        <p:spPr>
          <a:xfrm>
            <a:off x="320040" y="3383280"/>
            <a:ext cx="8503920" cy="0"/>
          </a:xfrm>
          <a:prstGeom prst="straightConnector1">
            <a:avLst/>
          </a:prstGeom>
          <a:noFill/>
          <a:ln cap="flat" cmpd="sng" w="12700">
            <a:solidFill>
              <a:srgbClr val="E3F2FD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62" name="Google Shape;362;p19"/>
          <p:cNvSpPr/>
          <p:nvPr/>
        </p:nvSpPr>
        <p:spPr>
          <a:xfrm>
            <a:off x="320040" y="3611880"/>
            <a:ext cx="292608" cy="292608"/>
          </a:xfrm>
          <a:prstGeom prst="ellipse">
            <a:avLst/>
          </a:prstGeom>
          <a:solidFill>
            <a:srgbClr val="1565C0"/>
          </a:solidFill>
          <a:ln cap="flat" cmpd="sng" w="12700">
            <a:solidFill>
              <a:srgbClr val="1565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3" name="Google Shape;363;p19"/>
          <p:cNvSpPr/>
          <p:nvPr/>
        </p:nvSpPr>
        <p:spPr>
          <a:xfrm>
            <a:off x="320040" y="3611880"/>
            <a:ext cx="292608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6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4" name="Google Shape;364;p19"/>
          <p:cNvSpPr/>
          <p:nvPr/>
        </p:nvSpPr>
        <p:spPr>
          <a:xfrm>
            <a:off x="731520" y="3593592"/>
            <a:ext cx="8183880" cy="4754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474F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37474F"/>
                </a:solidFill>
                <a:latin typeface="Calibri"/>
                <a:ea typeface="Calibri"/>
                <a:cs typeface="Calibri"/>
                <a:sym typeface="Calibri"/>
              </a:rPr>
              <a:t>NASA Artemis Program – офіційна сторінка програми освоєння Місяця. URL: </a:t>
            </a:r>
            <a:r>
              <a:rPr b="0" i="0" lang="en-US" sz="1100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8"/>
              </a:rPr>
              <a:t>https://www.nasa.gov/humans-in-space/artemis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65" name="Google Shape;365;p19"/>
          <p:cNvCxnSpPr/>
          <p:nvPr/>
        </p:nvCxnSpPr>
        <p:spPr>
          <a:xfrm>
            <a:off x="320040" y="3922776"/>
            <a:ext cx="8503920" cy="0"/>
          </a:xfrm>
          <a:prstGeom prst="straightConnector1">
            <a:avLst/>
          </a:prstGeom>
          <a:noFill/>
          <a:ln cap="flat" cmpd="sng" w="12700">
            <a:solidFill>
              <a:srgbClr val="E3F2FD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66" name="Google Shape;366;p19"/>
          <p:cNvSpPr/>
          <p:nvPr/>
        </p:nvSpPr>
        <p:spPr>
          <a:xfrm>
            <a:off x="320040" y="4151376"/>
            <a:ext cx="292608" cy="292608"/>
          </a:xfrm>
          <a:prstGeom prst="ellipse">
            <a:avLst/>
          </a:prstGeom>
          <a:solidFill>
            <a:srgbClr val="1565C0"/>
          </a:solidFill>
          <a:ln cap="flat" cmpd="sng" w="12700">
            <a:solidFill>
              <a:srgbClr val="1565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7" name="Google Shape;367;p19"/>
          <p:cNvSpPr/>
          <p:nvPr/>
        </p:nvSpPr>
        <p:spPr>
          <a:xfrm>
            <a:off x="320040" y="4151376"/>
            <a:ext cx="292608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7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8" name="Google Shape;368;p19"/>
          <p:cNvSpPr/>
          <p:nvPr/>
        </p:nvSpPr>
        <p:spPr>
          <a:xfrm>
            <a:off x="731520" y="4133088"/>
            <a:ext cx="8183880" cy="4754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474F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37474F"/>
                </a:solidFill>
                <a:latin typeface="Calibri"/>
                <a:ea typeface="Calibri"/>
                <a:cs typeface="Calibri"/>
                <a:sym typeface="Calibri"/>
              </a:rPr>
              <a:t>Угоди Артеміди – перелік країн-учасниць. URL: </a:t>
            </a:r>
            <a:r>
              <a:rPr b="0" i="0" lang="en-US" sz="1100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9"/>
              </a:rPr>
              <a:t>https://www.nasa.gov/artemis-accords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A2744"/>
        </a:solidFill>
      </p:bgPr>
    </p:bg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20"/>
          <p:cNvSpPr/>
          <p:nvPr/>
        </p:nvSpPr>
        <p:spPr>
          <a:xfrm>
            <a:off x="0" y="3337560"/>
            <a:ext cx="9144000" cy="1805940"/>
          </a:xfrm>
          <a:prstGeom prst="rect">
            <a:avLst/>
          </a:prstGeom>
          <a:solidFill>
            <a:srgbClr val="111C35"/>
          </a:solidFill>
          <a:ln cap="flat" cmpd="sng" w="12700">
            <a:solidFill>
              <a:srgbClr val="111C3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5" name="Google Shape;375;p20"/>
          <p:cNvSpPr/>
          <p:nvPr/>
        </p:nvSpPr>
        <p:spPr>
          <a:xfrm>
            <a:off x="0" y="3319272"/>
            <a:ext cx="9144000" cy="54864"/>
          </a:xfrm>
          <a:prstGeom prst="rect">
            <a:avLst/>
          </a:prstGeom>
          <a:solidFill>
            <a:srgbClr val="1E88E5"/>
          </a:solidFill>
          <a:ln cap="flat" cmpd="sng" w="12700">
            <a:solidFill>
              <a:srgbClr val="1E88E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6" name="Google Shape;376;p20"/>
          <p:cNvSpPr/>
          <p:nvPr/>
        </p:nvSpPr>
        <p:spPr>
          <a:xfrm>
            <a:off x="457200" y="502920"/>
            <a:ext cx="8229600" cy="1828800"/>
          </a:xfrm>
          <a:prstGeom prst="rect">
            <a:avLst/>
          </a:prstGeom>
          <a:noFill/>
          <a:ln>
            <a:noFill/>
          </a:ln>
          <a:effectLst>
            <a:outerShdw blurRad="254000" rotWithShape="0" algn="bl" dir="8100000" dist="50800">
              <a:srgbClr val="000000">
                <a:alpha val="50196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Calibri"/>
              <a:buNone/>
            </a:pPr>
            <a:r>
              <a:rPr b="1" i="0" lang="en-US" sz="3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Як зміниться рух транспорту на Місяці?</a:t>
            </a:r>
            <a:endParaRPr b="0" i="0" sz="3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7" name="Google Shape;377;p20"/>
          <p:cNvSpPr/>
          <p:nvPr/>
        </p:nvSpPr>
        <p:spPr>
          <a:xfrm>
            <a:off x="731520" y="2423160"/>
            <a:ext cx="768096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0CAF9"/>
              </a:buClr>
              <a:buSzPts val="1500"/>
              <a:buFont typeface="Calibri"/>
              <a:buNone/>
            </a:pPr>
            <a:r>
              <a:rPr b="0" i="1" lang="en-US" sz="1500" u="none" cap="none" strike="noStrike">
                <a:solidFill>
                  <a:srgbClr val="90CAF9"/>
                </a:solidFill>
                <a:latin typeface="Calibri"/>
                <a:ea typeface="Calibri"/>
                <a:cs typeface="Calibri"/>
                <a:sym typeface="Calibri"/>
              </a:rPr>
              <a:t>Дослідження за допомогою фізичного симулятора Rigs of Rods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8" name="Google Shape;378;p20"/>
          <p:cNvSpPr/>
          <p:nvPr/>
        </p:nvSpPr>
        <p:spPr>
          <a:xfrm>
            <a:off x="365760" y="3401568"/>
            <a:ext cx="8412480" cy="15161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0CAF9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rgbClr val="90CAF9"/>
                </a:solidFill>
                <a:latin typeface="Calibri"/>
                <a:ea typeface="Calibri"/>
                <a:cs typeface="Calibri"/>
                <a:sym typeface="Calibri"/>
              </a:rPr>
              <a:t>Автор: </a:t>
            </a:r>
            <a:r>
              <a:rPr b="1" i="0" lang="en-US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Заболотний Владислав Вадимович, </a:t>
            </a:r>
            <a:r>
              <a:rPr b="0" i="0" lang="en-US" sz="1200" u="none" cap="none" strike="noStrike">
                <a:solidFill>
                  <a:srgbClr val="B0BEC5"/>
                </a:solidFill>
                <a:latin typeface="Calibri"/>
                <a:ea typeface="Calibri"/>
                <a:cs typeface="Calibri"/>
                <a:sym typeface="Calibri"/>
              </a:rPr>
              <a:t>учень 8 класу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0CAF9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rgbClr val="90CAF9"/>
                </a:solidFill>
                <a:latin typeface="Calibri"/>
                <a:ea typeface="Calibri"/>
                <a:cs typeface="Calibri"/>
                <a:sym typeface="Calibri"/>
              </a:rPr>
              <a:t>Заклад: </a:t>
            </a:r>
            <a:r>
              <a:rPr b="0" i="0" lang="en-US" sz="1200" u="none" cap="none" strike="noStrike">
                <a:solidFill>
                  <a:srgbClr val="B0BEC5"/>
                </a:solidFill>
                <a:latin typeface="Calibri"/>
                <a:ea typeface="Calibri"/>
                <a:cs typeface="Calibri"/>
                <a:sym typeface="Calibri"/>
              </a:rPr>
              <a:t>Користівський ліцей Приютівської селищної ради Олександрійського р-ну Кіровоградської обл.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0CAF9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rgbClr val="90CAF9"/>
                </a:solidFill>
                <a:latin typeface="Calibri"/>
                <a:ea typeface="Calibri"/>
                <a:cs typeface="Calibri"/>
                <a:sym typeface="Calibri"/>
              </a:rPr>
              <a:t>Відділення МАНУ: </a:t>
            </a:r>
            <a:r>
              <a:rPr b="0" i="0" lang="en-US" sz="1200" u="none" cap="none" strike="noStrike">
                <a:solidFill>
                  <a:srgbClr val="B0BEC5"/>
                </a:solidFill>
                <a:latin typeface="Calibri"/>
                <a:ea typeface="Calibri"/>
                <a:cs typeface="Calibri"/>
                <a:sym typeface="Calibri"/>
              </a:rPr>
              <a:t>Кіровоградське регіональне відділення МАНУ  •  Населений пункт: смт Приютівка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0CAF9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rgbClr val="90CAF9"/>
                </a:solidFill>
                <a:latin typeface="Calibri"/>
                <a:ea typeface="Calibri"/>
                <a:cs typeface="Calibri"/>
                <a:sym typeface="Calibri"/>
              </a:rPr>
              <a:t>Наукові керівники: </a:t>
            </a:r>
            <a:endParaRPr b="0" i="0" sz="1200" u="none" cap="none" strike="noStrike">
              <a:solidFill>
                <a:srgbClr val="90CAF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0CAF9"/>
              </a:buClr>
              <a:buSzPts val="1200"/>
              <a:buFont typeface="Calibri"/>
              <a:buNone/>
            </a:pPr>
            <a:r>
              <a:rPr b="1" i="0" lang="en-US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Правий Віктор Павлович</a:t>
            </a:r>
            <a:r>
              <a:rPr b="0" i="0" lang="en-US" sz="1200" u="none" cap="none" strike="noStrike">
                <a:solidFill>
                  <a:srgbClr val="B0BEC5"/>
                </a:solidFill>
                <a:latin typeface="Calibri"/>
                <a:ea typeface="Calibri"/>
                <a:cs typeface="Calibri"/>
                <a:sym typeface="Calibri"/>
              </a:rPr>
              <a:t>, вчитель фізики (Заслужений працівник освіти України);  </a:t>
            </a:r>
            <a:endParaRPr b="0" i="0" sz="1200" u="none" cap="none" strike="noStrike">
              <a:solidFill>
                <a:srgbClr val="B0BEC5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0CAF9"/>
              </a:buClr>
              <a:buSzPts val="1200"/>
              <a:buFont typeface="Calibri"/>
              <a:buNone/>
            </a:pPr>
            <a:r>
              <a:rPr b="1" i="0" lang="en-US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Правий Олександр Вікторович</a:t>
            </a:r>
            <a:r>
              <a:rPr b="0" i="0" lang="en-US" sz="1200" u="none" cap="none" strike="noStrike">
                <a:solidFill>
                  <a:srgbClr val="B0BEC5"/>
                </a:solidFill>
                <a:latin typeface="Calibri"/>
                <a:ea typeface="Calibri"/>
                <a:cs typeface="Calibri"/>
                <a:sym typeface="Calibri"/>
              </a:rPr>
              <a:t>, вчитель фізики та інформатики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