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9"/>
  </p:notesMasterIdLst>
  <p:handoutMasterIdLst>
    <p:handoutMasterId r:id="rId20"/>
  </p:handoutMasterIdLst>
  <p:sldIdLst>
    <p:sldId id="256" r:id="rId4"/>
    <p:sldId id="257" r:id="rId5"/>
    <p:sldId id="258" r:id="rId6"/>
    <p:sldId id="259" r:id="rId7"/>
    <p:sldId id="288" r:id="rId8"/>
    <p:sldId id="284" r:id="rId9"/>
    <p:sldId id="295" r:id="rId10"/>
    <p:sldId id="291" r:id="rId11"/>
    <p:sldId id="294" r:id="rId12"/>
    <p:sldId id="260" r:id="rId13"/>
    <p:sldId id="285" r:id="rId14"/>
    <p:sldId id="292" r:id="rId15"/>
    <p:sldId id="293" r:id="rId16"/>
    <p:sldId id="271" r:id="rId17"/>
    <p:sldId id="273" r:id="rId18"/>
  </p:sldIdLst>
  <p:sldSz cx="9144000" cy="6858000" type="screen4x3"/>
  <p:notesSz cx="7559675" cy="106918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BCDDE6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7" autoAdjust="0"/>
    <p:restoredTop sz="94660"/>
  </p:normalViewPr>
  <p:slideViewPr>
    <p:cSldViewPr>
      <p:cViewPr varScale="1">
        <p:scale>
          <a:sx n="72" d="100"/>
          <a:sy n="72" d="100"/>
        </p:scale>
        <p:origin x="114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Інтенсивність мінування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Лист1!$A$2:$A$9</c:f>
              <c:strCache>
                <c:ptCount val="6"/>
                <c:pt idx="0">
                  <c:v>Ділянка 1</c:v>
                </c:pt>
                <c:pt idx="1">
                  <c:v>Ділянка  2</c:v>
                </c:pt>
                <c:pt idx="2">
                  <c:v>Ділянка 3</c:v>
                </c:pt>
                <c:pt idx="3">
                  <c:v>Ділянка  4</c:v>
                </c:pt>
                <c:pt idx="4">
                  <c:v>Ділянка 5</c:v>
                </c:pt>
                <c:pt idx="5">
                  <c:v>Ділянка 6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0.92</c:v>
                </c:pt>
                <c:pt idx="1">
                  <c:v>0.74</c:v>
                </c:pt>
                <c:pt idx="2">
                  <c:v>1.41</c:v>
                </c:pt>
                <c:pt idx="3">
                  <c:v>0.56000000000000005</c:v>
                </c:pt>
                <c:pt idx="4">
                  <c:v>0.44</c:v>
                </c:pt>
                <c:pt idx="5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F2-4143-98AE-3590DF7A5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764160"/>
        <c:axId val="146765696"/>
      </c:barChart>
      <c:catAx>
        <c:axId val="14676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46765696"/>
        <c:crosses val="autoZero"/>
        <c:auto val="1"/>
        <c:lblAlgn val="ctr"/>
        <c:lblOffset val="100"/>
        <c:noMultiLvlLbl val="0"/>
      </c:catAx>
      <c:valAx>
        <c:axId val="14676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4676416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uk-UA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Щільність популяції мінерів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Лист1!$A$2:$A$9</c:f>
              <c:strCache>
                <c:ptCount val="6"/>
                <c:pt idx="0">
                  <c:v>Ділянка 1</c:v>
                </c:pt>
                <c:pt idx="1">
                  <c:v>Ділянка  2</c:v>
                </c:pt>
                <c:pt idx="2">
                  <c:v>Ділянка 3</c:v>
                </c:pt>
                <c:pt idx="3">
                  <c:v>Ділянка  4</c:v>
                </c:pt>
                <c:pt idx="4">
                  <c:v>Ділянка 5</c:v>
                </c:pt>
                <c:pt idx="5">
                  <c:v>Ділянка 6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20.9</c:v>
                </c:pt>
                <c:pt idx="1">
                  <c:v>24.6</c:v>
                </c:pt>
                <c:pt idx="2">
                  <c:v>21.4</c:v>
                </c:pt>
                <c:pt idx="3">
                  <c:v>9.4</c:v>
                </c:pt>
                <c:pt idx="4">
                  <c:v>5.7</c:v>
                </c:pt>
                <c:pt idx="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BF-4259-8FB1-0806A5F71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764160"/>
        <c:axId val="146765696"/>
      </c:barChart>
      <c:catAx>
        <c:axId val="14676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146765696"/>
        <c:crosses val="autoZero"/>
        <c:auto val="1"/>
        <c:lblAlgn val="ctr"/>
        <c:lblOffset val="100"/>
        <c:noMultiLvlLbl val="0"/>
      </c:catAx>
      <c:valAx>
        <c:axId val="14676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4676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dirty="0"/>
              <a:t>Щільність популяції листоїдів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Щільність популяції листоїдів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cat>
            <c:strRef>
              <c:f>Лист1!$A$2:$A$9</c:f>
              <c:strCache>
                <c:ptCount val="6"/>
                <c:pt idx="0">
                  <c:v>Ділянка 1</c:v>
                </c:pt>
                <c:pt idx="1">
                  <c:v>Ділянка  2</c:v>
                </c:pt>
                <c:pt idx="2">
                  <c:v>Ділянка 3</c:v>
                </c:pt>
                <c:pt idx="3">
                  <c:v>Ділянка  4</c:v>
                </c:pt>
                <c:pt idx="4">
                  <c:v>Ділянка 5</c:v>
                </c:pt>
                <c:pt idx="5">
                  <c:v>Ділянка 6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16.5</c:v>
                </c:pt>
                <c:pt idx="1">
                  <c:v>19.8</c:v>
                </c:pt>
                <c:pt idx="2">
                  <c:v>18.899999999999999</c:v>
                </c:pt>
                <c:pt idx="3">
                  <c:v>10.4</c:v>
                </c:pt>
                <c:pt idx="4">
                  <c:v>6.9</c:v>
                </c:pt>
                <c:pt idx="5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51-4BBF-B3DB-3245F89CC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687104"/>
        <c:axId val="150692992"/>
      </c:barChart>
      <c:catAx>
        <c:axId val="15068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0692992"/>
        <c:crosses val="autoZero"/>
        <c:auto val="1"/>
        <c:lblAlgn val="ctr"/>
        <c:lblOffset val="100"/>
        <c:noMultiLvlLbl val="0"/>
      </c:catAx>
      <c:valAx>
        <c:axId val="15069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068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B0EB307-3DCF-4484-8251-E5611CBC0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4FE4DE5-765E-4FB6-A3A7-152EA51158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8CDB5-DB81-4745-A9E9-6753EB003FBE}" type="datetimeFigureOut">
              <a:rPr lang="uk-UA" smtClean="0"/>
              <a:t>17.02.2026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B6A595-FF84-47AD-9F29-4C67B17CFF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CE893E-608E-4683-ADA0-DFEE892772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B0D61-F59B-4A94-A548-E680B0192B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63060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5A4F-AE47-4342-8D14-3158CA2FCFFA}" type="datetimeFigureOut">
              <a:rPr lang="uk-UA" smtClean="0"/>
              <a:t>17.02.2026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F9D751-E0D8-4AC3-80D5-91176866199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27549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8000"/>
                <a:lumOff val="72000"/>
              </a:schemeClr>
            </a:gs>
            <a:gs pos="17999">
              <a:schemeClr val="accent6">
                <a:lumMod val="20000"/>
                <a:lumOff val="80000"/>
              </a:schemeClr>
            </a:gs>
            <a:gs pos="36000">
              <a:srgbClr val="FAC77D">
                <a:lumMod val="50000"/>
                <a:lumOff val="50000"/>
              </a:srgbClr>
            </a:gs>
            <a:gs pos="61000">
              <a:srgbClr val="FBA97D">
                <a:lumMod val="82000"/>
                <a:lumOff val="18000"/>
              </a:srgbClr>
            </a:gs>
            <a:gs pos="82001">
              <a:srgbClr val="FBD49C">
                <a:lumMod val="92000"/>
                <a:lumOff val="8000"/>
              </a:srgbClr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uk-UA" sz="4400" b="0" strike="noStrike" spc="-1">
                <a:solidFill>
                  <a:srgbClr val="000000"/>
                </a:solidFill>
                <a:latin typeface="Arial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</p:spPr>
        <p:txBody>
          <a:bodyPr/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</p:spPr>
        <p:txBody>
          <a:bodyPr/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100000"/>
              </a:lnSpc>
            </a:pPr>
            <a:fld id="{14C18E3E-17B8-42D7-A3D7-7AD4B179EC1A}" type="slidenum">
              <a:rPr lang="uk-UA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uk-UA" sz="1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3200" b="0" strike="noStrike" spc="-1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2400" b="0" strike="noStrike" spc="-1">
                <a:solidFill>
                  <a:srgbClr val="000000"/>
                </a:solidFill>
                <a:latin typeface="Arial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Сьомий рівень структури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8000"/>
                <a:lumOff val="72000"/>
              </a:schemeClr>
            </a:gs>
            <a:gs pos="17999">
              <a:schemeClr val="accent6">
                <a:lumMod val="20000"/>
                <a:lumOff val="80000"/>
              </a:schemeClr>
            </a:gs>
            <a:gs pos="36000">
              <a:srgbClr val="FAC77D">
                <a:lumMod val="50000"/>
                <a:lumOff val="50000"/>
              </a:srgbClr>
            </a:gs>
            <a:gs pos="61000">
              <a:srgbClr val="FBA97D">
                <a:lumMod val="82000"/>
                <a:lumOff val="18000"/>
              </a:srgbClr>
            </a:gs>
            <a:gs pos="82001">
              <a:srgbClr val="FBD49C">
                <a:lumMod val="92000"/>
                <a:lumOff val="8000"/>
              </a:srgbClr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uk-UA" sz="4400" b="0" strike="noStrike" spc="-1">
                <a:solidFill>
                  <a:srgbClr val="000000"/>
                </a:solidFill>
                <a:latin typeface="Arial"/>
              </a:rPr>
              <a:t>Образец заголовка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uk-UA" sz="3200" b="0" strike="noStrike" spc="-1">
                <a:solidFill>
                  <a:srgbClr val="000000"/>
                </a:solidFill>
                <a:latin typeface="Arial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uk-UA" sz="2800" b="0" strike="noStrike" spc="-1">
                <a:solidFill>
                  <a:srgbClr val="000000"/>
                </a:solidFill>
                <a:latin typeface="Arial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uk-UA" sz="2400" b="0" strike="noStrike" spc="-1">
                <a:solidFill>
                  <a:srgbClr val="000000"/>
                </a:solidFill>
                <a:latin typeface="Arial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tarSymbol"/>
              <a:buChar char="»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</p:spPr>
        <p:txBody>
          <a:bodyPr/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</p:spPr>
        <p:txBody>
          <a:bodyPr/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100000"/>
              </a:lnSpc>
            </a:pPr>
            <a:fld id="{5793F3D4-62E3-44FD-B090-4980A5C1EAD5}" type="slidenum">
              <a:rPr lang="uk-UA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uk-UA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8000"/>
                <a:lumOff val="72000"/>
              </a:schemeClr>
            </a:gs>
            <a:gs pos="17999">
              <a:schemeClr val="accent6">
                <a:lumMod val="20000"/>
                <a:lumOff val="80000"/>
              </a:schemeClr>
            </a:gs>
            <a:gs pos="36000">
              <a:srgbClr val="FAC77D">
                <a:lumMod val="50000"/>
                <a:lumOff val="50000"/>
              </a:srgbClr>
            </a:gs>
            <a:gs pos="61000">
              <a:srgbClr val="FBA97D">
                <a:lumMod val="82000"/>
                <a:lumOff val="18000"/>
              </a:srgbClr>
            </a:gs>
            <a:gs pos="82001">
              <a:srgbClr val="FBD49C">
                <a:lumMod val="92000"/>
                <a:lumOff val="8000"/>
              </a:srgbClr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uk-UA" sz="4400" b="0" strike="noStrike" spc="-1">
                <a:solidFill>
                  <a:srgbClr val="000000"/>
                </a:solidFill>
                <a:latin typeface="Arial"/>
              </a:rPr>
              <a:t>Образец заголовка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uk-UA" sz="3200" b="0" strike="noStrike" spc="-1">
                <a:solidFill>
                  <a:srgbClr val="000000"/>
                </a:solidFill>
                <a:latin typeface="Arial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uk-UA" sz="2800" b="0" strike="noStrike" spc="-1">
                <a:solidFill>
                  <a:srgbClr val="000000"/>
                </a:solidFill>
                <a:latin typeface="Arial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uk-UA" sz="2400" b="0" strike="noStrike" spc="-1">
                <a:solidFill>
                  <a:srgbClr val="000000"/>
                </a:solidFill>
                <a:latin typeface="Arial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tarSymbol"/>
              <a:buChar char="»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Пятый уровень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</p:spPr>
        <p:txBody>
          <a:bodyPr/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</p:spPr>
        <p:txBody>
          <a:bodyPr/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100000"/>
              </a:lnSpc>
            </a:pPr>
            <a:fld id="{AB313C73-B6C8-4028-9306-D1CE573E5D3B}" type="slidenum">
              <a:rPr lang="uk-UA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uk-UA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0.jpeg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3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152280" y="533520"/>
            <a:ext cx="8838720" cy="17744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R="88900" algn="ctr">
              <a:lnSpc>
                <a:spcPct val="120000"/>
              </a:lnSpc>
              <a:spcBef>
                <a:spcPts val="300"/>
              </a:spcBef>
              <a:spcAft>
                <a:spcPts val="1000"/>
              </a:spcAft>
            </a:pPr>
            <a:r>
              <a:rPr lang="uk-UA" sz="3200" b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Дослідження видового складу та закономірностей поширення комах-шкідників  </a:t>
            </a:r>
            <a:r>
              <a:rPr lang="uk-UA" sz="3200" b="1" i="1" cap="small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sz="3200" b="1" i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b="1" i="1" cap="small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uk-UA" sz="3200" b="1" i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3200" b="1" i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Roth </a:t>
            </a:r>
            <a:r>
              <a:rPr lang="uk-UA" sz="3200" b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умовах </a:t>
            </a:r>
            <a:r>
              <a:rPr lang="uk-UA" sz="3200" b="1" cap="small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урбоекосистеми</a:t>
            </a:r>
            <a:endParaRPr lang="uk-UA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24" name="TextShape 2"/>
          <p:cNvSpPr txBox="1"/>
          <p:nvPr/>
        </p:nvSpPr>
        <p:spPr>
          <a:xfrm>
            <a:off x="4343400" y="2743200"/>
            <a:ext cx="4571640" cy="17521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uk-UA" sz="1800" b="0" strike="noStrike" spc="-1" dirty="0">
                <a:solidFill>
                  <a:srgbClr val="000000"/>
                </a:solidFill>
                <a:latin typeface="Times New Roman"/>
              </a:rPr>
              <a:t>Автор:</a:t>
            </a:r>
            <a:r>
              <a:rPr lang="uk-UA" spc="-1" dirty="0">
                <a:latin typeface="Arial"/>
              </a:rPr>
              <a:t> </a:t>
            </a:r>
            <a:r>
              <a:rPr lang="x-none" sz="1800" b="1" strike="noStrike" spc="-1" dirty="0" err="1">
                <a:solidFill>
                  <a:srgbClr val="000000"/>
                </a:solidFill>
                <a:latin typeface="Times New Roman"/>
              </a:rPr>
              <a:t>Заболотний</a:t>
            </a:r>
            <a:r>
              <a:rPr lang="x-none" sz="1800" b="1" strike="noStrike" spc="-1" dirty="0">
                <a:solidFill>
                  <a:srgbClr val="000000"/>
                </a:solidFill>
                <a:latin typeface="Times New Roman"/>
              </a:rPr>
              <a:t> Арсен</a:t>
            </a:r>
            <a:r>
              <a:rPr lang="uk-UA" sz="1800" b="1" strike="noStrike" spc="-1" dirty="0" err="1">
                <a:solidFill>
                  <a:srgbClr val="000000"/>
                </a:solidFill>
                <a:latin typeface="Times New Roman"/>
              </a:rPr>
              <a:t>ій</a:t>
            </a:r>
            <a:r>
              <a:rPr lang="uk-UA" sz="1800" b="1" strike="noStrike" spc="-1" dirty="0">
                <a:solidFill>
                  <a:srgbClr val="000000"/>
                </a:solidFill>
                <a:latin typeface="Times New Roman"/>
              </a:rPr>
              <a:t> Тарасович,</a:t>
            </a:r>
            <a:r>
              <a:rPr lang="uk-UA" sz="1800" b="0" strike="noStrike" spc="-1" dirty="0">
                <a:solidFill>
                  <a:srgbClr val="000000"/>
                </a:solidFill>
                <a:latin typeface="Times New Roman"/>
              </a:rPr>
              <a:t> вихованець ЦПР «Мрія», учень 8 класу Опорного закладу освіти «Баришівський ліцей» Баришівської селищної ради Київської області</a:t>
            </a:r>
            <a:endParaRPr lang="uk-UA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uk-UA" sz="1800" b="0" strike="noStrike" spc="-1" dirty="0">
                <a:solidFill>
                  <a:srgbClr val="000000"/>
                </a:solidFill>
                <a:latin typeface="Times New Roman"/>
              </a:rPr>
              <a:t>    </a:t>
            </a:r>
            <a:endParaRPr lang="uk-UA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uk-UA" sz="1800" b="0" strike="noStrike" spc="-1" dirty="0">
                <a:solidFill>
                  <a:srgbClr val="000000"/>
                </a:solidFill>
                <a:latin typeface="Times New Roman"/>
              </a:rPr>
              <a:t>Науковий керівник:</a:t>
            </a:r>
            <a:endParaRPr lang="uk-UA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uk-UA" sz="1800" b="1" strike="noStrike" spc="-1" dirty="0">
                <a:solidFill>
                  <a:srgbClr val="000000"/>
                </a:solidFill>
                <a:latin typeface="Times New Roman"/>
              </a:rPr>
              <a:t>Кириленко Наталія Іванівна</a:t>
            </a:r>
            <a:r>
              <a:rPr lang="uk-UA" sz="1800" b="0" strike="noStrike" spc="-1" dirty="0">
                <a:solidFill>
                  <a:srgbClr val="000000"/>
                </a:solidFill>
                <a:latin typeface="Times New Roman"/>
              </a:rPr>
              <a:t>, керівник гуртка  ЦПР «Мрія», вчитель біології Опорного закладу освіти «Баришівський ліцей» </a:t>
            </a:r>
            <a:endParaRPr lang="uk-UA" sz="1800" b="0" strike="noStrike" spc="-1" dirty="0">
              <a:latin typeface="Arial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180" y="2743200"/>
            <a:ext cx="4108578" cy="3093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410760" y="0"/>
            <a:ext cx="8229240" cy="715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uk-UA" sz="2800" b="1" strike="noStrike" spc="-1">
                <a:solidFill>
                  <a:srgbClr val="000000"/>
                </a:solidFill>
                <a:latin typeface="Times New Roman"/>
              </a:rPr>
              <a:t>Актуальність дослідження</a:t>
            </a:r>
            <a:endParaRPr lang="uk-UA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72000" y="504000"/>
            <a:ext cx="8838720" cy="386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Насадження берези повислої є ресурсом деревини та джерелом відновлювальної енергії, відіграють важливу екологічну роль, широко використовуються в озелененні і агролісомеліорації.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Рослиноїдні шкідники виду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Betula pendula Roth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спричиняють його гостре або хронічне виснаження, скорочують  довговічність, впливають на ріст і розвиток. І хоча вид належить до категорії стійких, в умовах зростання антропогенного впливу все частіше зазнає ураження комахами-шкідниками. Особливо вразливими є дерева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урбоекосистем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де природні механізми саморегуляції екосистем порушені. Тому дослідження видового складу та поширення комах-шкідників  є актуальним для оцінки стану насаджень, прогнозування можливих спалахів чисельності шкідників і розробки екологічно безпечних заходів захисту рослин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7" name="Рисунок 12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344" y="4680000"/>
            <a:ext cx="2725312" cy="2052000"/>
          </a:xfrm>
          <a:prstGeom prst="rect">
            <a:avLst/>
          </a:prstGeom>
          <a:ln>
            <a:noFill/>
          </a:ln>
        </p:spPr>
      </p:pic>
      <p:pic>
        <p:nvPicPr>
          <p:cNvPr id="128" name="Рисунок 12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0000" y="4253161"/>
            <a:ext cx="1889640" cy="2509678"/>
          </a:xfrm>
          <a:prstGeom prst="rect">
            <a:avLst/>
          </a:prstGeom>
          <a:ln>
            <a:noFill/>
          </a:ln>
        </p:spPr>
      </p:pic>
      <p:pic>
        <p:nvPicPr>
          <p:cNvPr id="129" name="Рисунок 12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4096" y="4680000"/>
            <a:ext cx="2797031" cy="210599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145148" y="620688"/>
            <a:ext cx="876276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just">
              <a:lnSpc>
                <a:spcPct val="100000"/>
              </a:lnSpc>
            </a:pPr>
            <a:r>
              <a:rPr lang="uk-UA" sz="2400" b="1" strike="noStrike" spc="-1" dirty="0">
                <a:solidFill>
                  <a:srgbClr val="000000"/>
                </a:solidFill>
                <a:latin typeface="Times New Roman"/>
              </a:rPr>
              <a:t>Мета дослідження: </a:t>
            </a:r>
            <a:r>
              <a:rPr lang="uk-UA" sz="1800" b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дослідити видовий склад та проаналізувати </a:t>
            </a:r>
            <a:r>
              <a:rPr lang="uk-UA" b="1" cap="sm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закономірності </a:t>
            </a:r>
            <a:r>
              <a:rPr lang="uk-UA" sz="1800" b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поширення комах-шкідників  </a:t>
            </a:r>
            <a:r>
              <a:rPr lang="uk-UA" sz="1800" b="1" i="1" cap="small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sz="1800" b="1" i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i="1" cap="small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en-US" sz="1800" b="1" i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Roth</a:t>
            </a:r>
            <a:r>
              <a:rPr lang="uk-UA" sz="1800" b="1" i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умовах </a:t>
            </a:r>
            <a:r>
              <a:rPr lang="uk-UA" sz="1800" b="1" cap="small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урбоекосистеми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0" strike="noStrike" spc="-1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uk-UA" sz="2200" b="0" strike="noStrike" spc="-1" dirty="0">
                <a:solidFill>
                  <a:srgbClr val="000000"/>
                </a:solidFill>
                <a:latin typeface="Times New Roman"/>
              </a:rPr>
              <a:t>.                                                     </a:t>
            </a:r>
            <a:br>
              <a:rPr dirty="0"/>
            </a:br>
            <a:endParaRPr lang="uk-UA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TextShape 2"/>
          <p:cNvSpPr txBox="1"/>
          <p:nvPr/>
        </p:nvSpPr>
        <p:spPr>
          <a:xfrm>
            <a:off x="152280" y="1447920"/>
            <a:ext cx="5409720" cy="45255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>
              <a:lnSpc>
                <a:spcPct val="100000"/>
              </a:lnSpc>
              <a:spcBef>
                <a:spcPts val="479"/>
              </a:spcBef>
            </a:pPr>
            <a:r>
              <a:rPr lang="uk-UA" sz="2400" b="1" strike="noStrike" spc="-1" dirty="0">
                <a:solidFill>
                  <a:srgbClr val="000000"/>
                </a:solidFill>
                <a:latin typeface="Times New Roman"/>
              </a:rPr>
              <a:t>Завдання дослідження:</a:t>
            </a:r>
            <a:endParaRPr lang="en-US" sz="2400" spc="-1" dirty="0">
              <a:solidFill>
                <a:srgbClr val="000000"/>
              </a:solidFill>
              <a:latin typeface="Arial"/>
            </a:endParaRPr>
          </a:p>
          <a:p>
            <a:pPr marL="342900" indent="-342900" algn="just">
              <a:lnSpc>
                <a:spcPct val="100000"/>
              </a:lnSpc>
              <a:spcBef>
                <a:spcPts val="479"/>
              </a:spcBef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Проаналізувати основні теоретичні підходи до проблеми дослідження  у вітчизняній та зарубіжній науковій літературі.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479"/>
              </a:spcBef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Описати видове різноманіття комах шкідників виду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Roth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виявлених на обстежуваних ділянках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урбоекосистеми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479"/>
              </a:spcBef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Визначити  щільність популяції комах шкідників на одиницю обліку на обстежуваних ділянках.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479"/>
              </a:spcBef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Дослідити залежність ступеня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пошкодженості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від віку виду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Roth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479"/>
              </a:spcBef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Оцінити залежність поширеності комах шкідників та ступеня ураження виду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Roth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від рівня забруднення середовища. 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479"/>
              </a:spcBef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Проаналізувати отримані дані та зробити висновки.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uk-UA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2" name="Рисунок 13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8609" y="4077072"/>
            <a:ext cx="3370781" cy="2538000"/>
          </a:xfrm>
          <a:prstGeom prst="rect">
            <a:avLst/>
          </a:prstGeom>
          <a:ln>
            <a:noFill/>
          </a:ln>
        </p:spPr>
      </p:pic>
      <p:pic>
        <p:nvPicPr>
          <p:cNvPr id="133" name="Рисунок 13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095" y="1436527"/>
            <a:ext cx="3353090" cy="2524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3342313" y="-279099"/>
            <a:ext cx="5687640" cy="1469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just">
              <a:lnSpc>
                <a:spcPct val="100000"/>
              </a:lnSpc>
            </a:pPr>
            <a:r>
              <a:rPr lang="uk-UA" sz="2000" b="1" strike="noStrike" spc="-1" dirty="0">
                <a:solidFill>
                  <a:srgbClr val="000000"/>
                </a:solidFill>
                <a:latin typeface="Times New Roman"/>
              </a:rPr>
              <a:t>Об’єкт дослідження: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Комахи-шкідники виду 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Roth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TextShape 2"/>
          <p:cNvSpPr txBox="1"/>
          <p:nvPr/>
        </p:nvSpPr>
        <p:spPr>
          <a:xfrm>
            <a:off x="3388680" y="771229"/>
            <a:ext cx="5539320" cy="17521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/>
            <a:r>
              <a:rPr lang="uk-UA" sz="2000" b="1" strike="noStrike" spc="-1" dirty="0">
                <a:solidFill>
                  <a:srgbClr val="000000"/>
                </a:solidFill>
                <a:latin typeface="Times New Roman"/>
              </a:rPr>
              <a:t>Предмет дослідження: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Видове різноманіття та закономірності поширення комах шкідників виду 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Roth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умовах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урбоекосистеми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endParaRPr lang="uk-UA" sz="2000" b="0" strike="noStrike" spc="-1" dirty="0">
              <a:latin typeface="Arial"/>
            </a:endParaRPr>
          </a:p>
        </p:txBody>
      </p:sp>
      <p:sp>
        <p:nvSpPr>
          <p:cNvPr id="136" name="CustomShape 3"/>
          <p:cNvSpPr/>
          <p:nvPr/>
        </p:nvSpPr>
        <p:spPr>
          <a:xfrm>
            <a:off x="3382633" y="2011680"/>
            <a:ext cx="5607000" cy="2834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uk-UA" sz="2000" b="1" strike="noStrike" spc="-1" dirty="0">
                <a:solidFill>
                  <a:srgbClr val="000000"/>
                </a:solidFill>
                <a:latin typeface="Times New Roman"/>
              </a:rPr>
              <a:t>Особистий внесок.</a:t>
            </a:r>
            <a:r>
              <a:rPr lang="uk-UA" sz="2000" b="1" i="1" strike="noStrike" spc="-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uk-UA" sz="2000" b="0" strike="noStrike" spc="-1" dirty="0">
                <a:solidFill>
                  <a:srgbClr val="000000"/>
                </a:solidFill>
                <a:latin typeface="Times New Roman"/>
              </a:rPr>
              <a:t>Робота є самостійним дослідженням  автора.  Особисто  проведено інформаційний пошук, визначено основні завдання дослідження, обрано та опановано методи їх вирішення; самостійно зібрано матеріал для дослідження, виконано постановку дослідів; цифрові результати проаналізовано і оброблено методами математичної статистики; сформульовано висновки.</a:t>
            </a:r>
            <a:endParaRPr lang="uk-UA" sz="2000" b="0" strike="noStrike" spc="-1" dirty="0">
              <a:latin typeface="Arial"/>
            </a:endParaRPr>
          </a:p>
        </p:txBody>
      </p:sp>
      <p:pic>
        <p:nvPicPr>
          <p:cNvPr id="137" name="Рисунок 13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51942"/>
            <a:ext cx="3096000" cy="4111875"/>
          </a:xfrm>
          <a:prstGeom prst="rect">
            <a:avLst/>
          </a:prstGeom>
          <a:ln>
            <a:noFill/>
          </a:ln>
        </p:spPr>
      </p:pic>
      <p:pic>
        <p:nvPicPr>
          <p:cNvPr id="138" name="Рисунок 13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047" y="4392000"/>
            <a:ext cx="3083906" cy="2322000"/>
          </a:xfrm>
          <a:prstGeom prst="rect">
            <a:avLst/>
          </a:prstGeom>
          <a:ln>
            <a:noFill/>
          </a:ln>
        </p:spPr>
      </p:pic>
      <p:pic>
        <p:nvPicPr>
          <p:cNvPr id="139" name="Рисунок 13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0909" y="4824000"/>
            <a:ext cx="2534062" cy="1908000"/>
          </a:xfrm>
          <a:prstGeom prst="rect">
            <a:avLst/>
          </a:prstGeom>
          <a:ln>
            <a:noFill/>
          </a:ln>
        </p:spPr>
      </p:pic>
      <p:pic>
        <p:nvPicPr>
          <p:cNvPr id="140" name="Рисунок 13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8266" y="4922640"/>
            <a:ext cx="2450868" cy="1845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19B16-229E-4FBF-93BD-4E997A2C5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240" cy="457560"/>
          </a:xfrm>
        </p:spPr>
        <p:txBody>
          <a:bodyPr/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 проведення дослідження</a:t>
            </a:r>
            <a:endParaRPr lang="uk-UA" sz="24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EDCEE3A-A5E6-424B-A99D-54C631240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664371"/>
              </p:ext>
            </p:extLst>
          </p:nvPr>
        </p:nvGraphicFramePr>
        <p:xfrm>
          <a:off x="0" y="457560"/>
          <a:ext cx="9144000" cy="6482782"/>
        </p:xfrm>
        <a:graphic>
          <a:graphicData uri="http://schemas.openxmlformats.org/drawingml/2006/table">
            <a:tbl>
              <a:tblPr firstRow="1" firstCol="1" bandRow="1"/>
              <a:tblGrid>
                <a:gridCol w="1143191">
                  <a:extLst>
                    <a:ext uri="{9D8B030D-6E8A-4147-A177-3AD203B41FA5}">
                      <a16:colId xmlns:a16="http://schemas.microsoft.com/office/drawing/2014/main" val="2192894358"/>
                    </a:ext>
                  </a:extLst>
                </a:gridCol>
                <a:gridCol w="8000809">
                  <a:extLst>
                    <a:ext uri="{9D8B030D-6E8A-4147-A177-3AD203B41FA5}">
                      <a16:colId xmlns:a16="http://schemas.microsoft.com/office/drawing/2014/main" val="2643232705"/>
                    </a:ext>
                  </a:extLst>
                </a:gridCol>
              </a:tblGrid>
              <a:tr h="1816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750846"/>
                  </a:ext>
                </a:extLst>
              </a:tr>
              <a:tr h="497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№4 Шкіряний завод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Розміщений на березі річки Стара Красилівка (300 м). Місце збору –   на території біля центрального приміщення та в радіусі 100 м від нього;  від вул. Набережна (50 м) із середньою інтенсивністю транспортного потоку; 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519604"/>
                  </a:ext>
                </a:extLst>
              </a:tr>
              <a:tr h="938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№5 Залізничний вокзал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Розташовується поблизу промислових підприємств, а саме: компанія ПРАТ «МОЛНІЯ», ТОВ ТД ШАНТІЛЬ, компанія дочірнє підприємство «УНIВЕРСАЛ», компанія Баришівська філія ЗАТ «КИЇВ-АГРОТРАНС», ДП «МОНОПОЛІМЕР», компанія Баришівське переробне заготівельне  підприємство  Київської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облспоживспілки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ТОВ«ДЖЕРЕЛО». Місце збору розміщене поблизу промислових підприємств (50-100 м) та проїжджої частини, що активно використовується цілодобово, а також поблизу АЗС та автостоянки. Активність руху транспорту тут досить висока. 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991733"/>
                  </a:ext>
                </a:extLst>
              </a:tr>
              <a:tr h="370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№3 Автошлях Баришівка - Київ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Активність руху транспорту на даній ділянці дуже висока протягом доби. У безпосередній близькості від місця збору знаходиться АЗС, що активно використовується. Видовий склад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деревно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-чагарникових насаджень досить обмежений.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776227"/>
                  </a:ext>
                </a:extLst>
              </a:tr>
              <a:tr h="560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№2 Баришівська ЦРЛ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Розташовується у передмісті Баришівки, 100 м від автошляху Баришівка – Київ. Активність руху транспорту на даній ділянці автошляху дуже висока протягом доби. У безпосередній близькості від місця збору знаходиться зупинка громадського транспорту і автостоянка. 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303391"/>
                  </a:ext>
                </a:extLst>
              </a:tr>
              <a:tr h="434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№6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Парк «Липняки»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мішаного лісу серед житлової забудови, у віддаленому місці від промислової зони та завантажених автошляхів 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694884"/>
                  </a:ext>
                </a:extLst>
              </a:tr>
              <a:tr h="497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№1 Баришівський ліцей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Знаходиться по </a:t>
                      </a:r>
                      <a:r>
                        <a:rPr lang="uk-UA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вул.Добра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у віддаленому місці від автодоріг та промислових підприємств; </a:t>
                      </a:r>
                    </a:p>
                  </a:txBody>
                  <a:tcPr marL="13517" marR="13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5107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38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CDFF53-C372-4DD0-9040-FFCA498A0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240" cy="548680"/>
          </a:xfrm>
        </p:spPr>
        <p:txBody>
          <a:bodyPr/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дослідження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1CD810-B956-4F76-B0EC-7E9EAEC72DB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434" y="548680"/>
            <a:ext cx="2886492" cy="2173359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410370-D9FA-4782-9162-00F7A4C31D1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5127" y="540329"/>
            <a:ext cx="2886492" cy="2173358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03AC16-5ADF-4CFD-8611-BFD94FEFBD8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3637" y="3075598"/>
            <a:ext cx="2782859" cy="3593761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4C771A-6773-4F94-AC04-B6A5ABCEDD3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250" y="2804988"/>
            <a:ext cx="2782859" cy="1948749"/>
          </a:xfrm>
          <a:prstGeom prst="rect">
            <a:avLst/>
          </a:prstGeom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6D1BB8-3740-45AB-AF1D-68EA36003ED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1767" y="2732800"/>
            <a:ext cx="2782859" cy="2055759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4BEDE6-9303-4C20-8F75-EDB66E37B55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1820" y="540329"/>
            <a:ext cx="2886492" cy="2173358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D9DC3F-62A3-4735-B038-9F74DE6990F5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589" y="4836687"/>
            <a:ext cx="2588182" cy="1948749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8AC5AD9-5BBC-4DAE-B2D2-54D4AB60E8F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4282" y="4836686"/>
            <a:ext cx="2588182" cy="1948748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A12AFA2-8E00-40D5-908A-97EB2D90E62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219" y="2296267"/>
            <a:ext cx="1589436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43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20F800-E571-4736-BA17-4886C3301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80" y="98910"/>
            <a:ext cx="8229240" cy="643353"/>
          </a:xfrm>
        </p:spPr>
        <p:txBody>
          <a:bodyPr/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надбання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фотоколекція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гербаризовані колекції пошкоджень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DD2BDF-F292-42F0-BD64-EECF456DD5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3" t="31100" r="17926" b="25850"/>
          <a:stretch/>
        </p:blipFill>
        <p:spPr>
          <a:xfrm>
            <a:off x="47676" y="841916"/>
            <a:ext cx="1979342" cy="16561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73B51C-D267-44AB-A818-95454D00F7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1" t="50000" r="22110" b="18501"/>
          <a:stretch/>
        </p:blipFill>
        <p:spPr>
          <a:xfrm>
            <a:off x="2154400" y="841916"/>
            <a:ext cx="1821802" cy="16561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EC4F35-C72F-4F38-B3E9-0AE1F9FF8E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49" t="31101" r="15137" b="27950"/>
          <a:stretch/>
        </p:blipFill>
        <p:spPr>
          <a:xfrm>
            <a:off x="4213857" y="846919"/>
            <a:ext cx="1443854" cy="16561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E1611CB-B4CF-46B9-8959-C2A7FFA5F6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6" t="30050" r="27687" b="17450"/>
          <a:stretch/>
        </p:blipFill>
        <p:spPr>
          <a:xfrm>
            <a:off x="5878377" y="799804"/>
            <a:ext cx="1357519" cy="17404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45978B-C111-46F6-861A-608A9ED3597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0" t="34251" r="35139" b="25849"/>
          <a:stretch/>
        </p:blipFill>
        <p:spPr>
          <a:xfrm>
            <a:off x="7440139" y="800819"/>
            <a:ext cx="1656185" cy="165618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3A05D0A-7831-4507-A2EC-B7B9C2E581A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5" t="40550" r="44003" b="35300"/>
          <a:stretch/>
        </p:blipFill>
        <p:spPr>
          <a:xfrm>
            <a:off x="0" y="2685866"/>
            <a:ext cx="2094874" cy="190443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E425E61-0886-46F3-A994-2AA891FE5E8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" t="15350" r="17926" b="15350"/>
          <a:stretch/>
        </p:blipFill>
        <p:spPr>
          <a:xfrm>
            <a:off x="7367570" y="4780640"/>
            <a:ext cx="1686283" cy="206101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123A91A-B361-4A7B-8082-56999B1B1A7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5" t="41600" r="28974" b="26901"/>
          <a:stretch/>
        </p:blipFill>
        <p:spPr>
          <a:xfrm>
            <a:off x="2154400" y="2685866"/>
            <a:ext cx="1625512" cy="19274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71D414A-CEC9-4E25-8C53-AB7E1CC9577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2" t="31100" r="23387" b="37971"/>
          <a:stretch/>
        </p:blipFill>
        <p:spPr>
          <a:xfrm>
            <a:off x="4056575" y="2644868"/>
            <a:ext cx="1690734" cy="196848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F52CB70-0215-4F7D-B06D-435AC35B329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8566" r="61538" b="33067"/>
          <a:stretch/>
        </p:blipFill>
        <p:spPr>
          <a:xfrm>
            <a:off x="-46145" y="4830008"/>
            <a:ext cx="2070323" cy="202799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1CD894F-C848-4366-9BEE-96A2EA3D741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" t="37041" r="26170" b="4850"/>
          <a:stretch/>
        </p:blipFill>
        <p:spPr>
          <a:xfrm>
            <a:off x="2094874" y="4784795"/>
            <a:ext cx="1821802" cy="1990093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ABE4A51-BF43-49A2-944F-13358A978CE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2" t="36426" r="31872" b="12350"/>
          <a:stretch/>
        </p:blipFill>
        <p:spPr>
          <a:xfrm>
            <a:off x="5878377" y="2652931"/>
            <a:ext cx="1480695" cy="195235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4A070269-E621-41D3-9B86-C4A4A3EA3B27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4801" r="11668" b="37040"/>
          <a:stretch/>
        </p:blipFill>
        <p:spPr>
          <a:xfrm>
            <a:off x="7440139" y="2560401"/>
            <a:ext cx="1558838" cy="206101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66FC4D7B-12B4-4220-8FAF-D2E046705F4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7" t="26901" r="35334" b="30291"/>
          <a:stretch/>
        </p:blipFill>
        <p:spPr>
          <a:xfrm>
            <a:off x="3937568" y="4789798"/>
            <a:ext cx="1926590" cy="192748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4E59A852-4265-4BF4-BA41-919459812288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3" t="45800" r="39335" b="29385"/>
          <a:stretch/>
        </p:blipFill>
        <p:spPr>
          <a:xfrm>
            <a:off x="5885050" y="4839145"/>
            <a:ext cx="1510876" cy="185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77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CD6F2-D590-4C4B-8C71-C76DA0057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898"/>
            <a:ext cx="8229240" cy="706048"/>
          </a:xfrm>
        </p:spPr>
        <p:txBody>
          <a:bodyPr/>
          <a:lstStyle/>
          <a:p>
            <a:pPr algn="ctr"/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Обстеження  видового різноманіття комах-шкідників виду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 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Roth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обстежуваних ділянках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урбоекосистеми</a:t>
            </a:r>
            <a:endParaRPr lang="uk-UA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BF4117E-E8AC-4CAA-9427-852170D48D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559519"/>
              </p:ext>
            </p:extLst>
          </p:nvPr>
        </p:nvGraphicFramePr>
        <p:xfrm>
          <a:off x="3059831" y="934474"/>
          <a:ext cx="5822304" cy="1493520"/>
        </p:xfrm>
        <a:graphic>
          <a:graphicData uri="http://schemas.openxmlformats.org/drawingml/2006/table">
            <a:tbl>
              <a:tblPr firstRow="1" bandRow="1" bandCol="1">
                <a:tableStyleId>{16D9F66E-5EB9-4882-86FB-DCBF35E3C3E4}</a:tableStyleId>
              </a:tblPr>
              <a:tblGrid>
                <a:gridCol w="1282594">
                  <a:extLst>
                    <a:ext uri="{9D8B030D-6E8A-4147-A177-3AD203B41FA5}">
                      <a16:colId xmlns:a16="http://schemas.microsoft.com/office/drawing/2014/main" val="1842279867"/>
                    </a:ext>
                  </a:extLst>
                </a:gridCol>
                <a:gridCol w="1624619">
                  <a:extLst>
                    <a:ext uri="{9D8B030D-6E8A-4147-A177-3AD203B41FA5}">
                      <a16:colId xmlns:a16="http://schemas.microsoft.com/office/drawing/2014/main" val="3310263935"/>
                    </a:ext>
                  </a:extLst>
                </a:gridCol>
                <a:gridCol w="2915091">
                  <a:extLst>
                    <a:ext uri="{9D8B030D-6E8A-4147-A177-3AD203B41FA5}">
                      <a16:colId xmlns:a16="http://schemas.microsoft.com/office/drawing/2014/main" val="30561068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Загальна чисельність, екз.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0813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48434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88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8985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6801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4840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814422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4D4CBB2-671A-4158-A2B8-A23027F47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676436"/>
              </p:ext>
            </p:extLst>
          </p:nvPr>
        </p:nvGraphicFramePr>
        <p:xfrm>
          <a:off x="457200" y="2728423"/>
          <a:ext cx="8424935" cy="4092427"/>
        </p:xfrm>
        <a:graphic>
          <a:graphicData uri="http://schemas.openxmlformats.org/drawingml/2006/table">
            <a:tbl>
              <a:tblPr firstRow="1" bandRow="1" bandCol="1">
                <a:tableStyleId>{16D9F66E-5EB9-4882-86FB-DCBF35E3C3E4}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419571759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001316037"/>
                    </a:ext>
                  </a:extLst>
                </a:gridCol>
                <a:gridCol w="1013525">
                  <a:extLst>
                    <a:ext uri="{9D8B030D-6E8A-4147-A177-3AD203B41FA5}">
                      <a16:colId xmlns:a16="http://schemas.microsoft.com/office/drawing/2014/main" val="1900299431"/>
                    </a:ext>
                  </a:extLst>
                </a:gridCol>
                <a:gridCol w="1127788">
                  <a:extLst>
                    <a:ext uri="{9D8B030D-6E8A-4147-A177-3AD203B41FA5}">
                      <a16:colId xmlns:a16="http://schemas.microsoft.com/office/drawing/2014/main" val="4150193203"/>
                    </a:ext>
                  </a:extLst>
                </a:gridCol>
                <a:gridCol w="1126990">
                  <a:extLst>
                    <a:ext uri="{9D8B030D-6E8A-4147-A177-3AD203B41FA5}">
                      <a16:colId xmlns:a16="http://schemas.microsoft.com/office/drawing/2014/main" val="3092590705"/>
                    </a:ext>
                  </a:extLst>
                </a:gridCol>
                <a:gridCol w="1238653">
                  <a:extLst>
                    <a:ext uri="{9D8B030D-6E8A-4147-A177-3AD203B41FA5}">
                      <a16:colId xmlns:a16="http://schemas.microsoft.com/office/drawing/2014/main" val="4293692698"/>
                    </a:ext>
                  </a:extLst>
                </a:gridCol>
                <a:gridCol w="1037659">
                  <a:extLst>
                    <a:ext uri="{9D8B030D-6E8A-4147-A177-3AD203B41FA5}">
                      <a16:colId xmlns:a16="http://schemas.microsoft.com/office/drawing/2014/main" val="2681511426"/>
                    </a:ext>
                  </a:extLst>
                </a:gridCol>
              </a:tblGrid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</a:t>
                      </a: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янка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</a:t>
                      </a: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янка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</a:t>
                      </a: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янка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</a:t>
                      </a: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янка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</a:t>
                      </a: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янка 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</a:t>
                      </a: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янка 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 anchor="b"/>
                </a:tc>
                <a:extLst>
                  <a:ext uri="{0D108BD9-81ED-4DB2-BD59-A6C34878D82A}">
                    <a16:rowId xmlns:a16="http://schemas.microsoft.com/office/drawing/2014/main" val="1153220656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Fenusa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pumila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2840877121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Profenusa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thomsoni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2182547003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Heterarthrus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nemoratus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3090391112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Stigmella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lapponica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1716593341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Rhynchaenus alni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2771557993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Trachys minutus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689183708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Trachys lapponica 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3390553201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Phylloporia bistrigella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24818458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Parornix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betulae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466217697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Caloptilia betulicola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3683025676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Lochmaea capreae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1160394989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Agelastica alni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576536942"/>
                  </a:ext>
                </a:extLst>
              </a:tr>
              <a:tr h="110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Psallus betule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3861992277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Kleidocerys resedae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311835466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Elasmucha grisea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2166936191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Agromyza alnibetulae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1640079919"/>
                  </a:ext>
                </a:extLst>
              </a:tr>
              <a:tr h="227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Lygus pratensis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7" marR="32827" marT="0" marB="0"/>
                </a:tc>
                <a:extLst>
                  <a:ext uri="{0D108BD9-81ED-4DB2-BD59-A6C34878D82A}">
                    <a16:rowId xmlns:a16="http://schemas.microsoft.com/office/drawing/2014/main" val="28849473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17CC21-1557-4B71-BCF5-306EAC7E7BE8}"/>
              </a:ext>
            </a:extLst>
          </p:cNvPr>
          <p:cNvSpPr txBox="1"/>
          <p:nvPr/>
        </p:nvSpPr>
        <p:spPr>
          <a:xfrm>
            <a:off x="1763688" y="2304827"/>
            <a:ext cx="5238328" cy="422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1000"/>
              </a:spcAft>
            </a:pPr>
            <a:r>
              <a:rPr lang="uk-UA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Розподіл чисельності фітофагів за видами</a:t>
            </a:r>
            <a:endParaRPr lang="uk-UA" sz="1600" b="1" i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C9AEF5A-381A-43EB-8A74-B6424F153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3" t="19167" b="14731"/>
          <a:stretch/>
        </p:blipFill>
        <p:spPr bwMode="auto">
          <a:xfrm>
            <a:off x="457200" y="762036"/>
            <a:ext cx="1678831" cy="1838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373523-E623-4EEE-8E45-7974CCD504A5}"/>
              </a:ext>
            </a:extLst>
          </p:cNvPr>
          <p:cNvSpPr txBox="1"/>
          <p:nvPr/>
        </p:nvSpPr>
        <p:spPr>
          <a:xfrm>
            <a:off x="3071994" y="532124"/>
            <a:ext cx="4956390" cy="380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1000"/>
              </a:spcAft>
            </a:pPr>
            <a:r>
              <a:rPr lang="uk-UA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Загальне різноманіття комах-шкідників на ділянках</a:t>
            </a:r>
            <a:endParaRPr lang="uk-UA" sz="1100" b="1" i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907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D252702-A160-4FEF-9766-6417AACBC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6917"/>
              </p:ext>
            </p:extLst>
          </p:nvPr>
        </p:nvGraphicFramePr>
        <p:xfrm>
          <a:off x="457200" y="1604966"/>
          <a:ext cx="5915000" cy="4842824"/>
        </p:xfrm>
        <a:graphic>
          <a:graphicData uri="http://schemas.openxmlformats.org/drawingml/2006/table">
            <a:tbl>
              <a:tblPr firstRow="1" bandRow="1" bandCol="1">
                <a:tableStyleId>{16D9F66E-5EB9-4882-86FB-DCBF35E3C3E4}</a:tableStyleId>
              </a:tblPr>
              <a:tblGrid>
                <a:gridCol w="1547166">
                  <a:extLst>
                    <a:ext uri="{9D8B030D-6E8A-4147-A177-3AD203B41FA5}">
                      <a16:colId xmlns:a16="http://schemas.microsoft.com/office/drawing/2014/main" val="2136261418"/>
                    </a:ext>
                  </a:extLst>
                </a:gridCol>
                <a:gridCol w="1547166">
                  <a:extLst>
                    <a:ext uri="{9D8B030D-6E8A-4147-A177-3AD203B41FA5}">
                      <a16:colId xmlns:a16="http://schemas.microsoft.com/office/drawing/2014/main" val="1965189121"/>
                    </a:ext>
                  </a:extLst>
                </a:gridCol>
                <a:gridCol w="1547166">
                  <a:extLst>
                    <a:ext uri="{9D8B030D-6E8A-4147-A177-3AD203B41FA5}">
                      <a16:colId xmlns:a16="http://schemas.microsoft.com/office/drawing/2014/main" val="3494958967"/>
                    </a:ext>
                  </a:extLst>
                </a:gridCol>
                <a:gridCol w="1273502">
                  <a:extLst>
                    <a:ext uri="{9D8B030D-6E8A-4147-A177-3AD203B41FA5}">
                      <a16:colId xmlns:a16="http://schemas.microsoft.com/office/drawing/2014/main" val="2157991800"/>
                    </a:ext>
                  </a:extLst>
                </a:gridCol>
              </a:tblGrid>
              <a:tr h="265112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</a:t>
                      </a:r>
                      <a:endParaRPr lang="uk-UA" sz="14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Сумарна чисельність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Домінування (%)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Статус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2067764550"/>
                  </a:ext>
                </a:extLst>
              </a:tr>
              <a:tr h="132556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Fenusa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pumila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домінант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1829138861"/>
                  </a:ext>
                </a:extLst>
              </a:tr>
              <a:tr h="265112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Parornix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betulae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13,26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домінант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1780664713"/>
                  </a:ext>
                </a:extLst>
              </a:tr>
              <a:tr h="198834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Elasmucha grisea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11,74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домінант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2188429501"/>
                  </a:ext>
                </a:extLst>
              </a:tr>
              <a:tr h="265112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Kleidocerys resedae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домінант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2876098332"/>
                  </a:ext>
                </a:extLst>
              </a:tr>
              <a:tr h="265112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Profenusa thomsoni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домінант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2108536763"/>
                  </a:ext>
                </a:extLst>
              </a:tr>
              <a:tr h="198834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Agelastica alni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субдомінант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2514565997"/>
                  </a:ext>
                </a:extLst>
              </a:tr>
              <a:tr h="265112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Phylloporia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bistrigella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субдомінант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2062212643"/>
                  </a:ext>
                </a:extLst>
              </a:tr>
              <a:tr h="198834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Rhynchaenus alni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субдомінант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582692452"/>
                  </a:ext>
                </a:extLst>
              </a:tr>
              <a:tr h="265112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Agromyza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alnibetulae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субдомінант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1660359676"/>
                  </a:ext>
                </a:extLst>
              </a:tr>
              <a:tr h="265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Stigmella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lapponica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субдомінант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1170861574"/>
                  </a:ext>
                </a:extLst>
              </a:tr>
              <a:tr h="265112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Heterarthrus nemoratus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рецедент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2845905838"/>
                  </a:ext>
                </a:extLst>
              </a:tr>
              <a:tr h="265112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Trachys lapponica 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рецедент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3718234048"/>
                  </a:ext>
                </a:extLst>
              </a:tr>
              <a:tr h="265112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Lochmaea capreae</a:t>
                      </a:r>
                      <a:endParaRPr lang="uk-UA" sz="14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рецедент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4255737840"/>
                  </a:ext>
                </a:extLst>
              </a:tr>
              <a:tr h="132556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Psallus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betule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рецедент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1811235449"/>
                  </a:ext>
                </a:extLst>
              </a:tr>
              <a:tr h="265112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Caloptilia</a:t>
                      </a: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betulicola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0,87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рецедент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518695198"/>
                  </a:ext>
                </a:extLst>
              </a:tr>
              <a:tr h="198834"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Lygus pratensis</a:t>
                      </a:r>
                      <a:endParaRPr lang="uk-UA" sz="14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рецедент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304" marR="21304" marT="0" marB="0"/>
                </a:tc>
                <a:extLst>
                  <a:ext uri="{0D108BD9-81ED-4DB2-BD59-A6C34878D82A}">
                    <a16:rowId xmlns:a16="http://schemas.microsoft.com/office/drawing/2014/main" val="1005358729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F5C5616D-8630-42EF-92C7-41FA7BBBA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836247"/>
            <a:ext cx="409328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kumimoji="0" lang="uk-UA" altLang="uk-UA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ентомокомплексу</a:t>
            </a: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Betula</a:t>
            </a:r>
            <a:r>
              <a:rPr kumimoji="0" lang="uk-UA" altLang="uk-UA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k-UA" altLang="uk-UA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pendula</a:t>
            </a:r>
            <a:r>
              <a:rPr kumimoji="0" lang="uk-UA" altLang="uk-UA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k-UA" altLang="uk-UA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Roth</a:t>
            </a: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умовах </a:t>
            </a:r>
            <a:r>
              <a:rPr kumimoji="0" lang="uk-UA" altLang="uk-UA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урбоекосистеми</a:t>
            </a:r>
            <a:endParaRPr kumimoji="0" lang="uk-UA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2555363-5C7B-46E3-A56C-44BBDEB911B8}"/>
              </a:ext>
            </a:extLst>
          </p:cNvPr>
          <p:cNvSpPr txBox="1">
            <a:spLocks/>
          </p:cNvSpPr>
          <p:nvPr/>
        </p:nvSpPr>
        <p:spPr>
          <a:xfrm>
            <a:off x="457200" y="16898"/>
            <a:ext cx="8229240" cy="706048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uk-UA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Обстеження  видового різноманіття комах-шкідників виду </a:t>
            </a:r>
            <a:r>
              <a:rPr lang="uk-UA" b="1" i="1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b="1" i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i="1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uk-UA" b="1" i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 </a:t>
            </a:r>
            <a:r>
              <a:rPr lang="en-US" b="1" i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Roth</a:t>
            </a:r>
            <a:r>
              <a:rPr lang="uk-UA" b="1" i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обстежуваних ділянках </a:t>
            </a:r>
            <a:r>
              <a:rPr lang="uk-UA" b="1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урбоекосистеми</a:t>
            </a:r>
            <a:endParaRPr lang="uk-UA" kern="0" dirty="0">
              <a:solidFill>
                <a:sysClr val="windowText" lastClr="00000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861822B-A1C8-4DE8-AD9F-AA224D709C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7" t="20475" r="23505" b="23403"/>
          <a:stretch/>
        </p:blipFill>
        <p:spPr>
          <a:xfrm>
            <a:off x="6620871" y="1404210"/>
            <a:ext cx="2234008" cy="259581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DA99C63-D9A3-4052-BD4E-C954A4F31B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40550" r="24899" b="17451"/>
          <a:stretch/>
        </p:blipFill>
        <p:spPr>
          <a:xfrm>
            <a:off x="6620871" y="4171608"/>
            <a:ext cx="2234008" cy="248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49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179512" y="369678"/>
            <a:ext cx="8229240" cy="533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  щільності популяції комах-шкідників на одиницю обліку на обстежуваних ділянках.</a:t>
            </a:r>
            <a:endParaRPr lang="en-US" sz="2800" b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5EF60F3-727E-4A8C-BB83-8814827FE1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2016940"/>
              </p:ext>
            </p:extLst>
          </p:nvPr>
        </p:nvGraphicFramePr>
        <p:xfrm>
          <a:off x="251522" y="3997626"/>
          <a:ext cx="5760638" cy="2725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5EF60F3-727E-4A8C-BB83-8814827FE1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6973847"/>
              </p:ext>
            </p:extLst>
          </p:nvPr>
        </p:nvGraphicFramePr>
        <p:xfrm>
          <a:off x="611560" y="1340151"/>
          <a:ext cx="5676900" cy="265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632345-169F-4289-B91C-C7EE84CA6E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244432"/>
            <a:ext cx="3035734" cy="22857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0F567E-E84B-4560-9860-4DD71DCA2E7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2"/>
          <a:stretch/>
        </p:blipFill>
        <p:spPr>
          <a:xfrm>
            <a:off x="7185110" y="4117786"/>
            <a:ext cx="1958890" cy="20698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551B63-19B1-485D-8B3A-D1BA92700B9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0" t="19981" r="22110" b="26900"/>
          <a:stretch/>
        </p:blipFill>
        <p:spPr>
          <a:xfrm>
            <a:off x="5223041" y="3739363"/>
            <a:ext cx="1854539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179512" y="369678"/>
            <a:ext cx="8229240" cy="533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  щільності популяції комах-шкідників на одиницю обліку на обстежуваних ділянках.</a:t>
            </a:r>
            <a:endParaRPr lang="en-US" sz="2800" b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5" t="45387" r="23325" b="16792"/>
          <a:stretch/>
        </p:blipFill>
        <p:spPr bwMode="auto">
          <a:xfrm>
            <a:off x="6463259" y="980727"/>
            <a:ext cx="2579025" cy="241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75EF60F3-727E-4A8C-BB83-8814827FE1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118127"/>
              </p:ext>
            </p:extLst>
          </p:nvPr>
        </p:nvGraphicFramePr>
        <p:xfrm>
          <a:off x="36726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37231E-00A5-4D08-9CE5-8AA08BE520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5" r="8000" b="14301"/>
          <a:stretch/>
        </p:blipFill>
        <p:spPr>
          <a:xfrm>
            <a:off x="6439595" y="3599879"/>
            <a:ext cx="2602689" cy="273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52338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5AB98-B33C-4E95-95D4-1F75E5B7A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343" y="1268759"/>
            <a:ext cx="8229240" cy="275667"/>
          </a:xfrm>
        </p:spPr>
        <p:txBody>
          <a:bodyPr/>
          <a:lstStyle/>
          <a:p>
            <a:pPr algn="ctr"/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Індекс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ушкоджуваності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листя (розподіл за віком)</a:t>
            </a:r>
            <a:b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9682D14-33DD-4C02-B3F0-B7BD6B5E6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058202"/>
              </p:ext>
            </p:extLst>
          </p:nvPr>
        </p:nvGraphicFramePr>
        <p:xfrm>
          <a:off x="251520" y="1627258"/>
          <a:ext cx="8449939" cy="112700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800215">
                  <a:extLst>
                    <a:ext uri="{9D8B030D-6E8A-4147-A177-3AD203B41FA5}">
                      <a16:colId xmlns:a16="http://schemas.microsoft.com/office/drawing/2014/main" val="3750331533"/>
                    </a:ext>
                  </a:extLst>
                </a:gridCol>
                <a:gridCol w="2290705">
                  <a:extLst>
                    <a:ext uri="{9D8B030D-6E8A-4147-A177-3AD203B41FA5}">
                      <a16:colId xmlns:a16="http://schemas.microsoft.com/office/drawing/2014/main" val="2102249007"/>
                    </a:ext>
                  </a:extLst>
                </a:gridCol>
                <a:gridCol w="2865947">
                  <a:extLst>
                    <a:ext uri="{9D8B030D-6E8A-4147-A177-3AD203B41FA5}">
                      <a16:colId xmlns:a16="http://schemas.microsoft.com/office/drawing/2014/main" val="2744208521"/>
                    </a:ext>
                  </a:extLst>
                </a:gridCol>
                <a:gridCol w="1493072">
                  <a:extLst>
                    <a:ext uri="{9D8B030D-6E8A-4147-A177-3AD203B41FA5}">
                      <a16:colId xmlns:a16="http://schemas.microsoft.com/office/drawing/2014/main" val="19466052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Вікова група 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 обстежених дерев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обстежених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дерев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1423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Молоді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3-10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0,38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6641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Середньовікові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11-30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94617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Старі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31-45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701986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39BE82A-7845-466E-89BB-0A09BCFD46CB}"/>
              </a:ext>
            </a:extLst>
          </p:cNvPr>
          <p:cNvSpPr txBox="1"/>
          <p:nvPr/>
        </p:nvSpPr>
        <p:spPr>
          <a:xfrm>
            <a:off x="899591" y="192048"/>
            <a:ext cx="78241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Дослідження залежності ступеня </a:t>
            </a:r>
            <a:r>
              <a:rPr lang="uk-UA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ушкодженості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від віку виду </a:t>
            </a:r>
            <a:r>
              <a:rPr lang="uk-UA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uk-UA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Roth</a:t>
            </a:r>
            <a:endParaRPr lang="uk-UA" sz="2800" i="1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21C8BAF-236F-4AD9-B1AB-417DA5528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0" b="14730"/>
          <a:stretch/>
        </p:blipFill>
        <p:spPr bwMode="auto">
          <a:xfrm>
            <a:off x="251520" y="2924944"/>
            <a:ext cx="2247826" cy="210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F6F4131-45DF-48FA-BB4E-F876004C32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7" t="24570" r="17643" b="28678"/>
          <a:stretch/>
        </p:blipFill>
        <p:spPr bwMode="auto">
          <a:xfrm>
            <a:off x="2380316" y="5056101"/>
            <a:ext cx="2096173" cy="1731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526C007-0A13-47C0-9C88-5707E6AA7F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534" y="2996952"/>
            <a:ext cx="2186735" cy="290425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785AD8-E642-4D00-9107-34CF3E417E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996952"/>
            <a:ext cx="2186735" cy="290425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80D3FDD-AEF5-4DF9-8595-BABB9B48D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3656" y="2875679"/>
            <a:ext cx="1605915" cy="213285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4294D43-62CB-495E-89C8-12FB3AA5D4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07" y="5109752"/>
            <a:ext cx="2066828" cy="15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3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3301B9-67FF-4515-89F7-A0AC189F5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68612"/>
            <a:ext cx="8964488" cy="634040"/>
          </a:xfrm>
        </p:spPr>
        <p:txBody>
          <a:bodyPr/>
          <a:lstStyle/>
          <a:p>
            <a:pPr algn="ctr"/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Оцінка залежності поширення комах-шкідників та ступеня ураження виду </a:t>
            </a:r>
            <a:r>
              <a:rPr lang="uk-UA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Betula</a:t>
            </a:r>
            <a:r>
              <a:rPr lang="uk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pendula</a:t>
            </a:r>
            <a:r>
              <a:rPr lang="uk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Roth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від рівня забруднення середовища</a:t>
            </a:r>
            <a:endParaRPr lang="uk-UA" sz="24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0474530-106F-4378-B6C4-E47B576F8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689634"/>
              </p:ext>
            </p:extLst>
          </p:nvPr>
        </p:nvGraphicFramePr>
        <p:xfrm>
          <a:off x="496546" y="1318693"/>
          <a:ext cx="8229240" cy="1825565"/>
        </p:xfrm>
        <a:graphic>
          <a:graphicData uri="http://schemas.openxmlformats.org/drawingml/2006/table">
            <a:tbl>
              <a:tblPr firstRow="1" bandRow="1" bandCol="1">
                <a:tableStyleId>{E8B1032C-EA38-4F05-BA0D-38AFFFC7BED3}</a:tableStyleId>
              </a:tblPr>
              <a:tblGrid>
                <a:gridCol w="1731541">
                  <a:extLst>
                    <a:ext uri="{9D8B030D-6E8A-4147-A177-3AD203B41FA5}">
                      <a16:colId xmlns:a16="http://schemas.microsoft.com/office/drawing/2014/main" val="1025046160"/>
                    </a:ext>
                  </a:extLst>
                </a:gridCol>
                <a:gridCol w="1731541">
                  <a:extLst>
                    <a:ext uri="{9D8B030D-6E8A-4147-A177-3AD203B41FA5}">
                      <a16:colId xmlns:a16="http://schemas.microsoft.com/office/drawing/2014/main" val="2752488555"/>
                    </a:ext>
                  </a:extLst>
                </a:gridCol>
                <a:gridCol w="4766158">
                  <a:extLst>
                    <a:ext uri="{9D8B030D-6E8A-4147-A177-3AD203B41FA5}">
                      <a16:colId xmlns:a16="http://schemas.microsoft.com/office/drawing/2014/main" val="9984552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Загальна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чисельність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H’</a:t>
                      </a:r>
                      <a:endParaRPr lang="uk-UA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94125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2,35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938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1833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4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6358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5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2,23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36054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Ділянка 6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18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2,18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663980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F2ECE3AD-B9A1-476E-8340-F2CCC50B3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720" y="873280"/>
            <a:ext cx="44877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Індекс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Шеннона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на обстежуваних ділянках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8F75F4-3C4C-4440-84D5-621DA07B1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5" y="3555515"/>
            <a:ext cx="3060457" cy="2871465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3ACCA4D-87F5-4A6E-8482-EADB11410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0" b="11350"/>
          <a:stretch/>
        </p:blipFill>
        <p:spPr bwMode="auto">
          <a:xfrm>
            <a:off x="3281448" y="5124004"/>
            <a:ext cx="3060457" cy="1780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B461D51-5BF1-4EAB-ADE2-D0F610008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0" b="14730"/>
          <a:stretch/>
        </p:blipFill>
        <p:spPr bwMode="auto">
          <a:xfrm>
            <a:off x="6539422" y="5113638"/>
            <a:ext cx="1863612" cy="174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78F8E4-24EC-4EF0-8796-FAF1BF0DA7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0310" y="3225455"/>
            <a:ext cx="1421690" cy="188818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4B3A00F-242D-476C-900F-37ABFBFCA5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9" r="15829"/>
          <a:stretch/>
        </p:blipFill>
        <p:spPr>
          <a:xfrm>
            <a:off x="4729302" y="3240328"/>
            <a:ext cx="1612603" cy="177724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2BEDC71-C585-4CCC-88D9-5609BB92B5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" r="84"/>
          <a:stretch/>
        </p:blipFill>
        <p:spPr>
          <a:xfrm>
            <a:off x="6539422" y="3230752"/>
            <a:ext cx="2357015" cy="177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76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Shape 1"/>
          <p:cNvSpPr txBox="1"/>
          <p:nvPr/>
        </p:nvSpPr>
        <p:spPr>
          <a:xfrm>
            <a:off x="522864" y="-315416"/>
            <a:ext cx="7772040" cy="12189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uk-UA" sz="2400" b="1" strike="noStrike" spc="-1" dirty="0">
                <a:solidFill>
                  <a:srgbClr val="000000"/>
                </a:solidFill>
                <a:latin typeface="Times New Roman"/>
              </a:rPr>
              <a:t>Висновки</a:t>
            </a:r>
            <a:endParaRPr lang="uk-UA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TextShape 2"/>
          <p:cNvSpPr txBox="1"/>
          <p:nvPr/>
        </p:nvSpPr>
        <p:spPr>
          <a:xfrm>
            <a:off x="152640" y="404664"/>
            <a:ext cx="8838720" cy="15235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1.Ентомокомплекс фітофагів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Betula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pendula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Roth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складається з домінантних видів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Fenusa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pumila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Profenusa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thomsoni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Parornix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betulae</a:t>
            </a:r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Elasmucha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grisea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Kleidocerys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resedae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субдомінантних –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Agelastica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alni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Stigmella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lapponica</a:t>
            </a:r>
            <a:r>
              <a:rPr lang="uk-UA" i="1" dirty="0">
                <a:solidFill>
                  <a:srgbClr val="000000"/>
                </a:solidFill>
              </a:rPr>
              <a:t>,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Rhynchaenus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alni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Agromyza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alnibetulae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решта видів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рецедентні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Це формує стійку основу фітофагів у міських умовах.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2.Найвища чисельність спостерігається на ділянці 3 (94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.), найбільше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видовое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різноманіття – на ділянці 1 (14 видів). Ділянки 4 та 6 мають найменшу кількість видів (по 11), що свідчить про меншу структурну складність та однорідні умови.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Середня щільність мінерів – 14,3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./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од.обліку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листоїдів – 12,95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екз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./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од.обліку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Найвищі значення спостерігаються на ділянках із сильним антропогенним тиском (на 36–78% вище порівняно з контрольними). Інтенсивність мінування листя в середньому – 0,753; молоді та середньовікові дерева ушкоджуються більше, старі – менше через розвиток хімічного захисту.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Молоді (3–10 років) та середньовікові (11-30 років) дерева мають вищий індекс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ушкоджуваності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Іm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0,33–0,38), старі дерева (31-45 років) – нижчий (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Іm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0,23). Це пояснюється більш соковитою листовою тканиною та менш розвиненим хімічним захистом у молодих дерев.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Ділянки з високим рівнем промислового та транспортного забруднення мають вищу чисельність і різноманіття комах-шкідників, що свідчить про стимулюючий вплив антропогенного тиску на розвиток фітофагів.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Ефективний контроль шкідників в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урбоекосистемах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досягається комплексом організаційних, агротехнічних, біологічних та хімічних заходів. Перевага надається біопрепаратам та малотоксичним засобам, при цьому важливо зберігати природних ворогів комах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endParaRPr lang="uk-UA" sz="180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0" y="131760"/>
            <a:ext cx="8964488" cy="509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lang="uk-UA" sz="2800" b="1" strike="noStrike" spc="-1" dirty="0">
                <a:solidFill>
                  <a:srgbClr val="000000"/>
                </a:solidFill>
                <a:latin typeface="Times New Roman"/>
              </a:rPr>
              <a:t>    </a:t>
            </a:r>
            <a:endParaRPr lang="uk-UA" sz="2200" b="0" i="1" strike="noStrike" spc="-1" dirty="0">
              <a:latin typeface="Arial"/>
            </a:endParaRPr>
          </a:p>
          <a:p>
            <a:pPr marL="360" lvl="0" algn="r">
              <a:spcBef>
                <a:spcPts val="680"/>
              </a:spcBef>
              <a:buClr>
                <a:srgbClr val="000000"/>
              </a:buClr>
            </a:pPr>
            <a:r>
              <a:rPr lang="uk-UA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uk-UA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uk-UA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uk-UA" sz="22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13430" y="3455277"/>
            <a:ext cx="3995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ВСІ ФОТОГРАФІЇ ЗРОБЛЕНІ ВЛАСНОРУЧ  І Є ОРИГІНАЛЬНИМ НАДБАННЯМ АВТОРА</a:t>
            </a:r>
            <a:endParaRPr lang="ru-RU" sz="3200" dirty="0"/>
          </a:p>
        </p:txBody>
      </p:sp>
      <p:sp>
        <p:nvSpPr>
          <p:cNvPr id="4" name="TextShape 2"/>
          <p:cNvSpPr txBox="1"/>
          <p:nvPr/>
        </p:nvSpPr>
        <p:spPr>
          <a:xfrm>
            <a:off x="899592" y="269999"/>
            <a:ext cx="8244408" cy="15235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lang="uk-UA" sz="8800" b="1" spc="-1" dirty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8800" b="1" spc="-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ru-RU" spc="-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360"/>
              </a:spcBef>
              <a:buAutoNum type="arabicPeriod"/>
            </a:pPr>
            <a:endParaRPr lang="uk-UA" sz="1800" strike="noStrike" spc="-1" dirty="0">
              <a:latin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7C7CE7-ACC7-4DE7-B4A6-99A6E26F1B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02832"/>
            <a:ext cx="4927562" cy="3500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8536</TotalTime>
  <Words>1339</Words>
  <Application>Microsoft Office PowerPoint</Application>
  <PresentationFormat>Экран (4:3)</PresentationFormat>
  <Paragraphs>316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StarSymbol</vt:lpstr>
      <vt:lpstr>Symbol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Ділянки проведення дослідження</vt:lpstr>
      <vt:lpstr>Методика дослідження</vt:lpstr>
      <vt:lpstr>Практичне надбання проєкту : фотоколекція та гербаризовані колекції пошкоджень</vt:lpstr>
      <vt:lpstr>Обстеження  видового різноманіття комах-шкідників виду Betula pendula  Roth. на обстежуваних ділянках урбоекосистеми</vt:lpstr>
      <vt:lpstr>Презентация PowerPoint</vt:lpstr>
      <vt:lpstr>Презентация PowerPoint</vt:lpstr>
      <vt:lpstr>Презентация PowerPoint</vt:lpstr>
      <vt:lpstr>Індекс ушкоджуваності листя (розподіл за віком) </vt:lpstr>
      <vt:lpstr>Оцінка залежності поширення комах-шкідників та ступеня ураження виду Betula pendula Roth.  від рівня забруднення середовища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ната</dc:creator>
  <cp:lastModifiedBy>Professional</cp:lastModifiedBy>
  <cp:revision>668</cp:revision>
  <cp:lastPrinted>1601-01-01T00:00:00Z</cp:lastPrinted>
  <dcterms:created xsi:type="dcterms:W3CDTF">2014-07-10T09:50:14Z</dcterms:created>
  <dcterms:modified xsi:type="dcterms:W3CDTF">2026-02-17T20:35:59Z</dcterms:modified>
  <dc:language>uk-UA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19</vt:i4>
  </property>
  <property fmtid="{D5CDD505-2E9C-101B-9397-08002B2CF9AE}" pid="12" name="Version">
    <vt:i4>1</vt:i4>
  </property>
</Properties>
</file>