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6" r:id="rId3"/>
    <p:sldId id="257" r:id="rId4"/>
    <p:sldId id="259" r:id="rId5"/>
    <p:sldId id="260" r:id="rId6"/>
    <p:sldId id="258" r:id="rId7"/>
    <p:sldId id="261" r:id="rId8"/>
    <p:sldId id="267" r:id="rId9"/>
    <p:sldId id="262" r:id="rId10"/>
    <p:sldId id="263" r:id="rId11"/>
    <p:sldId id="271" r:id="rId12"/>
    <p:sldId id="268" r:id="rId13"/>
    <p:sldId id="264" r:id="rId14"/>
    <p:sldId id="270" r:id="rId15"/>
    <p:sldId id="265" r:id="rId16"/>
  </p:sldIdLst>
  <p:sldSz cx="18288000" cy="10287000"/>
  <p:notesSz cx="6858000" cy="9144000"/>
  <p:embeddedFontLst>
    <p:embeddedFont>
      <p:font typeface="Marta" panose="02000503060000020003" charset="0"/>
      <p:regular r:id="rId17"/>
    </p:embeddedFont>
    <p:embeddedFont>
      <p:font typeface="Art Nuvo Letterpress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EE5"/>
    <a:srgbClr val="271F18"/>
    <a:srgbClr val="EFEFEF"/>
    <a:srgbClr val="FE271D"/>
    <a:srgbClr val="FDFDFD"/>
    <a:srgbClr val="FEFEFE"/>
    <a:srgbClr val="FEFEFC"/>
    <a:srgbClr val="6F6356"/>
    <a:srgbClr val="E5E5E6"/>
    <a:srgbClr val="FFF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3979" autoAdjust="0"/>
  </p:normalViewPr>
  <p:slideViewPr>
    <p:cSldViewPr>
      <p:cViewPr varScale="1">
        <p:scale>
          <a:sx n="46" d="100"/>
          <a:sy n="46" d="100"/>
        </p:scale>
        <p:origin x="48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jpeg"/><Relationship Id="rId3" Type="http://schemas.openxmlformats.org/officeDocument/2006/relationships/image" Target="../media/image2.png"/><Relationship Id="rId12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fif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5.jp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8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fif"/><Relationship Id="rId5" Type="http://schemas.openxmlformats.org/officeDocument/2006/relationships/image" Target="../media/image26.jfif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0" Type="http://schemas.openxmlformats.org/officeDocument/2006/relationships/hyperlink" Target="https://imwerden.de/pdf/evreyskaya_entsyklopediya_tom06_1910__ocr.pdf" TargetMode="External"/><Relationship Id="rId9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4.jpg"/><Relationship Id="rId10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 rot="21105798">
            <a:off x="15220602" y="-417378"/>
            <a:ext cx="5715758" cy="5178157"/>
          </a:xfrm>
          <a:custGeom>
            <a:avLst/>
            <a:gdLst/>
            <a:ahLst/>
            <a:cxnLst/>
            <a:rect l="l" t="t" r="r" b="b"/>
            <a:pathLst>
              <a:path w="9380223" h="9380223">
                <a:moveTo>
                  <a:pt x="0" y="0"/>
                </a:moveTo>
                <a:lnTo>
                  <a:pt x="9380223" y="0"/>
                </a:lnTo>
                <a:lnTo>
                  <a:pt x="9380223" y="9380224"/>
                </a:lnTo>
                <a:lnTo>
                  <a:pt x="0" y="93802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84103" y="3453640"/>
            <a:ext cx="1193020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6600" b="1" dirty="0">
                <a:latin typeface="Marta" panose="02000503060000020003" charset="0"/>
              </a:rPr>
              <a:t>ЄВРЕЙСЬКИЙ СЛІД В ІСТОРІЇ СЕЛА ГЛИННЕ</a:t>
            </a:r>
            <a:endParaRPr lang="uk-UA" sz="6600" dirty="0">
              <a:latin typeface="Marta" panose="02000503060000020003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85634" y="9383540"/>
            <a:ext cx="8229844" cy="179560"/>
          </a:xfrm>
          <a:custGeom>
            <a:avLst/>
            <a:gdLst/>
            <a:ahLst/>
            <a:cxnLst/>
            <a:rect l="l" t="t" r="r" b="b"/>
            <a:pathLst>
              <a:path w="8229844" h="179560">
                <a:moveTo>
                  <a:pt x="0" y="0"/>
                </a:moveTo>
                <a:lnTo>
                  <a:pt x="8229845" y="0"/>
                </a:lnTo>
                <a:lnTo>
                  <a:pt x="8229845" y="179560"/>
                </a:lnTo>
                <a:lnTo>
                  <a:pt x="0" y="1795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85634" y="6487940"/>
            <a:ext cx="8229844" cy="179560"/>
          </a:xfrm>
          <a:custGeom>
            <a:avLst/>
            <a:gdLst/>
            <a:ahLst/>
            <a:cxnLst/>
            <a:rect l="l" t="t" r="r" b="b"/>
            <a:pathLst>
              <a:path w="8229844" h="179560">
                <a:moveTo>
                  <a:pt x="0" y="0"/>
                </a:moveTo>
                <a:lnTo>
                  <a:pt x="8229845" y="0"/>
                </a:lnTo>
                <a:lnTo>
                  <a:pt x="8229845" y="179560"/>
                </a:lnTo>
                <a:lnTo>
                  <a:pt x="0" y="1795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09600" y="6743700"/>
            <a:ext cx="8905679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400" dirty="0">
                <a:latin typeface="Marta" panose="02000503060000020003" charset="0"/>
              </a:rPr>
              <a:t>Автор </a:t>
            </a:r>
            <a:r>
              <a:rPr lang="uk-UA" sz="2400" dirty="0" err="1">
                <a:latin typeface="Marta" panose="02000503060000020003" charset="0"/>
              </a:rPr>
              <a:t>проєкту</a:t>
            </a:r>
            <a:r>
              <a:rPr lang="uk-UA" sz="2400" dirty="0">
                <a:latin typeface="Marta" panose="02000503060000020003" charset="0"/>
              </a:rPr>
              <a:t>: ЖУКОВСЬКИЙ Олександр Анатолійович, учень 10 класу </a:t>
            </a:r>
            <a:r>
              <a:rPr lang="uk-UA" sz="2400" dirty="0" err="1">
                <a:latin typeface="Marta" panose="02000503060000020003" charset="0"/>
              </a:rPr>
              <a:t>Глиннівського</a:t>
            </a:r>
            <a:r>
              <a:rPr lang="uk-UA" sz="2400" dirty="0">
                <a:latin typeface="Marta" panose="02000503060000020003" charset="0"/>
              </a:rPr>
              <a:t> ліцею </a:t>
            </a:r>
            <a:r>
              <a:rPr lang="uk-UA" sz="2400" dirty="0" err="1">
                <a:latin typeface="Marta" panose="02000503060000020003" charset="0"/>
              </a:rPr>
              <a:t>Березівської</a:t>
            </a:r>
            <a:r>
              <a:rPr lang="uk-UA" sz="2400" dirty="0">
                <a:latin typeface="Marta" panose="02000503060000020003" charset="0"/>
              </a:rPr>
              <a:t> сільської ради </a:t>
            </a:r>
            <a:r>
              <a:rPr lang="uk-UA" sz="2400" dirty="0" err="1">
                <a:latin typeface="Marta" panose="02000503060000020003" charset="0"/>
              </a:rPr>
              <a:t>Сарненського</a:t>
            </a:r>
            <a:r>
              <a:rPr lang="uk-UA" sz="2400" dirty="0">
                <a:latin typeface="Marta" panose="02000503060000020003" charset="0"/>
              </a:rPr>
              <a:t> району Рівненської </a:t>
            </a:r>
            <a:r>
              <a:rPr lang="uk-UA" sz="2400" dirty="0" smtClean="0">
                <a:latin typeface="Marta" panose="02000503060000020003" charset="0"/>
              </a:rPr>
              <a:t>області</a:t>
            </a:r>
          </a:p>
          <a:p>
            <a:endParaRPr lang="uk-UA" sz="2400" dirty="0">
              <a:latin typeface="Marta" panose="02000503060000020003" charset="0"/>
            </a:endParaRPr>
          </a:p>
          <a:p>
            <a:r>
              <a:rPr lang="uk-UA" sz="2400" dirty="0">
                <a:latin typeface="Marta" panose="02000503060000020003" charset="0"/>
              </a:rPr>
              <a:t>Керівник </a:t>
            </a:r>
            <a:r>
              <a:rPr lang="uk-UA" sz="2400" dirty="0" err="1">
                <a:latin typeface="Marta" panose="02000503060000020003" charset="0"/>
              </a:rPr>
              <a:t>проєкту</a:t>
            </a:r>
            <a:r>
              <a:rPr lang="uk-UA" sz="2400" dirty="0">
                <a:latin typeface="Marta" panose="02000503060000020003" charset="0"/>
              </a:rPr>
              <a:t>: СКАКОВЕЦЬ Іван Петрович, вчитель історії </a:t>
            </a:r>
            <a:r>
              <a:rPr lang="uk-UA" sz="2400" dirty="0" err="1">
                <a:latin typeface="Marta" panose="02000503060000020003" charset="0"/>
              </a:rPr>
              <a:t>Глиннівського</a:t>
            </a:r>
            <a:r>
              <a:rPr lang="uk-UA" sz="2400" dirty="0">
                <a:latin typeface="Marta" panose="02000503060000020003" charset="0"/>
              </a:rPr>
              <a:t> ліцею </a:t>
            </a:r>
            <a:r>
              <a:rPr lang="uk-UA" sz="2400" dirty="0" err="1">
                <a:latin typeface="Marta" panose="02000503060000020003" charset="0"/>
              </a:rPr>
              <a:t>Березівської</a:t>
            </a:r>
            <a:r>
              <a:rPr lang="uk-UA" sz="2400" dirty="0">
                <a:latin typeface="Marta" panose="02000503060000020003" charset="0"/>
              </a:rPr>
              <a:t> сільської ради </a:t>
            </a:r>
            <a:r>
              <a:rPr lang="uk-UA" sz="2400" dirty="0" err="1">
                <a:latin typeface="Marta" panose="02000503060000020003" charset="0"/>
              </a:rPr>
              <a:t>Сарненського</a:t>
            </a:r>
            <a:r>
              <a:rPr lang="uk-UA" sz="2400" dirty="0">
                <a:latin typeface="Marta" panose="02000503060000020003" charset="0"/>
              </a:rPr>
              <a:t> району Рівненської області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504633"/>
            <a:ext cx="1337273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ru-RU" sz="32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Всеукраїнський</a:t>
            </a:r>
            <a:r>
              <a:rPr lang="ru-RU" sz="32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32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інтерактивний</a:t>
            </a:r>
            <a:r>
              <a:rPr lang="ru-RU" sz="32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конкурс «МАН-</a:t>
            </a:r>
            <a:r>
              <a:rPr lang="ru-RU" sz="32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Юніор</a:t>
            </a:r>
            <a:r>
              <a:rPr lang="ru-RU" sz="32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32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Дослідник</a:t>
            </a:r>
            <a:r>
              <a:rPr lang="ru-RU" sz="32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»</a:t>
            </a:r>
          </a:p>
          <a:p>
            <a:pPr algn="ctr">
              <a:lnSpc>
                <a:spcPts val="4480"/>
              </a:lnSpc>
            </a:pPr>
            <a:r>
              <a:rPr lang="ru-RU" sz="32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«</a:t>
            </a:r>
            <a:r>
              <a:rPr lang="ru-RU" sz="32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Історик-Юніор</a:t>
            </a:r>
            <a:r>
              <a:rPr lang="ru-RU" sz="32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»</a:t>
            </a:r>
          </a:p>
        </p:txBody>
      </p:sp>
      <p:pic>
        <p:nvPicPr>
          <p:cNvPr id="13" name="Picture 4" descr="C:\Users\TPCUser\Desktop\САКРАЛЬНА СПАДЩИНА СЕЛА ГЛИННЕ матеріали 2025\Таємниці старовинних мацев\мацеви 2015\IMG_137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83" b="100000" l="9973" r="99865">
                        <a14:foregroundMark x1="75868" y1="39410" x2="97801" y2="81655"/>
                        <a14:foregroundMark x1="72280" y1="92159" x2="94387" y2="932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6038089"/>
            <a:ext cx="6435436" cy="4290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TPCUser\Desktop\САКРАЛЬНА СПАДЩИНА СЕЛА ГЛИННЕ матеріали 2025\Таємниці старовинних мацев\мацеви 2015\IMG_1369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8" t="13809" r="21192" b="3131"/>
          <a:stretch/>
        </p:blipFill>
        <p:spPr bwMode="auto">
          <a:xfrm>
            <a:off x="16002000" y="165652"/>
            <a:ext cx="2057400" cy="43682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 rot="-5347945">
            <a:off x="4712583" y="-6697596"/>
            <a:ext cx="1600201" cy="13694045"/>
          </a:xfrm>
          <a:custGeom>
            <a:avLst/>
            <a:gdLst/>
            <a:ahLst/>
            <a:cxnLst/>
            <a:rect l="l" t="t" r="r" b="b"/>
            <a:pathLst>
              <a:path w="13694045" h="13694045">
                <a:moveTo>
                  <a:pt x="0" y="0"/>
                </a:moveTo>
                <a:lnTo>
                  <a:pt x="13694045" y="0"/>
                </a:lnTo>
                <a:lnTo>
                  <a:pt x="13694045" y="13694045"/>
                </a:lnTo>
                <a:lnTo>
                  <a:pt x="0" y="136940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rcRect/>
            <a:stretch>
              <a:fillRect r="-755770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4793646" y="-2649455"/>
            <a:ext cx="8153400" cy="16673892"/>
          </a:xfrm>
          <a:custGeom>
            <a:avLst/>
            <a:gdLst/>
            <a:ahLst/>
            <a:cxnLst/>
            <a:rect l="l" t="t" r="r" b="b"/>
            <a:pathLst>
              <a:path w="11942675" h="16673892">
                <a:moveTo>
                  <a:pt x="0" y="0"/>
                </a:moveTo>
                <a:lnTo>
                  <a:pt x="11942676" y="0"/>
                </a:lnTo>
                <a:lnTo>
                  <a:pt x="11942676" y="16673891"/>
                </a:lnTo>
                <a:lnTo>
                  <a:pt x="0" y="16673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88455" y="2629352"/>
            <a:ext cx="2324100" cy="1407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79"/>
              </a:lnSpc>
            </a:pPr>
            <a:r>
              <a:rPr lang="uk-UA" sz="72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Мета</a:t>
            </a:r>
            <a:endParaRPr lang="en-US" sz="72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88455" y="4594982"/>
            <a:ext cx="5783946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Дослідити</a:t>
            </a:r>
            <a:r>
              <a:rPr lang="ru-RU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історичну</a:t>
            </a:r>
            <a:r>
              <a:rPr lang="ru-RU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спадщину</a:t>
            </a:r>
            <a:r>
              <a:rPr lang="ru-RU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єврейської</a:t>
            </a:r>
            <a:r>
              <a:rPr lang="ru-RU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громади</a:t>
            </a:r>
            <a:r>
              <a:rPr lang="ru-RU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села </a:t>
            </a:r>
            <a:r>
              <a:rPr lang="ru-RU" sz="2199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ru-RU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2199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Сарненського</a:t>
            </a:r>
            <a:r>
              <a:rPr lang="ru-RU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району </a:t>
            </a: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Рівненської</a:t>
            </a:r>
            <a:r>
              <a:rPr lang="ru-RU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ru-RU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області</a:t>
            </a:r>
            <a:endParaRPr lang="ru-RU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82000" y="4152900"/>
            <a:ext cx="8076523" cy="3577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1.	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Розкрити історичні передумови появи євреїв на Поліссі та їх подальшого проживання протягом кількох століть.</a:t>
            </a:r>
            <a:endParaRPr lang="uk-UA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  <a:p>
            <a:pPr>
              <a:lnSpc>
                <a:spcPts val="3079"/>
              </a:lnSpc>
            </a:pP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2.	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Проаналізувати особливості взаємодії поліської та єврейської культур.</a:t>
            </a:r>
            <a:endParaRPr lang="uk-UA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  <a:p>
            <a:pPr>
              <a:lnSpc>
                <a:spcPts val="3079"/>
              </a:lnSpc>
            </a:pP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3.	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З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ясувати ставлення місцевого населення до представників єврейської громади у різні часи.</a:t>
            </a:r>
            <a:endParaRPr lang="uk-UA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  <a:p>
            <a:pPr>
              <a:lnSpc>
                <a:spcPts val="3079"/>
              </a:lnSpc>
            </a:pP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4.	Показати практичне значення 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взаємного впливу культур двох народів </a:t>
            </a: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у вивченні історії рідного 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краю.</a:t>
            </a:r>
            <a:endParaRPr lang="uk-UA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9" name="Freeform 9"/>
          <p:cNvSpPr/>
          <p:nvPr/>
        </p:nvSpPr>
        <p:spPr>
          <a:xfrm rot="5370715">
            <a:off x="5163854" y="6128247"/>
            <a:ext cx="5217091" cy="113827"/>
          </a:xfrm>
          <a:custGeom>
            <a:avLst/>
            <a:gdLst/>
            <a:ahLst/>
            <a:cxnLst/>
            <a:rect l="l" t="t" r="r" b="b"/>
            <a:pathLst>
              <a:path w="5217091" h="113827">
                <a:moveTo>
                  <a:pt x="0" y="0"/>
                </a:moveTo>
                <a:lnTo>
                  <a:pt x="5217091" y="0"/>
                </a:lnTo>
                <a:lnTo>
                  <a:pt x="5217091" y="113827"/>
                </a:lnTo>
                <a:lnTo>
                  <a:pt x="0" y="113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6"/>
          <p:cNvSpPr txBox="1"/>
          <p:nvPr/>
        </p:nvSpPr>
        <p:spPr>
          <a:xfrm>
            <a:off x="8229600" y="2552700"/>
            <a:ext cx="4746171" cy="1407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79"/>
              </a:lnSpc>
            </a:pPr>
            <a:r>
              <a:rPr lang="uk-UA" sz="72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Завдання</a:t>
            </a:r>
            <a:endParaRPr lang="en-US" sz="72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</p:spTree>
    <p:extLst>
      <p:ext uri="{BB962C8B-B14F-4D97-AF65-F5344CB8AC3E}">
        <p14:creationId xmlns:p14="http://schemas.microsoft.com/office/powerpoint/2010/main" val="395723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7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sp>
      <p:sp>
        <p:nvSpPr>
          <p:cNvPr id="7" name="Freeform 7"/>
          <p:cNvSpPr/>
          <p:nvPr/>
        </p:nvSpPr>
        <p:spPr>
          <a:xfrm>
            <a:off x="381000" y="1513804"/>
            <a:ext cx="5129276" cy="7250525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sp>
        <p:nvSpPr>
          <p:cNvPr id="13" name="TextBox 13"/>
          <p:cNvSpPr txBox="1"/>
          <p:nvPr/>
        </p:nvSpPr>
        <p:spPr>
          <a:xfrm>
            <a:off x="6746223" y="671721"/>
            <a:ext cx="1042381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ПОЯВА ЄВРЕЇВ НА ПОЛІССІ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00800" y="1707926"/>
            <a:ext cx="11531678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Митрофан </a:t>
            </a:r>
            <a:r>
              <a:rPr lang="uk-UA" sz="2199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Довнар-Запольський</a:t>
            </a: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– історик та етнограф білоруського походження зазначав, що євреї з’явилися на Поліссі в кінці ХІ</a:t>
            </a:r>
            <a:r>
              <a:rPr lang="en-US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V </a:t>
            </a: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століття, коли великий князь литовський </a:t>
            </a:r>
            <a:r>
              <a:rPr lang="uk-UA" sz="2199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Вітовт</a:t>
            </a: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запросив посланців польського і германського єврейства в місто Брест. Князь наділив їх особливим документом – привілеєм, який був підписаний 24 червня 1388 р. 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Так як перша письмова згадка про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датується 1451 роком, то варто припустити, що євреї вже могли проживати в селі на той час. Про це свідчить залишки старовинного єврейського кладовища, якому, за різними джерелами, вже багато сотень років.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75" y="1742404"/>
            <a:ext cx="4596498" cy="5988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030549" y="7896420"/>
            <a:ext cx="3631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271F18"/>
                </a:solidFill>
                <a:latin typeface="Marta" panose="02000503060000020003" charset="0"/>
              </a:rPr>
              <a:t>Митрофан </a:t>
            </a:r>
            <a:r>
              <a:rPr lang="uk-UA" dirty="0" err="1" smtClean="0">
                <a:solidFill>
                  <a:srgbClr val="271F18"/>
                </a:solidFill>
                <a:latin typeface="Marta" panose="02000503060000020003" charset="0"/>
              </a:rPr>
              <a:t>Довнар-Запольський</a:t>
            </a:r>
            <a:endParaRPr lang="uk-UA" dirty="0">
              <a:solidFill>
                <a:srgbClr val="271F18"/>
              </a:solidFill>
              <a:latin typeface="Marta" panose="02000503060000020003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9200" y="72138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  <p:sp>
        <p:nvSpPr>
          <p:cNvPr id="22" name="Freeform 7"/>
          <p:cNvSpPr/>
          <p:nvPr/>
        </p:nvSpPr>
        <p:spPr>
          <a:xfrm>
            <a:off x="5551648" y="5067301"/>
            <a:ext cx="4201952" cy="4830105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pic>
        <p:nvPicPr>
          <p:cNvPr id="19" name="Рисунок 18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0613" y="5206683"/>
            <a:ext cx="3634387" cy="4356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Freeform 7"/>
          <p:cNvSpPr/>
          <p:nvPr/>
        </p:nvSpPr>
        <p:spPr>
          <a:xfrm>
            <a:off x="9829800" y="5067299"/>
            <a:ext cx="3962400" cy="4830107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pic>
        <p:nvPicPr>
          <p:cNvPr id="20" name="Рисунок 19" descr="C:\Users\TPCUser\Desktop\Глинне на карті Мінського намісництва 1800 рік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8400" y="5285879"/>
            <a:ext cx="3578899" cy="4277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Freeform 7"/>
          <p:cNvSpPr/>
          <p:nvPr/>
        </p:nvSpPr>
        <p:spPr>
          <a:xfrm>
            <a:off x="13947101" y="5067299"/>
            <a:ext cx="3962400" cy="4830108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pic>
        <p:nvPicPr>
          <p:cNvPr id="21" name="Рисунок 20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190180" y="5295900"/>
            <a:ext cx="3488220" cy="4277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81861" y="8289997"/>
            <a:ext cx="236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https://cutt.ly/LtHuieBl</a:t>
            </a:r>
            <a:endParaRPr lang="uk-UA" dirty="0"/>
          </a:p>
        </p:txBody>
      </p:sp>
      <p:sp>
        <p:nvSpPr>
          <p:cNvPr id="6" name="Полілінія 5"/>
          <p:cNvSpPr/>
          <p:nvPr/>
        </p:nvSpPr>
        <p:spPr>
          <a:xfrm>
            <a:off x="8746793" y="8194704"/>
            <a:ext cx="361558" cy="287857"/>
          </a:xfrm>
          <a:custGeom>
            <a:avLst/>
            <a:gdLst>
              <a:gd name="connsiteX0" fmla="*/ 51199 w 361558"/>
              <a:gd name="connsiteY0" fmla="*/ 260245 h 287857"/>
              <a:gd name="connsiteX1" fmla="*/ 344785 w 361558"/>
              <a:gd name="connsiteY1" fmla="*/ 269420 h 287857"/>
              <a:gd name="connsiteX2" fmla="*/ 305029 w 361558"/>
              <a:gd name="connsiteY2" fmla="*/ 55346 h 287857"/>
              <a:gd name="connsiteX3" fmla="*/ 133770 w 361558"/>
              <a:gd name="connsiteY3" fmla="*/ 3357 h 287857"/>
              <a:gd name="connsiteX4" fmla="*/ 8384 w 361558"/>
              <a:gd name="connsiteY4" fmla="*/ 125685 h 287857"/>
              <a:gd name="connsiteX5" fmla="*/ 51199 w 361558"/>
              <a:gd name="connsiteY5" fmla="*/ 260245 h 28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1558" h="287857">
                <a:moveTo>
                  <a:pt x="51199" y="260245"/>
                </a:moveTo>
                <a:cubicBezTo>
                  <a:pt x="107266" y="284201"/>
                  <a:pt x="302480" y="303570"/>
                  <a:pt x="344785" y="269420"/>
                </a:cubicBezTo>
                <a:cubicBezTo>
                  <a:pt x="387090" y="235270"/>
                  <a:pt x="340198" y="99690"/>
                  <a:pt x="305029" y="55346"/>
                </a:cubicBezTo>
                <a:cubicBezTo>
                  <a:pt x="269860" y="11002"/>
                  <a:pt x="183211" y="-8366"/>
                  <a:pt x="133770" y="3357"/>
                </a:cubicBezTo>
                <a:cubicBezTo>
                  <a:pt x="84329" y="15080"/>
                  <a:pt x="24185" y="82870"/>
                  <a:pt x="8384" y="125685"/>
                </a:cubicBezTo>
                <a:cubicBezTo>
                  <a:pt x="-7417" y="168500"/>
                  <a:pt x="-4868" y="236289"/>
                  <a:pt x="51199" y="260245"/>
                </a:cubicBezTo>
                <a:close/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олілінія 7"/>
          <p:cNvSpPr/>
          <p:nvPr/>
        </p:nvSpPr>
        <p:spPr>
          <a:xfrm>
            <a:off x="11590607" y="7614937"/>
            <a:ext cx="882449" cy="629730"/>
          </a:xfrm>
          <a:custGeom>
            <a:avLst/>
            <a:gdLst>
              <a:gd name="connsiteX0" fmla="*/ 366498 w 882449"/>
              <a:gd name="connsiteY0" fmla="*/ 54704 h 629730"/>
              <a:gd name="connsiteX1" fmla="*/ 2255 w 882449"/>
              <a:gd name="connsiteY1" fmla="*/ 350651 h 629730"/>
              <a:gd name="connsiteX2" fmla="*/ 233701 w 882449"/>
              <a:gd name="connsiteY2" fmla="*/ 623832 h 629730"/>
              <a:gd name="connsiteX3" fmla="*/ 651062 w 882449"/>
              <a:gd name="connsiteY3" fmla="*/ 517595 h 629730"/>
              <a:gd name="connsiteX4" fmla="*/ 878714 w 882449"/>
              <a:gd name="connsiteY4" fmla="*/ 278561 h 629730"/>
              <a:gd name="connsiteX5" fmla="*/ 772476 w 882449"/>
              <a:gd name="connsiteY5" fmla="*/ 43321 h 629730"/>
              <a:gd name="connsiteX6" fmla="*/ 514471 w 882449"/>
              <a:gd name="connsiteY6" fmla="*/ 1585 h 629730"/>
              <a:gd name="connsiteX7" fmla="*/ 366498 w 882449"/>
              <a:gd name="connsiteY7" fmla="*/ 54704 h 62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449" h="629730">
                <a:moveTo>
                  <a:pt x="366498" y="54704"/>
                </a:moveTo>
                <a:cubicBezTo>
                  <a:pt x="281129" y="112882"/>
                  <a:pt x="24388" y="255796"/>
                  <a:pt x="2255" y="350651"/>
                </a:cubicBezTo>
                <a:cubicBezTo>
                  <a:pt x="-19878" y="445506"/>
                  <a:pt x="125566" y="596008"/>
                  <a:pt x="233701" y="623832"/>
                </a:cubicBezTo>
                <a:cubicBezTo>
                  <a:pt x="341835" y="651656"/>
                  <a:pt x="543560" y="575140"/>
                  <a:pt x="651062" y="517595"/>
                </a:cubicBezTo>
                <a:cubicBezTo>
                  <a:pt x="758564" y="460050"/>
                  <a:pt x="858478" y="357607"/>
                  <a:pt x="878714" y="278561"/>
                </a:cubicBezTo>
                <a:cubicBezTo>
                  <a:pt x="898950" y="199515"/>
                  <a:pt x="833183" y="89484"/>
                  <a:pt x="772476" y="43321"/>
                </a:cubicBezTo>
                <a:cubicBezTo>
                  <a:pt x="711769" y="-2842"/>
                  <a:pt x="588458" y="-2209"/>
                  <a:pt x="514471" y="1585"/>
                </a:cubicBezTo>
                <a:cubicBezTo>
                  <a:pt x="440484" y="5379"/>
                  <a:pt x="451867" y="-3474"/>
                  <a:pt x="366498" y="54704"/>
                </a:cubicBezTo>
                <a:close/>
              </a:path>
            </a:pathLst>
          </a:cu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олілінія 8"/>
          <p:cNvSpPr/>
          <p:nvPr/>
        </p:nvSpPr>
        <p:spPr>
          <a:xfrm>
            <a:off x="15888429" y="8658721"/>
            <a:ext cx="1713771" cy="871495"/>
          </a:xfrm>
          <a:custGeom>
            <a:avLst/>
            <a:gdLst>
              <a:gd name="connsiteX0" fmla="*/ 919389 w 1713771"/>
              <a:gd name="connsiteY0" fmla="*/ 1078 h 871495"/>
              <a:gd name="connsiteX1" fmla="*/ 420626 w 1713771"/>
              <a:gd name="connsiteY1" fmla="*/ 107956 h 871495"/>
              <a:gd name="connsiteX2" fmla="*/ 95242 w 1713771"/>
              <a:gd name="connsiteY2" fmla="*/ 321712 h 871495"/>
              <a:gd name="connsiteX3" fmla="*/ 239 w 1713771"/>
              <a:gd name="connsiteY3" fmla="*/ 540218 h 871495"/>
              <a:gd name="connsiteX4" fmla="*/ 114242 w 1713771"/>
              <a:gd name="connsiteY4" fmla="*/ 780099 h 871495"/>
              <a:gd name="connsiteX5" fmla="*/ 501378 w 1713771"/>
              <a:gd name="connsiteY5" fmla="*/ 865602 h 871495"/>
              <a:gd name="connsiteX6" fmla="*/ 917014 w 1713771"/>
              <a:gd name="connsiteY6" fmla="*/ 853726 h 871495"/>
              <a:gd name="connsiteX7" fmla="*/ 1356401 w 1713771"/>
              <a:gd name="connsiteY7" fmla="*/ 770599 h 871495"/>
              <a:gd name="connsiteX8" fmla="*/ 1586782 w 1713771"/>
              <a:gd name="connsiteY8" fmla="*/ 758724 h 871495"/>
              <a:gd name="connsiteX9" fmla="*/ 1707911 w 1713771"/>
              <a:gd name="connsiteY9" fmla="*/ 582969 h 871495"/>
              <a:gd name="connsiteX10" fmla="*/ 1406277 w 1713771"/>
              <a:gd name="connsiteY10" fmla="*/ 331212 h 871495"/>
              <a:gd name="connsiteX11" fmla="*/ 1147395 w 1713771"/>
              <a:gd name="connsiteY11" fmla="*/ 69955 h 871495"/>
              <a:gd name="connsiteX12" fmla="*/ 919389 w 1713771"/>
              <a:gd name="connsiteY12" fmla="*/ 1078 h 87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3771" h="871495">
                <a:moveTo>
                  <a:pt x="919389" y="1078"/>
                </a:moveTo>
                <a:cubicBezTo>
                  <a:pt x="798261" y="7411"/>
                  <a:pt x="557984" y="54517"/>
                  <a:pt x="420626" y="107956"/>
                </a:cubicBezTo>
                <a:cubicBezTo>
                  <a:pt x="283268" y="161395"/>
                  <a:pt x="165306" y="249668"/>
                  <a:pt x="95242" y="321712"/>
                </a:cubicBezTo>
                <a:cubicBezTo>
                  <a:pt x="25178" y="393756"/>
                  <a:pt x="-2928" y="463820"/>
                  <a:pt x="239" y="540218"/>
                </a:cubicBezTo>
                <a:cubicBezTo>
                  <a:pt x="3406" y="616616"/>
                  <a:pt x="30719" y="725868"/>
                  <a:pt x="114242" y="780099"/>
                </a:cubicBezTo>
                <a:cubicBezTo>
                  <a:pt x="197765" y="834330"/>
                  <a:pt x="367583" y="853331"/>
                  <a:pt x="501378" y="865602"/>
                </a:cubicBezTo>
                <a:cubicBezTo>
                  <a:pt x="635173" y="877873"/>
                  <a:pt x="774510" y="869560"/>
                  <a:pt x="917014" y="853726"/>
                </a:cubicBezTo>
                <a:cubicBezTo>
                  <a:pt x="1059518" y="837892"/>
                  <a:pt x="1244773" y="786433"/>
                  <a:pt x="1356401" y="770599"/>
                </a:cubicBezTo>
                <a:cubicBezTo>
                  <a:pt x="1468029" y="754765"/>
                  <a:pt x="1528197" y="789996"/>
                  <a:pt x="1586782" y="758724"/>
                </a:cubicBezTo>
                <a:cubicBezTo>
                  <a:pt x="1645367" y="727452"/>
                  <a:pt x="1737995" y="654221"/>
                  <a:pt x="1707911" y="582969"/>
                </a:cubicBezTo>
                <a:cubicBezTo>
                  <a:pt x="1677827" y="511717"/>
                  <a:pt x="1499696" y="416714"/>
                  <a:pt x="1406277" y="331212"/>
                </a:cubicBezTo>
                <a:cubicBezTo>
                  <a:pt x="1312858" y="245710"/>
                  <a:pt x="1234481" y="123790"/>
                  <a:pt x="1147395" y="69955"/>
                </a:cubicBezTo>
                <a:cubicBezTo>
                  <a:pt x="1060309" y="16120"/>
                  <a:pt x="1040517" y="-5255"/>
                  <a:pt x="919389" y="1078"/>
                </a:cubicBezTo>
                <a:close/>
              </a:path>
            </a:pathLst>
          </a:custGeom>
          <a:noFill/>
          <a:ln>
            <a:solidFill>
              <a:srgbClr val="EF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3362725" y="7343854"/>
            <a:ext cx="4830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https://knihi.com/none/Vialiki_histarycny_atlas_Bielarusi_zip.html#3.pdf_</a:t>
            </a:r>
            <a:endParaRPr lang="uk-UA" sz="1200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9196772" y="7334299"/>
            <a:ext cx="1648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http</a:t>
            </a:r>
            <a:r>
              <a:rPr lang="en-US" sz="1200" dirty="0"/>
              <a:t>://vln.by/node/275</a:t>
            </a:r>
            <a:endParaRPr lang="uk-UA" sz="1200" dirty="0"/>
          </a:p>
        </p:txBody>
      </p:sp>
      <p:sp>
        <p:nvSpPr>
          <p:cNvPr id="27" name="TextBox 26"/>
          <p:cNvSpPr txBox="1"/>
          <p:nvPr/>
        </p:nvSpPr>
        <p:spPr>
          <a:xfrm rot="16200000">
            <a:off x="13021363" y="7430093"/>
            <a:ext cx="2170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https://www.kami.net.pl/kresy/</a:t>
            </a:r>
            <a:endParaRPr lang="uk-U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 rot="-5347945">
            <a:off x="-1242779" y="-12743823"/>
            <a:ext cx="13694045" cy="13694045"/>
          </a:xfrm>
          <a:custGeom>
            <a:avLst/>
            <a:gdLst/>
            <a:ahLst/>
            <a:cxnLst/>
            <a:rect l="l" t="t" r="r" b="b"/>
            <a:pathLst>
              <a:path w="13694045" h="13694045">
                <a:moveTo>
                  <a:pt x="0" y="0"/>
                </a:moveTo>
                <a:lnTo>
                  <a:pt x="13694045" y="0"/>
                </a:lnTo>
                <a:lnTo>
                  <a:pt x="13694045" y="13694045"/>
                </a:lnTo>
                <a:lnTo>
                  <a:pt x="0" y="136940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3"/>
          <p:cNvSpPr txBox="1"/>
          <p:nvPr/>
        </p:nvSpPr>
        <p:spPr>
          <a:xfrm>
            <a:off x="4648200" y="1154991"/>
            <a:ext cx="1042381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КАМ</a:t>
            </a:r>
            <a:r>
              <a:rPr lang="en-US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’</a:t>
            </a:r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ЯНІ СВІДКИ ПАМ</a:t>
            </a:r>
            <a:r>
              <a:rPr lang="en-US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’</a:t>
            </a:r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ЯТІ</a:t>
            </a:r>
            <a:r>
              <a:rPr lang="en-US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 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564" b="100000" l="0" r="89445">
                        <a14:foregroundMark x1="87076" y1="85380" x2="82176" y2="97496"/>
                        <a14:backgroundMark x1="2585" y1="48304" x2="9908" y2="43982"/>
                        <a14:backgroundMark x1="10501" y1="44184" x2="7162" y2="467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3" r="5219"/>
          <a:stretch/>
        </p:blipFill>
        <p:spPr>
          <a:xfrm>
            <a:off x="27709" y="5393826"/>
            <a:ext cx="4902773" cy="4896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15744"/>
            <a:ext cx="5410200" cy="360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4"/>
          <p:cNvSpPr txBox="1"/>
          <p:nvPr/>
        </p:nvSpPr>
        <p:spPr>
          <a:xfrm>
            <a:off x="1043260" y="2360687"/>
            <a:ext cx="10826630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Старовинне єврейське кладовище знаходиться на невисокому піщаному пагорбі біля сучасного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Глиннівського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ліцею. За давніх часів воно займало набагато більшу площу. Зараз налічує кілька напівзруйнованих кам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яних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надгробків –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мацев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На деяких з них дослідникам вдалося прочитати дати поховання (1920, 1921, 1927, 1928, 1929), імена (син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Гершона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син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Моше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) та епітафії «Нехай буде душа його зв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язана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у в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язці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живих». Колишні жителі села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що зараз представляють єврейську діаспору, у липні 1999 р. встановили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ятну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стелу на місці поховання своїх предків.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04" b="4815"/>
          <a:stretch/>
        </p:blipFill>
        <p:spPr>
          <a:xfrm>
            <a:off x="12913150" y="2391860"/>
            <a:ext cx="4631159" cy="632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4020800" y="9522544"/>
            <a:ext cx="3932230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271F18"/>
                </a:solidFill>
              </a:rPr>
              <a:t>Фото з власного архіву автора, 2026 р.</a:t>
            </a:r>
            <a:endParaRPr lang="uk-UA" dirty="0">
              <a:solidFill>
                <a:srgbClr val="271F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467710" y="1921696"/>
            <a:ext cx="7530121" cy="7996242"/>
          </a:xfrm>
          <a:custGeom>
            <a:avLst/>
            <a:gdLst/>
            <a:ahLst/>
            <a:cxnLst/>
            <a:rect l="l" t="t" r="r" b="b"/>
            <a:pathLst>
              <a:path w="8759609" h="12229821">
                <a:moveTo>
                  <a:pt x="0" y="0"/>
                </a:moveTo>
                <a:lnTo>
                  <a:pt x="8759609" y="0"/>
                </a:lnTo>
                <a:lnTo>
                  <a:pt x="8759609" y="12229821"/>
                </a:lnTo>
                <a:lnTo>
                  <a:pt x="0" y="1222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42756" y="2476500"/>
            <a:ext cx="8229844" cy="179560"/>
          </a:xfrm>
          <a:custGeom>
            <a:avLst/>
            <a:gdLst/>
            <a:ahLst/>
            <a:cxnLst/>
            <a:rect l="l" t="t" r="r" b="b"/>
            <a:pathLst>
              <a:path w="8229844" h="179560">
                <a:moveTo>
                  <a:pt x="0" y="0"/>
                </a:moveTo>
                <a:lnTo>
                  <a:pt x="8229845" y="0"/>
                </a:lnTo>
                <a:lnTo>
                  <a:pt x="8229845" y="179560"/>
                </a:lnTo>
                <a:lnTo>
                  <a:pt x="0" y="1795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277600" y="2754568"/>
            <a:ext cx="6271084" cy="6732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Цікаву інформацію про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глиннівських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євреїв розповідає кореспондентам журналу «Єврейська старовина» пан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Каплан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з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Олевська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Окремі факти на 1909 рік:</a:t>
            </a:r>
          </a:p>
          <a:p>
            <a:pPr marL="285750" indent="-285750" algn="l">
              <a:lnSpc>
                <a:spcPts val="2520"/>
              </a:lnSpc>
              <a:buFontTx/>
              <a:buChar char="-"/>
            </a:pP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 селі </a:t>
            </a:r>
            <a:r>
              <a:rPr lang="uk-UA" sz="18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Глинному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проживало 5-6 євреїв, але вцілілі залишки старовини наводять на думку, що раніше це було містечко зі значним єврейським населенням!</a:t>
            </a:r>
          </a:p>
          <a:p>
            <a:pPr marL="285750" indent="-285750" algn="l">
              <a:lnSpc>
                <a:spcPts val="2520"/>
              </a:lnSpc>
              <a:buFontTx/>
              <a:buChar char="-"/>
            </a:pP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Перша письмова згадка про кладовище – «…зараз невелике, але років 50 тому, за словами мешканців,  дуже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обширне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ятники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виключно з дерева. На одному дубовому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ятнику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є дата – 1448 рік. Трапляються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ятники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більш пізнішого походження, наприклад 1806 р.»</a:t>
            </a:r>
            <a:endParaRPr lang="uk-UA" sz="1800" dirty="0" smtClean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  <a:p>
            <a:pPr marL="285750" indent="-285750" algn="l">
              <a:lnSpc>
                <a:spcPts val="2520"/>
              </a:lnSpc>
              <a:buFontTx/>
              <a:buChar char="-"/>
            </a:pP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Про діючу синагогу, яка ймовірно була побудована в кінці Х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V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ІІІ – на початку ХІХ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ст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! – «…розповів 80-річний єврей, що навіть його батько, який теж прожив 80 років, не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ятає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коли вона була побудована…» Зі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Століна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прибували хасиди для звершення святкових богослужінь.</a:t>
            </a:r>
          </a:p>
          <a:p>
            <a:pPr marL="285750" indent="-285750" algn="l">
              <a:lnSpc>
                <a:spcPts val="2520"/>
              </a:lnSpc>
              <a:buFontTx/>
              <a:buChar char="-"/>
            </a:pP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За словами єврея – старожила, </a:t>
            </a:r>
            <a:r>
              <a:rPr lang="uk-UA" sz="18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за часів гайдамаччини зазнало нападів і руйнувань!</a:t>
            </a:r>
          </a:p>
          <a:p>
            <a:pPr marL="285750" indent="-285750" algn="l">
              <a:lnSpc>
                <a:spcPts val="2520"/>
              </a:lnSpc>
              <a:buFontTx/>
              <a:buChar char="-"/>
            </a:pPr>
            <a:endParaRPr lang="en-US" sz="1800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14400" y="453817"/>
            <a:ext cx="129540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ЖУРНАЛ «ЄВРЕЙСЬКА СТАРОВИНА» - ПРО ЄВРЕЇВ ГЛИННОГО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83" y="2887767"/>
            <a:ext cx="6514978" cy="6310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893204" y="9449080"/>
            <a:ext cx="7814703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71F18"/>
                </a:solidFill>
              </a:rPr>
              <a:t>https://archive.org/details/1909-es-1-2/1909%20ES%201-2/page/126/mode/2up</a:t>
            </a:r>
            <a:endParaRPr lang="uk-UA" dirty="0">
              <a:solidFill>
                <a:srgbClr val="271F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  <a:ln>
            <a:solidFill>
              <a:srgbClr val="E5E5E6"/>
            </a:solidFill>
          </a:ln>
        </p:spPr>
      </p:sp>
      <p:sp>
        <p:nvSpPr>
          <p:cNvPr id="11" name="TextBox 13"/>
          <p:cNvSpPr txBox="1"/>
          <p:nvPr/>
        </p:nvSpPr>
        <p:spPr>
          <a:xfrm>
            <a:off x="609600" y="566469"/>
            <a:ext cx="15772843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ІСТОРІЯ ГЛИННІВСЬКИХ ЄВРЕЇВ В ОПИСІ СІМ’Ї ПІНЧУКІВ З ІЗРАЇЛЮ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11" b="98474" l="4889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76500"/>
            <a:ext cx="8305800" cy="7608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10"/>
          <p:cNvSpPr txBox="1"/>
          <p:nvPr/>
        </p:nvSpPr>
        <p:spPr>
          <a:xfrm>
            <a:off x="1468582" y="3030230"/>
            <a:ext cx="6477000" cy="6360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079"/>
              </a:lnSpc>
              <a:buFontTx/>
              <a:buChar char="-"/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Йозеф Шустер, один зі старожилів села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зазначив, що деяким давнім похованням багато сотень років.</a:t>
            </a:r>
          </a:p>
          <a:p>
            <a:pPr marL="342900" indent="-342900" algn="l">
              <a:lnSpc>
                <a:spcPts val="3079"/>
              </a:lnSpc>
              <a:buFontTx/>
              <a:buChar char="-"/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Окрасою села була стара синагога, побудована 500 років тому з неструганих балок і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дощок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Всередині були різьблення по дереву. Князь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Радзивілл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пожертвував деревину для її реконструкції.</a:t>
            </a:r>
          </a:p>
          <a:p>
            <a:pPr marL="342900" indent="-342900" algn="l">
              <a:lnSpc>
                <a:spcPts val="3079"/>
              </a:lnSpc>
              <a:buFontTx/>
              <a:buChar char="-"/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 селі проживали десять єврейських сімей, які мали власну справу.</a:t>
            </a:r>
          </a:p>
          <a:p>
            <a:pPr marL="342900" indent="-342900" algn="l">
              <a:lnSpc>
                <a:spcPts val="3079"/>
              </a:lnSpc>
              <a:buFontTx/>
              <a:buChar char="-"/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Сільські євреї підтримували традиції і були благочестивими.</a:t>
            </a:r>
          </a:p>
          <a:p>
            <a:pPr marL="342900" indent="-342900" algn="l">
              <a:lnSpc>
                <a:spcPts val="3079"/>
              </a:lnSpc>
              <a:buFontTx/>
              <a:buChar char="-"/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Великою подією в житті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глиннівських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євреїв був візит рабина зі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Століна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</a:t>
            </a:r>
          </a:p>
          <a:p>
            <a:pPr marL="342900" indent="-342900" algn="l">
              <a:lnSpc>
                <a:spcPts val="3079"/>
              </a:lnSpc>
              <a:buFontTx/>
              <a:buChar char="-"/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Євреї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Глинного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мали дуже хороші відносини з місцевим населенням.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 t="6103" r="830" b="3343"/>
          <a:stretch/>
        </p:blipFill>
        <p:spPr>
          <a:xfrm>
            <a:off x="11963400" y="1562100"/>
            <a:ext cx="5791200" cy="7818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2320613" y="9498568"/>
            <a:ext cx="5076774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71F18"/>
                </a:solidFill>
              </a:rPr>
              <a:t>https://jewishgen.org/yizkor/rokitnoye/rok143.html</a:t>
            </a:r>
            <a:endParaRPr lang="uk-UA" dirty="0">
              <a:solidFill>
                <a:srgbClr val="271F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15" name="TextBox 13"/>
          <p:cNvSpPr txBox="1"/>
          <p:nvPr/>
        </p:nvSpPr>
        <p:spPr>
          <a:xfrm>
            <a:off x="3733800" y="1026009"/>
            <a:ext cx="12039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РОЗПОВІДАЮТЬ СТАРОЖИЛИ… 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9" t="2594" r="11111" b="55289"/>
          <a:stretch/>
        </p:blipFill>
        <p:spPr>
          <a:xfrm>
            <a:off x="12268200" y="2552700"/>
            <a:ext cx="4976125" cy="601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1" b="98474" l="4889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50127"/>
            <a:ext cx="10191906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4"/>
          <p:cNvSpPr txBox="1"/>
          <p:nvPr/>
        </p:nvSpPr>
        <p:spPr>
          <a:xfrm>
            <a:off x="2286000" y="3009899"/>
            <a:ext cx="8467803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РОГУЛЬЧИК ВАСИЛЬ ТІТОВИЧ, 1937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р.н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., житель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с.Глинне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: «Ще в ранньому дитинстві, пригадую, завжди ходив з батьком до церкви у неділю. Наш шлях пролягав повз стару дерев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яну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синагогу. Вона стояла там, де колись була наша стара школа.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Глиннівські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євреї сходилися щосуботи на молитву. Вони відрізнялися від місцевих тим, що мали гарний святковий одяг та добротне взуття. Наші ж люди ходили в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постолах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Повертаючись з церкви, заходили на чай та поділитися новинами до оселі старого єврея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Аврамеля</a:t>
            </a:r>
            <a:r>
              <a:rPr lang="uk-UA" sz="2199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Відносини поліщуків та євреїв були дуже теплими. Місцеві євреї тримали крамниці, були вправними шевцями та кравцями. А ще в них була кузня, тож наші люди часто зверталися до єврея-коваля».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30200" y="9563100"/>
            <a:ext cx="4942956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271F18"/>
                </a:solidFill>
              </a:rPr>
              <a:t>Записано Жуковським О. А., 2026 р. Фото автора</a:t>
            </a:r>
            <a:endParaRPr lang="uk-UA" dirty="0">
              <a:solidFill>
                <a:srgbClr val="271F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15" name="TextBox 13"/>
          <p:cNvSpPr txBox="1"/>
          <p:nvPr/>
        </p:nvSpPr>
        <p:spPr>
          <a:xfrm>
            <a:off x="3733800" y="1026009"/>
            <a:ext cx="12039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СПОГАДИ ОЖИВАЮТЬ… 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9" t="2594" r="11111" b="55289"/>
          <a:stretch/>
        </p:blipFill>
        <p:spPr>
          <a:xfrm>
            <a:off x="12268200" y="2552700"/>
            <a:ext cx="4976125" cy="60198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11" b="98474" l="4889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50127"/>
            <a:ext cx="10191906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4"/>
          <p:cNvSpPr txBox="1"/>
          <p:nvPr/>
        </p:nvSpPr>
        <p:spPr>
          <a:xfrm>
            <a:off x="2362200" y="3086101"/>
            <a:ext cx="8391603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ДРОБУШ АНАСТАСІЯ АНДРІЇВНА (1931-2022), жителька села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Із спогадів 2017 р.: «В школу ходили разом і наші діти, і єврейські. Але окремо вони збиралися ще й у синагозі – там вчили свою мову та молитви. В суботу вони нічого не робили, навіть їсти не варили.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ятаю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родини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Пейсахів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Аврамеля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Шустерів,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Гершків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Фішманів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У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Глинному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їх налічувалося до 50 сімей. Ми гралися з їхніми дітьми – нашими однолітками. Були дуже хороші відносини. І тепер, коли вони приїжджають вже зі своїми внуками, то ми впізнаємо один одного. Дуже постраждав цей народ у війну. Добре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пам</a:t>
            </a:r>
            <a:r>
              <a:rPr lang="en-US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ятаю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як ховалася на островку єврейка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Єтля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з малими дітьми. І тепер кажуть –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Єтлін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островок…»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199" y="2552700"/>
            <a:ext cx="4976125" cy="6019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8215180" y="9563100"/>
            <a:ext cx="9691820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271F18"/>
                </a:solidFill>
              </a:rPr>
              <a:t>Опрацьовано спогади 2017 р. Жуковським О. А. у 2026 р. Фото з родинного архіву </a:t>
            </a:r>
            <a:r>
              <a:rPr lang="uk-UA" dirty="0" err="1" smtClean="0">
                <a:solidFill>
                  <a:srgbClr val="271F18"/>
                </a:solidFill>
              </a:rPr>
              <a:t>Дробуша</a:t>
            </a:r>
            <a:r>
              <a:rPr lang="uk-UA" dirty="0" smtClean="0">
                <a:solidFill>
                  <a:srgbClr val="271F18"/>
                </a:solidFill>
              </a:rPr>
              <a:t> М. П.</a:t>
            </a:r>
            <a:endParaRPr lang="uk-UA" dirty="0">
              <a:solidFill>
                <a:srgbClr val="271F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74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946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85800" y="6230342"/>
            <a:ext cx="7207833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Першою жертвою окупантів ще в липні 1941 р. стала Мушка Шустер, яку німці привезли з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Глинного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до Березова і незабаром стратили. А вже з квітня по липень 1942 р. було створене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Березівське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гетто, до якого зігнали понад 300 осіб єврейської національності з довколишніх сіл та містечок. 11 серпня 1942 р. на Розкопаній горі на околиці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с.Березове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відбувся масовий розстріл євреїв. 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8049342" y="764818"/>
            <a:ext cx="1042381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ЧОРНЕ КРИЛО ГОЛОКОСТУ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" t="2682" r="3500" b="6785"/>
          <a:stretch/>
        </p:blipFill>
        <p:spPr>
          <a:xfrm rot="5400000">
            <a:off x="9264220" y="1145755"/>
            <a:ext cx="7213330" cy="9643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4" t="1852" r="7213" b="55926"/>
          <a:stretch/>
        </p:blipFill>
        <p:spPr>
          <a:xfrm rot="5400000">
            <a:off x="27605" y="1919028"/>
            <a:ext cx="4485033" cy="3007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343400" y="5182969"/>
            <a:ext cx="2968368" cy="646331"/>
          </a:xfrm>
          <a:prstGeom prst="rect">
            <a:avLst/>
          </a:prstGeom>
          <a:solidFill>
            <a:srgbClr val="F3EEE5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271F18"/>
                </a:solidFill>
              </a:rPr>
              <a:t>Фото з книги В. Наумовича «</a:t>
            </a:r>
            <a:r>
              <a:rPr lang="uk-UA" dirty="0" err="1" smtClean="0">
                <a:solidFill>
                  <a:srgbClr val="271F18"/>
                </a:solidFill>
              </a:rPr>
              <a:t>Березов</a:t>
            </a:r>
            <a:r>
              <a:rPr lang="uk-UA" dirty="0" smtClean="0">
                <a:solidFill>
                  <a:srgbClr val="271F18"/>
                </a:solidFill>
              </a:rPr>
              <a:t>. Село на межі»</a:t>
            </a:r>
            <a:endParaRPr lang="uk-UA" dirty="0">
              <a:solidFill>
                <a:srgbClr val="271F18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498" y="658467"/>
            <a:ext cx="2942270" cy="4485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57367" y="2652440"/>
            <a:ext cx="6738833" cy="7155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uk-UA" sz="2200" dirty="0" smtClean="0">
                <a:latin typeface="Marta" panose="02000503060000020003" charset="0"/>
              </a:rPr>
              <a:t>Окремої </a:t>
            </a:r>
            <a:r>
              <a:rPr lang="uk-UA" sz="2200" dirty="0">
                <a:latin typeface="Marta" panose="02000503060000020003" charset="0"/>
              </a:rPr>
              <a:t>історії заслуговує справжній подвиг, який вчинила родина </a:t>
            </a:r>
            <a:r>
              <a:rPr lang="uk-UA" sz="2200" dirty="0" err="1">
                <a:latin typeface="Marta" panose="02000503060000020003" charset="0"/>
              </a:rPr>
              <a:t>Рябущиця</a:t>
            </a:r>
            <a:r>
              <a:rPr lang="uk-UA" sz="2200" dirty="0">
                <a:latin typeface="Marta" panose="02000503060000020003" charset="0"/>
              </a:rPr>
              <a:t> Івана </a:t>
            </a:r>
            <a:r>
              <a:rPr lang="uk-UA" sz="2200" dirty="0" smtClean="0">
                <a:latin typeface="Marta" panose="02000503060000020003" charset="0"/>
              </a:rPr>
              <a:t>та Марії з </a:t>
            </a:r>
            <a:r>
              <a:rPr lang="uk-UA" sz="2200" dirty="0" err="1" smtClean="0">
                <a:latin typeface="Marta" panose="02000503060000020003" charset="0"/>
              </a:rPr>
              <a:t>хутора</a:t>
            </a:r>
            <a:r>
              <a:rPr lang="uk-UA" sz="2200" dirty="0" smtClean="0">
                <a:latin typeface="Marta" panose="02000503060000020003" charset="0"/>
              </a:rPr>
              <a:t> Підмосток біля </a:t>
            </a:r>
            <a:r>
              <a:rPr lang="uk-UA" sz="2200" dirty="0" err="1" smtClean="0">
                <a:latin typeface="Marta" panose="02000503060000020003" charset="0"/>
              </a:rPr>
              <a:t>Глинного</a:t>
            </a:r>
            <a:r>
              <a:rPr lang="uk-UA" sz="2200" dirty="0" smtClean="0">
                <a:latin typeface="Marta" panose="02000503060000020003" charset="0"/>
              </a:rPr>
              <a:t> у </a:t>
            </a:r>
            <a:r>
              <a:rPr lang="uk-UA" sz="2200" dirty="0">
                <a:latin typeface="Marta" panose="02000503060000020003" charset="0"/>
              </a:rPr>
              <a:t>роки Другої світової війни. Ризикуючи своїм життям, </a:t>
            </a:r>
            <a:r>
              <a:rPr lang="uk-UA" sz="2200" dirty="0" smtClean="0">
                <a:latin typeface="Marta" panose="02000503060000020003" charset="0"/>
              </a:rPr>
              <a:t>вони прихистили </a:t>
            </a:r>
            <a:r>
              <a:rPr lang="uk-UA" sz="2200" dirty="0">
                <a:latin typeface="Marta" panose="02000503060000020003" charset="0"/>
              </a:rPr>
              <a:t>і </a:t>
            </a:r>
            <a:r>
              <a:rPr lang="uk-UA" sz="2200" dirty="0" smtClean="0">
                <a:latin typeface="Marta" panose="02000503060000020003" charset="0"/>
              </a:rPr>
              <a:t>врятували </a:t>
            </a:r>
            <a:r>
              <a:rPr lang="uk-UA" sz="2200" dirty="0">
                <a:latin typeface="Marta" panose="02000503060000020003" charset="0"/>
              </a:rPr>
              <a:t>від загибелі єврейську сім’ю </a:t>
            </a:r>
            <a:r>
              <a:rPr lang="uk-UA" sz="2200" dirty="0" err="1">
                <a:latin typeface="Marta" panose="02000503060000020003" charset="0"/>
              </a:rPr>
              <a:t>Суровичів</a:t>
            </a:r>
            <a:r>
              <a:rPr lang="uk-UA" sz="2200" dirty="0">
                <a:latin typeface="Marta" panose="02000503060000020003" charset="0"/>
              </a:rPr>
              <a:t>. Ці євреї зуміли </a:t>
            </a:r>
            <a:r>
              <a:rPr lang="uk-UA" sz="2200" dirty="0" err="1">
                <a:latin typeface="Marta" panose="02000503060000020003" charset="0"/>
              </a:rPr>
              <a:t>втікти</a:t>
            </a:r>
            <a:r>
              <a:rPr lang="uk-UA" sz="2200" dirty="0">
                <a:latin typeface="Marta" panose="02000503060000020003" charset="0"/>
              </a:rPr>
              <a:t> під час страшного розстрілу у </a:t>
            </a:r>
            <a:r>
              <a:rPr lang="uk-UA" sz="2200" dirty="0" smtClean="0">
                <a:latin typeface="Marta" panose="02000503060000020003" charset="0"/>
              </a:rPr>
              <a:t>сусідньому Березові у серпні </a:t>
            </a:r>
            <a:r>
              <a:rPr lang="uk-UA" sz="2200" dirty="0">
                <a:latin typeface="Marta" panose="02000503060000020003" charset="0"/>
              </a:rPr>
              <a:t>1942 р. Дві дорослі жінки та троє малолітніх дітей довго блукали навколишніми лісами, поки не натрапили на хутір. Майже два роки милосердні люди переховували їх в хатинці </a:t>
            </a:r>
            <a:r>
              <a:rPr lang="uk-UA" sz="2200" dirty="0" smtClean="0">
                <a:latin typeface="Marta" panose="02000503060000020003" charset="0"/>
              </a:rPr>
              <a:t>на лісовому островку, оточеному болотом. </a:t>
            </a:r>
            <a:r>
              <a:rPr lang="uk-UA" sz="2200" dirty="0" smtClean="0">
                <a:latin typeface="Marta" panose="02000503060000020003" charset="0"/>
              </a:rPr>
              <a:t>Їх з</a:t>
            </a:r>
            <a:r>
              <a:rPr lang="uk-UA" sz="2200" dirty="0" smtClean="0">
                <a:latin typeface="Marta" panose="02000503060000020003" charset="0"/>
              </a:rPr>
              <a:t>абезпечували </a:t>
            </a:r>
            <a:r>
              <a:rPr lang="uk-UA" sz="2200" dirty="0">
                <a:latin typeface="Marta" panose="02000503060000020003" charset="0"/>
              </a:rPr>
              <a:t>їжею. За це рятівники з </a:t>
            </a:r>
            <a:r>
              <a:rPr lang="uk-UA" sz="2200" dirty="0" err="1">
                <a:latin typeface="Marta" panose="02000503060000020003" charset="0"/>
              </a:rPr>
              <a:t>хутора</a:t>
            </a:r>
            <a:r>
              <a:rPr lang="uk-UA" sz="2200" dirty="0">
                <a:latin typeface="Marta" panose="02000503060000020003" charset="0"/>
              </a:rPr>
              <a:t> Підмосток державою Ізраїль у 2008 р. були удостоєні звання «Праведник народів світу». Імена Івана та Марії </a:t>
            </a:r>
            <a:r>
              <a:rPr lang="uk-UA" sz="2200" dirty="0" err="1">
                <a:latin typeface="Marta" panose="02000503060000020003" charset="0"/>
              </a:rPr>
              <a:t>Рябущиців</a:t>
            </a:r>
            <a:r>
              <a:rPr lang="uk-UA" sz="2200" dirty="0">
                <a:latin typeface="Marta" panose="02000503060000020003" charset="0"/>
              </a:rPr>
              <a:t>, їхньої дочки Варвари </a:t>
            </a:r>
            <a:r>
              <a:rPr lang="uk-UA" sz="2200" dirty="0" err="1">
                <a:latin typeface="Marta" panose="02000503060000020003" charset="0"/>
              </a:rPr>
              <a:t>Рогульчик</a:t>
            </a:r>
            <a:r>
              <a:rPr lang="uk-UA" sz="2200" dirty="0">
                <a:latin typeface="Marta" panose="02000503060000020003" charset="0"/>
              </a:rPr>
              <a:t> викарбувані на Стіні Честі в Саду Праведників меморіального комплексу «</a:t>
            </a:r>
            <a:r>
              <a:rPr lang="uk-UA" sz="2200" dirty="0" err="1">
                <a:latin typeface="Marta" panose="02000503060000020003" charset="0"/>
              </a:rPr>
              <a:t>Яд</a:t>
            </a:r>
            <a:r>
              <a:rPr lang="uk-UA" sz="2200" dirty="0">
                <a:latin typeface="Marta" panose="02000503060000020003" charset="0"/>
              </a:rPr>
              <a:t> </a:t>
            </a:r>
            <a:r>
              <a:rPr lang="uk-UA" sz="2200" dirty="0" err="1">
                <a:latin typeface="Marta" panose="02000503060000020003" charset="0"/>
              </a:rPr>
              <a:t>Вашем</a:t>
            </a:r>
            <a:r>
              <a:rPr lang="uk-UA" sz="2200" dirty="0">
                <a:latin typeface="Marta" panose="02000503060000020003" charset="0"/>
              </a:rPr>
              <a:t>» у Єрусалимі</a:t>
            </a:r>
            <a:r>
              <a:rPr lang="uk-UA" sz="2200" dirty="0" smtClean="0">
                <a:latin typeface="Marta" panose="02000503060000020003" charset="0"/>
              </a:rPr>
              <a:t>.</a:t>
            </a:r>
            <a:endParaRPr lang="en-US" sz="2200" dirty="0">
              <a:solidFill>
                <a:srgbClr val="3E352B"/>
              </a:solidFill>
              <a:latin typeface="Marta" panose="02000503060000020003" charset="0"/>
              <a:ea typeface="Marta"/>
              <a:cs typeface="Marta"/>
              <a:sym typeface="Marta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52800" y="571500"/>
            <a:ext cx="123444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РОДИНА РЯБУЩИЦІВ – </a:t>
            </a:r>
          </a:p>
          <a:p>
            <a:pPr algn="ctr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ПРАВЕДНИКИ НАРОДІВ СВІТУ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t="6296" r="2849" b="5556"/>
          <a:stretch/>
        </p:blipFill>
        <p:spPr>
          <a:xfrm>
            <a:off x="12943114" y="2705100"/>
            <a:ext cx="4735286" cy="662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4" b="7037"/>
          <a:stretch/>
        </p:blipFill>
        <p:spPr>
          <a:xfrm>
            <a:off x="8318705" y="2705100"/>
            <a:ext cx="4330495" cy="662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365343" y="9626084"/>
            <a:ext cx="4663713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271F18"/>
                </a:solidFill>
              </a:rPr>
              <a:t>Фото з власного архіву Кулакевич Т. К. 2026 р.</a:t>
            </a:r>
            <a:endParaRPr lang="uk-UA" dirty="0">
              <a:solidFill>
                <a:srgbClr val="271F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8100"/>
            <a:ext cx="18288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9" name="TextBox 13"/>
          <p:cNvSpPr txBox="1"/>
          <p:nvPr/>
        </p:nvSpPr>
        <p:spPr>
          <a:xfrm>
            <a:off x="563192" y="203479"/>
            <a:ext cx="1328207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ЄВРЕЙСЬКА СПАДЩИНА У МОВІ ЖИТЕЛІВ ГЛИННОГО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sp>
        <p:nvSpPr>
          <p:cNvPr id="10" name="Freeform 7"/>
          <p:cNvSpPr/>
          <p:nvPr/>
        </p:nvSpPr>
        <p:spPr>
          <a:xfrm>
            <a:off x="427810" y="1865472"/>
            <a:ext cx="4686733" cy="4501159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" y="2171497"/>
            <a:ext cx="3643313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7"/>
          <p:cNvSpPr txBox="1"/>
          <p:nvPr/>
        </p:nvSpPr>
        <p:spPr>
          <a:xfrm>
            <a:off x="516626" y="4950025"/>
            <a:ext cx="427367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Сучасна вулиця Набережна в</a:t>
            </a:r>
          </a:p>
          <a:p>
            <a:pPr algn="ctr"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с.Глинне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– локація проживання євреїв в першій пол. ХХ ст. 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12" name="Freeform 7"/>
          <p:cNvSpPr/>
          <p:nvPr/>
        </p:nvSpPr>
        <p:spPr>
          <a:xfrm>
            <a:off x="5490303" y="1865471"/>
            <a:ext cx="3967640" cy="4584983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</p:sp>
      <p:sp>
        <p:nvSpPr>
          <p:cNvPr id="13" name="TextBox 7"/>
          <p:cNvSpPr txBox="1"/>
          <p:nvPr/>
        </p:nvSpPr>
        <p:spPr>
          <a:xfrm>
            <a:off x="5800236" y="5830657"/>
            <a:ext cx="3200506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Жидовська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банька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15" name="Freeform 7"/>
          <p:cNvSpPr/>
          <p:nvPr/>
        </p:nvSpPr>
        <p:spPr>
          <a:xfrm>
            <a:off x="9837428" y="1865471"/>
            <a:ext cx="3787131" cy="4634048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</p:sp>
      <p:sp>
        <p:nvSpPr>
          <p:cNvPr id="16" name="TextBox 7"/>
          <p:cNvSpPr txBox="1"/>
          <p:nvPr/>
        </p:nvSpPr>
        <p:spPr>
          <a:xfrm>
            <a:off x="9954203" y="5862357"/>
            <a:ext cx="3497670" cy="378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Аврамельова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груша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18" name="Freeform 7"/>
          <p:cNvSpPr/>
          <p:nvPr/>
        </p:nvSpPr>
        <p:spPr>
          <a:xfrm>
            <a:off x="13953743" y="195859"/>
            <a:ext cx="3841529" cy="6338136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</p:sp>
      <p:sp>
        <p:nvSpPr>
          <p:cNvPr id="19" name="TextBox 7"/>
          <p:cNvSpPr txBox="1"/>
          <p:nvPr/>
        </p:nvSpPr>
        <p:spPr>
          <a:xfrm>
            <a:off x="14359506" y="5905500"/>
            <a:ext cx="3072771" cy="378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Єтлін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островок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26" name="Freeform 7"/>
          <p:cNvSpPr/>
          <p:nvPr/>
        </p:nvSpPr>
        <p:spPr>
          <a:xfrm>
            <a:off x="109180" y="6609421"/>
            <a:ext cx="17856015" cy="1961268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6" b="9259"/>
          <a:stretch/>
        </p:blipFill>
        <p:spPr>
          <a:xfrm>
            <a:off x="6229948" y="2171700"/>
            <a:ext cx="2533052" cy="362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0" b="21111"/>
          <a:stretch/>
        </p:blipFill>
        <p:spPr>
          <a:xfrm>
            <a:off x="10448543" y="2095500"/>
            <a:ext cx="2543791" cy="362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33"/>
          <a:stretch/>
        </p:blipFill>
        <p:spPr>
          <a:xfrm>
            <a:off x="14332321" y="571500"/>
            <a:ext cx="3099956" cy="5279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92363" y="6591300"/>
            <a:ext cx="171667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err="1">
                <a:latin typeface="Marta" panose="02000503060000020003" charset="0"/>
              </a:rPr>
              <a:t>Мікротопоніми</a:t>
            </a:r>
            <a:r>
              <a:rPr lang="uk-UA" sz="2000" b="1" dirty="0">
                <a:latin typeface="Marta" panose="02000503060000020003" charset="0"/>
              </a:rPr>
              <a:t> села </a:t>
            </a:r>
            <a:r>
              <a:rPr lang="uk-UA" sz="2000" b="1" dirty="0" err="1">
                <a:latin typeface="Marta" panose="02000503060000020003" charset="0"/>
              </a:rPr>
              <a:t>Глинне</a:t>
            </a:r>
            <a:r>
              <a:rPr lang="uk-UA" sz="2000" dirty="0">
                <a:latin typeface="Marta" panose="02000503060000020003" charset="0"/>
              </a:rPr>
              <a:t>, які тісно пов’язані з життям </a:t>
            </a:r>
            <a:r>
              <a:rPr lang="uk-UA" sz="2000" dirty="0" smtClean="0">
                <a:latin typeface="Marta" panose="02000503060000020003" charset="0"/>
              </a:rPr>
              <a:t>євреїв: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b="1" dirty="0" err="1" smtClean="0">
                <a:latin typeface="Marta" panose="02000503060000020003" charset="0"/>
              </a:rPr>
              <a:t>Аврамельова</a:t>
            </a:r>
            <a:r>
              <a:rPr lang="uk-UA" sz="2000" b="1" dirty="0" smtClean="0">
                <a:latin typeface="Marta" panose="02000503060000020003" charset="0"/>
              </a:rPr>
              <a:t> </a:t>
            </a:r>
            <a:r>
              <a:rPr lang="uk-UA" sz="2000" b="1" dirty="0">
                <a:latin typeface="Marta" panose="02000503060000020003" charset="0"/>
              </a:rPr>
              <a:t>груша </a:t>
            </a:r>
            <a:r>
              <a:rPr lang="uk-UA" sz="2000" dirty="0">
                <a:latin typeface="Marta" panose="02000503060000020003" charset="0"/>
              </a:rPr>
              <a:t>(груша в саду, під якою пригощав чаєм місцевих </a:t>
            </a:r>
            <a:r>
              <a:rPr lang="uk-UA" sz="2000" dirty="0" smtClean="0">
                <a:latin typeface="Marta" panose="02000503060000020003" charset="0"/>
              </a:rPr>
              <a:t>жителів-поліщуків старий </a:t>
            </a:r>
            <a:r>
              <a:rPr lang="uk-UA" sz="2000" dirty="0">
                <a:latin typeface="Marta" panose="02000503060000020003" charset="0"/>
              </a:rPr>
              <a:t>єврей Аврам Пінчук (</a:t>
            </a:r>
            <a:r>
              <a:rPr lang="uk-UA" sz="2000" dirty="0" err="1">
                <a:latin typeface="Marta" panose="02000503060000020003" charset="0"/>
              </a:rPr>
              <a:t>Аврамель</a:t>
            </a:r>
            <a:r>
              <a:rPr lang="uk-UA" sz="2000" dirty="0">
                <a:latin typeface="Marta" panose="02000503060000020003" charset="0"/>
              </a:rPr>
              <a:t>, </a:t>
            </a:r>
            <a:r>
              <a:rPr lang="uk-UA" sz="2000" dirty="0" err="1">
                <a:latin typeface="Marta" panose="02000503060000020003" charset="0"/>
              </a:rPr>
              <a:t>Євремель</a:t>
            </a:r>
            <a:r>
              <a:rPr lang="uk-UA" sz="2000" dirty="0">
                <a:latin typeface="Marta" panose="02000503060000020003" charset="0"/>
              </a:rPr>
              <a:t>)); </a:t>
            </a:r>
            <a:endParaRPr lang="uk-UA" sz="2000" dirty="0" smtClean="0">
              <a:latin typeface="Marta" panose="02000503060000020003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b="1" dirty="0" err="1" smtClean="0">
                <a:latin typeface="Marta" panose="02000503060000020003" charset="0"/>
              </a:rPr>
              <a:t>Жидовська</a:t>
            </a:r>
            <a:r>
              <a:rPr lang="uk-UA" sz="2000" b="1" dirty="0" smtClean="0">
                <a:latin typeface="Marta" panose="02000503060000020003" charset="0"/>
              </a:rPr>
              <a:t> </a:t>
            </a:r>
            <a:r>
              <a:rPr lang="uk-UA" sz="2000" b="1" dirty="0">
                <a:latin typeface="Marta" panose="02000503060000020003" charset="0"/>
              </a:rPr>
              <a:t>банька </a:t>
            </a:r>
            <a:r>
              <a:rPr lang="uk-UA" sz="2000" dirty="0">
                <a:latin typeface="Marta" panose="02000503060000020003" charset="0"/>
              </a:rPr>
              <a:t>(глибоке місце в річці </a:t>
            </a:r>
            <a:r>
              <a:rPr lang="uk-UA" sz="2000" dirty="0" err="1">
                <a:latin typeface="Marta" panose="02000503060000020003" charset="0"/>
              </a:rPr>
              <a:t>Ствига</a:t>
            </a:r>
            <a:r>
              <a:rPr lang="uk-UA" sz="2000" dirty="0">
                <a:latin typeface="Marta" panose="02000503060000020003" charset="0"/>
              </a:rPr>
              <a:t>, де в 30-х роках минулого </a:t>
            </a:r>
            <a:r>
              <a:rPr lang="uk-UA" sz="2000" dirty="0" smtClean="0">
                <a:latin typeface="Marta" panose="02000503060000020003" charset="0"/>
              </a:rPr>
              <a:t>століття </a:t>
            </a:r>
            <a:r>
              <a:rPr lang="uk-UA" sz="2000" dirty="0">
                <a:latin typeface="Marta" panose="02000503060000020003" charset="0"/>
              </a:rPr>
              <a:t>втопився молодий </a:t>
            </a:r>
            <a:r>
              <a:rPr lang="uk-UA" sz="2000" dirty="0" smtClean="0">
                <a:latin typeface="Marta" panose="02000503060000020003" charset="0"/>
              </a:rPr>
              <a:t>хлопець-єврей</a:t>
            </a:r>
            <a:r>
              <a:rPr lang="uk-UA" sz="2000" dirty="0">
                <a:latin typeface="Marta" panose="02000503060000020003" charset="0"/>
              </a:rPr>
              <a:t>). ПРИМІТКА - </a:t>
            </a:r>
            <a:r>
              <a:rPr lang="uk-UA" sz="2000" b="1" dirty="0" err="1">
                <a:latin typeface="Marta" panose="02000503060000020003" charset="0"/>
              </a:rPr>
              <a:t>жи́д</a:t>
            </a:r>
            <a:r>
              <a:rPr lang="uk-UA" sz="2000" dirty="0">
                <a:latin typeface="Marta" panose="02000503060000020003" charset="0"/>
              </a:rPr>
              <a:t> — історично нейтральна назва єврея в українській мові, що </a:t>
            </a:r>
            <a:r>
              <a:rPr lang="uk-UA" sz="2000" dirty="0" smtClean="0">
                <a:latin typeface="Marta" panose="02000503060000020003" charset="0"/>
              </a:rPr>
              <a:t>побутувала </a:t>
            </a:r>
            <a:r>
              <a:rPr lang="uk-UA" sz="2000" dirty="0">
                <a:latin typeface="Marta" panose="02000503060000020003" charset="0"/>
              </a:rPr>
              <a:t>на Поліссі до середини </a:t>
            </a:r>
            <a:r>
              <a:rPr lang="en-US" sz="2000" dirty="0">
                <a:latin typeface="Marta" panose="02000503060000020003" charset="0"/>
              </a:rPr>
              <a:t>XX </a:t>
            </a:r>
            <a:r>
              <a:rPr lang="uk-UA" sz="2000" dirty="0">
                <a:latin typeface="Marta" panose="02000503060000020003" charset="0"/>
              </a:rPr>
              <a:t>ст., пізніше замінена </a:t>
            </a:r>
            <a:r>
              <a:rPr lang="uk-UA" sz="2000" dirty="0" smtClean="0">
                <a:latin typeface="Marta" panose="02000503060000020003" charset="0"/>
              </a:rPr>
              <a:t>на </a:t>
            </a:r>
            <a:r>
              <a:rPr lang="uk-UA" sz="2000" dirty="0">
                <a:latin typeface="Marta" panose="02000503060000020003" charset="0"/>
              </a:rPr>
              <a:t>"єврей</a:t>
            </a:r>
            <a:r>
              <a:rPr lang="uk-UA" sz="2000" dirty="0" smtClean="0">
                <a:latin typeface="Marta" panose="02000503060000020003" charset="0"/>
              </a:rPr>
              <a:t>". </a:t>
            </a:r>
            <a:endParaRPr lang="uk-UA" sz="2000" dirty="0">
              <a:latin typeface="Marta" panose="02000503060000020003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b="1" dirty="0" err="1" smtClean="0">
                <a:latin typeface="Marta" panose="02000503060000020003" charset="0"/>
              </a:rPr>
              <a:t>Єтлін</a:t>
            </a:r>
            <a:r>
              <a:rPr lang="uk-UA" sz="2000" b="1" dirty="0" smtClean="0">
                <a:latin typeface="Marta" panose="02000503060000020003" charset="0"/>
              </a:rPr>
              <a:t> </a:t>
            </a:r>
            <a:r>
              <a:rPr lang="uk-UA" sz="2000" b="1" dirty="0">
                <a:latin typeface="Marta" panose="02000503060000020003" charset="0"/>
              </a:rPr>
              <a:t>островок </a:t>
            </a:r>
            <a:r>
              <a:rPr lang="uk-UA" sz="2000" dirty="0">
                <a:latin typeface="Marta" panose="02000503060000020003" charset="0"/>
              </a:rPr>
              <a:t>(густий ліс посеред болота, де під час Другої світової війни переховувалася єврейка </a:t>
            </a:r>
            <a:r>
              <a:rPr lang="uk-UA" sz="2000" dirty="0" err="1">
                <a:latin typeface="Marta" panose="02000503060000020003" charset="0"/>
              </a:rPr>
              <a:t>Етель</a:t>
            </a:r>
            <a:r>
              <a:rPr lang="uk-UA" sz="2000" dirty="0">
                <a:latin typeface="Marta" panose="02000503060000020003" charset="0"/>
              </a:rPr>
              <a:t> Шустер (</a:t>
            </a:r>
            <a:r>
              <a:rPr lang="uk-UA" sz="2000" dirty="0" err="1">
                <a:latin typeface="Marta" panose="02000503060000020003" charset="0"/>
              </a:rPr>
              <a:t>Єтля</a:t>
            </a:r>
            <a:r>
              <a:rPr lang="uk-UA" sz="2000" dirty="0">
                <a:latin typeface="Marta" panose="02000503060000020003" charset="0"/>
              </a:rPr>
              <a:t>) зі своїми дітьми).</a:t>
            </a:r>
          </a:p>
        </p:txBody>
      </p:sp>
      <p:sp>
        <p:nvSpPr>
          <p:cNvPr id="22" name="Freeform 7"/>
          <p:cNvSpPr/>
          <p:nvPr/>
        </p:nvSpPr>
        <p:spPr>
          <a:xfrm>
            <a:off x="109179" y="8665393"/>
            <a:ext cx="17856015" cy="516707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0" name="TextBox 19"/>
          <p:cNvSpPr txBox="1"/>
          <p:nvPr/>
        </p:nvSpPr>
        <p:spPr>
          <a:xfrm>
            <a:off x="523474" y="8705790"/>
            <a:ext cx="17166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arta" panose="02000503060000020003" charset="0"/>
              </a:rPr>
              <a:t>Слова з </a:t>
            </a:r>
            <a:r>
              <a:rPr lang="ru-RU" sz="2000" b="1" dirty="0" err="1">
                <a:latin typeface="Marta" panose="02000503060000020003" charset="0"/>
              </a:rPr>
              <a:t>єврейського</a:t>
            </a:r>
            <a:r>
              <a:rPr lang="ru-RU" sz="2000" b="1" dirty="0">
                <a:latin typeface="Marta" panose="02000503060000020003" charset="0"/>
              </a:rPr>
              <a:t> лексикону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запозичені</a:t>
            </a:r>
            <a:r>
              <a:rPr lang="ru-RU" sz="2000" dirty="0">
                <a:latin typeface="Marta" panose="02000503060000020003" charset="0"/>
              </a:rPr>
              <a:t> </a:t>
            </a:r>
            <a:r>
              <a:rPr lang="ru-RU" sz="2000" dirty="0" err="1">
                <a:latin typeface="Marta" panose="02000503060000020003" charset="0"/>
              </a:rPr>
              <a:t>поліщуками</a:t>
            </a:r>
            <a:r>
              <a:rPr lang="ru-RU" sz="2000" dirty="0">
                <a:latin typeface="Marta" panose="02000503060000020003" charset="0"/>
              </a:rPr>
              <a:t> – кагал, ой-вей, </a:t>
            </a:r>
            <a:r>
              <a:rPr lang="ru-RU" sz="2000" dirty="0" err="1">
                <a:latin typeface="Marta" panose="02000503060000020003" charset="0"/>
              </a:rPr>
              <a:t>халабуда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пейси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smtClean="0">
                <a:latin typeface="Marta" panose="02000503060000020003" charset="0"/>
              </a:rPr>
              <a:t>шибка, балаган.</a:t>
            </a:r>
            <a:endParaRPr lang="uk-UA" sz="2000" dirty="0">
              <a:latin typeface="Marta" panose="02000503060000020003" charset="0"/>
            </a:endParaRPr>
          </a:p>
        </p:txBody>
      </p:sp>
      <p:sp>
        <p:nvSpPr>
          <p:cNvPr id="23" name="Freeform 7"/>
          <p:cNvSpPr/>
          <p:nvPr/>
        </p:nvSpPr>
        <p:spPr>
          <a:xfrm>
            <a:off x="109179" y="9286903"/>
            <a:ext cx="17856015" cy="885797"/>
          </a:xfrm>
          <a:custGeom>
            <a:avLst/>
            <a:gdLst/>
            <a:ahLst/>
            <a:cxnLst/>
            <a:rect l="l" t="t" r="r" b="b"/>
            <a:pathLst>
              <a:path w="3267456" h="4618736">
                <a:moveTo>
                  <a:pt x="3267456" y="4618736"/>
                </a:moveTo>
                <a:lnTo>
                  <a:pt x="0" y="4618736"/>
                </a:lnTo>
                <a:lnTo>
                  <a:pt x="0" y="0"/>
                </a:lnTo>
                <a:lnTo>
                  <a:pt x="3267456" y="0"/>
                </a:lnTo>
                <a:lnTo>
                  <a:pt x="3267456" y="4618736"/>
                </a:lnTo>
                <a:close/>
              </a:path>
            </a:pathLst>
          </a:custGeom>
          <a:blipFill>
            <a:blip r:embed="rId3"/>
            <a:stretch>
              <a:fillRect l="-4" r="-4"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1" name="TextBox 20"/>
          <p:cNvSpPr txBox="1"/>
          <p:nvPr/>
        </p:nvSpPr>
        <p:spPr>
          <a:xfrm>
            <a:off x="592363" y="9360591"/>
            <a:ext cx="17166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latin typeface="Marta" panose="02000503060000020003" charset="0"/>
              </a:rPr>
              <a:t>Сучасні</a:t>
            </a:r>
            <a:r>
              <a:rPr lang="ru-RU" sz="2000" b="1" dirty="0">
                <a:latin typeface="Marta" panose="02000503060000020003" charset="0"/>
              </a:rPr>
              <a:t> </a:t>
            </a:r>
            <a:r>
              <a:rPr lang="ru-RU" sz="2000" b="1" dirty="0" err="1">
                <a:latin typeface="Marta" panose="02000503060000020003" charset="0"/>
              </a:rPr>
              <a:t>прізвиська</a:t>
            </a:r>
            <a:r>
              <a:rPr lang="ru-RU" sz="2000" b="1" dirty="0">
                <a:latin typeface="Marta" panose="02000503060000020003" charset="0"/>
              </a:rPr>
              <a:t> </a:t>
            </a:r>
            <a:r>
              <a:rPr lang="ru-RU" sz="2000" dirty="0" err="1">
                <a:latin typeface="Marta" panose="02000503060000020003" charset="0"/>
              </a:rPr>
              <a:t>жителів</a:t>
            </a:r>
            <a:r>
              <a:rPr lang="ru-RU" sz="2000" dirty="0">
                <a:latin typeface="Marta" panose="02000503060000020003" charset="0"/>
              </a:rPr>
              <a:t> Глинного, </a:t>
            </a:r>
            <a:r>
              <a:rPr lang="ru-RU" sz="2000" dirty="0" err="1">
                <a:latin typeface="Marta" panose="02000503060000020003" charset="0"/>
              </a:rPr>
              <a:t>похідними</a:t>
            </a:r>
            <a:r>
              <a:rPr lang="ru-RU" sz="2000" dirty="0">
                <a:latin typeface="Marta" panose="02000503060000020003" charset="0"/>
              </a:rPr>
              <a:t> </a:t>
            </a:r>
            <a:r>
              <a:rPr lang="ru-RU" sz="2000" dirty="0" err="1">
                <a:latin typeface="Marta" panose="02000503060000020003" charset="0"/>
              </a:rPr>
              <a:t>яких</a:t>
            </a:r>
            <a:r>
              <a:rPr lang="ru-RU" sz="2000" dirty="0">
                <a:latin typeface="Marta" panose="02000503060000020003" charset="0"/>
              </a:rPr>
              <a:t> є </a:t>
            </a:r>
            <a:r>
              <a:rPr lang="ru-RU" sz="2000" dirty="0" err="1">
                <a:latin typeface="Marta" panose="02000503060000020003" charset="0"/>
              </a:rPr>
              <a:t>єврейські</a:t>
            </a:r>
            <a:r>
              <a:rPr lang="ru-RU" sz="2000" dirty="0">
                <a:latin typeface="Marta" panose="02000503060000020003" charset="0"/>
              </a:rPr>
              <a:t> </a:t>
            </a:r>
            <a:r>
              <a:rPr lang="ru-RU" sz="2000" dirty="0" err="1">
                <a:latin typeface="Marta" panose="02000503060000020003" charset="0"/>
              </a:rPr>
              <a:t>імена</a:t>
            </a:r>
            <a:r>
              <a:rPr lang="ru-RU" sz="2000" dirty="0">
                <a:latin typeface="Marta" panose="02000503060000020003" charset="0"/>
              </a:rPr>
              <a:t> та </a:t>
            </a:r>
            <a:r>
              <a:rPr lang="ru-RU" sz="2000" dirty="0" err="1">
                <a:latin typeface="Marta" panose="02000503060000020003" charset="0"/>
              </a:rPr>
              <a:t>прізвища</a:t>
            </a:r>
            <a:r>
              <a:rPr lang="ru-RU" sz="2000" dirty="0">
                <a:latin typeface="Marta" panose="02000503060000020003" charset="0"/>
              </a:rPr>
              <a:t> – </a:t>
            </a:r>
            <a:r>
              <a:rPr lang="ru-RU" sz="2000" dirty="0" err="1">
                <a:latin typeface="Marta" panose="02000503060000020003" charset="0"/>
              </a:rPr>
              <a:t>Бурко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Берко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Шуптєр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Лейзєр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Лєйба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smtClean="0">
                <a:latin typeface="Marta" panose="02000503060000020003" charset="0"/>
              </a:rPr>
              <a:t>Мойша</a:t>
            </a:r>
            <a:r>
              <a:rPr lang="ru-RU" sz="2000" dirty="0">
                <a:latin typeface="Marta" panose="02000503060000020003" charset="0"/>
              </a:rPr>
              <a:t>.</a:t>
            </a:r>
          </a:p>
          <a:p>
            <a:r>
              <a:rPr lang="ru-RU" sz="2000" b="1" dirty="0" err="1">
                <a:latin typeface="Marta" panose="02000503060000020003" charset="0"/>
              </a:rPr>
              <a:t>Єврейські</a:t>
            </a:r>
            <a:r>
              <a:rPr lang="ru-RU" sz="2000" b="1" dirty="0">
                <a:latin typeface="Marta" panose="02000503060000020003" charset="0"/>
              </a:rPr>
              <a:t> </a:t>
            </a:r>
            <a:r>
              <a:rPr lang="ru-RU" sz="2000" b="1" dirty="0" err="1">
                <a:latin typeface="Marta" panose="02000503060000020003" charset="0"/>
              </a:rPr>
              <a:t>імена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які</a:t>
            </a:r>
            <a:r>
              <a:rPr lang="ru-RU" sz="2000" dirty="0">
                <a:latin typeface="Marta" panose="02000503060000020003" charset="0"/>
              </a:rPr>
              <a:t> </a:t>
            </a:r>
            <a:r>
              <a:rPr lang="ru-RU" sz="2000" dirty="0" err="1">
                <a:latin typeface="Marta" panose="02000503060000020003" charset="0"/>
              </a:rPr>
              <a:t>жителі</a:t>
            </a:r>
            <a:r>
              <a:rPr lang="ru-RU" sz="2000" dirty="0">
                <a:latin typeface="Marta" panose="02000503060000020003" charset="0"/>
              </a:rPr>
              <a:t> Глинного </a:t>
            </a:r>
            <a:r>
              <a:rPr lang="ru-RU" sz="2000" dirty="0" err="1">
                <a:latin typeface="Marta" panose="02000503060000020003" charset="0"/>
              </a:rPr>
              <a:t>вживали</a:t>
            </a:r>
            <a:r>
              <a:rPr lang="ru-RU" sz="2000" dirty="0">
                <a:latin typeface="Marta" panose="02000503060000020003" charset="0"/>
              </a:rPr>
              <a:t> на </a:t>
            </a:r>
            <a:r>
              <a:rPr lang="ru-RU" sz="2000" dirty="0" err="1">
                <a:latin typeface="Marta" panose="02000503060000020003" charset="0"/>
              </a:rPr>
              <a:t>свій</a:t>
            </a:r>
            <a:r>
              <a:rPr lang="ru-RU" sz="2000" dirty="0">
                <a:latin typeface="Marta" panose="02000503060000020003" charset="0"/>
              </a:rPr>
              <a:t> манер – </a:t>
            </a:r>
            <a:r>
              <a:rPr lang="ru-RU" sz="2000" dirty="0" err="1">
                <a:latin typeface="Marta" panose="02000503060000020003" charset="0"/>
              </a:rPr>
              <a:t>Іцко</a:t>
            </a:r>
            <a:r>
              <a:rPr lang="ru-RU" sz="2000" dirty="0">
                <a:latin typeface="Marta" panose="02000503060000020003" charset="0"/>
              </a:rPr>
              <a:t> – </a:t>
            </a:r>
            <a:r>
              <a:rPr lang="ru-RU" sz="2000" dirty="0" err="1">
                <a:latin typeface="Marta" panose="02000503060000020003" charset="0"/>
              </a:rPr>
              <a:t>Грицько</a:t>
            </a:r>
            <a:r>
              <a:rPr lang="ru-RU" sz="2000" dirty="0">
                <a:latin typeface="Marta" panose="02000503060000020003" charset="0"/>
              </a:rPr>
              <a:t>, Хона – </a:t>
            </a:r>
            <a:r>
              <a:rPr lang="ru-RU" sz="2000" dirty="0" err="1">
                <a:latin typeface="Marta" panose="02000503060000020003" charset="0"/>
              </a:rPr>
              <a:t>Хома</a:t>
            </a:r>
            <a:r>
              <a:rPr lang="ru-RU" sz="2000" dirty="0">
                <a:latin typeface="Marta" panose="02000503060000020003" charset="0"/>
              </a:rPr>
              <a:t>, </a:t>
            </a:r>
            <a:r>
              <a:rPr lang="ru-RU" sz="2000" dirty="0" err="1">
                <a:latin typeface="Marta" panose="02000503060000020003" charset="0"/>
              </a:rPr>
              <a:t>Хавива</a:t>
            </a:r>
            <a:r>
              <a:rPr lang="ru-RU" sz="2000" dirty="0">
                <a:latin typeface="Marta" panose="02000503060000020003" charset="0"/>
              </a:rPr>
              <a:t> – Люба, </a:t>
            </a:r>
            <a:r>
              <a:rPr lang="ru-RU" sz="2000" dirty="0" err="1">
                <a:latin typeface="Marta" panose="02000503060000020003" charset="0"/>
              </a:rPr>
              <a:t>Єтля</a:t>
            </a:r>
            <a:r>
              <a:rPr lang="ru-RU" sz="2000" dirty="0">
                <a:latin typeface="Marta" panose="02000503060000020003" charset="0"/>
              </a:rPr>
              <a:t> – </a:t>
            </a:r>
            <a:r>
              <a:rPr lang="ru-RU" sz="2000" dirty="0" err="1" smtClean="0">
                <a:latin typeface="Marta" panose="02000503060000020003" charset="0"/>
              </a:rPr>
              <a:t>Текля</a:t>
            </a:r>
            <a:r>
              <a:rPr lang="ru-RU" sz="2000" dirty="0" smtClean="0">
                <a:latin typeface="Marta" panose="02000503060000020003" charset="0"/>
              </a:rPr>
              <a:t>, Мойша – </a:t>
            </a:r>
            <a:r>
              <a:rPr lang="ru-RU" sz="2000" dirty="0" err="1" smtClean="0">
                <a:latin typeface="Marta" panose="02000503060000020003" charset="0"/>
              </a:rPr>
              <a:t>Мишко</a:t>
            </a:r>
            <a:r>
              <a:rPr lang="ru-RU" sz="2000" dirty="0" smtClean="0">
                <a:latin typeface="Marta" panose="02000503060000020003" charset="0"/>
              </a:rPr>
              <a:t>.</a:t>
            </a:r>
            <a:endParaRPr lang="ru-RU" sz="2000" dirty="0">
              <a:latin typeface="Marta" panose="02000503060000020003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42667" y="6026397"/>
            <a:ext cx="1499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i="1" dirty="0" smtClean="0">
                <a:solidFill>
                  <a:srgbClr val="271F18"/>
                </a:solidFill>
              </a:rPr>
              <a:t>Фото автора</a:t>
            </a:r>
            <a:endParaRPr lang="uk-UA" sz="1200" i="1" dirty="0">
              <a:solidFill>
                <a:srgbClr val="271F18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44335" y="6152841"/>
            <a:ext cx="1499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i="1" dirty="0" smtClean="0">
                <a:solidFill>
                  <a:srgbClr val="271F18"/>
                </a:solidFill>
              </a:rPr>
              <a:t>Фото автора</a:t>
            </a:r>
            <a:endParaRPr lang="uk-UA" sz="1200" i="1" dirty="0">
              <a:solidFill>
                <a:srgbClr val="271F18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242358" y="6180285"/>
            <a:ext cx="1499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i="1" dirty="0" smtClean="0">
                <a:solidFill>
                  <a:srgbClr val="271F18"/>
                </a:solidFill>
              </a:rPr>
              <a:t>Фото автора</a:t>
            </a:r>
            <a:endParaRPr lang="uk-UA" sz="1200" i="1" dirty="0">
              <a:solidFill>
                <a:srgbClr val="271F18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407049" y="6222160"/>
            <a:ext cx="1499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i="1" dirty="0" smtClean="0">
                <a:solidFill>
                  <a:srgbClr val="271F18"/>
                </a:solidFill>
              </a:rPr>
              <a:t>Фото автора</a:t>
            </a:r>
            <a:endParaRPr lang="uk-UA" sz="1200" i="1" dirty="0">
              <a:solidFill>
                <a:srgbClr val="271F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8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904757" y="6768011"/>
            <a:ext cx="7211043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Після Другої світової війни в селі не залишилося жодного єврея. Зараз нащадки </a:t>
            </a:r>
            <a:r>
              <a:rPr lang="uk-UA" sz="2199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глиннівських</a:t>
            </a:r>
            <a:r>
              <a:rPr lang="uk-UA" sz="2199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євреїв проживають в Ізраїлі, США, Німеччині, Австралії, Великобританії, Польщі, країнах Скандинавії тощо. Але починаючи з кінця 90-х років минулого століття, вони є частими гостями на своїй малій батьківщині. Дуже теплими були зустрічі з друзями дитинства.  </a:t>
            </a:r>
            <a:endParaRPr lang="en-US" sz="2199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914400" y="346796"/>
            <a:ext cx="172212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НАЩАДКИ ГЛИННІВСЬКИХ ЄВРЕЇВ ВІДВІДУЮТЬ МАЛУ БАТЬКІВЩИНУ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52499" y="4994285"/>
            <a:ext cx="4095688" cy="5460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0755" y="2205138"/>
            <a:ext cx="2833193" cy="3777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0755" y="5655566"/>
            <a:ext cx="2833193" cy="3777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062" y="1652588"/>
            <a:ext cx="5490738" cy="3567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90763"/>
            <a:ext cx="6241026" cy="414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04800" y="9715500"/>
            <a:ext cx="5242397" cy="369332"/>
          </a:xfrm>
          <a:prstGeom prst="rect">
            <a:avLst/>
          </a:prstGeom>
          <a:solidFill>
            <a:srgbClr val="F3EEE5"/>
          </a:solidFill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271F18"/>
                </a:solidFill>
              </a:rPr>
              <a:t>Фото з власного архіву Кулакевич Т. К. 2007, 2018 р.</a:t>
            </a:r>
            <a:endParaRPr lang="uk-UA" dirty="0">
              <a:solidFill>
                <a:srgbClr val="271F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7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5" name="Freeform 5"/>
          <p:cNvSpPr/>
          <p:nvPr/>
        </p:nvSpPr>
        <p:spPr>
          <a:xfrm rot="98923">
            <a:off x="1569701" y="794251"/>
            <a:ext cx="15625912" cy="8698499"/>
          </a:xfrm>
          <a:custGeom>
            <a:avLst/>
            <a:gdLst/>
            <a:ahLst/>
            <a:cxnLst/>
            <a:rect l="l" t="t" r="r" b="b"/>
            <a:pathLst>
              <a:path w="8759609" h="12229821">
                <a:moveTo>
                  <a:pt x="0" y="0"/>
                </a:moveTo>
                <a:lnTo>
                  <a:pt x="8759609" y="0"/>
                </a:lnTo>
                <a:lnTo>
                  <a:pt x="8759609" y="12229821"/>
                </a:lnTo>
                <a:lnTo>
                  <a:pt x="0" y="1222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48399" y="2759396"/>
            <a:ext cx="7077176" cy="154411"/>
          </a:xfrm>
          <a:custGeom>
            <a:avLst/>
            <a:gdLst/>
            <a:ahLst/>
            <a:cxnLst/>
            <a:rect l="l" t="t" r="r" b="b"/>
            <a:pathLst>
              <a:path w="7077176" h="154411">
                <a:moveTo>
                  <a:pt x="0" y="0"/>
                </a:moveTo>
                <a:lnTo>
                  <a:pt x="7077176" y="0"/>
                </a:lnTo>
                <a:lnTo>
                  <a:pt x="7077176" y="154411"/>
                </a:lnTo>
                <a:lnTo>
                  <a:pt x="0" y="154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843387" y="3359996"/>
            <a:ext cx="11887200" cy="5450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Під час проведення науково-дослідницької роботи було досліджено історико-культурну спадщину єврейської громади села </a:t>
            </a:r>
            <a:r>
              <a:rPr lang="uk-UA" sz="18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Важливо відмітити, що ця громада має багатовікову історію. Протягом кількох століть разом з українцями-поліщуками проживали євреї.</a:t>
            </a:r>
            <a:r>
              <a:rPr lang="en-US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Єврейська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спільнота відігравала значну роль у культурному, економічному та духовному житті мешканців Полісся.</a:t>
            </a:r>
          </a:p>
          <a:p>
            <a:pPr algn="just">
              <a:lnSpc>
                <a:spcPts val="2520"/>
              </a:lnSpc>
            </a:pP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Було опрацьовано різні джерела, які дали змогу розкрити своєрідність існування єврейської громади в поліському селі. Зокрема, в духовному плані вдалося з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ясувати, що громада дотримувалася традиційної віри. На це вказують численні факти про наявність синагоги в минулому.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Збереглося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старе єврейське кладовище, хоч і у напівзруйнованому вигляді. Розшифрування деяких надписів на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мацевах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дало змогу встановити роки поховання, імена та епітафії. </a:t>
            </a:r>
          </a:p>
          <a:p>
            <a:pPr algn="just">
              <a:lnSpc>
                <a:spcPts val="2520"/>
              </a:lnSpc>
            </a:pP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 економічному плані – доведено, що основними заняттями євреїв були ремесла і торгівля. Це суттєво відрізняло їх від місцевих жителів.</a:t>
            </a:r>
          </a:p>
          <a:p>
            <a:pPr algn="just">
              <a:lnSpc>
                <a:spcPts val="2520"/>
              </a:lnSpc>
            </a:pP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Трагедія Голокосту призвела до страшних наслідків – єврейська громада назавжди зникла з села. Водночас поліщуки витримали ще один іспит на людяність – ризикуючи власним життям, рятували єврейські родини.</a:t>
            </a:r>
          </a:p>
          <a:p>
            <a:pPr algn="just">
              <a:lnSpc>
                <a:spcPts val="2520"/>
              </a:lnSpc>
            </a:pP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Незважаючи на те, що євреїв уже немає в селі </a:t>
            </a:r>
            <a:r>
              <a:rPr lang="uk-UA" sz="18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Глинне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відголоски культури і до сьогодні присутні в </a:t>
            </a:r>
            <a:r>
              <a:rPr lang="uk-UA" sz="18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мікротопонімах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окремих словах та ментальності. Єврейський слід не згубився, адже до цього часу 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теплі і щирі стосунки 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пов</a:t>
            </a:r>
            <a:r>
              <a:rPr lang="en-US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’</a:t>
            </a:r>
            <a:r>
              <a:rPr lang="uk-UA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язують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уже нащадків тих євреїв</a:t>
            </a:r>
            <a:r>
              <a:rPr lang="en-US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uk-UA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далеких </a:t>
            </a:r>
            <a:r>
              <a:rPr lang="en-US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20-30-</a:t>
            </a:r>
            <a:r>
              <a:rPr lang="uk-UA" sz="18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х років минулого століття з нащадками їхніх давніх сусідів-поліщуків. </a:t>
            </a:r>
            <a:endParaRPr lang="en-US" sz="1800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145952" y="1790700"/>
            <a:ext cx="1328207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ВИСНОВКИ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48399" y="1714500"/>
            <a:ext cx="7077176" cy="154411"/>
          </a:xfrm>
          <a:custGeom>
            <a:avLst/>
            <a:gdLst/>
            <a:ahLst/>
            <a:cxnLst/>
            <a:rect l="l" t="t" r="r" b="b"/>
            <a:pathLst>
              <a:path w="7077176" h="154411">
                <a:moveTo>
                  <a:pt x="0" y="0"/>
                </a:moveTo>
                <a:lnTo>
                  <a:pt x="7077176" y="0"/>
                </a:lnTo>
                <a:lnTo>
                  <a:pt x="7077176" y="154411"/>
                </a:lnTo>
                <a:lnTo>
                  <a:pt x="0" y="1544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38374" y="2158797"/>
            <a:ext cx="16087625" cy="7755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Записано 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зі слів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Рогульчика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Василя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Тітовича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1937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р.н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., жителя </a:t>
            </a:r>
            <a:r>
              <a:rPr lang="uk-UA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с.Глинне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Зі 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спогадів </a:t>
            </a:r>
            <a:r>
              <a:rPr lang="uk-UA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Дробуш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Анастасії Андріївни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(1931-2022), жительки </a:t>
            </a:r>
            <a:r>
              <a:rPr lang="uk-UA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с.Глинне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eriod" startAt="3"/>
            </a:pPr>
            <a:r>
              <a:rPr lang="uk-UA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Еврейская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энциклопедия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В 16 т. – Т.6. – СПб.: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Изд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-во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Брокгауз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-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Ефрона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1910. </a:t>
            </a:r>
            <a:r>
              <a:rPr lang="en-US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URL: </a:t>
            </a:r>
            <a:r>
              <a:rPr lang="en-US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  <a:hlinkClick r:id="rId10"/>
              </a:rPr>
              <a:t>https://imwerden.de/pdf/evreyskaya_entsyklopediya_tom06_1910__</a:t>
            </a:r>
            <a:r>
              <a:rPr lang="en-US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  <a:hlinkClick r:id="rId10"/>
              </a:rPr>
              <a:t>ocr.pdf</a:t>
            </a:r>
            <a:endParaRPr lang="uk-UA" sz="2400" dirty="0" smtClean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 startAt="3"/>
            </a:pP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Книга 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Скорботи України: Рівненська область: У 6 т. – Рівне: Волинські обереги, 2007. – Т.5: Рівненський,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Рокитнівський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,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Сарненський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райони. 396 с. +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іл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5.   Наумович 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В.М.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Березов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Село на межі. : у 2-х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кн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Рівне: ФОП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Лецкалюк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Ю.О.:2023. –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Кн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1. 628 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</a:t>
            </a:r>
          </a:p>
          <a:p>
            <a:pPr marL="457200" indent="-457200">
              <a:lnSpc>
                <a:spcPct val="150000"/>
              </a:lnSpc>
              <a:buFontTx/>
              <a:buAutoNum type="arabicPeriod" startAt="6"/>
            </a:pP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Праведники народів світу. Довідник / За ред. 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І.Я.Щупака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– Дніпро: Український інститут вивчення Голокосту «</a:t>
            </a:r>
            <a:r>
              <a:rPr lang="uk-UA" sz="2400" dirty="0" err="1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Ткума</a:t>
            </a:r>
            <a:r>
              <a:rPr lang="uk-UA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», 2016. 224 с.</a:t>
            </a:r>
          </a:p>
          <a:p>
            <a:pPr marL="457200" indent="-457200">
              <a:lnSpc>
                <a:spcPct val="150000"/>
              </a:lnSpc>
              <a:buFontTx/>
              <a:buAutoNum type="arabicPeriod" startAt="6"/>
            </a:pPr>
            <a:r>
              <a:rPr lang="uk-UA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Скаковець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І.П. Хутір Підмосток. </a:t>
            </a:r>
            <a:r>
              <a:rPr lang="uk-UA" sz="2400" i="1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Новини </a:t>
            </a:r>
            <a:r>
              <a:rPr lang="uk-UA" sz="2400" i="1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Рокитнівщини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2025. 1 трав. С.5</a:t>
            </a:r>
          </a:p>
          <a:p>
            <a:pPr marL="457200" indent="-457200">
              <a:lnSpc>
                <a:spcPct val="150000"/>
              </a:lnSpc>
              <a:buAutoNum type="arabicPeriod" startAt="6"/>
            </a:pPr>
            <a:r>
              <a:rPr lang="en-US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The Village of </a:t>
            </a:r>
            <a:r>
              <a:rPr lang="en-US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Glinna</a:t>
            </a:r>
            <a:r>
              <a:rPr lang="en-US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</a:t>
            </a:r>
            <a:r>
              <a:rPr lang="en-US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Pinchuk</a:t>
            </a:r>
            <a:r>
              <a:rPr lang="en-US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 Family (Israel) 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/ </a:t>
            </a:r>
            <a:r>
              <a:rPr lang="en-US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Translated by Ala </a:t>
            </a:r>
            <a:r>
              <a:rPr lang="en-US" sz="2400" dirty="0" err="1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Gamulka</a:t>
            </a:r>
            <a:r>
              <a:rPr lang="en-US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. URL</a:t>
            </a:r>
            <a:r>
              <a:rPr lang="uk-UA" sz="2400" dirty="0" smtClean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: </a:t>
            </a:r>
            <a:r>
              <a:rPr lang="en-US" sz="2400" dirty="0">
                <a:solidFill>
                  <a:srgbClr val="3E352B"/>
                </a:solidFill>
                <a:latin typeface="Marta"/>
                <a:ea typeface="Marta"/>
                <a:cs typeface="Marta"/>
                <a:sym typeface="Marta"/>
              </a:rPr>
              <a:t>https://jewishgen.org/yizkor/rokitnoye/rok143.html</a:t>
            </a:r>
          </a:p>
          <a:p>
            <a:pPr>
              <a:lnSpc>
                <a:spcPct val="150000"/>
              </a:lnSpc>
            </a:pPr>
            <a:endParaRPr lang="uk-UA" sz="2400" dirty="0" smtClean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  <a:p>
            <a:pPr marL="457200" indent="-457200">
              <a:lnSpc>
                <a:spcPct val="150000"/>
              </a:lnSpc>
              <a:buAutoNum type="arabicPeriod" startAt="6"/>
            </a:pPr>
            <a:endParaRPr lang="uk-UA" sz="2400" dirty="0">
              <a:solidFill>
                <a:srgbClr val="3E352B"/>
              </a:solidFill>
              <a:latin typeface="Marta"/>
              <a:ea typeface="Marta"/>
              <a:cs typeface="Marta"/>
              <a:sym typeface="Marta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895600" y="663900"/>
            <a:ext cx="1328207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5400" dirty="0" smtClean="0">
                <a:solidFill>
                  <a:srgbClr val="3E352B"/>
                </a:solidFill>
                <a:latin typeface="Marta" panose="02000503060000020003" charset="0"/>
                <a:ea typeface="Art Nuvo Letterpress"/>
                <a:cs typeface="Art Nuvo Letterpress"/>
                <a:sym typeface="Art Nuvo Letterpress"/>
              </a:rPr>
              <a:t>ВИКОРИСТАНІ ДЖЕРЕЛА</a:t>
            </a:r>
            <a:endParaRPr lang="en-US" sz="5400" dirty="0">
              <a:solidFill>
                <a:srgbClr val="3E352B"/>
              </a:solidFill>
              <a:latin typeface="Marta" panose="02000503060000020003" charset="0"/>
              <a:ea typeface="Art Nuvo Letterpress"/>
              <a:cs typeface="Art Nuvo Letterpress"/>
              <a:sym typeface="Art Nuvo Letterpress"/>
            </a:endParaRPr>
          </a:p>
        </p:txBody>
      </p:sp>
    </p:spTree>
    <p:extLst>
      <p:ext uri="{BB962C8B-B14F-4D97-AF65-F5344CB8AC3E}">
        <p14:creationId xmlns:p14="http://schemas.microsoft.com/office/powerpoint/2010/main" val="341808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1" b="-1311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343400" y="7658100"/>
            <a:ext cx="5257800" cy="152400"/>
          </a:xfrm>
          <a:custGeom>
            <a:avLst/>
            <a:gdLst/>
            <a:ahLst/>
            <a:cxnLst/>
            <a:rect l="l" t="t" r="r" b="b"/>
            <a:pathLst>
              <a:path w="8229844" h="179560">
                <a:moveTo>
                  <a:pt x="0" y="0"/>
                </a:moveTo>
                <a:lnTo>
                  <a:pt x="8229845" y="0"/>
                </a:lnTo>
                <a:lnTo>
                  <a:pt x="8229845" y="179560"/>
                </a:lnTo>
                <a:lnTo>
                  <a:pt x="0" y="179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86000" y="4381500"/>
            <a:ext cx="8229844" cy="179560"/>
          </a:xfrm>
          <a:custGeom>
            <a:avLst/>
            <a:gdLst/>
            <a:ahLst/>
            <a:cxnLst/>
            <a:rect l="l" t="t" r="r" b="b"/>
            <a:pathLst>
              <a:path w="8229844" h="179560">
                <a:moveTo>
                  <a:pt x="0" y="0"/>
                </a:moveTo>
                <a:lnTo>
                  <a:pt x="8229845" y="0"/>
                </a:lnTo>
                <a:lnTo>
                  <a:pt x="8229845" y="179560"/>
                </a:lnTo>
                <a:lnTo>
                  <a:pt x="0" y="179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8"/>
          <p:cNvSpPr txBox="1"/>
          <p:nvPr/>
        </p:nvSpPr>
        <p:spPr>
          <a:xfrm>
            <a:off x="1905000" y="2933700"/>
            <a:ext cx="119302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8000" b="1" dirty="0" smtClean="0">
                <a:latin typeface="Marta" panose="02000503060000020003" charset="0"/>
              </a:rPr>
              <a:t>ДЯКУЮ ЗА УВАГУ!</a:t>
            </a:r>
            <a:endParaRPr lang="uk-UA" sz="8000" dirty="0">
              <a:latin typeface="Marta" panose="02000503060000020003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114800" y="6187454"/>
            <a:ext cx="6019800" cy="1236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e-IL" sz="8000" b="1" dirty="0" smtClean="0">
                <a:latin typeface="Marta" panose="02000503060000020003" charset="0"/>
              </a:rPr>
              <a:t>שלום</a:t>
            </a:r>
            <a:endParaRPr lang="uk-UA" sz="8000" dirty="0">
              <a:latin typeface="Marta" panose="02000503060000020003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7" t="12808" r="9282"/>
          <a:stretch/>
        </p:blipFill>
        <p:spPr>
          <a:xfrm>
            <a:off x="12548999" y="2324100"/>
            <a:ext cx="4648200" cy="674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1798</Words>
  <Application>Microsoft Office PowerPoint</Application>
  <PresentationFormat>Довільний</PresentationFormat>
  <Paragraphs>88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Marta</vt:lpstr>
      <vt:lpstr>Art Nuvo Letterpress</vt:lpstr>
      <vt:lpstr>Arial</vt:lpstr>
      <vt:lpstr>Wingdings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TPCUser</dc:creator>
  <cp:lastModifiedBy>TPCUser</cp:lastModifiedBy>
  <cp:revision>105</cp:revision>
  <dcterms:created xsi:type="dcterms:W3CDTF">2006-08-16T00:00:00Z</dcterms:created>
  <dcterms:modified xsi:type="dcterms:W3CDTF">2026-04-22T17:37:23Z</dcterms:modified>
  <dc:identifier>DAHHF8vZmw0</dc:identifier>
</cp:coreProperties>
</file>