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3" r:id="rId1"/>
  </p:sldMasterIdLst>
  <p:sldIdLst>
    <p:sldId id="256" r:id="rId2"/>
    <p:sldId id="258" r:id="rId3"/>
    <p:sldId id="259" r:id="rId4"/>
    <p:sldId id="264" r:id="rId5"/>
    <p:sldId id="257" r:id="rId6"/>
    <p:sldId id="260" r:id="rId7"/>
    <p:sldId id="263" r:id="rId8"/>
    <p:sldId id="261" r:id="rId9"/>
    <p:sldId id="262" r:id="rId10"/>
    <p:sldId id="265" r:id="rId11"/>
    <p:sldId id="266" r:id="rId12"/>
    <p:sldId id="267" r:id="rId13"/>
    <p:sldId id="270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636" autoAdjust="0"/>
    <p:restoredTop sz="94660"/>
  </p:normalViewPr>
  <p:slideViewPr>
    <p:cSldViewPr snapToGrid="0">
      <p:cViewPr>
        <p:scale>
          <a:sx n="60" d="100"/>
          <a:sy n="60" d="100"/>
        </p:scale>
        <p:origin x="1613" y="60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ED0D153A-7196-4FFC-8A9D-133A14263938}" type="datetimeFigureOut">
              <a:rPr lang="uk-UA" smtClean="0"/>
              <a:t>21.04.2026</a:t>
            </a:fld>
            <a:endParaRPr lang="uk-UA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uk-UA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8898D09E-7151-4928-959C-EDBDC77A4D33}" type="slidenum">
              <a:rPr lang="uk-UA" smtClean="0"/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597279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D153A-7196-4FFC-8A9D-133A14263938}" type="datetimeFigureOut">
              <a:rPr lang="uk-UA" smtClean="0"/>
              <a:t>21.04.2026</a:t>
            </a:fld>
            <a:endParaRPr lang="uk-U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8D09E-7151-4928-959C-EDBDC77A4D33}" type="slidenum">
              <a:rPr lang="uk-UA" smtClean="0"/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493066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Назва розділу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ED0D153A-7196-4FFC-8A9D-133A14263938}" type="datetimeFigureOut">
              <a:rPr lang="uk-UA" smtClean="0"/>
              <a:t>21.04.2026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8898D09E-7151-4928-959C-EDBDC77A4D33}" type="slidenum">
              <a:rPr lang="uk-UA" smtClean="0"/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6156502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D153A-7196-4FFC-8A9D-133A14263938}" type="datetimeFigureOut">
              <a:rPr lang="uk-UA" smtClean="0"/>
              <a:t>21.04.2026</a:t>
            </a:fld>
            <a:endParaRPr lang="uk-U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8D09E-7151-4928-959C-EDBDC77A4D33}" type="slidenum">
              <a:rPr lang="uk-UA" smtClean="0"/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1355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D153A-7196-4FFC-8A9D-133A14263938}" type="datetimeFigureOut">
              <a:rPr lang="uk-UA" smtClean="0"/>
              <a:t>21.04.2026</a:t>
            </a:fld>
            <a:endParaRPr lang="uk-U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8D09E-7151-4928-959C-EDBDC77A4D33}" type="slidenum">
              <a:rPr lang="uk-UA" smtClean="0"/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527028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D153A-7196-4FFC-8A9D-133A14263938}" type="datetimeFigureOut">
              <a:rPr lang="uk-UA" smtClean="0"/>
              <a:t>21.04.2026</a:t>
            </a:fld>
            <a:endParaRPr lang="uk-U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8D09E-7151-4928-959C-EDBDC77A4D33}" type="slidenum">
              <a:rPr lang="uk-UA" smtClean="0"/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8572858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D153A-7196-4FFC-8A9D-133A14263938}" type="datetimeFigureOut">
              <a:rPr lang="uk-UA" smtClean="0"/>
              <a:t>21.04.2026</a:t>
            </a:fld>
            <a:endParaRPr lang="uk-U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8D09E-7151-4928-959C-EDBDC77A4D33}" type="slidenum">
              <a:rPr lang="uk-UA" smtClean="0"/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191589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D153A-7196-4FFC-8A9D-133A14263938}" type="datetimeFigureOut">
              <a:rPr lang="uk-UA" smtClean="0"/>
              <a:t>21.04.2026</a:t>
            </a:fld>
            <a:endParaRPr lang="uk-UA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uk-UA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898D09E-7151-4928-959C-EDBDC77A4D33}" type="slidenum">
              <a:rPr lang="uk-UA" smtClean="0"/>
              <a:t>‹№›</a:t>
            </a:fld>
            <a:endParaRPr lang="uk-UA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071823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D0D153A-7196-4FFC-8A9D-133A14263938}" type="datetimeFigureOut">
              <a:rPr lang="uk-UA" smtClean="0"/>
              <a:t>21.04.2026</a:t>
            </a:fld>
            <a:endParaRPr lang="uk-U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uk-U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898D09E-7151-4928-959C-EDBDC77A4D33}" type="slidenum">
              <a:rPr lang="uk-UA" smtClean="0"/>
              <a:t>‹№›</a:t>
            </a:fld>
            <a:endParaRPr lang="uk-UA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809346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D153A-7196-4FFC-8A9D-133A14263938}" type="datetimeFigureOut">
              <a:rPr lang="uk-UA" smtClean="0"/>
              <a:t>21.04.2026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8D09E-7151-4928-959C-EDBDC77A4D33}" type="slidenum">
              <a:rPr lang="uk-UA" smtClean="0"/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5235776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D153A-7196-4FFC-8A9D-133A14263938}" type="datetimeFigureOut">
              <a:rPr lang="uk-UA" smtClean="0"/>
              <a:t>21.04.2026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8D09E-7151-4928-959C-EDBDC77A4D33}" type="slidenum">
              <a:rPr lang="uk-UA" smtClean="0"/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05641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D0D153A-7196-4FFC-8A9D-133A14263938}" type="datetimeFigureOut">
              <a:rPr lang="uk-UA" smtClean="0"/>
              <a:t>21.04.2026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8898D09E-7151-4928-959C-EDBDC77A4D33}" type="slidenum">
              <a:rPr lang="uk-UA" smtClean="0"/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242578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4" r:id="rId1"/>
    <p:sldLayoutId id="2147483995" r:id="rId2"/>
    <p:sldLayoutId id="2147483996" r:id="rId3"/>
    <p:sldLayoutId id="2147483997" r:id="rId4"/>
    <p:sldLayoutId id="2147483998" r:id="rId5"/>
    <p:sldLayoutId id="2147483999" r:id="rId6"/>
    <p:sldLayoutId id="2147484000" r:id="rId7"/>
    <p:sldLayoutId id="2147484001" r:id="rId8"/>
    <p:sldLayoutId id="2147484002" r:id="rId9"/>
    <p:sldLayoutId id="2147484003" r:id="rId10"/>
    <p:sldLayoutId id="214748400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uk.wikipedia.org/wiki/%D0%9A%D1%83%D0%BA%D1%83%D1%80%D1%83%D0%B4%D0%B7%D0%B0" TargetMode="External"/><Relationship Id="rId13" Type="http://schemas.openxmlformats.org/officeDocument/2006/relationships/hyperlink" Target="https://uk.wikipedia.org/wiki/%D0%9B%D0%B0%D1%82%D0%B8%D0%BD%D1%81%D1%8C%D0%BA%D0%B0_%D0%BC%D0%BE%D0%B2%D0%B0" TargetMode="External"/><Relationship Id="rId18" Type="http://schemas.openxmlformats.org/officeDocument/2006/relationships/hyperlink" Target="https://uk.wikipedia.org/wiki/%D0%9F%D0%BB%D0%BE%D1%97%D0%B4%D0%BD%D1%96%D1%81%D1%82%D1%8C" TargetMode="External"/><Relationship Id="rId3" Type="http://schemas.openxmlformats.org/officeDocument/2006/relationships/hyperlink" Target="https://uk.wikipedia.org/wiki/%D0%A1%D0%BE%D1%81%D0%BD%D0%B0" TargetMode="External"/><Relationship Id="rId7" Type="http://schemas.openxmlformats.org/officeDocument/2006/relationships/hyperlink" Target="https://uk.wikipedia.org/wiki/%D0%91%D0%B5%D1%80%D0%B5%D0%B7%D0%B0" TargetMode="External"/><Relationship Id="rId12" Type="http://schemas.openxmlformats.org/officeDocument/2006/relationships/hyperlink" Target="https://uk.wikipedia.org/wiki/%D0%9A%D0%BE%D0%BD%D1%8E%D1%88%D0%B8%D0%BD%D0%B0_%D0%B1%D1%96%D0%BB%D0%B0" TargetMode="External"/><Relationship Id="rId17" Type="http://schemas.openxmlformats.org/officeDocument/2006/relationships/hyperlink" Target="https://uk.wikipedia.org/wiki/%D0%9A%D0%BB%D1%96%D1%82%D0%B8%D0%BD%D0%B0" TargetMode="External"/><Relationship Id="rId2" Type="http://schemas.openxmlformats.org/officeDocument/2006/relationships/hyperlink" Target="https://uk.wikipedia.org/wiki/%D0%9B%D1%96%D1%89%D0%B8%D0%BD%D0%B0" TargetMode="External"/><Relationship Id="rId16" Type="http://schemas.openxmlformats.org/officeDocument/2006/relationships/hyperlink" Target="https://uk.wikipedia.org/wiki/%D0%A0%D0%BE%D1%81%D0%BB%D0%B8%D0%BD%D0%B0" TargetMode="External"/><Relationship Id="rId20" Type="http://schemas.openxmlformats.org/officeDocument/2006/relationships/hyperlink" Target="https://uk.wikipedia.org/wiki/%D0%A1%D0%BF%D0%B5%D1%80%D0%BC%D1%96%D1%97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uk.wikipedia.org/wiki/%D0%93%D1%80%D0%B0%D0%B1" TargetMode="External"/><Relationship Id="rId11" Type="http://schemas.openxmlformats.org/officeDocument/2006/relationships/hyperlink" Target="https://uk.wikipedia.org/wiki/%D0%9A%D1%83%D0%BB%D1%8C%D0%B1%D0%B0%D0%B1%D0%B0" TargetMode="External"/><Relationship Id="rId5" Type="http://schemas.openxmlformats.org/officeDocument/2006/relationships/hyperlink" Target="https://uk.wikipedia.org/wiki/%D0%92%D0%BE%D0%BB%D0%BE%D1%81%D1%8C%D0%BA%D0%B8%D0%B9_%D0%B3%D0%BE%D1%80%D1%96%D1%85" TargetMode="External"/><Relationship Id="rId15" Type="http://schemas.openxmlformats.org/officeDocument/2006/relationships/hyperlink" Target="https://uk.wikipedia.org/wiki/%D0%93%D0%B0%D0%BC%D0%B5%D1%82%D0%BE%D1%84%D1%96%D1%82" TargetMode="External"/><Relationship Id="rId10" Type="http://schemas.openxmlformats.org/officeDocument/2006/relationships/hyperlink" Target="https://uk.wikipedia.org/wiki/%D0%93%D1%80%D1%83%D1%88%D0%B0" TargetMode="External"/><Relationship Id="rId19" Type="http://schemas.openxmlformats.org/officeDocument/2006/relationships/hyperlink" Target="https://uk.wikipedia.org/wiki/%D0%A5%D1%80%D0%BE%D0%BC%D0%BE%D1%81%D0%BE%D0%BC%D0%B0" TargetMode="External"/><Relationship Id="rId4" Type="http://schemas.openxmlformats.org/officeDocument/2006/relationships/hyperlink" Target="https://uk.wikipedia.org/wiki/%D0%92%D1%96%D0%BB%D1%8C%D1%85%D0%B0" TargetMode="External"/><Relationship Id="rId9" Type="http://schemas.openxmlformats.org/officeDocument/2006/relationships/hyperlink" Target="https://uk.wikipedia.org/wiki/%D0%93%D1%96%D1%80%D1%87%D0%B8%D1%86%D1%8F" TargetMode="External"/><Relationship Id="rId14" Type="http://schemas.openxmlformats.org/officeDocument/2006/relationships/hyperlink" Target="https://uk.wikipedia.org/wiki/%D0%9F%D0%BE%D1%80%D0%BE%D1%88%D0%BE%D0%BA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uk.wikipedia.org/wiki/%D0%92%D1%83%D0%B3%D0%BB%D0%B5%D0%B2%D0%BE%D0%B4%D0%B8" TargetMode="External"/><Relationship Id="rId7" Type="http://schemas.openxmlformats.org/officeDocument/2006/relationships/hyperlink" Target="https://uk.wikipedia.org/wiki/%D0%9A%D0%BE%D0%BC%D0%B0%D1%85%D0%B8" TargetMode="External"/><Relationship Id="rId2" Type="http://schemas.openxmlformats.org/officeDocument/2006/relationships/hyperlink" Target="https://uk.wikipedia.org/wiki/%D0%9D%D0%B5%D0%BA%D1%82%D0%B0%D1%80%D0%BD%D0%B8%D0%BA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uk.wikipedia.org/wiki/%D0%97%D0%B0%D0%BF%D0%B8%D0%BB%D0%B5%D0%BD%D0%BD%D1%8F" TargetMode="External"/><Relationship Id="rId5" Type="http://schemas.openxmlformats.org/officeDocument/2006/relationships/hyperlink" Target="https://uk.wikipedia.org/wiki/%D0%93%D0%BB%D1%8E%D0%BA%D0%BE%D0%B7%D0%B0" TargetMode="External"/><Relationship Id="rId4" Type="http://schemas.openxmlformats.org/officeDocument/2006/relationships/hyperlink" Target="https://uk.wikipedia.org/wiki/%D0%A4%D1%80%D1%83%D0%BA%D1%82%D0%BE%D0%B7%D0%B0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eeds.org.ua/osnovni-zapilyuvachi-silgospkultur-diki-bdzholi/" TargetMode="External"/><Relationship Id="rId2" Type="http://schemas.openxmlformats.org/officeDocument/2006/relationships/hyperlink" Target="https://www.seeds.org.ua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uk.wikipedia.org/wiki/" TargetMode="External"/><Relationship Id="rId5" Type="http://schemas.openxmlformats.org/officeDocument/2006/relationships/hyperlink" Target="https://www.agronom.com.ua/" TargetMode="External"/><Relationship Id="rId4" Type="http://schemas.openxmlformats.org/officeDocument/2006/relationships/hyperlink" Target="https://tuptuptup.org.pl/ua/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15FADF-EFD9-41AB-9913-EC2E0C45BA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43200" y="2240662"/>
            <a:ext cx="6705600" cy="2376676"/>
          </a:xfrm>
        </p:spPr>
        <p:txBody>
          <a:bodyPr>
            <a:normAutofit fontScale="90000"/>
          </a:bodyPr>
          <a:lstStyle/>
          <a:p>
            <a:r>
              <a:rPr lang="uk-UA" dirty="0">
                <a:solidFill>
                  <a:srgbClr val="002060"/>
                </a:solidFill>
              </a:rPr>
              <a:t>Вплив запилювачів сільськогосподарські культури 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BC545D35-5721-4542-BF16-2785C17C0B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5560823"/>
            <a:ext cx="10094259" cy="2376677"/>
          </a:xfrm>
        </p:spPr>
        <p:txBody>
          <a:bodyPr>
            <a:normAutofit/>
          </a:bodyPr>
          <a:lstStyle/>
          <a:p>
            <a:pPr algn="l"/>
            <a:r>
              <a:rPr lang="uk-UA" dirty="0">
                <a:solidFill>
                  <a:schemeClr val="tx1"/>
                </a:solidFill>
              </a:rPr>
              <a:t>Автор:Діжурко Андрій </a:t>
            </a:r>
          </a:p>
          <a:p>
            <a:pPr algn="l"/>
            <a:r>
              <a:rPr lang="uk-UA" dirty="0">
                <a:solidFill>
                  <a:schemeClr val="tx1"/>
                </a:solidFill>
              </a:rPr>
              <a:t>Заклад:Селецький Ліцей Імені Олега Ващишина</a:t>
            </a:r>
          </a:p>
          <a:p>
            <a:pPr algn="l"/>
            <a:r>
              <a:rPr lang="en-US" dirty="0">
                <a:solidFill>
                  <a:schemeClr val="tx1"/>
                </a:solidFill>
                <a:latin typeface="Times New Roman" panose="02020603050405020304" charset="0"/>
                <a:ea typeface="Calibri" panose="020F0502020204030204"/>
                <a:cs typeface="Times New Roman" panose="02020603050405020304" charset="0"/>
                <a:sym typeface="Calibri" panose="020F0502020204030204"/>
              </a:rPr>
              <a:t>Відділення МАНУ</a:t>
            </a:r>
            <a:r>
              <a:rPr lang="uk-UA" dirty="0">
                <a:solidFill>
                  <a:schemeClr val="tx1"/>
                </a:solidFill>
                <a:latin typeface="Times New Roman" panose="02020603050405020304" charset="0"/>
                <a:ea typeface="Calibri" panose="020F0502020204030204"/>
                <a:cs typeface="Times New Roman" panose="02020603050405020304" charset="0"/>
                <a:sym typeface="Calibri" panose="020F0502020204030204"/>
              </a:rPr>
              <a:t>:Екологія</a:t>
            </a:r>
          </a:p>
          <a:p>
            <a:pPr algn="l"/>
            <a:r>
              <a:rPr lang="en-US" dirty="0">
                <a:solidFill>
                  <a:schemeClr val="tx1"/>
                </a:solidFill>
                <a:latin typeface="Times New Roman" panose="02020603050405020304" charset="0"/>
                <a:ea typeface="Calibri" panose="020F0502020204030204"/>
                <a:cs typeface="Times New Roman" panose="02020603050405020304" charset="0"/>
                <a:sym typeface="Calibri" panose="020F0502020204030204"/>
              </a:rPr>
              <a:t>Населений пункт:</a:t>
            </a:r>
            <a:r>
              <a:rPr lang="uk-UA" dirty="0">
                <a:solidFill>
                  <a:schemeClr val="tx1"/>
                </a:solidFill>
                <a:latin typeface="Times New Roman" panose="02020603050405020304" charset="0"/>
                <a:ea typeface="Calibri" panose="020F0502020204030204"/>
                <a:cs typeface="Times New Roman" panose="02020603050405020304" charset="0"/>
                <a:sym typeface="Calibri" panose="020F0502020204030204"/>
              </a:rPr>
              <a:t>Село Селець</a:t>
            </a:r>
          </a:p>
          <a:p>
            <a:pPr algn="l"/>
            <a:r>
              <a:rPr lang="en-US" dirty="0">
                <a:solidFill>
                  <a:schemeClr val="tx1"/>
                </a:solidFill>
                <a:latin typeface="Times New Roman" panose="02020603050405020304" charset="0"/>
                <a:ea typeface="Calibri" panose="020F0502020204030204"/>
                <a:cs typeface="Times New Roman" panose="02020603050405020304" charset="0"/>
                <a:sym typeface="Calibri" panose="020F0502020204030204"/>
              </a:rPr>
              <a:t>Науков</a:t>
            </a:r>
            <a:r>
              <a:rPr lang="uk-UA" altLang="en-US" dirty="0">
                <a:solidFill>
                  <a:schemeClr val="tx1"/>
                </a:solidFill>
                <a:latin typeface="Times New Roman" panose="02020603050405020304" charset="0"/>
                <a:ea typeface="Calibri" panose="020F0502020204030204"/>
                <a:cs typeface="Times New Roman" panose="02020603050405020304" charset="0"/>
                <a:sym typeface="Calibri" panose="020F0502020204030204"/>
              </a:rPr>
              <a:t>ий </a:t>
            </a:r>
            <a:r>
              <a:rPr lang="en-US" dirty="0">
                <a:solidFill>
                  <a:schemeClr val="tx1"/>
                </a:solidFill>
                <a:latin typeface="Times New Roman" panose="02020603050405020304" charset="0"/>
                <a:ea typeface="Calibri" panose="020F0502020204030204"/>
                <a:cs typeface="Times New Roman" panose="02020603050405020304" charset="0"/>
                <a:sym typeface="Calibri" panose="020F0502020204030204"/>
              </a:rPr>
              <a:t> керівник:</a:t>
            </a:r>
            <a:r>
              <a:rPr lang="ru-RU" dirty="0">
                <a:solidFill>
                  <a:schemeClr val="tx1"/>
                </a:solidFill>
                <a:latin typeface="Times New Roman" panose="02020603050405020304" charset="0"/>
                <a:ea typeface="Calibri" panose="020F0502020204030204"/>
                <a:cs typeface="Times New Roman" panose="02020603050405020304" charset="0"/>
                <a:sym typeface="Calibri" panose="020F0502020204030204"/>
              </a:rPr>
              <a:t> Шинкар Руслана Олександрівна, вчитель біології</a:t>
            </a:r>
            <a:endParaRPr lang="uk-UA" dirty="0">
              <a:solidFill>
                <a:schemeClr val="tx1"/>
              </a:solidFill>
              <a:latin typeface="Times New Roman" panose="02020603050405020304" charset="0"/>
              <a:ea typeface="Calibri" panose="020F0502020204030204"/>
              <a:cs typeface="Times New Roman" panose="02020603050405020304" charset="0"/>
              <a:sym typeface="Calibri" panose="020F0502020204030204"/>
            </a:endParaRPr>
          </a:p>
          <a:p>
            <a:endParaRPr lang="uk-UA" dirty="0">
              <a:solidFill>
                <a:schemeClr val="tx1"/>
              </a:solidFill>
              <a:latin typeface="Times New Roman" panose="02020603050405020304" charset="0"/>
              <a:ea typeface="Calibri" panose="020F0502020204030204"/>
              <a:cs typeface="Times New Roman" panose="02020603050405020304" charset="0"/>
              <a:sym typeface="Calibri" panose="020F0502020204030204"/>
            </a:endParaRPr>
          </a:p>
          <a:p>
            <a:endParaRPr lang="uk-UA" dirty="0">
              <a:solidFill>
                <a:schemeClr val="tx1"/>
              </a:solidFill>
              <a:latin typeface="Times New Roman" panose="02020603050405020304" charset="0"/>
              <a:ea typeface="Calibri" panose="020F0502020204030204"/>
              <a:cs typeface="Times New Roman" panose="02020603050405020304" charset="0"/>
              <a:sym typeface="Calibri" panose="020F0502020204030204"/>
            </a:endParaRPr>
          </a:p>
          <a:p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737989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4DD3659-FAB0-4EA7-B5A2-996B53898753}"/>
              </a:ext>
            </a:extLst>
          </p:cNvPr>
          <p:cNvSpPr txBox="1"/>
          <p:nvPr/>
        </p:nvSpPr>
        <p:spPr>
          <a:xfrm>
            <a:off x="254000" y="228600"/>
            <a:ext cx="11722100" cy="615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5400" dirty="0"/>
              <a:t>Мета:дослідити роль і вплив запилювачів на сільськогосподарські культури</a:t>
            </a:r>
          </a:p>
          <a:p>
            <a:r>
              <a:rPr lang="uk-UA" sz="3200" dirty="0"/>
              <a:t> </a:t>
            </a:r>
          </a:p>
          <a:p>
            <a:r>
              <a:rPr lang="uk-UA" sz="4000" dirty="0"/>
              <a:t>Завдання:</a:t>
            </a:r>
          </a:p>
          <a:p>
            <a:r>
              <a:rPr lang="uk-UA" sz="4000" dirty="0"/>
              <a:t>1.Виконати дослідження і зробити висновки з загальнодоступної інформації</a:t>
            </a:r>
          </a:p>
          <a:p>
            <a:r>
              <a:rPr lang="uk-UA" sz="4000" dirty="0"/>
              <a:t>2.Довести який вплив мають запилювачі на простих прикладах</a:t>
            </a:r>
          </a:p>
        </p:txBody>
      </p:sp>
    </p:spTree>
    <p:extLst>
      <p:ext uri="{BB962C8B-B14F-4D97-AF65-F5344CB8AC3E}">
        <p14:creationId xmlns:p14="http://schemas.microsoft.com/office/powerpoint/2010/main" val="2617726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9CFDD09-B683-4C72-9668-EA38FBA28E1B}"/>
              </a:ext>
            </a:extLst>
          </p:cNvPr>
          <p:cNvSpPr txBox="1"/>
          <p:nvPr/>
        </p:nvSpPr>
        <p:spPr>
          <a:xfrm>
            <a:off x="304800" y="480388"/>
            <a:ext cx="6283270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Запилювачі-це</a:t>
            </a:r>
            <a:r>
              <a:rPr lang="uk-UA" sz="360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екологічна функціональна група тварин (переважно комах, а також деяких птахів і ссавців), які переносять пилок з тичинки (чоловіча частина) на приймочку маточки (жіноча частина) квітки, забезпечуючи запилення та подальше утворення плодів і насіння</a:t>
            </a:r>
          </a:p>
          <a:p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05C0053-2084-4FD8-A5FB-8C0FC83D8C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7201" y="226643"/>
            <a:ext cx="3963166" cy="3409185"/>
          </a:xfrm>
          <a:prstGeom prst="rect">
            <a:avLst/>
          </a:prstGeom>
        </p:spPr>
      </p:pic>
      <p:pic>
        <p:nvPicPr>
          <p:cNvPr id="1026" name="Picture 2" descr="Безкоштовна картинка: Бджола природи квітка, запилення ...">
            <a:extLst>
              <a:ext uri="{FF2B5EF4-FFF2-40B4-BE49-F238E27FC236}">
                <a16:creationId xmlns:a16="http://schemas.microsoft.com/office/drawing/2014/main" id="{5E109F0D-FEC2-4B68-A552-2E0E60108D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3270" y="3758209"/>
            <a:ext cx="3587861" cy="2873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26362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я 1">
            <a:extLst>
              <a:ext uri="{FF2B5EF4-FFF2-40B4-BE49-F238E27FC236}">
                <a16:creationId xmlns:a16="http://schemas.microsoft.com/office/drawing/2014/main" id="{FDE5DA5C-C98B-4B24-A2CD-31E677FEDF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93429"/>
              </p:ext>
            </p:extLst>
          </p:nvPr>
        </p:nvGraphicFramePr>
        <p:xfrm>
          <a:off x="320673" y="2572422"/>
          <a:ext cx="11550653" cy="4041427"/>
        </p:xfrm>
        <a:graphic>
          <a:graphicData uri="http://schemas.openxmlformats.org/drawingml/2006/table">
            <a:tbl>
              <a:tblPr/>
              <a:tblGrid>
                <a:gridCol w="1968206">
                  <a:extLst>
                    <a:ext uri="{9D8B030D-6E8A-4147-A177-3AD203B41FA5}">
                      <a16:colId xmlns:a16="http://schemas.microsoft.com/office/drawing/2014/main" val="2007015345"/>
                    </a:ext>
                  </a:extLst>
                </a:gridCol>
                <a:gridCol w="1968206">
                  <a:extLst>
                    <a:ext uri="{9D8B030D-6E8A-4147-A177-3AD203B41FA5}">
                      <a16:colId xmlns:a16="http://schemas.microsoft.com/office/drawing/2014/main" val="2704439851"/>
                    </a:ext>
                  </a:extLst>
                </a:gridCol>
                <a:gridCol w="1968206">
                  <a:extLst>
                    <a:ext uri="{9D8B030D-6E8A-4147-A177-3AD203B41FA5}">
                      <a16:colId xmlns:a16="http://schemas.microsoft.com/office/drawing/2014/main" val="2992897201"/>
                    </a:ext>
                  </a:extLst>
                </a:gridCol>
                <a:gridCol w="1968206">
                  <a:extLst>
                    <a:ext uri="{9D8B030D-6E8A-4147-A177-3AD203B41FA5}">
                      <a16:colId xmlns:a16="http://schemas.microsoft.com/office/drawing/2014/main" val="209076107"/>
                    </a:ext>
                  </a:extLst>
                </a:gridCol>
                <a:gridCol w="1968206">
                  <a:extLst>
                    <a:ext uri="{9D8B030D-6E8A-4147-A177-3AD203B41FA5}">
                      <a16:colId xmlns:a16="http://schemas.microsoft.com/office/drawing/2014/main" val="3799759801"/>
                    </a:ext>
                  </a:extLst>
                </a:gridCol>
                <a:gridCol w="1709623">
                  <a:extLst>
                    <a:ext uri="{9D8B030D-6E8A-4147-A177-3AD203B41FA5}">
                      <a16:colId xmlns:a16="http://schemas.microsoft.com/office/drawing/2014/main" val="1089989577"/>
                    </a:ext>
                  </a:extLst>
                </a:gridCol>
              </a:tblGrid>
              <a:tr h="310879">
                <a:tc gridSpan="6">
                  <a:txBody>
                    <a:bodyPr/>
                    <a:lstStyle/>
                    <a:p>
                      <a:r>
                        <a:rPr lang="uk-UA" sz="1300" dirty="0"/>
                        <a:t>Хімічний склад пилку, %</a:t>
                      </a:r>
                    </a:p>
                  </a:txBody>
                  <a:tcPr marL="63630" marR="63630" marT="31815" marB="31815" anchor="ctr">
                    <a:solidFill>
                      <a:srgbClr val="F8F9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5067568"/>
                  </a:ext>
                </a:extLst>
              </a:tr>
              <a:tr h="310879">
                <a:tc>
                  <a:txBody>
                    <a:bodyPr/>
                    <a:lstStyle/>
                    <a:p>
                      <a:pPr algn="ctr"/>
                      <a:r>
                        <a:rPr lang="uk-UA" sz="1300" dirty="0">
                          <a:solidFill>
                            <a:srgbClr val="202122"/>
                          </a:solidFill>
                          <a:effectLst/>
                        </a:rPr>
                        <a:t>Медові рослини</a:t>
                      </a:r>
                    </a:p>
                  </a:txBody>
                  <a:tcPr marL="63630" marR="111353" marT="31815" marB="31815"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300" dirty="0">
                          <a:solidFill>
                            <a:srgbClr val="202122"/>
                          </a:solidFill>
                          <a:effectLst/>
                        </a:rPr>
                        <a:t>Вода</a:t>
                      </a:r>
                    </a:p>
                  </a:txBody>
                  <a:tcPr marL="63630" marR="111353" marT="31815" marB="31815"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300" dirty="0">
                          <a:solidFill>
                            <a:srgbClr val="202122"/>
                          </a:solidFill>
                          <a:effectLst/>
                        </a:rPr>
                        <a:t>Білок</a:t>
                      </a:r>
                    </a:p>
                  </a:txBody>
                  <a:tcPr marL="63630" marR="111353" marT="31815" marB="31815"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300" dirty="0">
                          <a:solidFill>
                            <a:srgbClr val="202122"/>
                          </a:solidFill>
                          <a:effectLst/>
                        </a:rPr>
                        <a:t>Жир</a:t>
                      </a:r>
                    </a:p>
                  </a:txBody>
                  <a:tcPr marL="63630" marR="111353" marT="31815" marB="31815"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300" dirty="0">
                          <a:solidFill>
                            <a:srgbClr val="202122"/>
                          </a:solidFill>
                          <a:effectLst/>
                        </a:rPr>
                        <a:t>Вуглеводи</a:t>
                      </a:r>
                    </a:p>
                  </a:txBody>
                  <a:tcPr marL="63630" marR="111353" marT="31815" marB="31815"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300" dirty="0">
                          <a:solidFill>
                            <a:srgbClr val="202122"/>
                          </a:solidFill>
                          <a:effectLst/>
                        </a:rPr>
                        <a:t>Зола</a:t>
                      </a:r>
                    </a:p>
                  </a:txBody>
                  <a:tcPr marL="63630" marR="111353" marT="31815" marB="31815"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6195756"/>
                  </a:ext>
                </a:extLst>
              </a:tr>
              <a:tr h="310879">
                <a:tc>
                  <a:txBody>
                    <a:bodyPr/>
                    <a:lstStyle/>
                    <a:p>
                      <a:r>
                        <a:rPr lang="uk-UA" sz="1300" u="none" strike="noStrike" dirty="0">
                          <a:solidFill>
                            <a:srgbClr val="3366CC"/>
                          </a:solidFill>
                          <a:effectLst/>
                          <a:hlinkClick r:id="rId2" tooltip="Ліщина"/>
                        </a:rPr>
                        <a:t>Ліщина</a:t>
                      </a:r>
                      <a:endParaRPr lang="uk-UA" sz="1300" dirty="0">
                        <a:effectLst/>
                      </a:endParaRPr>
                    </a:p>
                  </a:txBody>
                  <a:tcPr marL="63630" marR="63630" marT="31815" marB="31815"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300" dirty="0">
                          <a:effectLst/>
                        </a:rPr>
                        <a:t>4,9</a:t>
                      </a:r>
                    </a:p>
                  </a:txBody>
                  <a:tcPr marL="63630" marR="63630" marT="31815" marB="31815"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300" dirty="0">
                          <a:effectLst/>
                        </a:rPr>
                        <a:t>20</a:t>
                      </a:r>
                    </a:p>
                  </a:txBody>
                  <a:tcPr marL="63630" marR="63630" marT="31815" marB="31815"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300" dirty="0">
                          <a:effectLst/>
                        </a:rPr>
                        <a:t>4,9</a:t>
                      </a:r>
                    </a:p>
                  </a:txBody>
                  <a:tcPr marL="63630" marR="63630" marT="31815" marB="31815"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300" dirty="0">
                          <a:effectLst/>
                        </a:rPr>
                        <a:t>19,9</a:t>
                      </a:r>
                    </a:p>
                  </a:txBody>
                  <a:tcPr marL="63630" marR="63630" marT="31815" marB="31815"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300" dirty="0">
                          <a:effectLst/>
                        </a:rPr>
                        <a:t>3,8</a:t>
                      </a:r>
                    </a:p>
                  </a:txBody>
                  <a:tcPr marL="63630" marR="63630" marT="31815" marB="31815"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6233960"/>
                  </a:ext>
                </a:extLst>
              </a:tr>
              <a:tr h="310879">
                <a:tc>
                  <a:txBody>
                    <a:bodyPr/>
                    <a:lstStyle/>
                    <a:p>
                      <a:r>
                        <a:rPr lang="uk-UA" sz="1300" u="none" strike="noStrike" dirty="0">
                          <a:solidFill>
                            <a:srgbClr val="3366CC"/>
                          </a:solidFill>
                          <a:effectLst/>
                          <a:hlinkClick r:id="rId3" tooltip="Сосна"/>
                        </a:rPr>
                        <a:t>Сосна</a:t>
                      </a:r>
                      <a:endParaRPr lang="uk-UA" sz="1300" dirty="0">
                        <a:effectLst/>
                      </a:endParaRPr>
                    </a:p>
                  </a:txBody>
                  <a:tcPr marL="63630" marR="63630" marT="31815" marB="31815"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300" dirty="0">
                          <a:effectLst/>
                        </a:rPr>
                        <a:t>7,7</a:t>
                      </a:r>
                    </a:p>
                  </a:txBody>
                  <a:tcPr marL="63630" marR="63630" marT="31815" marB="31815"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300" dirty="0">
                          <a:effectLst/>
                        </a:rPr>
                        <a:t>13,1</a:t>
                      </a:r>
                    </a:p>
                  </a:txBody>
                  <a:tcPr marL="63630" marR="63630" marT="31815" marB="31815"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300" dirty="0">
                          <a:effectLst/>
                        </a:rPr>
                        <a:t>1,2</a:t>
                      </a:r>
                    </a:p>
                  </a:txBody>
                  <a:tcPr marL="63630" marR="63630" marT="31815" marB="31815"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300" dirty="0">
                          <a:solidFill>
                            <a:srgbClr val="202122"/>
                          </a:solidFill>
                          <a:effectLst/>
                        </a:rPr>
                        <a:t>—</a:t>
                      </a:r>
                    </a:p>
                  </a:txBody>
                  <a:tcPr marL="63630" marR="63630" marT="31815" marB="31815"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300" dirty="0">
                          <a:effectLst/>
                        </a:rPr>
                        <a:t>2,1</a:t>
                      </a:r>
                    </a:p>
                  </a:txBody>
                  <a:tcPr marL="63630" marR="63630" marT="31815" marB="31815"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2544580"/>
                  </a:ext>
                </a:extLst>
              </a:tr>
              <a:tr h="310879">
                <a:tc>
                  <a:txBody>
                    <a:bodyPr/>
                    <a:lstStyle/>
                    <a:p>
                      <a:r>
                        <a:rPr lang="uk-UA" sz="1300" u="none" strike="noStrike" dirty="0">
                          <a:solidFill>
                            <a:srgbClr val="3366CC"/>
                          </a:solidFill>
                          <a:effectLst/>
                          <a:hlinkClick r:id="rId4" tooltip="Вільха"/>
                        </a:rPr>
                        <a:t>Вільха</a:t>
                      </a:r>
                      <a:endParaRPr lang="uk-UA" sz="1300" dirty="0">
                        <a:effectLst/>
                      </a:endParaRPr>
                    </a:p>
                  </a:txBody>
                  <a:tcPr marL="63630" marR="63630" marT="31815" marB="31815"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300" dirty="0">
                          <a:effectLst/>
                        </a:rPr>
                        <a:t>26,4</a:t>
                      </a:r>
                    </a:p>
                  </a:txBody>
                  <a:tcPr marL="63630" marR="63630" marT="31815" marB="31815"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300" dirty="0">
                          <a:solidFill>
                            <a:srgbClr val="202122"/>
                          </a:solidFill>
                          <a:effectLst/>
                        </a:rPr>
                        <a:t>—</a:t>
                      </a:r>
                    </a:p>
                  </a:txBody>
                  <a:tcPr marL="63630" marR="63630" marT="31815" marB="31815"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300" dirty="0">
                          <a:effectLst/>
                        </a:rPr>
                        <a:t>3,0</a:t>
                      </a:r>
                    </a:p>
                  </a:txBody>
                  <a:tcPr marL="63630" marR="63630" marT="31815" marB="31815"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300" dirty="0">
                          <a:solidFill>
                            <a:srgbClr val="202122"/>
                          </a:solidFill>
                          <a:effectLst/>
                        </a:rPr>
                        <a:t>—</a:t>
                      </a:r>
                    </a:p>
                  </a:txBody>
                  <a:tcPr marL="63630" marR="63630" marT="31815" marB="31815"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300" dirty="0">
                          <a:solidFill>
                            <a:srgbClr val="202122"/>
                          </a:solidFill>
                          <a:effectLst/>
                        </a:rPr>
                        <a:t>—</a:t>
                      </a:r>
                    </a:p>
                  </a:txBody>
                  <a:tcPr marL="63630" marR="63630" marT="31815" marB="31815"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8742631"/>
                  </a:ext>
                </a:extLst>
              </a:tr>
              <a:tr h="310879">
                <a:tc>
                  <a:txBody>
                    <a:bodyPr/>
                    <a:lstStyle/>
                    <a:p>
                      <a:r>
                        <a:rPr lang="uk-UA" sz="1300" u="none" strike="noStrike" dirty="0">
                          <a:solidFill>
                            <a:srgbClr val="3366CC"/>
                          </a:solidFill>
                          <a:effectLst/>
                          <a:hlinkClick r:id="rId5" tooltip="Волоський горіх"/>
                        </a:rPr>
                        <a:t>Волоський горіх</a:t>
                      </a:r>
                      <a:endParaRPr lang="uk-UA" sz="1300" dirty="0">
                        <a:effectLst/>
                      </a:endParaRPr>
                    </a:p>
                  </a:txBody>
                  <a:tcPr marL="63630" marR="63630" marT="31815" marB="31815"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300" dirty="0">
                          <a:effectLst/>
                        </a:rPr>
                        <a:t>7,2</a:t>
                      </a:r>
                    </a:p>
                  </a:txBody>
                  <a:tcPr marL="63630" marR="63630" marT="31815" marB="31815"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300" dirty="0">
                          <a:effectLst/>
                        </a:rPr>
                        <a:t>23,2</a:t>
                      </a:r>
                    </a:p>
                  </a:txBody>
                  <a:tcPr marL="63630" marR="63630" marT="31815" marB="31815"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300" dirty="0">
                          <a:effectLst/>
                        </a:rPr>
                        <a:t>2,3</a:t>
                      </a:r>
                    </a:p>
                  </a:txBody>
                  <a:tcPr marL="63630" marR="63630" marT="31815" marB="31815"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300" dirty="0">
                          <a:solidFill>
                            <a:srgbClr val="202122"/>
                          </a:solidFill>
                          <a:effectLst/>
                        </a:rPr>
                        <a:t>—</a:t>
                      </a:r>
                    </a:p>
                  </a:txBody>
                  <a:tcPr marL="63630" marR="63630" marT="31815" marB="31815"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300" dirty="0">
                          <a:effectLst/>
                        </a:rPr>
                        <a:t>3,8</a:t>
                      </a:r>
                    </a:p>
                  </a:txBody>
                  <a:tcPr marL="63630" marR="63630" marT="31815" marB="31815"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0586738"/>
                  </a:ext>
                </a:extLst>
              </a:tr>
              <a:tr h="310879">
                <a:tc>
                  <a:txBody>
                    <a:bodyPr/>
                    <a:lstStyle/>
                    <a:p>
                      <a:r>
                        <a:rPr lang="uk-UA" sz="1300" u="none" strike="noStrike" dirty="0">
                          <a:solidFill>
                            <a:srgbClr val="3366CC"/>
                          </a:solidFill>
                          <a:effectLst/>
                          <a:hlinkClick r:id="rId6" tooltip="Граб"/>
                        </a:rPr>
                        <a:t>Граб</a:t>
                      </a:r>
                      <a:endParaRPr lang="uk-UA" sz="1300" dirty="0">
                        <a:effectLst/>
                      </a:endParaRPr>
                    </a:p>
                  </a:txBody>
                  <a:tcPr marL="63630" marR="63630" marT="31815" marB="31815"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300" dirty="0">
                          <a:effectLst/>
                        </a:rPr>
                        <a:t>7,9</a:t>
                      </a:r>
                    </a:p>
                  </a:txBody>
                  <a:tcPr marL="63630" marR="63630" marT="31815" marB="31815"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300" dirty="0">
                          <a:effectLst/>
                        </a:rPr>
                        <a:t>28,4</a:t>
                      </a:r>
                    </a:p>
                  </a:txBody>
                  <a:tcPr marL="63630" marR="63630" marT="31815" marB="31815"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300" dirty="0">
                          <a:effectLst/>
                        </a:rPr>
                        <a:t>0,5</a:t>
                      </a:r>
                    </a:p>
                  </a:txBody>
                  <a:tcPr marL="63630" marR="63630" marT="31815" marB="31815"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300" dirty="0">
                          <a:solidFill>
                            <a:srgbClr val="202122"/>
                          </a:solidFill>
                          <a:effectLst/>
                        </a:rPr>
                        <a:t>—</a:t>
                      </a:r>
                    </a:p>
                  </a:txBody>
                  <a:tcPr marL="63630" marR="63630" marT="31815" marB="31815"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300" dirty="0">
                          <a:effectLst/>
                        </a:rPr>
                        <a:t>2,9</a:t>
                      </a:r>
                    </a:p>
                  </a:txBody>
                  <a:tcPr marL="63630" marR="63630" marT="31815" marB="31815"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229309"/>
                  </a:ext>
                </a:extLst>
              </a:tr>
              <a:tr h="310879">
                <a:tc>
                  <a:txBody>
                    <a:bodyPr/>
                    <a:lstStyle/>
                    <a:p>
                      <a:r>
                        <a:rPr lang="uk-UA" sz="1300" u="none" strike="noStrike" dirty="0">
                          <a:solidFill>
                            <a:srgbClr val="3366CC"/>
                          </a:solidFill>
                          <a:effectLst/>
                          <a:hlinkClick r:id="rId7" tooltip="Береза"/>
                        </a:rPr>
                        <a:t>Береза</a:t>
                      </a:r>
                      <a:endParaRPr lang="uk-UA" sz="1300" dirty="0">
                        <a:effectLst/>
                      </a:endParaRPr>
                    </a:p>
                  </a:txBody>
                  <a:tcPr marL="63630" marR="63630" marT="31815" marB="31815"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300" dirty="0">
                          <a:effectLst/>
                        </a:rPr>
                        <a:t>5,0</a:t>
                      </a:r>
                    </a:p>
                  </a:txBody>
                  <a:tcPr marL="63630" marR="63630" marT="31815" marB="31815"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300" dirty="0">
                          <a:effectLst/>
                        </a:rPr>
                        <a:t>21,9</a:t>
                      </a:r>
                    </a:p>
                  </a:txBody>
                  <a:tcPr marL="63630" marR="63630" marT="31815" marB="31815"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300" dirty="0">
                          <a:effectLst/>
                        </a:rPr>
                        <a:t>2,7</a:t>
                      </a:r>
                    </a:p>
                  </a:txBody>
                  <a:tcPr marL="63630" marR="63630" marT="31815" marB="31815"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300" dirty="0">
                          <a:solidFill>
                            <a:srgbClr val="202122"/>
                          </a:solidFill>
                          <a:effectLst/>
                        </a:rPr>
                        <a:t>—</a:t>
                      </a:r>
                    </a:p>
                  </a:txBody>
                  <a:tcPr marL="63630" marR="63630" marT="31815" marB="31815"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300" dirty="0">
                          <a:effectLst/>
                        </a:rPr>
                        <a:t>2,8</a:t>
                      </a:r>
                    </a:p>
                  </a:txBody>
                  <a:tcPr marL="63630" marR="63630" marT="31815" marB="31815"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558746"/>
                  </a:ext>
                </a:extLst>
              </a:tr>
              <a:tr h="310879">
                <a:tc>
                  <a:txBody>
                    <a:bodyPr/>
                    <a:lstStyle/>
                    <a:p>
                      <a:r>
                        <a:rPr lang="uk-UA" sz="1300" u="none" strike="noStrike" dirty="0">
                          <a:solidFill>
                            <a:srgbClr val="3366CC"/>
                          </a:solidFill>
                          <a:effectLst/>
                          <a:hlinkClick r:id="rId8" tooltip="Кукурудза"/>
                        </a:rPr>
                        <a:t>Кукурудза</a:t>
                      </a:r>
                      <a:endParaRPr lang="uk-UA" sz="1300" dirty="0">
                        <a:effectLst/>
                      </a:endParaRPr>
                    </a:p>
                  </a:txBody>
                  <a:tcPr marL="63630" marR="63630" marT="31815" marB="31815"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300" dirty="0">
                          <a:solidFill>
                            <a:srgbClr val="202122"/>
                          </a:solidFill>
                          <a:effectLst/>
                        </a:rPr>
                        <a:t>—</a:t>
                      </a:r>
                    </a:p>
                  </a:txBody>
                  <a:tcPr marL="63630" marR="63630" marT="31815" marB="31815"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300" dirty="0">
                          <a:effectLst/>
                        </a:rPr>
                        <a:t>3,8</a:t>
                      </a:r>
                    </a:p>
                  </a:txBody>
                  <a:tcPr marL="63630" marR="63630" marT="31815" marB="31815"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300" dirty="0">
                          <a:effectLst/>
                        </a:rPr>
                        <a:t>1,4</a:t>
                      </a:r>
                    </a:p>
                  </a:txBody>
                  <a:tcPr marL="63630" marR="63630" marT="31815" marB="31815"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300" dirty="0">
                          <a:effectLst/>
                        </a:rPr>
                        <a:t>30,3</a:t>
                      </a:r>
                    </a:p>
                  </a:txBody>
                  <a:tcPr marL="63630" marR="63630" marT="31815" marB="31815"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300" dirty="0">
                          <a:effectLst/>
                        </a:rPr>
                        <a:t>3,1</a:t>
                      </a:r>
                    </a:p>
                  </a:txBody>
                  <a:tcPr marL="63630" marR="63630" marT="31815" marB="31815"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5275714"/>
                  </a:ext>
                </a:extLst>
              </a:tr>
              <a:tr h="310879">
                <a:tc>
                  <a:txBody>
                    <a:bodyPr/>
                    <a:lstStyle/>
                    <a:p>
                      <a:r>
                        <a:rPr lang="uk-UA" sz="1300" u="none" strike="noStrike" dirty="0">
                          <a:solidFill>
                            <a:srgbClr val="3366CC"/>
                          </a:solidFill>
                          <a:effectLst/>
                          <a:hlinkClick r:id="rId9" tooltip="Гірчиця"/>
                        </a:rPr>
                        <a:t>Гірчиця</a:t>
                      </a:r>
                      <a:endParaRPr lang="uk-UA" sz="1300" dirty="0">
                        <a:effectLst/>
                      </a:endParaRPr>
                    </a:p>
                  </a:txBody>
                  <a:tcPr marL="63630" marR="63630" marT="31815" marB="31815"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300" dirty="0">
                          <a:effectLst/>
                        </a:rPr>
                        <a:t>13,2</a:t>
                      </a:r>
                    </a:p>
                  </a:txBody>
                  <a:tcPr marL="63630" marR="63630" marT="31815" marB="31815"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300" dirty="0">
                          <a:effectLst/>
                        </a:rPr>
                        <a:t>21,7</a:t>
                      </a:r>
                    </a:p>
                  </a:txBody>
                  <a:tcPr marL="63630" marR="63630" marT="31815" marB="31815"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300" dirty="0">
                          <a:effectLst/>
                        </a:rPr>
                        <a:t>8,6</a:t>
                      </a:r>
                    </a:p>
                  </a:txBody>
                  <a:tcPr marL="63630" marR="63630" marT="31815" marB="31815"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300" dirty="0">
                          <a:effectLst/>
                        </a:rPr>
                        <a:t>25,8</a:t>
                      </a:r>
                    </a:p>
                  </a:txBody>
                  <a:tcPr marL="63630" marR="63630" marT="31815" marB="31815"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300" dirty="0">
                          <a:effectLst/>
                        </a:rPr>
                        <a:t>2,5</a:t>
                      </a:r>
                    </a:p>
                  </a:txBody>
                  <a:tcPr marL="63630" marR="63630" marT="31815" marB="31815"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7963500"/>
                  </a:ext>
                </a:extLst>
              </a:tr>
              <a:tr h="310879">
                <a:tc>
                  <a:txBody>
                    <a:bodyPr/>
                    <a:lstStyle/>
                    <a:p>
                      <a:r>
                        <a:rPr lang="uk-UA" sz="1300" u="none" strike="noStrike" dirty="0">
                          <a:solidFill>
                            <a:srgbClr val="3366CC"/>
                          </a:solidFill>
                          <a:effectLst/>
                          <a:hlinkClick r:id="rId10" tooltip="Груша"/>
                        </a:rPr>
                        <a:t>Груша</a:t>
                      </a:r>
                      <a:endParaRPr lang="uk-UA" sz="1300" dirty="0">
                        <a:effectLst/>
                      </a:endParaRPr>
                    </a:p>
                  </a:txBody>
                  <a:tcPr marL="63630" marR="63630" marT="31815" marB="31815"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300" dirty="0">
                          <a:effectLst/>
                        </a:rPr>
                        <a:t>9,8</a:t>
                      </a:r>
                    </a:p>
                  </a:txBody>
                  <a:tcPr marL="63630" marR="63630" marT="31815" marB="31815"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300" dirty="0">
                          <a:effectLst/>
                        </a:rPr>
                        <a:t>28,6</a:t>
                      </a:r>
                    </a:p>
                  </a:txBody>
                  <a:tcPr marL="63630" marR="63630" marT="31815" marB="31815"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300" dirty="0">
                          <a:effectLst/>
                        </a:rPr>
                        <a:t>3,1</a:t>
                      </a:r>
                    </a:p>
                  </a:txBody>
                  <a:tcPr marL="63630" marR="63630" marT="31815" marB="31815"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300" dirty="0">
                          <a:effectLst/>
                        </a:rPr>
                        <a:t>28,3</a:t>
                      </a:r>
                    </a:p>
                  </a:txBody>
                  <a:tcPr marL="63630" marR="63630" marT="31815" marB="31815"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300" dirty="0">
                          <a:effectLst/>
                        </a:rPr>
                        <a:t>2,6</a:t>
                      </a:r>
                    </a:p>
                  </a:txBody>
                  <a:tcPr marL="63630" marR="63630" marT="31815" marB="31815"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2575953"/>
                  </a:ext>
                </a:extLst>
              </a:tr>
              <a:tr h="310879">
                <a:tc>
                  <a:txBody>
                    <a:bodyPr/>
                    <a:lstStyle/>
                    <a:p>
                      <a:r>
                        <a:rPr lang="uk-UA" sz="1300" u="none" strike="noStrike" dirty="0">
                          <a:solidFill>
                            <a:srgbClr val="3366CC"/>
                          </a:solidFill>
                          <a:effectLst/>
                          <a:hlinkClick r:id="rId11" tooltip="Кульбаба"/>
                        </a:rPr>
                        <a:t>Кульбаба</a:t>
                      </a:r>
                      <a:endParaRPr lang="uk-UA" sz="1300" dirty="0">
                        <a:effectLst/>
                      </a:endParaRPr>
                    </a:p>
                  </a:txBody>
                  <a:tcPr marL="63630" marR="63630" marT="31815" marB="31815"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300" dirty="0">
                          <a:effectLst/>
                        </a:rPr>
                        <a:t>10,9</a:t>
                      </a:r>
                    </a:p>
                  </a:txBody>
                  <a:tcPr marL="63630" marR="63630" marT="31815" marB="31815"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300" dirty="0">
                          <a:effectLst/>
                        </a:rPr>
                        <a:t>11,1</a:t>
                      </a:r>
                    </a:p>
                  </a:txBody>
                  <a:tcPr marL="63630" marR="63630" marT="31815" marB="31815"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300" dirty="0">
                          <a:effectLst/>
                        </a:rPr>
                        <a:t>14,4</a:t>
                      </a:r>
                    </a:p>
                  </a:txBody>
                  <a:tcPr marL="63630" marR="63630" marT="31815" marB="31815"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300" dirty="0">
                          <a:effectLst/>
                        </a:rPr>
                        <a:t>34,9</a:t>
                      </a:r>
                    </a:p>
                  </a:txBody>
                  <a:tcPr marL="63630" marR="63630" marT="31815" marB="31815"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300" dirty="0">
                          <a:effectLst/>
                        </a:rPr>
                        <a:t>0,9</a:t>
                      </a:r>
                    </a:p>
                  </a:txBody>
                  <a:tcPr marL="63630" marR="63630" marT="31815" marB="31815"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6356584"/>
                  </a:ext>
                </a:extLst>
              </a:tr>
              <a:tr h="310879">
                <a:tc>
                  <a:txBody>
                    <a:bodyPr/>
                    <a:lstStyle/>
                    <a:p>
                      <a:r>
                        <a:rPr lang="uk-UA" sz="1300" u="none" strike="noStrike" dirty="0">
                          <a:solidFill>
                            <a:srgbClr val="3366CC"/>
                          </a:solidFill>
                          <a:effectLst/>
                          <a:hlinkClick r:id="rId12" tooltip="Конюшина біла"/>
                        </a:rPr>
                        <a:t>Конюшина біла</a:t>
                      </a:r>
                      <a:endParaRPr lang="uk-UA" sz="1300" dirty="0">
                        <a:effectLst/>
                      </a:endParaRPr>
                    </a:p>
                  </a:txBody>
                  <a:tcPr marL="63630" marR="63630" marT="31815" marB="31815"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300" dirty="0">
                          <a:effectLst/>
                        </a:rPr>
                        <a:t>11,5</a:t>
                      </a:r>
                    </a:p>
                  </a:txBody>
                  <a:tcPr marL="63630" marR="63630" marT="31815" marB="31815"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300" dirty="0">
                          <a:effectLst/>
                        </a:rPr>
                        <a:t>23,7</a:t>
                      </a:r>
                    </a:p>
                  </a:txBody>
                  <a:tcPr marL="63630" marR="63630" marT="31815" marB="31815"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300" dirty="0">
                          <a:effectLst/>
                        </a:rPr>
                        <a:t>3,4</a:t>
                      </a:r>
                    </a:p>
                  </a:txBody>
                  <a:tcPr marL="63630" marR="63630" marT="31815" marB="31815"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300" dirty="0">
                          <a:effectLst/>
                        </a:rPr>
                        <a:t>26,9</a:t>
                      </a:r>
                    </a:p>
                  </a:txBody>
                  <a:tcPr marL="63630" marR="63630" marT="31815" marB="31815"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300" dirty="0">
                          <a:effectLst/>
                        </a:rPr>
                        <a:t>2,7</a:t>
                      </a:r>
                    </a:p>
                  </a:txBody>
                  <a:tcPr marL="63630" marR="63630" marT="31815" marB="31815"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2368954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0D0A6ABD-E3AE-4E32-8992-6EF4299E2209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984374" y="1803131"/>
            <a:ext cx="1536751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43DED5C-BF36-4D9A-A2EE-865BA46B9489}"/>
              </a:ext>
            </a:extLst>
          </p:cNvPr>
          <p:cNvSpPr txBox="1"/>
          <p:nvPr/>
        </p:nvSpPr>
        <p:spPr>
          <a:xfrm>
            <a:off x="2235200" y="393700"/>
            <a:ext cx="8801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dirty="0"/>
              <a:t>Властивості і Хімічний склад пилку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599420A-CA23-41DD-8EA1-40CE85E9D9AE}"/>
              </a:ext>
            </a:extLst>
          </p:cNvPr>
          <p:cNvSpPr txBox="1"/>
          <p:nvPr/>
        </p:nvSpPr>
        <p:spPr>
          <a:xfrm>
            <a:off x="171450" y="1018301"/>
            <a:ext cx="116713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Пило́к (</a:t>
            </a:r>
            <a:r>
              <a:rPr lang="uk-UA" sz="2400" i="0" strike="noStrike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13" tooltip="Латинська мов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лат.</a:t>
            </a:r>
            <a:r>
              <a:rPr lang="uk-UA" sz="240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400" i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pollen</a:t>
            </a:r>
            <a:r>
              <a:rPr lang="en-US" sz="240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 — </a:t>
            </a:r>
            <a:r>
              <a:rPr lang="uk-UA" sz="240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порошок</a:t>
            </a:r>
            <a:r>
              <a:rPr lang="uk-UA" sz="240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що складається з пилкових зерен. Пилкові зерна, це чоловічі </a:t>
            </a:r>
            <a:r>
              <a:rPr lang="uk-UA" sz="2400" i="0" strike="noStrike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15" tooltip="Гаметофіт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гаметофіти</a:t>
            </a:r>
            <a:r>
              <a:rPr lang="uk-UA" sz="240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sz="2400" i="0" strike="noStrike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16" tooltip="Рослин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рослини</a:t>
            </a:r>
            <a:r>
              <a:rPr lang="uk-UA" sz="240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Вони складаються з двох </a:t>
            </a:r>
            <a:r>
              <a:rPr lang="uk-UA" sz="2400" i="0" strike="noStrike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17" tooltip="Клітин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клітин</a:t>
            </a:r>
            <a:r>
              <a:rPr lang="uk-UA" sz="240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з </a:t>
            </a:r>
            <a:r>
              <a:rPr lang="uk-UA" sz="2400" i="0" strike="noStrike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18" tooltip="Плоїдність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гаплоїдним</a:t>
            </a:r>
            <a:r>
              <a:rPr lang="uk-UA" sz="240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набором </a:t>
            </a:r>
            <a:r>
              <a:rPr lang="uk-UA" sz="2400" i="0" strike="noStrike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19" tooltip="Хромосом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хромосом</a:t>
            </a:r>
            <a:r>
              <a:rPr lang="uk-UA" sz="240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— вегетативної (з якої розвивається пилкова трубка) та генеративної (з якої розвиваються </a:t>
            </a:r>
            <a:r>
              <a:rPr lang="uk-UA" sz="2400" i="0" strike="noStrike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0" tooltip="Спермії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спермії</a:t>
            </a:r>
            <a:r>
              <a:rPr lang="uk-UA" sz="240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uk-UA" sz="240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70983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18AE907-E7CD-4E78-AB54-05289825BCA0}"/>
              </a:ext>
            </a:extLst>
          </p:cNvPr>
          <p:cNvSpPr txBox="1"/>
          <p:nvPr/>
        </p:nvSpPr>
        <p:spPr>
          <a:xfrm>
            <a:off x="125506" y="139700"/>
            <a:ext cx="1206649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dirty="0"/>
              <a:t>Актуальність:На даний час запилювачі мають серйозний влив на рослини та на сільськогосподарські культури взагалом:</a:t>
            </a:r>
          </a:p>
          <a:p>
            <a:pPr algn="ctr"/>
            <a:endParaRPr lang="uk-UA" sz="3200" dirty="0"/>
          </a:p>
          <a:p>
            <a:pPr algn="ctr"/>
            <a:endParaRPr lang="uk-U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6F47E86-96CA-4B05-BC2E-DF45B24D524F}"/>
              </a:ext>
            </a:extLst>
          </p:cNvPr>
          <p:cNvSpPr txBox="1"/>
          <p:nvPr/>
        </p:nvSpPr>
        <p:spPr>
          <a:xfrm>
            <a:off x="382494" y="1892264"/>
            <a:ext cx="11684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1.Запилення рослин-тому що </a:t>
            </a:r>
            <a:r>
              <a:rPr lang="ru-RU" sz="320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 80% сільськогосподарських культур потребують запилення бджолами. І без цього запилення неможливо отримати високий урожай</a:t>
            </a:r>
          </a:p>
          <a:p>
            <a:r>
              <a:rPr lang="ru-RU" sz="32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uk-UA" sz="320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підтримання біорізноманіття-цим самим </a:t>
            </a:r>
            <a:r>
              <a:rPr lang="ru-RU" sz="3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забезпечуючи розмноження до 90% диких квітучих рослин та понад 75% світових сільськогосподарських культур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ru-RU" sz="3200" i="0" dirty="0">
                <a:solidFill>
                  <a:srgbClr val="E6E8F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Харчова безпека: Більшість фруктів та овочів залежать від комах, що робить їх ключовими для живлення людини</a:t>
            </a:r>
            <a:r>
              <a:rPr lang="ru-RU" sz="3200" b="0" i="0" dirty="0">
                <a:effectLst/>
                <a:latin typeface="Google Sans"/>
              </a:rPr>
              <a:t>.</a:t>
            </a:r>
          </a:p>
          <a:p>
            <a:endParaRPr lang="uk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56678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EFE9E82-E9F3-4BF1-915E-4EBE6C186A22}"/>
              </a:ext>
            </a:extLst>
          </p:cNvPr>
          <p:cNvSpPr txBox="1"/>
          <p:nvPr/>
        </p:nvSpPr>
        <p:spPr>
          <a:xfrm>
            <a:off x="-302928" y="164977"/>
            <a:ext cx="1210491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80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Найпоширеніші запилювачі</a:t>
            </a:r>
          </a:p>
        </p:txBody>
      </p:sp>
      <p:sp>
        <p:nvSpPr>
          <p:cNvPr id="8" name="Стрілка: униз 7">
            <a:extLst>
              <a:ext uri="{FF2B5EF4-FFF2-40B4-BE49-F238E27FC236}">
                <a16:creationId xmlns:a16="http://schemas.microsoft.com/office/drawing/2014/main" id="{F6E25701-35FF-47B8-80E9-E11D2B32A08D}"/>
              </a:ext>
            </a:extLst>
          </p:cNvPr>
          <p:cNvSpPr/>
          <p:nvPr/>
        </p:nvSpPr>
        <p:spPr>
          <a:xfrm rot="1762581">
            <a:off x="2609084" y="835710"/>
            <a:ext cx="605855" cy="129834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2A24452-655B-41E0-A2C2-7D5E74426F59}"/>
              </a:ext>
            </a:extLst>
          </p:cNvPr>
          <p:cNvSpPr txBox="1"/>
          <p:nvPr/>
        </p:nvSpPr>
        <p:spPr>
          <a:xfrm>
            <a:off x="217609" y="4654254"/>
            <a:ext cx="500470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Дикі бджоли</a:t>
            </a:r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— це 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збірна назва для тисяч видів бджіл, які живуть у природі без втручання людини</a:t>
            </a:r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На відміну від домашніх медоносних бджіл, більшість диких видів ведуть поодинокий спосіб життя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Стрілка: униз 16">
            <a:extLst>
              <a:ext uri="{FF2B5EF4-FFF2-40B4-BE49-F238E27FC236}">
                <a16:creationId xmlns:a16="http://schemas.microsoft.com/office/drawing/2014/main" id="{8A5FF867-E55F-4CC4-85D3-01BBCCFEBB1B}"/>
              </a:ext>
            </a:extLst>
          </p:cNvPr>
          <p:cNvSpPr/>
          <p:nvPr/>
        </p:nvSpPr>
        <p:spPr>
          <a:xfrm rot="20197026">
            <a:off x="8399120" y="887144"/>
            <a:ext cx="605855" cy="121244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pic>
        <p:nvPicPr>
          <p:cNvPr id="2052" name="Picture 4" descr="Дикі бджоли - місто Бургхаузен">
            <a:extLst>
              <a:ext uri="{FF2B5EF4-FFF2-40B4-BE49-F238E27FC236}">
                <a16:creationId xmlns:a16="http://schemas.microsoft.com/office/drawing/2014/main" id="{F71D748E-1445-4AB7-8AED-145A23249B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270" y="2125842"/>
            <a:ext cx="4136676" cy="2450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Бджола — це тварина чи комаха? Медоносна бджола: свійська або дика тварина,  комаха?">
            <a:extLst>
              <a:ext uri="{FF2B5EF4-FFF2-40B4-BE49-F238E27FC236}">
                <a16:creationId xmlns:a16="http://schemas.microsoft.com/office/drawing/2014/main" id="{315465AF-98C2-4FDC-AB30-F67BEC95C5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0254" y="2125842"/>
            <a:ext cx="4136675" cy="2528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ACEF4FF7-5BBF-4A4D-9C8D-43BC915B3398}"/>
              </a:ext>
            </a:extLst>
          </p:cNvPr>
          <p:cNvSpPr txBox="1"/>
          <p:nvPr/>
        </p:nvSpPr>
        <p:spPr>
          <a:xfrm>
            <a:off x="5880314" y="4654254"/>
            <a:ext cx="625384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Бджола медоносна (</a:t>
            </a:r>
            <a:r>
              <a:rPr lang="en-US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Apis mellifera</a:t>
            </a:r>
            <a:r>
              <a:rPr lang="en-US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— </a:t>
            </a:r>
            <a:r>
              <a:rPr lang="uk-UA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 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 суспільних комах, які є одними з небагатьох одомашнених людиною істот</a:t>
            </a:r>
            <a:r>
              <a:rPr lang="uk-UA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Вони відіграють критичну роль в екосистемі, забезпечуючи запилення близько 85–90% усіх квіткових рослин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08106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95FC503-557B-4AD4-B29D-25217771EEC0}"/>
              </a:ext>
            </a:extLst>
          </p:cNvPr>
          <p:cNvSpPr txBox="1"/>
          <p:nvPr/>
        </p:nvSpPr>
        <p:spPr>
          <a:xfrm>
            <a:off x="152400" y="127001"/>
            <a:ext cx="11760200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Роль бджіл в різних сферах:</a:t>
            </a:r>
          </a:p>
          <a:p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</a:t>
            </a:r>
            <a:r>
              <a:rPr lang="ru-RU" sz="200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Сільське господарство та економіка (бджільництво)</a:t>
            </a:r>
          </a:p>
          <a:p>
            <a:r>
              <a:rPr lang="ru-RU" sz="200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Виробництво продукції: Бджільництво займається розведенням бджіл для отримання меду, воску, прополісу, маточного молочка, перги, забрусу та бджолиної отрути</a:t>
            </a:r>
            <a:endParaRPr lang="uk-UA" sz="2000" i="0" dirty="0">
              <a:solidFill>
                <a:srgbClr val="0A0A0A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2000" dirty="0">
              <a:solidFill>
                <a:srgbClr val="0A0A0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0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uk-UA" sz="200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 Медицина та фармакологія (апітерапія)</a:t>
            </a:r>
          </a:p>
          <a:p>
            <a:r>
              <a:rPr lang="ru-RU" sz="200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Лікувальні властивості: Продукти бджільництва (мед, прополіс, маточне молочко) відомі своїми антибактеріальними, противірусними та загальнозміцнюючими властивостями</a:t>
            </a:r>
            <a:endParaRPr lang="uk-UA" sz="2000" dirty="0">
              <a:solidFill>
                <a:srgbClr val="0A0A0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uk-UA" sz="200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Технічна сфера (виробництво)</a:t>
            </a:r>
          </a:p>
          <a:p>
            <a:r>
              <a:rPr lang="ru-RU" sz="200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Бджолиний віск: Використовується у виробництві косметики, свічок, фармацевтичних препаратів, а також у харчовій промисловост</a:t>
            </a:r>
            <a:r>
              <a:rPr lang="uk-UA" sz="20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endParaRPr lang="uk-UA" sz="2000" i="0" dirty="0">
              <a:solidFill>
                <a:srgbClr val="0A0A0A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2000" dirty="0">
              <a:solidFill>
                <a:srgbClr val="0A0A0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0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4.Культура та суспільство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00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Символізм: Бджола символізує працьовитість, мудрість, чистоту душі, весну та самовідданість (зокрема, у Григорія Сковороди — образ мудрої людини)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86989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83911AE-F0F4-40E1-81FA-503B3B617D14}"/>
              </a:ext>
            </a:extLst>
          </p:cNvPr>
          <p:cNvSpPr txBox="1"/>
          <p:nvPr/>
        </p:nvSpPr>
        <p:spPr>
          <a:xfrm>
            <a:off x="318407" y="93506"/>
            <a:ext cx="11873593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440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начення:саме вони здійснюють головну роль яка заключається в збереженні популяції рослин та збільшеню урожайності</a:t>
            </a:r>
          </a:p>
        </p:txBody>
      </p:sp>
      <p:pic>
        <p:nvPicPr>
          <p:cNvPr id="3074" name="Picture 2" descr="Палець тильним боком, що вказує вгору - Безкоштовні векторні емодзі на  creazilla.com">
            <a:extLst>
              <a:ext uri="{FF2B5EF4-FFF2-40B4-BE49-F238E27FC236}">
                <a16:creationId xmlns:a16="http://schemas.microsoft.com/office/drawing/2014/main" id="{E7FD98A9-9607-409F-B867-4F3A3E375C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90790" y="3368390"/>
            <a:ext cx="1657243" cy="1545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4ADDD34-0E1A-46EB-AEE7-CFD10079CF30}"/>
              </a:ext>
            </a:extLst>
          </p:cNvPr>
          <p:cNvSpPr txBox="1"/>
          <p:nvPr/>
        </p:nvSpPr>
        <p:spPr>
          <a:xfrm>
            <a:off x="2231570" y="3569277"/>
            <a:ext cx="1049383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5400" dirty="0"/>
              <a:t>Бджоли    +    Рослини  =здорова екосистема🌎</a:t>
            </a:r>
          </a:p>
        </p:txBody>
      </p:sp>
      <p:pic>
        <p:nvPicPr>
          <p:cNvPr id="3076" name="Picture 4" descr="🐝 бджола Завантажити зображення емодзі: Велике зображення у форматі HD,  анімаційне зображення та векторна графіка | Emojiall">
            <a:extLst>
              <a:ext uri="{FF2B5EF4-FFF2-40B4-BE49-F238E27FC236}">
                <a16:creationId xmlns:a16="http://schemas.microsoft.com/office/drawing/2014/main" id="{6473D55F-0B80-43FE-B2E3-6717A0486C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7635" y="3569277"/>
            <a:ext cx="853848" cy="853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🌿&quot; Емодзі (смайлик) лікарська рослина — значення · що означає · копіювати  | Emojiall">
            <a:extLst>
              <a:ext uri="{FF2B5EF4-FFF2-40B4-BE49-F238E27FC236}">
                <a16:creationId xmlns:a16="http://schemas.microsoft.com/office/drawing/2014/main" id="{82C253A3-1E2B-438B-87E8-DF97AD1C3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4547" y="3351562"/>
            <a:ext cx="1071563" cy="1071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88488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38170D0-C447-4369-80A3-276F6214D7A8}"/>
              </a:ext>
            </a:extLst>
          </p:cNvPr>
          <p:cNvSpPr txBox="1"/>
          <p:nvPr/>
        </p:nvSpPr>
        <p:spPr>
          <a:xfrm>
            <a:off x="245834" y="177800"/>
            <a:ext cx="117003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/>
              <a:t>Але нажаль зараз популяція бджіл стрімко зменшується і ось декілька порад як цьому запобігти: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48293E3-EB8D-486A-957E-1C4ABA2CDDAB}"/>
              </a:ext>
            </a:extLst>
          </p:cNvPr>
          <p:cNvSpPr txBox="1"/>
          <p:nvPr/>
        </p:nvSpPr>
        <p:spPr>
          <a:xfrm>
            <a:off x="245835" y="1034384"/>
            <a:ext cx="1170032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2800" i="0" u="none" strike="noStrike" cap="none" normalizeH="0" baseline="0" dirty="0">
                <a:ln>
                  <a:noFill/>
                </a:ln>
                <a:solidFill>
                  <a:srgbClr val="001D3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1. Захист від отруєння пестицидами</a:t>
            </a:r>
            <a:endParaRPr kumimoji="0" lang="uk-UA" altLang="uk-UA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altLang="uk-UA" sz="280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 безпечних інсектицидів: Фермерам слід обирати препарати, що не шкідливі для бджіл, такі як Маврік, Біскайя, Моспілан, Кораген або Каліпсо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2E7B20E-AC5F-43FF-8DDE-96E8AA630C7A}"/>
              </a:ext>
            </a:extLst>
          </p:cNvPr>
          <p:cNvSpPr txBox="1"/>
          <p:nvPr/>
        </p:nvSpPr>
        <p:spPr>
          <a:xfrm>
            <a:off x="245835" y="4888314"/>
            <a:ext cx="114173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3200" i="0" u="none" strike="noStrike" cap="none" normalizeH="0" baseline="0" dirty="0">
                <a:ln>
                  <a:noFill/>
                </a:ln>
                <a:solidFill>
                  <a:srgbClr val="001D3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3. Догляд та боротьба з хворобами</a:t>
            </a:r>
            <a:endParaRPr kumimoji="0" lang="uk-UA" altLang="uk-UA" sz="32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altLang="uk-UA" sz="320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Боротьба з кліщем Варроа: Регулярна обробка вуликів, особливо навесні та восени, для профілактики вароатозу</a:t>
            </a:r>
            <a:endParaRPr lang="uk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A2C9B87-D634-4E98-824B-37B2C053DD5A}"/>
              </a:ext>
            </a:extLst>
          </p:cNvPr>
          <p:cNvSpPr txBox="1"/>
          <p:nvPr/>
        </p:nvSpPr>
        <p:spPr>
          <a:xfrm>
            <a:off x="245835" y="2884404"/>
            <a:ext cx="10795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2800" i="0" u="none" strike="noStrike" cap="none" normalizeH="0" baseline="0" dirty="0">
                <a:ln>
                  <a:noFill/>
                </a:ln>
                <a:solidFill>
                  <a:srgbClr val="001D3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 Створення безпечного середовища</a:t>
            </a:r>
            <a:endParaRPr kumimoji="0" lang="uk-UA" altLang="uk-UA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altLang="uk-UA" sz="280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Посадка «бджолиних» рослин: Створення садів із квітами, багатими на нектар та пилок (лаванда, меліса, полин, календула), забезпечує бджіл їжею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58388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я 1">
            <a:extLst>
              <a:ext uri="{FF2B5EF4-FFF2-40B4-BE49-F238E27FC236}">
                <a16:creationId xmlns:a16="http://schemas.microsoft.com/office/drawing/2014/main" id="{424C9894-DCBE-4496-8779-01AD9539AE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7719819"/>
              </p:ext>
            </p:extLst>
          </p:nvPr>
        </p:nvGraphicFramePr>
        <p:xfrm>
          <a:off x="228600" y="2019300"/>
          <a:ext cx="11861800" cy="4899550"/>
        </p:xfrm>
        <a:graphic>
          <a:graphicData uri="http://schemas.openxmlformats.org/drawingml/2006/table">
            <a:tbl>
              <a:tblPr/>
              <a:tblGrid>
                <a:gridCol w="5930900">
                  <a:extLst>
                    <a:ext uri="{9D8B030D-6E8A-4147-A177-3AD203B41FA5}">
                      <a16:colId xmlns:a16="http://schemas.microsoft.com/office/drawing/2014/main" val="680905694"/>
                    </a:ext>
                  </a:extLst>
                </a:gridCol>
                <a:gridCol w="5930900">
                  <a:extLst>
                    <a:ext uri="{9D8B030D-6E8A-4147-A177-3AD203B41FA5}">
                      <a16:colId xmlns:a16="http://schemas.microsoft.com/office/drawing/2014/main" val="1373082852"/>
                    </a:ext>
                  </a:extLst>
                </a:gridCol>
              </a:tblGrid>
              <a:tr h="799535">
                <a:tc gridSpan="2">
                  <a:txBody>
                    <a:bodyPr/>
                    <a:lstStyle/>
                    <a:p>
                      <a:r>
                        <a:rPr lang="uk-UA" dirty="0"/>
                        <a:t>Хімічний склад нектару</a:t>
                      </a:r>
                    </a:p>
                  </a:txBody>
                  <a:tcPr anchor="ctr">
                    <a:solidFill>
                      <a:srgbClr val="F8F9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8137077"/>
                  </a:ext>
                </a:extLst>
              </a:tr>
              <a:tr h="799535">
                <a:tc>
                  <a:txBody>
                    <a:bodyPr/>
                    <a:lstStyle/>
                    <a:p>
                      <a:pPr algn="ctr"/>
                      <a:r>
                        <a:rPr lang="uk-UA" dirty="0">
                          <a:solidFill>
                            <a:srgbClr val="202122"/>
                          </a:solidFill>
                          <a:effectLst/>
                        </a:rPr>
                        <a:t>Склад</a:t>
                      </a:r>
                    </a:p>
                  </a:txBody>
                  <a:tcPr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>
                          <a:solidFill>
                            <a:srgbClr val="202122"/>
                          </a:solidFill>
                          <a:effectLst/>
                        </a:rPr>
                        <a:t>%</a:t>
                      </a:r>
                    </a:p>
                  </a:txBody>
                  <a:tcPr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9164518"/>
                  </a:ext>
                </a:extLst>
              </a:tr>
              <a:tr h="799535">
                <a:tc>
                  <a:txBody>
                    <a:bodyPr/>
                    <a:lstStyle/>
                    <a:p>
                      <a:r>
                        <a:rPr lang="uk-UA" dirty="0">
                          <a:effectLst/>
                        </a:rPr>
                        <a:t>Вода</a:t>
                      </a:r>
                    </a:p>
                  </a:txBody>
                  <a:tcPr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dirty="0">
                          <a:effectLst/>
                        </a:rPr>
                        <a:t>50—70</a:t>
                      </a:r>
                    </a:p>
                  </a:txBody>
                  <a:tcPr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7585078"/>
                  </a:ext>
                </a:extLst>
              </a:tr>
              <a:tr h="1029801">
                <a:tc>
                  <a:txBody>
                    <a:bodyPr/>
                    <a:lstStyle/>
                    <a:p>
                      <a:r>
                        <a:rPr lang="uk-UA" dirty="0">
                          <a:effectLst/>
                        </a:rPr>
                        <a:t>Сахароза, глюкоза, фруктоза</a:t>
                      </a:r>
                    </a:p>
                  </a:txBody>
                  <a:tcPr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dirty="0">
                          <a:effectLst/>
                        </a:rPr>
                        <a:t>5—70</a:t>
                      </a:r>
                    </a:p>
                  </a:txBody>
                  <a:tcPr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4602143"/>
                  </a:ext>
                </a:extLst>
              </a:tr>
              <a:tr h="1471144">
                <a:tc>
                  <a:txBody>
                    <a:bodyPr/>
                    <a:lstStyle/>
                    <a:p>
                      <a:r>
                        <a:rPr lang="uk-UA" dirty="0">
                          <a:effectLst/>
                        </a:rPr>
                        <a:t>Мінеральні речовини, органічні кислоти, ефірні олії, дріжджі та ін.</a:t>
                      </a:r>
                    </a:p>
                  </a:txBody>
                  <a:tcPr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dirty="0">
                          <a:effectLst/>
                        </a:rPr>
                        <a:t>сліди</a:t>
                      </a:r>
                    </a:p>
                  </a:txBody>
                  <a:tcPr anchor="ctr">
                    <a:lnL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096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9841292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C56B5CF8-74D0-4643-BCE0-D3280739A1BF}"/>
              </a:ext>
            </a:extLst>
          </p:cNvPr>
          <p:cNvSpPr txBox="1"/>
          <p:nvPr/>
        </p:nvSpPr>
        <p:spPr>
          <a:xfrm>
            <a:off x="3060700" y="190500"/>
            <a:ext cx="60706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Хімічний склад нектару</a:t>
            </a:r>
          </a:p>
          <a:p>
            <a:r>
              <a:rPr lang="uk-UA" dirty="0"/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69382FE-A02F-4CDA-8A0A-F3CE2A06E36A}"/>
              </a:ext>
            </a:extLst>
          </p:cNvPr>
          <p:cNvSpPr txBox="1"/>
          <p:nvPr/>
        </p:nvSpPr>
        <p:spPr>
          <a:xfrm>
            <a:off x="330200" y="901700"/>
            <a:ext cx="115951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</a:rPr>
              <a:t>Некта́р — сік, який виділяють </a:t>
            </a:r>
            <a:r>
              <a:rPr lang="uk-UA" sz="2000" i="0" strike="noStrike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hlinkClick r:id="rId2" tooltip="Нектарник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нектарники</a:t>
            </a:r>
            <a:r>
              <a:rPr lang="uk-UA" sz="200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</a:rPr>
              <a:t> рослин. Являє собою водний розчин </a:t>
            </a:r>
            <a:r>
              <a:rPr lang="uk-UA" sz="2000" i="0" strike="noStrike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hlinkClick r:id="rId3" tooltip="Вуглеводи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цукрів</a:t>
            </a:r>
            <a:r>
              <a:rPr lang="uk-UA" sz="200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</a:rPr>
              <a:t>, переважно </a:t>
            </a:r>
            <a:r>
              <a:rPr lang="uk-UA" sz="2000" i="0" strike="noStrike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hlinkClick r:id="rId4" tooltip="Фруктоз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фруктози</a:t>
            </a:r>
            <a:r>
              <a:rPr lang="uk-UA" sz="200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</a:rPr>
              <a:t> та </a:t>
            </a:r>
            <a:r>
              <a:rPr lang="uk-UA" sz="2000" i="0" strike="noStrike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hlinkClick r:id="rId5" tooltip="Глюкоз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глюкози</a:t>
            </a:r>
            <a:r>
              <a:rPr lang="uk-UA" sz="200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</a:rPr>
              <a:t>. Нектар приваблює тварин для </a:t>
            </a:r>
            <a:r>
              <a:rPr lang="uk-UA" sz="2000" i="0" strike="noStrike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hlinkClick r:id="rId6" tooltip="Запилення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запилення</a:t>
            </a:r>
            <a:r>
              <a:rPr lang="uk-UA" sz="200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</a:rPr>
              <a:t> (здебільшого </a:t>
            </a:r>
            <a:r>
              <a:rPr lang="uk-UA" sz="2000" i="0" strike="noStrike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hlinkClick r:id="rId7" tooltip="Комахи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комах</a:t>
            </a:r>
            <a:r>
              <a:rPr lang="uk-UA" sz="200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</a:rPr>
              <a:t>), тому відіграє ключову роль у розмноженні рослин</a:t>
            </a:r>
            <a:endParaRPr lang="uk-UA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83099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F893969-862E-4896-9109-4BC3443CC6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99" y="1323439"/>
            <a:ext cx="11696701" cy="553456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EFB176A-A6BF-4B23-A913-39378596823E}"/>
              </a:ext>
            </a:extLst>
          </p:cNvPr>
          <p:cNvSpPr txBox="1"/>
          <p:nvPr/>
        </p:nvSpPr>
        <p:spPr>
          <a:xfrm>
            <a:off x="228599" y="123110"/>
            <a:ext cx="121539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Статистика запилення бджолами сільськогосподарських культур в Україні </a:t>
            </a:r>
          </a:p>
        </p:txBody>
      </p:sp>
    </p:spTree>
    <p:extLst>
      <p:ext uri="{BB962C8B-B14F-4D97-AF65-F5344CB8AC3E}">
        <p14:creationId xmlns:p14="http://schemas.microsoft.com/office/powerpoint/2010/main" val="24524077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79A823F-66EF-48B7-ACA5-0919DBE39FEB}"/>
              </a:ext>
            </a:extLst>
          </p:cNvPr>
          <p:cNvSpPr txBox="1"/>
          <p:nvPr/>
        </p:nvSpPr>
        <p:spPr>
          <a:xfrm>
            <a:off x="-381000" y="0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7200" dirty="0"/>
              <a:t>Висновки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11E73B1-E2B0-4DD9-8C94-CD2DB7D9607F}"/>
              </a:ext>
            </a:extLst>
          </p:cNvPr>
          <p:cNvSpPr txBox="1"/>
          <p:nvPr/>
        </p:nvSpPr>
        <p:spPr>
          <a:xfrm>
            <a:off x="254000" y="1003300"/>
            <a:ext cx="11938000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/>
              <a:t>1.Бдожли-унікальні організми,які відіграють важливу роль у формуванні екосистем</a:t>
            </a:r>
          </a:p>
          <a:p>
            <a:r>
              <a:rPr lang="uk-UA" sz="3200" dirty="0"/>
              <a:t>2.</a:t>
            </a:r>
            <a:r>
              <a:rPr lang="ru-RU" sz="3200" b="0" i="0" dirty="0">
                <a:solidFill>
                  <a:srgbClr val="0A0A0A"/>
                </a:solidFill>
                <a:effectLst/>
                <a:latin typeface="Google Sans"/>
              </a:rPr>
              <a:t> Наразі існує серйозна проблема вимирання бджіл (деякі дані свідчать про зникнення значної частини популяції)</a:t>
            </a:r>
            <a:endParaRPr lang="uk-UA" sz="3200" dirty="0"/>
          </a:p>
          <a:p>
            <a:r>
              <a:rPr lang="uk-UA" sz="3200" dirty="0"/>
              <a:t>3</a:t>
            </a:r>
            <a:r>
              <a:rPr lang="ru-RU" sz="3200" b="0" i="0" dirty="0">
                <a:solidFill>
                  <a:srgbClr val="0A0A0A"/>
                </a:solidFill>
                <a:effectLst/>
                <a:latin typeface="Google Sans"/>
              </a:rPr>
              <a:t> Бджоли дарують людині цілющі продукти (мед, віск, прополіс, перга, маточне молочко), які є природними антибіотиками та сировиною для лікарських препаратів                                                                                                                     4.Бджоли мають </a:t>
            </a:r>
            <a:r>
              <a:rPr lang="uk-UA" sz="3200" b="0" i="0" dirty="0">
                <a:solidFill>
                  <a:srgbClr val="0A0A0A"/>
                </a:solidFill>
                <a:effectLst/>
                <a:latin typeface="Google Sans"/>
              </a:rPr>
              <a:t>складну соціальну структуру вулика, де кожен виконує свою роль, а також дивовижні здібності комах (орієнтація за сонцем, 5 очей, висока швидкість польоту)</a:t>
            </a:r>
            <a:endParaRPr lang="uk-UA" sz="3200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4229012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A2A0DA1-2952-4106-BA87-778D34A3021B}"/>
              </a:ext>
            </a:extLst>
          </p:cNvPr>
          <p:cNvSpPr txBox="1"/>
          <p:nvPr/>
        </p:nvSpPr>
        <p:spPr>
          <a:xfrm>
            <a:off x="0" y="323334"/>
            <a:ext cx="1219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Використані джерела: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29678C3-2310-4A79-BCAA-7770182843A7}"/>
              </a:ext>
            </a:extLst>
          </p:cNvPr>
          <p:cNvSpPr txBox="1"/>
          <p:nvPr/>
        </p:nvSpPr>
        <p:spPr>
          <a:xfrm>
            <a:off x="330200" y="1689100"/>
            <a:ext cx="1169670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>
                <a:solidFill>
                  <a:schemeClr val="tx1">
                    <a:lumMod val="85000"/>
                    <a:lumOff val="1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1.</a:t>
            </a:r>
            <a:r>
              <a:rPr lang="en-US" sz="2800" dirty="0">
                <a:solidFill>
                  <a:srgbClr val="99CA3C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https://www.seeds.org.ua/</a:t>
            </a:r>
            <a:endParaRPr lang="uk-UA" sz="2800" dirty="0"/>
          </a:p>
          <a:p>
            <a:endParaRPr lang="uk-UA" sz="2800" dirty="0"/>
          </a:p>
          <a:p>
            <a:r>
              <a:rPr lang="uk-UA" sz="2800" dirty="0">
                <a:solidFill>
                  <a:schemeClr val="tx1">
                    <a:lumMod val="85000"/>
                    <a:lumOff val="1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2.</a:t>
            </a:r>
            <a:r>
              <a:rPr lang="en-US" sz="2800" dirty="0">
                <a:solidFill>
                  <a:srgbClr val="99CA3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https://www.seeds.org.ua/osnovni-zapilyuvachi-silgospkultur-diki-bdzholi/</a:t>
            </a:r>
            <a:endParaRPr lang="uk-UA" sz="2800" dirty="0"/>
          </a:p>
          <a:p>
            <a:endParaRPr lang="uk-UA" sz="2800" dirty="0"/>
          </a:p>
          <a:p>
            <a:r>
              <a:rPr lang="uk-UA" sz="2800" dirty="0">
                <a:solidFill>
                  <a:schemeClr val="tx1">
                    <a:lumMod val="85000"/>
                    <a:lumOff val="15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3.</a:t>
            </a:r>
            <a:r>
              <a:rPr lang="en-US" sz="2800" dirty="0">
                <a:solidFill>
                  <a:srgbClr val="99CA3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https://tuptuptup.org.pl/ua/</a:t>
            </a:r>
            <a:endParaRPr lang="uk-UA" sz="2800" dirty="0"/>
          </a:p>
          <a:p>
            <a:endParaRPr lang="uk-UA" sz="2800" dirty="0"/>
          </a:p>
          <a:p>
            <a:r>
              <a:rPr lang="uk-UA" sz="2800" dirty="0">
                <a:solidFill>
                  <a:schemeClr val="tx1">
                    <a:lumMod val="85000"/>
                    <a:lumOff val="15000"/>
                  </a:schemeClr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4.</a:t>
            </a:r>
            <a:r>
              <a:rPr lang="en-US" sz="2800" dirty="0">
                <a:solidFill>
                  <a:srgbClr val="99CA3C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https://www.agronom.com.ua/</a:t>
            </a:r>
            <a:endParaRPr lang="uk-UA" sz="2800" dirty="0"/>
          </a:p>
          <a:p>
            <a:endParaRPr lang="uk-UA" sz="2800" dirty="0"/>
          </a:p>
          <a:p>
            <a:r>
              <a:rPr lang="uk-UA" sz="2800" dirty="0">
                <a:solidFill>
                  <a:schemeClr val="tx1">
                    <a:lumMod val="85000"/>
                    <a:lumOff val="15000"/>
                  </a:schemeClr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5.</a:t>
            </a:r>
            <a:r>
              <a:rPr lang="en-US" sz="2800" dirty="0">
                <a:solidFill>
                  <a:srgbClr val="99CA3C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https://uk.wikipedia.org/wiki/</a:t>
            </a:r>
            <a:endParaRPr lang="uk-UA" sz="2800" dirty="0"/>
          </a:p>
          <a:p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6365511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2EED2FC-4C84-433D-8EF2-A6EB0E7C4533}"/>
              </a:ext>
            </a:extLst>
          </p:cNvPr>
          <p:cNvSpPr txBox="1"/>
          <p:nvPr/>
        </p:nvSpPr>
        <p:spPr>
          <a:xfrm>
            <a:off x="965200" y="1498600"/>
            <a:ext cx="8940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Дякую за увагу</a:t>
            </a:r>
          </a:p>
        </p:txBody>
      </p:sp>
      <p:pic>
        <p:nvPicPr>
          <p:cNvPr id="3" name="Picture 2" descr="Wave Emoji GIFs | Tenor">
            <a:extLst>
              <a:ext uri="{FF2B5EF4-FFF2-40B4-BE49-F238E27FC236}">
                <a16:creationId xmlns:a16="http://schemas.microsoft.com/office/drawing/2014/main" id="{05B15D59-26F9-402E-BF0C-02156F3C422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3726" y="3434141"/>
            <a:ext cx="3111874" cy="1966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215823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ило">
  <a:themeElements>
    <a:clrScheme name="Мило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Мило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Мило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TM03457510[[fn=Мило]]</Template>
  <TotalTime>280</TotalTime>
  <Words>878</Words>
  <Application>Microsoft Office PowerPoint</Application>
  <PresentationFormat>Широкий екран</PresentationFormat>
  <Paragraphs>148</Paragraphs>
  <Slides>14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14</vt:i4>
      </vt:variant>
    </vt:vector>
  </HeadingPairs>
  <TitlesOfParts>
    <vt:vector size="20" baseType="lpstr">
      <vt:lpstr>Arial</vt:lpstr>
      <vt:lpstr>Century Gothic</vt:lpstr>
      <vt:lpstr>Garamond</vt:lpstr>
      <vt:lpstr>Google Sans</vt:lpstr>
      <vt:lpstr>Times New Roman</vt:lpstr>
      <vt:lpstr>Мило</vt:lpstr>
      <vt:lpstr>Вплив запилювачів сільськогосподарські культури 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Вплив запилювачів сільськогосподарські культури </dc:title>
  <dc:creator>Андрій Діжурко</dc:creator>
  <cp:lastModifiedBy>Андрій Діжурко</cp:lastModifiedBy>
  <cp:revision>1</cp:revision>
  <dcterms:created xsi:type="dcterms:W3CDTF">2026-04-21T14:39:35Z</dcterms:created>
  <dcterms:modified xsi:type="dcterms:W3CDTF">2026-04-21T19:19:46Z</dcterms:modified>
</cp:coreProperties>
</file>