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9" r:id="rId3"/>
    <p:sldId id="295" r:id="rId4"/>
    <p:sldId id="273" r:id="rId5"/>
    <p:sldId id="271" r:id="rId6"/>
    <p:sldId id="259" r:id="rId7"/>
    <p:sldId id="260" r:id="rId8"/>
    <p:sldId id="261" r:id="rId9"/>
    <p:sldId id="292" r:id="rId10"/>
    <p:sldId id="293" r:id="rId11"/>
    <p:sldId id="294" r:id="rId12"/>
    <p:sldId id="262" r:id="rId13"/>
    <p:sldId id="264" r:id="rId14"/>
    <p:sldId id="296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7" autoAdjust="0"/>
    <p:restoredTop sz="95814"/>
  </p:normalViewPr>
  <p:slideViewPr>
    <p:cSldViewPr snapToGrid="0" snapToObjects="1">
      <p:cViewPr>
        <p:scale>
          <a:sx n="69" d="100"/>
          <a:sy n="69" d="100"/>
        </p:scale>
        <p:origin x="-840" y="-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D2EDE-C4FB-B940-A6EC-D0AF96EF5C3A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83B18-6DC3-1442-994D-408EB655318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563585" y="1629208"/>
            <a:ext cx="7064829" cy="3761509"/>
          </a:xfrm>
          <a:prstGeom prst="rect">
            <a:avLst/>
          </a:prstGeom>
          <a:solidFill>
            <a:schemeClr val="bg1">
              <a:alpha val="83000"/>
            </a:schemeClr>
          </a:solidFill>
          <a:ln w="238125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D2EDE-C4FB-B940-A6EC-D0AF96EF5C3A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83B18-6DC3-1442-994D-408EB655318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D2EDE-C4FB-B940-A6EC-D0AF96EF5C3A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83B18-6DC3-1442-994D-408EB655318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D2EDE-C4FB-B940-A6EC-D0AF96EF5C3A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83B18-6DC3-1442-994D-408EB655318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D2EDE-C4FB-B940-A6EC-D0AF96EF5C3A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83B18-6DC3-1442-994D-408EB655318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D2EDE-C4FB-B940-A6EC-D0AF96EF5C3A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83B18-6DC3-1442-994D-408EB655318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D2EDE-C4FB-B940-A6EC-D0AF96EF5C3A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83B18-6DC3-1442-994D-408EB655318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D2EDE-C4FB-B940-A6EC-D0AF96EF5C3A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83B18-6DC3-1442-994D-408EB655318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D2EDE-C4FB-B940-A6EC-D0AF96EF5C3A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83B18-6DC3-1442-994D-408EB655318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D2EDE-C4FB-B940-A6EC-D0AF96EF5C3A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83B18-6DC3-1442-994D-408EB655318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D2EDE-C4FB-B940-A6EC-D0AF96EF5C3A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83B18-6DC3-1442-994D-408EB655318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D2EDE-C4FB-B940-A6EC-D0AF96EF5C3A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83B18-6DC3-1442-994D-408EB655318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265792" y="246892"/>
            <a:ext cx="11660415" cy="6364215"/>
          </a:xfrm>
          <a:prstGeom prst="rect">
            <a:avLst/>
          </a:prstGeom>
          <a:solidFill>
            <a:schemeClr val="bg1">
              <a:alpha val="83000"/>
            </a:schemeClr>
          </a:solidFill>
          <a:ln w="238125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9400" y="1864995"/>
            <a:ext cx="6553200" cy="2394585"/>
          </a:xfrm>
        </p:spPr>
        <p:txBody>
          <a:bodyPr>
            <a:normAutofit/>
          </a:bodyPr>
          <a:lstStyle/>
          <a:p>
            <a:r>
              <a:rPr lang="en-US" altLang="ru-RU" sz="311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/>
            </a:r>
            <a:br>
              <a:rPr lang="en-US" altLang="ru-RU" sz="311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altLang="en-US" sz="311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АВТОНОМНІ</a:t>
            </a:r>
            <a:r>
              <a:rPr lang="en-US" altLang="ru-RU" sz="311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11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СИСТЕМИ</a:t>
            </a:r>
            <a:r>
              <a:rPr lang="en-US" altLang="ru-RU" sz="311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11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ВИЖИВАННЯ</a:t>
            </a:r>
            <a:r>
              <a:rPr lang="en-US" altLang="ru-RU" sz="311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11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ТА</a:t>
            </a:r>
            <a:r>
              <a:rPr lang="en-US" altLang="ru-RU" sz="311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11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НАУКОВІ</a:t>
            </a:r>
            <a:r>
              <a:rPr lang="en-US" altLang="ru-RU" sz="311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11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ЕКСПЕРИМЕНТИ</a:t>
            </a:r>
            <a:r>
              <a:rPr lang="en-US" altLang="ru-RU" sz="311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11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311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11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МІСЯЦІ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398780" y="5360150"/>
            <a:ext cx="11793220" cy="11791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200"/>
              <a:buFont typeface="Calibri" panose="020F0502020204030204"/>
              <a:buNone/>
            </a:pPr>
            <a:r>
              <a:rPr lang="en-US" i="1" u="sng" dirty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Автор:</a:t>
            </a:r>
            <a:r>
              <a:rPr lang="uk-UA" dirty="0" err="1"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Діжурко</a:t>
            </a:r>
            <a:r>
              <a:rPr lang="uk-UA" dirty="0"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 </a:t>
            </a:r>
            <a:r>
              <a:rPr lang="uk-UA" dirty="0" smtClean="0"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Андрій Вадимович</a:t>
            </a:r>
            <a:endParaRPr lang="en-US" dirty="0">
              <a:solidFill>
                <a:schemeClr val="tx1"/>
              </a:solidFill>
              <a:latin typeface="Times New Roman" panose="02020603050405020304" charset="0"/>
              <a:ea typeface="Calibri" panose="020F0502020204030204"/>
              <a:cs typeface="Times New Roman" panose="02020603050405020304" charset="0"/>
              <a:sym typeface="Calibri" panose="020F05020202040302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200"/>
              <a:buFont typeface="Calibri" panose="020F0502020204030204"/>
              <a:buNone/>
            </a:pPr>
            <a:r>
              <a:rPr lang="en-US" i="1" u="sng" dirty="0" err="1" smtClean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Заклад</a:t>
            </a:r>
            <a:r>
              <a:rPr lang="en-US" i="1" u="sng" dirty="0" smtClean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:</a:t>
            </a:r>
            <a:r>
              <a:rPr lang="uk-UA" i="1" u="sng" dirty="0"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 </a:t>
            </a:r>
            <a:r>
              <a:rPr lang="uk-UA" dirty="0" err="1" smtClean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Селецький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 </a:t>
            </a:r>
            <a:r>
              <a:rPr lang="uk-UA" dirty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ліцей </a:t>
            </a:r>
            <a:r>
              <a:rPr lang="uk-UA" dirty="0"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імені Олега </a:t>
            </a:r>
            <a:r>
              <a:rPr lang="uk-UA" dirty="0" err="1" smtClean="0"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Ващишина</a:t>
            </a:r>
            <a:r>
              <a:rPr lang="uk-UA" dirty="0" smtClean="0"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 </a:t>
            </a:r>
            <a:r>
              <a:rPr lang="uk-UA" dirty="0" err="1" smtClean="0"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Дубровицької</a:t>
            </a:r>
            <a:r>
              <a:rPr lang="uk-UA" dirty="0" smtClean="0"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 міської ради</a:t>
            </a:r>
            <a:endParaRPr b="0" i="0" u="none" strike="noStrike" cap="none" dirty="0">
              <a:solidFill>
                <a:schemeClr val="tx1"/>
              </a:solidFill>
              <a:latin typeface="Times New Roman" panose="02020603050405020304" charset="0"/>
              <a:ea typeface="Calibri" panose="020F0502020204030204"/>
              <a:cs typeface="Times New Roman" panose="02020603050405020304" charset="0"/>
              <a:sym typeface="Calibri" panose="020F05020202040302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200"/>
              <a:buFont typeface="Calibri" panose="020F0502020204030204"/>
              <a:buNone/>
            </a:pPr>
            <a:r>
              <a:rPr lang="en-US" i="1" u="sng" dirty="0" err="1" smtClean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Науков</a:t>
            </a:r>
            <a:r>
              <a:rPr lang="uk-UA" altLang="en-US" i="1" u="sng" dirty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ий </a:t>
            </a:r>
            <a:r>
              <a:rPr lang="en-US" i="1" u="sng" dirty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 </a:t>
            </a:r>
            <a:r>
              <a:rPr lang="en-US" i="1" u="sng" dirty="0" err="1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керівник</a:t>
            </a:r>
            <a:r>
              <a:rPr lang="en-US" i="1" u="sng" dirty="0" smtClean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:</a:t>
            </a:r>
            <a:r>
              <a:rPr lang="uk-UA" i="1" u="sng" dirty="0" smtClean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 </a:t>
            </a:r>
            <a:r>
              <a:rPr lang="uk-UA" dirty="0" err="1" smtClean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Берестень</a:t>
            </a:r>
            <a:r>
              <a:rPr lang="uk-UA" i="1" u="sng" dirty="0" smtClean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Ілона Сергіївна, </a:t>
            </a:r>
            <a:r>
              <a:rPr lang="uk-UA" dirty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вчитель </a:t>
            </a:r>
            <a:r>
              <a:rPr lang="uk-UA" dirty="0" smtClean="0"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фізики </a:t>
            </a:r>
            <a:r>
              <a:rPr lang="uk-UA" dirty="0" err="1" smtClean="0"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Селецького</a:t>
            </a:r>
            <a:r>
              <a:rPr lang="uk-UA" dirty="0" smtClean="0"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 ліцею </a:t>
            </a:r>
            <a:r>
              <a:rPr lang="uk-UA" dirty="0"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імені Олега </a:t>
            </a:r>
            <a:r>
              <a:rPr lang="uk-UA" dirty="0" err="1"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Ващишина</a:t>
            </a:r>
            <a:r>
              <a:rPr lang="uk-UA" dirty="0"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 </a:t>
            </a:r>
            <a:r>
              <a:rPr lang="uk-UA" dirty="0" err="1"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Дубровицької</a:t>
            </a:r>
            <a:r>
              <a:rPr lang="uk-UA" dirty="0"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 міської ради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200"/>
              <a:buFont typeface="Calibri" panose="020F0502020204030204"/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 </a:t>
            </a:r>
            <a:endParaRPr lang="en-US" altLang="en-US" dirty="0">
              <a:solidFill>
                <a:schemeClr val="tx1"/>
              </a:solidFill>
              <a:latin typeface="Times New Roman" panose="02020603050405020304" charset="0"/>
              <a:ea typeface="Calibri" panose="020F0502020204030204"/>
              <a:cs typeface="Times New Roman" panose="02020603050405020304" charset="0"/>
              <a:sym typeface="Calibri" panose="020F0502020204030204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ее содержимое 1"/>
          <p:cNvSpPr>
            <a:spLocks noGrp="1"/>
          </p:cNvSpPr>
          <p:nvPr>
            <p:ph sz="half" idx="1"/>
          </p:nvPr>
        </p:nvSpPr>
        <p:spPr>
          <a:xfrm>
            <a:off x="524510" y="487680"/>
            <a:ext cx="10448925" cy="568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altLang="en-US" sz="2400" dirty="0">
                <a:latin typeface="Times New Roman" panose="02020603050405020304" charset="0"/>
                <a:cs typeface="Times New Roman" panose="02020603050405020304" charset="0"/>
              </a:rPr>
              <a:t>                                </a:t>
            </a:r>
            <a:r>
              <a:rPr lang="en-US" altLang="en-US" sz="2400" b="1" dirty="0">
                <a:latin typeface="Times New Roman" panose="02020603050405020304" charset="0"/>
                <a:cs typeface="Times New Roman" panose="02020603050405020304" charset="0"/>
              </a:rPr>
              <a:t>Актуальність</a:t>
            </a:r>
            <a:endParaRPr lang="en-US" alt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Україна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є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учасником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міжнародних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космічних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програм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дослідження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Місяця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Програма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NASA </a:t>
            </a:r>
            <a:r>
              <a:rPr lang="" altLang="en-US" sz="2400" dirty="0">
                <a:latin typeface="Times New Roman" panose="02020603050405020304" charset="0"/>
                <a:cs typeface="Times New Roman" panose="02020603050405020304" charset="0"/>
              </a:rPr>
              <a:t>«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Artemis</a:t>
            </a:r>
            <a:r>
              <a:rPr lang="" altLang="en-US" sz="2400" dirty="0">
                <a:latin typeface="Times New Roman" panose="02020603050405020304" charset="0"/>
                <a:cs typeface="Times New Roman" panose="02020603050405020304" charset="0"/>
              </a:rPr>
              <a:t>»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передбачає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створення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довготривалої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бази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Місяці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Для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життя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людини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необхідно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вирішити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ключові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проблеми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:</a:t>
            </a:r>
          </a:p>
          <a:p>
            <a:endParaRPr lang="en-US" altLang="ru-RU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відсутність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повітря</a:t>
            </a:r>
          </a:p>
          <a:p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відсутність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води</a:t>
            </a:r>
          </a:p>
          <a:p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екстремальні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температури</a:t>
            </a:r>
          </a:p>
          <a:p>
            <a:endParaRPr lang="en-US" altLang="ru-RU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</a:rPr>
              <a:t>👉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Потрібні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автономні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системи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виживання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ее содержимое 1"/>
          <p:cNvSpPr>
            <a:spLocks noGrp="1"/>
          </p:cNvSpPr>
          <p:nvPr>
            <p:ph sz="half" idx="1"/>
          </p:nvPr>
        </p:nvSpPr>
        <p:spPr>
          <a:xfrm>
            <a:off x="524510" y="893574"/>
            <a:ext cx="6875357" cy="5337387"/>
          </a:xfrm>
        </p:spPr>
        <p:txBody>
          <a:bodyPr>
            <a:noAutofit/>
          </a:bodyPr>
          <a:lstStyle/>
          <a:p>
            <a:r>
              <a:rPr lang="uk-UA" sz="1800" b="0" i="0" dirty="0">
                <a:effectLst/>
                <a:latin typeface="Times New Roman" pitchFamily="18" charset="0"/>
                <a:cs typeface="Times New Roman" pitchFamily="18" charset="0"/>
              </a:rPr>
              <a:t>Для створення автономного поселення на Місяці людству потрібно вирішити чотири основні завдання:повітря,температура,вода та їжа. Оскільки доставка кожного кілограма вантажу з Землі коштує надзвичайно дорого, системи ма ють працювати за замкненим циклом.</a:t>
            </a:r>
            <a:br>
              <a:rPr lang="uk-UA" sz="1800" b="0" i="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1600" b="0" i="0" u="sng" dirty="0">
                <a:effectLst/>
                <a:latin typeface="Times New Roman" pitchFamily="18" charset="0"/>
                <a:cs typeface="Times New Roman" pitchFamily="18" charset="0"/>
              </a:rPr>
              <a:t>Вода та їжа</a:t>
            </a:r>
            <a:r>
              <a:rPr lang="uk-UA" sz="1600" b="0" i="0" u="sng" dirty="0" smtClean="0"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600" b="0" i="0" u="sng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b="0" i="0" dirty="0" smtClean="0">
                <a:effectLst/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uk-UA" sz="1800" b="0" i="0" dirty="0">
                <a:effectLst/>
                <a:latin typeface="Times New Roman" pitchFamily="18" charset="0"/>
                <a:cs typeface="Times New Roman" pitchFamily="18" charset="0"/>
              </a:rPr>
              <a:t>стабільного життя на Місяці системи видобутку води та виробництва їжі мають бути повністю автономними, оскільки доставка ресурсів із Землі є занадто дорогою. Основний підхід полягає у використанні місцевих ресурсів (</a:t>
            </a:r>
            <a:r>
              <a:rPr lang="en-US" sz="1800" b="0" i="0" dirty="0">
                <a:effectLst/>
                <a:latin typeface="Times New Roman" pitchFamily="18" charset="0"/>
                <a:cs typeface="Times New Roman" pitchFamily="18" charset="0"/>
              </a:rPr>
              <a:t>ISRU) </a:t>
            </a:r>
            <a:r>
              <a:rPr lang="uk-UA" sz="1800" b="0" i="0" dirty="0">
                <a:effectLst/>
                <a:latin typeface="Times New Roman" pitchFamily="18" charset="0"/>
                <a:cs typeface="Times New Roman" pitchFamily="18" charset="0"/>
              </a:rPr>
              <a:t>та створенні замкнених біологічних циклів.</a:t>
            </a:r>
          </a:p>
          <a:p>
            <a:r>
              <a:rPr lang="uk-UA" altLang="ru-RU" sz="1800" dirty="0">
                <a:latin typeface="Times New Roman" pitchFamily="18" charset="0"/>
                <a:cs typeface="Times New Roman" pitchFamily="18" charset="0"/>
              </a:rPr>
              <a:t>Повітря:</a:t>
            </a:r>
            <a:r>
              <a:rPr lang="uk-UA" sz="1800" b="0" i="0" dirty="0">
                <a:effectLst/>
                <a:latin typeface="Times New Roman" pitchFamily="18" charset="0"/>
                <a:cs typeface="Times New Roman" pitchFamily="18" charset="0"/>
              </a:rPr>
              <a:t>Забезпечення дихальною сумішшю на Місяці — це поєднання хімії, геології та біології. Оскільки атмосфери на супутнику немає, повітря потрібно буквально «видобувати» з каміння або привозити у вигляді льоду.</a:t>
            </a:r>
          </a:p>
          <a:p>
            <a:r>
              <a:rPr lang="uk-UA" altLang="ru-RU" sz="1800" dirty="0">
                <a:latin typeface="Times New Roman" pitchFamily="18" charset="0"/>
                <a:cs typeface="Times New Roman" pitchFamily="18" charset="0"/>
              </a:rPr>
              <a:t>Температура: </a:t>
            </a:r>
            <a:r>
              <a:rPr lang="ru-RU" sz="1800" b="0" i="0" dirty="0">
                <a:effectLst/>
                <a:latin typeface="Times New Roman" pitchFamily="18" charset="0"/>
                <a:cs typeface="Times New Roman" pitchFamily="18" charset="0"/>
              </a:rPr>
              <a:t>Регулювання температури на Місяці — це складне інженерне завдання через відсутність атмосфери, яка б пом'якшувала п ерепади. Температурний режим коливається від -173 вночі до +127 вдень</a:t>
            </a:r>
            <a:endParaRPr lang="en-US" alt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B59C2E8-E8A5-4BB9-B6D1-E440D85C6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400" y="1045469"/>
            <a:ext cx="4275667" cy="503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54138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ее содержимое 1"/>
          <p:cNvSpPr>
            <a:spLocks noGrp="1"/>
          </p:cNvSpPr>
          <p:nvPr>
            <p:ph sz="half" idx="1"/>
          </p:nvPr>
        </p:nvSpPr>
        <p:spPr>
          <a:xfrm>
            <a:off x="457200" y="677545"/>
            <a:ext cx="5638800" cy="6148070"/>
          </a:xfrm>
        </p:spPr>
        <p:txBody>
          <a:bodyPr>
            <a:normAutofit fontScale="95000"/>
          </a:bodyPr>
          <a:lstStyle/>
          <a:p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>
                <a:latin typeface="Times New Roman" pitchFamily="18" charset="0"/>
                <a:cs typeface="Times New Roman" pitchFamily="18" charset="0"/>
              </a:rPr>
              <a:t>місячного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середовища</a:t>
            </a:r>
            <a:endParaRPr lang="en-US" alt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400" dirty="0" err="1">
                <a:latin typeface="Times New Roman" pitchFamily="18" charset="0"/>
                <a:cs typeface="Times New Roman" pitchFamily="18" charset="0"/>
              </a:rPr>
              <a:t>Проблема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гравітації</a:t>
            </a:r>
            <a:endParaRPr lang="en-US" alt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Мала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гравітація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(1,625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с²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</a:pPr>
            <a:r>
              <a:rPr lang="uk-UA" altLang="ru-RU" sz="2400" dirty="0">
                <a:latin typeface="Times New Roman" pitchFamily="18" charset="0"/>
                <a:cs typeface="Times New Roman" pitchFamily="18" charset="0"/>
              </a:rPr>
              <a:t>   (</a:t>
            </a:r>
            <a:r>
              <a:rPr lang="uk-UA" altLang="ru-RU" sz="2400" i="1" dirty="0">
                <a:latin typeface="Times New Roman" pitchFamily="18" charset="0"/>
                <a:cs typeface="Times New Roman" pitchFamily="18" charset="0"/>
              </a:rPr>
              <a:t>загроза атрофії м’язів</a:t>
            </a:r>
            <a:r>
              <a:rPr lang="uk-UA" altLang="ru-RU" sz="2400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alt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400" dirty="0" err="1">
                <a:latin typeface="Times New Roman" pitchFamily="18" charset="0"/>
                <a:cs typeface="Times New Roman" pitchFamily="18" charset="0"/>
              </a:rPr>
              <a:t>Проблема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вакууму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alt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altLang="en-US" sz="2400" i="1" dirty="0" err="1" smtClean="0">
                <a:latin typeface="Times New Roman" pitchFamily="18" charset="0"/>
                <a:cs typeface="Times New Roman" pitchFamily="18" charset="0"/>
              </a:rPr>
              <a:t>Будя</a:t>
            </a:r>
            <a:r>
              <a:rPr lang="uk-UA" alt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en-US" sz="2400" i="1" dirty="0">
                <a:latin typeface="Times New Roman" pitchFamily="18" charset="0"/>
                <a:cs typeface="Times New Roman" pitchFamily="18" charset="0"/>
              </a:rPr>
              <a:t>якій людині на Місяці загрожує     ебулізм</a:t>
            </a:r>
            <a:r>
              <a:rPr lang="uk-UA" alt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alt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uk-UA" altLang="en-US" sz="2400" dirty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uk-UA" alt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altLang="en-US" sz="2400" i="1" dirty="0">
                <a:latin typeface="Times New Roman" pitchFamily="18" charset="0"/>
                <a:cs typeface="Times New Roman" pitchFamily="18" charset="0"/>
              </a:rPr>
              <a:t>через малу гравітацію</a:t>
            </a:r>
            <a:r>
              <a:rPr lang="uk-UA" alt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alt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400" dirty="0" err="1">
                <a:latin typeface="Times New Roman" pitchFamily="18" charset="0"/>
                <a:cs typeface="Times New Roman" pitchFamily="18" charset="0"/>
              </a:rPr>
              <a:t>Проблема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температур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400" dirty="0" smtClean="0">
                <a:latin typeface="Times New Roman" pitchFamily="18" charset="0"/>
                <a:cs typeface="Times New Roman" pitchFamily="18" charset="0"/>
              </a:rPr>
              <a:t>–170</a:t>
            </a:r>
            <a:r>
              <a:rPr lang="" altLang="en-US" sz="2400" dirty="0">
                <a:latin typeface="Times New Roman" pitchFamily="18" charset="0"/>
                <a:cs typeface="Times New Roman" pitchFamily="18" charset="0"/>
              </a:rPr>
              <a:t>°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+120</a:t>
            </a:r>
            <a:r>
              <a:rPr lang="" altLang="en-US" sz="2400" dirty="0">
                <a:latin typeface="Times New Roman" pitchFamily="18" charset="0"/>
                <a:cs typeface="Times New Roman" pitchFamily="18" charset="0"/>
              </a:rPr>
              <a:t>°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uk-UA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altLang="ru-RU" sz="2400" i="1" dirty="0" smtClean="0">
                <a:latin typeface="Times New Roman" pitchFamily="18" charset="0"/>
                <a:cs typeface="Times New Roman" pitchFamily="18" charset="0"/>
              </a:rPr>
              <a:t>несприятливий </a:t>
            </a:r>
            <a:r>
              <a:rPr lang="uk-UA" altLang="ru-RU" sz="2400" i="1" dirty="0">
                <a:latin typeface="Times New Roman" pitchFamily="18" charset="0"/>
                <a:cs typeface="Times New Roman" pitchFamily="18" charset="0"/>
              </a:rPr>
              <a:t>для людини</a:t>
            </a: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alt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👉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Без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технологій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неможливе</a:t>
            </a:r>
            <a:endParaRPr lang="uk-UA" alt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Замещающее содержимое 5"/>
          <p:cNvPicPr>
            <a:picLocks noGrp="1"/>
          </p:cNvPicPr>
          <p:nvPr>
            <p:ph sz="half" idx="2"/>
          </p:nvPr>
        </p:nvPicPr>
        <p:blipFill>
          <a:blip r:embed="rId2"/>
          <a:srcRect t="4288" b="26345"/>
          <a:stretch>
            <a:fillRect/>
          </a:stretch>
        </p:blipFill>
        <p:spPr>
          <a:xfrm>
            <a:off x="6334760" y="677545"/>
            <a:ext cx="5181600" cy="5255895"/>
          </a:xfrm>
        </p:spPr>
      </p:pic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ее содержимое 1"/>
          <p:cNvSpPr>
            <a:spLocks noGrp="1"/>
          </p:cNvSpPr>
          <p:nvPr>
            <p:ph sz="half" idx="1"/>
          </p:nvPr>
        </p:nvSpPr>
        <p:spPr>
          <a:xfrm>
            <a:off x="838200" y="919480"/>
            <a:ext cx="1062863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b="1" u="sng" dirty="0">
                <a:latin typeface="Times New Roman" panose="02020603050405020304" charset="0"/>
                <a:cs typeface="Times New Roman" panose="02020603050405020304" charset="0"/>
              </a:rPr>
              <a:t>Мета</a:t>
            </a:r>
            <a:r>
              <a:rPr lang="en-US" altLang="ru-RU" b="1" u="sng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 u="sng" dirty="0">
                <a:latin typeface="Times New Roman" panose="02020603050405020304" charset="0"/>
                <a:cs typeface="Times New Roman" panose="02020603050405020304" charset="0"/>
              </a:rPr>
              <a:t>і</a:t>
            </a:r>
            <a:r>
              <a:rPr lang="en-US" altLang="ru-RU" b="1" u="sng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 u="sng" dirty="0">
                <a:latin typeface="Times New Roman" panose="02020603050405020304" charset="0"/>
                <a:cs typeface="Times New Roman" panose="02020603050405020304" charset="0"/>
              </a:rPr>
              <a:t>завдання</a:t>
            </a:r>
          </a:p>
          <a:p>
            <a:endParaRPr lang="en-US" alt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b="1" dirty="0" err="1" smtClean="0">
                <a:latin typeface="Times New Roman" panose="02020603050405020304" charset="0"/>
                <a:cs typeface="Times New Roman" panose="02020603050405020304" charset="0"/>
              </a:rPr>
              <a:t>Мета</a:t>
            </a:r>
            <a:r>
              <a:rPr lang="en-US" altLang="ru-RU" b="1" dirty="0" smtClean="0">
                <a:latin typeface="Times New Roman" panose="02020603050405020304" charset="0"/>
                <a:cs typeface="Times New Roman" panose="02020603050405020304" charset="0"/>
              </a:rPr>
              <a:t>:</a:t>
            </a:r>
            <a:r>
              <a:rPr lang="uk-UA" altLang="ru-RU" b="1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 smtClean="0">
                <a:latin typeface="Times New Roman" panose="02020603050405020304" charset="0"/>
                <a:cs typeface="Times New Roman" panose="02020603050405020304" charset="0"/>
              </a:rPr>
              <a:t>дослідити</a:t>
            </a:r>
            <a:r>
              <a:rPr lang="en-US" altLang="ru-RU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можливість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створення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автономних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систем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виживання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 smtClean="0">
                <a:latin typeface="Times New Roman" panose="02020603050405020304" charset="0"/>
                <a:cs typeface="Times New Roman" panose="02020603050405020304" charset="0"/>
              </a:rPr>
              <a:t>Місяці</a:t>
            </a:r>
            <a:r>
              <a:rPr lang="uk-UA" altLang="en-US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b="1" dirty="0">
                <a:latin typeface="Times New Roman" panose="02020603050405020304" charset="0"/>
                <a:cs typeface="Times New Roman" panose="02020603050405020304" charset="0"/>
              </a:rPr>
              <a:t>Завдання</a:t>
            </a:r>
            <a:r>
              <a:rPr lang="en-US" altLang="ru-RU" b="1" dirty="0">
                <a:latin typeface="Times New Roman" panose="02020603050405020304" charset="0"/>
                <a:cs typeface="Times New Roman" panose="02020603050405020304" charset="0"/>
              </a:rPr>
              <a:t>:</a:t>
            </a:r>
          </a:p>
          <a:p>
            <a:r>
              <a:rPr lang="en-US" altLang="en-US" dirty="0" err="1" smtClean="0">
                <a:latin typeface="Times New Roman" panose="02020603050405020304" charset="0"/>
                <a:cs typeface="Times New Roman" panose="02020603050405020304" charset="0"/>
              </a:rPr>
              <a:t>Проаналізувати</a:t>
            </a:r>
            <a:r>
              <a:rPr lang="en-US" altLang="ru-RU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умови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 smtClean="0">
                <a:latin typeface="Times New Roman" panose="02020603050405020304" charset="0"/>
                <a:cs typeface="Times New Roman" panose="02020603050405020304" charset="0"/>
              </a:rPr>
              <a:t>Місяця</a:t>
            </a:r>
            <a:r>
              <a:rPr lang="uk-UA" altLang="en-US" dirty="0" smtClean="0">
                <a:latin typeface="Times New Roman" panose="02020603050405020304" charset="0"/>
                <a:cs typeface="Times New Roman" panose="02020603050405020304" charset="0"/>
              </a:rPr>
              <a:t>;</a:t>
            </a:r>
            <a:endParaRPr lang="en-US" altLang="en-US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Розглянути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системи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 smtClean="0">
                <a:latin typeface="Times New Roman" panose="02020603050405020304" charset="0"/>
                <a:cs typeface="Times New Roman" panose="02020603050405020304" charset="0"/>
              </a:rPr>
              <a:t>виживання</a:t>
            </a:r>
            <a:r>
              <a:rPr lang="uk-UA" altLang="en-US" dirty="0" smtClean="0">
                <a:latin typeface="Times New Roman" panose="02020603050405020304" charset="0"/>
                <a:cs typeface="Times New Roman" panose="02020603050405020304" charset="0"/>
              </a:rPr>
              <a:t>;</a:t>
            </a:r>
            <a:endParaRPr lang="en-US" altLang="en-US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Дослідити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автоматизацію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(Arduino, ESP</a:t>
            </a:r>
            <a:r>
              <a:rPr lang="en-US" altLang="ru-RU" dirty="0" smtClean="0">
                <a:latin typeface="Times New Roman" panose="02020603050405020304" charset="0"/>
                <a:cs typeface="Times New Roman" panose="02020603050405020304" charset="0"/>
              </a:rPr>
              <a:t>)</a:t>
            </a:r>
            <a:r>
              <a:rPr lang="uk-UA" altLang="ru-RU" dirty="0" smtClean="0">
                <a:latin typeface="Times New Roman" panose="02020603050405020304" charset="0"/>
                <a:cs typeface="Times New Roman" panose="02020603050405020304" charset="0"/>
              </a:rPr>
              <a:t>;</a:t>
            </a:r>
            <a:endParaRPr lang="en-US" alt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Запропонувати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>
                <a:latin typeface="Times New Roman" panose="02020603050405020304" charset="0"/>
                <a:cs typeface="Times New Roman" panose="02020603050405020304" charset="0"/>
              </a:rPr>
              <a:t>власні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 err="1" smtClean="0">
                <a:latin typeface="Times New Roman" panose="02020603050405020304" charset="0"/>
                <a:cs typeface="Times New Roman" panose="02020603050405020304" charset="0"/>
              </a:rPr>
              <a:t>рішення</a:t>
            </a:r>
            <a:r>
              <a:rPr lang="uk-UA" altLang="en-US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en-US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415636" y="1328420"/>
            <a:ext cx="5604164" cy="48488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sz="2400" b="1" u="sng" dirty="0">
                <a:latin typeface="Times New Roman" panose="02020603050405020304" charset="0"/>
                <a:cs typeface="Times New Roman" panose="02020603050405020304" charset="0"/>
              </a:rPr>
              <a:t>Об</a:t>
            </a:r>
            <a:r>
              <a:rPr lang="en-US" altLang="ru-RU" sz="2400" b="1" u="sng" dirty="0">
                <a:latin typeface="Times New Roman" panose="02020603050405020304" charset="0"/>
                <a:cs typeface="Times New Roman" panose="02020603050405020304" charset="0"/>
              </a:rPr>
              <a:t>’</a:t>
            </a:r>
            <a:r>
              <a:rPr lang="en-US" altLang="en-US" sz="2400" b="1" u="sng" dirty="0">
                <a:latin typeface="Times New Roman" panose="02020603050405020304" charset="0"/>
                <a:cs typeface="Times New Roman" panose="02020603050405020304" charset="0"/>
              </a:rPr>
              <a:t>єкт</a:t>
            </a:r>
            <a:r>
              <a:rPr lang="en-US" altLang="ru-RU" sz="2400" b="1" u="sng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b="1" u="sng" dirty="0">
                <a:latin typeface="Times New Roman" panose="02020603050405020304" charset="0"/>
                <a:cs typeface="Times New Roman" panose="02020603050405020304" charset="0"/>
              </a:rPr>
              <a:t>і</a:t>
            </a:r>
            <a:r>
              <a:rPr lang="en-US" altLang="ru-RU" sz="2400" b="1" u="sng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b="1" u="sng" dirty="0">
                <a:latin typeface="Times New Roman" panose="02020603050405020304" charset="0"/>
                <a:cs typeface="Times New Roman" panose="02020603050405020304" charset="0"/>
              </a:rPr>
              <a:t>предмет</a:t>
            </a:r>
          </a:p>
          <a:p>
            <a:pPr marL="0" indent="0">
              <a:buNone/>
            </a:pPr>
            <a:endParaRPr lang="en-US" altLang="ru-RU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en-US" sz="2400" b="1" dirty="0" err="1" smtClean="0">
                <a:latin typeface="Times New Roman" panose="02020603050405020304" charset="0"/>
                <a:cs typeface="Times New Roman" panose="02020603050405020304" charset="0"/>
              </a:rPr>
              <a:t>Об</a:t>
            </a:r>
            <a:r>
              <a:rPr lang="en-US" altLang="ru-RU" sz="2400" b="1" dirty="0" err="1" smtClean="0">
                <a:latin typeface="Times New Roman" panose="02020603050405020304" charset="0"/>
                <a:cs typeface="Times New Roman" panose="02020603050405020304" charset="0"/>
              </a:rPr>
              <a:t>’</a:t>
            </a:r>
            <a:r>
              <a:rPr lang="en-US" altLang="en-US" sz="2400" b="1" dirty="0" err="1" smtClean="0">
                <a:latin typeface="Times New Roman" panose="02020603050405020304" charset="0"/>
                <a:cs typeface="Times New Roman" panose="02020603050405020304" charset="0"/>
              </a:rPr>
              <a:t>єкт</a:t>
            </a:r>
            <a:r>
              <a:rPr lang="en-US" altLang="ru-RU" sz="2400" b="1" dirty="0" smtClean="0">
                <a:latin typeface="Times New Roman" panose="02020603050405020304" charset="0"/>
                <a:cs typeface="Times New Roman" panose="02020603050405020304" charset="0"/>
              </a:rPr>
              <a:t>:</a:t>
            </a:r>
            <a:r>
              <a:rPr lang="uk-UA" altLang="ru-RU" sz="2400" b="1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 err="1" smtClean="0">
                <a:latin typeface="Times New Roman" panose="02020603050405020304" charset="0"/>
                <a:cs typeface="Times New Roman" panose="02020603050405020304" charset="0"/>
              </a:rPr>
              <a:t>життя</a:t>
            </a:r>
            <a:r>
              <a:rPr lang="en-US" altLang="ru-RU" sz="24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людини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умовах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Місяця</a:t>
            </a:r>
          </a:p>
          <a:p>
            <a:pPr marL="0" indent="0">
              <a:buNone/>
            </a:pPr>
            <a:endParaRPr lang="en-US" altLang="ru-RU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en-US" sz="2400" b="1" dirty="0" err="1" smtClean="0">
                <a:latin typeface="Times New Roman" panose="02020603050405020304" charset="0"/>
                <a:cs typeface="Times New Roman" panose="02020603050405020304" charset="0"/>
              </a:rPr>
              <a:t>Предмет</a:t>
            </a:r>
            <a:r>
              <a:rPr lang="en-US" altLang="ru-RU" sz="2400" b="1" dirty="0" smtClean="0">
                <a:latin typeface="Times New Roman" panose="02020603050405020304" charset="0"/>
                <a:cs typeface="Times New Roman" panose="02020603050405020304" charset="0"/>
              </a:rPr>
              <a:t>:</a:t>
            </a:r>
            <a:r>
              <a:rPr lang="uk-UA" altLang="ru-RU" sz="2400" b="1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 err="1" smtClean="0">
                <a:latin typeface="Times New Roman" panose="02020603050405020304" charset="0"/>
                <a:cs typeface="Times New Roman" panose="02020603050405020304" charset="0"/>
              </a:rPr>
              <a:t>автономні</a:t>
            </a:r>
            <a:r>
              <a:rPr lang="en-US" altLang="ru-RU" sz="24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системи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виживання</a:t>
            </a:r>
          </a:p>
          <a:p>
            <a:pPr marL="0" indent="0">
              <a:buNone/>
            </a:pPr>
            <a:endParaRPr lang="en-US" altLang="ru-RU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en-US" sz="2400" b="1" dirty="0" err="1" smtClean="0">
                <a:latin typeface="Times New Roman" panose="02020603050405020304" charset="0"/>
                <a:cs typeface="Times New Roman" panose="02020603050405020304" charset="0"/>
              </a:rPr>
              <a:t>Метод</a:t>
            </a:r>
            <a:r>
              <a:rPr lang="en-US" altLang="ru-RU" sz="2400" b="1" dirty="0" smtClean="0">
                <a:latin typeface="Times New Roman" panose="02020603050405020304" charset="0"/>
                <a:cs typeface="Times New Roman" panose="02020603050405020304" charset="0"/>
              </a:rPr>
              <a:t>:</a:t>
            </a:r>
            <a:r>
              <a:rPr lang="uk-UA" altLang="ru-RU" sz="2400" b="1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 err="1" smtClean="0">
                <a:latin typeface="Times New Roman" panose="02020603050405020304" charset="0"/>
                <a:cs typeface="Times New Roman" panose="02020603050405020304" charset="0"/>
              </a:rPr>
              <a:t>моделювання</a:t>
            </a:r>
            <a:r>
              <a:rPr lang="en-US" altLang="ru-RU" sz="24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та</a:t>
            </a:r>
            <a:r>
              <a:rPr lang="en-US" altLang="ru-RU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аналіз</a:t>
            </a:r>
          </a:p>
        </p:txBody>
      </p:sp>
      <p:pic>
        <p:nvPicPr>
          <p:cNvPr id="5" name="Замещающее содержимое 4"/>
          <p:cNvPicPr>
            <a:picLocks noGrp="1"/>
          </p:cNvPicPr>
          <p:nvPr>
            <p:ph sz="half" idx="2"/>
          </p:nvPr>
        </p:nvPicPr>
        <p:blipFill>
          <a:blip r:embed="rId2"/>
          <a:srcRect t="26380" b="26380"/>
          <a:stretch>
            <a:fillRect/>
          </a:stretch>
        </p:blipFill>
        <p:spPr>
          <a:xfrm>
            <a:off x="6385560" y="760730"/>
            <a:ext cx="5181600" cy="4351655"/>
          </a:xfrm>
        </p:spPr>
      </p:pic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altLang="en-US" dirty="0"/>
              <a:t> </a:t>
            </a:r>
          </a:p>
        </p:txBody>
      </p:sp>
      <p:graphicFrame>
        <p:nvGraphicFramePr>
          <p:cNvPr id="6" name="Замещающее содержимое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78442636"/>
              </p:ext>
            </p:extLst>
          </p:nvPr>
        </p:nvGraphicFramePr>
        <p:xfrm>
          <a:off x="5571066" y="619126"/>
          <a:ext cx="6011334" cy="5595620"/>
        </p:xfrm>
        <a:graphic>
          <a:graphicData uri="http://schemas.openxmlformats.org/drawingml/2006/table">
            <a:tbl>
              <a:tblPr/>
              <a:tblGrid>
                <a:gridCol w="20037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037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037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865207">
                <a:tc>
                  <a:txBody>
                    <a:bodyPr/>
                    <a:lstStyle/>
                    <a:p>
                      <a:r>
                        <a:rPr sz="2400" dirty="0"/>
                        <a:t>Параметр</a:t>
                      </a:r>
                      <a:endParaRPr lang="uk-UA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/>
                        <a:t>🌍Земля</a:t>
                      </a:r>
                    </a:p>
                    <a:p>
                      <a:endParaRPr sz="24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uk-UA" sz="24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/>
                        <a:t>🌕</a:t>
                      </a:r>
                      <a:r>
                        <a:rPr sz="2400" dirty="0"/>
                        <a:t>Місяць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43471">
                <a:tc>
                  <a:txBody>
                    <a:bodyPr/>
                    <a:lstStyle/>
                    <a:p>
                      <a:r>
                        <a:rPr sz="2400" dirty="0"/>
                        <a:t>Гравітація</a:t>
                      </a:r>
                      <a:r>
                        <a:rPr lang="uk-UA" sz="2400" dirty="0"/>
                        <a:t>:</a:t>
                      </a:r>
                    </a:p>
                    <a:p>
                      <a:endParaRPr sz="24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/>
                        <a:t>9,81 ⚖️</a:t>
                      </a:r>
                      <a:endParaRPr sz="24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400" dirty="0"/>
                        <a:t>1,625 🪶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43471">
                <a:tc>
                  <a:txBody>
                    <a:bodyPr/>
                    <a:lstStyle/>
                    <a:p>
                      <a:r>
                        <a:rPr sz="2400" dirty="0"/>
                        <a:t>Атмосфера</a:t>
                      </a:r>
                      <a:r>
                        <a:rPr lang="uk-UA" sz="2400" dirty="0"/>
                        <a:t>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400" dirty="0"/>
                        <a:t>Є 🌬️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400" dirty="0"/>
                        <a:t>Немає 🚫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43471">
                <a:tc>
                  <a:txBody>
                    <a:bodyPr/>
                    <a:lstStyle/>
                    <a:p>
                      <a:r>
                        <a:rPr sz="2400" dirty="0"/>
                        <a:t>Температура</a:t>
                      </a:r>
                      <a:r>
                        <a:rPr lang="uk-UA" sz="2400" dirty="0"/>
                        <a:t>:</a:t>
                      </a:r>
                      <a:endParaRPr sz="24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400" dirty="0"/>
                        <a:t>Помірна 🌡️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400" dirty="0"/>
                        <a:t>Екстремальна ❄️🔥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8" name="Изображение 7"/>
          <p:cNvPicPr/>
          <p:nvPr/>
        </p:nvPicPr>
        <p:blipFill>
          <a:blip r:embed="rId2"/>
          <a:stretch>
            <a:fillRect/>
          </a:stretch>
        </p:blipFill>
        <p:spPr>
          <a:xfrm>
            <a:off x="838200" y="619125"/>
            <a:ext cx="4123267" cy="555783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ее содержимое 1"/>
          <p:cNvSpPr>
            <a:spLocks noGrp="1"/>
          </p:cNvSpPr>
          <p:nvPr>
            <p:ph sz="half" idx="1"/>
          </p:nvPr>
        </p:nvSpPr>
        <p:spPr>
          <a:xfrm>
            <a:off x="675639" y="354329"/>
            <a:ext cx="5513493" cy="6105737"/>
          </a:xfrm>
        </p:spPr>
        <p:txBody>
          <a:bodyPr>
            <a:noAutofit/>
          </a:bodyPr>
          <a:lstStyle/>
          <a:p>
            <a:r>
              <a:rPr lang="en-US" altLang="en-US" sz="2500" b="1" dirty="0" err="1" smtClean="0">
                <a:latin typeface="Times New Roman" pitchFamily="18" charset="0"/>
                <a:cs typeface="Times New Roman" pitchFamily="18" charset="0"/>
              </a:rPr>
              <a:t>Система</a:t>
            </a:r>
            <a:r>
              <a:rPr lang="en-US" altLang="ru-RU" sz="2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500" b="1" dirty="0" err="1" smtClean="0">
                <a:latin typeface="Times New Roman" pitchFamily="18" charset="0"/>
                <a:cs typeface="Times New Roman" pitchFamily="18" charset="0"/>
              </a:rPr>
              <a:t>води</a:t>
            </a:r>
            <a:endParaRPr lang="en-US" altLang="en-US" sz="25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en-US" sz="2500" dirty="0" err="1" smtClean="0">
                <a:latin typeface="Times New Roman" pitchFamily="18" charset="0"/>
                <a:cs typeface="Times New Roman" pitchFamily="18" charset="0"/>
              </a:rPr>
              <a:t>Очищення</a:t>
            </a:r>
            <a:r>
              <a:rPr lang="en-US" alt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500" dirty="0" err="1" smtClean="0">
                <a:latin typeface="Times New Roman" pitchFamily="18" charset="0"/>
                <a:cs typeface="Times New Roman" pitchFamily="18" charset="0"/>
              </a:rPr>
              <a:t>води</a:t>
            </a:r>
            <a:r>
              <a:rPr lang="en-US" altLang="ru-RU" sz="25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altLang="en-US" sz="2500" dirty="0" err="1" smtClean="0">
                <a:latin typeface="Times New Roman" pitchFamily="18" charset="0"/>
                <a:cs typeface="Times New Roman" pitchFamily="18" charset="0"/>
              </a:rPr>
              <a:t>фільтрація</a:t>
            </a:r>
            <a:endParaRPr lang="en-US" altLang="en-US" sz="2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500" dirty="0" err="1" smtClean="0">
                <a:latin typeface="Times New Roman" pitchFamily="18" charset="0"/>
                <a:cs typeface="Times New Roman" pitchFamily="18" charset="0"/>
              </a:rPr>
              <a:t>повторне</a:t>
            </a:r>
            <a:r>
              <a:rPr lang="en-US" alt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5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endParaRPr lang="en-US" alt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en-US" sz="2500" b="1" dirty="0" err="1" smtClean="0">
                <a:latin typeface="Times New Roman" pitchFamily="18" charset="0"/>
                <a:cs typeface="Times New Roman" pitchFamily="18" charset="0"/>
              </a:rPr>
              <a:t>Автоматизація</a:t>
            </a:r>
            <a:r>
              <a:rPr lang="en-US" altLang="ru-RU" sz="25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alt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500" dirty="0" err="1" smtClean="0">
                <a:latin typeface="Times New Roman" pitchFamily="18" charset="0"/>
                <a:cs typeface="Times New Roman" pitchFamily="18" charset="0"/>
              </a:rPr>
              <a:t>датчики</a:t>
            </a:r>
            <a:r>
              <a:rPr lang="en-US" alt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500" dirty="0" err="1" smtClean="0">
                <a:latin typeface="Times New Roman" pitchFamily="18" charset="0"/>
                <a:cs typeface="Times New Roman" pitchFamily="18" charset="0"/>
              </a:rPr>
              <a:t>якості</a:t>
            </a:r>
            <a:endParaRPr lang="uk-UA" altLang="en-US" sz="2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altLang="en-US" sz="25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500" b="1" i="0" dirty="0" smtClean="0">
                <a:effectLst/>
                <a:latin typeface="Times New Roman" pitchFamily="18" charset="0"/>
                <a:cs typeface="Times New Roman" pitchFamily="18" charset="0"/>
              </a:rPr>
              <a:t>Датчик місячного пилу,</a:t>
            </a:r>
            <a:r>
              <a:rPr lang="uk-UA" sz="2500" b="1" i="0" dirty="0" smtClean="0">
                <a:solidFill>
                  <a:srgbClr val="E6E8F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500" b="1" i="0" dirty="0" smtClean="0">
                <a:effectLst/>
                <a:latin typeface="Times New Roman" pitchFamily="18" charset="0"/>
                <a:cs typeface="Times New Roman" pitchFamily="18" charset="0"/>
              </a:rPr>
              <a:t>Датчик витоку газів,</a:t>
            </a:r>
            <a:r>
              <a:rPr lang="uk-UA" sz="2500" b="1" i="0" dirty="0" smtClean="0">
                <a:solidFill>
                  <a:srgbClr val="E6E8F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500" b="1" i="0" dirty="0" smtClean="0">
                <a:effectLst/>
                <a:latin typeface="Times New Roman" pitchFamily="18" charset="0"/>
                <a:cs typeface="Times New Roman" pitchFamily="18" charset="0"/>
              </a:rPr>
              <a:t>Датчик радіаційного фону).</a:t>
            </a:r>
            <a:endParaRPr lang="en-US" altLang="en-US" sz="2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ru-RU" sz="2500" dirty="0" err="1" smtClean="0">
                <a:latin typeface="Times New Roman" pitchFamily="18" charset="0"/>
                <a:cs typeface="Times New Roman" pitchFamily="18" charset="0"/>
              </a:rPr>
              <a:t>Arduino-</a:t>
            </a:r>
            <a:r>
              <a:rPr lang="en-US" altLang="en-US" sz="2500" dirty="0" err="1" smtClean="0">
                <a:latin typeface="Times New Roman" pitchFamily="18" charset="0"/>
                <a:cs typeface="Times New Roman" pitchFamily="18" charset="0"/>
              </a:rPr>
              <a:t>контроль</a:t>
            </a:r>
            <a:endParaRPr lang="uk-UA" altLang="en-US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500" b="1" i="0" dirty="0" smtClean="0"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500" b="1" i="0" dirty="0" smtClean="0">
                <a:effectLst/>
                <a:latin typeface="Times New Roman" pitchFamily="18" charset="0"/>
                <a:cs typeface="Times New Roman" pitchFamily="18" charset="0"/>
              </a:rPr>
              <a:t>NASA </a:t>
            </a:r>
            <a:r>
              <a:rPr lang="en-US" sz="2500" b="1" i="0" dirty="0" err="1" smtClean="0">
                <a:effectLst/>
                <a:latin typeface="Times New Roman" pitchFamily="18" charset="0"/>
                <a:cs typeface="Times New Roman" pitchFamily="18" charset="0"/>
              </a:rPr>
              <a:t>ArduSat</a:t>
            </a:r>
            <a:r>
              <a:rPr lang="uk-UA" sz="2500" b="1" i="0" dirty="0" smtClean="0"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500" b="1" i="0" dirty="0" smtClean="0">
                <a:solidFill>
                  <a:srgbClr val="E6E8F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i="0" dirty="0" smtClean="0">
                <a:effectLst/>
                <a:latin typeface="Times New Roman" pitchFamily="18" charset="0"/>
                <a:cs typeface="Times New Roman" pitchFamily="18" charset="0"/>
              </a:rPr>
              <a:t>NASA </a:t>
            </a:r>
            <a:r>
              <a:rPr lang="en-US" sz="2500" b="1" i="0" dirty="0" err="1" smtClean="0">
                <a:effectLst/>
                <a:latin typeface="Times New Roman" pitchFamily="18" charset="0"/>
                <a:cs typeface="Times New Roman" pitchFamily="18" charset="0"/>
              </a:rPr>
              <a:t>XBee</a:t>
            </a:r>
            <a:r>
              <a:rPr lang="en-US" sz="2500" b="1" i="0" dirty="0" smtClean="0">
                <a:effectLst/>
                <a:latin typeface="Times New Roman" pitchFamily="18" charset="0"/>
                <a:cs typeface="Times New Roman" pitchFamily="18" charset="0"/>
              </a:rPr>
              <a:t> Gateway</a:t>
            </a:r>
            <a:r>
              <a:rPr lang="uk-UA" sz="2500" b="1" i="0" dirty="0" smtClean="0"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r>
              <a:rPr lang="uk-UA" sz="2500" b="1" i="0" dirty="0" smtClean="0">
                <a:solidFill>
                  <a:srgbClr val="E6E8F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500" b="1" i="0" dirty="0" smtClean="0">
                <a:effectLst/>
                <a:latin typeface="Times New Roman" pitchFamily="18" charset="0"/>
                <a:cs typeface="Times New Roman" pitchFamily="18" charset="0"/>
              </a:rPr>
              <a:t>Студентські місяцеходи).</a:t>
            </a:r>
            <a:endParaRPr lang="uk-UA" altLang="en-US" sz="25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en-US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Замещающее содержимое 2"/>
          <p:cNvPicPr>
            <a:picLocks noGrp="1"/>
          </p:cNvPicPr>
          <p:nvPr>
            <p:ph sz="half" idx="2"/>
          </p:nvPr>
        </p:nvPicPr>
        <p:blipFill>
          <a:blip r:embed="rId2"/>
          <a:srcRect l="5348" r="5348"/>
          <a:stretch>
            <a:fillRect/>
          </a:stretch>
        </p:blipFill>
        <p:spPr>
          <a:xfrm>
            <a:off x="7670800" y="354329"/>
            <a:ext cx="4038600" cy="271060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CEA12DD-58BF-4379-AFBD-9EC98AFCD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0556" y="3217333"/>
            <a:ext cx="4805805" cy="307467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ее содержимое 1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386310" y="803563"/>
            <a:ext cx="3394364" cy="55941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altLang="en-US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 dirty="0">
                <a:latin typeface="Times New Roman" panose="02020603050405020304" charset="0"/>
                <a:cs typeface="Times New Roman" panose="02020603050405020304" charset="0"/>
              </a:rPr>
              <a:t>Система</a:t>
            </a:r>
            <a:r>
              <a:rPr lang="uk-UA" altLang="en-US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 dirty="0">
                <a:latin typeface="Times New Roman" panose="02020603050405020304" charset="0"/>
                <a:cs typeface="Times New Roman" panose="02020603050405020304" charset="0"/>
              </a:rPr>
              <a:t>повітря</a:t>
            </a:r>
            <a:r>
              <a:rPr lang="uk-UA" altLang="en-US" b="1" dirty="0">
                <a:latin typeface="Times New Roman" panose="02020603050405020304" charset="0"/>
                <a:cs typeface="Times New Roman" panose="02020603050405020304" charset="0"/>
              </a:rPr>
              <a:t>:</a:t>
            </a:r>
          </a:p>
          <a:p>
            <a:pPr marL="0" indent="0">
              <a:buNone/>
            </a:pPr>
            <a:endParaRPr lang="en-US" altLang="en-US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Регенерація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повітря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:</a:t>
            </a:r>
          </a:p>
          <a:p>
            <a:pPr marL="0" indent="0">
              <a:buNone/>
            </a:pPr>
            <a:r>
              <a:rPr lang="uk-UA" altLang="en-US" dirty="0">
                <a:latin typeface="Times New Roman" panose="02020603050405020304" charset="0"/>
                <a:cs typeface="Times New Roman" panose="02020603050405020304" charset="0"/>
              </a:rPr>
              <a:t>    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видалення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 CO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₂</a:t>
            </a:r>
          </a:p>
          <a:p>
            <a:pPr marL="0" indent="0">
              <a:buNone/>
            </a:pPr>
            <a:r>
              <a:rPr lang="uk-UA" altLang="en-US" dirty="0">
                <a:latin typeface="Times New Roman" panose="02020603050405020304" charset="0"/>
                <a:cs typeface="Times New Roman" panose="02020603050405020304" charset="0"/>
              </a:rPr>
              <a:t>   </a:t>
            </a:r>
            <a:r>
              <a:rPr lang="en-US" altLang="en-US" dirty="0" err="1" smtClean="0">
                <a:latin typeface="Times New Roman" panose="02020603050405020304" charset="0"/>
                <a:cs typeface="Times New Roman" panose="02020603050405020304" charset="0"/>
              </a:rPr>
              <a:t>виробництво</a:t>
            </a:r>
            <a:r>
              <a:rPr lang="en-US" altLang="ru-RU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ru-RU" dirty="0">
                <a:latin typeface="Times New Roman" panose="02020603050405020304" charset="0"/>
                <a:cs typeface="Times New Roman" panose="02020603050405020304" charset="0"/>
              </a:rPr>
              <a:t>O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₂</a:t>
            </a:r>
            <a:endParaRPr lang="en-US" altLang="ru-RU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en-US" b="1" dirty="0">
                <a:latin typeface="Times New Roman" panose="02020603050405020304" charset="0"/>
                <a:cs typeface="Times New Roman" panose="02020603050405020304" charset="0"/>
              </a:rPr>
              <a:t>Рішення</a:t>
            </a:r>
            <a:r>
              <a:rPr lang="en-US" altLang="ru-RU" b="1" dirty="0">
                <a:latin typeface="Times New Roman" panose="02020603050405020304" charset="0"/>
                <a:cs typeface="Times New Roman" panose="02020603050405020304" charset="0"/>
              </a:rPr>
              <a:t>:</a:t>
            </a:r>
          </a:p>
          <a:p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фільтри</a:t>
            </a:r>
          </a:p>
          <a:p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рослини</a:t>
            </a:r>
          </a:p>
          <a:p>
            <a:endParaRPr lang="en-US" altLang="en-US" sz="24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7398327" y="313766"/>
            <a:ext cx="4470944" cy="614978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Aft>
                <a:spcPct val="0"/>
              </a:spcAft>
            </a:pPr>
            <a:r>
              <a:rPr sz="2400" b="1" dirty="0">
                <a:latin typeface="Times New Roman" pitchFamily="18" charset="0"/>
                <a:cs typeface="Times New Roman" pitchFamily="18" charset="0"/>
              </a:rPr>
              <a:t>Система їжі</a:t>
            </a:r>
          </a:p>
          <a:p>
            <a:r>
              <a:rPr sz="2400" b="1" dirty="0">
                <a:latin typeface="Times New Roman" pitchFamily="18" charset="0"/>
                <a:cs typeface="Times New Roman" pitchFamily="18" charset="0"/>
              </a:rPr>
              <a:t>Гідропоніка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Arial" panose="020B0604020202020204"/>
              <a:buChar char="•"/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 вирощування без ґрунту </a:t>
            </a:r>
          </a:p>
          <a:p>
            <a:pPr>
              <a:buFont typeface="Arial" panose="020B0604020202020204"/>
              <a:buChar char="•"/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 економія води </a:t>
            </a:r>
          </a:p>
          <a:p>
            <a:r>
              <a:rPr sz="2400" b="1" dirty="0">
                <a:latin typeface="Times New Roman" pitchFamily="18" charset="0"/>
                <a:cs typeface="Times New Roman" pitchFamily="18" charset="0"/>
              </a:rPr>
              <a:t>Контроль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Arial" panose="020B0604020202020204"/>
              <a:buChar char="•"/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 температура 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i="0" dirty="0">
                <a:effectLst/>
                <a:latin typeface="Times New Roman" pitchFamily="18" charset="0"/>
                <a:cs typeface="Times New Roman" pitchFamily="18" charset="0"/>
              </a:rPr>
              <a:t> Гідропонні  охолоджувачі (чиллери)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sz="2400" dirty="0">
                <a:latin typeface="Times New Roman" pitchFamily="18" charset="0"/>
                <a:cs typeface="Times New Roman" pitchFamily="18" charset="0"/>
              </a:rPr>
              <a:t> світло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i="0" dirty="0">
                <a:effectLst/>
                <a:latin typeface="Times New Roman" pitchFamily="18" charset="0"/>
                <a:cs typeface="Times New Roman" pitchFamily="18" charset="0"/>
              </a:rPr>
              <a:t>LED-світильники 4000-5000K: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Во</a:t>
            </a:r>
            <a:r>
              <a:rPr sz="2400" b="1" dirty="0" err="1">
                <a:latin typeface="Times New Roman" pitchFamily="18" charset="0"/>
                <a:cs typeface="Times New Roman" pitchFamily="18" charset="0"/>
              </a:rPr>
              <a:t>логість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sz="2400" b="0" i="0" dirty="0">
                <a:effectLst/>
                <a:latin typeface="Times New Roman" pitchFamily="18" charset="0"/>
                <a:cs typeface="Times New Roman" pitchFamily="18" charset="0"/>
              </a:rPr>
              <a:t>Вологість для здорового розвитку рослин </a:t>
            </a:r>
            <a:r>
              <a:rPr lang="uk-UA" sz="2400" b="0" i="0" dirty="0" smtClean="0">
                <a:effectLst/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sz="2400" b="0" i="0" dirty="0">
                <a:effectLst/>
                <a:latin typeface="Times New Roman" pitchFamily="18" charset="0"/>
                <a:cs typeface="Times New Roman" pitchFamily="18" charset="0"/>
              </a:rPr>
              <a:t>початкових стадіях вирощування  необхідно підтримувати високу відносну вологість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більше </a:t>
            </a:r>
            <a:r>
              <a:rPr lang="uk-UA" sz="2400" b="0" i="0" dirty="0" smtClean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b="0" i="0" dirty="0">
                <a:effectLst/>
                <a:latin typeface="Times New Roman" pitchFamily="18" charset="0"/>
                <a:cs typeface="Times New Roman" pitchFamily="18" charset="0"/>
              </a:rPr>
              <a:t>80</a:t>
            </a:r>
            <a:r>
              <a:rPr lang="uk-UA" sz="2400" b="0" i="0" dirty="0" smtClean="0">
                <a:effectLst/>
                <a:latin typeface="Times New Roman" pitchFamily="18" charset="0"/>
                <a:cs typeface="Times New Roman" pitchFamily="18" charset="0"/>
              </a:rPr>
              <a:t>%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Замещающее содержимое 5"/>
          <p:cNvPicPr>
            <a:picLocks noGrp="1"/>
          </p:cNvPicPr>
          <p:nvPr>
            <p:ph sz="half" idx="2"/>
          </p:nvPr>
        </p:nvPicPr>
        <p:blipFill>
          <a:blip r:embed="rId3"/>
          <a:srcRect l="10309" r="10309"/>
          <a:stretch>
            <a:fillRect/>
          </a:stretch>
        </p:blipFill>
        <p:spPr>
          <a:xfrm>
            <a:off x="3780674" y="1058333"/>
            <a:ext cx="3497580" cy="3662045"/>
          </a:xfrm>
        </p:spPr>
      </p:pic>
      <p:sp>
        <p:nvSpPr>
          <p:cNvPr id="3" name="Стрілка: униз 2">
            <a:extLst>
              <a:ext uri="{FF2B5EF4-FFF2-40B4-BE49-F238E27FC236}">
                <a16:creationId xmlns:a16="http://schemas.microsoft.com/office/drawing/2014/main" xmlns="" id="{1FB02889-C39D-4B11-84D2-32B8027686E8}"/>
              </a:ext>
            </a:extLst>
          </p:cNvPr>
          <p:cNvSpPr/>
          <p:nvPr/>
        </p:nvSpPr>
        <p:spPr>
          <a:xfrm>
            <a:off x="1845733" y="1236133"/>
            <a:ext cx="152400" cy="6350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е поле 4"/>
          <p:cNvSpPr txBox="1"/>
          <p:nvPr/>
        </p:nvSpPr>
        <p:spPr>
          <a:xfrm>
            <a:off x="2450465" y="826827"/>
            <a:ext cx="7760335" cy="112204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sz="24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Таблиця 1. Основні системи виживання на Місяці</a:t>
            </a:r>
            <a:endParaRPr sz="2400" dirty="0"/>
          </a:p>
        </p:txBody>
      </p:sp>
      <p:graphicFrame>
        <p:nvGraphicFramePr>
          <p:cNvPr id="6" name="Таблица 5"/>
          <p:cNvGraphicFramePr/>
          <p:nvPr>
            <p:extLst>
              <p:ext uri="{D42A27DB-BD31-4B8C-83A1-F6EECF244321}">
                <p14:modId xmlns:p14="http://schemas.microsoft.com/office/powerpoint/2010/main" val="2168584445"/>
              </p:ext>
            </p:extLst>
          </p:nvPr>
        </p:nvGraphicFramePr>
        <p:xfrm>
          <a:off x="1527464" y="2017798"/>
          <a:ext cx="8935720" cy="3160395"/>
        </p:xfrm>
        <a:graphic>
          <a:graphicData uri="http://schemas.openxmlformats.org/drawingml/2006/table">
            <a:tbl>
              <a:tblPr/>
              <a:tblGrid>
                <a:gridCol w="22339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339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339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339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3865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b="1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№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b="1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Система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b="1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Призначення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b="1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Особливості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3865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Вода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Очищення та повторне використання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Автоматизація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3865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Повітря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Дихання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Контроль газів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3865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Їжа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Харчування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Гідропоніка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3865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Енергія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Живлення систем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Сонячні панелі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Замещающее 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6371866"/>
              </p:ext>
            </p:extLst>
          </p:nvPr>
        </p:nvGraphicFramePr>
        <p:xfrm>
          <a:off x="838200" y="1825625"/>
          <a:ext cx="10627360" cy="3164840"/>
        </p:xfrm>
        <a:graphic>
          <a:graphicData uri="http://schemas.openxmlformats.org/drawingml/2006/table">
            <a:tbl>
              <a:tblPr/>
              <a:tblGrid>
                <a:gridCol w="26568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568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568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568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b="1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№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b="1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Параметр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b="1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Земля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b="1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Місяць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Гравітація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9,81 м/с²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1,625 м/с²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Атмосфера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Є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Відсутня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Температура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Помірна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–170°C до +120°C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Вода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Доступна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Обмежена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Повітря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Є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Немає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Енергія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Різні джерела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 dirty="0">
                          <a:latin typeface="Times New Roman" panose="02020603050405020304"/>
                          <a:ea typeface="SimSun" panose="02010600030101010101" pitchFamily="2" charset="-122"/>
                        </a:rPr>
                        <a:t>Переважно сонячна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7" name="Текстовое поле 6"/>
          <p:cNvSpPr txBox="1"/>
          <p:nvPr/>
        </p:nvSpPr>
        <p:spPr>
          <a:xfrm>
            <a:off x="2886709" y="938530"/>
            <a:ext cx="6478963" cy="8864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sz="24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Таблиця 2. Умови життя: Земля vs Місяць</a:t>
            </a:r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ее содержимое 1"/>
          <p:cNvSpPr>
            <a:spLocks noGrp="1"/>
          </p:cNvSpPr>
          <p:nvPr>
            <p:ph sz="half" idx="1"/>
          </p:nvPr>
        </p:nvSpPr>
        <p:spPr>
          <a:xfrm>
            <a:off x="585412" y="1126952"/>
            <a:ext cx="7200900" cy="56978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altLang="en-US" sz="2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en-US" sz="2400" b="1" dirty="0" err="1" smtClean="0">
                <a:latin typeface="Times New Roman" pitchFamily="18" charset="0"/>
                <a:cs typeface="Times New Roman" pitchFamily="18" charset="0"/>
              </a:rPr>
              <a:t>Енергосистема</a:t>
            </a:r>
            <a:r>
              <a:rPr lang="en-US" alt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US" sz="2400" b="1" dirty="0">
                <a:latin typeface="Times New Roman" pitchFamily="18" charset="0"/>
                <a:cs typeface="Times New Roman" pitchFamily="18" charset="0"/>
              </a:rPr>
              <a:t>⚡</a:t>
            </a:r>
            <a:endParaRPr lang="uk-UA" altLang="zh-CN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i="0" dirty="0">
                <a:effectLst/>
                <a:latin typeface="Times New Roman" pitchFamily="18" charset="0"/>
                <a:cs typeface="Times New Roman" pitchFamily="18" charset="0"/>
              </a:rPr>
              <a:t>Вертикальні сонячні ферми</a:t>
            </a:r>
          </a:p>
          <a:p>
            <a:r>
              <a:rPr lang="ru-RU" sz="2400" i="0" dirty="0">
                <a:effectLst/>
                <a:latin typeface="Times New Roman" pitchFamily="18" charset="0"/>
                <a:cs typeface="Times New Roman" pitchFamily="18" charset="0"/>
              </a:rPr>
              <a:t>На відміну від земних, місячні сонячні панелі планують робити вертикальними та дуже високими (до 10–20 метрів).</a:t>
            </a:r>
            <a:endParaRPr lang="uk-UA" altLang="zh-CN" sz="2400" dirty="0">
              <a:latin typeface="Times New Roman" pitchFamily="18" charset="0"/>
              <a:cs typeface="Times New Roman" pitchFamily="18" charset="0"/>
            </a:endParaRPr>
          </a:p>
          <a:p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alt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en-US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en-US" sz="2400" b="1" dirty="0" err="1" smtClean="0"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en-US" alt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b="1" dirty="0" err="1">
                <a:latin typeface="Times New Roman" pitchFamily="18" charset="0"/>
                <a:cs typeface="Times New Roman" pitchFamily="18" charset="0"/>
              </a:rPr>
              <a:t>енергії</a:t>
            </a:r>
            <a:r>
              <a:rPr lang="en-US" alt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alt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сонячні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панелі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☀</a:t>
            </a:r>
            <a:r>
              <a:rPr lang="" altLang="en-US" sz="2400" dirty="0">
                <a:latin typeface="Times New Roman" pitchFamily="18" charset="0"/>
                <a:cs typeface="Times New Roman" pitchFamily="18" charset="0"/>
              </a:rPr>
              <a:t>️</a:t>
            </a:r>
          </a:p>
          <a:p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акумулятори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🔋</a:t>
            </a:r>
          </a:p>
          <a:p>
            <a:endParaRPr lang="en-US" alt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👉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Енергія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основа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⚡</a:t>
            </a:r>
          </a:p>
        </p:txBody>
      </p:sp>
      <p:pic>
        <p:nvPicPr>
          <p:cNvPr id="3" name="Замещающее содержимое 2"/>
          <p:cNvPicPr>
            <a:picLocks noGrp="1"/>
          </p:cNvPicPr>
          <p:nvPr>
            <p:ph sz="half" idx="2"/>
          </p:nvPr>
        </p:nvPicPr>
        <p:blipFill>
          <a:blip r:embed="rId2"/>
          <a:srcRect t="6561" b="26380"/>
          <a:stretch>
            <a:fillRect/>
          </a:stretch>
        </p:blipFill>
        <p:spPr>
          <a:xfrm>
            <a:off x="7550785" y="911860"/>
            <a:ext cx="3803015" cy="5265420"/>
          </a:xfrm>
        </p:spPr>
      </p:pic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683895" y="504825"/>
            <a:ext cx="4850130" cy="5672455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Автоматизація</a:t>
            </a:r>
            <a:r>
              <a:rPr lang="en-US" alt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US" sz="3000" dirty="0">
                <a:latin typeface="Times New Roman" pitchFamily="18" charset="0"/>
                <a:cs typeface="Times New Roman" pitchFamily="18" charset="0"/>
              </a:rPr>
              <a:t>🤖</a:t>
            </a:r>
          </a:p>
          <a:p>
            <a:endParaRPr lang="en-US" altLang="ru-RU" sz="3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3000" dirty="0">
                <a:latin typeface="Times New Roman" pitchFamily="18" charset="0"/>
                <a:cs typeface="Times New Roman" pitchFamily="18" charset="0"/>
              </a:rPr>
              <a:t>Мікроконтролери</a:t>
            </a:r>
            <a:r>
              <a:rPr lang="en-US" altLang="ru-RU" sz="3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en-US" altLang="ru-RU" sz="3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ru-RU" sz="3000" dirty="0">
                <a:latin typeface="Times New Roman" pitchFamily="18" charset="0"/>
                <a:cs typeface="Times New Roman" pitchFamily="18" charset="0"/>
              </a:rPr>
              <a:t>Arduino </a:t>
            </a:r>
            <a:r>
              <a:rPr lang="zh-CN" altLang="en-US" sz="3000" dirty="0">
                <a:latin typeface="Times New Roman" pitchFamily="18" charset="0"/>
                <a:cs typeface="Times New Roman" pitchFamily="18" charset="0"/>
              </a:rPr>
              <a:t>🟦</a:t>
            </a:r>
            <a:endParaRPr lang="uk-UA" altLang="zh-CN" sz="3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UNO R3</a:t>
            </a:r>
            <a:r>
              <a:rPr lang="zh-CN" altLang="en-US" sz="3000" dirty="0">
                <a:latin typeface="Times New Roman" pitchFamily="18" charset="0"/>
                <a:cs typeface="Times New Roman" pitchFamily="18" charset="0"/>
              </a:rPr>
              <a:t>📡</a:t>
            </a:r>
          </a:p>
          <a:p>
            <a:r>
              <a:rPr lang="en-US" altLang="zh-CN" sz="3000" dirty="0">
                <a:latin typeface="Times New Roman" pitchFamily="18" charset="0"/>
                <a:cs typeface="Times New Roman" pitchFamily="18" charset="0"/>
              </a:rPr>
              <a:t>ARDUINO MEGA</a:t>
            </a:r>
            <a:r>
              <a:rPr lang="zh-CN" altLang="en-US" sz="3000" dirty="0">
                <a:latin typeface="Times New Roman" pitchFamily="18" charset="0"/>
                <a:cs typeface="Times New Roman" pitchFamily="18" charset="0"/>
              </a:rPr>
              <a:t>📡</a:t>
            </a:r>
            <a:endParaRPr lang="en-US" altLang="zh-CN" sz="3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000" dirty="0">
                <a:latin typeface="Times New Roman" pitchFamily="18" charset="0"/>
                <a:cs typeface="Times New Roman" pitchFamily="18" charset="0"/>
              </a:rPr>
              <a:t>ESP32 </a:t>
            </a:r>
            <a:r>
              <a:rPr lang="zh-CN" altLang="en-US" sz="3000" dirty="0">
                <a:latin typeface="Times New Roman" pitchFamily="18" charset="0"/>
                <a:cs typeface="Times New Roman" pitchFamily="18" charset="0"/>
              </a:rPr>
              <a:t>📡</a:t>
            </a:r>
          </a:p>
          <a:p>
            <a:endParaRPr lang="en-US" altLang="ru-RU" sz="3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3000" b="1" dirty="0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en-US" altLang="ru-RU" sz="30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en-US" altLang="ru-RU" sz="3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3000" dirty="0">
                <a:latin typeface="Times New Roman" pitchFamily="18" charset="0"/>
                <a:cs typeface="Times New Roman" pitchFamily="18" charset="0"/>
              </a:rPr>
              <a:t>керування</a:t>
            </a:r>
            <a:r>
              <a:rPr lang="en-US" alt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>
                <a:latin typeface="Times New Roman" pitchFamily="18" charset="0"/>
                <a:cs typeface="Times New Roman" pitchFamily="18" charset="0"/>
              </a:rPr>
              <a:t>системами</a:t>
            </a:r>
            <a:r>
              <a:rPr lang="en-US" alt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US" sz="3000" dirty="0">
                <a:latin typeface="Times New Roman" pitchFamily="18" charset="0"/>
                <a:cs typeface="Times New Roman" pitchFamily="18" charset="0"/>
              </a:rPr>
              <a:t>🎛</a:t>
            </a:r>
            <a:r>
              <a:rPr lang="" altLang="en-US" sz="3000" dirty="0">
                <a:latin typeface="Times New Roman" pitchFamily="18" charset="0"/>
                <a:cs typeface="Times New Roman" pitchFamily="18" charset="0"/>
              </a:rPr>
              <a:t>️</a:t>
            </a:r>
          </a:p>
          <a:p>
            <a:r>
              <a:rPr lang="en-US" altLang="en-US" sz="3000" dirty="0">
                <a:latin typeface="Times New Roman" pitchFamily="18" charset="0"/>
                <a:cs typeface="Times New Roman" pitchFamily="18" charset="0"/>
              </a:rPr>
              <a:t>збір</a:t>
            </a:r>
            <a:r>
              <a:rPr lang="en-US" alt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en-US" alt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US" sz="3000" dirty="0">
                <a:latin typeface="Times New Roman" pitchFamily="18" charset="0"/>
                <a:cs typeface="Times New Roman" pitchFamily="18" charset="0"/>
              </a:rPr>
              <a:t>📊</a:t>
            </a:r>
          </a:p>
          <a:p>
            <a:r>
              <a:rPr lang="uk-UA" altLang="en-US" sz="30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altLang="en-US" sz="3000" dirty="0">
                <a:latin typeface="Times New Roman" pitchFamily="18" charset="0"/>
                <a:cs typeface="Times New Roman" pitchFamily="18" charset="0"/>
              </a:rPr>
              <a:t>втономна</a:t>
            </a:r>
            <a:r>
              <a:rPr lang="en-US" alt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>
                <a:latin typeface="Times New Roman" pitchFamily="18" charset="0"/>
                <a:cs typeface="Times New Roman" pitchFamily="18" charset="0"/>
              </a:rPr>
              <a:t>робота</a:t>
            </a:r>
            <a:r>
              <a:rPr lang="en-US" alt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US" sz="3000" dirty="0">
                <a:latin typeface="Times New Roman" pitchFamily="18" charset="0"/>
                <a:cs typeface="Times New Roman" pitchFamily="18" charset="0"/>
              </a:rPr>
              <a:t>🔄</a:t>
            </a:r>
            <a:endParaRPr lang="en-US" altLang="zh-CN" sz="3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6323965" y="633095"/>
            <a:ext cx="5476240" cy="557149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sz="2400" b="1" dirty="0" err="1">
                <a:latin typeface="Times New Roman" panose="02020603050405020304" charset="0"/>
                <a:cs typeface="Times New Roman" panose="02020603050405020304" charset="0"/>
              </a:rPr>
              <a:t>Загальна</a:t>
            </a:r>
            <a:r>
              <a:rPr sz="2400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400" b="1" dirty="0" err="1" smtClean="0">
                <a:latin typeface="Times New Roman" panose="02020603050405020304" charset="0"/>
                <a:cs typeface="Times New Roman" panose="02020603050405020304" charset="0"/>
              </a:rPr>
              <a:t>система</a:t>
            </a:r>
            <a:endParaRPr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sz="2400" dirty="0">
                <a:latin typeface="Times New Roman" panose="02020603050405020304" charset="0"/>
                <a:cs typeface="Times New Roman" panose="02020603050405020304" charset="0"/>
              </a:rPr>
              <a:t>👉 Вода + Повітря + Їжа + Енергія</a:t>
            </a:r>
          </a:p>
          <a:p>
            <a:r>
              <a:rPr sz="2400" dirty="0">
                <a:latin typeface="Times New Roman" panose="02020603050405020304" charset="0"/>
                <a:cs typeface="Times New Roman" panose="02020603050405020304" charset="0"/>
              </a:rPr>
              <a:t>= автономна база</a:t>
            </a:r>
          </a:p>
          <a:p>
            <a:endParaRPr lang="uk-UA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uk-UA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uk-UA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uk-UA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sz="2400" b="1" dirty="0">
                <a:latin typeface="Times New Roman" panose="02020603050405020304" charset="0"/>
                <a:cs typeface="Times New Roman" panose="02020603050405020304" charset="0"/>
              </a:rPr>
              <a:t>Висновки</a:t>
            </a:r>
          </a:p>
          <a:p>
            <a:r>
              <a:rPr sz="2000" dirty="0">
                <a:latin typeface="Times New Roman" panose="02020603050405020304" charset="0"/>
                <a:cs typeface="Times New Roman" panose="02020603050405020304" charset="0"/>
              </a:rPr>
              <a:t>Життя на Місяці можливе лише з </a:t>
            </a:r>
            <a:r>
              <a:rPr sz="2000" dirty="0" err="1" smtClean="0">
                <a:latin typeface="Times New Roman" panose="02020603050405020304" charset="0"/>
                <a:cs typeface="Times New Roman" panose="02020603050405020304" charset="0"/>
              </a:rPr>
              <a:t>технологіями</a:t>
            </a:r>
            <a:r>
              <a:rPr lang="uk-UA" sz="2000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sz="2000" dirty="0">
                <a:latin typeface="Times New Roman" panose="02020603050405020304" charset="0"/>
                <a:cs typeface="Times New Roman" panose="02020603050405020304" charset="0"/>
              </a:rPr>
              <a:t>Автономні системи — ключ </a:t>
            </a:r>
            <a:r>
              <a:rPr sz="2000" dirty="0" err="1">
                <a:latin typeface="Times New Roman" panose="02020603050405020304" charset="0"/>
                <a:cs typeface="Times New Roman" panose="02020603050405020304" charset="0"/>
              </a:rPr>
              <a:t>до</a:t>
            </a:r>
            <a:r>
              <a:rPr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000" dirty="0" err="1" smtClean="0">
                <a:latin typeface="Times New Roman" panose="02020603050405020304" charset="0"/>
                <a:cs typeface="Times New Roman" panose="02020603050405020304" charset="0"/>
              </a:rPr>
              <a:t>виживання</a:t>
            </a:r>
            <a:r>
              <a:rPr lang="uk-UA" sz="2000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sz="2000" dirty="0">
                <a:latin typeface="Times New Roman" panose="02020603050405020304" charset="0"/>
                <a:cs typeface="Times New Roman" panose="02020603050405020304" charset="0"/>
              </a:rPr>
              <a:t>Автоматизація </a:t>
            </a:r>
            <a:r>
              <a:rPr sz="2000" dirty="0" err="1">
                <a:latin typeface="Times New Roman" panose="02020603050405020304" charset="0"/>
                <a:cs typeface="Times New Roman" panose="02020603050405020304" charset="0"/>
              </a:rPr>
              <a:t>спрощує</a:t>
            </a:r>
            <a:r>
              <a:rPr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000" dirty="0" err="1" smtClean="0">
                <a:latin typeface="Times New Roman" panose="02020603050405020304" charset="0"/>
                <a:cs typeface="Times New Roman" panose="02020603050405020304" charset="0"/>
              </a:rPr>
              <a:t>процеси</a:t>
            </a:r>
            <a:r>
              <a:rPr lang="uk-UA" sz="2000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sz="2000" dirty="0">
                <a:latin typeface="Times New Roman" panose="02020603050405020304" charset="0"/>
                <a:cs typeface="Times New Roman" panose="02020603050405020304" charset="0"/>
              </a:rPr>
              <a:t>Необхідні спеціальні рішення для космосу </a:t>
            </a:r>
            <a:r>
              <a:rPr sz="2000" dirty="0" err="1">
                <a:latin typeface="Times New Roman" panose="02020603050405020304" charset="0"/>
                <a:cs typeface="Times New Roman" panose="02020603050405020304" charset="0"/>
              </a:rPr>
              <a:t>додай</a:t>
            </a:r>
            <a:r>
              <a:rPr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2000" dirty="0" err="1" smtClean="0">
                <a:latin typeface="Times New Roman" panose="02020603050405020304" charset="0"/>
                <a:cs typeface="Times New Roman" panose="02020603050405020304" charset="0"/>
              </a:rPr>
              <a:t>емодзі</a:t>
            </a:r>
            <a:r>
              <a:rPr lang="uk-UA" sz="2000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sz="2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Стрілка: униз 3">
            <a:extLst>
              <a:ext uri="{FF2B5EF4-FFF2-40B4-BE49-F238E27FC236}">
                <a16:creationId xmlns:a16="http://schemas.microsoft.com/office/drawing/2014/main" xmlns="" id="{2356DE34-DF89-4314-AB3D-4E0B3A6297C0}"/>
              </a:ext>
            </a:extLst>
          </p:cNvPr>
          <p:cNvSpPr/>
          <p:nvPr/>
        </p:nvSpPr>
        <p:spPr>
          <a:xfrm>
            <a:off x="1883833" y="812800"/>
            <a:ext cx="194733" cy="5588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EEA75CC-11E9-4DF9-8AB8-C0608E83FFFB}"/>
              </a:ext>
            </a:extLst>
          </p:cNvPr>
          <p:cNvSpPr txBox="1"/>
          <p:nvPr/>
        </p:nvSpPr>
        <p:spPr>
          <a:xfrm>
            <a:off x="540871" y="1122444"/>
            <a:ext cx="1132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Вода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i="0" dirty="0">
                <a:effectLst/>
                <a:latin typeface="Times New Roman" pitchFamily="18" charset="0"/>
                <a:cs typeface="Times New Roman" pitchFamily="18" charset="0"/>
              </a:rPr>
              <a:t>Де вона є: Вода на Місяці існує у вигляді льоду. Найбільші запаси зосереджені на полюсах (особливо на Південному), у кратерах, куди ніколи не заглядає сонце («пастки холоду</a:t>
            </a:r>
            <a:r>
              <a:rPr lang="ru-RU" sz="2000" i="0" dirty="0" smtClean="0">
                <a:effectLst/>
                <a:latin typeface="Times New Roman" pitchFamily="18" charset="0"/>
                <a:cs typeface="Times New Roman" pitchFamily="18" charset="0"/>
              </a:rPr>
              <a:t>»).</a:t>
            </a:r>
            <a:endParaRPr lang="en-US" sz="2000" i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08C466F-165C-4BB1-9FD7-2C03ED1510B6}"/>
              </a:ext>
            </a:extLst>
          </p:cNvPr>
          <p:cNvSpPr txBox="1"/>
          <p:nvPr/>
        </p:nvSpPr>
        <p:spPr>
          <a:xfrm>
            <a:off x="540871" y="1869904"/>
            <a:ext cx="11322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sz="2000" i="0" dirty="0">
                <a:effectLst/>
                <a:latin typeface="Times New Roman" pitchFamily="18" charset="0"/>
                <a:cs typeface="Times New Roman" pitchFamily="18" charset="0"/>
              </a:rPr>
              <a:t>Найбільш перспективним місцем вважається Південний полюс, оскільки там зосереджено найбільше запасів льоду та є ділянки («піки вічного світла») для отримання енергії від сонячних батарей, необхідної для переробних установок.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8702069-C84E-463A-A8C5-CF3BB8AF8847}"/>
              </a:ext>
            </a:extLst>
          </p:cNvPr>
          <p:cNvSpPr txBox="1"/>
          <p:nvPr/>
        </p:nvSpPr>
        <p:spPr>
          <a:xfrm>
            <a:off x="481263" y="2944807"/>
            <a:ext cx="1123277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altLang="uk-UA" sz="24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uk-UA" sz="2000" b="1" dirty="0">
                <a:latin typeface="Times New Roman" pitchFamily="18" charset="0"/>
                <a:cs typeface="Times New Roman" pitchFamily="18" charset="0"/>
              </a:rPr>
              <a:t>Їжа</a:t>
            </a:r>
            <a:r>
              <a:rPr lang="uk-UA" altLang="uk-UA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altLang="uk-UA" sz="2000" dirty="0" smtClean="0">
                <a:latin typeface="Times New Roman" pitchFamily="18" charset="0"/>
                <a:cs typeface="Times New Roman" pitchFamily="18" charset="0"/>
              </a:rPr>
              <a:t>Земні </a:t>
            </a:r>
            <a:r>
              <a:rPr kumimoji="0" lang="uk-UA" altLang="uk-UA" sz="20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запаси (дегідрована їжа)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На перших етапах колонізації основним джерелом будуть готові набори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0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Метод: Продукти сублімують (видаляють вологу), що дозволяє зберігати їх до 5 років і більше.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0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Асортимент: М'ясне рагу, паста, овочі, фрукти. Замість хліба зазвичай використовують тортильї, бо вони не залишають крихт, які небезпечні в умовах </a:t>
            </a:r>
            <a:r>
              <a:rPr kumimoji="0" lang="uk-UA" altLang="uk-UA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низької.</a:t>
            </a:r>
            <a:endParaRPr kumimoji="0" lang="uk-UA" altLang="uk-UA" sz="200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A29BA02-1AF1-43C0-8C82-2E91E0993050}"/>
              </a:ext>
            </a:extLst>
          </p:cNvPr>
          <p:cNvSpPr txBox="1"/>
          <p:nvPr/>
        </p:nvSpPr>
        <p:spPr>
          <a:xfrm>
            <a:off x="540871" y="4637578"/>
            <a:ext cx="112360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Енергія:</a:t>
            </a:r>
            <a:r>
              <a:rPr kumimoji="0" lang="uk-UA" altLang="uk-UA" sz="20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Сонячна енергія («Піки вічного світла»)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На Південному полюсі Місяця існують височини, які майже 90% часу освітлені Сонцем.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0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Як це працює: Встановлення вертикальних сонячних панелей на цих піках дозволить отримувати майже безперервний потік електрики.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0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Проблема: Навіть там бувають короткі періоди темряви, тому потрібні системи накопичення (акумулятори).</a:t>
            </a:r>
          </a:p>
          <a:p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xmlns="" id="{CBA5C135-C754-4FED-8835-3ECF1CBE8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00055"/>
            <a:ext cx="65" cy="400110"/>
          </a:xfrm>
          <a:prstGeom prst="rect">
            <a:avLst/>
          </a:prstGeom>
          <a:solidFill>
            <a:srgbClr val="1012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uk-UA" altLang="uk-UA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16528B1-7C6B-4FD9-A9A7-C2DB08948E01}"/>
              </a:ext>
            </a:extLst>
          </p:cNvPr>
          <p:cNvSpPr txBox="1"/>
          <p:nvPr/>
        </p:nvSpPr>
        <p:spPr>
          <a:xfrm>
            <a:off x="618067" y="442079"/>
            <a:ext cx="10456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👉 Вода + Повітря + Їжа + </a:t>
            </a:r>
            <a:r>
              <a:rPr lang="ru-RU" sz="1800" dirty="0" err="1" smtClean="0">
                <a:latin typeface="Times New Roman" panose="02020603050405020304" charset="0"/>
                <a:cs typeface="Times New Roman" panose="02020603050405020304" charset="0"/>
              </a:rPr>
              <a:t>Енергія</a:t>
            </a:r>
            <a:r>
              <a:rPr lang="ru-RU" sz="1800" dirty="0" smtClean="0">
                <a:latin typeface="Times New Roman" panose="02020603050405020304" charset="0"/>
                <a:cs typeface="Times New Roman" panose="02020603050405020304" charset="0"/>
              </a:rPr>
              <a:t> = </a:t>
            </a: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автономна база</a:t>
            </a:r>
          </a:p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37181899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ее содержимое 1"/>
          <p:cNvSpPr>
            <a:spLocks noGrp="1"/>
          </p:cNvSpPr>
          <p:nvPr>
            <p:ph sz="half" idx="1"/>
          </p:nvPr>
        </p:nvSpPr>
        <p:spPr>
          <a:xfrm>
            <a:off x="392430" y="355601"/>
            <a:ext cx="6228504" cy="6163732"/>
          </a:xfrm>
        </p:spPr>
        <p:txBody>
          <a:bodyPr>
            <a:normAutofit fontScale="97500"/>
          </a:bodyPr>
          <a:lstStyle/>
          <a:p>
            <a:pPr marL="0" indent="0">
              <a:buNone/>
            </a:pPr>
            <a:endParaRPr lang="en-US" alt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en-US" sz="2400" b="1" dirty="0" err="1">
                <a:latin typeface="Times New Roman" pitchFamily="18" charset="0"/>
                <a:cs typeface="Times New Roman" pitchFamily="18" charset="0"/>
              </a:rPr>
              <a:t>Новизна</a:t>
            </a:r>
            <a:r>
              <a:rPr lang="en-US" alt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alt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комплексний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підхід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Місяці</a:t>
            </a:r>
          </a:p>
          <a:p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>
                <a:latin typeface="Times New Roman" pitchFamily="18" charset="0"/>
                <a:cs typeface="Times New Roman" pitchFamily="18" charset="0"/>
              </a:rPr>
              <a:t>доступних</a:t>
            </a:r>
            <a:r>
              <a:rPr lang="en-US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технологій</a:t>
            </a:r>
            <a:endParaRPr lang="en-US" alt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en-US" sz="2400" b="1" dirty="0">
                <a:latin typeface="Times New Roman" pitchFamily="18" charset="0"/>
                <a:cs typeface="Times New Roman" pitchFamily="18" charset="0"/>
              </a:rPr>
              <a:t>Особистий</a:t>
            </a:r>
            <a:r>
              <a:rPr lang="en-US" alt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b="1" dirty="0">
                <a:latin typeface="Times New Roman" pitchFamily="18" charset="0"/>
                <a:cs typeface="Times New Roman" pitchFamily="18" charset="0"/>
              </a:rPr>
              <a:t>внесок</a:t>
            </a:r>
            <a:r>
              <a:rPr lang="en-US" altLang="ru-RU" sz="24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uk-UA" alt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altLang="ru-RU" sz="2400" dirty="0">
                <a:latin typeface="Times New Roman" pitchFamily="18" charset="0"/>
                <a:cs typeface="Times New Roman" pitchFamily="18" charset="0"/>
              </a:rPr>
              <a:t>Виконання дослідження з використанням сучасних технологій,новітніх систем та виводу висновків з загальнодоступної </a:t>
            </a:r>
            <a:r>
              <a:rPr lang="uk-UA" altLang="ru-RU" sz="2400" dirty="0" smtClean="0">
                <a:latin typeface="Times New Roman" pitchFamily="18" charset="0"/>
                <a:cs typeface="Times New Roman" pitchFamily="18" charset="0"/>
              </a:rPr>
              <a:t>інформації</a:t>
            </a:r>
            <a:endParaRPr lang="en-US" alt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altLang="ru-RU" sz="2400" b="1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altLang="en-US" sz="2400" b="1" dirty="0">
                <a:latin typeface="Times New Roman" pitchFamily="18" charset="0"/>
                <a:cs typeface="Times New Roman" pitchFamily="18" charset="0"/>
              </a:rPr>
              <a:t>жерел</a:t>
            </a:r>
            <a:r>
              <a:rPr lang="uk-UA" altLang="en-US" sz="2400" b="1" dirty="0">
                <a:latin typeface="Times New Roman" pitchFamily="18" charset="0"/>
                <a:cs typeface="Times New Roman" pitchFamily="18" charset="0"/>
              </a:rPr>
              <a:t>а:</a:t>
            </a:r>
          </a:p>
          <a:p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Wikipedia:https://uk.wikipedia.org/wiki/</a:t>
            </a:r>
            <a:endParaRPr lang="uk-UA" alt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altLang="en-US" sz="2400" dirty="0">
                <a:latin typeface="Times New Roman" pitchFamily="18" charset="0"/>
                <a:cs typeface="Times New Roman" pitchFamily="18" charset="0"/>
              </a:rPr>
              <a:t>Підручник: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Universe Space Tech </a:t>
            </a:r>
          </a:p>
          <a:p>
            <a:endParaRPr lang="en-US" alt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Замещающее содержимое 3"/>
          <p:cNvPicPr>
            <a:picLocks noGrp="1"/>
          </p:cNvPicPr>
          <p:nvPr>
            <p:ph sz="half" idx="2"/>
          </p:nvPr>
        </p:nvPicPr>
        <p:blipFill>
          <a:blip r:embed="rId2"/>
          <a:srcRect t="26372" b="26372"/>
          <a:stretch>
            <a:fillRect/>
          </a:stretch>
        </p:blipFill>
        <p:spPr>
          <a:xfrm>
            <a:off x="6557645" y="810895"/>
            <a:ext cx="5181600" cy="4351655"/>
          </a:xfrm>
        </p:spPr>
      </p:pic>
    </p:spTree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89*533"/>
  <p:tag name="TABLE_ENDDRAG_RECT" val="27*18*889*53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604</Words>
  <Application>Microsoft Office PowerPoint</Application>
  <PresentationFormat>Произвольный</PresentationFormat>
  <Paragraphs>193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 АВТОНОМНІ СИСТЕМИ ВИЖИВАННЯ ТА НАУКОВІ ЕКСПЕРИМЕНТИ НА МІСЯЦІ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Ілона</cp:lastModifiedBy>
  <cp:revision>130</cp:revision>
  <dcterms:created xsi:type="dcterms:W3CDTF">2022-05-10T13:19:00Z</dcterms:created>
  <dcterms:modified xsi:type="dcterms:W3CDTF">2026-04-20T15:22:14Z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2F986C0455C7406E88DDEAACF0417B3D_13</vt:lpwstr>
  </property>
  <property fmtid="{D5CDD505-2E9C-101B-9397-08002B2CF9AE}" pid="3" name="KSOProductBuildVer">
    <vt:lpwstr>1049-12.1.0.25242</vt:lpwstr>
  </property>
</Properties>
</file>