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4" r:id="rId2"/>
    <p:sldId id="264" r:id="rId3"/>
    <p:sldId id="270" r:id="rId4"/>
    <p:sldId id="257" r:id="rId5"/>
    <p:sldId id="271" r:id="rId6"/>
    <p:sldId id="258" r:id="rId7"/>
    <p:sldId id="259" r:id="rId8"/>
    <p:sldId id="260" r:id="rId9"/>
    <p:sldId id="261" r:id="rId10"/>
    <p:sldId id="262" r:id="rId11"/>
    <p:sldId id="268" r:id="rId12"/>
    <p:sldId id="269" r:id="rId13"/>
    <p:sldId id="267" r:id="rId14"/>
    <p:sldId id="273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A0B"/>
    <a:srgbClr val="E0B61A"/>
    <a:srgbClr val="F0B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1" autoAdjust="0"/>
    <p:restoredTop sz="94660"/>
  </p:normalViewPr>
  <p:slideViewPr>
    <p:cSldViewPr>
      <p:cViewPr varScale="1">
        <p:scale>
          <a:sx n="109" d="100"/>
          <a:sy n="109" d="100"/>
        </p:scale>
        <p:origin x="108" y="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err="1" smtClean="0"/>
              <a:t>Хвойний</a:t>
            </a:r>
            <a:r>
              <a:rPr lang="ru-RU" dirty="0" smtClean="0"/>
              <a:t> </a:t>
            </a:r>
            <a:r>
              <a:rPr lang="ru-RU" dirty="0" err="1" smtClean="0"/>
              <a:t>ліс</a:t>
            </a:r>
            <a:endParaRPr lang="ru-RU" dirty="0" smtClean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Хвойний ліс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3D9-4E37-8CEB-6D2F1EA1A138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3D9-4E37-8CEB-6D2F1EA1A138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3D9-4E37-8CEB-6D2F1EA1A138}"/>
              </c:ext>
            </c:extLst>
          </c:dPt>
          <c:cat>
            <c:strRef>
              <c:f>Лист1!$A$2:$A$4</c:f>
              <c:strCache>
                <c:ptCount val="3"/>
                <c:pt idx="0">
                  <c:v>Хвоя</c:v>
                </c:pt>
                <c:pt idx="1">
                  <c:v>Листя</c:v>
                </c:pt>
                <c:pt idx="2">
                  <c:v>Детрит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85</c:v>
                </c:pt>
                <c:pt idx="1">
                  <c:v>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9-4E37-8CEB-6D2F1EA1A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491887630634183"/>
          <c:y val="0.82703158092880213"/>
          <c:w val="0.65574976829411202"/>
          <c:h val="0.165680004751816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err="1" smtClean="0"/>
              <a:t>Мішаний</a:t>
            </a:r>
            <a:r>
              <a:rPr lang="ru-RU" dirty="0" smtClean="0"/>
              <a:t> </a:t>
            </a:r>
            <a:r>
              <a:rPr lang="ru-RU" dirty="0" err="1" smtClean="0"/>
              <a:t>ліс</a:t>
            </a:r>
            <a:endParaRPr lang="ru-RU" dirty="0" smtClean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Хвойний ліс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E9A-4F1C-AE9E-F8693777425E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E9A-4F1C-AE9E-F8693777425E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E9A-4F1C-AE9E-F8693777425E}"/>
              </c:ext>
            </c:extLst>
          </c:dPt>
          <c:cat>
            <c:strRef>
              <c:f>Лист1!$A$2:$A$4</c:f>
              <c:strCache>
                <c:ptCount val="3"/>
                <c:pt idx="0">
                  <c:v>Хвоя</c:v>
                </c:pt>
                <c:pt idx="1">
                  <c:v>Листя</c:v>
                </c:pt>
                <c:pt idx="2">
                  <c:v>Детрит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</c:v>
                </c:pt>
                <c:pt idx="1">
                  <c:v>15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9A-4F1C-AE9E-F86937774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Неосвітлені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66800" h="869950" prst="angle"/>
              <a:bevelB w="0" h="1054100"/>
            </a:sp3d>
          </c:spPr>
          <c:invertIfNegative val="0"/>
          <c:cat>
            <c:strRef>
              <c:f>Лист1!$A$2</c:f>
              <c:strCache>
                <c:ptCount val="1"/>
                <c:pt idx="0">
                  <c:v>Об'єм гнізда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0.11</c:v>
                </c:pt>
              </c:numCache>
            </c:numRef>
          </c:val>
          <c:shape val="cone"/>
          <c:extLst>
            <c:ext xmlns:c16="http://schemas.microsoft.com/office/drawing/2014/chart" uri="{C3380CC4-5D6E-409C-BE32-E72D297353CC}">
              <c16:uniqueId val="{00000000-E841-476C-8A5D-D47CA4F93E5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Освітлені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sunset" dir="t">
                <a:rot lat="0" lon="0" rev="8400000"/>
              </a:lightRig>
            </a:scene3d>
            <a:sp3d>
              <a:bevelT w="0" h="666750"/>
            </a:sp3d>
          </c:spPr>
          <c:invertIfNegative val="0"/>
          <c:cat>
            <c:strRef>
              <c:f>Лист1!$A$2</c:f>
              <c:strCache>
                <c:ptCount val="1"/>
                <c:pt idx="0">
                  <c:v>Об'єм гнізда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0.15</c:v>
                </c:pt>
              </c:numCache>
            </c:numRef>
          </c:val>
          <c:shape val="cone"/>
          <c:extLst>
            <c:ext xmlns:c16="http://schemas.microsoft.com/office/drawing/2014/chart" uri="{C3380CC4-5D6E-409C-BE32-E72D297353CC}">
              <c16:uniqueId val="{00000001-E841-476C-8A5D-D47CA4F93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507064592"/>
        <c:axId val="507065904"/>
        <c:axId val="0"/>
      </c:bar3DChart>
      <c:catAx>
        <c:axId val="50706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7065904"/>
        <c:crosses val="autoZero"/>
        <c:auto val="1"/>
        <c:lblAlgn val="ctr"/>
        <c:lblOffset val="100"/>
        <c:noMultiLvlLbl val="0"/>
      </c:catAx>
      <c:valAx>
        <c:axId val="50706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dirty="0" smtClean="0"/>
                  <a:t>Об’єм м</a:t>
                </a:r>
                <a:r>
                  <a:rPr lang="uk-UA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³</a:t>
                </a:r>
                <a:endParaRPr lang="ru-RU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706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Лист1!$A$2:$A$9</c:f>
              <c:strCache>
                <c:ptCount val="8"/>
                <c:pt idx="0">
                  <c:v>Північ</c:v>
                </c:pt>
                <c:pt idx="1">
                  <c:v>ПівнСх</c:v>
                </c:pt>
                <c:pt idx="2">
                  <c:v>Схід</c:v>
                </c:pt>
                <c:pt idx="3">
                  <c:v>ПівдСх</c:v>
                </c:pt>
                <c:pt idx="4">
                  <c:v>Південь</c:v>
                </c:pt>
                <c:pt idx="5">
                  <c:v>ПівдЗх</c:v>
                </c:pt>
                <c:pt idx="6">
                  <c:v>Захід</c:v>
                </c:pt>
                <c:pt idx="7">
                  <c:v>ПівнЗх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05-495F-AE9F-53BF89102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7292800"/>
        <c:axId val="667295752"/>
      </c:radarChart>
      <c:catAx>
        <c:axId val="66729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7295752"/>
        <c:crosses val="autoZero"/>
        <c:auto val="1"/>
        <c:lblAlgn val="ctr"/>
        <c:lblOffset val="100"/>
        <c:noMultiLvlLbl val="0"/>
      </c:catAx>
      <c:valAx>
        <c:axId val="66729575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729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B92CA-114D-4800-823D-01656C2EFE03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33C10-70DF-4882-9188-9411E3ED51A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98599-3497-4D4C-AABF-FAFF7C5BFC5C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22C29-8103-45A0-B5D5-DF1333BEEC44}" type="datetimeFigureOut">
              <a:rPr lang="uk-UA" smtClean="0"/>
              <a:pPr/>
              <a:t>22.04.2026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756A4-7D49-4843-96E6-BACAF69B46D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785950"/>
          </a:xfrm>
        </p:spPr>
        <p:txBody>
          <a:bodyPr>
            <a:noAutofit/>
          </a:bodyPr>
          <a:lstStyle/>
          <a:p>
            <a:r>
              <a:rPr lang="ru-RU" sz="2800" dirty="0" err="1"/>
              <a:t>Особливості</a:t>
            </a:r>
            <a:r>
              <a:rPr lang="ru-RU" sz="2800" dirty="0"/>
              <a:t> </a:t>
            </a:r>
            <a:r>
              <a:rPr lang="ru-RU" sz="2800" dirty="0" err="1"/>
              <a:t>поширення</a:t>
            </a:r>
            <a:r>
              <a:rPr lang="ru-RU" sz="2800" dirty="0"/>
              <a:t> та </a:t>
            </a:r>
            <a:r>
              <a:rPr lang="ru-RU" sz="2800" dirty="0" err="1"/>
              <a:t>гніздобудівної</a:t>
            </a:r>
            <a:r>
              <a:rPr lang="ru-RU" sz="2800" dirty="0"/>
              <a:t> </a:t>
            </a:r>
            <a:r>
              <a:rPr lang="ru-RU" sz="2800" dirty="0" err="1"/>
              <a:t>діяльності</a:t>
            </a:r>
            <a:r>
              <a:rPr lang="ru-RU" sz="2800" dirty="0"/>
              <a:t> </a:t>
            </a:r>
            <a:r>
              <a:rPr lang="ru-RU" sz="2800" dirty="0" err="1"/>
              <a:t>мурах</a:t>
            </a:r>
            <a:r>
              <a:rPr lang="ru-RU" sz="2800" dirty="0"/>
              <a:t> роду </a:t>
            </a:r>
            <a:r>
              <a:rPr lang="en-US" sz="2800" dirty="0"/>
              <a:t>Formica </a:t>
            </a:r>
            <a:r>
              <a:rPr lang="ru-RU" sz="2800" dirty="0" err="1"/>
              <a:t>залежно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типу </a:t>
            </a:r>
            <a:r>
              <a:rPr lang="ru-RU" sz="2800" dirty="0" err="1"/>
              <a:t>лісового</a:t>
            </a:r>
            <a:r>
              <a:rPr lang="ru-RU" sz="2800" dirty="0"/>
              <a:t> </a:t>
            </a:r>
            <a:r>
              <a:rPr lang="ru-RU" sz="2800" dirty="0" err="1"/>
              <a:t>насадження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429256" y="2214554"/>
            <a:ext cx="3429024" cy="3709998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dirty="0">
                <a:solidFill>
                  <a:schemeClr val="tx1"/>
                </a:solidFill>
              </a:rPr>
              <a:t>Науково-дослідницька робота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учнів 10а </a:t>
            </a:r>
            <a:r>
              <a:rPr lang="uk-UA" sz="2400" b="1" dirty="0">
                <a:solidFill>
                  <a:schemeClr val="tx1"/>
                </a:solidFill>
              </a:rPr>
              <a:t>класу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ОЗО Дернівський ліцей Олицької міської ради Луцького району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Волинської області</a:t>
            </a:r>
          </a:p>
          <a:p>
            <a:r>
              <a:rPr lang="uk-UA" sz="2400" b="1" dirty="0" err="1" smtClean="0">
                <a:solidFill>
                  <a:schemeClr val="tx1"/>
                </a:solidFill>
              </a:rPr>
              <a:t>Дядюся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dirty="0">
                <a:solidFill>
                  <a:schemeClr val="tx1"/>
                </a:solidFill>
              </a:rPr>
              <a:t>Н</a:t>
            </a:r>
            <a:r>
              <a:rPr lang="uk-UA" sz="2400" b="1" dirty="0" smtClean="0">
                <a:solidFill>
                  <a:schemeClr val="tx1"/>
                </a:solidFill>
              </a:rPr>
              <a:t>азарія </a:t>
            </a:r>
            <a:r>
              <a:rPr lang="uk-UA" sz="2400" b="1" dirty="0" smtClean="0">
                <a:solidFill>
                  <a:schemeClr val="tx1"/>
                </a:solidFill>
              </a:rPr>
              <a:t>та </a:t>
            </a:r>
            <a:r>
              <a:rPr lang="uk-UA" sz="2400" b="1" dirty="0" err="1" smtClean="0">
                <a:solidFill>
                  <a:schemeClr val="tx1"/>
                </a:solidFill>
              </a:rPr>
              <a:t>Щеглової</a:t>
            </a:r>
            <a:r>
              <a:rPr lang="uk-UA" sz="2400" b="1" dirty="0" smtClean="0">
                <a:solidFill>
                  <a:schemeClr val="tx1"/>
                </a:solidFill>
              </a:rPr>
              <a:t> Ілони</a:t>
            </a:r>
          </a:p>
          <a:p>
            <a:r>
              <a:rPr lang="uk-UA" sz="2400" b="1" dirty="0" smtClean="0">
                <a:solidFill>
                  <a:schemeClr val="tx1"/>
                </a:solidFill>
              </a:rPr>
              <a:t>Керівник : </a:t>
            </a:r>
          </a:p>
          <a:p>
            <a:r>
              <a:rPr lang="uk-UA" sz="2400" b="1" dirty="0" err="1" smtClean="0">
                <a:solidFill>
                  <a:schemeClr val="tx1"/>
                </a:solidFill>
              </a:rPr>
              <a:t>Віннічук</a:t>
            </a:r>
            <a:r>
              <a:rPr lang="uk-UA" sz="2400" b="1" dirty="0" smtClean="0">
                <a:solidFill>
                  <a:schemeClr val="tx1"/>
                </a:solidFill>
              </a:rPr>
              <a:t> Лариса Андріївна</a:t>
            </a:r>
            <a:endParaRPr lang="uk-UA" sz="24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02" y="1844824"/>
            <a:ext cx="3482585" cy="4643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Гіпотеза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A0A0A"/>
                </a:solidFill>
                <a:latin typeface="Google Sans"/>
              </a:rPr>
              <a:t>Тип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лісового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насадження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визначає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архітектуру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та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щільність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гнізд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: у </a:t>
            </a:r>
            <a:r>
              <a:rPr lang="ru-RU" b="1" dirty="0" err="1">
                <a:solidFill>
                  <a:srgbClr val="0A0A0A"/>
                </a:solidFill>
                <a:latin typeface="Google Sans"/>
              </a:rPr>
              <a:t>соснових</a:t>
            </a:r>
            <a:r>
              <a:rPr lang="ru-RU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b="1" dirty="0" err="1">
                <a:solidFill>
                  <a:srgbClr val="0A0A0A"/>
                </a:solidFill>
                <a:latin typeface="Google Sans"/>
              </a:rPr>
              <a:t>лісах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переважають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великі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наземні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куполи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з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хвої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з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рівномірним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розподілом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територією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,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тоді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як у </a:t>
            </a:r>
            <a:r>
              <a:rPr lang="ru-RU" b="1" dirty="0" err="1">
                <a:solidFill>
                  <a:srgbClr val="0A0A0A"/>
                </a:solidFill>
                <a:latin typeface="Google Sans"/>
              </a:rPr>
              <a:t>дубових</a:t>
            </a:r>
            <a:r>
              <a:rPr lang="ru-RU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b="1" dirty="0" err="1">
                <a:solidFill>
                  <a:srgbClr val="0A0A0A"/>
                </a:solidFill>
                <a:latin typeface="Google Sans"/>
              </a:rPr>
              <a:t>лісах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гніздова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діяльність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зосереджена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на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освітлених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ділянках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, а структура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гнізд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характеризується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більшою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часткою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ґрунту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та </a:t>
            </a:r>
            <a:r>
              <a:rPr lang="ru-RU" dirty="0" err="1">
                <a:solidFill>
                  <a:srgbClr val="0A0A0A"/>
                </a:solidFill>
                <a:latin typeface="Google Sans"/>
              </a:rPr>
              <a:t>рослинного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 детриту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Об’єкти дослідження</a:t>
            </a:r>
            <a:r>
              <a:rPr lang="uk-UA" dirty="0" smtClean="0"/>
              <a:t>:</a:t>
            </a:r>
            <a:endParaRPr lang="uk-UA" dirty="0"/>
          </a:p>
        </p:txBody>
      </p:sp>
      <p:sp>
        <p:nvSpPr>
          <p:cNvPr id="12" name="Місце для вмісту 11"/>
          <p:cNvSpPr>
            <a:spLocks noGrp="1"/>
          </p:cNvSpPr>
          <p:nvPr>
            <p:ph sz="half" idx="4294967295"/>
          </p:nvPr>
        </p:nvSpPr>
        <p:spPr>
          <a:xfrm>
            <a:off x="578062" y="3421111"/>
            <a:ext cx="7929618" cy="1328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 smtClean="0"/>
              <a:t>Предмет дослідження: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8062" y="1311935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0A0A0A"/>
                </a:solidFill>
                <a:latin typeface="Google Sans"/>
              </a:rPr>
              <a:t>Процеси</a:t>
            </a:r>
            <a:r>
              <a:rPr lang="ru-RU" sz="36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600" dirty="0" err="1">
                <a:solidFill>
                  <a:srgbClr val="0A0A0A"/>
                </a:solidFill>
                <a:latin typeface="Google Sans"/>
              </a:rPr>
              <a:t>життєдіяльності</a:t>
            </a:r>
            <a:r>
              <a:rPr lang="ru-RU" sz="3600" dirty="0">
                <a:solidFill>
                  <a:srgbClr val="0A0A0A"/>
                </a:solidFill>
                <a:latin typeface="Google Sans"/>
              </a:rPr>
              <a:t> та </a:t>
            </a:r>
            <a:r>
              <a:rPr lang="ru-RU" sz="3600" dirty="0" err="1">
                <a:solidFill>
                  <a:srgbClr val="0A0A0A"/>
                </a:solidFill>
                <a:latin typeface="Google Sans"/>
              </a:rPr>
              <a:t>просторового</a:t>
            </a:r>
            <a:r>
              <a:rPr lang="ru-RU" sz="36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600" dirty="0" err="1">
                <a:solidFill>
                  <a:srgbClr val="0A0A0A"/>
                </a:solidFill>
                <a:latin typeface="Google Sans"/>
              </a:rPr>
              <a:t>розміщення</a:t>
            </a:r>
            <a:r>
              <a:rPr lang="ru-RU" sz="36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600" dirty="0" err="1">
                <a:solidFill>
                  <a:srgbClr val="0A0A0A"/>
                </a:solidFill>
                <a:latin typeface="Google Sans"/>
              </a:rPr>
              <a:t>мурах</a:t>
            </a:r>
            <a:r>
              <a:rPr lang="ru-RU" sz="3600" dirty="0">
                <a:solidFill>
                  <a:srgbClr val="0A0A0A"/>
                </a:solidFill>
                <a:latin typeface="Google Sans"/>
              </a:rPr>
              <a:t> роду </a:t>
            </a:r>
            <a:r>
              <a:rPr lang="ru-RU" sz="3600" i="1" dirty="0" err="1">
                <a:solidFill>
                  <a:srgbClr val="0A0A0A"/>
                </a:solidFill>
                <a:latin typeface="Google Sans"/>
              </a:rPr>
              <a:t>Formica</a:t>
            </a:r>
            <a:r>
              <a:rPr lang="ru-RU" sz="3600" dirty="0">
                <a:solidFill>
                  <a:srgbClr val="0A0A0A"/>
                </a:solidFill>
                <a:latin typeface="Google Sans"/>
              </a:rPr>
              <a:t> у </a:t>
            </a:r>
            <a:r>
              <a:rPr lang="ru-RU" sz="3600" dirty="0" err="1">
                <a:solidFill>
                  <a:srgbClr val="0A0A0A"/>
                </a:solidFill>
                <a:latin typeface="Google Sans"/>
              </a:rPr>
              <a:t>лісових</a:t>
            </a:r>
            <a:r>
              <a:rPr lang="ru-RU" sz="36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600" dirty="0" err="1">
                <a:solidFill>
                  <a:srgbClr val="0A0A0A"/>
                </a:solidFill>
                <a:latin typeface="Google Sans"/>
              </a:rPr>
              <a:t>біоценозах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4103717"/>
            <a:ext cx="77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Особливості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поширення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,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щільності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поселень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та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специфіка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архітектури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гнізд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мурах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роду </a:t>
            </a:r>
            <a:r>
              <a:rPr lang="en-US" sz="3200" i="1" dirty="0">
                <a:solidFill>
                  <a:srgbClr val="0A0A0A"/>
                </a:solidFill>
                <a:latin typeface="Google Sans"/>
              </a:rPr>
              <a:t>Formica</a:t>
            </a:r>
            <a:r>
              <a:rPr lang="en-US" sz="3200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залежно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від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складу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лісових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насаджень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(на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прикладі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 соснового та </a:t>
            </a:r>
            <a:r>
              <a:rPr lang="ru-RU" sz="3200" dirty="0" err="1" smtClean="0">
                <a:solidFill>
                  <a:srgbClr val="0A0A0A"/>
                </a:solidFill>
                <a:latin typeface="Google Sans"/>
              </a:rPr>
              <a:t>мішаного</a:t>
            </a:r>
            <a:r>
              <a:rPr lang="ru-RU" sz="3200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sz="3200" dirty="0" err="1">
                <a:solidFill>
                  <a:srgbClr val="0A0A0A"/>
                </a:solidFill>
                <a:latin typeface="Google Sans"/>
              </a:rPr>
              <a:t>лісів</a:t>
            </a:r>
            <a:r>
              <a:rPr lang="ru-RU" sz="3200" dirty="0">
                <a:solidFill>
                  <a:srgbClr val="0A0A0A"/>
                </a:solidFill>
                <a:latin typeface="Google Sans"/>
              </a:rPr>
              <a:t>).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uk-UA" b="1" dirty="0" smtClean="0"/>
              <a:t>Мета дослідження</a:t>
            </a:r>
            <a:r>
              <a:rPr lang="uk-UA" dirty="0" smtClean="0"/>
              <a:t>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4294967295"/>
          </p:nvPr>
        </p:nvSpPr>
        <p:spPr>
          <a:xfrm>
            <a:off x="500034" y="1571612"/>
            <a:ext cx="8229600" cy="4525963"/>
          </a:xfrm>
        </p:spPr>
        <p:txBody>
          <a:bodyPr/>
          <a:lstStyle/>
          <a:p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92046" rIns="91440" bIns="9204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Виявити та порівняти особливості просторового розміщення і гніздобудівної діяльності мурах роду </a:t>
            </a:r>
            <a:r>
              <a:rPr kumimoji="0" lang="ru-RU" altLang="ru-RU" sz="1200" b="0" i="1" u="none" strike="noStrike" cap="none" normalizeH="0" baseline="0" smtClean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Formica</a:t>
            </a: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у соснових та дубових лісових насадженнях, а також встановити залежність параметрів їхніх гнізд від екологічних умов цих типів лісу.</a:t>
            </a:r>
            <a:endParaRPr kumimoji="0" lang="ru-RU" altLang="ru-RU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15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1448140"/>
            <a:ext cx="7776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Виявити</a:t>
            </a:r>
            <a:r>
              <a:rPr lang="ru-RU" sz="3200" dirty="0"/>
              <a:t> та </a:t>
            </a:r>
            <a:r>
              <a:rPr lang="ru-RU" sz="3200" dirty="0" err="1"/>
              <a:t>порівняти</a:t>
            </a:r>
            <a:r>
              <a:rPr lang="ru-RU" sz="3200" dirty="0"/>
              <a:t> </a:t>
            </a:r>
            <a:r>
              <a:rPr lang="ru-RU" sz="3200" dirty="0" err="1"/>
              <a:t>особливості</a:t>
            </a:r>
            <a:r>
              <a:rPr lang="ru-RU" sz="3200" dirty="0"/>
              <a:t> </a:t>
            </a:r>
            <a:r>
              <a:rPr lang="ru-RU" sz="3200" dirty="0" err="1"/>
              <a:t>просторового</a:t>
            </a:r>
            <a:r>
              <a:rPr lang="ru-RU" sz="3200" dirty="0"/>
              <a:t> </a:t>
            </a:r>
            <a:r>
              <a:rPr lang="ru-RU" sz="3200" dirty="0" err="1"/>
              <a:t>розміщення</a:t>
            </a:r>
            <a:r>
              <a:rPr lang="ru-RU" sz="3200" dirty="0"/>
              <a:t> і </a:t>
            </a:r>
            <a:r>
              <a:rPr lang="ru-RU" sz="3200" dirty="0" err="1"/>
              <a:t>гніздобудівної</a:t>
            </a:r>
            <a:r>
              <a:rPr lang="ru-RU" sz="3200" dirty="0"/>
              <a:t> </a:t>
            </a:r>
            <a:r>
              <a:rPr lang="ru-RU" sz="3200" dirty="0" err="1"/>
              <a:t>діяльності</a:t>
            </a:r>
            <a:r>
              <a:rPr lang="ru-RU" sz="3200" dirty="0"/>
              <a:t> </a:t>
            </a:r>
            <a:r>
              <a:rPr lang="ru-RU" sz="3200" dirty="0" err="1"/>
              <a:t>мурах</a:t>
            </a:r>
            <a:r>
              <a:rPr lang="ru-RU" sz="3200" dirty="0"/>
              <a:t> роду </a:t>
            </a:r>
            <a:r>
              <a:rPr lang="en-US" sz="3200" dirty="0"/>
              <a:t>Formica </a:t>
            </a:r>
            <a:r>
              <a:rPr lang="ru-RU" sz="3200" dirty="0"/>
              <a:t>у </a:t>
            </a:r>
            <a:r>
              <a:rPr lang="ru-RU" sz="3200" dirty="0" err="1"/>
              <a:t>соснових</a:t>
            </a:r>
            <a:r>
              <a:rPr lang="ru-RU" sz="3200" dirty="0"/>
              <a:t> та </a:t>
            </a:r>
            <a:r>
              <a:rPr lang="ru-RU" sz="3200" dirty="0" err="1" smtClean="0"/>
              <a:t>мішаних</a:t>
            </a:r>
            <a:r>
              <a:rPr lang="ru-RU" sz="3200" dirty="0" smtClean="0"/>
              <a:t> </a:t>
            </a:r>
            <a:r>
              <a:rPr lang="ru-RU" sz="3200" dirty="0" err="1"/>
              <a:t>лісових</a:t>
            </a:r>
            <a:r>
              <a:rPr lang="ru-RU" sz="3200" dirty="0"/>
              <a:t> </a:t>
            </a:r>
            <a:r>
              <a:rPr lang="ru-RU" sz="3200" dirty="0" err="1"/>
              <a:t>насадженнях</a:t>
            </a:r>
            <a:r>
              <a:rPr lang="ru-RU" sz="3200" dirty="0"/>
              <a:t>, а </a:t>
            </a:r>
            <a:r>
              <a:rPr lang="ru-RU" sz="3200" dirty="0" err="1"/>
              <a:t>також</a:t>
            </a:r>
            <a:r>
              <a:rPr lang="ru-RU" sz="3200" dirty="0"/>
              <a:t> </a:t>
            </a:r>
            <a:r>
              <a:rPr lang="ru-RU" sz="3200" dirty="0" err="1"/>
              <a:t>встановити</a:t>
            </a:r>
            <a:r>
              <a:rPr lang="ru-RU" sz="3200" dirty="0"/>
              <a:t> </a:t>
            </a:r>
            <a:r>
              <a:rPr lang="ru-RU" sz="3200" dirty="0" err="1"/>
              <a:t>залежність</a:t>
            </a:r>
            <a:r>
              <a:rPr lang="ru-RU" sz="3200" dirty="0"/>
              <a:t> </a:t>
            </a:r>
            <a:r>
              <a:rPr lang="ru-RU" sz="3200" dirty="0" err="1"/>
              <a:t>параметрів</a:t>
            </a:r>
            <a:r>
              <a:rPr lang="ru-RU" sz="3200" dirty="0"/>
              <a:t> </a:t>
            </a:r>
            <a:r>
              <a:rPr lang="ru-RU" sz="3200" dirty="0" err="1"/>
              <a:t>їхніх</a:t>
            </a:r>
            <a:r>
              <a:rPr lang="ru-RU" sz="3200" dirty="0"/>
              <a:t> </a:t>
            </a:r>
            <a:r>
              <a:rPr lang="ru-RU" sz="3200" dirty="0" err="1"/>
              <a:t>гнізд</a:t>
            </a:r>
            <a:r>
              <a:rPr lang="ru-RU" sz="3200" dirty="0"/>
              <a:t> </a:t>
            </a:r>
            <a:r>
              <a:rPr lang="ru-RU" sz="3200" dirty="0" err="1"/>
              <a:t>від</a:t>
            </a:r>
            <a:r>
              <a:rPr lang="ru-RU" sz="3200" dirty="0"/>
              <a:t> </a:t>
            </a:r>
            <a:r>
              <a:rPr lang="ru-RU" sz="3200" dirty="0" err="1"/>
              <a:t>екологічних</a:t>
            </a:r>
            <a:r>
              <a:rPr lang="ru-RU" sz="3200" dirty="0"/>
              <a:t> умов </a:t>
            </a:r>
            <a:r>
              <a:rPr lang="ru-RU" sz="3200" dirty="0" err="1"/>
              <a:t>цих</a:t>
            </a:r>
            <a:r>
              <a:rPr lang="ru-RU" sz="3200" dirty="0"/>
              <a:t> </a:t>
            </a:r>
            <a:r>
              <a:rPr lang="ru-RU" sz="3200" dirty="0" err="1"/>
              <a:t>типів</a:t>
            </a:r>
            <a:r>
              <a:rPr lang="ru-RU" sz="3200" dirty="0"/>
              <a:t> </a:t>
            </a:r>
            <a:r>
              <a:rPr lang="ru-RU" sz="3200" dirty="0" err="1"/>
              <a:t>лісу</a:t>
            </a:r>
            <a:r>
              <a:rPr lang="ru-RU" sz="3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Дослідницькі завдання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Font typeface="Wingdings" pitchFamily="2" charset="2"/>
              <a:buChar char="§"/>
            </a:pPr>
            <a:r>
              <a:rPr lang="ru-RU" dirty="0" smtClean="0"/>
              <a:t>Провести </a:t>
            </a:r>
            <a:r>
              <a:rPr lang="ru-RU" dirty="0" err="1" smtClean="0"/>
              <a:t>облік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мурашників</a:t>
            </a:r>
            <a:r>
              <a:rPr lang="ru-RU" dirty="0" smtClean="0"/>
              <a:t> на </a:t>
            </a:r>
            <a:r>
              <a:rPr lang="ru-RU" dirty="0" err="1" smtClean="0"/>
              <a:t>обраних</a:t>
            </a:r>
            <a:r>
              <a:rPr lang="ru-RU" dirty="0" smtClean="0"/>
              <a:t> </a:t>
            </a:r>
            <a:r>
              <a:rPr lang="ru-RU" dirty="0" err="1" smtClean="0"/>
              <a:t>ділянках</a:t>
            </a:r>
            <a:r>
              <a:rPr lang="ru-RU" dirty="0" smtClean="0"/>
              <a:t> соснового та </a:t>
            </a:r>
            <a:r>
              <a:rPr lang="ru-RU" dirty="0" err="1" smtClean="0"/>
              <a:t>мішаного</a:t>
            </a:r>
            <a:r>
              <a:rPr lang="ru-RU" dirty="0" smtClean="0"/>
              <a:t> </a:t>
            </a:r>
            <a:r>
              <a:rPr lang="ru-RU" dirty="0" err="1" smtClean="0"/>
              <a:t>лісів</a:t>
            </a:r>
            <a:r>
              <a:rPr lang="ru-RU" dirty="0" smtClean="0"/>
              <a:t>.</a:t>
            </a:r>
          </a:p>
          <a:p>
            <a:pPr lvl="0">
              <a:buFont typeface="Wingdings" pitchFamily="2" charset="2"/>
              <a:buChar char="§"/>
            </a:pPr>
            <a:r>
              <a:rPr lang="uk-UA" dirty="0" smtClean="0"/>
              <a:t>Нанести на карту діючі та покинуті мурашники</a:t>
            </a:r>
            <a:endParaRPr lang="ru-RU" dirty="0" smtClean="0"/>
          </a:p>
          <a:p>
            <a:pPr lvl="0">
              <a:buFont typeface="Wingdings" pitchFamily="2" charset="2"/>
              <a:buChar char="§"/>
            </a:pPr>
            <a:r>
              <a:rPr lang="ru-RU" dirty="0" err="1" smtClean="0"/>
              <a:t>Виміряти</a:t>
            </a:r>
            <a:r>
              <a:rPr lang="ru-RU" dirty="0" smtClean="0"/>
              <a:t> </a:t>
            </a:r>
            <a:r>
              <a:rPr lang="ru-RU" dirty="0" err="1" smtClean="0"/>
              <a:t>морфометричні</a:t>
            </a:r>
            <a:r>
              <a:rPr lang="ru-RU" dirty="0" smtClean="0"/>
              <a:t> </a:t>
            </a:r>
            <a:r>
              <a:rPr lang="ru-RU" dirty="0" err="1" smtClean="0"/>
              <a:t>параметри</a:t>
            </a:r>
            <a:r>
              <a:rPr lang="ru-RU" dirty="0" smtClean="0"/>
              <a:t> </a:t>
            </a:r>
            <a:r>
              <a:rPr lang="ru-RU" dirty="0" err="1" smtClean="0"/>
              <a:t>гнізд</a:t>
            </a:r>
            <a:r>
              <a:rPr lang="ru-RU" dirty="0" smtClean="0"/>
              <a:t> (</a:t>
            </a:r>
            <a:r>
              <a:rPr lang="ru-RU" dirty="0" err="1" smtClean="0"/>
              <a:t>висоту</a:t>
            </a:r>
            <a:r>
              <a:rPr lang="ru-RU" dirty="0" smtClean="0"/>
              <a:t>, </a:t>
            </a:r>
            <a:r>
              <a:rPr lang="ru-RU" dirty="0" err="1" smtClean="0"/>
              <a:t>діаметр</a:t>
            </a:r>
            <a:r>
              <a:rPr lang="ru-RU" dirty="0" smtClean="0"/>
              <a:t>, форму купола).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err="1" smtClean="0"/>
              <a:t>Проаналізувати</a:t>
            </a:r>
            <a:r>
              <a:rPr lang="ru-RU" dirty="0" smtClean="0"/>
              <a:t> склад </a:t>
            </a:r>
            <a:r>
              <a:rPr lang="ru-RU" dirty="0" err="1" smtClean="0"/>
              <a:t>будівельного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</a:t>
            </a:r>
            <a:r>
              <a:rPr lang="ru-RU" dirty="0" err="1" smtClean="0"/>
              <a:t>куполів</a:t>
            </a:r>
            <a:r>
              <a:rPr lang="ru-RU" dirty="0" smtClean="0"/>
              <a:t> у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насадженнях</a:t>
            </a:r>
            <a:r>
              <a:rPr lang="ru-RU" dirty="0" smtClean="0"/>
              <a:t>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err="1" smtClean="0"/>
              <a:t>Визначити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</a:t>
            </a:r>
            <a:r>
              <a:rPr lang="ru-RU" dirty="0" err="1" smtClean="0"/>
              <a:t>освітленості</a:t>
            </a:r>
            <a:r>
              <a:rPr lang="ru-RU" dirty="0" smtClean="0"/>
              <a:t> (</a:t>
            </a:r>
            <a:r>
              <a:rPr lang="ru-RU" dirty="0" err="1" smtClean="0"/>
              <a:t>зімкнутості</a:t>
            </a:r>
            <a:r>
              <a:rPr lang="ru-RU" dirty="0" smtClean="0"/>
              <a:t> крон) на </a:t>
            </a:r>
            <a:r>
              <a:rPr lang="ru-RU" dirty="0" err="1" smtClean="0"/>
              <a:t>локалізацію</a:t>
            </a:r>
            <a:r>
              <a:rPr lang="ru-RU" dirty="0" smtClean="0"/>
              <a:t> </a:t>
            </a:r>
            <a:r>
              <a:rPr lang="ru-RU" dirty="0" err="1" smtClean="0"/>
              <a:t>гнізд</a:t>
            </a:r>
            <a:endParaRPr lang="ru-RU" dirty="0" smtClean="0"/>
          </a:p>
          <a:p>
            <a:pPr lvl="0">
              <a:buFont typeface="Wingdings" pitchFamily="2" charset="2"/>
              <a:buChar char="§"/>
            </a:pPr>
            <a:endParaRPr lang="uk-UA" dirty="0" smtClean="0"/>
          </a:p>
          <a:p>
            <a:pPr lvl="0">
              <a:buFont typeface="Wingdings" pitchFamily="2" charset="2"/>
              <a:buChar char="§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14282" y="142852"/>
            <a:ext cx="314327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Матеріали та методи </a:t>
            </a:r>
            <a:r>
              <a:rPr lang="uk-UA" sz="2000" b="1" dirty="0" smtClean="0"/>
              <a:t>досліджень</a:t>
            </a:r>
          </a:p>
          <a:p>
            <a:r>
              <a:rPr lang="uk-UA" b="1" dirty="0"/>
              <a:t>Матеріалом дослідження є гнізда мурах роду </a:t>
            </a:r>
            <a:r>
              <a:rPr lang="en-US" b="1" dirty="0"/>
              <a:t>Formica (</a:t>
            </a:r>
            <a:r>
              <a:rPr lang="uk-UA" b="1" dirty="0"/>
              <a:t>наприклад, </a:t>
            </a:r>
            <a:r>
              <a:rPr lang="en-US" b="1" dirty="0"/>
              <a:t>Formica </a:t>
            </a:r>
            <a:r>
              <a:rPr lang="en-US" b="1" dirty="0" err="1"/>
              <a:t>rufa</a:t>
            </a:r>
            <a:r>
              <a:rPr lang="en-US" b="1" dirty="0"/>
              <a:t> </a:t>
            </a:r>
            <a:r>
              <a:rPr lang="uk-UA" b="1" dirty="0"/>
              <a:t>або </a:t>
            </a:r>
            <a:r>
              <a:rPr lang="en-US" b="1" dirty="0"/>
              <a:t>Formica </a:t>
            </a:r>
            <a:r>
              <a:rPr lang="en-US" b="1" dirty="0" err="1"/>
              <a:t>polyctena</a:t>
            </a:r>
            <a:r>
              <a:rPr lang="en-US" b="1" dirty="0"/>
              <a:t>), </a:t>
            </a:r>
            <a:r>
              <a:rPr lang="uk-UA" b="1" dirty="0"/>
              <a:t>виявлені на контрольних ділянках у соснових та </a:t>
            </a:r>
            <a:r>
              <a:rPr lang="uk-UA" b="1" dirty="0" smtClean="0"/>
              <a:t>мішаних лісах.</a:t>
            </a:r>
            <a:endParaRPr lang="uk-UA" b="1" dirty="0" smtClean="0"/>
          </a:p>
          <a:p>
            <a:r>
              <a:rPr lang="ru-RU" b="1" dirty="0" err="1">
                <a:solidFill>
                  <a:srgbClr val="0A0A0A"/>
                </a:solidFill>
                <a:latin typeface="Google Sans"/>
              </a:rPr>
              <a:t>Польові</a:t>
            </a:r>
            <a:r>
              <a:rPr lang="ru-RU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b="1" dirty="0" err="1" smtClean="0">
                <a:solidFill>
                  <a:srgbClr val="0A0A0A"/>
                </a:solidFill>
                <a:latin typeface="Google Sans"/>
              </a:rPr>
              <a:t>методи</a:t>
            </a:r>
            <a:endParaRPr lang="ru-RU" b="1" dirty="0" smtClean="0">
              <a:solidFill>
                <a:srgbClr val="0A0A0A"/>
              </a:solidFill>
              <a:latin typeface="Google Sans"/>
            </a:endParaRPr>
          </a:p>
          <a:p>
            <a:r>
              <a:rPr lang="ru-RU" b="1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ru-RU" b="1" dirty="0" err="1">
                <a:solidFill>
                  <a:srgbClr val="0A0A0A"/>
                </a:solidFill>
                <a:latin typeface="Google Sans"/>
              </a:rPr>
              <a:t>Морфометрія</a:t>
            </a:r>
            <a:r>
              <a:rPr lang="ru-RU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b="1" dirty="0" err="1" smtClean="0">
                <a:solidFill>
                  <a:srgbClr val="0A0A0A"/>
                </a:solidFill>
                <a:latin typeface="Google Sans"/>
              </a:rPr>
              <a:t>гнізд</a:t>
            </a:r>
            <a:endParaRPr lang="ru-RU" b="1" dirty="0" smtClean="0">
              <a:solidFill>
                <a:srgbClr val="0A0A0A"/>
              </a:solidFill>
              <a:latin typeface="Google Sans"/>
            </a:endParaRPr>
          </a:p>
          <a:p>
            <a:r>
              <a:rPr lang="ru-RU" b="1" dirty="0" err="1">
                <a:solidFill>
                  <a:srgbClr val="0A0A0A"/>
                </a:solidFill>
                <a:latin typeface="Google Sans"/>
              </a:rPr>
              <a:t>Екологічні</a:t>
            </a:r>
            <a:r>
              <a:rPr lang="ru-RU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b="1" dirty="0" err="1" smtClean="0">
                <a:solidFill>
                  <a:srgbClr val="0A0A0A"/>
                </a:solidFill>
                <a:latin typeface="Google Sans"/>
              </a:rPr>
              <a:t>параметри</a:t>
            </a:r>
            <a:endParaRPr lang="ru-RU" b="1" dirty="0" smtClean="0">
              <a:solidFill>
                <a:srgbClr val="0A0A0A"/>
              </a:solidFill>
              <a:latin typeface="Google Sans"/>
            </a:endParaRPr>
          </a:p>
          <a:p>
            <a:r>
              <a:rPr lang="ru-RU" b="1" dirty="0" err="1"/>
              <a:t>Математична</a:t>
            </a:r>
            <a:r>
              <a:rPr lang="ru-RU" b="1" dirty="0"/>
              <a:t> </a:t>
            </a:r>
            <a:r>
              <a:rPr lang="ru-RU" b="1" dirty="0" err="1"/>
              <a:t>обробка</a:t>
            </a:r>
            <a:r>
              <a:rPr lang="uk-UA" b="1" dirty="0"/>
              <a:t/>
            </a:r>
            <a:br>
              <a:rPr lang="uk-UA" b="1" dirty="0"/>
            </a:b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645024"/>
            <a:ext cx="4000762" cy="30005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23440"/>
            <a:ext cx="2565929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00034" y="214290"/>
            <a:ext cx="8229600" cy="725487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Карта мурашників</a:t>
            </a:r>
            <a:endParaRPr lang="uk-UA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66" y="1196752"/>
            <a:ext cx="7803903" cy="32958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66" y="1196557"/>
            <a:ext cx="7803903" cy="32958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65" y="1196751"/>
            <a:ext cx="7803903" cy="3295823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523237" y="4375758"/>
            <a:ext cx="2628035" cy="493402"/>
          </a:xfrm>
          <a:prstGeom prst="roundRect">
            <a:avLst/>
          </a:prstGeom>
          <a:solidFill>
            <a:srgbClr val="E0B6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uk-UA" dirty="0" smtClean="0"/>
              <a:t>Діючі мурашники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9466" y="4869160"/>
            <a:ext cx="2631806" cy="475328"/>
          </a:xfrm>
          <a:prstGeom prst="roundRect">
            <a:avLst/>
          </a:prstGeom>
          <a:solidFill>
            <a:srgbClr val="D20A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2. Покинуті мурашники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Морфометрія гнізд</a:t>
            </a:r>
            <a:endParaRPr lang="uk-UA" b="1" dirty="0"/>
          </a:p>
        </p:txBody>
      </p:sp>
      <p:sp>
        <p:nvSpPr>
          <p:cNvPr id="9" name="Місце для вмісту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90754244"/>
              </p:ext>
            </p:extLst>
          </p:nvPr>
        </p:nvGraphicFramePr>
        <p:xfrm>
          <a:off x="611560" y="934403"/>
          <a:ext cx="8075240" cy="5687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78767597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3588657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019437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6483985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407098305"/>
                    </a:ext>
                  </a:extLst>
                </a:gridCol>
                <a:gridCol w="1375910">
                  <a:extLst>
                    <a:ext uri="{9D8B030D-6E8A-4147-A177-3AD203B41FA5}">
                      <a16:colId xmlns:a16="http://schemas.microsoft.com/office/drawing/2014/main" val="1160634118"/>
                    </a:ext>
                  </a:extLst>
                </a:gridCol>
                <a:gridCol w="1216378">
                  <a:extLst>
                    <a:ext uri="{9D8B030D-6E8A-4147-A177-3AD203B41FA5}">
                      <a16:colId xmlns:a16="http://schemas.microsoft.com/office/drawing/2014/main" val="195366107"/>
                    </a:ext>
                  </a:extLst>
                </a:gridCol>
                <a:gridCol w="802432">
                  <a:extLst>
                    <a:ext uri="{9D8B030D-6E8A-4147-A177-3AD203B41FA5}">
                      <a16:colId xmlns:a16="http://schemas.microsoft.com/office/drawing/2014/main" val="1850058635"/>
                    </a:ext>
                  </a:extLst>
                </a:gridCol>
              </a:tblGrid>
              <a:tr h="299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Р-1 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Р-2 м.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Р-СР м.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Висота м.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Об'єм м².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Субстрат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Форма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6591504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x-80;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Л-5;с-15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6358835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x-70;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Л-15;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конус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2535823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x-85;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Л-5;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пологий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621389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x-90;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Л-6;С-4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конус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3648881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x-75;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Л-10;С-15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1674488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x-85;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Л-10;С-5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пологий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0963490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x-80;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Л-5;с-15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конус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4687663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x-90;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Л-5;С-5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4885707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x-83;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Л-13;С-3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6609476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x-77;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Л-15;С-8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298388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x-79;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Л-11;С-10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7557833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х-83;Л-10;С-7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пологий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5359822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х-75;Л-15;С-10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конус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5507039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х-90;л-4;С-6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пологий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9778794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x-72;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Л-15;С-13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пологий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6916669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x-76;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Л-14;С-10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4408471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x-79;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Л-11;С-10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конус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3766697"/>
                  </a:ext>
                </a:extLst>
              </a:tr>
              <a:tr h="2993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x-88;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Л-7;С-5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конічна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4154239"/>
                  </a:ext>
                </a:extLst>
              </a:tr>
            </a:tbl>
          </a:graphicData>
        </a:graphic>
      </p:graphicFrame>
      <p:sp>
        <p:nvSpPr>
          <p:cNvPr id="2" name="AutoShape 1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3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Середні</a:t>
            </a:r>
            <a:r>
              <a:rPr lang="ru-RU" b="1" dirty="0" smtClean="0"/>
              <a:t> </a:t>
            </a:r>
            <a:r>
              <a:rPr lang="ru-RU" b="1" dirty="0" err="1" smtClean="0"/>
              <a:t>розміри</a:t>
            </a:r>
            <a:r>
              <a:rPr lang="ru-RU" b="1" dirty="0" smtClean="0"/>
              <a:t> та </a:t>
            </a:r>
            <a:r>
              <a:rPr lang="ru-RU" b="1" dirty="0" err="1" smtClean="0"/>
              <a:t>типи</a:t>
            </a:r>
            <a:r>
              <a:rPr lang="ru-RU" b="1" dirty="0" smtClean="0"/>
              <a:t> </a:t>
            </a:r>
            <a:r>
              <a:rPr lang="ru-RU" b="1" dirty="0" err="1" smtClean="0"/>
              <a:t>гнізд</a:t>
            </a:r>
            <a:endParaRPr lang="uk-UA" b="1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2734404"/>
              </p:ext>
            </p:extLst>
          </p:nvPr>
        </p:nvGraphicFramePr>
        <p:xfrm>
          <a:off x="457200" y="1600200"/>
          <a:ext cx="82295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>
                  <a:extLst>
                    <a:ext uri="{9D8B030D-6E8A-4147-A177-3AD203B41FA5}">
                      <a16:colId xmlns:a16="http://schemas.microsoft.com/office/drawing/2014/main" val="1512354824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277194933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014013189"/>
                    </a:ext>
                  </a:extLst>
                </a:gridCol>
                <a:gridCol w="1307909">
                  <a:extLst>
                    <a:ext uri="{9D8B030D-6E8A-4147-A177-3AD203B41FA5}">
                      <a16:colId xmlns:a16="http://schemas.microsoft.com/office/drawing/2014/main" val="482120761"/>
                    </a:ext>
                  </a:extLst>
                </a:gridCol>
                <a:gridCol w="1043405">
                  <a:extLst>
                    <a:ext uri="{9D8B030D-6E8A-4147-A177-3AD203B41FA5}">
                      <a16:colId xmlns:a16="http://schemas.microsoft.com/office/drawing/2014/main" val="4051908074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724072467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16322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№ гнізда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Тип лісу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Вид мурах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r>
                        <a:rPr lang="uk-UA" dirty="0" smtClean="0"/>
                        <a:t>середній </a:t>
                      </a:r>
                      <a:r>
                        <a:rPr lang="uk-UA" dirty="0" smtClean="0"/>
                        <a:t>(м</a:t>
                      </a:r>
                      <a:r>
                        <a:rPr lang="uk-UA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 висота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 </a:t>
                      </a:r>
                      <a:r>
                        <a:rPr lang="uk-UA" dirty="0" smtClean="0"/>
                        <a:t>об’єм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Тип гнізда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1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Хвойний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F. </a:t>
                      </a:r>
                      <a:r>
                        <a:rPr lang="en-US" dirty="0" err="1" smtClean="0"/>
                        <a:t>rufa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Конус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76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Мішаний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F. </a:t>
                      </a:r>
                      <a:r>
                        <a:rPr lang="en-US" dirty="0" err="1" smtClean="0"/>
                        <a:t>rufa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0,08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Пологий конус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581734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690762"/>
            <a:ext cx="3455368" cy="25915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703002"/>
            <a:ext cx="1869672" cy="2492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124092"/>
              </p:ext>
            </p:extLst>
          </p:nvPr>
        </p:nvGraphicFramePr>
        <p:xfrm>
          <a:off x="457200" y="1700808"/>
          <a:ext cx="3754760" cy="348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76805"/>
            <a:ext cx="785921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Склад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будівельного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матеріалу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337700"/>
              </p:ext>
            </p:extLst>
          </p:nvPr>
        </p:nvGraphicFramePr>
        <p:xfrm>
          <a:off x="4716016" y="1600201"/>
          <a:ext cx="3754760" cy="348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60648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A0A0A"/>
                </a:solidFill>
                <a:latin typeface="Google Sans"/>
              </a:rPr>
              <a:t>Залежність</a:t>
            </a:r>
            <a:r>
              <a:rPr lang="ru-RU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b="1" dirty="0" err="1" smtClean="0">
                <a:solidFill>
                  <a:srgbClr val="0A0A0A"/>
                </a:solidFill>
                <a:latin typeface="Google Sans"/>
              </a:rPr>
              <a:t>об’єму</a:t>
            </a:r>
            <a:r>
              <a:rPr lang="ru-RU" b="1" dirty="0" smtClean="0">
                <a:solidFill>
                  <a:srgbClr val="0A0A0A"/>
                </a:solidFill>
                <a:latin typeface="Google Sans"/>
              </a:rPr>
              <a:t>  </a:t>
            </a:r>
            <a:r>
              <a:rPr lang="ru-RU" b="1" dirty="0" err="1" smtClean="0">
                <a:solidFill>
                  <a:srgbClr val="0A0A0A"/>
                </a:solidFill>
                <a:latin typeface="Google Sans"/>
              </a:rPr>
              <a:t>мурашників</a:t>
            </a:r>
            <a:r>
              <a:rPr lang="ru-RU" b="1" dirty="0" smtClean="0">
                <a:solidFill>
                  <a:srgbClr val="0A0A0A"/>
                </a:solidFill>
                <a:latin typeface="Google Sans"/>
              </a:rPr>
              <a:t>  </a:t>
            </a:r>
            <a:r>
              <a:rPr lang="ru-RU" b="1" dirty="0" err="1">
                <a:solidFill>
                  <a:srgbClr val="0A0A0A"/>
                </a:solidFill>
                <a:latin typeface="Google Sans"/>
              </a:rPr>
              <a:t>від</a:t>
            </a:r>
            <a:r>
              <a:rPr lang="ru-RU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ru-RU" b="1" dirty="0" err="1">
                <a:solidFill>
                  <a:srgbClr val="0A0A0A"/>
                </a:solidFill>
                <a:latin typeface="Google Sans"/>
              </a:rPr>
              <a:t>освітленості</a:t>
            </a:r>
            <a:r>
              <a:rPr lang="ru-RU" b="1" dirty="0">
                <a:solidFill>
                  <a:srgbClr val="0A0A0A"/>
                </a:solidFill>
                <a:latin typeface="Google Sans"/>
              </a:rPr>
              <a:t>"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50289492"/>
              </p:ext>
            </p:extLst>
          </p:nvPr>
        </p:nvGraphicFramePr>
        <p:xfrm>
          <a:off x="1301552" y="1268760"/>
          <a:ext cx="6648400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7744" y="476672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A0A0A"/>
                </a:solidFill>
                <a:latin typeface="Google Sans"/>
              </a:rPr>
              <a:t>Розміщення мурашників відносно сторін горизонту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0681268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000" y="476672"/>
            <a:ext cx="9001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/>
              <a:t>Висновки</a:t>
            </a:r>
            <a:endParaRPr lang="ru-RU" sz="1600" b="1" dirty="0"/>
          </a:p>
          <a:p>
            <a:r>
              <a:rPr lang="ru-RU" sz="1600" b="1" dirty="0" err="1"/>
              <a:t>Залежність</a:t>
            </a:r>
            <a:r>
              <a:rPr lang="ru-RU" sz="1600" b="1" dirty="0"/>
              <a:t> </a:t>
            </a:r>
            <a:r>
              <a:rPr lang="ru-RU" sz="1600" b="1" dirty="0" err="1"/>
              <a:t>розмірів</a:t>
            </a:r>
            <a:r>
              <a:rPr lang="ru-RU" sz="1600" b="1" dirty="0"/>
              <a:t> </a:t>
            </a:r>
            <a:r>
              <a:rPr lang="ru-RU" sz="1600" b="1" dirty="0" err="1"/>
              <a:t>від</a:t>
            </a:r>
            <a:r>
              <a:rPr lang="ru-RU" sz="1600" b="1" dirty="0"/>
              <a:t> типу </a:t>
            </a:r>
            <a:r>
              <a:rPr lang="ru-RU" sz="1600" b="1" dirty="0" err="1"/>
              <a:t>насадження</a:t>
            </a:r>
            <a:r>
              <a:rPr lang="ru-RU" sz="1600" dirty="0"/>
              <a:t>: У </a:t>
            </a:r>
            <a:r>
              <a:rPr lang="ru-RU" sz="1600" dirty="0" err="1"/>
              <a:t>ході</a:t>
            </a:r>
            <a:r>
              <a:rPr lang="ru-RU" sz="1600" dirty="0"/>
              <a:t> </a:t>
            </a:r>
            <a:r>
              <a:rPr lang="ru-RU" sz="1600" dirty="0" err="1"/>
              <a:t>дослідження</a:t>
            </a:r>
            <a:r>
              <a:rPr lang="ru-RU" sz="1600" dirty="0"/>
              <a:t> </a:t>
            </a:r>
            <a:r>
              <a:rPr lang="ru-RU" sz="1600" dirty="0" err="1"/>
              <a:t>підтверджено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тип </a:t>
            </a:r>
            <a:r>
              <a:rPr lang="ru-RU" sz="1600" dirty="0" err="1"/>
              <a:t>лісового</a:t>
            </a:r>
            <a:r>
              <a:rPr lang="ru-RU" sz="1600" dirty="0"/>
              <a:t> </a:t>
            </a:r>
            <a:r>
              <a:rPr lang="ru-RU" sz="1600" dirty="0" err="1"/>
              <a:t>насадження</a:t>
            </a:r>
            <a:r>
              <a:rPr lang="ru-RU" sz="1600" dirty="0"/>
              <a:t> критично </a:t>
            </a:r>
            <a:r>
              <a:rPr lang="ru-RU" sz="1600" dirty="0" err="1"/>
              <a:t>впливає</a:t>
            </a:r>
            <a:r>
              <a:rPr lang="ru-RU" sz="1600" dirty="0"/>
              <a:t> на </a:t>
            </a:r>
            <a:r>
              <a:rPr lang="ru-RU" sz="1600" dirty="0" err="1"/>
              <a:t>параметри</a:t>
            </a:r>
            <a:r>
              <a:rPr lang="ru-RU" sz="1600" dirty="0"/>
              <a:t> </a:t>
            </a:r>
            <a:r>
              <a:rPr lang="ru-RU" sz="1600" dirty="0" err="1"/>
              <a:t>гнізд</a:t>
            </a:r>
            <a:r>
              <a:rPr lang="ru-RU" sz="1600" dirty="0"/>
              <a:t> </a:t>
            </a:r>
            <a:r>
              <a:rPr lang="ru-RU" sz="1600" dirty="0" err="1"/>
              <a:t>мурах</a:t>
            </a:r>
            <a:r>
              <a:rPr lang="ru-RU" sz="1600" dirty="0"/>
              <a:t> роду </a:t>
            </a:r>
            <a:r>
              <a:rPr lang="en-US" sz="1600" dirty="0"/>
              <a:t>Formica. </a:t>
            </a:r>
            <a:r>
              <a:rPr lang="ru-RU" sz="1600" dirty="0"/>
              <a:t>У </a:t>
            </a:r>
            <a:r>
              <a:rPr lang="ru-RU" sz="1600" dirty="0" err="1"/>
              <a:t>соснових</a:t>
            </a:r>
            <a:r>
              <a:rPr lang="ru-RU" sz="1600" dirty="0"/>
              <a:t> </a:t>
            </a:r>
            <a:r>
              <a:rPr lang="ru-RU" sz="1600" dirty="0" err="1"/>
              <a:t>лісах</a:t>
            </a:r>
            <a:r>
              <a:rPr lang="ru-RU" sz="1600" dirty="0"/>
              <a:t> </a:t>
            </a:r>
            <a:r>
              <a:rPr lang="ru-RU" sz="1600" dirty="0" err="1"/>
              <a:t>середній</a:t>
            </a:r>
            <a:r>
              <a:rPr lang="ru-RU" sz="1600" dirty="0"/>
              <a:t> </a:t>
            </a:r>
            <a:r>
              <a:rPr lang="ru-RU" sz="1600" dirty="0" err="1"/>
              <a:t>об’єм</a:t>
            </a:r>
            <a:r>
              <a:rPr lang="ru-RU" sz="1600" dirty="0"/>
              <a:t> </a:t>
            </a:r>
            <a:r>
              <a:rPr lang="ru-RU" sz="1600" dirty="0" err="1"/>
              <a:t>куполів</a:t>
            </a:r>
            <a:r>
              <a:rPr lang="ru-RU" sz="1600" dirty="0"/>
              <a:t> </a:t>
            </a:r>
            <a:r>
              <a:rPr lang="ru-RU" sz="1600" dirty="0" err="1"/>
              <a:t>виявився</a:t>
            </a:r>
            <a:r>
              <a:rPr lang="ru-RU" sz="1600" dirty="0"/>
              <a:t> у 1,5–2 рази </a:t>
            </a:r>
            <a:r>
              <a:rPr lang="ru-RU" sz="1600" dirty="0" err="1"/>
              <a:t>більшим</a:t>
            </a:r>
            <a:r>
              <a:rPr lang="ru-RU" sz="1600" dirty="0"/>
              <a:t>, </a:t>
            </a:r>
            <a:r>
              <a:rPr lang="ru-RU" sz="1600" dirty="0" err="1"/>
              <a:t>ніж</a:t>
            </a:r>
            <a:r>
              <a:rPr lang="ru-RU" sz="1600" dirty="0"/>
              <a:t> у </a:t>
            </a:r>
            <a:r>
              <a:rPr lang="ru-RU" sz="1600" dirty="0" err="1" smtClean="0"/>
              <a:t>мішаних</a:t>
            </a:r>
            <a:r>
              <a:rPr lang="ru-RU" sz="1600" dirty="0" smtClean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пояснюється</a:t>
            </a:r>
            <a:r>
              <a:rPr lang="ru-RU" sz="1600" dirty="0"/>
              <a:t> </a:t>
            </a:r>
            <a:r>
              <a:rPr lang="ru-RU" sz="1600" dirty="0" err="1"/>
              <a:t>наявністю</a:t>
            </a:r>
            <a:r>
              <a:rPr lang="ru-RU" sz="1600" dirty="0"/>
              <a:t> </a:t>
            </a:r>
            <a:r>
              <a:rPr lang="ru-RU" sz="1600" dirty="0" err="1"/>
              <a:t>якісного</a:t>
            </a:r>
            <a:r>
              <a:rPr lang="ru-RU" sz="1600" dirty="0"/>
              <a:t> </a:t>
            </a:r>
            <a:r>
              <a:rPr lang="ru-RU" sz="1600" dirty="0" err="1"/>
              <a:t>будівельного</a:t>
            </a:r>
            <a:r>
              <a:rPr lang="ru-RU" sz="1600" dirty="0"/>
              <a:t> </a:t>
            </a:r>
            <a:r>
              <a:rPr lang="ru-RU" sz="1600" dirty="0" err="1"/>
              <a:t>матеріалу</a:t>
            </a:r>
            <a:r>
              <a:rPr lang="ru-RU" sz="1600" dirty="0"/>
              <a:t> (</a:t>
            </a:r>
            <a:r>
              <a:rPr lang="ru-RU" sz="1600" dirty="0" err="1"/>
              <a:t>хвої</a:t>
            </a:r>
            <a:r>
              <a:rPr lang="ru-RU" sz="1600" dirty="0"/>
              <a:t>) та </a:t>
            </a:r>
            <a:r>
              <a:rPr lang="ru-RU" sz="1600" dirty="0" err="1"/>
              <a:t>стабільною</a:t>
            </a:r>
            <a:r>
              <a:rPr lang="ru-RU" sz="1600" dirty="0"/>
              <a:t> кормовою базою.</a:t>
            </a:r>
          </a:p>
          <a:p>
            <a:r>
              <a:rPr lang="ru-RU" sz="1600" b="1" dirty="0" err="1"/>
              <a:t>Архітектурні</a:t>
            </a:r>
            <a:r>
              <a:rPr lang="ru-RU" sz="1600" b="1" dirty="0"/>
              <a:t> </a:t>
            </a:r>
            <a:r>
              <a:rPr lang="ru-RU" sz="1600" b="1" dirty="0" err="1"/>
              <a:t>особливості</a:t>
            </a:r>
            <a:r>
              <a:rPr lang="ru-RU" sz="1600" b="1" dirty="0"/>
              <a:t>: </a:t>
            </a:r>
            <a:r>
              <a:rPr lang="ru-RU" sz="1600" dirty="0" err="1"/>
              <a:t>Гніздобудівна</a:t>
            </a:r>
            <a:r>
              <a:rPr lang="ru-RU" sz="1600" dirty="0"/>
              <a:t> </a:t>
            </a:r>
            <a:r>
              <a:rPr lang="ru-RU" sz="1600" dirty="0" err="1"/>
              <a:t>діяльність</a:t>
            </a:r>
            <a:r>
              <a:rPr lang="ru-RU" sz="1600" dirty="0"/>
              <a:t> у </a:t>
            </a:r>
            <a:r>
              <a:rPr lang="ru-RU" sz="1600" dirty="0" err="1" smtClean="0"/>
              <a:t>мішаних</a:t>
            </a:r>
            <a:r>
              <a:rPr lang="ru-RU" sz="1600" dirty="0" smtClean="0"/>
              <a:t> </a:t>
            </a:r>
            <a:r>
              <a:rPr lang="ru-RU" sz="1600" dirty="0" err="1"/>
              <a:t>лісах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специфічний</a:t>
            </a:r>
            <a:r>
              <a:rPr lang="ru-RU" sz="1600" dirty="0"/>
              <a:t> характер: через </a:t>
            </a:r>
            <a:r>
              <a:rPr lang="ru-RU" sz="1600" dirty="0" err="1"/>
              <a:t>відсутність</a:t>
            </a:r>
            <a:r>
              <a:rPr lang="ru-RU" sz="1600" dirty="0"/>
              <a:t> </a:t>
            </a:r>
            <a:r>
              <a:rPr lang="ru-RU" sz="1600" dirty="0" err="1"/>
              <a:t>хвої</a:t>
            </a:r>
            <a:r>
              <a:rPr lang="ru-RU" sz="1600" dirty="0"/>
              <a:t> </a:t>
            </a:r>
            <a:r>
              <a:rPr lang="ru-RU" sz="1600" dirty="0" err="1"/>
              <a:t>мурахи</a:t>
            </a:r>
            <a:r>
              <a:rPr lang="ru-RU" sz="1600" dirty="0"/>
              <a:t> </a:t>
            </a:r>
            <a:r>
              <a:rPr lang="ru-RU" sz="1600" dirty="0" err="1"/>
              <a:t>використовують</a:t>
            </a:r>
            <a:r>
              <a:rPr lang="ru-RU" sz="1600" dirty="0"/>
              <a:t> </a:t>
            </a:r>
            <a:r>
              <a:rPr lang="ru-RU" sz="1600" dirty="0" err="1"/>
              <a:t>листяний</a:t>
            </a:r>
            <a:r>
              <a:rPr lang="ru-RU" sz="1600" dirty="0"/>
              <a:t> </a:t>
            </a:r>
            <a:r>
              <a:rPr lang="ru-RU" sz="1600" dirty="0" err="1"/>
              <a:t>опад</a:t>
            </a:r>
            <a:r>
              <a:rPr lang="ru-RU" sz="1600" dirty="0"/>
              <a:t> та </a:t>
            </a:r>
            <a:r>
              <a:rPr lang="ru-RU" sz="1600" dirty="0" err="1"/>
              <a:t>значну</a:t>
            </a:r>
            <a:r>
              <a:rPr lang="ru-RU" sz="1600" dirty="0"/>
              <a:t> </a:t>
            </a:r>
            <a:r>
              <a:rPr lang="ru-RU" sz="1600" dirty="0" err="1"/>
              <a:t>частку</a:t>
            </a:r>
            <a:r>
              <a:rPr lang="ru-RU" sz="1600" dirty="0"/>
              <a:t> </a:t>
            </a:r>
            <a:r>
              <a:rPr lang="ru-RU" sz="1600" dirty="0" err="1"/>
              <a:t>ґрунту</a:t>
            </a:r>
            <a:r>
              <a:rPr lang="ru-RU" sz="1600" dirty="0"/>
              <a:t> (до </a:t>
            </a:r>
            <a:r>
              <a:rPr lang="ru-RU" sz="1600" dirty="0" smtClean="0"/>
              <a:t>20%).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призводить</a:t>
            </a:r>
            <a:r>
              <a:rPr lang="ru-RU" sz="1600" dirty="0"/>
              <a:t> до </a:t>
            </a:r>
            <a:r>
              <a:rPr lang="ru-RU" sz="1600" dirty="0" err="1"/>
              <a:t>формування</a:t>
            </a:r>
            <a:r>
              <a:rPr lang="ru-RU" sz="1600" dirty="0"/>
              <a:t> плоских </a:t>
            </a:r>
            <a:r>
              <a:rPr lang="ru-RU" sz="1600" dirty="0" err="1"/>
              <a:t>куполів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низьким</a:t>
            </a:r>
            <a:r>
              <a:rPr lang="ru-RU" sz="1600" dirty="0"/>
              <a:t> </a:t>
            </a:r>
            <a:r>
              <a:rPr lang="ru-RU" sz="1600" dirty="0" err="1"/>
              <a:t>показником</a:t>
            </a:r>
            <a:r>
              <a:rPr lang="ru-RU" sz="1600" dirty="0"/>
              <a:t> </a:t>
            </a:r>
            <a:r>
              <a:rPr lang="ru-RU" sz="1600" dirty="0" err="1"/>
              <a:t>індексу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 </a:t>
            </a:r>
          </a:p>
          <a:p>
            <a:r>
              <a:rPr lang="ru-RU" sz="1600" dirty="0" smtClean="0"/>
              <a:t>, </a:t>
            </a:r>
            <a:r>
              <a:rPr lang="ru-RU" sz="1600" dirty="0" err="1"/>
              <a:t>тоді</a:t>
            </a:r>
            <a:r>
              <a:rPr lang="ru-RU" sz="1600" dirty="0"/>
              <a:t> як у сосняках </a:t>
            </a:r>
            <a:r>
              <a:rPr lang="ru-RU" sz="1600" dirty="0" err="1"/>
              <a:t>переважають</a:t>
            </a:r>
            <a:r>
              <a:rPr lang="ru-RU" sz="1600" dirty="0"/>
              <a:t> </a:t>
            </a:r>
            <a:r>
              <a:rPr lang="ru-RU" sz="1600" dirty="0" err="1"/>
              <a:t>правильні</a:t>
            </a:r>
            <a:r>
              <a:rPr lang="ru-RU" sz="1600" dirty="0"/>
              <a:t> </a:t>
            </a:r>
            <a:r>
              <a:rPr lang="ru-RU" sz="1600" dirty="0" err="1"/>
              <a:t>конічні</a:t>
            </a:r>
            <a:r>
              <a:rPr lang="ru-RU" sz="1600" dirty="0"/>
              <a:t> </a:t>
            </a:r>
            <a:r>
              <a:rPr lang="ru-RU" sz="1600" dirty="0" err="1"/>
              <a:t>структури</a:t>
            </a:r>
            <a:r>
              <a:rPr lang="ru-RU" sz="1600" dirty="0"/>
              <a:t> з </a:t>
            </a:r>
            <a:r>
              <a:rPr lang="ru-RU" sz="1600" dirty="0" err="1"/>
              <a:t>високою</a:t>
            </a:r>
            <a:r>
              <a:rPr lang="ru-RU" sz="1600" dirty="0"/>
              <a:t> </a:t>
            </a:r>
            <a:r>
              <a:rPr lang="ru-RU" sz="1600" dirty="0" err="1"/>
              <a:t>термоізоляцією</a:t>
            </a:r>
            <a:r>
              <a:rPr lang="ru-RU" sz="1600" dirty="0"/>
              <a:t>.</a:t>
            </a:r>
          </a:p>
          <a:p>
            <a:r>
              <a:rPr lang="ru-RU" sz="1600" b="1" dirty="0" err="1"/>
              <a:t>Просторовий</a:t>
            </a:r>
            <a:r>
              <a:rPr lang="ru-RU" sz="1600" b="1" dirty="0"/>
              <a:t> </a:t>
            </a:r>
            <a:r>
              <a:rPr lang="ru-RU" sz="1600" b="1" dirty="0" err="1"/>
              <a:t>розподіл</a:t>
            </a:r>
            <a:r>
              <a:rPr lang="ru-RU" sz="1600" b="1" dirty="0"/>
              <a:t>: </a:t>
            </a:r>
            <a:r>
              <a:rPr lang="ru-RU" sz="1600" dirty="0"/>
              <a:t>У </a:t>
            </a:r>
            <a:r>
              <a:rPr lang="ru-RU" sz="1600" dirty="0" err="1"/>
              <a:t>соснових</a:t>
            </a:r>
            <a:r>
              <a:rPr lang="ru-RU" sz="1600" dirty="0"/>
              <a:t> </a:t>
            </a:r>
            <a:r>
              <a:rPr lang="ru-RU" sz="1600" dirty="0" err="1"/>
              <a:t>насадженнях</a:t>
            </a:r>
            <a:r>
              <a:rPr lang="ru-RU" sz="1600" dirty="0"/>
              <a:t> </a:t>
            </a:r>
            <a:r>
              <a:rPr lang="ru-RU" sz="1600" dirty="0" err="1"/>
              <a:t>мурашники</a:t>
            </a:r>
            <a:r>
              <a:rPr lang="ru-RU" sz="1600" dirty="0"/>
              <a:t> </a:t>
            </a:r>
            <a:r>
              <a:rPr lang="ru-RU" sz="1600" dirty="0" err="1"/>
              <a:t>розподілені</a:t>
            </a:r>
            <a:r>
              <a:rPr lang="ru-RU" sz="1600" dirty="0"/>
              <a:t> </a:t>
            </a:r>
            <a:r>
              <a:rPr lang="ru-RU" sz="1600" dirty="0" err="1"/>
              <a:t>рівномірно</a:t>
            </a:r>
            <a:r>
              <a:rPr lang="ru-RU" sz="1600" dirty="0"/>
              <a:t> </a:t>
            </a:r>
            <a:r>
              <a:rPr lang="ru-RU" sz="1600" dirty="0" err="1"/>
              <a:t>завдяки</a:t>
            </a:r>
            <a:r>
              <a:rPr lang="ru-RU" sz="1600" dirty="0"/>
              <a:t> </a:t>
            </a:r>
            <a:r>
              <a:rPr lang="ru-RU" sz="1600" dirty="0" err="1"/>
              <a:t>високій</a:t>
            </a:r>
            <a:r>
              <a:rPr lang="ru-RU" sz="1600" dirty="0"/>
              <a:t> </a:t>
            </a:r>
            <a:r>
              <a:rPr lang="ru-RU" sz="1600" dirty="0" err="1"/>
              <a:t>проникності</a:t>
            </a:r>
            <a:r>
              <a:rPr lang="ru-RU" sz="1600" dirty="0"/>
              <a:t> </a:t>
            </a:r>
            <a:r>
              <a:rPr lang="ru-RU" sz="1600" dirty="0" err="1"/>
              <a:t>світла</a:t>
            </a:r>
            <a:r>
              <a:rPr lang="ru-RU" sz="1600" dirty="0"/>
              <a:t> </a:t>
            </a:r>
            <a:r>
              <a:rPr lang="ru-RU" sz="1600" dirty="0" err="1"/>
              <a:t>крізь</a:t>
            </a:r>
            <a:r>
              <a:rPr lang="ru-RU" sz="1600" dirty="0"/>
              <a:t> </a:t>
            </a:r>
            <a:r>
              <a:rPr lang="ru-RU" sz="1600" dirty="0" err="1"/>
              <a:t>ажурні</a:t>
            </a:r>
            <a:r>
              <a:rPr lang="ru-RU" sz="1600" dirty="0"/>
              <a:t> </a:t>
            </a:r>
            <a:r>
              <a:rPr lang="ru-RU" sz="1600" dirty="0" err="1"/>
              <a:t>крони</a:t>
            </a:r>
            <a:r>
              <a:rPr lang="ru-RU" sz="1600" dirty="0"/>
              <a:t>. У </a:t>
            </a:r>
            <a:r>
              <a:rPr lang="ru-RU" sz="1600" dirty="0" err="1" smtClean="0"/>
              <a:t>листяних</a:t>
            </a:r>
            <a:r>
              <a:rPr lang="ru-RU" sz="1600" dirty="0" smtClean="0"/>
              <a:t> </a:t>
            </a:r>
            <a:r>
              <a:rPr lang="ru-RU" sz="1600" dirty="0" err="1"/>
              <a:t>лісах</a:t>
            </a:r>
            <a:r>
              <a:rPr lang="ru-RU" sz="1600" dirty="0"/>
              <a:t> </a:t>
            </a:r>
            <a:r>
              <a:rPr lang="ru-RU" sz="1600" dirty="0" err="1"/>
              <a:t>спостерігається</a:t>
            </a:r>
            <a:r>
              <a:rPr lang="ru-RU" sz="1600" dirty="0"/>
              <a:t> </a:t>
            </a:r>
            <a:r>
              <a:rPr lang="ru-RU" sz="1600" dirty="0" err="1"/>
              <a:t>чітка</a:t>
            </a:r>
            <a:r>
              <a:rPr lang="ru-RU" sz="1600" dirty="0"/>
              <a:t> </a:t>
            </a:r>
            <a:r>
              <a:rPr lang="ru-RU" sz="1600" dirty="0" err="1"/>
              <a:t>приуроченість</a:t>
            </a:r>
            <a:r>
              <a:rPr lang="ru-RU" sz="1600" dirty="0"/>
              <a:t> </a:t>
            </a:r>
            <a:r>
              <a:rPr lang="ru-RU" sz="1600" dirty="0" err="1"/>
              <a:t>гнізд</a:t>
            </a:r>
            <a:r>
              <a:rPr lang="ru-RU" sz="1600" dirty="0"/>
              <a:t> до </a:t>
            </a:r>
            <a:r>
              <a:rPr lang="ru-RU" sz="1600" dirty="0" err="1"/>
              <a:t>екотонів</a:t>
            </a:r>
            <a:r>
              <a:rPr lang="ru-RU" sz="1600" dirty="0"/>
              <a:t> (</a:t>
            </a:r>
            <a:r>
              <a:rPr lang="ru-RU" sz="1600" dirty="0" err="1"/>
              <a:t>узлісь</a:t>
            </a:r>
            <a:r>
              <a:rPr lang="ru-RU" sz="1600" dirty="0"/>
              <a:t>, </a:t>
            </a:r>
            <a:r>
              <a:rPr lang="ru-RU" sz="1600" dirty="0" err="1"/>
              <a:t>галявин</a:t>
            </a:r>
            <a:r>
              <a:rPr lang="ru-RU" sz="1600" dirty="0"/>
              <a:t>, </a:t>
            </a:r>
            <a:r>
              <a:rPr lang="ru-RU" sz="1600" dirty="0" err="1"/>
              <a:t>доріг</a:t>
            </a:r>
            <a:r>
              <a:rPr lang="ru-RU" sz="1600" dirty="0"/>
              <a:t>),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підтверджує</a:t>
            </a:r>
            <a:r>
              <a:rPr lang="ru-RU" sz="1600" dirty="0"/>
              <a:t> </a:t>
            </a:r>
            <a:r>
              <a:rPr lang="ru-RU" sz="1600" dirty="0" err="1"/>
              <a:t>гіпотезу</a:t>
            </a:r>
            <a:r>
              <a:rPr lang="ru-RU" sz="1600" dirty="0"/>
              <a:t> про </a:t>
            </a:r>
            <a:r>
              <a:rPr lang="ru-RU" sz="1600" dirty="0" err="1"/>
              <a:t>світлолюбність</a:t>
            </a:r>
            <a:r>
              <a:rPr lang="ru-RU" sz="1600" dirty="0"/>
              <a:t> роду </a:t>
            </a:r>
            <a:r>
              <a:rPr lang="en-US" sz="1600" dirty="0"/>
              <a:t>Formica </a:t>
            </a:r>
            <a:r>
              <a:rPr lang="ru-RU" sz="1600" dirty="0"/>
              <a:t>та </a:t>
            </a:r>
            <a:r>
              <a:rPr lang="ru-RU" sz="1600" dirty="0" err="1"/>
              <a:t>їхню</a:t>
            </a:r>
            <a:r>
              <a:rPr lang="ru-RU" sz="1600" dirty="0"/>
              <a:t> </a:t>
            </a:r>
            <a:r>
              <a:rPr lang="ru-RU" sz="1600" dirty="0" err="1"/>
              <a:t>залежність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сонячної</a:t>
            </a:r>
            <a:r>
              <a:rPr lang="ru-RU" sz="1600" dirty="0"/>
              <a:t> </a:t>
            </a:r>
            <a:r>
              <a:rPr lang="ru-RU" sz="1600" dirty="0" err="1"/>
              <a:t>інсоляції</a:t>
            </a:r>
            <a:r>
              <a:rPr lang="ru-RU" sz="1600" dirty="0"/>
              <a:t> в </a:t>
            </a:r>
            <a:r>
              <a:rPr lang="ru-RU" sz="1600" dirty="0" err="1"/>
              <a:t>затінених</a:t>
            </a:r>
            <a:r>
              <a:rPr lang="ru-RU" sz="1600" dirty="0"/>
              <a:t> </a:t>
            </a:r>
            <a:r>
              <a:rPr lang="ru-RU" sz="1600" dirty="0" err="1"/>
              <a:t>листяних</a:t>
            </a:r>
            <a:r>
              <a:rPr lang="ru-RU" sz="1600" dirty="0"/>
              <a:t> </a:t>
            </a:r>
            <a:r>
              <a:rPr lang="ru-RU" sz="1600" dirty="0" err="1"/>
              <a:t>лісах</a:t>
            </a:r>
            <a:r>
              <a:rPr lang="ru-RU" sz="1600" dirty="0"/>
              <a:t>.</a:t>
            </a:r>
          </a:p>
          <a:p>
            <a:r>
              <a:rPr lang="ru-RU" sz="1600" b="1" dirty="0" err="1"/>
              <a:t>Терморегуляційні</a:t>
            </a:r>
            <a:r>
              <a:rPr lang="ru-RU" sz="1600" b="1" dirty="0"/>
              <a:t> </a:t>
            </a:r>
            <a:r>
              <a:rPr lang="ru-RU" sz="1600" b="1" dirty="0" err="1"/>
              <a:t>адаптації</a:t>
            </a:r>
            <a:r>
              <a:rPr lang="ru-RU" sz="1600" b="1" dirty="0"/>
              <a:t>: </a:t>
            </a:r>
            <a:r>
              <a:rPr lang="ru-RU" sz="1600" dirty="0" err="1"/>
              <a:t>Аналіз</a:t>
            </a:r>
            <a:r>
              <a:rPr lang="ru-RU" sz="1600" dirty="0"/>
              <a:t> </a:t>
            </a:r>
            <a:r>
              <a:rPr lang="ru-RU" sz="1600" dirty="0" err="1"/>
              <a:t>експозиції</a:t>
            </a:r>
            <a:r>
              <a:rPr lang="ru-RU" sz="1600" dirty="0"/>
              <a:t> </a:t>
            </a:r>
            <a:r>
              <a:rPr lang="ru-RU" sz="1600" dirty="0" err="1"/>
              <a:t>схилів</a:t>
            </a:r>
            <a:r>
              <a:rPr lang="ru-RU" sz="1600" dirty="0"/>
              <a:t> показав, </a:t>
            </a:r>
            <a:r>
              <a:rPr lang="ru-RU" sz="1600" dirty="0" err="1"/>
              <a:t>що</a:t>
            </a:r>
            <a:r>
              <a:rPr lang="ru-RU" sz="1600" dirty="0"/>
              <a:t> 80% </a:t>
            </a:r>
            <a:r>
              <a:rPr lang="ru-RU" sz="1600" dirty="0" err="1"/>
              <a:t>гнізд</a:t>
            </a:r>
            <a:r>
              <a:rPr lang="ru-RU" sz="1600" dirty="0"/>
              <a:t>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пологіший</a:t>
            </a:r>
            <a:r>
              <a:rPr lang="ru-RU" sz="1600" dirty="0"/>
              <a:t> </a:t>
            </a:r>
            <a:r>
              <a:rPr lang="ru-RU" sz="1600" dirty="0" err="1"/>
              <a:t>схил</a:t>
            </a:r>
            <a:r>
              <a:rPr lang="ru-RU" sz="1600" dirty="0"/>
              <a:t>, </a:t>
            </a:r>
            <a:r>
              <a:rPr lang="ru-RU" sz="1600" dirty="0" err="1"/>
              <a:t>орієнтований</a:t>
            </a:r>
            <a:r>
              <a:rPr lang="ru-RU" sz="1600" dirty="0"/>
              <a:t> на </a:t>
            </a:r>
            <a:r>
              <a:rPr lang="ru-RU" sz="1600" dirty="0" err="1"/>
              <a:t>південь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південний</a:t>
            </a:r>
            <a:r>
              <a:rPr lang="ru-RU" sz="1600" dirty="0"/>
              <a:t> </a:t>
            </a:r>
            <a:r>
              <a:rPr lang="ru-RU" sz="1600" dirty="0" err="1"/>
              <a:t>схід</a:t>
            </a:r>
            <a:r>
              <a:rPr lang="ru-RU" sz="1600" dirty="0"/>
              <a:t>.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забезпечує</a:t>
            </a:r>
            <a:r>
              <a:rPr lang="ru-RU" sz="1600" dirty="0"/>
              <a:t> </a:t>
            </a:r>
            <a:r>
              <a:rPr lang="ru-RU" sz="1600" dirty="0" err="1"/>
              <a:t>максимальний</a:t>
            </a:r>
            <a:r>
              <a:rPr lang="ru-RU" sz="1600" dirty="0"/>
              <a:t> </a:t>
            </a:r>
            <a:r>
              <a:rPr lang="ru-RU" sz="1600" dirty="0" err="1"/>
              <a:t>прогрів</a:t>
            </a:r>
            <a:r>
              <a:rPr lang="ru-RU" sz="1600" dirty="0"/>
              <a:t> купола у </a:t>
            </a:r>
            <a:r>
              <a:rPr lang="ru-RU" sz="1600" dirty="0" err="1"/>
              <a:t>весняний</a:t>
            </a:r>
            <a:r>
              <a:rPr lang="ru-RU" sz="1600" dirty="0"/>
              <a:t> </a:t>
            </a:r>
            <a:r>
              <a:rPr lang="ru-RU" sz="1600" dirty="0" err="1"/>
              <a:t>період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є </a:t>
            </a:r>
            <a:r>
              <a:rPr lang="ru-RU" sz="1600" dirty="0" err="1"/>
              <a:t>універсальною</a:t>
            </a:r>
            <a:r>
              <a:rPr lang="ru-RU" sz="1600" dirty="0"/>
              <a:t> </a:t>
            </a:r>
            <a:r>
              <a:rPr lang="ru-RU" sz="1600" dirty="0" err="1"/>
              <a:t>адаптацією</a:t>
            </a:r>
            <a:r>
              <a:rPr lang="ru-RU" sz="1600" dirty="0"/>
              <a:t> </a:t>
            </a:r>
            <a:r>
              <a:rPr lang="ru-RU" sz="1600" dirty="0" err="1"/>
              <a:t>незалежно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типу </a:t>
            </a:r>
            <a:r>
              <a:rPr lang="ru-RU" sz="1600" dirty="0" err="1"/>
              <a:t>лісу</a:t>
            </a:r>
            <a:r>
              <a:rPr lang="ru-RU" sz="1600" dirty="0"/>
              <a:t>.</a:t>
            </a:r>
          </a:p>
          <a:p>
            <a:r>
              <a:rPr lang="ru-RU" sz="1600" b="1" dirty="0" err="1"/>
              <a:t>Екологічне</a:t>
            </a:r>
            <a:r>
              <a:rPr lang="ru-RU" sz="1600" b="1" dirty="0"/>
              <a:t> </a:t>
            </a:r>
            <a:r>
              <a:rPr lang="ru-RU" sz="1600" b="1" dirty="0" err="1"/>
              <a:t>значення</a:t>
            </a:r>
            <a:r>
              <a:rPr lang="ru-RU" sz="1600" dirty="0"/>
              <a:t>: </a:t>
            </a:r>
            <a:r>
              <a:rPr lang="ru-RU" sz="1600" dirty="0" err="1"/>
              <a:t>Висока</a:t>
            </a:r>
            <a:r>
              <a:rPr lang="ru-RU" sz="1600" dirty="0"/>
              <a:t> </a:t>
            </a:r>
            <a:r>
              <a:rPr lang="ru-RU" sz="1600" dirty="0" err="1"/>
              <a:t>щільність</a:t>
            </a:r>
            <a:r>
              <a:rPr lang="ru-RU" sz="1600" dirty="0"/>
              <a:t> та </a:t>
            </a:r>
            <a:r>
              <a:rPr lang="ru-RU" sz="1600" dirty="0" err="1"/>
              <a:t>стабільність</a:t>
            </a:r>
            <a:r>
              <a:rPr lang="ru-RU" sz="1600" dirty="0"/>
              <a:t> </a:t>
            </a:r>
            <a:r>
              <a:rPr lang="ru-RU" sz="1600" dirty="0" err="1"/>
              <a:t>колоній</a:t>
            </a:r>
            <a:r>
              <a:rPr lang="ru-RU" sz="1600" dirty="0"/>
              <a:t> у </a:t>
            </a:r>
            <a:r>
              <a:rPr lang="ru-RU" sz="1600" dirty="0" err="1"/>
              <a:t>соснових</a:t>
            </a:r>
            <a:r>
              <a:rPr lang="ru-RU" sz="1600" dirty="0"/>
              <a:t> </a:t>
            </a:r>
            <a:r>
              <a:rPr lang="ru-RU" sz="1600" dirty="0" err="1"/>
              <a:t>лісах</a:t>
            </a:r>
            <a:r>
              <a:rPr lang="ru-RU" sz="1600" dirty="0"/>
              <a:t> </a:t>
            </a:r>
            <a:r>
              <a:rPr lang="ru-RU" sz="1600" dirty="0" err="1"/>
              <a:t>свідчить</a:t>
            </a:r>
            <a:r>
              <a:rPr lang="ru-RU" sz="1600" dirty="0"/>
              <a:t> про </a:t>
            </a:r>
            <a:r>
              <a:rPr lang="ru-RU" sz="1600" dirty="0" err="1"/>
              <a:t>оптимальні</a:t>
            </a:r>
            <a:r>
              <a:rPr lang="ru-RU" sz="1600" dirty="0"/>
              <a:t> </a:t>
            </a:r>
            <a:r>
              <a:rPr lang="ru-RU" sz="1600" dirty="0" err="1"/>
              <a:t>умови</a:t>
            </a:r>
            <a:r>
              <a:rPr lang="ru-RU" sz="1600" dirty="0"/>
              <a:t> для роду </a:t>
            </a:r>
            <a:r>
              <a:rPr lang="en-US" sz="1600" dirty="0"/>
              <a:t>Formica,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робить</a:t>
            </a:r>
            <a:r>
              <a:rPr lang="ru-RU" sz="1600" dirty="0"/>
              <a:t> </a:t>
            </a:r>
            <a:r>
              <a:rPr lang="ru-RU" sz="1600" dirty="0" err="1"/>
              <a:t>ці</a:t>
            </a:r>
            <a:r>
              <a:rPr lang="ru-RU" sz="1600" dirty="0"/>
              <a:t> </a:t>
            </a:r>
            <a:r>
              <a:rPr lang="ru-RU" sz="1600" dirty="0" err="1"/>
              <a:t>насадження</a:t>
            </a:r>
            <a:r>
              <a:rPr lang="ru-RU" sz="1600" dirty="0"/>
              <a:t> 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err="1"/>
              <a:t>стійкими</a:t>
            </a:r>
            <a:r>
              <a:rPr lang="ru-RU" sz="1600" dirty="0"/>
              <a:t> до </a:t>
            </a:r>
            <a:r>
              <a:rPr lang="ru-RU" sz="1600" dirty="0" err="1"/>
              <a:t>спалахів</a:t>
            </a:r>
            <a:r>
              <a:rPr lang="ru-RU" sz="1600" dirty="0"/>
              <a:t> </a:t>
            </a:r>
            <a:r>
              <a:rPr lang="ru-RU" sz="1600" dirty="0" err="1"/>
              <a:t>чисельності</a:t>
            </a:r>
            <a:r>
              <a:rPr lang="ru-RU" sz="1600" dirty="0"/>
              <a:t> комах-</a:t>
            </a:r>
            <a:r>
              <a:rPr lang="ru-RU" sz="1600" dirty="0" err="1"/>
              <a:t>шкідників</a:t>
            </a:r>
            <a:r>
              <a:rPr lang="ru-RU" sz="16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Рекомендації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uk-UA" dirty="0" smtClean="0"/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1904" y="1417638"/>
            <a:ext cx="806489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/>
              <a:t>Збереження</a:t>
            </a:r>
            <a:r>
              <a:rPr lang="ru-RU" sz="1200" b="1" dirty="0" smtClean="0"/>
              <a:t> </a:t>
            </a:r>
            <a:r>
              <a:rPr lang="ru-RU" sz="1200" b="1" dirty="0" err="1"/>
              <a:t>гнізд</a:t>
            </a:r>
            <a:r>
              <a:rPr lang="ru-RU" sz="1200" b="1" dirty="0"/>
              <a:t> </a:t>
            </a:r>
            <a:r>
              <a:rPr lang="ru-RU" sz="1200" b="1" dirty="0" err="1"/>
              <a:t>під</a:t>
            </a:r>
            <a:r>
              <a:rPr lang="ru-RU" sz="1200" b="1" dirty="0"/>
              <a:t> час </a:t>
            </a:r>
            <a:r>
              <a:rPr lang="ru-RU" sz="1200" b="1" dirty="0" err="1"/>
              <a:t>лісогосподарських</a:t>
            </a:r>
            <a:r>
              <a:rPr lang="ru-RU" sz="1200" b="1" dirty="0"/>
              <a:t> </a:t>
            </a:r>
            <a:r>
              <a:rPr lang="ru-RU" sz="1200" b="1" dirty="0" err="1"/>
              <a:t>робіт</a:t>
            </a:r>
            <a:r>
              <a:rPr lang="ru-RU" sz="1200" b="1" dirty="0"/>
              <a:t>:</a:t>
            </a:r>
          </a:p>
          <a:p>
            <a:r>
              <a:rPr lang="ru-RU" sz="1200" dirty="0"/>
              <a:t>При </a:t>
            </a:r>
            <a:r>
              <a:rPr lang="ru-RU" sz="1200" dirty="0" err="1"/>
              <a:t>проведенні</a:t>
            </a:r>
            <a:r>
              <a:rPr lang="ru-RU" sz="1200" dirty="0"/>
              <a:t> рубок головного </a:t>
            </a:r>
            <a:r>
              <a:rPr lang="ru-RU" sz="1200" dirty="0" err="1"/>
              <a:t>користування</a:t>
            </a:r>
            <a:r>
              <a:rPr lang="ru-RU" sz="1200" dirty="0"/>
              <a:t> </a:t>
            </a:r>
            <a:r>
              <a:rPr lang="ru-RU" sz="1200" dirty="0" err="1"/>
              <a:t>або</a:t>
            </a:r>
            <a:r>
              <a:rPr lang="ru-RU" sz="1200" dirty="0"/>
              <a:t> </a:t>
            </a:r>
            <a:r>
              <a:rPr lang="ru-RU" sz="1200" dirty="0" err="1"/>
              <a:t>санітарних</a:t>
            </a:r>
            <a:r>
              <a:rPr lang="ru-RU" sz="1200" dirty="0"/>
              <a:t> рубок </a:t>
            </a:r>
            <a:r>
              <a:rPr lang="ru-RU" sz="1200" dirty="0" err="1"/>
              <a:t>навколо</a:t>
            </a:r>
            <a:r>
              <a:rPr lang="ru-RU" sz="1200" dirty="0"/>
              <a:t> </a:t>
            </a:r>
            <a:r>
              <a:rPr lang="ru-RU" sz="1200" dirty="0" err="1"/>
              <a:t>діючих</a:t>
            </a:r>
            <a:r>
              <a:rPr lang="ru-RU" sz="1200" dirty="0"/>
              <a:t> </a:t>
            </a:r>
            <a:r>
              <a:rPr lang="ru-RU" sz="1200" dirty="0" err="1"/>
              <a:t>мурашників</a:t>
            </a:r>
            <a:r>
              <a:rPr lang="ru-RU" sz="1200" dirty="0"/>
              <a:t> </a:t>
            </a:r>
            <a:r>
              <a:rPr lang="ru-RU" sz="1200" dirty="0" err="1"/>
              <a:t>необхідно</a:t>
            </a:r>
            <a:r>
              <a:rPr lang="ru-RU" sz="1200" dirty="0"/>
              <a:t> </a:t>
            </a:r>
            <a:r>
              <a:rPr lang="ru-RU" sz="1200" dirty="0" err="1"/>
              <a:t>залишати</a:t>
            </a:r>
            <a:r>
              <a:rPr lang="ru-RU" sz="1200" dirty="0"/>
              <a:t> «зону </a:t>
            </a:r>
            <a:r>
              <a:rPr lang="ru-RU" sz="1200" dirty="0" err="1"/>
              <a:t>спокою</a:t>
            </a:r>
            <a:r>
              <a:rPr lang="ru-RU" sz="1200" dirty="0"/>
              <a:t>» </a:t>
            </a:r>
            <a:r>
              <a:rPr lang="ru-RU" sz="1200" dirty="0" err="1"/>
              <a:t>радіусом</a:t>
            </a:r>
            <a:r>
              <a:rPr lang="ru-RU" sz="1200" dirty="0"/>
              <a:t> не </a:t>
            </a:r>
            <a:r>
              <a:rPr lang="ru-RU" sz="1200" dirty="0" err="1"/>
              <a:t>менше</a:t>
            </a:r>
            <a:r>
              <a:rPr lang="ru-RU" sz="1200" dirty="0"/>
              <a:t> 5–10 </a:t>
            </a:r>
            <a:r>
              <a:rPr lang="ru-RU" sz="1200" dirty="0" err="1"/>
              <a:t>метрів</a:t>
            </a:r>
            <a:r>
              <a:rPr lang="ru-RU" sz="1200" dirty="0"/>
              <a:t>, де заборонено </a:t>
            </a:r>
            <a:r>
              <a:rPr lang="ru-RU" sz="1200" dirty="0" err="1"/>
              <a:t>рух</a:t>
            </a:r>
            <a:r>
              <a:rPr lang="ru-RU" sz="1200" dirty="0"/>
              <a:t> </a:t>
            </a:r>
            <a:r>
              <a:rPr lang="ru-RU" sz="1200" dirty="0" err="1"/>
              <a:t>важкої</a:t>
            </a:r>
            <a:r>
              <a:rPr lang="ru-RU" sz="1200" dirty="0"/>
              <a:t> </a:t>
            </a:r>
            <a:r>
              <a:rPr lang="ru-RU" sz="1200" dirty="0" err="1"/>
              <a:t>техніки</a:t>
            </a:r>
            <a:r>
              <a:rPr lang="ru-RU" sz="1200" dirty="0"/>
              <a:t> та </a:t>
            </a:r>
            <a:r>
              <a:rPr lang="ru-RU" sz="1200" dirty="0" err="1"/>
              <a:t>складування</a:t>
            </a:r>
            <a:r>
              <a:rPr lang="ru-RU" sz="1200" dirty="0"/>
              <a:t> </a:t>
            </a:r>
            <a:r>
              <a:rPr lang="ru-RU" sz="1200" dirty="0" err="1"/>
              <a:t>деревини</a:t>
            </a:r>
            <a:r>
              <a:rPr lang="ru-RU" sz="1200" dirty="0"/>
              <a:t>.</a:t>
            </a:r>
          </a:p>
          <a:p>
            <a:r>
              <a:rPr lang="ru-RU" sz="1200" dirty="0"/>
              <a:t>У </a:t>
            </a:r>
            <a:r>
              <a:rPr lang="ru-RU" sz="1200" dirty="0" err="1"/>
              <a:t>дубових</a:t>
            </a:r>
            <a:r>
              <a:rPr lang="ru-RU" sz="1200" dirty="0"/>
              <a:t> </a:t>
            </a:r>
            <a:r>
              <a:rPr lang="ru-RU" sz="1200" dirty="0" err="1"/>
              <a:t>лісах</a:t>
            </a:r>
            <a:r>
              <a:rPr lang="ru-RU" sz="1200" dirty="0"/>
              <a:t>, де </a:t>
            </a:r>
            <a:r>
              <a:rPr lang="ru-RU" sz="1200" dirty="0" err="1"/>
              <a:t>мурашники</a:t>
            </a:r>
            <a:r>
              <a:rPr lang="ru-RU" sz="1200" dirty="0"/>
              <a:t> часто </a:t>
            </a:r>
            <a:r>
              <a:rPr lang="ru-RU" sz="1200" dirty="0" err="1"/>
              <a:t>приховані</a:t>
            </a:r>
            <a:r>
              <a:rPr lang="ru-RU" sz="1200" dirty="0"/>
              <a:t> в </a:t>
            </a:r>
            <a:r>
              <a:rPr lang="ru-RU" sz="1200" dirty="0" err="1" smtClean="0"/>
              <a:t>травові</a:t>
            </a:r>
            <a:r>
              <a:rPr lang="ru-RU" sz="1200" dirty="0" smtClean="0"/>
              <a:t> </a:t>
            </a:r>
            <a:r>
              <a:rPr lang="ru-RU" sz="1200" dirty="0" err="1"/>
              <a:t>або</a:t>
            </a:r>
            <a:r>
              <a:rPr lang="ru-RU" sz="1200" dirty="0"/>
              <a:t> </a:t>
            </a:r>
            <a:r>
              <a:rPr lang="ru-RU" sz="1200" dirty="0" err="1"/>
              <a:t>мають</a:t>
            </a:r>
            <a:r>
              <a:rPr lang="ru-RU" sz="1200" dirty="0"/>
              <a:t> </a:t>
            </a:r>
            <a:r>
              <a:rPr lang="ru-RU" sz="1200" dirty="0" err="1"/>
              <a:t>низькі</a:t>
            </a:r>
            <a:r>
              <a:rPr lang="ru-RU" sz="1200" dirty="0"/>
              <a:t> </a:t>
            </a:r>
            <a:r>
              <a:rPr lang="ru-RU" sz="1200" dirty="0" err="1"/>
              <a:t>куполи</a:t>
            </a:r>
            <a:r>
              <a:rPr lang="ru-RU" sz="1200" dirty="0"/>
              <a:t>, </a:t>
            </a:r>
            <a:r>
              <a:rPr lang="ru-RU" sz="1200" dirty="0" err="1"/>
              <a:t>слід</a:t>
            </a:r>
            <a:r>
              <a:rPr lang="ru-RU" sz="1200" dirty="0"/>
              <a:t> </a:t>
            </a:r>
            <a:r>
              <a:rPr lang="ru-RU" sz="1200" dirty="0" err="1"/>
              <a:t>проводити</a:t>
            </a:r>
            <a:r>
              <a:rPr lang="ru-RU" sz="1200" dirty="0"/>
              <a:t> </a:t>
            </a:r>
            <a:r>
              <a:rPr lang="ru-RU" sz="1200" dirty="0" err="1"/>
              <a:t>попереднє</a:t>
            </a:r>
            <a:r>
              <a:rPr lang="ru-RU" sz="1200" dirty="0"/>
              <a:t> </a:t>
            </a:r>
            <a:r>
              <a:rPr lang="ru-RU" sz="1200" dirty="0" err="1"/>
              <a:t>маркування</a:t>
            </a:r>
            <a:r>
              <a:rPr lang="ru-RU" sz="1200" dirty="0"/>
              <a:t> </a:t>
            </a:r>
            <a:r>
              <a:rPr lang="ru-RU" sz="1200" dirty="0" err="1"/>
              <a:t>гнізд</a:t>
            </a:r>
            <a:r>
              <a:rPr lang="ru-RU" sz="1200" dirty="0"/>
              <a:t> </a:t>
            </a:r>
            <a:r>
              <a:rPr lang="ru-RU" sz="1200" dirty="0" err="1"/>
              <a:t>яскравими</a:t>
            </a:r>
            <a:r>
              <a:rPr lang="ru-RU" sz="1200" dirty="0"/>
              <a:t> </a:t>
            </a:r>
            <a:r>
              <a:rPr lang="ru-RU" sz="1200" dirty="0" err="1"/>
              <a:t>стрічками</a:t>
            </a:r>
            <a:r>
              <a:rPr lang="ru-RU" sz="1200" dirty="0"/>
              <a:t> </a:t>
            </a:r>
            <a:r>
              <a:rPr lang="ru-RU" sz="1200" dirty="0" err="1"/>
              <a:t>або</a:t>
            </a:r>
            <a:r>
              <a:rPr lang="ru-RU" sz="1200" dirty="0"/>
              <a:t> </a:t>
            </a:r>
            <a:r>
              <a:rPr lang="ru-RU" sz="1200" dirty="0" err="1"/>
              <a:t>віхами</a:t>
            </a:r>
            <a:r>
              <a:rPr lang="ru-RU" sz="1200" dirty="0"/>
              <a:t> перед початком </a:t>
            </a:r>
            <a:r>
              <a:rPr lang="ru-RU" sz="1200" dirty="0" err="1"/>
              <a:t>робіт</a:t>
            </a:r>
            <a:r>
              <a:rPr lang="ru-RU" sz="1200" dirty="0"/>
              <a:t>.</a:t>
            </a:r>
          </a:p>
          <a:p>
            <a:r>
              <a:rPr lang="ru-RU" sz="1200" b="1" dirty="0" err="1"/>
              <a:t>Регулювання</a:t>
            </a:r>
            <a:r>
              <a:rPr lang="ru-RU" sz="1200" b="1" dirty="0"/>
              <a:t> </a:t>
            </a:r>
            <a:r>
              <a:rPr lang="ru-RU" sz="1200" b="1" dirty="0" err="1"/>
              <a:t>світлового</a:t>
            </a:r>
            <a:r>
              <a:rPr lang="ru-RU" sz="1200" b="1" dirty="0"/>
              <a:t> режиму:</a:t>
            </a:r>
          </a:p>
          <a:p>
            <a:r>
              <a:rPr lang="ru-RU" sz="1200" dirty="0"/>
              <a:t>Для </a:t>
            </a:r>
            <a:r>
              <a:rPr lang="ru-RU" sz="1200" dirty="0" err="1"/>
              <a:t>підтримки</a:t>
            </a:r>
            <a:r>
              <a:rPr lang="ru-RU" sz="1200" dirty="0"/>
              <a:t> </a:t>
            </a:r>
            <a:r>
              <a:rPr lang="ru-RU" sz="1200" dirty="0" err="1"/>
              <a:t>життєздатності</a:t>
            </a:r>
            <a:r>
              <a:rPr lang="ru-RU" sz="1200" dirty="0"/>
              <a:t> </a:t>
            </a:r>
            <a:r>
              <a:rPr lang="ru-RU" sz="1200" dirty="0" err="1"/>
              <a:t>колоній</a:t>
            </a:r>
            <a:r>
              <a:rPr lang="ru-RU" sz="1200" dirty="0"/>
              <a:t> у </a:t>
            </a:r>
            <a:r>
              <a:rPr lang="ru-RU" sz="1200" dirty="0" err="1"/>
              <a:t>густих</a:t>
            </a:r>
            <a:r>
              <a:rPr lang="ru-RU" sz="1200" dirty="0"/>
              <a:t> </a:t>
            </a:r>
            <a:r>
              <a:rPr lang="ru-RU" sz="1200" dirty="0" err="1"/>
              <a:t>затінених</a:t>
            </a:r>
            <a:r>
              <a:rPr lang="ru-RU" sz="1200" dirty="0"/>
              <a:t> </a:t>
            </a:r>
            <a:r>
              <a:rPr lang="ru-RU" sz="1200" dirty="0" err="1"/>
              <a:t>насадженнях</a:t>
            </a:r>
            <a:r>
              <a:rPr lang="ru-RU" sz="1200" dirty="0"/>
              <a:t> (особливо в </a:t>
            </a:r>
            <a:r>
              <a:rPr lang="ru-RU" sz="1200" dirty="0" err="1"/>
              <a:t>дібровах</a:t>
            </a:r>
            <a:r>
              <a:rPr lang="ru-RU" sz="1200" dirty="0"/>
              <a:t>) </a:t>
            </a:r>
            <a:r>
              <a:rPr lang="ru-RU" sz="1200" dirty="0" err="1"/>
              <a:t>рекомендується</a:t>
            </a:r>
            <a:r>
              <a:rPr lang="ru-RU" sz="1200" dirty="0"/>
              <a:t> </a:t>
            </a:r>
            <a:r>
              <a:rPr lang="ru-RU" sz="1200" dirty="0" err="1"/>
              <a:t>проводити</a:t>
            </a:r>
            <a:r>
              <a:rPr lang="ru-RU" sz="1200" dirty="0"/>
              <a:t> </a:t>
            </a:r>
            <a:r>
              <a:rPr lang="ru-RU" sz="1200" dirty="0" err="1"/>
              <a:t>вибіркове</a:t>
            </a:r>
            <a:r>
              <a:rPr lang="ru-RU" sz="1200" dirty="0"/>
              <a:t> </a:t>
            </a:r>
            <a:r>
              <a:rPr lang="ru-RU" sz="1200" dirty="0" err="1"/>
              <a:t>проріджування</a:t>
            </a:r>
            <a:r>
              <a:rPr lang="ru-RU" sz="1200" dirty="0"/>
              <a:t> крон дерев з </a:t>
            </a:r>
            <a:r>
              <a:rPr lang="ru-RU" sz="1200" dirty="0" err="1"/>
              <a:t>південного</a:t>
            </a:r>
            <a:r>
              <a:rPr lang="ru-RU" sz="1200" dirty="0"/>
              <a:t> боку </a:t>
            </a:r>
            <a:r>
              <a:rPr lang="ru-RU" sz="1200" dirty="0" err="1"/>
              <a:t>від</a:t>
            </a:r>
            <a:r>
              <a:rPr lang="ru-RU" sz="1200" dirty="0"/>
              <a:t> </a:t>
            </a:r>
            <a:r>
              <a:rPr lang="ru-RU" sz="1200" dirty="0" err="1"/>
              <a:t>мурашника</a:t>
            </a:r>
            <a:r>
              <a:rPr lang="ru-RU" sz="1200" dirty="0"/>
              <a:t>. </a:t>
            </a:r>
            <a:r>
              <a:rPr lang="ru-RU" sz="1200" dirty="0" err="1"/>
              <a:t>Це</a:t>
            </a:r>
            <a:r>
              <a:rPr lang="ru-RU" sz="1200" dirty="0"/>
              <a:t> </a:t>
            </a:r>
            <a:r>
              <a:rPr lang="ru-RU" sz="1200" dirty="0" err="1"/>
              <a:t>збільшить</a:t>
            </a:r>
            <a:r>
              <a:rPr lang="ru-RU" sz="1200" dirty="0"/>
              <a:t> </a:t>
            </a:r>
            <a:r>
              <a:rPr lang="ru-RU" sz="1200" dirty="0" err="1"/>
              <a:t>притік</a:t>
            </a:r>
            <a:r>
              <a:rPr lang="ru-RU" sz="1200" dirty="0"/>
              <a:t> </a:t>
            </a:r>
            <a:r>
              <a:rPr lang="ru-RU" sz="1200" dirty="0" err="1"/>
              <a:t>сонячного</a:t>
            </a:r>
            <a:r>
              <a:rPr lang="ru-RU" sz="1200" dirty="0"/>
              <a:t> тепла, </a:t>
            </a:r>
            <a:r>
              <a:rPr lang="ru-RU" sz="1200" dirty="0" err="1"/>
              <a:t>необхідного</a:t>
            </a:r>
            <a:r>
              <a:rPr lang="ru-RU" sz="1200" dirty="0"/>
              <a:t> для </a:t>
            </a:r>
            <a:r>
              <a:rPr lang="ru-RU" sz="1200" dirty="0" err="1"/>
              <a:t>розвитку</a:t>
            </a:r>
            <a:r>
              <a:rPr lang="ru-RU" sz="1200" dirty="0"/>
              <a:t> </a:t>
            </a:r>
            <a:r>
              <a:rPr lang="ru-RU" sz="1200" dirty="0" err="1"/>
              <a:t>розплоду</a:t>
            </a:r>
            <a:r>
              <a:rPr lang="ru-RU" sz="1200" dirty="0"/>
              <a:t>.</a:t>
            </a:r>
          </a:p>
          <a:p>
            <a:r>
              <a:rPr lang="ru-RU" sz="1200" b="1" dirty="0" err="1"/>
              <a:t>Огородження</a:t>
            </a:r>
            <a:r>
              <a:rPr lang="ru-RU" sz="1200" b="1" dirty="0"/>
              <a:t> великих </a:t>
            </a:r>
            <a:r>
              <a:rPr lang="ru-RU" sz="1200" b="1" dirty="0" err="1"/>
              <a:t>гнізд</a:t>
            </a:r>
            <a:r>
              <a:rPr lang="ru-RU" sz="1200" b="1" dirty="0"/>
              <a:t>:</a:t>
            </a:r>
          </a:p>
          <a:p>
            <a:r>
              <a:rPr lang="ru-RU" sz="1200" dirty="0"/>
              <a:t>На </a:t>
            </a:r>
            <a:r>
              <a:rPr lang="ru-RU" sz="1200" dirty="0" err="1"/>
              <a:t>ділянках</a:t>
            </a:r>
            <a:r>
              <a:rPr lang="ru-RU" sz="1200" dirty="0"/>
              <a:t> з </a:t>
            </a:r>
            <a:r>
              <a:rPr lang="ru-RU" sz="1200" dirty="0" err="1"/>
              <a:t>високим</a:t>
            </a:r>
            <a:r>
              <a:rPr lang="ru-RU" sz="1200" dirty="0"/>
              <a:t> </a:t>
            </a:r>
            <a:r>
              <a:rPr lang="ru-RU" sz="1200" dirty="0" err="1"/>
              <a:t>рекреаційним</a:t>
            </a:r>
            <a:r>
              <a:rPr lang="ru-RU" sz="1200" dirty="0"/>
              <a:t> </a:t>
            </a:r>
            <a:r>
              <a:rPr lang="ru-RU" sz="1200" dirty="0" err="1"/>
              <a:t>навантаженням</a:t>
            </a:r>
            <a:r>
              <a:rPr lang="ru-RU" sz="1200" dirty="0"/>
              <a:t> (</a:t>
            </a:r>
            <a:r>
              <a:rPr lang="ru-RU" sz="1200" dirty="0" err="1"/>
              <a:t>поблизу</a:t>
            </a:r>
            <a:r>
              <a:rPr lang="ru-RU" sz="1200" dirty="0"/>
              <a:t> </a:t>
            </a:r>
            <a:r>
              <a:rPr lang="ru-RU" sz="1200" dirty="0" err="1"/>
              <a:t>лісових</a:t>
            </a:r>
            <a:r>
              <a:rPr lang="ru-RU" sz="1200" dirty="0"/>
              <a:t> стежок, зон </a:t>
            </a:r>
            <a:r>
              <a:rPr lang="ru-RU" sz="1200" dirty="0" err="1"/>
              <a:t>відпочинку</a:t>
            </a:r>
            <a:r>
              <a:rPr lang="ru-RU" sz="1200" dirty="0"/>
              <a:t>) </a:t>
            </a:r>
            <a:r>
              <a:rPr lang="ru-RU" sz="1200" dirty="0" err="1"/>
              <a:t>мурашники</a:t>
            </a:r>
            <a:r>
              <a:rPr lang="ru-RU" sz="1200" dirty="0"/>
              <a:t> </a:t>
            </a:r>
            <a:r>
              <a:rPr lang="ru-RU" sz="1200" dirty="0" err="1"/>
              <a:t>слід</a:t>
            </a:r>
            <a:r>
              <a:rPr lang="ru-RU" sz="1200" dirty="0"/>
              <a:t> </a:t>
            </a:r>
            <a:r>
              <a:rPr lang="ru-RU" sz="1200" dirty="0" err="1"/>
              <a:t>огороджувати</a:t>
            </a:r>
            <a:r>
              <a:rPr lang="ru-RU" sz="1200" dirty="0"/>
              <a:t> </a:t>
            </a:r>
            <a:r>
              <a:rPr lang="ru-RU" sz="1200" dirty="0" err="1"/>
              <a:t>дерев'яними</a:t>
            </a:r>
            <a:r>
              <a:rPr lang="ru-RU" sz="1200" dirty="0"/>
              <a:t> </a:t>
            </a:r>
            <a:r>
              <a:rPr lang="ru-RU" sz="1200" dirty="0" err="1"/>
              <a:t>конструкціями</a:t>
            </a:r>
            <a:r>
              <a:rPr lang="ru-RU" sz="1200" dirty="0"/>
              <a:t>. </a:t>
            </a:r>
            <a:r>
              <a:rPr lang="ru-RU" sz="1200" dirty="0" err="1"/>
              <a:t>Це</a:t>
            </a:r>
            <a:r>
              <a:rPr lang="ru-RU" sz="1200" dirty="0"/>
              <a:t> </a:t>
            </a:r>
            <a:r>
              <a:rPr lang="ru-RU" sz="1200" dirty="0" err="1"/>
              <a:t>захистить</a:t>
            </a:r>
            <a:r>
              <a:rPr lang="ru-RU" sz="1200" dirty="0"/>
              <a:t> </a:t>
            </a:r>
            <a:r>
              <a:rPr lang="ru-RU" sz="1200" dirty="0" err="1"/>
              <a:t>куполи</a:t>
            </a:r>
            <a:r>
              <a:rPr lang="ru-RU" sz="1200" dirty="0"/>
              <a:t> </a:t>
            </a:r>
            <a:r>
              <a:rPr lang="ru-RU" sz="1200" dirty="0" err="1"/>
              <a:t>від</a:t>
            </a:r>
            <a:r>
              <a:rPr lang="ru-RU" sz="1200" dirty="0"/>
              <a:t> </a:t>
            </a:r>
            <a:r>
              <a:rPr lang="ru-RU" sz="1200" dirty="0" err="1"/>
              <a:t>розтоптування</a:t>
            </a:r>
            <a:r>
              <a:rPr lang="ru-RU" sz="1200" dirty="0"/>
              <a:t> людьми та </a:t>
            </a:r>
            <a:r>
              <a:rPr lang="ru-RU" sz="1200" dirty="0" err="1"/>
              <a:t>пошкодження</a:t>
            </a:r>
            <a:r>
              <a:rPr lang="ru-RU" sz="1200" dirty="0"/>
              <a:t> </a:t>
            </a:r>
            <a:r>
              <a:rPr lang="ru-RU" sz="1200" dirty="0" err="1"/>
              <a:t>свійськими</a:t>
            </a:r>
            <a:r>
              <a:rPr lang="ru-RU" sz="1200" dirty="0"/>
              <a:t> </a:t>
            </a:r>
            <a:r>
              <a:rPr lang="ru-RU" sz="1200" dirty="0" err="1"/>
              <a:t>тваринами</a:t>
            </a:r>
            <a:r>
              <a:rPr lang="ru-RU" sz="1200" dirty="0"/>
              <a:t>.</a:t>
            </a:r>
          </a:p>
          <a:p>
            <a:r>
              <a:rPr lang="ru-RU" sz="1200" b="1" dirty="0" err="1"/>
              <a:t>Штучне</a:t>
            </a:r>
            <a:r>
              <a:rPr lang="ru-RU" sz="1200" b="1" dirty="0"/>
              <a:t> </a:t>
            </a:r>
            <a:r>
              <a:rPr lang="ru-RU" sz="1200" b="1" dirty="0" err="1"/>
              <a:t>розселення</a:t>
            </a:r>
            <a:r>
              <a:rPr lang="ru-RU" sz="1200" b="1" dirty="0"/>
              <a:t> (</a:t>
            </a:r>
            <a:r>
              <a:rPr lang="ru-RU" sz="1200" b="1" dirty="0" err="1"/>
              <a:t>Мирмекомеліорація</a:t>
            </a:r>
            <a:r>
              <a:rPr lang="ru-RU" sz="1200" b="1" dirty="0"/>
              <a:t>):</a:t>
            </a:r>
          </a:p>
          <a:p>
            <a:r>
              <a:rPr lang="ru-RU" sz="1200" dirty="0"/>
              <a:t>У </a:t>
            </a:r>
            <a:r>
              <a:rPr lang="ru-RU" sz="1200" dirty="0" err="1"/>
              <a:t>молодих</a:t>
            </a:r>
            <a:r>
              <a:rPr lang="ru-RU" sz="1200" dirty="0"/>
              <a:t> </a:t>
            </a:r>
            <a:r>
              <a:rPr lang="ru-RU" sz="1200" dirty="0" err="1"/>
              <a:t>соснових</a:t>
            </a:r>
            <a:r>
              <a:rPr lang="ru-RU" sz="1200" dirty="0"/>
              <a:t> </a:t>
            </a:r>
            <a:r>
              <a:rPr lang="ru-RU" sz="1200" dirty="0" err="1"/>
              <a:t>насадженнях</a:t>
            </a:r>
            <a:r>
              <a:rPr lang="ru-RU" sz="1200" dirty="0"/>
              <a:t>, де </a:t>
            </a:r>
            <a:r>
              <a:rPr lang="ru-RU" sz="1200" dirty="0" err="1"/>
              <a:t>природне</a:t>
            </a:r>
            <a:r>
              <a:rPr lang="ru-RU" sz="1200" dirty="0"/>
              <a:t> </a:t>
            </a:r>
            <a:r>
              <a:rPr lang="ru-RU" sz="1200" dirty="0" err="1"/>
              <a:t>заселення</a:t>
            </a:r>
            <a:r>
              <a:rPr lang="ru-RU" sz="1200" dirty="0"/>
              <a:t> </a:t>
            </a:r>
            <a:r>
              <a:rPr lang="ru-RU" sz="1200" dirty="0" err="1"/>
              <a:t>мурахами</a:t>
            </a:r>
            <a:r>
              <a:rPr lang="ru-RU" sz="1200" dirty="0"/>
              <a:t> </a:t>
            </a:r>
            <a:r>
              <a:rPr lang="ru-RU" sz="1200" dirty="0" err="1"/>
              <a:t>затримується</a:t>
            </a:r>
            <a:r>
              <a:rPr lang="ru-RU" sz="1200" dirty="0"/>
              <a:t>, </a:t>
            </a:r>
            <a:r>
              <a:rPr lang="ru-RU" sz="1200" dirty="0" err="1"/>
              <a:t>доцільно</a:t>
            </a:r>
            <a:r>
              <a:rPr lang="ru-RU" sz="1200" dirty="0"/>
              <a:t> </a:t>
            </a:r>
            <a:r>
              <a:rPr lang="ru-RU" sz="1200" dirty="0" err="1"/>
              <a:t>проводити</a:t>
            </a:r>
            <a:r>
              <a:rPr lang="ru-RU" sz="1200" dirty="0"/>
              <a:t> </a:t>
            </a:r>
            <a:r>
              <a:rPr lang="ru-RU" sz="1200" dirty="0" err="1"/>
              <a:t>штучне</a:t>
            </a:r>
            <a:r>
              <a:rPr lang="ru-RU" sz="1200" dirty="0"/>
              <a:t> </a:t>
            </a:r>
            <a:r>
              <a:rPr lang="ru-RU" sz="1200" dirty="0" err="1"/>
              <a:t>розселення</a:t>
            </a:r>
            <a:r>
              <a:rPr lang="ru-RU" sz="1200" dirty="0"/>
              <a:t> </a:t>
            </a:r>
            <a:r>
              <a:rPr lang="ru-RU" sz="1200" dirty="0" err="1"/>
              <a:t>частин</a:t>
            </a:r>
            <a:r>
              <a:rPr lang="ru-RU" sz="1200" dirty="0"/>
              <a:t> великих </a:t>
            </a:r>
            <a:r>
              <a:rPr lang="ru-RU" sz="1200" dirty="0" err="1"/>
              <a:t>колоній</a:t>
            </a:r>
            <a:r>
              <a:rPr lang="ru-RU" sz="1200" dirty="0"/>
              <a:t> </a:t>
            </a:r>
            <a:r>
              <a:rPr lang="ru-RU" sz="1200" dirty="0" err="1"/>
              <a:t>із</a:t>
            </a:r>
            <a:r>
              <a:rPr lang="ru-RU" sz="1200" dirty="0"/>
              <a:t> </a:t>
            </a:r>
            <a:r>
              <a:rPr lang="ru-RU" sz="1200" dirty="0" err="1"/>
              <a:t>сусідніх</a:t>
            </a:r>
            <a:r>
              <a:rPr lang="ru-RU" sz="1200" dirty="0"/>
              <a:t> </a:t>
            </a:r>
            <a:r>
              <a:rPr lang="ru-RU" sz="1200" dirty="0" err="1"/>
              <a:t>ділянок</a:t>
            </a:r>
            <a:r>
              <a:rPr lang="ru-RU" sz="1200" dirty="0"/>
              <a:t>. </a:t>
            </a:r>
            <a:r>
              <a:rPr lang="ru-RU" sz="1200" dirty="0" err="1"/>
              <a:t>Це</a:t>
            </a:r>
            <a:r>
              <a:rPr lang="ru-RU" sz="1200" dirty="0"/>
              <a:t> </a:t>
            </a:r>
            <a:r>
              <a:rPr lang="ru-RU" sz="1200" dirty="0" err="1"/>
              <a:t>підвищить</a:t>
            </a:r>
            <a:r>
              <a:rPr lang="ru-RU" sz="1200" dirty="0"/>
              <a:t> </a:t>
            </a:r>
            <a:r>
              <a:rPr lang="ru-RU" sz="1200" dirty="0" err="1"/>
              <a:t>стійкість</a:t>
            </a:r>
            <a:r>
              <a:rPr lang="ru-RU" sz="1200" dirty="0"/>
              <a:t> молодого </a:t>
            </a:r>
            <a:r>
              <a:rPr lang="ru-RU" sz="1200" dirty="0" err="1"/>
              <a:t>лісу</a:t>
            </a:r>
            <a:r>
              <a:rPr lang="ru-RU" sz="1200" dirty="0"/>
              <a:t> до </a:t>
            </a:r>
            <a:r>
              <a:rPr lang="ru-RU" sz="1200" dirty="0" err="1"/>
              <a:t>шкідників</a:t>
            </a:r>
            <a:r>
              <a:rPr lang="ru-RU" sz="1200" dirty="0"/>
              <a:t> (</a:t>
            </a:r>
            <a:r>
              <a:rPr lang="ru-RU" sz="1200" dirty="0" err="1"/>
              <a:t>наприклад</a:t>
            </a:r>
            <a:r>
              <a:rPr lang="ru-RU" sz="1200" dirty="0"/>
              <a:t>, соснового </a:t>
            </a:r>
            <a:r>
              <a:rPr lang="ru-RU" sz="1200" dirty="0" err="1"/>
              <a:t>шовкопряда</a:t>
            </a:r>
            <a:r>
              <a:rPr lang="ru-RU" sz="1200" dirty="0"/>
              <a:t>).</a:t>
            </a:r>
          </a:p>
          <a:p>
            <a:r>
              <a:rPr lang="ru-RU" sz="1200" b="1" dirty="0" err="1"/>
              <a:t>Моніторинг</a:t>
            </a:r>
            <a:r>
              <a:rPr lang="ru-RU" sz="1200" b="1" dirty="0"/>
              <a:t> стану </a:t>
            </a:r>
            <a:r>
              <a:rPr lang="ru-RU" sz="1200" b="1" dirty="0" err="1"/>
              <a:t>колоній</a:t>
            </a:r>
            <a:r>
              <a:rPr lang="ru-RU" sz="1200" b="1" dirty="0"/>
              <a:t>:</a:t>
            </a:r>
          </a:p>
          <a:p>
            <a:r>
              <a:rPr lang="ru-RU" sz="1200" dirty="0" err="1"/>
              <a:t>Лісництвам</a:t>
            </a:r>
            <a:r>
              <a:rPr lang="ru-RU" sz="1200" dirty="0"/>
              <a:t> </a:t>
            </a:r>
            <a:r>
              <a:rPr lang="ru-RU" sz="1200" dirty="0" err="1"/>
              <a:t>рекомендується</a:t>
            </a:r>
            <a:r>
              <a:rPr lang="ru-RU" sz="1200" dirty="0"/>
              <a:t> вести карту-схему </a:t>
            </a:r>
            <a:r>
              <a:rPr lang="ru-RU" sz="1200" dirty="0" err="1"/>
              <a:t>розміщення</a:t>
            </a:r>
            <a:r>
              <a:rPr lang="ru-RU" sz="1200" dirty="0"/>
              <a:t> великих </a:t>
            </a:r>
            <a:r>
              <a:rPr lang="ru-RU" sz="1200" dirty="0" err="1"/>
              <a:t>мурашиних</a:t>
            </a:r>
            <a:r>
              <a:rPr lang="ru-RU" sz="1200" dirty="0"/>
              <a:t> </a:t>
            </a:r>
            <a:r>
              <a:rPr lang="ru-RU" sz="1200" dirty="0" err="1"/>
              <a:t>комплексів</a:t>
            </a:r>
            <a:r>
              <a:rPr lang="ru-RU" sz="1200" dirty="0"/>
              <a:t> (</a:t>
            </a:r>
            <a:r>
              <a:rPr lang="ru-RU" sz="1200" dirty="0" err="1"/>
              <a:t>федерацій</a:t>
            </a:r>
            <a:r>
              <a:rPr lang="ru-RU" sz="1200" dirty="0"/>
              <a:t>), </a:t>
            </a:r>
            <a:r>
              <a:rPr lang="ru-RU" sz="1200" dirty="0" err="1"/>
              <a:t>оскільки</a:t>
            </a:r>
            <a:r>
              <a:rPr lang="ru-RU" sz="1200" dirty="0"/>
              <a:t> вони є </a:t>
            </a:r>
            <a:r>
              <a:rPr lang="ru-RU" sz="1200" dirty="0" err="1"/>
              <a:t>природними</a:t>
            </a:r>
            <a:r>
              <a:rPr lang="ru-RU" sz="1200" dirty="0"/>
              <a:t> резерватами </a:t>
            </a:r>
            <a:r>
              <a:rPr lang="ru-RU" sz="1200" dirty="0" err="1"/>
              <a:t>ентомофагів</a:t>
            </a:r>
            <a:r>
              <a:rPr lang="ru-RU" sz="1200" dirty="0"/>
              <a:t>, </a:t>
            </a:r>
            <a:r>
              <a:rPr lang="ru-RU" sz="1200" dirty="0" err="1"/>
              <a:t>що</a:t>
            </a:r>
            <a:r>
              <a:rPr lang="ru-RU" sz="1200" dirty="0"/>
              <a:t> </a:t>
            </a:r>
            <a:r>
              <a:rPr lang="ru-RU" sz="1200" dirty="0" err="1"/>
              <a:t>стримують</a:t>
            </a:r>
            <a:r>
              <a:rPr lang="ru-RU" sz="1200" dirty="0"/>
              <a:t> </a:t>
            </a:r>
            <a:r>
              <a:rPr lang="ru-RU" sz="1200" dirty="0" err="1"/>
              <a:t>розмноження</a:t>
            </a:r>
            <a:r>
              <a:rPr lang="ru-RU" sz="1200" dirty="0"/>
              <a:t> </a:t>
            </a:r>
            <a:r>
              <a:rPr lang="ru-RU" sz="1200" dirty="0" err="1"/>
              <a:t>шкідливих</a:t>
            </a:r>
            <a:r>
              <a:rPr lang="ru-RU" sz="1200" dirty="0"/>
              <a:t> комах без </a:t>
            </a:r>
            <a:r>
              <a:rPr lang="ru-RU" sz="1200" dirty="0" err="1"/>
              <a:t>застосування</a:t>
            </a:r>
            <a:r>
              <a:rPr lang="ru-RU" sz="1200" dirty="0"/>
              <a:t> </a:t>
            </a:r>
            <a:r>
              <a:rPr lang="ru-RU" sz="1200" dirty="0" err="1"/>
              <a:t>хімікатів</a:t>
            </a:r>
            <a:r>
              <a:rPr lang="ru-RU" sz="1200" dirty="0"/>
              <a:t>.</a:t>
            </a:r>
          </a:p>
          <a:p>
            <a:r>
              <a:rPr lang="ru-RU" sz="1200" b="1" dirty="0" err="1"/>
              <a:t>Інформаційна</a:t>
            </a:r>
            <a:r>
              <a:rPr lang="ru-RU" sz="1200" b="1" dirty="0"/>
              <a:t> робота:</a:t>
            </a:r>
          </a:p>
          <a:p>
            <a:r>
              <a:rPr lang="ru-RU" sz="1200" dirty="0" err="1"/>
              <a:t>Встановлення</a:t>
            </a:r>
            <a:r>
              <a:rPr lang="ru-RU" sz="1200" dirty="0"/>
              <a:t> </a:t>
            </a:r>
            <a:r>
              <a:rPr lang="ru-RU" sz="1200" dirty="0" err="1"/>
              <a:t>інформаційних</a:t>
            </a:r>
            <a:r>
              <a:rPr lang="ru-RU" sz="1200" dirty="0"/>
              <a:t> </a:t>
            </a:r>
            <a:r>
              <a:rPr lang="ru-RU" sz="1200" dirty="0" err="1" smtClean="0"/>
              <a:t>щитів</a:t>
            </a:r>
            <a:r>
              <a:rPr lang="ru-RU" sz="1200" dirty="0" smtClean="0"/>
              <a:t> </a:t>
            </a:r>
            <a:r>
              <a:rPr lang="ru-RU" sz="1200" dirty="0"/>
              <a:t>на межах </a:t>
            </a:r>
            <a:r>
              <a:rPr lang="ru-RU" sz="1200" dirty="0" err="1"/>
              <a:t>лісових</a:t>
            </a:r>
            <a:r>
              <a:rPr lang="ru-RU" sz="1200" dirty="0"/>
              <a:t> </a:t>
            </a:r>
            <a:r>
              <a:rPr lang="ru-RU" sz="1200" dirty="0" err="1"/>
              <a:t>масивів</a:t>
            </a:r>
            <a:r>
              <a:rPr lang="ru-RU" sz="1200" dirty="0"/>
              <a:t> про роль </a:t>
            </a:r>
            <a:r>
              <a:rPr lang="ru-RU" sz="1200" dirty="0" err="1"/>
              <a:t>мурах</a:t>
            </a:r>
            <a:r>
              <a:rPr lang="ru-RU" sz="1200" dirty="0"/>
              <a:t> роду </a:t>
            </a:r>
            <a:r>
              <a:rPr lang="en-US" sz="1200" dirty="0"/>
              <a:t>Formica </a:t>
            </a:r>
            <a:r>
              <a:rPr lang="ru-RU" sz="1200" dirty="0"/>
              <a:t>як «</a:t>
            </a:r>
            <a:r>
              <a:rPr lang="ru-RU" sz="1200" dirty="0" err="1"/>
              <a:t>санітарів</a:t>
            </a:r>
            <a:r>
              <a:rPr lang="ru-RU" sz="1200" dirty="0"/>
              <a:t> </a:t>
            </a:r>
            <a:r>
              <a:rPr lang="ru-RU" sz="1200" dirty="0" err="1"/>
              <a:t>лісу</a:t>
            </a:r>
            <a:r>
              <a:rPr lang="ru-RU" sz="1200" dirty="0"/>
              <a:t>» для </a:t>
            </a:r>
            <a:r>
              <a:rPr lang="ru-RU" sz="1200" dirty="0" err="1"/>
              <a:t>запобігання</a:t>
            </a:r>
            <a:r>
              <a:rPr lang="ru-RU" sz="1200" dirty="0"/>
              <a:t> </a:t>
            </a:r>
            <a:r>
              <a:rPr lang="ru-RU" sz="1200" dirty="0" err="1"/>
              <a:t>вандалізму</a:t>
            </a:r>
            <a:r>
              <a:rPr lang="ru-RU" sz="1200" dirty="0"/>
              <a:t> та </a:t>
            </a:r>
            <a:r>
              <a:rPr lang="ru-RU" sz="1200" dirty="0" err="1"/>
              <a:t>руйнуванню</a:t>
            </a:r>
            <a:r>
              <a:rPr lang="ru-RU" sz="1200" dirty="0"/>
              <a:t> </a:t>
            </a:r>
            <a:r>
              <a:rPr lang="ru-RU" sz="1200" dirty="0" err="1"/>
              <a:t>гнізд</a:t>
            </a:r>
            <a:r>
              <a:rPr lang="ru-RU" sz="1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918</Words>
  <Application>Microsoft Office PowerPoint</Application>
  <PresentationFormat>Экран (4:3)</PresentationFormat>
  <Paragraphs>240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Google Sans</vt:lpstr>
      <vt:lpstr>Times New Roman</vt:lpstr>
      <vt:lpstr>Wingdings</vt:lpstr>
      <vt:lpstr>Тема Office</vt:lpstr>
      <vt:lpstr>Особливості поширення та гніздобудівної діяльності мурах роду Formica залежно від типу лісового насадження</vt:lpstr>
      <vt:lpstr>Гіпотеза</vt:lpstr>
      <vt:lpstr>Об’єкти дослідження:</vt:lpstr>
      <vt:lpstr>Мета дослідження:</vt:lpstr>
      <vt:lpstr>Дослідницькі завдання</vt:lpstr>
      <vt:lpstr>Презентация PowerPoint</vt:lpstr>
      <vt:lpstr>Карта мурашників</vt:lpstr>
      <vt:lpstr>Морфометрія гнізд</vt:lpstr>
      <vt:lpstr>Середні розміри та типи гнізд</vt:lpstr>
      <vt:lpstr>Склад будівельного матеріалу </vt:lpstr>
      <vt:lpstr>Презентация PowerPoint</vt:lpstr>
      <vt:lpstr>Презентация PowerPoint</vt:lpstr>
      <vt:lpstr>Презентация PowerPoint</vt:lpstr>
      <vt:lpstr>Рекомендації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 концентрації розчинів кухонної солі на проростання насіння  Trifolium pratense L. та Dactylis glomerata L.</dc:title>
  <dc:creator>Admin</dc:creator>
  <cp:lastModifiedBy>Admin</cp:lastModifiedBy>
  <cp:revision>100</cp:revision>
  <dcterms:created xsi:type="dcterms:W3CDTF">2016-04-10T12:52:58Z</dcterms:created>
  <dcterms:modified xsi:type="dcterms:W3CDTF">2026-04-22T16:42:32Z</dcterms:modified>
</cp:coreProperties>
</file>