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6" r:id="rId2"/>
    <p:sldId id="276" r:id="rId3"/>
    <p:sldId id="267" r:id="rId4"/>
    <p:sldId id="269" r:id="rId5"/>
    <p:sldId id="270" r:id="rId6"/>
    <p:sldId id="268" r:id="rId7"/>
    <p:sldId id="272" r:id="rId8"/>
    <p:sldId id="277" r:id="rId9"/>
    <p:sldId id="271" r:id="rId10"/>
    <p:sldId id="275" r:id="rId11"/>
    <p:sldId id="278" r:id="rId12"/>
    <p:sldId id="279" r:id="rId13"/>
    <p:sldId id="280" r:id="rId14"/>
    <p:sldId id="281" r:id="rId15"/>
    <p:sldId id="282" r:id="rId16"/>
  </p:sldIdLst>
  <p:sldSz cx="12192000" cy="6858000"/>
  <p:notesSz cx="6858000" cy="9144000"/>
  <p:defaultTextStyle>
    <a:defPPr rtl="0"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56074-4747-49CD-A1A8-0E9F05450E33}" v="198" dt="2026-04-21T20:23:07.869"/>
    <p1510:client id="{E9ACF289-2687-4A1B-88A9-FC28199BCE86}" v="21" dt="2026-04-22T13:07:11.4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2" d="100"/>
          <a:sy n="72" d="100"/>
        </p:scale>
        <p:origin x="1104" y="5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27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Україна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2001</c:v>
                </c:pt>
                <c:pt idx="1">
                  <c:v>до 2022</c:v>
                </c:pt>
                <c:pt idx="2">
                  <c:v>2026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 formatCode="#,##0">
                  <c:v>12711</c:v>
                </c:pt>
                <c:pt idx="1">
                  <c:v>30000</c:v>
                </c:pt>
                <c:pt idx="2">
                  <c:v>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22-49D8-8497-8418A76F76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Миколаївська область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2500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845-4802-ADCB-16BF5C2E09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2001</c:v>
                </c:pt>
                <c:pt idx="1">
                  <c:v>до 2022</c:v>
                </c:pt>
                <c:pt idx="2">
                  <c:v>2026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3014</c:v>
                </c:pt>
                <c:pt idx="1">
                  <c:v>6000</c:v>
                </c:pt>
                <c:pt idx="2">
                  <c:v>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22-49D8-8497-8418A76F76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Шевченківська ТГ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845-4802-ADCB-16BF5C2E09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2001</c:v>
                </c:pt>
                <c:pt idx="1">
                  <c:v>до 2022</c:v>
                </c:pt>
                <c:pt idx="2">
                  <c:v>2026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180</c:v>
                </c:pt>
                <c:pt idx="1">
                  <c:v>140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22-49D8-8497-8418A76F76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04657112"/>
        <c:axId val="204656720"/>
      </c:barChart>
      <c:catAx>
        <c:axId val="20465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656720"/>
        <c:crosses val="autoZero"/>
        <c:auto val="1"/>
        <c:lblAlgn val="ctr"/>
        <c:lblOffset val="100"/>
        <c:noMultiLvlLbl val="0"/>
      </c:catAx>
      <c:valAx>
        <c:axId val="20465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65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D46AA4-525B-4A6E-9D35-010EF0092B05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B8C0B1C8-B2B9-400F-AABF-8485D682C9BA}">
      <dgm:prSet phldrT="[Text]" custT="1"/>
      <dgm:spPr/>
      <dgm:t>
        <a:bodyPr rtlCol="0"/>
        <a:lstStyle/>
        <a:p>
          <a:pPr rtl="0"/>
          <a:r>
            <a:rPr lang="uk" sz="3200" dirty="0"/>
            <a:t> </a:t>
          </a:r>
          <a:r>
            <a:rPr lang="uk" sz="2800" dirty="0"/>
            <a:t>Взаємний вплив</a:t>
          </a:r>
        </a:p>
      </dgm:t>
      <dgm:extLst>
        <a:ext uri="{E40237B7-FDA0-4F09-8148-C483321AD2D9}">
          <dgm14:cNvPr xmlns:dgm14="http://schemas.microsoft.com/office/drawing/2010/diagram" id="0" name="" title="Group A, 3 tasks linked to it"/>
        </a:ext>
      </dgm:extLst>
    </dgm:pt>
    <dgm:pt modelId="{51FDB88D-1894-4416-AA70-D9E2693B01FE}" type="parTrans" cxnId="{0E07CB7A-3EE5-4096-BD74-5BA3980334E4}">
      <dgm:prSet/>
      <dgm:spPr/>
      <dgm:t>
        <a:bodyPr rtlCol="0"/>
        <a:lstStyle/>
        <a:p>
          <a:pPr rtl="0"/>
          <a:endParaRPr lang="en-US"/>
        </a:p>
      </dgm:t>
    </dgm:pt>
    <dgm:pt modelId="{A7B7D98B-4FC8-4C20-A9CD-652C294217C8}" type="sibTrans" cxnId="{0E07CB7A-3EE5-4096-BD74-5BA3980334E4}">
      <dgm:prSet/>
      <dgm:spPr/>
      <dgm:t>
        <a:bodyPr rtlCol="0"/>
        <a:lstStyle/>
        <a:p>
          <a:pPr rtl="0"/>
          <a:endParaRPr lang="en-US"/>
        </a:p>
      </dgm:t>
    </dgm:pt>
    <dgm:pt modelId="{6939F7AB-09E5-467C-BAA7-FBF976F5EBFC}">
      <dgm:prSet phldrT="[Text]" custT="1"/>
      <dgm:spPr/>
      <dgm:t>
        <a:bodyPr rtlCol="0"/>
        <a:lstStyle/>
        <a:p>
          <a:pPr rtl="0"/>
          <a:r>
            <a:rPr lang="uk" sz="2400" dirty="0"/>
            <a:t> Корейська культура</a:t>
          </a:r>
        </a:p>
      </dgm:t>
      <dgm:extLst>
        <a:ext uri="{E40237B7-FDA0-4F09-8148-C483321AD2D9}">
          <dgm14:cNvPr xmlns:dgm14="http://schemas.microsoft.com/office/drawing/2010/diagram" id="0" name="" title="Group A - Task 1"/>
        </a:ext>
      </dgm:extLst>
    </dgm:pt>
    <dgm:pt modelId="{56AD5051-D072-4F73-8B7F-44EDF0717926}" type="parTrans" cxnId="{9FD5E9B9-B5C0-440B-8D72-164D9236C435}">
      <dgm:prSet/>
      <dgm:spPr/>
      <dgm:t>
        <a:bodyPr rtlCol="0"/>
        <a:lstStyle/>
        <a:p>
          <a:pPr rtl="0"/>
          <a:endParaRPr lang="en-US" dirty="0"/>
        </a:p>
      </dgm:t>
      <dgm:extLst>
        <a:ext uri="{E40237B7-FDA0-4F09-8148-C483321AD2D9}">
          <dgm14:cNvPr xmlns:dgm14="http://schemas.microsoft.com/office/drawing/2010/diagram" id="0" name="" title="Line connected to Group A and Task 1"/>
        </a:ext>
      </dgm:extLst>
    </dgm:pt>
    <dgm:pt modelId="{1E6B548D-51E8-404D-A070-49B5A2AB4EE7}" type="sibTrans" cxnId="{9FD5E9B9-B5C0-440B-8D72-164D9236C435}">
      <dgm:prSet/>
      <dgm:spPr/>
      <dgm:t>
        <a:bodyPr rtlCol="0"/>
        <a:lstStyle/>
        <a:p>
          <a:pPr rtl="0"/>
          <a:endParaRPr lang="en-US"/>
        </a:p>
      </dgm:t>
    </dgm:pt>
    <dgm:pt modelId="{1C5A8755-2FFC-4EC7-868A-935C02368183}">
      <dgm:prSet phldrT="[Text]" custT="1"/>
      <dgm:spPr/>
      <dgm:t>
        <a:bodyPr rtlCol="0"/>
        <a:lstStyle/>
        <a:p>
          <a:pPr rtl="0"/>
          <a:r>
            <a:rPr lang="uk" sz="2400" dirty="0"/>
            <a:t> Українська</a:t>
          </a:r>
        </a:p>
      </dgm:t>
      <dgm:extLst>
        <a:ext uri="{E40237B7-FDA0-4F09-8148-C483321AD2D9}">
          <dgm14:cNvPr xmlns:dgm14="http://schemas.microsoft.com/office/drawing/2010/diagram" id="0" name="" title="Group A - Task 2"/>
        </a:ext>
      </dgm:extLst>
    </dgm:pt>
    <dgm:pt modelId="{EE1B93C3-7F00-4B8C-9E74-C28DCB633462}" type="parTrans" cxnId="{E0C9669C-26F4-48EF-99C9-47434AC58364}">
      <dgm:prSet/>
      <dgm:spPr/>
      <dgm:t>
        <a:bodyPr rtlCol="0"/>
        <a:lstStyle/>
        <a:p>
          <a:pPr rtl="0"/>
          <a:endParaRPr lang="en-US"/>
        </a:p>
      </dgm:t>
      <dgm:extLst>
        <a:ext uri="{E40237B7-FDA0-4F09-8148-C483321AD2D9}">
          <dgm14:cNvPr xmlns:dgm14="http://schemas.microsoft.com/office/drawing/2010/diagram" id="0" name="" title="Line connected to Group A and Task 2"/>
        </a:ext>
      </dgm:extLst>
    </dgm:pt>
    <dgm:pt modelId="{780E5391-A680-45C7-B17D-E634A338763A}" type="sibTrans" cxnId="{E0C9669C-26F4-48EF-99C9-47434AC58364}">
      <dgm:prSet/>
      <dgm:spPr/>
      <dgm:t>
        <a:bodyPr rtlCol="0"/>
        <a:lstStyle/>
        <a:p>
          <a:pPr rtl="0"/>
          <a:endParaRPr lang="en-US"/>
        </a:p>
      </dgm:t>
    </dgm:pt>
    <dgm:pt modelId="{3424415D-A506-4528-A875-275577C3D636}">
      <dgm:prSet phldrT="[Text]" custT="1"/>
      <dgm:spPr/>
      <dgm:t>
        <a:bodyPr rtlCol="0"/>
        <a:lstStyle/>
        <a:p>
          <a:pPr rtl="0"/>
          <a:r>
            <a:rPr lang="uk" sz="1700" dirty="0"/>
            <a:t> </a:t>
          </a:r>
          <a:r>
            <a:rPr lang="uk" sz="2400" dirty="0"/>
            <a:t>Узбецька</a:t>
          </a:r>
        </a:p>
      </dgm:t>
      <dgm:extLst>
        <a:ext uri="{E40237B7-FDA0-4F09-8148-C483321AD2D9}">
          <dgm14:cNvPr xmlns:dgm14="http://schemas.microsoft.com/office/drawing/2010/diagram" id="0" name="" title="Group A - Task 3"/>
        </a:ext>
      </dgm:extLst>
    </dgm:pt>
    <dgm:pt modelId="{5FDA453C-1C4A-47CC-BC6E-98D9740634AF}" type="parTrans" cxnId="{848D5712-20C4-4550-90EB-623031F20B5F}">
      <dgm:prSet/>
      <dgm:spPr/>
      <dgm:t>
        <a:bodyPr rtlCol="0"/>
        <a:lstStyle/>
        <a:p>
          <a:pPr rtl="0"/>
          <a:endParaRPr lang="en-US"/>
        </a:p>
      </dgm:t>
      <dgm:extLst>
        <a:ext uri="{E40237B7-FDA0-4F09-8148-C483321AD2D9}">
          <dgm14:cNvPr xmlns:dgm14="http://schemas.microsoft.com/office/drawing/2010/diagram" id="0" name="" title="Line connected to Group A and Task 3"/>
        </a:ext>
      </dgm:extLst>
    </dgm:pt>
    <dgm:pt modelId="{498466F1-BB51-48A1-A25E-4E812D0348CD}" type="sibTrans" cxnId="{848D5712-20C4-4550-90EB-623031F20B5F}">
      <dgm:prSet/>
      <dgm:spPr/>
      <dgm:t>
        <a:bodyPr rtlCol="0"/>
        <a:lstStyle/>
        <a:p>
          <a:pPr rtl="0"/>
          <a:endParaRPr lang="en-US"/>
        </a:p>
      </dgm:t>
    </dgm:pt>
    <dgm:pt modelId="{843A5684-D7CB-42F3-B88A-2496BD8411C7}" type="pres">
      <dgm:prSet presAssocID="{94D46AA4-525B-4A6E-9D35-010EF0092B0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79392B8-76D1-4A5C-AB86-5DE6B3524CE9}" type="pres">
      <dgm:prSet presAssocID="{B8C0B1C8-B2B9-400F-AABF-8485D682C9BA}" presName="centerShape" presStyleLbl="node0" presStyleIdx="0" presStyleCnt="1" custScaleX="215306" custScaleY="115106" custLinFactNeighborX="-5294" custLinFactNeighborY="-7798"/>
      <dgm:spPr/>
    </dgm:pt>
    <dgm:pt modelId="{B9B7DDC7-2E8F-4126-B340-CFACCA6FC990}" type="pres">
      <dgm:prSet presAssocID="{56AD5051-D072-4F73-8B7F-44EDF0717926}" presName="Name9" presStyleLbl="parChTrans1D2" presStyleIdx="0" presStyleCnt="3"/>
      <dgm:spPr/>
    </dgm:pt>
    <dgm:pt modelId="{AF5D57E6-B207-479F-85E3-D4246D055A32}" type="pres">
      <dgm:prSet presAssocID="{56AD5051-D072-4F73-8B7F-44EDF0717926}" presName="connTx" presStyleLbl="parChTrans1D2" presStyleIdx="0" presStyleCnt="3"/>
      <dgm:spPr/>
    </dgm:pt>
    <dgm:pt modelId="{CE9BA46E-22DD-49B7-9054-532344B08733}" type="pres">
      <dgm:prSet presAssocID="{6939F7AB-09E5-467C-BAA7-FBF976F5EBFC}" presName="node" presStyleLbl="node1" presStyleIdx="0" presStyleCnt="3" custScaleX="199895" custScaleY="115593">
        <dgm:presLayoutVars>
          <dgm:bulletEnabled val="1"/>
        </dgm:presLayoutVars>
      </dgm:prSet>
      <dgm:spPr/>
    </dgm:pt>
    <dgm:pt modelId="{CE89B881-432E-4854-BED0-3DF835649CEA}" type="pres">
      <dgm:prSet presAssocID="{EE1B93C3-7F00-4B8C-9E74-C28DCB633462}" presName="Name9" presStyleLbl="parChTrans1D2" presStyleIdx="1" presStyleCnt="3"/>
      <dgm:spPr/>
    </dgm:pt>
    <dgm:pt modelId="{DD109CFA-2D39-40CB-AFAF-6C45E5926F90}" type="pres">
      <dgm:prSet presAssocID="{EE1B93C3-7F00-4B8C-9E74-C28DCB633462}" presName="connTx" presStyleLbl="parChTrans1D2" presStyleIdx="1" presStyleCnt="3"/>
      <dgm:spPr/>
    </dgm:pt>
    <dgm:pt modelId="{6BF76865-717B-43A6-BB02-32B552F35CDD}" type="pres">
      <dgm:prSet presAssocID="{1C5A8755-2FFC-4EC7-868A-935C02368183}" presName="node" presStyleLbl="node1" presStyleIdx="1" presStyleCnt="3" custScaleX="182982" custRadScaleRad="124941" custRadScaleInc="-39337">
        <dgm:presLayoutVars>
          <dgm:bulletEnabled val="1"/>
        </dgm:presLayoutVars>
      </dgm:prSet>
      <dgm:spPr/>
    </dgm:pt>
    <dgm:pt modelId="{C32BA6B1-6F2B-4619-99B0-9D1DF20792BD}" type="pres">
      <dgm:prSet presAssocID="{5FDA453C-1C4A-47CC-BC6E-98D9740634AF}" presName="Name9" presStyleLbl="parChTrans1D2" presStyleIdx="2" presStyleCnt="3"/>
      <dgm:spPr/>
    </dgm:pt>
    <dgm:pt modelId="{56497F68-985F-4670-AF26-6DD4CAEB5DB4}" type="pres">
      <dgm:prSet presAssocID="{5FDA453C-1C4A-47CC-BC6E-98D9740634AF}" presName="connTx" presStyleLbl="parChTrans1D2" presStyleIdx="2" presStyleCnt="3"/>
      <dgm:spPr/>
    </dgm:pt>
    <dgm:pt modelId="{57BF1041-6235-4146-9B37-1A10286DB56A}" type="pres">
      <dgm:prSet presAssocID="{3424415D-A506-4528-A875-275577C3D636}" presName="node" presStyleLbl="node1" presStyleIdx="2" presStyleCnt="3" custScaleX="183749" custScaleY="83431" custRadScaleRad="91674" custRadScaleInc="-6896">
        <dgm:presLayoutVars>
          <dgm:bulletEnabled val="1"/>
        </dgm:presLayoutVars>
      </dgm:prSet>
      <dgm:spPr/>
    </dgm:pt>
  </dgm:ptLst>
  <dgm:cxnLst>
    <dgm:cxn modelId="{848D5712-20C4-4550-90EB-623031F20B5F}" srcId="{B8C0B1C8-B2B9-400F-AABF-8485D682C9BA}" destId="{3424415D-A506-4528-A875-275577C3D636}" srcOrd="2" destOrd="0" parTransId="{5FDA453C-1C4A-47CC-BC6E-98D9740634AF}" sibTransId="{498466F1-BB51-48A1-A25E-4E812D0348CD}"/>
    <dgm:cxn modelId="{A58C062F-70B5-46BA-90FA-61D7ED21BBEE}" type="presOf" srcId="{EE1B93C3-7F00-4B8C-9E74-C28DCB633462}" destId="{DD109CFA-2D39-40CB-AFAF-6C45E5926F90}" srcOrd="1" destOrd="0" presId="urn:microsoft.com/office/officeart/2005/8/layout/radial1"/>
    <dgm:cxn modelId="{FCD2C02F-3E25-4D80-8E77-13887B6F7B35}" type="presOf" srcId="{3424415D-A506-4528-A875-275577C3D636}" destId="{57BF1041-6235-4146-9B37-1A10286DB56A}" srcOrd="0" destOrd="0" presId="urn:microsoft.com/office/officeart/2005/8/layout/radial1"/>
    <dgm:cxn modelId="{2B0C0132-2529-47B9-9BA2-431BA990898A}" type="presOf" srcId="{6939F7AB-09E5-467C-BAA7-FBF976F5EBFC}" destId="{CE9BA46E-22DD-49B7-9054-532344B08733}" srcOrd="0" destOrd="0" presId="urn:microsoft.com/office/officeart/2005/8/layout/radial1"/>
    <dgm:cxn modelId="{5893E364-0FF2-449A-B20E-66206913C69F}" type="presOf" srcId="{B8C0B1C8-B2B9-400F-AABF-8485D682C9BA}" destId="{479392B8-76D1-4A5C-AB86-5DE6B3524CE9}" srcOrd="0" destOrd="0" presId="urn:microsoft.com/office/officeart/2005/8/layout/radial1"/>
    <dgm:cxn modelId="{71C6A146-3D39-43A2-921D-793584BA7561}" type="presOf" srcId="{5FDA453C-1C4A-47CC-BC6E-98D9740634AF}" destId="{56497F68-985F-4670-AF26-6DD4CAEB5DB4}" srcOrd="1" destOrd="0" presId="urn:microsoft.com/office/officeart/2005/8/layout/radial1"/>
    <dgm:cxn modelId="{0E07CB7A-3EE5-4096-BD74-5BA3980334E4}" srcId="{94D46AA4-525B-4A6E-9D35-010EF0092B05}" destId="{B8C0B1C8-B2B9-400F-AABF-8485D682C9BA}" srcOrd="0" destOrd="0" parTransId="{51FDB88D-1894-4416-AA70-D9E2693B01FE}" sibTransId="{A7B7D98B-4FC8-4C20-A9CD-652C294217C8}"/>
    <dgm:cxn modelId="{59256581-6939-450A-AB49-B2E61828BFE2}" type="presOf" srcId="{56AD5051-D072-4F73-8B7F-44EDF0717926}" destId="{B9B7DDC7-2E8F-4126-B340-CFACCA6FC990}" srcOrd="0" destOrd="0" presId="urn:microsoft.com/office/officeart/2005/8/layout/radial1"/>
    <dgm:cxn modelId="{E0C9669C-26F4-48EF-99C9-47434AC58364}" srcId="{B8C0B1C8-B2B9-400F-AABF-8485D682C9BA}" destId="{1C5A8755-2FFC-4EC7-868A-935C02368183}" srcOrd="1" destOrd="0" parTransId="{EE1B93C3-7F00-4B8C-9E74-C28DCB633462}" sibTransId="{780E5391-A680-45C7-B17D-E634A338763A}"/>
    <dgm:cxn modelId="{E27B7BAA-FE20-4329-9E95-0460ED4459BA}" type="presOf" srcId="{94D46AA4-525B-4A6E-9D35-010EF0092B05}" destId="{843A5684-D7CB-42F3-B88A-2496BD8411C7}" srcOrd="0" destOrd="0" presId="urn:microsoft.com/office/officeart/2005/8/layout/radial1"/>
    <dgm:cxn modelId="{9FD5E9B9-B5C0-440B-8D72-164D9236C435}" srcId="{B8C0B1C8-B2B9-400F-AABF-8485D682C9BA}" destId="{6939F7AB-09E5-467C-BAA7-FBF976F5EBFC}" srcOrd="0" destOrd="0" parTransId="{56AD5051-D072-4F73-8B7F-44EDF0717926}" sibTransId="{1E6B548D-51E8-404D-A070-49B5A2AB4EE7}"/>
    <dgm:cxn modelId="{FF7E51BD-39D0-46FB-8C7C-DD18189DF34D}" type="presOf" srcId="{1C5A8755-2FFC-4EC7-868A-935C02368183}" destId="{6BF76865-717B-43A6-BB02-32B552F35CDD}" srcOrd="0" destOrd="0" presId="urn:microsoft.com/office/officeart/2005/8/layout/radial1"/>
    <dgm:cxn modelId="{CFC778CD-C82C-4EC0-9308-BDC3D360FC05}" type="presOf" srcId="{EE1B93C3-7F00-4B8C-9E74-C28DCB633462}" destId="{CE89B881-432E-4854-BED0-3DF835649CEA}" srcOrd="0" destOrd="0" presId="urn:microsoft.com/office/officeart/2005/8/layout/radial1"/>
    <dgm:cxn modelId="{989CA8E1-029F-4EEC-A89D-3258A76C83CB}" type="presOf" srcId="{5FDA453C-1C4A-47CC-BC6E-98D9740634AF}" destId="{C32BA6B1-6F2B-4619-99B0-9D1DF20792BD}" srcOrd="0" destOrd="0" presId="urn:microsoft.com/office/officeart/2005/8/layout/radial1"/>
    <dgm:cxn modelId="{B08426E8-4AC3-4DEE-8D6D-1E69F0C5CEB9}" type="presOf" srcId="{56AD5051-D072-4F73-8B7F-44EDF0717926}" destId="{AF5D57E6-B207-479F-85E3-D4246D055A32}" srcOrd="1" destOrd="0" presId="urn:microsoft.com/office/officeart/2005/8/layout/radial1"/>
    <dgm:cxn modelId="{0A362395-65AE-4F76-8496-D35155BF1D5A}" type="presParOf" srcId="{843A5684-D7CB-42F3-B88A-2496BD8411C7}" destId="{479392B8-76D1-4A5C-AB86-5DE6B3524CE9}" srcOrd="0" destOrd="0" presId="urn:microsoft.com/office/officeart/2005/8/layout/radial1"/>
    <dgm:cxn modelId="{1F69EF8F-F316-4C8B-9A26-83C46BBD3914}" type="presParOf" srcId="{843A5684-D7CB-42F3-B88A-2496BD8411C7}" destId="{B9B7DDC7-2E8F-4126-B340-CFACCA6FC990}" srcOrd="1" destOrd="0" presId="urn:microsoft.com/office/officeart/2005/8/layout/radial1"/>
    <dgm:cxn modelId="{4C1EB2D0-F05A-4B30-B1DE-61F8CEA8706F}" type="presParOf" srcId="{B9B7DDC7-2E8F-4126-B340-CFACCA6FC990}" destId="{AF5D57E6-B207-479F-85E3-D4246D055A32}" srcOrd="0" destOrd="0" presId="urn:microsoft.com/office/officeart/2005/8/layout/radial1"/>
    <dgm:cxn modelId="{D30D1DD5-808F-47C3-A5A5-CCF7001652C5}" type="presParOf" srcId="{843A5684-D7CB-42F3-B88A-2496BD8411C7}" destId="{CE9BA46E-22DD-49B7-9054-532344B08733}" srcOrd="2" destOrd="0" presId="urn:microsoft.com/office/officeart/2005/8/layout/radial1"/>
    <dgm:cxn modelId="{95B85490-C0AC-4D68-B855-7148467C16D2}" type="presParOf" srcId="{843A5684-D7CB-42F3-B88A-2496BD8411C7}" destId="{CE89B881-432E-4854-BED0-3DF835649CEA}" srcOrd="3" destOrd="0" presId="urn:microsoft.com/office/officeart/2005/8/layout/radial1"/>
    <dgm:cxn modelId="{67C89D9C-44EB-407C-A45E-A4B13C019DFB}" type="presParOf" srcId="{CE89B881-432E-4854-BED0-3DF835649CEA}" destId="{DD109CFA-2D39-40CB-AFAF-6C45E5926F90}" srcOrd="0" destOrd="0" presId="urn:microsoft.com/office/officeart/2005/8/layout/radial1"/>
    <dgm:cxn modelId="{5D8C1BB7-EF23-4BF4-BCD9-D37158466A32}" type="presParOf" srcId="{843A5684-D7CB-42F3-B88A-2496BD8411C7}" destId="{6BF76865-717B-43A6-BB02-32B552F35CDD}" srcOrd="4" destOrd="0" presId="urn:microsoft.com/office/officeart/2005/8/layout/radial1"/>
    <dgm:cxn modelId="{3DEACED0-AA07-4DBD-A938-7B314F3CE26F}" type="presParOf" srcId="{843A5684-D7CB-42F3-B88A-2496BD8411C7}" destId="{C32BA6B1-6F2B-4619-99B0-9D1DF20792BD}" srcOrd="5" destOrd="0" presId="urn:microsoft.com/office/officeart/2005/8/layout/radial1"/>
    <dgm:cxn modelId="{198815C9-62E6-445C-A563-750675B0324A}" type="presParOf" srcId="{C32BA6B1-6F2B-4619-99B0-9D1DF20792BD}" destId="{56497F68-985F-4670-AF26-6DD4CAEB5DB4}" srcOrd="0" destOrd="0" presId="urn:microsoft.com/office/officeart/2005/8/layout/radial1"/>
    <dgm:cxn modelId="{565DD34A-F165-421B-B542-4612D13BA4C2}" type="presParOf" srcId="{843A5684-D7CB-42F3-B88A-2496BD8411C7}" destId="{57BF1041-6235-4146-9B37-1A10286DB56A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9392B8-76D1-4A5C-AB86-5DE6B3524CE9}">
      <dsp:nvSpPr>
        <dsp:cNvPr id="0" name=""/>
        <dsp:cNvSpPr/>
      </dsp:nvSpPr>
      <dsp:spPr>
        <a:xfrm>
          <a:off x="1036614" y="1537979"/>
          <a:ext cx="3083364" cy="16484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rtlCol="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3200" kern="1200" dirty="0"/>
            <a:t> </a:t>
          </a:r>
          <a:r>
            <a:rPr lang="uk" sz="2800" kern="1200" dirty="0"/>
            <a:t>Взаємний вплив</a:t>
          </a:r>
        </a:p>
      </dsp:txBody>
      <dsp:txXfrm>
        <a:off x="1488162" y="1779384"/>
        <a:ext cx="2180268" cy="1165605"/>
      </dsp:txXfrm>
    </dsp:sp>
    <dsp:sp modelId="{B9B7DDC7-2E8F-4126-B340-CFACCA6FC990}">
      <dsp:nvSpPr>
        <dsp:cNvPr id="0" name=""/>
        <dsp:cNvSpPr/>
      </dsp:nvSpPr>
      <dsp:spPr>
        <a:xfrm rot="5829005">
          <a:off x="2639525" y="1553587"/>
          <a:ext cx="74580" cy="46479"/>
        </a:xfrm>
        <a:custGeom>
          <a:avLst/>
          <a:gdLst/>
          <a:ahLst/>
          <a:cxnLst/>
          <a:rect l="0" t="0" r="0" b="0"/>
          <a:pathLst>
            <a:path>
              <a:moveTo>
                <a:pt x="0" y="23239"/>
              </a:moveTo>
              <a:lnTo>
                <a:pt x="74580" y="232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rtlCol="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 rot="10800000">
        <a:off x="2674951" y="1574962"/>
        <a:ext cx="3729" cy="3729"/>
      </dsp:txXfrm>
    </dsp:sp>
    <dsp:sp modelId="{CE9BA46E-22DD-49B7-9054-532344B08733}">
      <dsp:nvSpPr>
        <dsp:cNvPr id="0" name=""/>
        <dsp:cNvSpPr/>
      </dsp:nvSpPr>
      <dsp:spPr>
        <a:xfrm>
          <a:off x="1344399" y="-39393"/>
          <a:ext cx="2862665" cy="16553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rtlCol="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400" kern="1200" dirty="0"/>
            <a:t> Корейська культура</a:t>
          </a:r>
        </a:p>
      </dsp:txBody>
      <dsp:txXfrm>
        <a:off x="1763627" y="203033"/>
        <a:ext cx="2024209" cy="1170537"/>
      </dsp:txXfrm>
    </dsp:sp>
    <dsp:sp modelId="{CE89B881-432E-4854-BED0-3DF835649CEA}">
      <dsp:nvSpPr>
        <dsp:cNvPr id="0" name=""/>
        <dsp:cNvSpPr/>
      </dsp:nvSpPr>
      <dsp:spPr>
        <a:xfrm rot="11813661">
          <a:off x="3230173" y="2643807"/>
          <a:ext cx="703783" cy="46479"/>
        </a:xfrm>
        <a:custGeom>
          <a:avLst/>
          <a:gdLst/>
          <a:ahLst/>
          <a:cxnLst/>
          <a:rect l="0" t="0" r="0" b="0"/>
          <a:pathLst>
            <a:path>
              <a:moveTo>
                <a:pt x="0" y="23239"/>
              </a:moveTo>
              <a:lnTo>
                <a:pt x="703783" y="232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rtlCol="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564470" y="2649452"/>
        <a:ext cx="35189" cy="35189"/>
      </dsp:txXfrm>
    </dsp:sp>
    <dsp:sp modelId="{6BF76865-717B-43A6-BB02-32B552F35CDD}">
      <dsp:nvSpPr>
        <dsp:cNvPr id="0" name=""/>
        <dsp:cNvSpPr/>
      </dsp:nvSpPr>
      <dsp:spPr>
        <a:xfrm>
          <a:off x="3080385" y="2196573"/>
          <a:ext cx="2620457" cy="1432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rtlCol="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400" kern="1200" dirty="0"/>
            <a:t> Українська</a:t>
          </a:r>
        </a:p>
      </dsp:txBody>
      <dsp:txXfrm>
        <a:off x="3464142" y="2406297"/>
        <a:ext cx="1852943" cy="1012636"/>
      </dsp:txXfrm>
    </dsp:sp>
    <dsp:sp modelId="{C32BA6B1-6F2B-4619-99B0-9D1DF20792BD}">
      <dsp:nvSpPr>
        <dsp:cNvPr id="0" name=""/>
        <dsp:cNvSpPr/>
      </dsp:nvSpPr>
      <dsp:spPr>
        <a:xfrm rot="18854490">
          <a:off x="1860584" y="3056357"/>
          <a:ext cx="38100" cy="46479"/>
        </a:xfrm>
        <a:custGeom>
          <a:avLst/>
          <a:gdLst/>
          <a:ahLst/>
          <a:cxnLst/>
          <a:rect l="0" t="0" r="0" b="0"/>
          <a:pathLst>
            <a:path>
              <a:moveTo>
                <a:pt x="0" y="23239"/>
              </a:moveTo>
              <a:lnTo>
                <a:pt x="38100" y="232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rtlCol="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78682" y="3078644"/>
        <a:ext cx="1905" cy="1905"/>
      </dsp:txXfrm>
    </dsp:sp>
    <dsp:sp modelId="{57BF1041-6235-4146-9B37-1A10286DB56A}">
      <dsp:nvSpPr>
        <dsp:cNvPr id="0" name=""/>
        <dsp:cNvSpPr/>
      </dsp:nvSpPr>
      <dsp:spPr>
        <a:xfrm>
          <a:off x="45113" y="3014918"/>
          <a:ext cx="2631441" cy="119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700" kern="1200" dirty="0"/>
            <a:t> </a:t>
          </a:r>
          <a:r>
            <a:rPr lang="uk" sz="2400" kern="1200" dirty="0"/>
            <a:t>Узбецька</a:t>
          </a:r>
        </a:p>
      </dsp:txBody>
      <dsp:txXfrm>
        <a:off x="430479" y="3189893"/>
        <a:ext cx="1860709" cy="844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24.05.2017</a:t>
            </a: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EA21AD-3BA7-4B49-9DF1-2171993A8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24.05.2017</a:t>
            </a:r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"/>
              <a:t>Зразки заголовків</a:t>
            </a:r>
          </a:p>
          <a:p>
            <a:pPr lvl="1" rtl="0"/>
            <a:r>
              <a:rPr lang="uk"/>
              <a:t>Другий рівень</a:t>
            </a:r>
          </a:p>
          <a:p>
            <a:pPr lvl="2" rtl="0"/>
            <a:r>
              <a:rPr lang="uk"/>
              <a:t>Третій рівень</a:t>
            </a:r>
          </a:p>
          <a:p>
            <a:pPr lvl="3" rtl="0"/>
            <a:r>
              <a:rPr lang="uk"/>
              <a:t>Четвертий рівень</a:t>
            </a:r>
          </a:p>
          <a:p>
            <a:pPr lvl="4" rtl="0"/>
            <a:r>
              <a:rPr lang="uk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669046-D62F-49D8-96B7-3C014DC23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gradFill>
          <a:gsLst>
            <a:gs pos="0">
              <a:schemeClr val="bg1">
                <a:lumMod val="46000"/>
                <a:lumOff val="54000"/>
              </a:schemeClr>
            </a:gs>
            <a:gs pos="46000">
              <a:schemeClr val="bg1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Група 103" descr="Кілька квітів у нижній частині слайда"/>
          <p:cNvGrpSpPr/>
          <p:nvPr/>
        </p:nvGrpSpPr>
        <p:grpSpPr bwMode="gray">
          <a:xfrm>
            <a:off x="286013" y="4191000"/>
            <a:ext cx="11616798" cy="2513417"/>
            <a:chOff x="286013" y="4191000"/>
            <a:chExt cx="11616798" cy="2513417"/>
          </a:xfrm>
        </p:grpSpPr>
        <p:sp>
          <p:nvSpPr>
            <p:cNvPr id="8" name="Полілінія 5"/>
            <p:cNvSpPr>
              <a:spLocks/>
            </p:cNvSpPr>
            <p:nvPr/>
          </p:nvSpPr>
          <p:spPr bwMode="gray">
            <a:xfrm flipH="1">
              <a:off x="2411413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9" name="Лінія 6"/>
            <p:cNvSpPr>
              <a:spLocks noChangeShapeType="1"/>
            </p:cNvSpPr>
            <p:nvPr/>
          </p:nvSpPr>
          <p:spPr bwMode="gray">
            <a:xfrm flipV="1">
              <a:off x="2411413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0" name="Полілінія 7"/>
            <p:cNvSpPr>
              <a:spLocks/>
            </p:cNvSpPr>
            <p:nvPr/>
          </p:nvSpPr>
          <p:spPr bwMode="gray">
            <a:xfrm rot="21252465" flipH="1">
              <a:off x="792225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grpSp>
          <p:nvGrpSpPr>
            <p:cNvPr id="11" name="Група 10"/>
            <p:cNvGrpSpPr/>
            <p:nvPr/>
          </p:nvGrpSpPr>
          <p:grpSpPr bwMode="gray">
            <a:xfrm rot="20793512">
              <a:off x="445930" y="5452235"/>
              <a:ext cx="365582" cy="421970"/>
              <a:chOff x="1457010" y="1673260"/>
              <a:chExt cx="617538" cy="712788"/>
            </a:xfrm>
          </p:grpSpPr>
          <p:sp>
            <p:nvSpPr>
              <p:cNvPr id="12" name="Полілінія 8"/>
              <p:cNvSpPr>
                <a:spLocks/>
              </p:cNvSpPr>
              <p:nvPr/>
            </p:nvSpPr>
            <p:spPr bwMode="gray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n-US"/>
              </a:p>
            </p:txBody>
          </p:sp>
          <p:sp>
            <p:nvSpPr>
              <p:cNvPr id="13" name="Полілінія 9"/>
              <p:cNvSpPr>
                <a:spLocks/>
              </p:cNvSpPr>
              <p:nvPr/>
            </p:nvSpPr>
            <p:spPr bwMode="gray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</p:grpSp>
        <p:sp>
          <p:nvSpPr>
            <p:cNvPr id="14" name="Полілінія 10"/>
            <p:cNvSpPr>
              <a:spLocks/>
            </p:cNvSpPr>
            <p:nvPr/>
          </p:nvSpPr>
          <p:spPr bwMode="gray">
            <a:xfrm rot="19613158" flipH="1">
              <a:off x="1682146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n-US"/>
            </a:p>
          </p:txBody>
        </p:sp>
        <p:sp>
          <p:nvSpPr>
            <p:cNvPr id="15" name="Полілінія 23"/>
            <p:cNvSpPr>
              <a:spLocks/>
            </p:cNvSpPr>
            <p:nvPr/>
          </p:nvSpPr>
          <p:spPr bwMode="gray">
            <a:xfrm flipH="1">
              <a:off x="2304810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6" name="Полілінія 24"/>
            <p:cNvSpPr>
              <a:spLocks/>
            </p:cNvSpPr>
            <p:nvPr/>
          </p:nvSpPr>
          <p:spPr bwMode="gray">
            <a:xfrm flipH="1">
              <a:off x="3150319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7" name="Полілінія 25"/>
            <p:cNvSpPr>
              <a:spLocks/>
            </p:cNvSpPr>
            <p:nvPr/>
          </p:nvSpPr>
          <p:spPr bwMode="gray">
            <a:xfrm flipH="1">
              <a:off x="312019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8" name="Полілінія 26"/>
            <p:cNvSpPr>
              <a:spLocks/>
            </p:cNvSpPr>
            <p:nvPr/>
          </p:nvSpPr>
          <p:spPr bwMode="gray">
            <a:xfrm flipH="1">
              <a:off x="1933172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9" name="Полілінія 27"/>
            <p:cNvSpPr>
              <a:spLocks/>
            </p:cNvSpPr>
            <p:nvPr/>
          </p:nvSpPr>
          <p:spPr bwMode="gray">
            <a:xfrm flipH="1">
              <a:off x="1592821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n-US"/>
            </a:p>
          </p:txBody>
        </p:sp>
        <p:grpSp>
          <p:nvGrpSpPr>
            <p:cNvPr id="20" name="Група 19"/>
            <p:cNvGrpSpPr/>
            <p:nvPr/>
          </p:nvGrpSpPr>
          <p:grpSpPr bwMode="gray">
            <a:xfrm>
              <a:off x="749894" y="5783561"/>
              <a:ext cx="325521" cy="364355"/>
              <a:chOff x="2114915" y="2460535"/>
              <a:chExt cx="452438" cy="506413"/>
            </a:xfrm>
          </p:grpSpPr>
          <p:sp>
            <p:nvSpPr>
              <p:cNvPr id="21" name="Полілінія 28"/>
              <p:cNvSpPr>
                <a:spLocks/>
              </p:cNvSpPr>
              <p:nvPr/>
            </p:nvSpPr>
            <p:spPr bwMode="gray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22" name="Полілінія 29"/>
              <p:cNvSpPr>
                <a:spLocks/>
              </p:cNvSpPr>
              <p:nvPr/>
            </p:nvSpPr>
            <p:spPr bwMode="gray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</p:grpSp>
        <p:sp>
          <p:nvSpPr>
            <p:cNvPr id="23" name="Полілінія 30"/>
            <p:cNvSpPr>
              <a:spLocks noEditPoints="1"/>
            </p:cNvSpPr>
            <p:nvPr/>
          </p:nvSpPr>
          <p:spPr bwMode="gray">
            <a:xfrm flipH="1">
              <a:off x="1416049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4" name="Полілінія 31"/>
            <p:cNvSpPr>
              <a:spLocks/>
            </p:cNvSpPr>
            <p:nvPr/>
          </p:nvSpPr>
          <p:spPr bwMode="gray">
            <a:xfrm flipH="1">
              <a:off x="2806971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5" name="Полілінія 32"/>
            <p:cNvSpPr>
              <a:spLocks/>
            </p:cNvSpPr>
            <p:nvPr/>
          </p:nvSpPr>
          <p:spPr bwMode="gray">
            <a:xfrm flipH="1">
              <a:off x="2051052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6" name="Полілінія 33"/>
            <p:cNvSpPr>
              <a:spLocks/>
            </p:cNvSpPr>
            <p:nvPr/>
          </p:nvSpPr>
          <p:spPr bwMode="gray">
            <a:xfrm flipH="1">
              <a:off x="2216501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7" name="Полілінія 34"/>
            <p:cNvSpPr>
              <a:spLocks/>
            </p:cNvSpPr>
            <p:nvPr/>
          </p:nvSpPr>
          <p:spPr bwMode="gray">
            <a:xfrm flipH="1">
              <a:off x="69056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8" name="Полілінія 73"/>
            <p:cNvSpPr>
              <a:spLocks/>
            </p:cNvSpPr>
            <p:nvPr/>
          </p:nvSpPr>
          <p:spPr bwMode="gray">
            <a:xfrm flipH="1">
              <a:off x="3957638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9" name="Полілінія 74"/>
            <p:cNvSpPr>
              <a:spLocks/>
            </p:cNvSpPr>
            <p:nvPr/>
          </p:nvSpPr>
          <p:spPr bwMode="gray">
            <a:xfrm flipH="1">
              <a:off x="3616524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0" name="Полілінія 75"/>
            <p:cNvSpPr>
              <a:spLocks/>
            </p:cNvSpPr>
            <p:nvPr/>
          </p:nvSpPr>
          <p:spPr bwMode="gray">
            <a:xfrm flipH="1">
              <a:off x="4164013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1" name="Лінія 76"/>
            <p:cNvSpPr>
              <a:spLocks noChangeShapeType="1"/>
            </p:cNvSpPr>
            <p:nvPr/>
          </p:nvSpPr>
          <p:spPr bwMode="gray">
            <a:xfrm>
              <a:off x="4164013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2" name="Полілінія 78"/>
            <p:cNvSpPr>
              <a:spLocks/>
            </p:cNvSpPr>
            <p:nvPr/>
          </p:nvSpPr>
          <p:spPr bwMode="gray">
            <a:xfrm flipH="1">
              <a:off x="3670301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3" name="Полілінія 79"/>
            <p:cNvSpPr>
              <a:spLocks/>
            </p:cNvSpPr>
            <p:nvPr/>
          </p:nvSpPr>
          <p:spPr bwMode="gray">
            <a:xfrm flipH="1">
              <a:off x="3841751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4" name="Полілінія 82"/>
            <p:cNvSpPr>
              <a:spLocks/>
            </p:cNvSpPr>
            <p:nvPr/>
          </p:nvSpPr>
          <p:spPr bwMode="gray">
            <a:xfrm flipH="1">
              <a:off x="4379878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5" name="Полілінія 83"/>
            <p:cNvSpPr>
              <a:spLocks/>
            </p:cNvSpPr>
            <p:nvPr/>
          </p:nvSpPr>
          <p:spPr bwMode="gray">
            <a:xfrm flipH="1">
              <a:off x="45297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6" name="Полілінія 84"/>
            <p:cNvSpPr>
              <a:spLocks/>
            </p:cNvSpPr>
            <p:nvPr/>
          </p:nvSpPr>
          <p:spPr bwMode="gray">
            <a:xfrm flipH="1">
              <a:off x="2731164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7" name="Полілінія 80"/>
            <p:cNvSpPr>
              <a:spLocks/>
            </p:cNvSpPr>
            <p:nvPr/>
          </p:nvSpPr>
          <p:spPr bwMode="gray">
            <a:xfrm flipH="1" flipV="1">
              <a:off x="286013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8" name="Овал 37"/>
            <p:cNvSpPr/>
            <p:nvPr/>
          </p:nvSpPr>
          <p:spPr bwMode="gray">
            <a:xfrm>
              <a:off x="458072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39" name="Овал 38"/>
            <p:cNvSpPr/>
            <p:nvPr/>
          </p:nvSpPr>
          <p:spPr bwMode="gray">
            <a:xfrm>
              <a:off x="533688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40" name="Овал 39"/>
            <p:cNvSpPr/>
            <p:nvPr/>
          </p:nvSpPr>
          <p:spPr bwMode="gray">
            <a:xfrm>
              <a:off x="367000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grpSp>
          <p:nvGrpSpPr>
            <p:cNvPr id="41" name="Група 40"/>
            <p:cNvGrpSpPr/>
            <p:nvPr/>
          </p:nvGrpSpPr>
          <p:grpSpPr bwMode="gray">
            <a:xfrm>
              <a:off x="803704" y="4858573"/>
              <a:ext cx="1154448" cy="1149586"/>
              <a:chOff x="4277517" y="3752400"/>
              <a:chExt cx="1154448" cy="1149586"/>
            </a:xfrm>
          </p:grpSpPr>
          <p:sp>
            <p:nvSpPr>
              <p:cNvPr id="42" name="Полілінія 41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43" name="Полілінія 35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44" name="Полілінія 41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45" name="Полілінія 41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46" name="Полілінія 42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n-US"/>
              </a:p>
            </p:txBody>
          </p:sp>
        </p:grpSp>
        <p:sp>
          <p:nvSpPr>
            <p:cNvPr id="47" name="Полілінія 32"/>
            <p:cNvSpPr>
              <a:spLocks/>
            </p:cNvSpPr>
            <p:nvPr/>
          </p:nvSpPr>
          <p:spPr bwMode="gray">
            <a:xfrm flipH="1">
              <a:off x="2304860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8" name="Полілінія 80"/>
            <p:cNvSpPr>
              <a:spLocks/>
            </p:cNvSpPr>
            <p:nvPr/>
          </p:nvSpPr>
          <p:spPr bwMode="gray">
            <a:xfrm flipH="1" flipV="1">
              <a:off x="2834217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9" name="Полілінія 80"/>
            <p:cNvSpPr>
              <a:spLocks/>
            </p:cNvSpPr>
            <p:nvPr/>
          </p:nvSpPr>
          <p:spPr bwMode="gray">
            <a:xfrm flipH="1">
              <a:off x="46458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0" name="Полілінія 84"/>
            <p:cNvSpPr>
              <a:spLocks/>
            </p:cNvSpPr>
            <p:nvPr/>
          </p:nvSpPr>
          <p:spPr bwMode="gray">
            <a:xfrm flipH="1">
              <a:off x="3947595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1" name="Полілінія 84"/>
            <p:cNvSpPr>
              <a:spLocks/>
            </p:cNvSpPr>
            <p:nvPr/>
          </p:nvSpPr>
          <p:spPr bwMode="gray">
            <a:xfrm flipH="1">
              <a:off x="47143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2" name="Овал 51"/>
            <p:cNvSpPr/>
            <p:nvPr/>
          </p:nvSpPr>
          <p:spPr bwMode="gray">
            <a:xfrm>
              <a:off x="2420939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53" name="Полілінія 5"/>
            <p:cNvSpPr>
              <a:spLocks/>
            </p:cNvSpPr>
            <p:nvPr/>
          </p:nvSpPr>
          <p:spPr bwMode="gray">
            <a:xfrm>
              <a:off x="9771061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4" name="Лінія 6"/>
            <p:cNvSpPr>
              <a:spLocks noChangeShapeType="1"/>
            </p:cNvSpPr>
            <p:nvPr/>
          </p:nvSpPr>
          <p:spPr bwMode="gray">
            <a:xfrm flipH="1" flipV="1">
              <a:off x="9771061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5" name="Полілінія 7"/>
            <p:cNvSpPr>
              <a:spLocks/>
            </p:cNvSpPr>
            <p:nvPr/>
          </p:nvSpPr>
          <p:spPr bwMode="gray">
            <a:xfrm rot="347535">
              <a:off x="9763724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grpSp>
          <p:nvGrpSpPr>
            <p:cNvPr id="56" name="Група 55"/>
            <p:cNvGrpSpPr/>
            <p:nvPr/>
          </p:nvGrpSpPr>
          <p:grpSpPr bwMode="gray">
            <a:xfrm rot="806488" flipH="1">
              <a:off x="11377312" y="5452235"/>
              <a:ext cx="365582" cy="421970"/>
              <a:chOff x="1457010" y="1673260"/>
              <a:chExt cx="617538" cy="712788"/>
            </a:xfrm>
          </p:grpSpPr>
          <p:sp>
            <p:nvSpPr>
              <p:cNvPr id="57" name="Полілінія 8"/>
              <p:cNvSpPr>
                <a:spLocks/>
              </p:cNvSpPr>
              <p:nvPr/>
            </p:nvSpPr>
            <p:spPr bwMode="gray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n-US"/>
              </a:p>
            </p:txBody>
          </p:sp>
          <p:sp>
            <p:nvSpPr>
              <p:cNvPr id="58" name="Полілінія 9"/>
              <p:cNvSpPr>
                <a:spLocks/>
              </p:cNvSpPr>
              <p:nvPr/>
            </p:nvSpPr>
            <p:spPr bwMode="gray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</p:grpSp>
        <p:sp>
          <p:nvSpPr>
            <p:cNvPr id="59" name="Полілінія 10"/>
            <p:cNvSpPr>
              <a:spLocks/>
            </p:cNvSpPr>
            <p:nvPr/>
          </p:nvSpPr>
          <p:spPr bwMode="gray">
            <a:xfrm rot="1986842">
              <a:off x="10004233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n-US"/>
            </a:p>
          </p:txBody>
        </p:sp>
        <p:sp>
          <p:nvSpPr>
            <p:cNvPr id="60" name="Полілінія 23"/>
            <p:cNvSpPr>
              <a:spLocks/>
            </p:cNvSpPr>
            <p:nvPr/>
          </p:nvSpPr>
          <p:spPr bwMode="gray">
            <a:xfrm>
              <a:off x="9539526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61" name="Полілінія 24"/>
            <p:cNvSpPr>
              <a:spLocks/>
            </p:cNvSpPr>
            <p:nvPr/>
          </p:nvSpPr>
          <p:spPr bwMode="gray">
            <a:xfrm>
              <a:off x="8429578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62" name="Полілінія 25"/>
            <p:cNvSpPr>
              <a:spLocks/>
            </p:cNvSpPr>
            <p:nvPr/>
          </p:nvSpPr>
          <p:spPr bwMode="gray">
            <a:xfrm>
              <a:off x="871894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63" name="Полілінія 26"/>
            <p:cNvSpPr>
              <a:spLocks/>
            </p:cNvSpPr>
            <p:nvPr/>
          </p:nvSpPr>
          <p:spPr bwMode="gray">
            <a:xfrm>
              <a:off x="10057214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64" name="Полілінія 27"/>
            <p:cNvSpPr>
              <a:spLocks/>
            </p:cNvSpPr>
            <p:nvPr/>
          </p:nvSpPr>
          <p:spPr bwMode="gray">
            <a:xfrm>
              <a:off x="10402328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n-US"/>
            </a:p>
          </p:txBody>
        </p:sp>
        <p:grpSp>
          <p:nvGrpSpPr>
            <p:cNvPr id="65" name="Група 64"/>
            <p:cNvGrpSpPr/>
            <p:nvPr/>
          </p:nvGrpSpPr>
          <p:grpSpPr bwMode="gray">
            <a:xfrm flipH="1">
              <a:off x="11113409" y="5783561"/>
              <a:ext cx="325521" cy="364355"/>
              <a:chOff x="2114915" y="2460535"/>
              <a:chExt cx="452438" cy="506413"/>
            </a:xfrm>
          </p:grpSpPr>
          <p:sp>
            <p:nvSpPr>
              <p:cNvPr id="66" name="Полілінія 28"/>
              <p:cNvSpPr>
                <a:spLocks/>
              </p:cNvSpPr>
              <p:nvPr/>
            </p:nvSpPr>
            <p:spPr bwMode="gray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67" name="Полілінія 29"/>
              <p:cNvSpPr>
                <a:spLocks/>
              </p:cNvSpPr>
              <p:nvPr/>
            </p:nvSpPr>
            <p:spPr bwMode="gray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</p:grpSp>
        <p:sp>
          <p:nvSpPr>
            <p:cNvPr id="68" name="Полілінія 30"/>
            <p:cNvSpPr>
              <a:spLocks noEditPoints="1"/>
            </p:cNvSpPr>
            <p:nvPr/>
          </p:nvSpPr>
          <p:spPr bwMode="gray">
            <a:xfrm>
              <a:off x="6170612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69" name="Полілінія 31"/>
            <p:cNvSpPr>
              <a:spLocks/>
            </p:cNvSpPr>
            <p:nvPr/>
          </p:nvSpPr>
          <p:spPr bwMode="gray">
            <a:xfrm>
              <a:off x="9232628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0" name="Полілінія 32"/>
            <p:cNvSpPr>
              <a:spLocks/>
            </p:cNvSpPr>
            <p:nvPr/>
          </p:nvSpPr>
          <p:spPr bwMode="gray">
            <a:xfrm>
              <a:off x="9245597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1" name="Полілінія 33"/>
            <p:cNvSpPr>
              <a:spLocks/>
            </p:cNvSpPr>
            <p:nvPr/>
          </p:nvSpPr>
          <p:spPr bwMode="gray">
            <a:xfrm>
              <a:off x="9411047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2" name="Полілінія 34"/>
            <p:cNvSpPr>
              <a:spLocks/>
            </p:cNvSpPr>
            <p:nvPr/>
          </p:nvSpPr>
          <p:spPr bwMode="gray">
            <a:xfrm>
              <a:off x="1140142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3" name="Полілінія 73"/>
            <p:cNvSpPr>
              <a:spLocks/>
            </p:cNvSpPr>
            <p:nvPr/>
          </p:nvSpPr>
          <p:spPr bwMode="gray">
            <a:xfrm>
              <a:off x="8069261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4" name="Полілінія 74"/>
            <p:cNvSpPr>
              <a:spLocks/>
            </p:cNvSpPr>
            <p:nvPr/>
          </p:nvSpPr>
          <p:spPr bwMode="gray">
            <a:xfrm>
              <a:off x="8290121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5" name="Полілінія 75"/>
            <p:cNvSpPr>
              <a:spLocks/>
            </p:cNvSpPr>
            <p:nvPr/>
          </p:nvSpPr>
          <p:spPr bwMode="gray">
            <a:xfrm>
              <a:off x="8012111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6" name="Лінія 76"/>
            <p:cNvSpPr>
              <a:spLocks noChangeShapeType="1"/>
            </p:cNvSpPr>
            <p:nvPr/>
          </p:nvSpPr>
          <p:spPr bwMode="gray">
            <a:xfrm flipH="1">
              <a:off x="8012111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7" name="Полілінія 78"/>
            <p:cNvSpPr>
              <a:spLocks/>
            </p:cNvSpPr>
            <p:nvPr/>
          </p:nvSpPr>
          <p:spPr bwMode="gray">
            <a:xfrm>
              <a:off x="7799385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8" name="Полілінія 79"/>
            <p:cNvSpPr>
              <a:spLocks/>
            </p:cNvSpPr>
            <p:nvPr/>
          </p:nvSpPr>
          <p:spPr bwMode="gray">
            <a:xfrm>
              <a:off x="7970835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79" name="Полілінія 82"/>
            <p:cNvSpPr>
              <a:spLocks/>
            </p:cNvSpPr>
            <p:nvPr/>
          </p:nvSpPr>
          <p:spPr bwMode="gray">
            <a:xfrm>
              <a:off x="7713696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80" name="Полілінія 83"/>
            <p:cNvSpPr>
              <a:spLocks/>
            </p:cNvSpPr>
            <p:nvPr/>
          </p:nvSpPr>
          <p:spPr bwMode="gray">
            <a:xfrm>
              <a:off x="71839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81" name="Полілінія 84"/>
            <p:cNvSpPr>
              <a:spLocks/>
            </p:cNvSpPr>
            <p:nvPr/>
          </p:nvSpPr>
          <p:spPr bwMode="gray">
            <a:xfrm>
              <a:off x="9155600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82" name="Полілінія 80"/>
            <p:cNvSpPr>
              <a:spLocks/>
            </p:cNvSpPr>
            <p:nvPr/>
          </p:nvSpPr>
          <p:spPr bwMode="gray">
            <a:xfrm flipV="1">
              <a:off x="11806856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83" name="Овал 82"/>
            <p:cNvSpPr/>
            <p:nvPr/>
          </p:nvSpPr>
          <p:spPr bwMode="gray">
            <a:xfrm flipH="1">
              <a:off x="11653815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84" name="Овал 83"/>
            <p:cNvSpPr/>
            <p:nvPr/>
          </p:nvSpPr>
          <p:spPr bwMode="gray">
            <a:xfrm flipH="1">
              <a:off x="11618560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85" name="Овал 84"/>
            <p:cNvSpPr/>
            <p:nvPr/>
          </p:nvSpPr>
          <p:spPr bwMode="gray">
            <a:xfrm flipH="1">
              <a:off x="11785248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grpSp>
          <p:nvGrpSpPr>
            <p:cNvPr id="86" name="Група 85"/>
            <p:cNvGrpSpPr/>
            <p:nvPr/>
          </p:nvGrpSpPr>
          <p:grpSpPr bwMode="gray">
            <a:xfrm flipH="1">
              <a:off x="10230672" y="4858573"/>
              <a:ext cx="1154448" cy="1149586"/>
              <a:chOff x="4277517" y="3752400"/>
              <a:chExt cx="1154448" cy="1149586"/>
            </a:xfrm>
          </p:grpSpPr>
          <p:sp>
            <p:nvSpPr>
              <p:cNvPr id="87" name="Полілінія 86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88" name="Полілінія 35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89" name="Полілінія 41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90" name="Полілінія 41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91" name="Полілінія 42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n-US"/>
              </a:p>
            </p:txBody>
          </p:sp>
        </p:grpSp>
        <p:sp>
          <p:nvSpPr>
            <p:cNvPr id="92" name="Полілінія 32"/>
            <p:cNvSpPr>
              <a:spLocks/>
            </p:cNvSpPr>
            <p:nvPr/>
          </p:nvSpPr>
          <p:spPr bwMode="gray">
            <a:xfrm>
              <a:off x="9499406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93" name="Полілінія 80"/>
            <p:cNvSpPr>
              <a:spLocks/>
            </p:cNvSpPr>
            <p:nvPr/>
          </p:nvSpPr>
          <p:spPr bwMode="gray">
            <a:xfrm flipV="1">
              <a:off x="9258652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94" name="Полілінія 80"/>
            <p:cNvSpPr>
              <a:spLocks/>
            </p:cNvSpPr>
            <p:nvPr/>
          </p:nvSpPr>
          <p:spPr bwMode="gray">
            <a:xfrm>
              <a:off x="73000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95" name="Полілінія 84"/>
            <p:cNvSpPr>
              <a:spLocks/>
            </p:cNvSpPr>
            <p:nvPr/>
          </p:nvSpPr>
          <p:spPr bwMode="gray">
            <a:xfrm>
              <a:off x="8076679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96" name="Полілінія 84"/>
            <p:cNvSpPr>
              <a:spLocks/>
            </p:cNvSpPr>
            <p:nvPr/>
          </p:nvSpPr>
          <p:spPr bwMode="gray">
            <a:xfrm>
              <a:off x="73685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97" name="Овал 96"/>
            <p:cNvSpPr/>
            <p:nvPr/>
          </p:nvSpPr>
          <p:spPr bwMode="gray">
            <a:xfrm flipH="1">
              <a:off x="9615485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grpSp>
          <p:nvGrpSpPr>
            <p:cNvPr id="98" name="Група 97"/>
            <p:cNvGrpSpPr/>
            <p:nvPr/>
          </p:nvGrpSpPr>
          <p:grpSpPr bwMode="gray">
            <a:xfrm>
              <a:off x="4803790" y="5319186"/>
              <a:ext cx="2690707" cy="1385231"/>
              <a:chOff x="5184534" y="1125344"/>
              <a:chExt cx="2690707" cy="1385231"/>
            </a:xfrm>
          </p:grpSpPr>
          <p:sp>
            <p:nvSpPr>
              <p:cNvPr id="99" name="Полілінія 67"/>
              <p:cNvSpPr>
                <a:spLocks/>
              </p:cNvSpPr>
              <p:nvPr/>
            </p:nvSpPr>
            <p:spPr bwMode="gray">
              <a:xfrm rot="8881702">
                <a:off x="6702013" y="1340794"/>
                <a:ext cx="1173228" cy="1169781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234 w 10234"/>
                  <a:gd name="connsiteY0" fmla="*/ 6523 h 10000"/>
                  <a:gd name="connsiteX1" fmla="*/ 10022 w 10234"/>
                  <a:gd name="connsiteY1" fmla="*/ 6523 h 10000"/>
                  <a:gd name="connsiteX2" fmla="*/ 9810 w 10234"/>
                  <a:gd name="connsiteY2" fmla="*/ 6257 h 10000"/>
                  <a:gd name="connsiteX3" fmla="*/ 2208 w 10234"/>
                  <a:gd name="connsiteY3" fmla="*/ 211 h 10000"/>
                  <a:gd name="connsiteX4" fmla="*/ 8851 w 10234"/>
                  <a:gd name="connsiteY4" fmla="*/ 6259 h 10000"/>
                  <a:gd name="connsiteX5" fmla="*/ 308 w 10234"/>
                  <a:gd name="connsiteY5" fmla="*/ 9279 h 10000"/>
                  <a:gd name="connsiteX6" fmla="*/ 10234 w 10234"/>
                  <a:gd name="connsiteY6" fmla="*/ 6523 h 10000"/>
                  <a:gd name="connsiteX0" fmla="*/ 9701 w 9701"/>
                  <a:gd name="connsiteY0" fmla="*/ 6523 h 9364"/>
                  <a:gd name="connsiteX1" fmla="*/ 9489 w 9701"/>
                  <a:gd name="connsiteY1" fmla="*/ 6523 h 9364"/>
                  <a:gd name="connsiteX2" fmla="*/ 9277 w 9701"/>
                  <a:gd name="connsiteY2" fmla="*/ 6257 h 9364"/>
                  <a:gd name="connsiteX3" fmla="*/ 1675 w 9701"/>
                  <a:gd name="connsiteY3" fmla="*/ 211 h 9364"/>
                  <a:gd name="connsiteX4" fmla="*/ 8318 w 9701"/>
                  <a:gd name="connsiteY4" fmla="*/ 6259 h 9364"/>
                  <a:gd name="connsiteX5" fmla="*/ 328 w 9701"/>
                  <a:gd name="connsiteY5" fmla="*/ 8536 h 9364"/>
                  <a:gd name="connsiteX6" fmla="*/ 9701 w 9701"/>
                  <a:gd name="connsiteY6" fmla="*/ 6523 h 9364"/>
                  <a:gd name="connsiteX0" fmla="*/ 9679 w 9679"/>
                  <a:gd name="connsiteY0" fmla="*/ 6967 h 10001"/>
                  <a:gd name="connsiteX1" fmla="*/ 9460 w 9679"/>
                  <a:gd name="connsiteY1" fmla="*/ 6967 h 10001"/>
                  <a:gd name="connsiteX2" fmla="*/ 9242 w 9679"/>
                  <a:gd name="connsiteY2" fmla="*/ 6683 h 10001"/>
                  <a:gd name="connsiteX3" fmla="*/ 1406 w 9679"/>
                  <a:gd name="connsiteY3" fmla="*/ 226 h 10001"/>
                  <a:gd name="connsiteX4" fmla="*/ 8253 w 9679"/>
                  <a:gd name="connsiteY4" fmla="*/ 6685 h 10001"/>
                  <a:gd name="connsiteX5" fmla="*/ 17 w 9679"/>
                  <a:gd name="connsiteY5" fmla="*/ 9117 h 10001"/>
                  <a:gd name="connsiteX6" fmla="*/ 9679 w 9679"/>
                  <a:gd name="connsiteY6" fmla="*/ 6967 h 10001"/>
                  <a:gd name="connsiteX0" fmla="*/ 10080 w 10080"/>
                  <a:gd name="connsiteY0" fmla="*/ 6966 h 10000"/>
                  <a:gd name="connsiteX1" fmla="*/ 9854 w 10080"/>
                  <a:gd name="connsiteY1" fmla="*/ 6966 h 10000"/>
                  <a:gd name="connsiteX2" fmla="*/ 9629 w 10080"/>
                  <a:gd name="connsiteY2" fmla="*/ 6682 h 10000"/>
                  <a:gd name="connsiteX3" fmla="*/ 1533 w 10080"/>
                  <a:gd name="connsiteY3" fmla="*/ 226 h 10000"/>
                  <a:gd name="connsiteX4" fmla="*/ 8607 w 10080"/>
                  <a:gd name="connsiteY4" fmla="*/ 6684 h 10000"/>
                  <a:gd name="connsiteX5" fmla="*/ 98 w 10080"/>
                  <a:gd name="connsiteY5" fmla="*/ 9116 h 10000"/>
                  <a:gd name="connsiteX6" fmla="*/ 10080 w 10080"/>
                  <a:gd name="connsiteY6" fmla="*/ 6966 h 10000"/>
                  <a:gd name="connsiteX0" fmla="*/ 9999 w 9999"/>
                  <a:gd name="connsiteY0" fmla="*/ 6966 h 10505"/>
                  <a:gd name="connsiteX1" fmla="*/ 9773 w 9999"/>
                  <a:gd name="connsiteY1" fmla="*/ 6966 h 10505"/>
                  <a:gd name="connsiteX2" fmla="*/ 9548 w 9999"/>
                  <a:gd name="connsiteY2" fmla="*/ 6682 h 10505"/>
                  <a:gd name="connsiteX3" fmla="*/ 1452 w 9999"/>
                  <a:gd name="connsiteY3" fmla="*/ 226 h 10505"/>
                  <a:gd name="connsiteX4" fmla="*/ 8526 w 9999"/>
                  <a:gd name="connsiteY4" fmla="*/ 6684 h 10505"/>
                  <a:gd name="connsiteX5" fmla="*/ 17 w 9999"/>
                  <a:gd name="connsiteY5" fmla="*/ 9116 h 10505"/>
                  <a:gd name="connsiteX6" fmla="*/ 9999 w 9999"/>
                  <a:gd name="connsiteY6" fmla="*/ 6966 h 10505"/>
                  <a:gd name="connsiteX0" fmla="*/ 9477 w 9477"/>
                  <a:gd name="connsiteY0" fmla="*/ 6631 h 8681"/>
                  <a:gd name="connsiteX1" fmla="*/ 9251 w 9477"/>
                  <a:gd name="connsiteY1" fmla="*/ 6631 h 8681"/>
                  <a:gd name="connsiteX2" fmla="*/ 9026 w 9477"/>
                  <a:gd name="connsiteY2" fmla="*/ 6361 h 8681"/>
                  <a:gd name="connsiteX3" fmla="*/ 929 w 9477"/>
                  <a:gd name="connsiteY3" fmla="*/ 215 h 8681"/>
                  <a:gd name="connsiteX4" fmla="*/ 8004 w 9477"/>
                  <a:gd name="connsiteY4" fmla="*/ 6363 h 8681"/>
                  <a:gd name="connsiteX5" fmla="*/ 18 w 9477"/>
                  <a:gd name="connsiteY5" fmla="*/ 6936 h 8681"/>
                  <a:gd name="connsiteX6" fmla="*/ 9477 w 9477"/>
                  <a:gd name="connsiteY6" fmla="*/ 6631 h 8681"/>
                  <a:gd name="connsiteX0" fmla="*/ 11827 w 11827"/>
                  <a:gd name="connsiteY0" fmla="*/ 7639 h 9493"/>
                  <a:gd name="connsiteX1" fmla="*/ 11589 w 11827"/>
                  <a:gd name="connsiteY1" fmla="*/ 7639 h 9493"/>
                  <a:gd name="connsiteX2" fmla="*/ 11351 w 11827"/>
                  <a:gd name="connsiteY2" fmla="*/ 7327 h 9493"/>
                  <a:gd name="connsiteX3" fmla="*/ 2807 w 11827"/>
                  <a:gd name="connsiteY3" fmla="*/ 248 h 9493"/>
                  <a:gd name="connsiteX4" fmla="*/ 10273 w 11827"/>
                  <a:gd name="connsiteY4" fmla="*/ 7330 h 9493"/>
                  <a:gd name="connsiteX5" fmla="*/ 14 w 11827"/>
                  <a:gd name="connsiteY5" fmla="*/ 7210 h 9493"/>
                  <a:gd name="connsiteX6" fmla="*/ 11827 w 11827"/>
                  <a:gd name="connsiteY6" fmla="*/ 7639 h 9493"/>
                  <a:gd name="connsiteX0" fmla="*/ 9989 w 9989"/>
                  <a:gd name="connsiteY0" fmla="*/ 8047 h 9586"/>
                  <a:gd name="connsiteX1" fmla="*/ 9788 w 9989"/>
                  <a:gd name="connsiteY1" fmla="*/ 8047 h 9586"/>
                  <a:gd name="connsiteX2" fmla="*/ 9587 w 9989"/>
                  <a:gd name="connsiteY2" fmla="*/ 7718 h 9586"/>
                  <a:gd name="connsiteX3" fmla="*/ 2362 w 9989"/>
                  <a:gd name="connsiteY3" fmla="*/ 261 h 9586"/>
                  <a:gd name="connsiteX4" fmla="*/ 8675 w 9989"/>
                  <a:gd name="connsiteY4" fmla="*/ 7721 h 9586"/>
                  <a:gd name="connsiteX5" fmla="*/ 1 w 9989"/>
                  <a:gd name="connsiteY5" fmla="*/ 7595 h 9586"/>
                  <a:gd name="connsiteX6" fmla="*/ 9989 w 9989"/>
                  <a:gd name="connsiteY6" fmla="*/ 8047 h 9586"/>
                  <a:gd name="connsiteX0" fmla="*/ 10021 w 10021"/>
                  <a:gd name="connsiteY0" fmla="*/ 8395 h 10528"/>
                  <a:gd name="connsiteX1" fmla="*/ 9820 w 10021"/>
                  <a:gd name="connsiteY1" fmla="*/ 8395 h 10528"/>
                  <a:gd name="connsiteX2" fmla="*/ 9619 w 10021"/>
                  <a:gd name="connsiteY2" fmla="*/ 8051 h 10528"/>
                  <a:gd name="connsiteX3" fmla="*/ 2386 w 10021"/>
                  <a:gd name="connsiteY3" fmla="*/ 272 h 10528"/>
                  <a:gd name="connsiteX4" fmla="*/ 8706 w 10021"/>
                  <a:gd name="connsiteY4" fmla="*/ 8054 h 10528"/>
                  <a:gd name="connsiteX5" fmla="*/ 22 w 10021"/>
                  <a:gd name="connsiteY5" fmla="*/ 7923 h 10528"/>
                  <a:gd name="connsiteX6" fmla="*/ 10021 w 10021"/>
                  <a:gd name="connsiteY6" fmla="*/ 8395 h 10528"/>
                  <a:gd name="connsiteX0" fmla="*/ 10007 w 10007"/>
                  <a:gd name="connsiteY0" fmla="*/ 8395 h 9947"/>
                  <a:gd name="connsiteX1" fmla="*/ 9806 w 10007"/>
                  <a:gd name="connsiteY1" fmla="*/ 8395 h 9947"/>
                  <a:gd name="connsiteX2" fmla="*/ 9605 w 10007"/>
                  <a:gd name="connsiteY2" fmla="*/ 8051 h 9947"/>
                  <a:gd name="connsiteX3" fmla="*/ 2372 w 10007"/>
                  <a:gd name="connsiteY3" fmla="*/ 272 h 9947"/>
                  <a:gd name="connsiteX4" fmla="*/ 8692 w 10007"/>
                  <a:gd name="connsiteY4" fmla="*/ 8054 h 9947"/>
                  <a:gd name="connsiteX5" fmla="*/ 8 w 10007"/>
                  <a:gd name="connsiteY5" fmla="*/ 7923 h 9947"/>
                  <a:gd name="connsiteX6" fmla="*/ 10007 w 10007"/>
                  <a:gd name="connsiteY6" fmla="*/ 8395 h 9947"/>
                  <a:gd name="connsiteX0" fmla="*/ 10000 w 10000"/>
                  <a:gd name="connsiteY0" fmla="*/ 8440 h 10000"/>
                  <a:gd name="connsiteX1" fmla="*/ 9799 w 10000"/>
                  <a:gd name="connsiteY1" fmla="*/ 8440 h 10000"/>
                  <a:gd name="connsiteX2" fmla="*/ 9598 w 10000"/>
                  <a:gd name="connsiteY2" fmla="*/ 8094 h 10000"/>
                  <a:gd name="connsiteX3" fmla="*/ 2370 w 10000"/>
                  <a:gd name="connsiteY3" fmla="*/ 273 h 10000"/>
                  <a:gd name="connsiteX4" fmla="*/ 8686 w 10000"/>
                  <a:gd name="connsiteY4" fmla="*/ 8097 h 10000"/>
                  <a:gd name="connsiteX5" fmla="*/ 8 w 10000"/>
                  <a:gd name="connsiteY5" fmla="*/ 7965 h 10000"/>
                  <a:gd name="connsiteX6" fmla="*/ 10000 w 10000"/>
                  <a:gd name="connsiteY6" fmla="*/ 8440 h 10000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605 h 10520"/>
                  <a:gd name="connsiteX1" fmla="*/ 9799 w 10000"/>
                  <a:gd name="connsiteY1" fmla="*/ 8605 h 10520"/>
                  <a:gd name="connsiteX2" fmla="*/ 9598 w 10000"/>
                  <a:gd name="connsiteY2" fmla="*/ 8259 h 10520"/>
                  <a:gd name="connsiteX3" fmla="*/ 2370 w 10000"/>
                  <a:gd name="connsiteY3" fmla="*/ 438 h 10520"/>
                  <a:gd name="connsiteX4" fmla="*/ 8686 w 10000"/>
                  <a:gd name="connsiteY4" fmla="*/ 8262 h 10520"/>
                  <a:gd name="connsiteX5" fmla="*/ 8 w 10000"/>
                  <a:gd name="connsiteY5" fmla="*/ 8130 h 10520"/>
                  <a:gd name="connsiteX6" fmla="*/ 10000 w 10000"/>
                  <a:gd name="connsiteY6" fmla="*/ 8605 h 10520"/>
                  <a:gd name="connsiteX0" fmla="*/ 10000 w 10000"/>
                  <a:gd name="connsiteY0" fmla="*/ 9473 h 11388"/>
                  <a:gd name="connsiteX1" fmla="*/ 9799 w 10000"/>
                  <a:gd name="connsiteY1" fmla="*/ 9473 h 11388"/>
                  <a:gd name="connsiteX2" fmla="*/ 9598 w 10000"/>
                  <a:gd name="connsiteY2" fmla="*/ 9127 h 11388"/>
                  <a:gd name="connsiteX3" fmla="*/ 2972 w 10000"/>
                  <a:gd name="connsiteY3" fmla="*/ 399 h 11388"/>
                  <a:gd name="connsiteX4" fmla="*/ 8686 w 10000"/>
                  <a:gd name="connsiteY4" fmla="*/ 9130 h 11388"/>
                  <a:gd name="connsiteX5" fmla="*/ 8 w 10000"/>
                  <a:gd name="connsiteY5" fmla="*/ 8998 h 11388"/>
                  <a:gd name="connsiteX6" fmla="*/ 10000 w 10000"/>
                  <a:gd name="connsiteY6" fmla="*/ 9473 h 1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1388">
                    <a:moveTo>
                      <a:pt x="10000" y="9473"/>
                    </a:moveTo>
                    <a:lnTo>
                      <a:pt x="9799" y="9473"/>
                    </a:lnTo>
                    <a:cubicBezTo>
                      <a:pt x="9799" y="9473"/>
                      <a:pt x="9697" y="9357"/>
                      <a:pt x="9598" y="9127"/>
                    </a:cubicBezTo>
                    <a:cubicBezTo>
                      <a:pt x="9052" y="6455"/>
                      <a:pt x="4912" y="-1914"/>
                      <a:pt x="2972" y="399"/>
                    </a:cubicBezTo>
                    <a:cubicBezTo>
                      <a:pt x="1036" y="3143"/>
                      <a:pt x="7079" y="8438"/>
                      <a:pt x="8686" y="9130"/>
                    </a:cubicBezTo>
                    <a:cubicBezTo>
                      <a:pt x="6064" y="8088"/>
                      <a:pt x="302" y="5769"/>
                      <a:pt x="8" y="8998"/>
                    </a:cubicBezTo>
                    <a:cubicBezTo>
                      <a:pt x="-286" y="12227"/>
                      <a:pt x="6911" y="11984"/>
                      <a:pt x="10000" y="94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100" name="Полілінія 67"/>
              <p:cNvSpPr>
                <a:spLocks/>
              </p:cNvSpPr>
              <p:nvPr/>
            </p:nvSpPr>
            <p:spPr bwMode="gray">
              <a:xfrm rot="21087457">
                <a:off x="5184534" y="1138589"/>
                <a:ext cx="1116456" cy="1228699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747 h 10224"/>
                  <a:gd name="connsiteX1" fmla="*/ 9788 w 10000"/>
                  <a:gd name="connsiteY1" fmla="*/ 6747 h 10224"/>
                  <a:gd name="connsiteX2" fmla="*/ 9576 w 10000"/>
                  <a:gd name="connsiteY2" fmla="*/ 6481 h 10224"/>
                  <a:gd name="connsiteX3" fmla="*/ 1974 w 10000"/>
                  <a:gd name="connsiteY3" fmla="*/ 435 h 10224"/>
                  <a:gd name="connsiteX4" fmla="*/ 8617 w 10000"/>
                  <a:gd name="connsiteY4" fmla="*/ 6483 h 10224"/>
                  <a:gd name="connsiteX5" fmla="*/ 74 w 10000"/>
                  <a:gd name="connsiteY5" fmla="*/ 9503 h 10224"/>
                  <a:gd name="connsiteX6" fmla="*/ 10000 w 10000"/>
                  <a:gd name="connsiteY6" fmla="*/ 6747 h 10224"/>
                  <a:gd name="connsiteX0" fmla="*/ 10000 w 10000"/>
                  <a:gd name="connsiteY0" fmla="*/ 5820 h 9297"/>
                  <a:gd name="connsiteX1" fmla="*/ 9788 w 10000"/>
                  <a:gd name="connsiteY1" fmla="*/ 5820 h 9297"/>
                  <a:gd name="connsiteX2" fmla="*/ 9576 w 10000"/>
                  <a:gd name="connsiteY2" fmla="*/ 5554 h 9297"/>
                  <a:gd name="connsiteX3" fmla="*/ 2180 w 10000"/>
                  <a:gd name="connsiteY3" fmla="*/ 500 h 9297"/>
                  <a:gd name="connsiteX4" fmla="*/ 8617 w 10000"/>
                  <a:gd name="connsiteY4" fmla="*/ 5556 h 9297"/>
                  <a:gd name="connsiteX5" fmla="*/ 74 w 10000"/>
                  <a:gd name="connsiteY5" fmla="*/ 8576 h 9297"/>
                  <a:gd name="connsiteX6" fmla="*/ 10000 w 10000"/>
                  <a:gd name="connsiteY6" fmla="*/ 5820 h 9297"/>
                  <a:gd name="connsiteX0" fmla="*/ 10000 w 10000"/>
                  <a:gd name="connsiteY0" fmla="*/ 6260 h 10000"/>
                  <a:gd name="connsiteX1" fmla="*/ 9788 w 10000"/>
                  <a:gd name="connsiteY1" fmla="*/ 6260 h 10000"/>
                  <a:gd name="connsiteX2" fmla="*/ 9576 w 10000"/>
                  <a:gd name="connsiteY2" fmla="*/ 5974 h 10000"/>
                  <a:gd name="connsiteX3" fmla="*/ 2180 w 10000"/>
                  <a:gd name="connsiteY3" fmla="*/ 538 h 10000"/>
                  <a:gd name="connsiteX4" fmla="*/ 8617 w 10000"/>
                  <a:gd name="connsiteY4" fmla="*/ 5976 h 10000"/>
                  <a:gd name="connsiteX5" fmla="*/ 74 w 10000"/>
                  <a:gd name="connsiteY5" fmla="*/ 9224 h 10000"/>
                  <a:gd name="connsiteX6" fmla="*/ 10000 w 10000"/>
                  <a:gd name="connsiteY6" fmla="*/ 6260 h 10000"/>
                  <a:gd name="connsiteX0" fmla="*/ 10000 w 10000"/>
                  <a:gd name="connsiteY0" fmla="*/ 6206 h 9946"/>
                  <a:gd name="connsiteX1" fmla="*/ 9788 w 10000"/>
                  <a:gd name="connsiteY1" fmla="*/ 6206 h 9946"/>
                  <a:gd name="connsiteX2" fmla="*/ 9576 w 10000"/>
                  <a:gd name="connsiteY2" fmla="*/ 5920 h 9946"/>
                  <a:gd name="connsiteX3" fmla="*/ 2180 w 10000"/>
                  <a:gd name="connsiteY3" fmla="*/ 484 h 9946"/>
                  <a:gd name="connsiteX4" fmla="*/ 8617 w 10000"/>
                  <a:gd name="connsiteY4" fmla="*/ 5922 h 9946"/>
                  <a:gd name="connsiteX5" fmla="*/ 74 w 10000"/>
                  <a:gd name="connsiteY5" fmla="*/ 9170 h 9946"/>
                  <a:gd name="connsiteX6" fmla="*/ 10000 w 10000"/>
                  <a:gd name="connsiteY6" fmla="*/ 6206 h 9946"/>
                  <a:gd name="connsiteX0" fmla="*/ 10000 w 10000"/>
                  <a:gd name="connsiteY0" fmla="*/ 6240 h 10000"/>
                  <a:gd name="connsiteX1" fmla="*/ 9788 w 10000"/>
                  <a:gd name="connsiteY1" fmla="*/ 6240 h 10000"/>
                  <a:gd name="connsiteX2" fmla="*/ 9576 w 10000"/>
                  <a:gd name="connsiteY2" fmla="*/ 5952 h 10000"/>
                  <a:gd name="connsiteX3" fmla="*/ 2180 w 10000"/>
                  <a:gd name="connsiteY3" fmla="*/ 487 h 10000"/>
                  <a:gd name="connsiteX4" fmla="*/ 8617 w 10000"/>
                  <a:gd name="connsiteY4" fmla="*/ 5954 h 10000"/>
                  <a:gd name="connsiteX5" fmla="*/ 74 w 10000"/>
                  <a:gd name="connsiteY5" fmla="*/ 9220 h 10000"/>
                  <a:gd name="connsiteX6" fmla="*/ 10000 w 10000"/>
                  <a:gd name="connsiteY6" fmla="*/ 6240 h 10000"/>
                  <a:gd name="connsiteX0" fmla="*/ 10010 w 10010"/>
                  <a:gd name="connsiteY0" fmla="*/ 6240 h 10000"/>
                  <a:gd name="connsiteX1" fmla="*/ 9798 w 10010"/>
                  <a:gd name="connsiteY1" fmla="*/ 6240 h 10000"/>
                  <a:gd name="connsiteX2" fmla="*/ 9586 w 10010"/>
                  <a:gd name="connsiteY2" fmla="*/ 5952 h 10000"/>
                  <a:gd name="connsiteX3" fmla="*/ 2190 w 10010"/>
                  <a:gd name="connsiteY3" fmla="*/ 487 h 10000"/>
                  <a:gd name="connsiteX4" fmla="*/ 8627 w 10010"/>
                  <a:gd name="connsiteY4" fmla="*/ 5954 h 10000"/>
                  <a:gd name="connsiteX5" fmla="*/ 84 w 10010"/>
                  <a:gd name="connsiteY5" fmla="*/ 9220 h 10000"/>
                  <a:gd name="connsiteX6" fmla="*/ 10010 w 10010"/>
                  <a:gd name="connsiteY6" fmla="*/ 624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0" h="10000">
                    <a:moveTo>
                      <a:pt x="10010" y="6240"/>
                    </a:moveTo>
                    <a:cubicBezTo>
                      <a:pt x="9939" y="6240"/>
                      <a:pt x="9869" y="6288"/>
                      <a:pt x="9798" y="6240"/>
                    </a:cubicBezTo>
                    <a:cubicBezTo>
                      <a:pt x="9727" y="6191"/>
                      <a:pt x="9692" y="6143"/>
                      <a:pt x="9586" y="5952"/>
                    </a:cubicBezTo>
                    <a:cubicBezTo>
                      <a:pt x="8966" y="4582"/>
                      <a:pt x="4839" y="-1788"/>
                      <a:pt x="2190" y="487"/>
                    </a:cubicBezTo>
                    <a:cubicBezTo>
                      <a:pt x="-459" y="2761"/>
                      <a:pt x="8035" y="5700"/>
                      <a:pt x="8627" y="5954"/>
                    </a:cubicBezTo>
                    <a:cubicBezTo>
                      <a:pt x="5379" y="6029"/>
                      <a:pt x="-792" y="6539"/>
                      <a:pt x="84" y="9220"/>
                    </a:cubicBezTo>
                    <a:cubicBezTo>
                      <a:pt x="1034" y="11720"/>
                      <a:pt x="8552" y="7527"/>
                      <a:pt x="10010" y="62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101" name="Полілінія 105"/>
              <p:cNvSpPr>
                <a:spLocks/>
              </p:cNvSpPr>
              <p:nvPr/>
            </p:nvSpPr>
            <p:spPr bwMode="gray">
              <a:xfrm>
                <a:off x="5767357" y="1125344"/>
                <a:ext cx="1357232" cy="1364000"/>
              </a:xfrm>
              <a:custGeom>
                <a:avLst/>
                <a:gdLst>
                  <a:gd name="T0" fmla="*/ 183 w 200"/>
                  <a:gd name="T1" fmla="*/ 119 h 200"/>
                  <a:gd name="T2" fmla="*/ 196 w 200"/>
                  <a:gd name="T3" fmla="*/ 97 h 200"/>
                  <a:gd name="T4" fmla="*/ 180 w 200"/>
                  <a:gd name="T5" fmla="*/ 50 h 200"/>
                  <a:gd name="T6" fmla="*/ 145 w 200"/>
                  <a:gd name="T7" fmla="*/ 15 h 200"/>
                  <a:gd name="T8" fmla="*/ 120 w 200"/>
                  <a:gd name="T9" fmla="*/ 17 h 200"/>
                  <a:gd name="T10" fmla="*/ 119 w 200"/>
                  <a:gd name="T11" fmla="*/ 17 h 200"/>
                  <a:gd name="T12" fmla="*/ 119 w 200"/>
                  <a:gd name="T13" fmla="*/ 17 h 200"/>
                  <a:gd name="T14" fmla="*/ 97 w 200"/>
                  <a:gd name="T15" fmla="*/ 4 h 200"/>
                  <a:gd name="T16" fmla="*/ 50 w 200"/>
                  <a:gd name="T17" fmla="*/ 20 h 200"/>
                  <a:gd name="T18" fmla="*/ 15 w 200"/>
                  <a:gd name="T19" fmla="*/ 55 h 200"/>
                  <a:gd name="T20" fmla="*/ 17 w 200"/>
                  <a:gd name="T21" fmla="*/ 80 h 200"/>
                  <a:gd name="T22" fmla="*/ 17 w 200"/>
                  <a:gd name="T23" fmla="*/ 81 h 200"/>
                  <a:gd name="T24" fmla="*/ 17 w 200"/>
                  <a:gd name="T25" fmla="*/ 82 h 200"/>
                  <a:gd name="T26" fmla="*/ 4 w 200"/>
                  <a:gd name="T27" fmla="*/ 103 h 200"/>
                  <a:gd name="T28" fmla="*/ 20 w 200"/>
                  <a:gd name="T29" fmla="*/ 150 h 200"/>
                  <a:gd name="T30" fmla="*/ 55 w 200"/>
                  <a:gd name="T31" fmla="*/ 185 h 200"/>
                  <a:gd name="T32" fmla="*/ 80 w 200"/>
                  <a:gd name="T33" fmla="*/ 183 h 200"/>
                  <a:gd name="T34" fmla="*/ 81 w 200"/>
                  <a:gd name="T35" fmla="*/ 183 h 200"/>
                  <a:gd name="T36" fmla="*/ 81 w 200"/>
                  <a:gd name="T37" fmla="*/ 183 h 200"/>
                  <a:gd name="T38" fmla="*/ 103 w 200"/>
                  <a:gd name="T39" fmla="*/ 196 h 200"/>
                  <a:gd name="T40" fmla="*/ 150 w 200"/>
                  <a:gd name="T41" fmla="*/ 180 h 200"/>
                  <a:gd name="T42" fmla="*/ 185 w 200"/>
                  <a:gd name="T43" fmla="*/ 146 h 200"/>
                  <a:gd name="T44" fmla="*/ 183 w 200"/>
                  <a:gd name="T45" fmla="*/ 120 h 200"/>
                  <a:gd name="T46" fmla="*/ 183 w 200"/>
                  <a:gd name="T47" fmla="*/ 120 h 200"/>
                  <a:gd name="T48" fmla="*/ 183 w 200"/>
                  <a:gd name="T49" fmla="*/ 1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0" h="200">
                    <a:moveTo>
                      <a:pt x="183" y="119"/>
                    </a:moveTo>
                    <a:cubicBezTo>
                      <a:pt x="190" y="113"/>
                      <a:pt x="194" y="105"/>
                      <a:pt x="196" y="97"/>
                    </a:cubicBezTo>
                    <a:cubicBezTo>
                      <a:pt x="200" y="81"/>
                      <a:pt x="194" y="64"/>
                      <a:pt x="180" y="50"/>
                    </a:cubicBezTo>
                    <a:cubicBezTo>
                      <a:pt x="173" y="32"/>
                      <a:pt x="161" y="19"/>
                      <a:pt x="145" y="15"/>
                    </a:cubicBezTo>
                    <a:cubicBezTo>
                      <a:pt x="137" y="13"/>
                      <a:pt x="128" y="14"/>
                      <a:pt x="120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2" y="10"/>
                      <a:pt x="105" y="6"/>
                      <a:pt x="97" y="4"/>
                    </a:cubicBezTo>
                    <a:cubicBezTo>
                      <a:pt x="81" y="0"/>
                      <a:pt x="64" y="7"/>
                      <a:pt x="50" y="20"/>
                    </a:cubicBezTo>
                    <a:cubicBezTo>
                      <a:pt x="32" y="27"/>
                      <a:pt x="19" y="39"/>
                      <a:pt x="15" y="55"/>
                    </a:cubicBezTo>
                    <a:cubicBezTo>
                      <a:pt x="13" y="63"/>
                      <a:pt x="14" y="72"/>
                      <a:pt x="17" y="80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0" y="88"/>
                      <a:pt x="6" y="95"/>
                      <a:pt x="4" y="103"/>
                    </a:cubicBezTo>
                    <a:cubicBezTo>
                      <a:pt x="0" y="119"/>
                      <a:pt x="6" y="136"/>
                      <a:pt x="20" y="150"/>
                    </a:cubicBezTo>
                    <a:cubicBezTo>
                      <a:pt x="27" y="168"/>
                      <a:pt x="39" y="181"/>
                      <a:pt x="55" y="185"/>
                    </a:cubicBezTo>
                    <a:cubicBezTo>
                      <a:pt x="63" y="187"/>
                      <a:pt x="72" y="186"/>
                      <a:pt x="80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8" y="190"/>
                      <a:pt x="95" y="195"/>
                      <a:pt x="103" y="196"/>
                    </a:cubicBezTo>
                    <a:cubicBezTo>
                      <a:pt x="119" y="200"/>
                      <a:pt x="136" y="194"/>
                      <a:pt x="150" y="180"/>
                    </a:cubicBezTo>
                    <a:cubicBezTo>
                      <a:pt x="168" y="174"/>
                      <a:pt x="181" y="161"/>
                      <a:pt x="185" y="146"/>
                    </a:cubicBezTo>
                    <a:cubicBezTo>
                      <a:pt x="187" y="137"/>
                      <a:pt x="186" y="129"/>
                      <a:pt x="183" y="120"/>
                    </a:cubicBezTo>
                    <a:cubicBezTo>
                      <a:pt x="183" y="120"/>
                      <a:pt x="183" y="120"/>
                      <a:pt x="183" y="120"/>
                    </a:cubicBezTo>
                    <a:lnTo>
                      <a:pt x="183" y="1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102" name="Полілінія 106"/>
              <p:cNvSpPr>
                <a:spLocks/>
              </p:cNvSpPr>
              <p:nvPr/>
            </p:nvSpPr>
            <p:spPr bwMode="gray">
              <a:xfrm>
                <a:off x="5977499" y="1338871"/>
                <a:ext cx="936948" cy="93694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n-US"/>
              </a:p>
            </p:txBody>
          </p:sp>
          <p:sp>
            <p:nvSpPr>
              <p:cNvPr id="103" name="Полілінія 106"/>
              <p:cNvSpPr>
                <a:spLocks/>
              </p:cNvSpPr>
              <p:nvPr/>
            </p:nvSpPr>
            <p:spPr bwMode="gray">
              <a:xfrm>
                <a:off x="6222745" y="1584116"/>
                <a:ext cx="446457" cy="44645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05840"/>
            <a:ext cx="9144000" cy="2651760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719568"/>
            <a:ext cx="9144000" cy="1082939"/>
          </a:xfrm>
        </p:spPr>
        <p:txBody>
          <a:bodyPr rtlCol="0"/>
          <a:lstStyle>
            <a:lvl1pPr marL="0" indent="0" algn="ctr">
              <a:spcBef>
                <a:spcPts val="1000"/>
              </a:spcBef>
              <a:buNone/>
              <a:defRPr sz="240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uk-UA"/>
              <a:t>Клацніть, щоб редагувати стиль зразка підзаголовка</a:t>
            </a:r>
            <a:endParaRPr lang="uk"/>
          </a:p>
        </p:txBody>
      </p:sp>
    </p:spTree>
    <p:extLst>
      <p:ext uri="{BB962C8B-B14F-4D97-AF65-F5344CB8AC3E}">
        <p14:creationId xmlns:p14="http://schemas.microsoft.com/office/powerpoint/2010/main" val="92178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24.05.2017</a:t>
            </a: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Група 83" descr="Кілька квітів у лівій частині слайда"/>
          <p:cNvGrpSpPr/>
          <p:nvPr/>
        </p:nvGrpSpPr>
        <p:grpSpPr bwMode="gray">
          <a:xfrm>
            <a:off x="-111192" y="56187"/>
            <a:ext cx="1187090" cy="6801813"/>
            <a:chOff x="-111192" y="56187"/>
            <a:chExt cx="1187090" cy="6801813"/>
          </a:xfrm>
        </p:grpSpPr>
        <p:sp>
          <p:nvSpPr>
            <p:cNvPr id="7" name="Полілінія 6"/>
            <p:cNvSpPr>
              <a:spLocks/>
            </p:cNvSpPr>
            <p:nvPr/>
          </p:nvSpPr>
          <p:spPr bwMode="gray">
            <a:xfrm rot="21370907">
              <a:off x="309865" y="316313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8" name="Овал 33"/>
            <p:cNvSpPr>
              <a:spLocks noChangeArrowheads="1"/>
            </p:cNvSpPr>
            <p:nvPr/>
          </p:nvSpPr>
          <p:spPr bwMode="gray">
            <a:xfrm rot="21370907">
              <a:off x="156317" y="389499"/>
              <a:ext cx="107325" cy="90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grpSp>
          <p:nvGrpSpPr>
            <p:cNvPr id="9" name="Група 8"/>
            <p:cNvGrpSpPr/>
            <p:nvPr/>
          </p:nvGrpSpPr>
          <p:grpSpPr bwMode="gray">
            <a:xfrm rot="21351673">
              <a:off x="188910" y="3285460"/>
              <a:ext cx="886988" cy="656333"/>
              <a:chOff x="452438" y="3540125"/>
              <a:chExt cx="750888" cy="555625"/>
            </a:xfrm>
          </p:grpSpPr>
          <p:sp>
            <p:nvSpPr>
              <p:cNvPr id="10" name="Полілінія 9"/>
              <p:cNvSpPr>
                <a:spLocks/>
              </p:cNvSpPr>
              <p:nvPr/>
            </p:nvSpPr>
            <p:spPr bwMode="gray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11" name="Полілінія 10"/>
              <p:cNvSpPr>
                <a:spLocks/>
              </p:cNvSpPr>
              <p:nvPr/>
            </p:nvSpPr>
            <p:spPr bwMode="gray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</p:grpSp>
        <p:sp>
          <p:nvSpPr>
            <p:cNvPr id="12" name="Полілінія 11"/>
            <p:cNvSpPr>
              <a:spLocks/>
            </p:cNvSpPr>
            <p:nvPr/>
          </p:nvSpPr>
          <p:spPr bwMode="gray">
            <a:xfrm rot="21370907">
              <a:off x="40737" y="3810995"/>
              <a:ext cx="338487" cy="336423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3" name="Полілінія 12"/>
            <p:cNvSpPr>
              <a:spLocks/>
            </p:cNvSpPr>
            <p:nvPr/>
          </p:nvSpPr>
          <p:spPr bwMode="gray">
            <a:xfrm rot="1029304">
              <a:off x="-5757" y="2131015"/>
              <a:ext cx="717568" cy="786784"/>
            </a:xfrm>
            <a:custGeom>
              <a:avLst/>
              <a:gdLst>
                <a:gd name="connsiteX0" fmla="*/ 624166 w 717568"/>
                <a:gd name="connsiteY0" fmla="*/ 7939 h 786784"/>
                <a:gd name="connsiteX1" fmla="*/ 680993 w 717568"/>
                <a:gd name="connsiteY1" fmla="*/ 7779 h 786784"/>
                <a:gd name="connsiteX2" fmla="*/ 244665 w 717568"/>
                <a:gd name="connsiteY2" fmla="*/ 782347 h 786784"/>
                <a:gd name="connsiteX3" fmla="*/ 109114 w 717568"/>
                <a:gd name="connsiteY3" fmla="*/ 756152 h 786784"/>
                <a:gd name="connsiteX4" fmla="*/ 99313 w 717568"/>
                <a:gd name="connsiteY4" fmla="*/ 749712 h 786784"/>
                <a:gd name="connsiteX5" fmla="*/ 0 w 717568"/>
                <a:gd name="connsiteY5" fmla="*/ 427989 h 786784"/>
                <a:gd name="connsiteX6" fmla="*/ 3400 w 717568"/>
                <a:gd name="connsiteY6" fmla="*/ 430734 h 786784"/>
                <a:gd name="connsiteX7" fmla="*/ 260064 w 717568"/>
                <a:gd name="connsiteY7" fmla="*/ 731389 h 786784"/>
                <a:gd name="connsiteX8" fmla="*/ 624166 w 717568"/>
                <a:gd name="connsiteY8" fmla="*/ 7939 h 78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568" h="786784">
                  <a:moveTo>
                    <a:pt x="624166" y="7939"/>
                  </a:moveTo>
                  <a:cubicBezTo>
                    <a:pt x="643937" y="-2174"/>
                    <a:pt x="663027" y="-3050"/>
                    <a:pt x="680993" y="7779"/>
                  </a:cubicBezTo>
                  <a:cubicBezTo>
                    <a:pt x="870924" y="119888"/>
                    <a:pt x="260065" y="848593"/>
                    <a:pt x="244665" y="782347"/>
                  </a:cubicBezTo>
                  <a:cubicBezTo>
                    <a:pt x="206165" y="793813"/>
                    <a:pt x="158682" y="782347"/>
                    <a:pt x="109114" y="756152"/>
                  </a:cubicBezTo>
                  <a:lnTo>
                    <a:pt x="99313" y="749712"/>
                  </a:lnTo>
                  <a:lnTo>
                    <a:pt x="0" y="427989"/>
                  </a:lnTo>
                  <a:lnTo>
                    <a:pt x="3400" y="430734"/>
                  </a:lnTo>
                  <a:cubicBezTo>
                    <a:pt x="113766" y="527555"/>
                    <a:pt x="231831" y="660047"/>
                    <a:pt x="260064" y="731389"/>
                  </a:cubicBezTo>
                  <a:cubicBezTo>
                    <a:pt x="313964" y="602081"/>
                    <a:pt x="485768" y="78723"/>
                    <a:pt x="624166" y="79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/>
            </a:p>
          </p:txBody>
        </p:sp>
        <p:sp>
          <p:nvSpPr>
            <p:cNvPr id="14" name="Полілінія 13"/>
            <p:cNvSpPr>
              <a:spLocks/>
            </p:cNvSpPr>
            <p:nvPr/>
          </p:nvSpPr>
          <p:spPr bwMode="gray">
            <a:xfrm rot="229093" flipH="1">
              <a:off x="363693" y="512740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5" name="Полілінія 14"/>
            <p:cNvSpPr>
              <a:spLocks/>
            </p:cNvSpPr>
            <p:nvPr/>
          </p:nvSpPr>
          <p:spPr bwMode="gray">
            <a:xfrm rot="229093" flipH="1">
              <a:off x="820539" y="6496790"/>
              <a:ext cx="130517" cy="129721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6" name="Полілінія 15"/>
            <p:cNvSpPr>
              <a:spLocks/>
            </p:cNvSpPr>
            <p:nvPr/>
          </p:nvSpPr>
          <p:spPr bwMode="gray">
            <a:xfrm rot="18488757">
              <a:off x="56320" y="5556204"/>
              <a:ext cx="303358" cy="304647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7" name="Полілінія 16"/>
            <p:cNvSpPr>
              <a:spLocks/>
            </p:cNvSpPr>
            <p:nvPr/>
          </p:nvSpPr>
          <p:spPr bwMode="gray">
            <a:xfrm rot="21540920" flipH="1">
              <a:off x="309775" y="56187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8" name="Овал 33"/>
            <p:cNvSpPr>
              <a:spLocks noChangeArrowheads="1"/>
            </p:cNvSpPr>
            <p:nvPr/>
          </p:nvSpPr>
          <p:spPr bwMode="gray">
            <a:xfrm rot="21540920" flipH="1">
              <a:off x="77245" y="2006726"/>
              <a:ext cx="107325" cy="9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9" name="Полілінія 27"/>
            <p:cNvSpPr>
              <a:spLocks/>
            </p:cNvSpPr>
            <p:nvPr/>
          </p:nvSpPr>
          <p:spPr bwMode="gray">
            <a:xfrm rot="19007982" flipV="1">
              <a:off x="756768" y="5796628"/>
              <a:ext cx="138254" cy="141654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n-US"/>
            </a:p>
          </p:txBody>
        </p:sp>
        <p:sp>
          <p:nvSpPr>
            <p:cNvPr id="20" name="Полілінія 19"/>
            <p:cNvSpPr/>
            <p:nvPr/>
          </p:nvSpPr>
          <p:spPr bwMode="gray">
            <a:xfrm>
              <a:off x="-111192" y="5906666"/>
              <a:ext cx="670" cy="8039"/>
            </a:xfrm>
            <a:custGeom>
              <a:avLst/>
              <a:gdLst>
                <a:gd name="connsiteX0" fmla="*/ 133 w 591"/>
                <a:gd name="connsiteY0" fmla="*/ 57 h 7090"/>
                <a:gd name="connsiteX1" fmla="*/ 502 w 591"/>
                <a:gd name="connsiteY1" fmla="*/ 3724 h 7090"/>
                <a:gd name="connsiteX2" fmla="*/ 591 w 591"/>
                <a:gd name="connsiteY2" fmla="*/ 5706 h 7090"/>
                <a:gd name="connsiteX3" fmla="*/ 1 w 591"/>
                <a:gd name="connsiteY3" fmla="*/ 7090 h 7090"/>
                <a:gd name="connsiteX4" fmla="*/ 133 w 591"/>
                <a:gd name="connsiteY4" fmla="*/ 57 h 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" h="7090">
                  <a:moveTo>
                    <a:pt x="133" y="57"/>
                  </a:moveTo>
                  <a:cubicBezTo>
                    <a:pt x="221" y="-306"/>
                    <a:pt x="348" y="1114"/>
                    <a:pt x="502" y="3724"/>
                  </a:cubicBezTo>
                  <a:lnTo>
                    <a:pt x="591" y="5706"/>
                  </a:lnTo>
                  <a:lnTo>
                    <a:pt x="1" y="7090"/>
                  </a:lnTo>
                  <a:cubicBezTo>
                    <a:pt x="-4" y="2567"/>
                    <a:pt x="45" y="420"/>
                    <a:pt x="133" y="5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21" name="Полілінія 49"/>
            <p:cNvSpPr>
              <a:spLocks/>
            </p:cNvSpPr>
            <p:nvPr/>
          </p:nvSpPr>
          <p:spPr bwMode="gray">
            <a:xfrm rot="238563">
              <a:off x="193325" y="5986638"/>
              <a:ext cx="587092" cy="435643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  <a:gd name="connsiteX0" fmla="*/ 437 w 8676"/>
                <a:gd name="connsiteY0" fmla="*/ 38 h 8343"/>
                <a:gd name="connsiteX1" fmla="*/ 3833 w 8676"/>
                <a:gd name="connsiteY1" fmla="*/ 6489 h 8343"/>
                <a:gd name="connsiteX2" fmla="*/ 8676 w 8676"/>
                <a:gd name="connsiteY2" fmla="*/ 1731 h 8343"/>
                <a:gd name="connsiteX3" fmla="*/ 3823 w 8676"/>
                <a:gd name="connsiteY3" fmla="*/ 8271 h 8343"/>
                <a:gd name="connsiteX4" fmla="*/ 3582 w 8676"/>
                <a:gd name="connsiteY4" fmla="*/ 8102 h 8343"/>
                <a:gd name="connsiteX5" fmla="*/ 437 w 8676"/>
                <a:gd name="connsiteY5" fmla="*/ 38 h 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6" h="8343">
                  <a:moveTo>
                    <a:pt x="437" y="38"/>
                  </a:moveTo>
                  <a:cubicBezTo>
                    <a:pt x="1758" y="602"/>
                    <a:pt x="3645" y="4151"/>
                    <a:pt x="3833" y="6489"/>
                  </a:cubicBezTo>
                  <a:cubicBezTo>
                    <a:pt x="5091" y="4070"/>
                    <a:pt x="8676" y="-43"/>
                    <a:pt x="8676" y="1731"/>
                  </a:cubicBezTo>
                  <a:cubicBezTo>
                    <a:pt x="8613" y="4070"/>
                    <a:pt x="5458" y="8997"/>
                    <a:pt x="3823" y="8271"/>
                  </a:cubicBezTo>
                  <a:cubicBezTo>
                    <a:pt x="3760" y="8352"/>
                    <a:pt x="3582" y="8022"/>
                    <a:pt x="3582" y="8102"/>
                  </a:cubicBezTo>
                  <a:cubicBezTo>
                    <a:pt x="2764" y="9312"/>
                    <a:pt x="-1324" y="-688"/>
                    <a:pt x="437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2" name="Полілінія 21"/>
            <p:cNvSpPr/>
            <p:nvPr/>
          </p:nvSpPr>
          <p:spPr bwMode="gray">
            <a:xfrm>
              <a:off x="-5482" y="1265703"/>
              <a:ext cx="764564" cy="2440644"/>
            </a:xfrm>
            <a:custGeom>
              <a:avLst/>
              <a:gdLst>
                <a:gd name="connsiteX0" fmla="*/ 762840 w 764564"/>
                <a:gd name="connsiteY0" fmla="*/ 0 h 2440644"/>
                <a:gd name="connsiteX1" fmla="*/ 764564 w 764564"/>
                <a:gd name="connsiteY1" fmla="*/ 6597 h 2440644"/>
                <a:gd name="connsiteX2" fmla="*/ 415990 w 764564"/>
                <a:gd name="connsiteY2" fmla="*/ 745997 h 2440644"/>
                <a:gd name="connsiteX3" fmla="*/ 496527 w 764564"/>
                <a:gd name="connsiteY3" fmla="*/ 655633 h 2440644"/>
                <a:gd name="connsiteX4" fmla="*/ 498251 w 764564"/>
                <a:gd name="connsiteY4" fmla="*/ 662230 h 2440644"/>
                <a:gd name="connsiteX5" fmla="*/ 412572 w 764564"/>
                <a:gd name="connsiteY5" fmla="*/ 757070 h 2440644"/>
                <a:gd name="connsiteX6" fmla="*/ 132423 w 764564"/>
                <a:gd name="connsiteY6" fmla="*/ 1794536 h 2440644"/>
                <a:gd name="connsiteX7" fmla="*/ 12481 w 764564"/>
                <a:gd name="connsiteY7" fmla="*/ 2370241 h 2440644"/>
                <a:gd name="connsiteX8" fmla="*/ 0 w 764564"/>
                <a:gd name="connsiteY8" fmla="*/ 2440644 h 2440644"/>
                <a:gd name="connsiteX9" fmla="*/ 0 w 764564"/>
                <a:gd name="connsiteY9" fmla="*/ 2414471 h 2440644"/>
                <a:gd name="connsiteX10" fmla="*/ 8605 w 764564"/>
                <a:gd name="connsiteY10" fmla="*/ 2365918 h 2440644"/>
                <a:gd name="connsiteX11" fmla="*/ 127275 w 764564"/>
                <a:gd name="connsiteY11" fmla="*/ 1794968 h 2440644"/>
                <a:gd name="connsiteX12" fmla="*/ 762840 w 764564"/>
                <a:gd name="connsiteY12" fmla="*/ 0 h 244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4564" h="2440644">
                  <a:moveTo>
                    <a:pt x="762840" y="0"/>
                  </a:moveTo>
                  <a:cubicBezTo>
                    <a:pt x="764564" y="6597"/>
                    <a:pt x="764564" y="6597"/>
                    <a:pt x="764564" y="6597"/>
                  </a:cubicBezTo>
                  <a:cubicBezTo>
                    <a:pt x="661164" y="110118"/>
                    <a:pt x="539650" y="369766"/>
                    <a:pt x="415990" y="745997"/>
                  </a:cubicBezTo>
                  <a:cubicBezTo>
                    <a:pt x="496527" y="655633"/>
                    <a:pt x="496527" y="655633"/>
                    <a:pt x="496527" y="655633"/>
                  </a:cubicBezTo>
                  <a:cubicBezTo>
                    <a:pt x="498251" y="662230"/>
                    <a:pt x="498251" y="662230"/>
                    <a:pt x="498251" y="662230"/>
                  </a:cubicBezTo>
                  <a:cubicBezTo>
                    <a:pt x="412572" y="757070"/>
                    <a:pt x="412572" y="757070"/>
                    <a:pt x="412572" y="757070"/>
                  </a:cubicBezTo>
                  <a:cubicBezTo>
                    <a:pt x="318542" y="1041374"/>
                    <a:pt x="223452" y="1394081"/>
                    <a:pt x="132423" y="1794536"/>
                  </a:cubicBezTo>
                  <a:cubicBezTo>
                    <a:pt x="87192" y="1992829"/>
                    <a:pt x="46889" y="2187085"/>
                    <a:pt x="12481" y="2370241"/>
                  </a:cubicBezTo>
                  <a:lnTo>
                    <a:pt x="0" y="2440644"/>
                  </a:lnTo>
                  <a:lnTo>
                    <a:pt x="0" y="2414471"/>
                  </a:lnTo>
                  <a:lnTo>
                    <a:pt x="8605" y="2365918"/>
                  </a:lnTo>
                  <a:cubicBezTo>
                    <a:pt x="42739" y="2184035"/>
                    <a:pt x="82614" y="1991416"/>
                    <a:pt x="127275" y="1794968"/>
                  </a:cubicBezTo>
                  <a:cubicBezTo>
                    <a:pt x="341194" y="854304"/>
                    <a:pt x="578318" y="183597"/>
                    <a:pt x="762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grpSp>
          <p:nvGrpSpPr>
            <p:cNvPr id="23" name="Група 22"/>
            <p:cNvGrpSpPr/>
            <p:nvPr/>
          </p:nvGrpSpPr>
          <p:grpSpPr bwMode="gray">
            <a:xfrm rot="399179" flipH="1">
              <a:off x="322913" y="912037"/>
              <a:ext cx="740803" cy="743600"/>
              <a:chOff x="2051052" y="5522596"/>
              <a:chExt cx="892175" cy="895542"/>
            </a:xfrm>
          </p:grpSpPr>
          <p:sp>
            <p:nvSpPr>
              <p:cNvPr id="24" name="Полілінія 5"/>
              <p:cNvSpPr>
                <a:spLocks/>
              </p:cNvSpPr>
              <p:nvPr/>
            </p:nvSpPr>
            <p:spPr bwMode="gray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25" name="Лінія 6"/>
              <p:cNvSpPr>
                <a:spLocks noChangeShapeType="1"/>
              </p:cNvSpPr>
              <p:nvPr/>
            </p:nvSpPr>
            <p:spPr bwMode="gray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26" name="Полілінія 32"/>
              <p:cNvSpPr>
                <a:spLocks/>
              </p:cNvSpPr>
              <p:nvPr/>
            </p:nvSpPr>
            <p:spPr bwMode="gray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27" name="Полілінія 33"/>
              <p:cNvSpPr>
                <a:spLocks/>
              </p:cNvSpPr>
              <p:nvPr/>
            </p:nvSpPr>
            <p:spPr bwMode="gray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28" name="Полілінія 32"/>
              <p:cNvSpPr>
                <a:spLocks/>
              </p:cNvSpPr>
              <p:nvPr/>
            </p:nvSpPr>
            <p:spPr bwMode="gray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29" name="Овал 28"/>
              <p:cNvSpPr/>
              <p:nvPr/>
            </p:nvSpPr>
            <p:spPr bwMode="gray"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/>
              </a:p>
            </p:txBody>
          </p:sp>
        </p:grpSp>
        <p:sp>
          <p:nvSpPr>
            <p:cNvPr id="30" name="Полілінія 29"/>
            <p:cNvSpPr>
              <a:spLocks/>
            </p:cNvSpPr>
            <p:nvPr/>
          </p:nvSpPr>
          <p:spPr bwMode="gray">
            <a:xfrm rot="21370907">
              <a:off x="453244" y="1821965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1" name="Полілінія 30"/>
            <p:cNvSpPr/>
            <p:nvPr/>
          </p:nvSpPr>
          <p:spPr bwMode="gray">
            <a:xfrm>
              <a:off x="-5482" y="3721714"/>
              <a:ext cx="572070" cy="2025949"/>
            </a:xfrm>
            <a:custGeom>
              <a:avLst/>
              <a:gdLst>
                <a:gd name="connsiteX0" fmla="*/ 571311 w 572070"/>
                <a:gd name="connsiteY0" fmla="*/ 698 h 2025949"/>
                <a:gd name="connsiteX1" fmla="*/ 535841 w 572070"/>
                <a:gd name="connsiteY1" fmla="*/ 157150 h 2025949"/>
                <a:gd name="connsiteX2" fmla="*/ 43954 w 572070"/>
                <a:gd name="connsiteY2" fmla="*/ 1914280 h 2025949"/>
                <a:gd name="connsiteX3" fmla="*/ 0 w 572070"/>
                <a:gd name="connsiteY3" fmla="*/ 2025949 h 2025949"/>
                <a:gd name="connsiteX4" fmla="*/ 0 w 572070"/>
                <a:gd name="connsiteY4" fmla="*/ 1931247 h 2025949"/>
                <a:gd name="connsiteX5" fmla="*/ 38961 w 572070"/>
                <a:gd name="connsiteY5" fmla="*/ 1823186 h 2025949"/>
                <a:gd name="connsiteX6" fmla="*/ 487112 w 572070"/>
                <a:gd name="connsiteY6" fmla="*/ 146883 h 2025949"/>
                <a:gd name="connsiteX7" fmla="*/ 571311 w 572070"/>
                <a:gd name="connsiteY7" fmla="*/ 698 h 202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2070" h="2025949">
                  <a:moveTo>
                    <a:pt x="571311" y="698"/>
                  </a:moveTo>
                  <a:cubicBezTo>
                    <a:pt x="574851" y="6404"/>
                    <a:pt x="566519" y="47998"/>
                    <a:pt x="535841" y="157150"/>
                  </a:cubicBezTo>
                  <a:cubicBezTo>
                    <a:pt x="455308" y="443674"/>
                    <a:pt x="262063" y="1332539"/>
                    <a:pt x="43954" y="1914280"/>
                  </a:cubicBezTo>
                  <a:lnTo>
                    <a:pt x="0" y="2025949"/>
                  </a:lnTo>
                  <a:lnTo>
                    <a:pt x="0" y="1931247"/>
                  </a:lnTo>
                  <a:lnTo>
                    <a:pt x="38961" y="1823186"/>
                  </a:lnTo>
                  <a:cubicBezTo>
                    <a:pt x="257758" y="1197543"/>
                    <a:pt x="459012" y="348382"/>
                    <a:pt x="487112" y="146883"/>
                  </a:cubicBezTo>
                  <a:cubicBezTo>
                    <a:pt x="498274" y="149283"/>
                    <a:pt x="563523" y="-11856"/>
                    <a:pt x="571311" y="6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32" name="Полілінія 31"/>
            <p:cNvSpPr/>
            <p:nvPr/>
          </p:nvSpPr>
          <p:spPr bwMode="gray">
            <a:xfrm>
              <a:off x="404351" y="4895423"/>
              <a:ext cx="203734" cy="1962577"/>
            </a:xfrm>
            <a:custGeom>
              <a:avLst/>
              <a:gdLst>
                <a:gd name="connsiteX0" fmla="*/ 203734 w 203734"/>
                <a:gd name="connsiteY0" fmla="*/ 34 h 1962577"/>
                <a:gd name="connsiteX1" fmla="*/ 38502 w 203734"/>
                <a:gd name="connsiteY1" fmla="*/ 1942127 h 1962577"/>
                <a:gd name="connsiteX2" fmla="*/ 38124 w 203734"/>
                <a:gd name="connsiteY2" fmla="*/ 1962577 h 1962577"/>
                <a:gd name="connsiteX3" fmla="*/ 0 w 203734"/>
                <a:gd name="connsiteY3" fmla="*/ 1962577 h 1962577"/>
                <a:gd name="connsiteX4" fmla="*/ 861 w 203734"/>
                <a:gd name="connsiteY4" fmla="*/ 1930481 h 1962577"/>
                <a:gd name="connsiteX5" fmla="*/ 168890 w 203734"/>
                <a:gd name="connsiteY5" fmla="*/ 27735 h 1962577"/>
                <a:gd name="connsiteX6" fmla="*/ 203734 w 203734"/>
                <a:gd name="connsiteY6" fmla="*/ 34 h 19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734" h="1962577">
                  <a:moveTo>
                    <a:pt x="203734" y="34"/>
                  </a:moveTo>
                  <a:cubicBezTo>
                    <a:pt x="84994" y="510675"/>
                    <a:pt x="48957" y="1435542"/>
                    <a:pt x="38502" y="1942127"/>
                  </a:cubicBezTo>
                  <a:lnTo>
                    <a:pt x="38124" y="1962577"/>
                  </a:lnTo>
                  <a:lnTo>
                    <a:pt x="0" y="1962577"/>
                  </a:lnTo>
                  <a:lnTo>
                    <a:pt x="861" y="1930481"/>
                  </a:lnTo>
                  <a:cubicBezTo>
                    <a:pt x="15196" y="1428054"/>
                    <a:pt x="54378" y="534635"/>
                    <a:pt x="168890" y="27735"/>
                  </a:cubicBezTo>
                  <a:cubicBezTo>
                    <a:pt x="168890" y="27735"/>
                    <a:pt x="186897" y="-1137"/>
                    <a:pt x="203734" y="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grpSp>
          <p:nvGrpSpPr>
            <p:cNvPr id="33" name="Група 32"/>
            <p:cNvGrpSpPr/>
            <p:nvPr/>
          </p:nvGrpSpPr>
          <p:grpSpPr bwMode="gray">
            <a:xfrm rot="16304340" flipH="1">
              <a:off x="178634" y="4276817"/>
              <a:ext cx="888787" cy="885044"/>
              <a:chOff x="4277517" y="3752400"/>
              <a:chExt cx="1154448" cy="1149586"/>
            </a:xfrm>
          </p:grpSpPr>
          <p:sp>
            <p:nvSpPr>
              <p:cNvPr id="34" name="Полілінія 33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35" name="Полілінія 35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36" name="Полілінія 41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37" name="Полілінія 41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38" name="Полілінія 42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n-US"/>
              </a:p>
            </p:txBody>
          </p:sp>
        </p:grpSp>
      </p:grpSp>
      <p:grpSp>
        <p:nvGrpSpPr>
          <p:cNvPr id="83" name="Група 82" descr="Кілька квітів у правій частині слайда"/>
          <p:cNvGrpSpPr/>
          <p:nvPr/>
        </p:nvGrpSpPr>
        <p:grpSpPr bwMode="gray">
          <a:xfrm>
            <a:off x="10666412" y="2618021"/>
            <a:ext cx="1376735" cy="4239979"/>
            <a:chOff x="10666412" y="2618021"/>
            <a:chExt cx="1376735" cy="4239979"/>
          </a:xfrm>
        </p:grpSpPr>
        <p:sp>
          <p:nvSpPr>
            <p:cNvPr id="82" name="Полілінія 13"/>
            <p:cNvSpPr>
              <a:spLocks noEditPoints="1"/>
            </p:cNvSpPr>
            <p:nvPr/>
          </p:nvSpPr>
          <p:spPr bwMode="gray">
            <a:xfrm>
              <a:off x="11081335" y="4464333"/>
              <a:ext cx="842070" cy="2393667"/>
            </a:xfrm>
            <a:custGeom>
              <a:avLst/>
              <a:gdLst>
                <a:gd name="T0" fmla="*/ 31 w 274"/>
                <a:gd name="T1" fmla="*/ 768 h 826"/>
                <a:gd name="T2" fmla="*/ 21 w 274"/>
                <a:gd name="T3" fmla="*/ 826 h 826"/>
                <a:gd name="T4" fmla="*/ 29 w 274"/>
                <a:gd name="T5" fmla="*/ 826 h 826"/>
                <a:gd name="T6" fmla="*/ 107 w 274"/>
                <a:gd name="T7" fmla="*/ 491 h 826"/>
                <a:gd name="T8" fmla="*/ 139 w 274"/>
                <a:gd name="T9" fmla="*/ 364 h 826"/>
                <a:gd name="T10" fmla="*/ 272 w 274"/>
                <a:gd name="T11" fmla="*/ 359 h 826"/>
                <a:gd name="T12" fmla="*/ 274 w 274"/>
                <a:gd name="T13" fmla="*/ 351 h 826"/>
                <a:gd name="T14" fmla="*/ 141 w 274"/>
                <a:gd name="T15" fmla="*/ 354 h 826"/>
                <a:gd name="T16" fmla="*/ 139 w 274"/>
                <a:gd name="T17" fmla="*/ 0 h 826"/>
                <a:gd name="T18" fmla="*/ 132 w 274"/>
                <a:gd name="T19" fmla="*/ 3 h 826"/>
                <a:gd name="T20" fmla="*/ 131 w 274"/>
                <a:gd name="T21" fmla="*/ 357 h 826"/>
                <a:gd name="T22" fmla="*/ 96 w 274"/>
                <a:gd name="T23" fmla="*/ 382 h 826"/>
                <a:gd name="T24" fmla="*/ 50 w 274"/>
                <a:gd name="T25" fmla="*/ 451 h 826"/>
                <a:gd name="T26" fmla="*/ 21 w 274"/>
                <a:gd name="T27" fmla="*/ 393 h 826"/>
                <a:gd name="T28" fmla="*/ 14 w 274"/>
                <a:gd name="T29" fmla="*/ 396 h 826"/>
                <a:gd name="T30" fmla="*/ 45 w 274"/>
                <a:gd name="T31" fmla="*/ 462 h 826"/>
                <a:gd name="T32" fmla="*/ 31 w 274"/>
                <a:gd name="T33" fmla="*/ 768 h 826"/>
                <a:gd name="T34" fmla="*/ 102 w 274"/>
                <a:gd name="T35" fmla="*/ 389 h 826"/>
                <a:gd name="T36" fmla="*/ 129 w 274"/>
                <a:gd name="T37" fmla="*/ 369 h 826"/>
                <a:gd name="T38" fmla="*/ 98 w 274"/>
                <a:gd name="T39" fmla="*/ 489 h 826"/>
                <a:gd name="T40" fmla="*/ 36 w 274"/>
                <a:gd name="T41" fmla="*/ 744 h 826"/>
                <a:gd name="T42" fmla="*/ 102 w 274"/>
                <a:gd name="T43" fmla="*/ 389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826">
                  <a:moveTo>
                    <a:pt x="31" y="768"/>
                  </a:moveTo>
                  <a:cubicBezTo>
                    <a:pt x="27" y="787"/>
                    <a:pt x="24" y="806"/>
                    <a:pt x="21" y="826"/>
                  </a:cubicBezTo>
                  <a:cubicBezTo>
                    <a:pt x="29" y="826"/>
                    <a:pt x="29" y="826"/>
                    <a:pt x="29" y="826"/>
                  </a:cubicBezTo>
                  <a:cubicBezTo>
                    <a:pt x="51" y="698"/>
                    <a:pt x="81" y="589"/>
                    <a:pt x="107" y="491"/>
                  </a:cubicBezTo>
                  <a:cubicBezTo>
                    <a:pt x="118" y="446"/>
                    <a:pt x="129" y="404"/>
                    <a:pt x="139" y="364"/>
                  </a:cubicBezTo>
                  <a:cubicBezTo>
                    <a:pt x="174" y="348"/>
                    <a:pt x="219" y="346"/>
                    <a:pt x="272" y="359"/>
                  </a:cubicBezTo>
                  <a:cubicBezTo>
                    <a:pt x="274" y="351"/>
                    <a:pt x="274" y="351"/>
                    <a:pt x="274" y="351"/>
                  </a:cubicBezTo>
                  <a:cubicBezTo>
                    <a:pt x="222" y="338"/>
                    <a:pt x="178" y="338"/>
                    <a:pt x="141" y="354"/>
                  </a:cubicBezTo>
                  <a:cubicBezTo>
                    <a:pt x="173" y="217"/>
                    <a:pt x="184" y="107"/>
                    <a:pt x="139" y="0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77" y="109"/>
                    <a:pt x="164" y="220"/>
                    <a:pt x="131" y="357"/>
                  </a:cubicBezTo>
                  <a:cubicBezTo>
                    <a:pt x="119" y="364"/>
                    <a:pt x="107" y="372"/>
                    <a:pt x="96" y="382"/>
                  </a:cubicBezTo>
                  <a:cubicBezTo>
                    <a:pt x="76" y="401"/>
                    <a:pt x="61" y="424"/>
                    <a:pt x="50" y="451"/>
                  </a:cubicBezTo>
                  <a:cubicBezTo>
                    <a:pt x="21" y="393"/>
                    <a:pt x="21" y="393"/>
                    <a:pt x="21" y="393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45" y="462"/>
                    <a:pt x="45" y="462"/>
                    <a:pt x="45" y="462"/>
                  </a:cubicBezTo>
                  <a:cubicBezTo>
                    <a:pt x="0" y="584"/>
                    <a:pt x="29" y="756"/>
                    <a:pt x="31" y="768"/>
                  </a:cubicBezTo>
                  <a:close/>
                  <a:moveTo>
                    <a:pt x="102" y="389"/>
                  </a:moveTo>
                  <a:cubicBezTo>
                    <a:pt x="110" y="381"/>
                    <a:pt x="119" y="374"/>
                    <a:pt x="129" y="369"/>
                  </a:cubicBezTo>
                  <a:cubicBezTo>
                    <a:pt x="120" y="407"/>
                    <a:pt x="110" y="447"/>
                    <a:pt x="98" y="489"/>
                  </a:cubicBezTo>
                  <a:cubicBezTo>
                    <a:pt x="78" y="566"/>
                    <a:pt x="55" y="650"/>
                    <a:pt x="36" y="744"/>
                  </a:cubicBezTo>
                  <a:cubicBezTo>
                    <a:pt x="28" y="675"/>
                    <a:pt x="11" y="473"/>
                    <a:pt x="102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0" name="Полілінія 23"/>
            <p:cNvSpPr>
              <a:spLocks/>
            </p:cNvSpPr>
            <p:nvPr/>
          </p:nvSpPr>
          <p:spPr bwMode="gray">
            <a:xfrm rot="18719809">
              <a:off x="11765934" y="6045503"/>
              <a:ext cx="200698" cy="20069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1" name="Полілінія 27"/>
            <p:cNvSpPr>
              <a:spLocks/>
            </p:cNvSpPr>
            <p:nvPr/>
          </p:nvSpPr>
          <p:spPr bwMode="gray">
            <a:xfrm rot="18719809" flipV="1">
              <a:off x="11572170" y="2616716"/>
              <a:ext cx="106135" cy="108746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n-US"/>
            </a:p>
          </p:txBody>
        </p:sp>
        <p:sp>
          <p:nvSpPr>
            <p:cNvPr id="43" name="Полілінія 5"/>
            <p:cNvSpPr>
              <a:spLocks/>
            </p:cNvSpPr>
            <p:nvPr/>
          </p:nvSpPr>
          <p:spPr bwMode="gray">
            <a:xfrm rot="18200584">
              <a:off x="11560581" y="5201813"/>
              <a:ext cx="5528" cy="1105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4" name="Лінія 6"/>
            <p:cNvSpPr>
              <a:spLocks noChangeShapeType="1"/>
            </p:cNvSpPr>
            <p:nvPr/>
          </p:nvSpPr>
          <p:spPr bwMode="gray">
            <a:xfrm rot="18200584" flipH="1" flipV="1">
              <a:off x="11560581" y="5201813"/>
              <a:ext cx="5528" cy="110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5" name="Полілінія 10"/>
            <p:cNvSpPr>
              <a:spLocks/>
            </p:cNvSpPr>
            <p:nvPr/>
          </p:nvSpPr>
          <p:spPr bwMode="gray">
            <a:xfrm rot="18694609">
              <a:off x="11379664" y="4584602"/>
              <a:ext cx="437369" cy="481059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n-US"/>
            </a:p>
          </p:txBody>
        </p:sp>
        <p:sp>
          <p:nvSpPr>
            <p:cNvPr id="46" name="Полілінія 25"/>
            <p:cNvSpPr>
              <a:spLocks/>
            </p:cNvSpPr>
            <p:nvPr/>
          </p:nvSpPr>
          <p:spPr bwMode="gray">
            <a:xfrm rot="16884820">
              <a:off x="10934141" y="5972481"/>
              <a:ext cx="304390" cy="345390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7" name="Полілінія 26"/>
            <p:cNvSpPr>
              <a:spLocks/>
            </p:cNvSpPr>
            <p:nvPr/>
          </p:nvSpPr>
          <p:spPr bwMode="gray">
            <a:xfrm rot="18200584">
              <a:off x="11077105" y="3154034"/>
              <a:ext cx="172736" cy="172736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8" name="Полілінія 31"/>
            <p:cNvSpPr>
              <a:spLocks/>
            </p:cNvSpPr>
            <p:nvPr/>
          </p:nvSpPr>
          <p:spPr bwMode="gray">
            <a:xfrm rot="18200584">
              <a:off x="11129266" y="4557578"/>
              <a:ext cx="129897" cy="131280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9" name="Полілінія 34"/>
            <p:cNvSpPr>
              <a:spLocks/>
            </p:cNvSpPr>
            <p:nvPr/>
          </p:nvSpPr>
          <p:spPr bwMode="gray">
            <a:xfrm rot="18200584">
              <a:off x="11516723" y="3589667"/>
              <a:ext cx="84296" cy="77386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0" name="Полілінія 49"/>
            <p:cNvSpPr>
              <a:spLocks/>
            </p:cNvSpPr>
            <p:nvPr/>
          </p:nvSpPr>
          <p:spPr bwMode="gray">
            <a:xfrm rot="18200584">
              <a:off x="11446291" y="6327413"/>
              <a:ext cx="140953" cy="139571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1" name="Полілінія 50"/>
            <p:cNvSpPr>
              <a:spLocks/>
            </p:cNvSpPr>
            <p:nvPr/>
          </p:nvSpPr>
          <p:spPr bwMode="gray">
            <a:xfrm rot="18200584">
              <a:off x="10778184" y="6620087"/>
              <a:ext cx="11055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2" name="Лінія 76"/>
            <p:cNvSpPr>
              <a:spLocks noChangeShapeType="1"/>
            </p:cNvSpPr>
            <p:nvPr/>
          </p:nvSpPr>
          <p:spPr bwMode="gray">
            <a:xfrm rot="18200584" flipH="1">
              <a:off x="10778184" y="6620087"/>
              <a:ext cx="1105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3" name="Полілінія 78"/>
            <p:cNvSpPr>
              <a:spLocks/>
            </p:cNvSpPr>
            <p:nvPr/>
          </p:nvSpPr>
          <p:spPr bwMode="gray">
            <a:xfrm rot="18200584">
              <a:off x="11631202" y="5236123"/>
              <a:ext cx="410585" cy="413304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4" name="Полілінія 79"/>
            <p:cNvSpPr>
              <a:spLocks/>
            </p:cNvSpPr>
            <p:nvPr/>
          </p:nvSpPr>
          <p:spPr bwMode="gray">
            <a:xfrm rot="18200584">
              <a:off x="11729090" y="5334011"/>
              <a:ext cx="214810" cy="21753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5" name="Полілінія 82"/>
            <p:cNvSpPr>
              <a:spLocks/>
            </p:cNvSpPr>
            <p:nvPr/>
          </p:nvSpPr>
          <p:spPr bwMode="gray">
            <a:xfrm rot="18200584">
              <a:off x="11387846" y="6491559"/>
              <a:ext cx="82913" cy="9120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6" name="Полілінія 84"/>
            <p:cNvSpPr>
              <a:spLocks/>
            </p:cNvSpPr>
            <p:nvPr/>
          </p:nvSpPr>
          <p:spPr bwMode="gray">
            <a:xfrm rot="18654775">
              <a:off x="11285659" y="4098012"/>
              <a:ext cx="439370" cy="430587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7" name="Полілінія 80"/>
            <p:cNvSpPr>
              <a:spLocks/>
            </p:cNvSpPr>
            <p:nvPr/>
          </p:nvSpPr>
          <p:spPr bwMode="gray">
            <a:xfrm rot="18654775" flipV="1">
              <a:off x="11435559" y="4243519"/>
              <a:ext cx="139573" cy="139573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58" name="Полілінія 84"/>
            <p:cNvSpPr>
              <a:spLocks/>
            </p:cNvSpPr>
            <p:nvPr/>
          </p:nvSpPr>
          <p:spPr bwMode="gray">
            <a:xfrm rot="18200584">
              <a:off x="11789521" y="5396741"/>
              <a:ext cx="93948" cy="9207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grpSp>
          <p:nvGrpSpPr>
            <p:cNvPr id="59" name="Група 58"/>
            <p:cNvGrpSpPr/>
            <p:nvPr/>
          </p:nvGrpSpPr>
          <p:grpSpPr bwMode="gray">
            <a:xfrm rot="21311827">
              <a:off x="11197677" y="5664822"/>
              <a:ext cx="407354" cy="408816"/>
              <a:chOff x="11057071" y="5480091"/>
              <a:chExt cx="473402" cy="475102"/>
            </a:xfrm>
          </p:grpSpPr>
          <p:sp>
            <p:nvSpPr>
              <p:cNvPr id="65" name="Полілінія 83"/>
              <p:cNvSpPr>
                <a:spLocks/>
              </p:cNvSpPr>
              <p:nvPr/>
            </p:nvSpPr>
            <p:spPr bwMode="gray">
              <a:xfrm rot="18488757">
                <a:off x="11056221" y="5480941"/>
                <a:ext cx="475102" cy="473402"/>
              </a:xfrm>
              <a:custGeom>
                <a:avLst/>
                <a:gdLst>
                  <a:gd name="T0" fmla="*/ 133 w 139"/>
                  <a:gd name="T1" fmla="*/ 54 h 138"/>
                  <a:gd name="T2" fmla="*/ 121 w 139"/>
                  <a:gd name="T3" fmla="*/ 42 h 138"/>
                  <a:gd name="T4" fmla="*/ 120 w 139"/>
                  <a:gd name="T5" fmla="*/ 41 h 138"/>
                  <a:gd name="T6" fmla="*/ 120 w 139"/>
                  <a:gd name="T7" fmla="*/ 41 h 138"/>
                  <a:gd name="T8" fmla="*/ 117 w 139"/>
                  <a:gd name="T9" fmla="*/ 24 h 138"/>
                  <a:gd name="T10" fmla="*/ 88 w 139"/>
                  <a:gd name="T11" fmla="*/ 7 h 138"/>
                  <a:gd name="T12" fmla="*/ 54 w 139"/>
                  <a:gd name="T13" fmla="*/ 5 h 138"/>
                  <a:gd name="T14" fmla="*/ 42 w 139"/>
                  <a:gd name="T15" fmla="*/ 18 h 138"/>
                  <a:gd name="T16" fmla="*/ 42 w 139"/>
                  <a:gd name="T17" fmla="*/ 18 h 138"/>
                  <a:gd name="T18" fmla="*/ 41 w 139"/>
                  <a:gd name="T19" fmla="*/ 18 h 138"/>
                  <a:gd name="T20" fmla="*/ 24 w 139"/>
                  <a:gd name="T21" fmla="*/ 21 h 138"/>
                  <a:gd name="T22" fmla="*/ 8 w 139"/>
                  <a:gd name="T23" fmla="*/ 50 h 138"/>
                  <a:gd name="T24" fmla="*/ 5 w 139"/>
                  <a:gd name="T25" fmla="*/ 84 h 138"/>
                  <a:gd name="T26" fmla="*/ 18 w 139"/>
                  <a:gd name="T27" fmla="*/ 96 h 138"/>
                  <a:gd name="T28" fmla="*/ 18 w 139"/>
                  <a:gd name="T29" fmla="*/ 96 h 138"/>
                  <a:gd name="T30" fmla="*/ 19 w 139"/>
                  <a:gd name="T31" fmla="*/ 97 h 138"/>
                  <a:gd name="T32" fmla="*/ 22 w 139"/>
                  <a:gd name="T33" fmla="*/ 114 h 138"/>
                  <a:gd name="T34" fmla="*/ 51 w 139"/>
                  <a:gd name="T35" fmla="*/ 131 h 138"/>
                  <a:gd name="T36" fmla="*/ 84 w 139"/>
                  <a:gd name="T37" fmla="*/ 133 h 138"/>
                  <a:gd name="T38" fmla="*/ 96 w 139"/>
                  <a:gd name="T39" fmla="*/ 120 h 138"/>
                  <a:gd name="T40" fmla="*/ 97 w 139"/>
                  <a:gd name="T41" fmla="*/ 120 h 138"/>
                  <a:gd name="T42" fmla="*/ 97 w 139"/>
                  <a:gd name="T43" fmla="*/ 120 h 138"/>
                  <a:gd name="T44" fmla="*/ 114 w 139"/>
                  <a:gd name="T45" fmla="*/ 117 h 138"/>
                  <a:gd name="T46" fmla="*/ 131 w 139"/>
                  <a:gd name="T47" fmla="*/ 87 h 138"/>
                  <a:gd name="T48" fmla="*/ 133 w 139"/>
                  <a:gd name="T49" fmla="*/ 5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138">
                    <a:moveTo>
                      <a:pt x="133" y="54"/>
                    </a:moveTo>
                    <a:cubicBezTo>
                      <a:pt x="130" y="49"/>
                      <a:pt x="126" y="45"/>
                      <a:pt x="121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1" y="35"/>
                      <a:pt x="120" y="29"/>
                      <a:pt x="117" y="24"/>
                    </a:cubicBezTo>
                    <a:cubicBezTo>
                      <a:pt x="112" y="14"/>
                      <a:pt x="101" y="9"/>
                      <a:pt x="88" y="7"/>
                    </a:cubicBezTo>
                    <a:cubicBezTo>
                      <a:pt x="76" y="1"/>
                      <a:pt x="64" y="0"/>
                      <a:pt x="54" y="5"/>
                    </a:cubicBezTo>
                    <a:cubicBezTo>
                      <a:pt x="49" y="8"/>
                      <a:pt x="45" y="12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35" y="17"/>
                      <a:pt x="30" y="18"/>
                      <a:pt x="24" y="21"/>
                    </a:cubicBezTo>
                    <a:cubicBezTo>
                      <a:pt x="15" y="26"/>
                      <a:pt x="9" y="37"/>
                      <a:pt x="8" y="50"/>
                    </a:cubicBezTo>
                    <a:cubicBezTo>
                      <a:pt x="1" y="62"/>
                      <a:pt x="0" y="74"/>
                      <a:pt x="5" y="84"/>
                    </a:cubicBezTo>
                    <a:cubicBezTo>
                      <a:pt x="8" y="89"/>
                      <a:pt x="13" y="93"/>
                      <a:pt x="18" y="96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103"/>
                      <a:pt x="19" y="109"/>
                      <a:pt x="22" y="114"/>
                    </a:cubicBezTo>
                    <a:cubicBezTo>
                      <a:pt x="27" y="124"/>
                      <a:pt x="38" y="129"/>
                      <a:pt x="51" y="131"/>
                    </a:cubicBezTo>
                    <a:cubicBezTo>
                      <a:pt x="63" y="137"/>
                      <a:pt x="75" y="138"/>
                      <a:pt x="84" y="133"/>
                    </a:cubicBezTo>
                    <a:cubicBezTo>
                      <a:pt x="90" y="130"/>
                      <a:pt x="94" y="126"/>
                      <a:pt x="96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103" y="120"/>
                      <a:pt x="109" y="120"/>
                      <a:pt x="114" y="117"/>
                    </a:cubicBezTo>
                    <a:cubicBezTo>
                      <a:pt x="124" y="111"/>
                      <a:pt x="130" y="101"/>
                      <a:pt x="131" y="87"/>
                    </a:cubicBezTo>
                    <a:cubicBezTo>
                      <a:pt x="137" y="76"/>
                      <a:pt x="139" y="64"/>
                      <a:pt x="133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66" name="Полілінія 80"/>
              <p:cNvSpPr>
                <a:spLocks/>
              </p:cNvSpPr>
              <p:nvPr/>
            </p:nvSpPr>
            <p:spPr bwMode="gray">
              <a:xfrm rot="18488757">
                <a:off x="11172328" y="5596198"/>
                <a:ext cx="242888" cy="242888"/>
              </a:xfrm>
              <a:custGeom>
                <a:avLst/>
                <a:gdLst>
                  <a:gd name="T0" fmla="*/ 76 w 76"/>
                  <a:gd name="T1" fmla="*/ 39 h 76"/>
                  <a:gd name="T2" fmla="*/ 67 w 76"/>
                  <a:gd name="T3" fmla="*/ 32 h 76"/>
                  <a:gd name="T4" fmla="*/ 73 w 76"/>
                  <a:gd name="T5" fmla="*/ 23 h 76"/>
                  <a:gd name="T6" fmla="*/ 62 w 76"/>
                  <a:gd name="T7" fmla="*/ 20 h 76"/>
                  <a:gd name="T8" fmla="*/ 63 w 76"/>
                  <a:gd name="T9" fmla="*/ 10 h 76"/>
                  <a:gd name="T10" fmla="*/ 49 w 76"/>
                  <a:gd name="T11" fmla="*/ 15 h 76"/>
                  <a:gd name="T12" fmla="*/ 43 w 76"/>
                  <a:gd name="T13" fmla="*/ 0 h 76"/>
                  <a:gd name="T14" fmla="*/ 37 w 76"/>
                  <a:gd name="T15" fmla="*/ 6 h 76"/>
                  <a:gd name="T16" fmla="*/ 31 w 76"/>
                  <a:gd name="T17" fmla="*/ 0 h 76"/>
                  <a:gd name="T18" fmla="*/ 26 w 76"/>
                  <a:gd name="T19" fmla="*/ 13 h 76"/>
                  <a:gd name="T20" fmla="*/ 13 w 76"/>
                  <a:gd name="T21" fmla="*/ 9 h 76"/>
                  <a:gd name="T22" fmla="*/ 15 w 76"/>
                  <a:gd name="T23" fmla="*/ 21 h 76"/>
                  <a:gd name="T24" fmla="*/ 3 w 76"/>
                  <a:gd name="T25" fmla="*/ 23 h 76"/>
                  <a:gd name="T26" fmla="*/ 8 w 76"/>
                  <a:gd name="T27" fmla="*/ 31 h 76"/>
                  <a:gd name="T28" fmla="*/ 0 w 76"/>
                  <a:gd name="T29" fmla="*/ 37 h 76"/>
                  <a:gd name="T30" fmla="*/ 9 w 76"/>
                  <a:gd name="T31" fmla="*/ 44 h 76"/>
                  <a:gd name="T32" fmla="*/ 3 w 76"/>
                  <a:gd name="T33" fmla="*/ 53 h 76"/>
                  <a:gd name="T34" fmla="*/ 13 w 76"/>
                  <a:gd name="T35" fmla="*/ 56 h 76"/>
                  <a:gd name="T36" fmla="*/ 12 w 76"/>
                  <a:gd name="T37" fmla="*/ 66 h 76"/>
                  <a:gd name="T38" fmla="*/ 27 w 76"/>
                  <a:gd name="T39" fmla="*/ 61 h 76"/>
                  <a:gd name="T40" fmla="*/ 32 w 76"/>
                  <a:gd name="T41" fmla="*/ 76 h 76"/>
                  <a:gd name="T42" fmla="*/ 38 w 76"/>
                  <a:gd name="T43" fmla="*/ 70 h 76"/>
                  <a:gd name="T44" fmla="*/ 45 w 76"/>
                  <a:gd name="T45" fmla="*/ 76 h 76"/>
                  <a:gd name="T46" fmla="*/ 50 w 76"/>
                  <a:gd name="T47" fmla="*/ 63 h 76"/>
                  <a:gd name="T48" fmla="*/ 62 w 76"/>
                  <a:gd name="T49" fmla="*/ 67 h 76"/>
                  <a:gd name="T50" fmla="*/ 61 w 76"/>
                  <a:gd name="T51" fmla="*/ 55 h 76"/>
                  <a:gd name="T52" fmla="*/ 73 w 76"/>
                  <a:gd name="T53" fmla="*/ 53 h 76"/>
                  <a:gd name="T54" fmla="*/ 68 w 76"/>
                  <a:gd name="T55" fmla="*/ 45 h 76"/>
                  <a:gd name="T56" fmla="*/ 76 w 76"/>
                  <a:gd name="T5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76">
                    <a:moveTo>
                      <a:pt x="76" y="39"/>
                    </a:moveTo>
                    <a:cubicBezTo>
                      <a:pt x="76" y="36"/>
                      <a:pt x="73" y="34"/>
                      <a:pt x="67" y="32"/>
                    </a:cubicBezTo>
                    <a:cubicBezTo>
                      <a:pt x="71" y="28"/>
                      <a:pt x="74" y="25"/>
                      <a:pt x="73" y="23"/>
                    </a:cubicBezTo>
                    <a:cubicBezTo>
                      <a:pt x="72" y="20"/>
                      <a:pt x="68" y="20"/>
                      <a:pt x="62" y="20"/>
                    </a:cubicBezTo>
                    <a:cubicBezTo>
                      <a:pt x="65" y="15"/>
                      <a:pt x="65" y="11"/>
                      <a:pt x="63" y="10"/>
                    </a:cubicBezTo>
                    <a:cubicBezTo>
                      <a:pt x="61" y="8"/>
                      <a:pt x="56" y="10"/>
                      <a:pt x="49" y="15"/>
                    </a:cubicBezTo>
                    <a:cubicBezTo>
                      <a:pt x="48" y="6"/>
                      <a:pt x="46" y="1"/>
                      <a:pt x="43" y="0"/>
                    </a:cubicBezTo>
                    <a:cubicBezTo>
                      <a:pt x="41" y="0"/>
                      <a:pt x="39" y="2"/>
                      <a:pt x="37" y="6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28" y="1"/>
                      <a:pt x="26" y="6"/>
                      <a:pt x="26" y="13"/>
                    </a:cubicBezTo>
                    <a:cubicBezTo>
                      <a:pt x="20" y="9"/>
                      <a:pt x="16" y="7"/>
                      <a:pt x="13" y="9"/>
                    </a:cubicBezTo>
                    <a:cubicBezTo>
                      <a:pt x="11" y="10"/>
                      <a:pt x="12" y="15"/>
                      <a:pt x="15" y="21"/>
                    </a:cubicBezTo>
                    <a:cubicBezTo>
                      <a:pt x="8" y="20"/>
                      <a:pt x="4" y="20"/>
                      <a:pt x="3" y="23"/>
                    </a:cubicBezTo>
                    <a:cubicBezTo>
                      <a:pt x="2" y="25"/>
                      <a:pt x="4" y="28"/>
                      <a:pt x="8" y="31"/>
                    </a:cubicBezTo>
                    <a:cubicBezTo>
                      <a:pt x="3" y="33"/>
                      <a:pt x="0" y="35"/>
                      <a:pt x="0" y="37"/>
                    </a:cubicBezTo>
                    <a:cubicBezTo>
                      <a:pt x="0" y="40"/>
                      <a:pt x="3" y="42"/>
                      <a:pt x="9" y="44"/>
                    </a:cubicBezTo>
                    <a:cubicBezTo>
                      <a:pt x="4" y="48"/>
                      <a:pt x="2" y="51"/>
                      <a:pt x="3" y="53"/>
                    </a:cubicBezTo>
                    <a:cubicBezTo>
                      <a:pt x="4" y="56"/>
                      <a:pt x="8" y="56"/>
                      <a:pt x="13" y="56"/>
                    </a:cubicBezTo>
                    <a:cubicBezTo>
                      <a:pt x="11" y="61"/>
                      <a:pt x="10" y="65"/>
                      <a:pt x="12" y="66"/>
                    </a:cubicBezTo>
                    <a:cubicBezTo>
                      <a:pt x="14" y="68"/>
                      <a:pt x="20" y="66"/>
                      <a:pt x="27" y="61"/>
                    </a:cubicBezTo>
                    <a:cubicBezTo>
                      <a:pt x="27" y="70"/>
                      <a:pt x="29" y="75"/>
                      <a:pt x="32" y="76"/>
                    </a:cubicBezTo>
                    <a:cubicBezTo>
                      <a:pt x="34" y="76"/>
                      <a:pt x="36" y="74"/>
                      <a:pt x="38" y="70"/>
                    </a:cubicBezTo>
                    <a:cubicBezTo>
                      <a:pt x="41" y="74"/>
                      <a:pt x="43" y="76"/>
                      <a:pt x="45" y="76"/>
                    </a:cubicBezTo>
                    <a:cubicBezTo>
                      <a:pt x="48" y="75"/>
                      <a:pt x="49" y="70"/>
                      <a:pt x="50" y="63"/>
                    </a:cubicBezTo>
                    <a:cubicBezTo>
                      <a:pt x="55" y="67"/>
                      <a:pt x="60" y="69"/>
                      <a:pt x="62" y="67"/>
                    </a:cubicBezTo>
                    <a:cubicBezTo>
                      <a:pt x="64" y="66"/>
                      <a:pt x="63" y="61"/>
                      <a:pt x="61" y="55"/>
                    </a:cubicBezTo>
                    <a:cubicBezTo>
                      <a:pt x="67" y="56"/>
                      <a:pt x="72" y="56"/>
                      <a:pt x="73" y="53"/>
                    </a:cubicBezTo>
                    <a:cubicBezTo>
                      <a:pt x="74" y="51"/>
                      <a:pt x="72" y="48"/>
                      <a:pt x="68" y="45"/>
                    </a:cubicBezTo>
                    <a:cubicBezTo>
                      <a:pt x="73" y="43"/>
                      <a:pt x="76" y="41"/>
                      <a:pt x="76" y="3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67" name="Полілінія 84"/>
              <p:cNvSpPr>
                <a:spLocks/>
              </p:cNvSpPr>
              <p:nvPr/>
            </p:nvSpPr>
            <p:spPr bwMode="gray">
              <a:xfrm rot="18488757">
                <a:off x="11244787" y="5668863"/>
                <a:ext cx="105896" cy="103780"/>
              </a:xfrm>
              <a:custGeom>
                <a:avLst/>
                <a:gdLst>
                  <a:gd name="T0" fmla="*/ 49 w 50"/>
                  <a:gd name="T1" fmla="*/ 26 h 49"/>
                  <a:gd name="T2" fmla="*/ 48 w 50"/>
                  <a:gd name="T3" fmla="*/ 20 h 49"/>
                  <a:gd name="T4" fmla="*/ 47 w 50"/>
                  <a:gd name="T5" fmla="*/ 13 h 49"/>
                  <a:gd name="T6" fmla="*/ 37 w 50"/>
                  <a:gd name="T7" fmla="*/ 7 h 49"/>
                  <a:gd name="T8" fmla="*/ 27 w 50"/>
                  <a:gd name="T9" fmla="*/ 0 h 49"/>
                  <a:gd name="T10" fmla="*/ 20 w 50"/>
                  <a:gd name="T11" fmla="*/ 2 h 49"/>
                  <a:gd name="T12" fmla="*/ 13 w 50"/>
                  <a:gd name="T13" fmla="*/ 3 h 49"/>
                  <a:gd name="T14" fmla="*/ 7 w 50"/>
                  <a:gd name="T15" fmla="*/ 13 h 49"/>
                  <a:gd name="T16" fmla="*/ 0 w 50"/>
                  <a:gd name="T17" fmla="*/ 23 h 49"/>
                  <a:gd name="T18" fmla="*/ 2 w 50"/>
                  <a:gd name="T19" fmla="*/ 30 h 49"/>
                  <a:gd name="T20" fmla="*/ 3 w 50"/>
                  <a:gd name="T21" fmla="*/ 36 h 49"/>
                  <a:gd name="T22" fmla="*/ 13 w 50"/>
                  <a:gd name="T23" fmla="*/ 43 h 49"/>
                  <a:gd name="T24" fmla="*/ 23 w 50"/>
                  <a:gd name="T25" fmla="*/ 49 h 49"/>
                  <a:gd name="T26" fmla="*/ 30 w 50"/>
                  <a:gd name="T27" fmla="*/ 48 h 49"/>
                  <a:gd name="T28" fmla="*/ 37 w 50"/>
                  <a:gd name="T29" fmla="*/ 46 h 49"/>
                  <a:gd name="T30" fmla="*/ 43 w 50"/>
                  <a:gd name="T31" fmla="*/ 37 h 49"/>
                  <a:gd name="T32" fmla="*/ 49 w 50"/>
                  <a:gd name="T33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9" y="26"/>
                    </a:moveTo>
                    <a:cubicBezTo>
                      <a:pt x="50" y="24"/>
                      <a:pt x="49" y="22"/>
                      <a:pt x="48" y="20"/>
                    </a:cubicBezTo>
                    <a:cubicBezTo>
                      <a:pt x="48" y="17"/>
                      <a:pt x="48" y="15"/>
                      <a:pt x="47" y="13"/>
                    </a:cubicBezTo>
                    <a:cubicBezTo>
                      <a:pt x="45" y="10"/>
                      <a:pt x="41" y="7"/>
                      <a:pt x="37" y="7"/>
                    </a:cubicBezTo>
                    <a:cubicBezTo>
                      <a:pt x="34" y="3"/>
                      <a:pt x="31" y="0"/>
                      <a:pt x="27" y="0"/>
                    </a:cubicBezTo>
                    <a:cubicBezTo>
                      <a:pt x="24" y="0"/>
                      <a:pt x="22" y="1"/>
                      <a:pt x="20" y="2"/>
                    </a:cubicBezTo>
                    <a:cubicBezTo>
                      <a:pt x="18" y="2"/>
                      <a:pt x="15" y="2"/>
                      <a:pt x="13" y="3"/>
                    </a:cubicBezTo>
                    <a:cubicBezTo>
                      <a:pt x="10" y="5"/>
                      <a:pt x="7" y="9"/>
                      <a:pt x="7" y="13"/>
                    </a:cubicBezTo>
                    <a:cubicBezTo>
                      <a:pt x="3" y="16"/>
                      <a:pt x="1" y="19"/>
                      <a:pt x="0" y="23"/>
                    </a:cubicBezTo>
                    <a:cubicBezTo>
                      <a:pt x="0" y="25"/>
                      <a:pt x="1" y="28"/>
                      <a:pt x="2" y="30"/>
                    </a:cubicBezTo>
                    <a:cubicBezTo>
                      <a:pt x="2" y="32"/>
                      <a:pt x="2" y="34"/>
                      <a:pt x="3" y="36"/>
                    </a:cubicBezTo>
                    <a:cubicBezTo>
                      <a:pt x="5" y="40"/>
                      <a:pt x="9" y="42"/>
                      <a:pt x="13" y="43"/>
                    </a:cubicBezTo>
                    <a:cubicBezTo>
                      <a:pt x="16" y="47"/>
                      <a:pt x="19" y="49"/>
                      <a:pt x="23" y="49"/>
                    </a:cubicBezTo>
                    <a:cubicBezTo>
                      <a:pt x="25" y="49"/>
                      <a:pt x="28" y="49"/>
                      <a:pt x="30" y="48"/>
                    </a:cubicBezTo>
                    <a:cubicBezTo>
                      <a:pt x="32" y="48"/>
                      <a:pt x="34" y="48"/>
                      <a:pt x="37" y="46"/>
                    </a:cubicBezTo>
                    <a:cubicBezTo>
                      <a:pt x="40" y="45"/>
                      <a:pt x="42" y="41"/>
                      <a:pt x="43" y="37"/>
                    </a:cubicBezTo>
                    <a:cubicBezTo>
                      <a:pt x="47" y="34"/>
                      <a:pt x="49" y="30"/>
                      <a:pt x="49" y="26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</p:grpSp>
        <p:grpSp>
          <p:nvGrpSpPr>
            <p:cNvPr id="60" name="Група 59"/>
            <p:cNvGrpSpPr/>
            <p:nvPr/>
          </p:nvGrpSpPr>
          <p:grpSpPr bwMode="gray">
            <a:xfrm rot="21311827">
              <a:off x="10666412" y="5053297"/>
              <a:ext cx="643645" cy="641225"/>
              <a:chOff x="10472909" y="4641517"/>
              <a:chExt cx="895542" cy="892175"/>
            </a:xfrm>
          </p:grpSpPr>
          <p:sp>
            <p:nvSpPr>
              <p:cNvPr id="61" name="Полілінія 32"/>
              <p:cNvSpPr>
                <a:spLocks/>
              </p:cNvSpPr>
              <p:nvPr/>
            </p:nvSpPr>
            <p:spPr bwMode="gray">
              <a:xfrm rot="17579822">
                <a:off x="10474592" y="4639834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62" name="Полілінія 33"/>
              <p:cNvSpPr>
                <a:spLocks/>
              </p:cNvSpPr>
              <p:nvPr/>
            </p:nvSpPr>
            <p:spPr bwMode="gray">
              <a:xfrm rot="17579822">
                <a:off x="10640041" y="4805497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63" name="Полілінія 32"/>
              <p:cNvSpPr>
                <a:spLocks/>
              </p:cNvSpPr>
              <p:nvPr/>
            </p:nvSpPr>
            <p:spPr bwMode="gray">
              <a:xfrm rot="17579822">
                <a:off x="10728400" y="4894600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64" name="Овал 63"/>
              <p:cNvSpPr/>
              <p:nvPr/>
            </p:nvSpPr>
            <p:spPr bwMode="gray">
              <a:xfrm rot="17579822" flipH="1">
                <a:off x="10844479" y="5011405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/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709738"/>
            <a:ext cx="9144000" cy="2862262"/>
          </a:xfrm>
        </p:spPr>
        <p:txBody>
          <a:bodyPr rtlCol="0" anchor="b">
            <a:normAutofit/>
          </a:bodyPr>
          <a:lstStyle>
            <a:lvl1pPr>
              <a:defRPr sz="520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28016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41331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елементи вміст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524000" y="1904999"/>
            <a:ext cx="4389120" cy="41148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78880" y="1904999"/>
            <a:ext cx="4389120" cy="41148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24.05.2017</a:t>
            </a:r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524000" y="1905000"/>
            <a:ext cx="4389120" cy="68310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1524000" y="2588106"/>
            <a:ext cx="4389120" cy="343169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278880" y="1905000"/>
            <a:ext cx="4389120" cy="68310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278880" y="2588106"/>
            <a:ext cx="4389120" cy="343169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24.05.2017</a:t>
            </a:r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24.05.2017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24.05.2017</a:t>
            </a: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а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Полілінія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0" name="Лінія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1" name="Полілінія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2" name="Полілінія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3" name="Полілінія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4" name="Полілінія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5" name="Полілінія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6" name="Полілінія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7" name="Полілінія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99248" y="1996440"/>
            <a:ext cx="3200400" cy="2194560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838200"/>
            <a:ext cx="6400800" cy="5181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7697724" y="4258426"/>
            <a:ext cx="3203448" cy="1761373"/>
          </a:xfrm>
        </p:spPr>
        <p:txBody>
          <a:bodyPr rtlCol="0"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24.05.2017</a:t>
            </a:r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6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а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Полілінія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0" name="Лінія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1" name="Полілінія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2" name="Полілінія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3" name="Полілінія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4" name="Полілінія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5" name="Полілінія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6" name="Полілінія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7" name="Полілінія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99248" y="1993392"/>
            <a:ext cx="3200400" cy="2194560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3" name="Місце для зображення 2" descr="Пустий покажчик місця заповнення для зображення Клацніть цей покажчик і виберіть зображення, яке потрібно додати"/>
          <p:cNvSpPr>
            <a:spLocks noGrp="1"/>
          </p:cNvSpPr>
          <p:nvPr>
            <p:ph type="pic" idx="1"/>
          </p:nvPr>
        </p:nvSpPr>
        <p:spPr>
          <a:xfrm>
            <a:off x="838198" y="838200"/>
            <a:ext cx="6400800" cy="5181600"/>
          </a:xfrm>
          <a:solidFill>
            <a:schemeClr val="bg2">
              <a:lumMod val="90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7699248" y="4255008"/>
            <a:ext cx="3200400" cy="1764792"/>
          </a:xfrm>
        </p:spPr>
        <p:txBody>
          <a:bodyPr rtlCol="0"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24.05.2017</a:t>
            </a:r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24.05.2017</a:t>
            </a: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 1"/>
          <p:cNvSpPr>
            <a:spLocks noGrp="1"/>
          </p:cNvSpPr>
          <p:nvPr>
            <p:ph type="title" orient="vert"/>
          </p:nvPr>
        </p:nvSpPr>
        <p:spPr>
          <a:xfrm>
            <a:off x="9022080" y="567651"/>
            <a:ext cx="1645920" cy="5452149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  <a:endParaRPr lang="uk"/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/>
          </p:nvPr>
        </p:nvSpPr>
        <p:spPr>
          <a:xfrm>
            <a:off x="1524000" y="567652"/>
            <a:ext cx="7315200" cy="5452148"/>
          </a:xfrm>
        </p:spPr>
        <p:txBody>
          <a:bodyPr vert="eaVert" rtlCol="0"/>
          <a:lstStyle/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  <a:endParaRPr lang="uk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24.05.2017</a:t>
            </a: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66000"/>
                <a:lumOff val="34000"/>
              </a:schemeClr>
            </a:gs>
            <a:gs pos="62000">
              <a:schemeClr val="bg2">
                <a:lumMod val="90000"/>
              </a:schemeClr>
            </a:gs>
            <a:gs pos="74000">
              <a:schemeClr val="bg2">
                <a:lumMod val="90000"/>
              </a:schemeClr>
            </a:gs>
            <a:gs pos="100000">
              <a:schemeClr val="bg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Група 62" descr="Одна квітка в правій частині слайда"/>
          <p:cNvGrpSpPr/>
          <p:nvPr userDrawn="1"/>
        </p:nvGrpSpPr>
        <p:grpSpPr bwMode="gray"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38" name="Полілінія 44"/>
            <p:cNvSpPr>
              <a:spLocks/>
            </p:cNvSpPr>
            <p:nvPr userDrawn="1"/>
          </p:nvSpPr>
          <p:spPr bwMode="gray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9" name="Лінія 45"/>
            <p:cNvSpPr>
              <a:spLocks noChangeShapeType="1"/>
            </p:cNvSpPr>
            <p:nvPr userDrawn="1"/>
          </p:nvSpPr>
          <p:spPr bwMode="gray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0" name="Полілінія 46"/>
            <p:cNvSpPr>
              <a:spLocks/>
            </p:cNvSpPr>
            <p:nvPr userDrawn="1"/>
          </p:nvSpPr>
          <p:spPr bwMode="gray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1" name="Полілінія 47"/>
            <p:cNvSpPr>
              <a:spLocks/>
            </p:cNvSpPr>
            <p:nvPr userDrawn="1"/>
          </p:nvSpPr>
          <p:spPr bwMode="gray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2" name="Полілінія 48"/>
            <p:cNvSpPr>
              <a:spLocks/>
            </p:cNvSpPr>
            <p:nvPr userDrawn="1"/>
          </p:nvSpPr>
          <p:spPr bwMode="gray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3" name="Полілінія 49"/>
            <p:cNvSpPr>
              <a:spLocks/>
            </p:cNvSpPr>
            <p:nvPr userDrawn="1"/>
          </p:nvSpPr>
          <p:spPr bwMode="gray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6" name="Полілінія 10"/>
            <p:cNvSpPr>
              <a:spLocks/>
            </p:cNvSpPr>
            <p:nvPr userDrawn="1"/>
          </p:nvSpPr>
          <p:spPr bwMode="gray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7" name="Полілінія 16"/>
            <p:cNvSpPr>
              <a:spLocks/>
            </p:cNvSpPr>
            <p:nvPr userDrawn="1"/>
          </p:nvSpPr>
          <p:spPr bwMode="gray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8" name="Полілінія 18"/>
            <p:cNvSpPr>
              <a:spLocks/>
            </p:cNvSpPr>
            <p:nvPr userDrawn="1"/>
          </p:nvSpPr>
          <p:spPr bwMode="gray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</p:grpSp>
      <p:grpSp>
        <p:nvGrpSpPr>
          <p:cNvPr id="62" name="Група 61" descr="Кілька квітів у лівій частині слайда"/>
          <p:cNvGrpSpPr/>
          <p:nvPr userDrawn="1"/>
        </p:nvGrpSpPr>
        <p:grpSpPr bwMode="gray">
          <a:xfrm>
            <a:off x="44450" y="1370013"/>
            <a:ext cx="1198563" cy="5487987"/>
            <a:chOff x="44450" y="1370013"/>
            <a:chExt cx="1198563" cy="5487987"/>
          </a:xfrm>
        </p:grpSpPr>
        <p:sp>
          <p:nvSpPr>
            <p:cNvPr id="9" name="Полілінія 5"/>
            <p:cNvSpPr>
              <a:spLocks/>
            </p:cNvSpPr>
            <p:nvPr userDrawn="1"/>
          </p:nvSpPr>
          <p:spPr bwMode="gray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0" name="Лінія 6"/>
            <p:cNvSpPr>
              <a:spLocks noChangeShapeType="1"/>
            </p:cNvSpPr>
            <p:nvPr userDrawn="1"/>
          </p:nvSpPr>
          <p:spPr bwMode="gray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1" name="Полілінія 7"/>
            <p:cNvSpPr>
              <a:spLocks/>
            </p:cNvSpPr>
            <p:nvPr userDrawn="1"/>
          </p:nvSpPr>
          <p:spPr bwMode="gray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2" name="Полілінія 8"/>
            <p:cNvSpPr>
              <a:spLocks/>
            </p:cNvSpPr>
            <p:nvPr userDrawn="1"/>
          </p:nvSpPr>
          <p:spPr bwMode="gray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3" name="Полілінія 12"/>
            <p:cNvSpPr>
              <a:spLocks/>
            </p:cNvSpPr>
            <p:nvPr userDrawn="1"/>
          </p:nvSpPr>
          <p:spPr bwMode="gray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4" name="Полілінія 13"/>
            <p:cNvSpPr>
              <a:spLocks/>
            </p:cNvSpPr>
            <p:nvPr userDrawn="1"/>
          </p:nvSpPr>
          <p:spPr bwMode="gray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5" name="Полілінія 14"/>
            <p:cNvSpPr>
              <a:spLocks/>
            </p:cNvSpPr>
            <p:nvPr userDrawn="1"/>
          </p:nvSpPr>
          <p:spPr bwMode="gray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6" name="Полілінія 15"/>
            <p:cNvSpPr>
              <a:spLocks/>
            </p:cNvSpPr>
            <p:nvPr userDrawn="1"/>
          </p:nvSpPr>
          <p:spPr bwMode="gray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7" name="Лінія 14"/>
            <p:cNvSpPr>
              <a:spLocks noChangeShapeType="1"/>
            </p:cNvSpPr>
            <p:nvPr userDrawn="1"/>
          </p:nvSpPr>
          <p:spPr bwMode="gray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8" name="Полілінія 17"/>
            <p:cNvSpPr>
              <a:spLocks/>
            </p:cNvSpPr>
            <p:nvPr userDrawn="1"/>
          </p:nvSpPr>
          <p:spPr bwMode="gray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19" name="Полілінія 18"/>
            <p:cNvSpPr>
              <a:spLocks/>
            </p:cNvSpPr>
            <p:nvPr userDrawn="1"/>
          </p:nvSpPr>
          <p:spPr bwMode="gray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0" name="Полілінія 19"/>
            <p:cNvSpPr>
              <a:spLocks/>
            </p:cNvSpPr>
            <p:nvPr userDrawn="1"/>
          </p:nvSpPr>
          <p:spPr bwMode="gray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1" name="Полілінія 20"/>
            <p:cNvSpPr>
              <a:spLocks/>
            </p:cNvSpPr>
            <p:nvPr userDrawn="1"/>
          </p:nvSpPr>
          <p:spPr bwMode="gray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2" name="Полілінія 21"/>
            <p:cNvSpPr>
              <a:spLocks/>
            </p:cNvSpPr>
            <p:nvPr userDrawn="1"/>
          </p:nvSpPr>
          <p:spPr bwMode="gray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3" name="Полілінія 22"/>
            <p:cNvSpPr>
              <a:spLocks/>
            </p:cNvSpPr>
            <p:nvPr userDrawn="1"/>
          </p:nvSpPr>
          <p:spPr bwMode="gray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4" name="Полілінія 23"/>
            <p:cNvSpPr>
              <a:spLocks/>
            </p:cNvSpPr>
            <p:nvPr userDrawn="1"/>
          </p:nvSpPr>
          <p:spPr bwMode="gray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5" name="Полілінія 24"/>
            <p:cNvSpPr>
              <a:spLocks/>
            </p:cNvSpPr>
            <p:nvPr userDrawn="1"/>
          </p:nvSpPr>
          <p:spPr bwMode="gray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6" name="Лінія 27"/>
            <p:cNvSpPr>
              <a:spLocks noChangeShapeType="1"/>
            </p:cNvSpPr>
            <p:nvPr userDrawn="1"/>
          </p:nvSpPr>
          <p:spPr bwMode="gray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27" name="Полілінія 26"/>
            <p:cNvSpPr>
              <a:spLocks/>
            </p:cNvSpPr>
            <p:nvPr userDrawn="1"/>
          </p:nvSpPr>
          <p:spPr bwMode="gray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grpSp>
          <p:nvGrpSpPr>
            <p:cNvPr id="28" name="Група 27"/>
            <p:cNvGrpSpPr/>
            <p:nvPr userDrawn="1"/>
          </p:nvGrpSpPr>
          <p:grpSpPr bwMode="gray"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29" name="Полілінія 28"/>
              <p:cNvSpPr>
                <a:spLocks/>
              </p:cNvSpPr>
              <p:nvPr userDrawn="1"/>
            </p:nvSpPr>
            <p:spPr bwMode="gray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30" name="Полілінія 29"/>
              <p:cNvSpPr>
                <a:spLocks/>
              </p:cNvSpPr>
              <p:nvPr userDrawn="1"/>
            </p:nvSpPr>
            <p:spPr bwMode="gray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</p:grpSp>
        <p:sp>
          <p:nvSpPr>
            <p:cNvPr id="31" name="Овал 30"/>
            <p:cNvSpPr>
              <a:spLocks noChangeArrowheads="1"/>
            </p:cNvSpPr>
            <p:nvPr userDrawn="1"/>
          </p:nvSpPr>
          <p:spPr bwMode="gray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2" name="Полілінія 31"/>
            <p:cNvSpPr>
              <a:spLocks/>
            </p:cNvSpPr>
            <p:nvPr userDrawn="1"/>
          </p:nvSpPr>
          <p:spPr bwMode="gray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3" name="Полілінія 32"/>
            <p:cNvSpPr>
              <a:spLocks/>
            </p:cNvSpPr>
            <p:nvPr userDrawn="1"/>
          </p:nvSpPr>
          <p:spPr bwMode="gray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4" name="Полілінія 33"/>
            <p:cNvSpPr>
              <a:spLocks/>
            </p:cNvSpPr>
            <p:nvPr userDrawn="1"/>
          </p:nvSpPr>
          <p:spPr bwMode="gray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5" name="Полілінія 38"/>
            <p:cNvSpPr>
              <a:spLocks/>
            </p:cNvSpPr>
            <p:nvPr userDrawn="1"/>
          </p:nvSpPr>
          <p:spPr bwMode="gray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6" name="Полілінія 39"/>
            <p:cNvSpPr>
              <a:spLocks/>
            </p:cNvSpPr>
            <p:nvPr userDrawn="1"/>
          </p:nvSpPr>
          <p:spPr bwMode="gray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7" name="Полілінія 40"/>
            <p:cNvSpPr>
              <a:spLocks/>
            </p:cNvSpPr>
            <p:nvPr userDrawn="1"/>
          </p:nvSpPr>
          <p:spPr bwMode="gray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4" name="Овал 33"/>
            <p:cNvSpPr>
              <a:spLocks noChangeArrowheads="1"/>
            </p:cNvSpPr>
            <p:nvPr userDrawn="1"/>
          </p:nvSpPr>
          <p:spPr bwMode="gray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45" name="Полілінія 18"/>
            <p:cNvSpPr>
              <a:spLocks/>
            </p:cNvSpPr>
            <p:nvPr userDrawn="1"/>
          </p:nvSpPr>
          <p:spPr bwMode="gray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grpSp>
          <p:nvGrpSpPr>
            <p:cNvPr id="49" name="Група 48"/>
            <p:cNvGrpSpPr/>
            <p:nvPr userDrawn="1"/>
          </p:nvGrpSpPr>
          <p:grpSpPr bwMode="gray"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0" name="Полілінія 5"/>
              <p:cNvSpPr>
                <a:spLocks/>
              </p:cNvSpPr>
              <p:nvPr userDrawn="1"/>
            </p:nvSpPr>
            <p:spPr bwMode="gray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51" name="Лінія 6"/>
              <p:cNvSpPr>
                <a:spLocks noChangeShapeType="1"/>
              </p:cNvSpPr>
              <p:nvPr userDrawn="1"/>
            </p:nvSpPr>
            <p:spPr bwMode="gray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52" name="Полілінія 32"/>
              <p:cNvSpPr>
                <a:spLocks/>
              </p:cNvSpPr>
              <p:nvPr userDrawn="1"/>
            </p:nvSpPr>
            <p:spPr bwMode="gray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53" name="Полілінія 33"/>
              <p:cNvSpPr>
                <a:spLocks/>
              </p:cNvSpPr>
              <p:nvPr userDrawn="1"/>
            </p:nvSpPr>
            <p:spPr bwMode="gray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54" name="Полілінія 32"/>
              <p:cNvSpPr>
                <a:spLocks/>
              </p:cNvSpPr>
              <p:nvPr userDrawn="1"/>
            </p:nvSpPr>
            <p:spPr bwMode="gray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55" name="Овал 54"/>
              <p:cNvSpPr/>
              <p:nvPr userDrawn="1"/>
            </p:nvSpPr>
            <p:spPr bwMode="gray"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/>
              </a:p>
            </p:txBody>
          </p:sp>
        </p:grpSp>
        <p:grpSp>
          <p:nvGrpSpPr>
            <p:cNvPr id="56" name="Група 55"/>
            <p:cNvGrpSpPr/>
            <p:nvPr userDrawn="1"/>
          </p:nvGrpSpPr>
          <p:grpSpPr bwMode="gray"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57" name="Полілінія 56"/>
              <p:cNvSpPr>
                <a:spLocks/>
              </p:cNvSpPr>
              <p:nvPr userDrawn="1"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58" name="Полілінія 35"/>
              <p:cNvSpPr>
                <a:spLocks/>
              </p:cNvSpPr>
              <p:nvPr userDrawn="1"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59" name="Полілінія 41"/>
              <p:cNvSpPr>
                <a:spLocks/>
              </p:cNvSpPr>
              <p:nvPr userDrawn="1"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60" name="Полілінія 41"/>
              <p:cNvSpPr>
                <a:spLocks/>
              </p:cNvSpPr>
              <p:nvPr userDrawn="1"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/>
              </a:p>
            </p:txBody>
          </p:sp>
          <p:sp>
            <p:nvSpPr>
              <p:cNvPr id="61" name="Полілінія 42"/>
              <p:cNvSpPr>
                <a:spLocks/>
              </p:cNvSpPr>
              <p:nvPr userDrawn="1"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n-US"/>
              </a:p>
            </p:txBody>
          </p:sp>
        </p:grpSp>
      </p:grpSp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1524000" y="565653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uk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524000" y="1900823"/>
            <a:ext cx="9144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uk"/>
              <a:t>Зразки заголовків</a:t>
            </a:r>
          </a:p>
          <a:p>
            <a:pPr lvl="1" rtl="0"/>
            <a:r>
              <a:rPr lang="uk"/>
              <a:t>Другий рівень</a:t>
            </a:r>
          </a:p>
          <a:p>
            <a:pPr lvl="2" rtl="0"/>
            <a:r>
              <a:rPr lang="uk"/>
              <a:t>Третій рівень</a:t>
            </a:r>
          </a:p>
          <a:p>
            <a:pPr lvl="3" rtl="0"/>
            <a:r>
              <a:rPr lang="uk"/>
              <a:t>Четвертий рівень</a:t>
            </a:r>
          </a:p>
          <a:p>
            <a:pPr lvl="4" rtl="0"/>
            <a:r>
              <a:rPr lang="uk"/>
              <a:t>П’ятий рівень</a:t>
            </a: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838200" y="6400800"/>
            <a:ext cx="800100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uk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9259887" y="6400800"/>
            <a:ext cx="2094705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24.05.2017</a:t>
            </a: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11737975" y="6400800"/>
            <a:ext cx="41863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484FD59D-33F1-4A76-843D-E67207CAFE5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4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hromadske.radio/news/2017/06/17/80-rokiv-deportaciyi-koreyciv-iz-dalekogo-shodu-pro-dosvid-svoyeyi-deportovanoyi-rodyny-rozpovidaye-ochevydec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groportal.ua/ru/publishing/intervyu/shevchenkivska-tg-pislya-peremogi-deficit-bude-ne-v-koshtah-a-v-lyudyah-yaki-vidbudovuvatimut-gromadi" TargetMode="External"/><Relationship Id="rId7" Type="http://schemas.openxmlformats.org/officeDocument/2006/relationships/image" Target="../media/image21.png"/><Relationship Id="rId2" Type="http://schemas.openxmlformats.org/officeDocument/2006/relationships/hyperlink" Target="https://www.dw.com/uk/ak-etnicni-korejci-na-mikolaivsini-pid-cas-vijni-zivut-reportaz-dw/a-71439627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sn.ua/other/radonytsia-2026-roku-data-shcho-mozna-i-ne-mozna-robyty-osnovni-obriady-ta-tradytsiyi-ukrayintsiv-3055388.html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hyperlink" Target="https://suspilne.media/mykolaiv/989397-dotrimuutsa-tradicij-vvazaut-ukrainu-domom-ak-zivut-etnicni-korejci-na-mikolaivsini/" TargetMode="External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2" Type="http://schemas.openxmlformats.org/officeDocument/2006/relationships/hyperlink" Target="https://www.nikpravda.com.ua/korejtsi-na-mykolayivshhyni-vid-tsybuli-j-kapusty-do-dopomogy-zsu/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10668000" y="3210791"/>
            <a:ext cx="2933700" cy="2171700"/>
          </a:xfrm>
        </p:spPr>
        <p:txBody>
          <a:bodyPr rtlCol="0">
            <a:normAutofit/>
          </a:bodyPr>
          <a:lstStyle/>
          <a:p>
            <a:r>
              <a:rPr lang="ru-RU" sz="2700" dirty="0">
                <a:solidFill>
                  <a:schemeClr val="bg2"/>
                </a:solidFill>
                <a:effectLst/>
              </a:rPr>
              <a:t> </a:t>
            </a:r>
            <a:br>
              <a:rPr lang="ru-RU" sz="4000" dirty="0">
                <a:solidFill>
                  <a:schemeClr val="bg2"/>
                </a:solidFill>
                <a:effectLst/>
              </a:rPr>
            </a:br>
            <a:br>
              <a:rPr lang="ru-RU" sz="4000" dirty="0">
                <a:effectLst/>
              </a:rPr>
            </a:br>
            <a:r>
              <a:rPr lang="ru-RU" sz="3100" dirty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ru-RU" sz="310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00FFFF"/>
                </a:highlight>
              </a:rPr>
              <a:t> </a:t>
            </a:r>
            <a:br>
              <a:rPr lang="ru-RU" sz="310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00"/>
                </a:highlight>
              </a:rPr>
            </a:br>
            <a:br>
              <a:rPr lang="ru-RU" sz="310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00"/>
                </a:highlight>
              </a:rPr>
            </a:br>
            <a:r>
              <a:rPr lang="ru-RU" sz="3100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00"/>
                </a:highlight>
              </a:rPr>
              <a:t> </a:t>
            </a:r>
            <a:endParaRPr lang="uk" sz="3100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3999" y="3836908"/>
            <a:ext cx="9144000" cy="1082939"/>
          </a:xfrm>
        </p:spPr>
        <p:txBody>
          <a:bodyPr rtlCol="0">
            <a:normAutofit/>
          </a:bodyPr>
          <a:lstStyle/>
          <a:p>
            <a:pPr rtl="0"/>
            <a:r>
              <a:rPr lang="uk-UA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uk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8F8F824-E7A6-D8CA-9F2C-37FFEBD1C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30886"/>
            <a:ext cx="11814464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</a:t>
            </a:r>
            <a:r>
              <a:rPr kumimoji="0" lang="uk-UA" altLang="uk-UA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uk-UA" altLang="uk-UA" sz="1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A7B30-CEEE-65CD-65EE-5796EE9F5EF5}"/>
              </a:ext>
            </a:extLst>
          </p:cNvPr>
          <p:cNvSpPr txBox="1"/>
          <p:nvPr/>
        </p:nvSpPr>
        <p:spPr>
          <a:xfrm>
            <a:off x="8756939" y="6488668"/>
            <a:ext cx="6115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i="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uk-UA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”</a:t>
            </a:r>
            <a:endParaRPr lang="uk-UA" dirty="0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44E8D739-919A-5063-B4D9-58D3E759D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6301" y="70914"/>
            <a:ext cx="906743" cy="60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21C7811-701B-630C-92CF-D5FFAA054068}"/>
              </a:ext>
            </a:extLst>
          </p:cNvPr>
          <p:cNvSpPr/>
          <p:nvPr/>
        </p:nvSpPr>
        <p:spPr>
          <a:xfrm>
            <a:off x="1163782" y="1177209"/>
            <a:ext cx="9982519" cy="46175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2000" dirty="0">
              <a:solidFill>
                <a:schemeClr val="bg2"/>
              </a:solidFill>
            </a:endParaRPr>
          </a:p>
          <a:p>
            <a:pPr algn="ctr"/>
            <a:endParaRPr lang="uk-UA" sz="2000" dirty="0">
              <a:solidFill>
                <a:schemeClr val="bg2"/>
              </a:solidFill>
            </a:endParaRPr>
          </a:p>
          <a:p>
            <a:pPr algn="ctr"/>
            <a:endParaRPr lang="uk-UA" sz="2000" dirty="0">
              <a:solidFill>
                <a:schemeClr val="bg2"/>
              </a:solidFill>
            </a:endParaRPr>
          </a:p>
          <a:p>
            <a:pPr algn="ctr"/>
            <a:r>
              <a:rPr lang="uk-UA" sz="2000" dirty="0">
                <a:solidFill>
                  <a:schemeClr val="bg2"/>
                </a:solidFill>
              </a:rPr>
              <a:t>Всеукраїнський конкурс « </a:t>
            </a:r>
            <a:r>
              <a:rPr lang="uk-UA" sz="2000" dirty="0" err="1">
                <a:solidFill>
                  <a:schemeClr val="bg2"/>
                </a:solidFill>
              </a:rPr>
              <a:t>Ман</a:t>
            </a:r>
            <a:r>
              <a:rPr lang="uk-UA" sz="2000" dirty="0">
                <a:solidFill>
                  <a:schemeClr val="bg2"/>
                </a:solidFill>
              </a:rPr>
              <a:t> – Юніор -Дослідник»-2026</a:t>
            </a:r>
          </a:p>
          <a:p>
            <a:pPr algn="ctr"/>
            <a:r>
              <a:rPr lang="ru-RU" sz="2000" b="1" dirty="0">
                <a:solidFill>
                  <a:schemeClr val="bg2"/>
                </a:solidFill>
              </a:rPr>
              <a:t> </a:t>
            </a:r>
            <a:r>
              <a:rPr lang="uk-UA" sz="2000" dirty="0">
                <a:solidFill>
                  <a:schemeClr val="bg2"/>
                </a:solidFill>
              </a:rPr>
              <a:t>«Історик- Юніор» </a:t>
            </a:r>
          </a:p>
          <a:p>
            <a:pPr algn="ctr"/>
            <a:r>
              <a:rPr lang="uk-UA" b="1" dirty="0">
                <a:solidFill>
                  <a:schemeClr val="bg2"/>
                </a:solidFill>
              </a:rPr>
              <a:t> Миколаївське територіальне відділення МАН</a:t>
            </a:r>
            <a:endParaRPr lang="uk-UA" sz="2400" dirty="0">
              <a:solidFill>
                <a:schemeClr val="bg2"/>
              </a:solidFill>
            </a:endParaRPr>
          </a:p>
          <a:p>
            <a:pPr algn="ctr"/>
            <a:r>
              <a:rPr lang="uk-UA" dirty="0">
                <a:solidFill>
                  <a:schemeClr val="bg2"/>
                </a:solidFill>
              </a:rPr>
              <a:t>ТЕМА ПРОЄКТУ</a:t>
            </a:r>
            <a:r>
              <a:rPr lang="uk-UA" sz="2400" dirty="0">
                <a:solidFill>
                  <a:schemeClr val="bg2"/>
                </a:solidFill>
              </a:rPr>
              <a:t>:</a:t>
            </a:r>
          </a:p>
          <a:p>
            <a:pPr algn="ctr"/>
            <a:r>
              <a:rPr lang="uk-UA" sz="2400" b="1" dirty="0">
                <a:solidFill>
                  <a:schemeClr val="bg2"/>
                </a:solidFill>
              </a:rPr>
              <a:t>КОРЕЙЦІ МІЖ ВИГНАННЯМ ТА  НОВИМ ДОМОМ: ВІД ДЕПОРТАЦІЇ </a:t>
            </a:r>
          </a:p>
          <a:p>
            <a:pPr algn="ctr"/>
            <a:r>
              <a:rPr lang="uk-UA" sz="2400" b="1" dirty="0">
                <a:solidFill>
                  <a:schemeClr val="bg2"/>
                </a:solidFill>
              </a:rPr>
              <a:t>ДО ЖИТТЯ НА МИКОЛАЇВЩИНІ</a:t>
            </a:r>
            <a:endParaRPr lang="uk-UA" sz="2400" dirty="0">
              <a:solidFill>
                <a:schemeClr val="bg2"/>
              </a:solidFill>
            </a:endParaRPr>
          </a:p>
          <a:p>
            <a:pPr algn="ctr"/>
            <a:r>
              <a:rPr lang="ko-KR" altLang="en-US" sz="2400" dirty="0">
                <a:solidFill>
                  <a:schemeClr val="bg2"/>
                </a:solidFill>
              </a:rPr>
              <a:t>한국인들</a:t>
            </a:r>
            <a:r>
              <a:rPr lang="en-US" altLang="ko-KR" sz="2400" dirty="0">
                <a:solidFill>
                  <a:schemeClr val="bg2"/>
                </a:solidFill>
              </a:rPr>
              <a:t>, </a:t>
            </a:r>
            <a:r>
              <a:rPr lang="ko-KR" altLang="en-US" sz="2400" dirty="0">
                <a:solidFill>
                  <a:schemeClr val="bg2"/>
                </a:solidFill>
              </a:rPr>
              <a:t>추방에서 새로운 보금자리로</a:t>
            </a:r>
            <a:r>
              <a:rPr lang="en-US" altLang="ko-KR" sz="2400" dirty="0">
                <a:solidFill>
                  <a:schemeClr val="bg2"/>
                </a:solidFill>
              </a:rPr>
              <a:t>: </a:t>
            </a:r>
            <a:r>
              <a:rPr lang="ko-KR" altLang="en-US" sz="2400" dirty="0">
                <a:solidFill>
                  <a:schemeClr val="bg2"/>
                </a:solidFill>
              </a:rPr>
              <a:t>강제 이주에서 미콜라이우 지역에서의 삶까지</a:t>
            </a:r>
            <a:endParaRPr lang="uk-UA" altLang="ko-KR" sz="2400" dirty="0">
              <a:solidFill>
                <a:schemeClr val="bg2"/>
              </a:solidFill>
            </a:endParaRPr>
          </a:p>
          <a:p>
            <a:pPr algn="ctr"/>
            <a:r>
              <a:rPr lang="uk-UA" sz="2400" dirty="0">
                <a:solidFill>
                  <a:schemeClr val="bg2"/>
                </a:solidFill>
              </a:rPr>
              <a:t>автор проєкту: </a:t>
            </a:r>
            <a:r>
              <a:rPr lang="uk-UA" sz="2400" dirty="0" err="1">
                <a:solidFill>
                  <a:schemeClr val="bg2"/>
                </a:solidFill>
              </a:rPr>
              <a:t>Дьо</a:t>
            </a:r>
            <a:r>
              <a:rPr lang="uk-UA" sz="2400" dirty="0">
                <a:solidFill>
                  <a:schemeClr val="bg2"/>
                </a:solidFill>
              </a:rPr>
              <a:t> Діана Євгенівна</a:t>
            </a:r>
          </a:p>
          <a:p>
            <a:pPr algn="ctr"/>
            <a:r>
              <a:rPr lang="uk-UA" sz="2400" dirty="0">
                <a:solidFill>
                  <a:schemeClr val="bg2"/>
                </a:solidFill>
              </a:rPr>
              <a:t> </a:t>
            </a:r>
            <a:r>
              <a:rPr lang="uk-UA" sz="2400" dirty="0" err="1">
                <a:solidFill>
                  <a:schemeClr val="bg2"/>
                </a:solidFill>
              </a:rPr>
              <a:t>Полігонівський</a:t>
            </a:r>
            <a:r>
              <a:rPr lang="uk-UA" sz="2400" dirty="0">
                <a:solidFill>
                  <a:schemeClr val="bg2"/>
                </a:solidFill>
              </a:rPr>
              <a:t> ліцей Миколаївська область</a:t>
            </a:r>
          </a:p>
          <a:p>
            <a:pPr algn="ctr"/>
            <a:r>
              <a:rPr lang="uk-UA" sz="2400" dirty="0">
                <a:solidFill>
                  <a:schemeClr val="bg2"/>
                </a:solidFill>
              </a:rPr>
              <a:t>Шевченківська сільська рада </a:t>
            </a:r>
          </a:p>
          <a:p>
            <a:pPr algn="ctr"/>
            <a:r>
              <a:rPr lang="uk-UA" sz="2400" dirty="0">
                <a:solidFill>
                  <a:schemeClr val="bg2"/>
                </a:solidFill>
              </a:rPr>
              <a:t>9 клас</a:t>
            </a:r>
          </a:p>
          <a:p>
            <a:pPr algn="ctr"/>
            <a:r>
              <a:rPr lang="uk-UA" sz="2400" dirty="0">
                <a:solidFill>
                  <a:schemeClr val="bg2"/>
                </a:solidFill>
              </a:rPr>
              <a:t> науковий керівник:  Стоянова Ірина Володимирівна</a:t>
            </a:r>
          </a:p>
          <a:p>
            <a:pPr algn="ctr"/>
            <a:r>
              <a:rPr lang="uk-UA" sz="2400" dirty="0" err="1">
                <a:solidFill>
                  <a:schemeClr val="bg2"/>
                </a:solidFill>
              </a:rPr>
              <a:t>Полігонівський</a:t>
            </a:r>
            <a:r>
              <a:rPr lang="uk-UA" sz="2400" dirty="0">
                <a:solidFill>
                  <a:schemeClr val="bg2"/>
                </a:solidFill>
              </a:rPr>
              <a:t> ліцей, вчитель історії</a:t>
            </a:r>
          </a:p>
          <a:p>
            <a:pPr algn="ctr"/>
            <a:endParaRPr lang="uk-UA" sz="2400" dirty="0"/>
          </a:p>
          <a:p>
            <a:pPr algn="ctr"/>
            <a:endParaRPr lang="uk-UA" dirty="0"/>
          </a:p>
          <a:p>
            <a:pPr algn="ctr"/>
            <a:endParaRPr lang="uk-UA" dirty="0"/>
          </a:p>
          <a:p>
            <a:pPr algn="ctr"/>
            <a:endParaRPr lang="uk-UA" dirty="0"/>
          </a:p>
          <a:p>
            <a:pPr algn="ctr"/>
            <a:r>
              <a:rPr lang="uk-UA" dirty="0"/>
              <a:t> </a:t>
            </a:r>
          </a:p>
          <a:p>
            <a:pPr algn="ctr"/>
            <a:endParaRPr lang="uk-UA" dirty="0"/>
          </a:p>
          <a:p>
            <a:pPr algn="ctr"/>
            <a:endParaRPr lang="uk-UA" dirty="0"/>
          </a:p>
        </p:txBody>
      </p:sp>
      <p:pic>
        <p:nvPicPr>
          <p:cNvPr id="2050" name="Picture 2" descr="Особливість корейської мови">
            <a:extLst>
              <a:ext uri="{FF2B5EF4-FFF2-40B4-BE49-F238E27FC236}">
                <a16:creationId xmlns:a16="http://schemas.microsoft.com/office/drawing/2014/main" id="{F46673CF-4C99-03B4-9CBF-BFCEDC875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059527"/>
            <a:ext cx="1306064" cy="7345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</p:pic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4E50A-4346-A2BB-E447-E7490BB1E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6829"/>
            <a:ext cx="10023764" cy="852055"/>
          </a:xfrm>
        </p:spPr>
        <p:txBody>
          <a:bodyPr anchor="b">
            <a:normAutofit/>
          </a:bodyPr>
          <a:lstStyle/>
          <a:p>
            <a:r>
              <a:rPr lang="uk-UA" b="1" dirty="0"/>
              <a:t>Актуальність і новизна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F8B763-BBB8-6913-ADF4-C4D56DE4B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2218" y="1269849"/>
            <a:ext cx="5392882" cy="474995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uk-UA" b="1" dirty="0"/>
              <a:t>Актуальність даного дослідження зумовлена необхідністю збереження історичної пам’яті про долю корейського народу, який пережив складні історичні події, зокрема депортацію з Далекого Сходу до Узбекистану.</a:t>
            </a:r>
          </a:p>
          <a:p>
            <a:pPr marL="45720" indent="0">
              <a:buNone/>
            </a:pPr>
            <a:r>
              <a:rPr lang="uk-UA" b="1" dirty="0"/>
              <a:t> Вивчення історії переселення корейців та їхнього життя в Україні, зокрема на території Миколаївщини, а саме,  Шевченківської громади,  буде сприяти  кращому розумінню міжкультурних </a:t>
            </a:r>
            <a:r>
              <a:rPr lang="uk-UA" b="1" dirty="0" err="1"/>
              <a:t>зв’язків</a:t>
            </a:r>
            <a:r>
              <a:rPr lang="uk-UA" b="1" dirty="0"/>
              <a:t>, формуванню толерантності та поваги до культурної різноманітності.</a:t>
            </a:r>
          </a:p>
          <a:p>
            <a:pPr marL="45720" indent="0">
              <a:buNone/>
            </a:pPr>
            <a:r>
              <a:rPr lang="uk-UA" b="1" dirty="0"/>
              <a:t> Дослідження також має важливе значення для збереження локальної історії громади та  окремої родини</a:t>
            </a:r>
            <a:r>
              <a:rPr lang="uk-UA" sz="1800" b="1" dirty="0"/>
              <a:t>.</a:t>
            </a:r>
            <a:endParaRPr lang="en-US" sz="1800" dirty="0"/>
          </a:p>
        </p:txBody>
      </p:sp>
      <p:pic>
        <p:nvPicPr>
          <p:cNvPr id="4" name="Picture 2" descr="Управління культури Миколаївської облдержадміністрації">
            <a:extLst>
              <a:ext uri="{FF2B5EF4-FFF2-40B4-BE49-F238E27FC236}">
                <a16:creationId xmlns:a16="http://schemas.microsoft.com/office/drawing/2014/main" id="{5AE4B097-4B61-00BA-AEBA-77FE1C3B1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5236" y="155864"/>
            <a:ext cx="3224327" cy="219356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37C586-8AD6-EBBE-5033-6A63468BD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872" y="2483428"/>
            <a:ext cx="2826328" cy="35363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1F599F-0FB6-BFF7-ABA2-FEFF2FF94A94}"/>
              </a:ext>
            </a:extLst>
          </p:cNvPr>
          <p:cNvSpPr txBox="1"/>
          <p:nvPr/>
        </p:nvSpPr>
        <p:spPr>
          <a:xfrm>
            <a:off x="9601200" y="2846062"/>
            <a:ext cx="25146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8080"/>
                </a:highlight>
                <a:latin typeface="Google Sans"/>
              </a:rPr>
              <a:t>«Держава —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8080"/>
                </a:highlight>
                <a:latin typeface="Google Sans"/>
              </a:rPr>
              <a:t>це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8080"/>
                </a:highlight>
                <a:latin typeface="Google Sans"/>
              </a:rPr>
              <a:t> велика родина, а родина —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8080"/>
                </a:highlight>
                <a:latin typeface="Google Sans"/>
              </a:rPr>
              <a:t>це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8080"/>
                </a:highlight>
                <a:latin typeface="Google Sans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8080"/>
                </a:highlight>
                <a:latin typeface="Google Sans"/>
              </a:rPr>
              <a:t>маленька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8080"/>
                </a:highlight>
                <a:latin typeface="Google Sans"/>
              </a:rPr>
              <a:t> держава».</a:t>
            </a:r>
          </a:p>
          <a:p>
            <a:endParaRPr lang="ru-RU" sz="2000" dirty="0">
              <a:solidFill>
                <a:srgbClr val="0A0A0A"/>
              </a:solidFill>
              <a:highlight>
                <a:srgbClr val="008080"/>
              </a:highlight>
              <a:latin typeface="Google Sans"/>
            </a:endParaRPr>
          </a:p>
          <a:p>
            <a:r>
              <a:rPr lang="ru-RU" sz="2000" dirty="0" err="1">
                <a:solidFill>
                  <a:srgbClr val="0A0A0A"/>
                </a:solidFill>
                <a:highlight>
                  <a:srgbClr val="008080"/>
                </a:highlight>
                <a:latin typeface="Google Sans"/>
              </a:rPr>
              <a:t>Конфуцій</a:t>
            </a:r>
            <a:endParaRPr lang="ru-RU" sz="2000" dirty="0">
              <a:solidFill>
                <a:srgbClr val="0A0A0A"/>
              </a:solidFill>
              <a:highlight>
                <a:srgbClr val="008080"/>
              </a:highlight>
              <a:latin typeface="Google Sans"/>
            </a:endParaRPr>
          </a:p>
          <a:p>
            <a:endParaRPr lang="ru-RU" dirty="0"/>
          </a:p>
          <a:p>
            <a:endParaRPr lang="ru-RU" sz="2000" dirty="0">
              <a:solidFill>
                <a:srgbClr val="0A0A0A"/>
              </a:solidFill>
              <a:latin typeface="Google Sans"/>
            </a:endParaRPr>
          </a:p>
          <a:p>
            <a:endParaRPr lang="ru-RU" sz="2000" dirty="0">
              <a:solidFill>
                <a:srgbClr val="0A0A0A"/>
              </a:solidFill>
              <a:latin typeface="Google Sans"/>
            </a:endParaRPr>
          </a:p>
          <a:p>
            <a:r>
              <a:rPr lang="ru-RU" sz="2000" dirty="0" err="1">
                <a:solidFill>
                  <a:srgbClr val="0A0A0A"/>
                </a:solidFill>
                <a:latin typeface="Google Sans"/>
              </a:rPr>
              <a:t>Діана</a:t>
            </a:r>
            <a:r>
              <a:rPr lang="ru-RU" sz="20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2000" dirty="0" err="1">
                <a:solidFill>
                  <a:srgbClr val="0A0A0A"/>
                </a:solidFill>
                <a:latin typeface="Google Sans"/>
              </a:rPr>
              <a:t>Дьо</a:t>
            </a:r>
            <a:r>
              <a:rPr lang="ru-RU" sz="2000" dirty="0">
                <a:solidFill>
                  <a:srgbClr val="0A0A0A"/>
                </a:solidFill>
                <a:latin typeface="Google Sans"/>
              </a:rPr>
              <a:t> – автор </a:t>
            </a:r>
            <a:r>
              <a:rPr lang="ru-RU" sz="2000" dirty="0" err="1">
                <a:solidFill>
                  <a:srgbClr val="0A0A0A"/>
                </a:solidFill>
                <a:latin typeface="Google Sans"/>
              </a:rPr>
              <a:t>проєкту</a:t>
            </a:r>
            <a:endParaRPr lang="uk-UA" sz="2000" dirty="0"/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DA2FA0B-3344-C974-EE2E-DD3AF132A0F2}"/>
              </a:ext>
            </a:extLst>
          </p:cNvPr>
          <p:cNvSpPr/>
          <p:nvPr/>
        </p:nvSpPr>
        <p:spPr>
          <a:xfrm>
            <a:off x="322437" y="155864"/>
            <a:ext cx="7034645" cy="10598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tx2"/>
                </a:solidFill>
              </a:rPr>
              <a:t> АКТУАЛЬНІСТЬ І НОВИЗНА</a:t>
            </a:r>
          </a:p>
        </p:txBody>
      </p:sp>
    </p:spTree>
    <p:extLst>
      <p:ext uri="{BB962C8B-B14F-4D97-AF65-F5344CB8AC3E}">
        <p14:creationId xmlns:p14="http://schemas.microsoft.com/office/powerpoint/2010/main" val="258412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226" y="2680854"/>
            <a:ext cx="9528465" cy="748145"/>
          </a:xfrm>
        </p:spPr>
        <p:txBody>
          <a:bodyPr rtlCol="0" anchor="b">
            <a:normAutofit fontScale="90000"/>
          </a:bodyPr>
          <a:lstStyle/>
          <a:p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br>
              <a:rPr lang="uk" sz="2400" b="1" dirty="0">
                <a:solidFill>
                  <a:schemeClr val="tx2"/>
                </a:solidFill>
              </a:rPr>
            </a:br>
            <a:r>
              <a:rPr lang="uk-UA" sz="2400" b="1" u="sng" dirty="0">
                <a:solidFill>
                  <a:schemeClr val="tx2"/>
                </a:solidFill>
              </a:rPr>
              <a:t> </a:t>
            </a:r>
            <a:br>
              <a:rPr lang="uk" sz="2400" dirty="0"/>
            </a:br>
            <a:br>
              <a:rPr lang="uk" sz="2400" dirty="0"/>
            </a:br>
            <a:br>
              <a:rPr lang="uk" sz="2400" dirty="0"/>
            </a:br>
            <a:br>
              <a:rPr lang="uk" sz="2400" dirty="0"/>
            </a:br>
            <a:br>
              <a:rPr lang="uk" sz="2400" dirty="0"/>
            </a:br>
            <a:br>
              <a:rPr lang="uk" sz="2400" dirty="0"/>
            </a:br>
            <a:endParaRPr lang="uk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83226" y="1683328"/>
            <a:ext cx="10425548" cy="5174672"/>
          </a:xfrm>
        </p:spPr>
        <p:txBody>
          <a:bodyPr numCol="2" rtlCol="0">
            <a:normAutofit fontScale="25000" lnSpcReduction="20000"/>
          </a:bodyPr>
          <a:lstStyle/>
          <a:p>
            <a:pPr marL="45720" indent="0" rtl="0">
              <a:buNone/>
            </a:pPr>
            <a:r>
              <a:rPr lang="uk" sz="9600" b="1" dirty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uk" sz="9600" b="1" u="sng" dirty="0">
                <a:solidFill>
                  <a:schemeClr val="tx2"/>
                </a:solidFill>
              </a:rPr>
              <a:t>Завдання</a:t>
            </a:r>
            <a:r>
              <a:rPr lang="uk" sz="9600" b="1" dirty="0">
                <a:solidFill>
                  <a:schemeClr val="tx2"/>
                </a:solidFill>
              </a:rPr>
              <a:t>:</a:t>
            </a:r>
          </a:p>
          <a:p>
            <a:pPr marL="45720" lvl="0" indent="0">
              <a:buNone/>
            </a:pPr>
            <a:r>
              <a:rPr lang="uk-UA" sz="6200" b="1" dirty="0"/>
              <a:t>- </a:t>
            </a:r>
            <a:r>
              <a:rPr lang="uk-UA" sz="7200" b="1" dirty="0">
                <a:latin typeface="+mj-lt"/>
              </a:rPr>
              <a:t>Дослідити історію появи корейців на території України.</a:t>
            </a:r>
            <a:endParaRPr lang="uk-UA" sz="7200" dirty="0">
              <a:latin typeface="+mj-lt"/>
            </a:endParaRPr>
          </a:p>
          <a:p>
            <a:pPr marL="45720" lvl="0" indent="0">
              <a:buNone/>
            </a:pPr>
            <a:r>
              <a:rPr lang="uk-UA" sz="7200" b="1" dirty="0">
                <a:latin typeface="+mj-lt"/>
              </a:rPr>
              <a:t>- Проаналізувати причини та наслідки депортації корейського населення до Узбекистану та їх поява в Україні</a:t>
            </a:r>
            <a:endParaRPr lang="uk-UA" sz="7200" dirty="0">
              <a:latin typeface="+mj-lt"/>
            </a:endParaRPr>
          </a:p>
          <a:p>
            <a:pPr marL="45720" lvl="0" indent="0">
              <a:buNone/>
            </a:pPr>
            <a:r>
              <a:rPr lang="uk-UA" sz="7200" b="1" dirty="0">
                <a:latin typeface="+mj-lt"/>
              </a:rPr>
              <a:t>- </a:t>
            </a:r>
            <a:r>
              <a:rPr lang="en-US" sz="7200" b="1" dirty="0">
                <a:latin typeface="+mj-lt"/>
              </a:rPr>
              <a:t> </a:t>
            </a:r>
            <a:r>
              <a:rPr lang="uk-UA" sz="7200" b="1" dirty="0">
                <a:latin typeface="+mj-lt"/>
              </a:rPr>
              <a:t>Вивчити процес переселення корейців на територію Миколаївської області.</a:t>
            </a:r>
            <a:endParaRPr lang="uk-UA" sz="7200" dirty="0">
              <a:latin typeface="+mj-lt"/>
            </a:endParaRPr>
          </a:p>
          <a:p>
            <a:pPr lvl="0">
              <a:buFontTx/>
              <a:buChar char="-"/>
            </a:pPr>
            <a:r>
              <a:rPr lang="uk-UA" sz="7200" b="1" dirty="0">
                <a:latin typeface="+mj-lt"/>
              </a:rPr>
              <a:t>Дослідити особливості життя, побуту та культурних традицій корейської            спільноти у  Шевченківській громаді</a:t>
            </a:r>
            <a:r>
              <a:rPr lang="uk-UA" sz="8000" b="1" dirty="0">
                <a:latin typeface="+mj-lt"/>
              </a:rPr>
              <a:t>, на прикладі окремої  родини </a:t>
            </a:r>
            <a:endParaRPr lang="uk-UA" sz="8000" dirty="0">
              <a:latin typeface="+mj-lt"/>
            </a:endParaRPr>
          </a:p>
          <a:p>
            <a:pPr lvl="0">
              <a:buFontTx/>
              <a:buChar char="-"/>
            </a:pPr>
            <a:r>
              <a:rPr lang="uk-UA" sz="8000" b="1" dirty="0"/>
              <a:t>-  Показати </a:t>
            </a:r>
            <a:r>
              <a:rPr lang="uk-UA" sz="8000" b="1" dirty="0" err="1"/>
              <a:t>взаємозв</a:t>
            </a:r>
            <a:r>
              <a:rPr lang="en-US" sz="8000" b="1" dirty="0"/>
              <a:t>’</a:t>
            </a:r>
            <a:r>
              <a:rPr lang="uk-UA" sz="8000" b="1" dirty="0" err="1"/>
              <a:t>язок</a:t>
            </a:r>
            <a:r>
              <a:rPr lang="uk-UA" sz="8000" b="1" dirty="0"/>
              <a:t> між корейською, узбецькою та українською культурою, традиціями, звичаями</a:t>
            </a:r>
            <a:endParaRPr lang="uk-UA" sz="8000" dirty="0"/>
          </a:p>
          <a:p>
            <a:pPr marL="45720" lvl="0" indent="0">
              <a:buNone/>
            </a:pPr>
            <a:r>
              <a:rPr lang="en-US" sz="8000" b="1" dirty="0"/>
              <a:t> </a:t>
            </a:r>
            <a:r>
              <a:rPr lang="uk-UA" sz="8000" b="1" dirty="0"/>
              <a:t>  </a:t>
            </a:r>
            <a:r>
              <a:rPr lang="en-US" sz="8000" b="1" dirty="0"/>
              <a:t> </a:t>
            </a:r>
            <a:r>
              <a:rPr lang="uk-UA" sz="8000" b="1" dirty="0"/>
              <a:t>-  Довести тезу про </a:t>
            </a:r>
            <a:r>
              <a:rPr lang="uk-UA" sz="8000" b="1" dirty="0" err="1"/>
              <a:t>полікультурність</a:t>
            </a:r>
            <a:r>
              <a:rPr lang="uk-UA" sz="8000" b="1" dirty="0"/>
              <a:t> Півдня України</a:t>
            </a:r>
            <a:endParaRPr lang="uk-UA" sz="8000" dirty="0"/>
          </a:p>
          <a:p>
            <a:pPr marL="45720" indent="0">
              <a:buNone/>
            </a:pPr>
            <a:r>
              <a:rPr lang="uk-UA" sz="8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8000" b="1" dirty="0">
                <a:solidFill>
                  <a:schemeClr val="tx2"/>
                </a:solidFill>
                <a:highlight>
                  <a:srgbClr val="00808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 дослідження</a:t>
            </a:r>
            <a:r>
              <a:rPr lang="uk-UA" sz="8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80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</a:t>
            </a:r>
            <a:r>
              <a:rPr lang="uk-UA" sz="8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Корейська громада в Україні, зокрема на Миколаївщині</a:t>
            </a:r>
            <a:r>
              <a:rPr lang="uk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8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 indent="0" rtl="0">
              <a:buNone/>
            </a:pPr>
            <a:r>
              <a:rPr lang="uk-UA" sz="80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8000" b="1" dirty="0">
                <a:solidFill>
                  <a:schemeClr val="tx2"/>
                </a:solidFill>
                <a:effectLst/>
                <a:highlight>
                  <a:srgbClr val="00808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дослідження</a:t>
            </a:r>
            <a:r>
              <a:rPr lang="uk-UA" sz="8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8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</a:t>
            </a:r>
            <a:r>
              <a:rPr lang="uk-UA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Історичні процеси депортації корейців, їх переселення на Миколаївщину та особливості життя корейської родини і громади в Шевченківській територіальній громаді</a:t>
            </a:r>
            <a:r>
              <a:rPr lang="uk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" indent="0" rtl="0">
              <a:buNone/>
            </a:pPr>
            <a:r>
              <a:rPr lang="uk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" sz="8000" b="1" dirty="0">
                <a:solidFill>
                  <a:schemeClr val="tx2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Хронологічні межі</a:t>
            </a:r>
            <a:r>
              <a:rPr lang="uk" sz="8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третина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XX</a:t>
            </a:r>
            <a:r>
              <a:rPr lang="uk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столітя – початок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</a:t>
            </a:r>
            <a:r>
              <a:rPr lang="uk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століття</a:t>
            </a:r>
          </a:p>
          <a:p>
            <a:pPr marL="45720" indent="0" rtl="0">
              <a:buNone/>
            </a:pPr>
            <a:r>
              <a:rPr lang="uk" sz="8000" b="1" dirty="0">
                <a:solidFill>
                  <a:schemeClr val="tx2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Географічні межі </a:t>
            </a:r>
            <a:r>
              <a:rPr lang="uk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Територія Півдня України, Миколаївська область Шевченківська ТГ</a:t>
            </a:r>
          </a:p>
          <a:p>
            <a:pPr marL="45720" indent="0">
              <a:buNone/>
            </a:pPr>
            <a:r>
              <a:rPr lang="uk-UA" sz="8000" b="1" dirty="0">
                <a:solidFill>
                  <a:schemeClr val="tx2"/>
                </a:solidFill>
                <a:highlight>
                  <a:srgbClr val="008080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Методи дослідження</a:t>
            </a:r>
            <a:r>
              <a:rPr lang="uk-UA" sz="6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uk-UA" sz="72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аналіз , синтез ,історико  -  порівняльний, метод локальної та усної історії</a:t>
            </a:r>
          </a:p>
          <a:p>
            <a:pPr marL="45720" indent="0">
              <a:buNone/>
            </a:pPr>
            <a:endParaRPr lang="uk-UA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uk-UA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uk-UA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uk-UA" sz="6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</a:t>
            </a:r>
            <a:r>
              <a:rPr lang="en-US" sz="6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https://www.</a:t>
            </a:r>
            <a:r>
              <a:rPr lang="en-US" sz="6400" u="sng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ukrainer</a:t>
            </a:r>
            <a:r>
              <a:rPr lang="en-US" sz="6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.net/koreitsi</a:t>
            </a:r>
            <a:endParaRPr lang="uk" sz="6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6C5089-C9CE-6FFC-925E-E261C10C8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34398" y="36210"/>
            <a:ext cx="957602" cy="63919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" name="Picture 2" descr="Особливість корейської мови">
            <a:extLst>
              <a:ext uri="{FF2B5EF4-FFF2-40B4-BE49-F238E27FC236}">
                <a16:creationId xmlns:a16="http://schemas.microsoft.com/office/drawing/2014/main" id="{61DBF344-468B-85AA-C1EF-4D383AD29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488" y="5669717"/>
            <a:ext cx="1588959" cy="8936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</p:pic>
      <p:pic>
        <p:nvPicPr>
          <p:cNvPr id="1026" name="Picture 2" descr="Корейці України. Хто вони? • Ukraїner">
            <a:extLst>
              <a:ext uri="{FF2B5EF4-FFF2-40B4-BE49-F238E27FC236}">
                <a16:creationId xmlns:a16="http://schemas.microsoft.com/office/drawing/2014/main" id="{64C2CAD4-BF14-1098-075A-7A69762D5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623" y="5579045"/>
            <a:ext cx="1820571" cy="116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2E81D7C-A5BE-540A-77AA-5A13BAA40A9A}"/>
              </a:ext>
            </a:extLst>
          </p:cNvPr>
          <p:cNvSpPr/>
          <p:nvPr/>
        </p:nvSpPr>
        <p:spPr>
          <a:xfrm>
            <a:off x="103909" y="36211"/>
            <a:ext cx="11284527" cy="12626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"/>
            <a:endParaRPr lang="uk-UA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endParaRPr lang="uk-UA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"/>
            <a:r>
              <a:rPr lang="uk-UA" b="1" dirty="0">
                <a:solidFill>
                  <a:schemeClr val="tx2"/>
                </a:solidFill>
              </a:rPr>
              <a:t>МЕТА ДОСЛІДЖЕННЯ</a:t>
            </a:r>
            <a:endParaRPr lang="uk-UA" b="1" dirty="0">
              <a:solidFill>
                <a:schemeClr val="tx2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/>
            <a:r>
              <a:rPr lang="uk-UA" b="1" dirty="0"/>
              <a:t>Дослідити історію переселення та життя корейців в Україні, зокрема процес депортації до Узбекистану, подальше переселення на Миколаївщину та особливості життя корейської спільноти  в Шевченківській територіальній громаді</a:t>
            </a:r>
            <a:br>
              <a:rPr lang="uk" sz="2000" dirty="0"/>
            </a:br>
            <a:endParaRPr lang="uk" sz="2000" dirty="0"/>
          </a:p>
          <a:p>
            <a:pPr marL="45720"/>
            <a:endParaRPr lang="uk-UA" sz="2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/>
            <a:r>
              <a:rPr lang="uk-UA" sz="20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</a:t>
            </a:r>
          </a:p>
          <a:p>
            <a:pPr marL="45720"/>
            <a:endParaRPr lang="uk-UA" sz="2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/>
            <a:endParaRPr lang="uk-UA" sz="2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/>
            <a:endParaRPr lang="uk-UA" sz="2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/>
            <a:r>
              <a:rPr lang="uk-UA" sz="20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</a:t>
            </a:r>
          </a:p>
          <a:p>
            <a:pPr marL="45720"/>
            <a:endParaRPr lang="uk-UA" sz="2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/>
            <a:endParaRPr lang="uk-UA" sz="2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/>
            <a:endParaRPr lang="uk-UA" sz="2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/>
            <a:endParaRPr lang="uk-UA" sz="2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"/>
            <a:r>
              <a:rPr lang="uk-UA" sz="20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</a:p>
          <a:p>
            <a:pPr marL="45720"/>
            <a:endParaRPr lang="uk-UA" sz="2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Сувій: горизонтальний 7">
            <a:extLst>
              <a:ext uri="{FF2B5EF4-FFF2-40B4-BE49-F238E27FC236}">
                <a16:creationId xmlns:a16="http://schemas.microsoft.com/office/drawing/2014/main" id="{87025DC5-D77C-6A15-940F-544E2D5F7AC5}"/>
              </a:ext>
            </a:extLst>
          </p:cNvPr>
          <p:cNvSpPr/>
          <p:nvPr/>
        </p:nvSpPr>
        <p:spPr>
          <a:xfrm>
            <a:off x="883226" y="1236517"/>
            <a:ext cx="4914901" cy="1610591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tx2"/>
                </a:solidFill>
              </a:rPr>
              <a:t>ЗАВДАННЯ</a:t>
            </a:r>
          </a:p>
        </p:txBody>
      </p:sp>
    </p:spTree>
    <p:extLst>
      <p:ext uri="{BB962C8B-B14F-4D97-AF65-F5344CB8AC3E}">
        <p14:creationId xmlns:p14="http://schemas.microsoft.com/office/powerpoint/2010/main" val="6115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238991"/>
            <a:ext cx="9144000" cy="1049482"/>
          </a:xfrm>
        </p:spPr>
        <p:txBody>
          <a:bodyPr rtlCol="0"/>
          <a:lstStyle/>
          <a:p>
            <a:pPr rtl="0"/>
            <a:r>
              <a:rPr lang="uk" dirty="0"/>
              <a:t> Особистий внесок</a:t>
            </a:r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72081664"/>
              </p:ext>
            </p:extLst>
          </p:nvPr>
        </p:nvGraphicFramePr>
        <p:xfrm>
          <a:off x="5913120" y="565653"/>
          <a:ext cx="5745482" cy="3850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3011"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Види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Діяльність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Робота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491"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Збір відомостей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Пошук фото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Робота з домашнім архівом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2491"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Відвідування бібліотеки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Робота з документами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Апробація в ліцеї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2491"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Інтерв</a:t>
                      </a:r>
                      <a:r>
                        <a:rPr lang="en-US" dirty="0"/>
                        <a:t>’</a:t>
                      </a:r>
                      <a:r>
                        <a:rPr lang="uk" dirty="0"/>
                        <a:t>ю з</a:t>
                      </a:r>
                      <a:r>
                        <a:rPr lang="en-US" dirty="0"/>
                        <a:t> </a:t>
                      </a:r>
                      <a:r>
                        <a:rPr lang="uk-UA" dirty="0"/>
                        <a:t>членами</a:t>
                      </a:r>
                      <a:r>
                        <a:rPr lang="uk" dirty="0"/>
                        <a:t> родини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Вивчення</a:t>
                      </a:r>
                    </a:p>
                    <a:p>
                      <a:pPr algn="ctr" rtl="0"/>
                      <a:r>
                        <a:rPr lang="uk" dirty="0"/>
                        <a:t>традицій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" dirty="0"/>
                        <a:t> Презентація роботи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962890" y="1288473"/>
            <a:ext cx="4876801" cy="5112327"/>
          </a:xfrm>
        </p:spPr>
        <p:txBody>
          <a:bodyPr rtlCol="0"/>
          <a:lstStyle/>
          <a:p>
            <a:pPr marL="45720" indent="0" rtl="0">
              <a:buNone/>
            </a:pPr>
            <a:r>
              <a:rPr lang="uk" dirty="0"/>
              <a:t> </a:t>
            </a:r>
            <a:r>
              <a:rPr lang="uk-UA" sz="20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Власний внесок автора полягає у зборі, систематизації та аналізі інформації про історію корейської </a:t>
            </a:r>
            <a:r>
              <a:rPr lang="uk-UA" b="1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спільноти</a:t>
            </a:r>
            <a:r>
              <a:rPr lang="uk-UA" sz="20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проживає на території Миколаївщини та Шевченківської громади. У ході роботи було опрацьовано історичні джерела, матеріали про депортацію корейців, а також зібрано усні свідчення та спогади представників родини </a:t>
            </a:r>
            <a:r>
              <a:rPr lang="uk-UA" sz="1800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Дьо</a:t>
            </a:r>
            <a:endParaRPr lang="uk" sz="1800" dirty="0"/>
          </a:p>
          <a:p>
            <a:pPr rtl="0"/>
            <a:endParaRPr lang="uk" dirty="0"/>
          </a:p>
          <a:p>
            <a:pPr rtl="0"/>
            <a:r>
              <a:rPr lang="uk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7FE07B-F635-8B7E-8C4B-721B8A0131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82" y="4042064"/>
            <a:ext cx="3076612" cy="23587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AA73BA-45D2-ACB4-3302-3AB1B1BEC6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80" y="4497531"/>
            <a:ext cx="3076611" cy="21439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2AAC90-94D9-C849-86B6-10D8829E03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391" y="4752112"/>
            <a:ext cx="3652189" cy="197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0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455" y="225138"/>
            <a:ext cx="11786985" cy="770654"/>
          </a:xfrm>
        </p:spPr>
        <p:txBody>
          <a:bodyPr rtlCol="0">
            <a:normAutofit fontScale="90000"/>
          </a:bodyPr>
          <a:lstStyle/>
          <a:p>
            <a:pPr rtl="0"/>
            <a:r>
              <a:rPr lang="uk" sz="3200" dirty="0"/>
              <a:t>Вступ. Синтез культур: Корейської  - Узбецької - Української</a:t>
            </a:r>
          </a:p>
        </p:txBody>
      </p:sp>
      <p:graphicFrame>
        <p:nvGraphicFramePr>
          <p:cNvPr id="5" name="Місце для вмісту 4" descr="Проста радіальна схема, що показує відношення між 3 завданнями навколо центральної групи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83505359"/>
              </p:ext>
            </p:extLst>
          </p:nvPr>
        </p:nvGraphicFramePr>
        <p:xfrm>
          <a:off x="5624255" y="1600201"/>
          <a:ext cx="5545972" cy="4262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518160" y="1376366"/>
            <a:ext cx="5334000" cy="5044754"/>
          </a:xfrm>
        </p:spPr>
        <p:txBody>
          <a:bodyPr rtlCol="0">
            <a:noAutofit/>
          </a:bodyPr>
          <a:lstStyle/>
          <a:p>
            <a:pPr marL="45720" indent="0" algn="ctr" rtl="0">
              <a:buNone/>
            </a:pPr>
            <a:r>
              <a:rPr lang="uk" sz="2400" dirty="0"/>
              <a:t>Миколаївщина – полікультурний регіон, тут проживають представники  більше ніж 130 національностей. На  прикладі Шевченківської громади та родини Дьо </a:t>
            </a:r>
            <a:r>
              <a:rPr lang="uk-UA" sz="2400" dirty="0"/>
              <a:t>ми намагалися показати взаємний вплив трьох культур, їх спільні риси та особливості. Також, нам  хотілося нагадати про трагічну долю корейського народу, про те, що в Україні вони знайшли другу Батьківщину.</a:t>
            </a:r>
          </a:p>
          <a:p>
            <a:pPr marL="45720" indent="0" algn="ctr" rtl="0">
              <a:buNone/>
            </a:pPr>
            <a:r>
              <a:rPr lang="uk-UA" sz="2800" dirty="0"/>
              <a:t> </a:t>
            </a:r>
          </a:p>
          <a:p>
            <a:pPr marL="45720" indent="0" algn="ctr" rtl="0">
              <a:buNone/>
            </a:pPr>
            <a:r>
              <a:rPr lang="uk-UA" sz="2400" dirty="0"/>
              <a:t> </a:t>
            </a:r>
            <a:endParaRPr lang="uk"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8EA11F-1CE9-F7DA-6F4B-67E6390CE0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1321" y="1796161"/>
            <a:ext cx="1743664" cy="14797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411A1A-FD10-B3CB-FFB5-33424E4025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9374" y="3347720"/>
            <a:ext cx="1525471" cy="13563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05D1E4-A42C-6556-863D-FF14186A3C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6700" y="5174677"/>
            <a:ext cx="2169241" cy="1375063"/>
          </a:xfrm>
          <a:prstGeom prst="rect">
            <a:avLst/>
          </a:prstGeom>
        </p:spPr>
      </p:pic>
      <p:pic>
        <p:nvPicPr>
          <p:cNvPr id="2050" name="Picture 2" descr="Головне управління Пенсійного фонду України в Миколаївській області (код  ЄДРПОУ 13844159) - Головне управління Пенсійного фонду України в  Миколаївській області">
            <a:extLst>
              <a:ext uri="{FF2B5EF4-FFF2-40B4-BE49-F238E27FC236}">
                <a16:creationId xmlns:a16="http://schemas.microsoft.com/office/drawing/2014/main" id="{2CCC4AAD-44EF-28D7-E644-A1C64D6EF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092" y="1203846"/>
            <a:ext cx="1064628" cy="99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ілка: вліво-вправо 6">
            <a:extLst>
              <a:ext uri="{FF2B5EF4-FFF2-40B4-BE49-F238E27FC236}">
                <a16:creationId xmlns:a16="http://schemas.microsoft.com/office/drawing/2014/main" id="{B2AB906B-C2D6-89A6-1D1C-1703F6C6FFA3}"/>
              </a:ext>
            </a:extLst>
          </p:cNvPr>
          <p:cNvSpPr/>
          <p:nvPr/>
        </p:nvSpPr>
        <p:spPr>
          <a:xfrm>
            <a:off x="89740" y="194685"/>
            <a:ext cx="11485245" cy="1044862"/>
          </a:xfrm>
          <a:prstGeom prst="left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2"/>
                </a:solidFill>
              </a:rPr>
              <a:t>ВСТУП. СІНТЕЗ КУЛЬТУР: КОРЕЙСЬКОЇ – УЗБЕЦЬКОЇ - УКРАЇНСЬКОЇ</a:t>
            </a:r>
          </a:p>
        </p:txBody>
      </p:sp>
    </p:spTree>
    <p:extLst>
      <p:ext uri="{BB962C8B-B14F-4D97-AF65-F5344CB8AC3E}">
        <p14:creationId xmlns:p14="http://schemas.microsoft.com/office/powerpoint/2010/main" val="187394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uk" dirty="0"/>
              <a:t> Чисельність корейців на території України Миколаївщини, та Шевченківської ТГ</a:t>
            </a:r>
          </a:p>
        </p:txBody>
      </p:sp>
      <p:graphicFrame>
        <p:nvGraphicFramePr>
          <p:cNvPr id="6" name="Місце для вмісту 5" descr="Звичайна стовпчаста діаграма, на якій відображено значення 3 рядів для 4 категорій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687020"/>
              </p:ext>
            </p:extLst>
          </p:nvPr>
        </p:nvGraphicFramePr>
        <p:xfrm>
          <a:off x="1229360" y="1900237"/>
          <a:ext cx="10068560" cy="4392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915D2AE4-A2B2-9324-A1CF-28A8298C85EC}"/>
              </a:ext>
            </a:extLst>
          </p:cNvPr>
          <p:cNvSpPr/>
          <p:nvPr/>
        </p:nvSpPr>
        <p:spPr>
          <a:xfrm>
            <a:off x="619760" y="374069"/>
            <a:ext cx="10678160" cy="13091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tx2"/>
                </a:solidFill>
              </a:rPr>
              <a:t>Статистичні  дані.  Чисельність корейців в Україні, Миколаївській області, Шевченківській громаді</a:t>
            </a:r>
          </a:p>
        </p:txBody>
      </p:sp>
    </p:spTree>
    <p:extLst>
      <p:ext uri="{BB962C8B-B14F-4D97-AF65-F5344CB8AC3E}">
        <p14:creationId xmlns:p14="http://schemas.microsoft.com/office/powerpoint/2010/main" val="16854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-753832"/>
            <a:ext cx="7958830" cy="7225751"/>
          </a:xfrm>
        </p:spPr>
        <p:txBody>
          <a:bodyPr rtlCol="0">
            <a:normAutofit fontScale="90000"/>
          </a:bodyPr>
          <a:lstStyle/>
          <a:p>
            <a:r>
              <a:rPr lang="uk" dirty="0"/>
              <a:t> </a:t>
            </a:r>
            <a:br>
              <a:rPr lang="uk" dirty="0"/>
            </a:br>
            <a:br>
              <a:rPr lang="uk" dirty="0"/>
            </a:br>
            <a:r>
              <a:rPr lang="uk-UA" sz="2200" b="1" dirty="0"/>
              <a:t>Перші корейські родини почали масово переселятися на Далекий Схід Російської імперії ще у 1860 роках </a:t>
            </a:r>
            <a:r>
              <a:rPr lang="en-US" sz="2200" b="1" dirty="0"/>
              <a:t>XIX</a:t>
            </a:r>
            <a:r>
              <a:rPr lang="uk-UA" sz="2200" b="1" dirty="0"/>
              <a:t> ст. Основними причинами були голод та безземелля, а також, японська окупація, від якої тікало корейське населення, рятуючись від переслідувань.</a:t>
            </a:r>
            <a:br>
              <a:rPr lang="uk-UA" sz="2200" b="1" dirty="0"/>
            </a:br>
            <a:br>
              <a:rPr lang="uk-UA" sz="1800" b="1" dirty="0"/>
            </a:br>
            <a:r>
              <a:rPr lang="uk-UA" sz="2200" b="1" dirty="0"/>
              <a:t>Корейське населення СРСР практично першим зазнало сталінських репресій 30-х років</a:t>
            </a:r>
            <a:r>
              <a:rPr lang="en-US" sz="2200" b="1" dirty="0"/>
              <a:t>  XX </a:t>
            </a:r>
            <a:r>
              <a:rPr lang="uk-UA" sz="2200" b="1" dirty="0"/>
              <a:t>століття. За наказом Й. Сталіна близько 172 тисяч корейців було депортовано  з Далекого Сходу в Середню Азію, зокрема в Узбекистан.</a:t>
            </a:r>
            <a:r>
              <a:rPr lang="uk-UA" sz="2200" dirty="0"/>
              <a:t>  </a:t>
            </a:r>
            <a:r>
              <a:rPr lang="uk-UA" sz="2200" b="1" dirty="0"/>
              <a:t>Там вони займалися звичною справою- сільським господарством, але корейці опинилися в пустельних районах, де довелося розпочинати життя з нуля. У 50 - 70х роках корейцям було нарешті  дозволено переселятися в інші республіки, так вони опиняються на території України,  особливо активно вони заселяли Південь – Херсонщину, Миколаївщину, Крим.</a:t>
            </a:r>
            <a:r>
              <a:rPr lang="en-US" sz="2200" b="1" dirty="0"/>
              <a:t> </a:t>
            </a:r>
            <a:br>
              <a:rPr lang="uk-UA" sz="2200" b="1" dirty="0"/>
            </a:br>
            <a:br>
              <a:rPr lang="uk-UA" sz="2200" b="1" dirty="0"/>
            </a:br>
            <a:r>
              <a:rPr lang="en-US" sz="1600" b="1" dirty="0">
                <a:hlinkClick r:id="rId2"/>
              </a:rPr>
              <a:t>https://hromadske.radio/news/2017/06/17/80-rokiv-deportaciyi-koreyciv-iz-dalekogo-shodu-pro-dosvid-svoyeyi-deportovanoyi-rodyny-rozpovidaye-ochevydec</a:t>
            </a:r>
            <a:br>
              <a:rPr lang="uk-UA" sz="1600" b="1" dirty="0"/>
            </a:br>
            <a:endParaRPr lang="uk" sz="1600" dirty="0"/>
          </a:p>
        </p:txBody>
      </p:sp>
      <p:pic>
        <p:nvPicPr>
          <p:cNvPr id="1026" name="Picture 2" descr="80 років депортації корейців із Далекого сходу: про досвід своєї  депортованої родини розповідає очевидець">
            <a:extLst>
              <a:ext uri="{FF2B5EF4-FFF2-40B4-BE49-F238E27FC236}">
                <a16:creationId xmlns:a16="http://schemas.microsoft.com/office/drawing/2014/main" id="{3D8ACD7C-667F-AA33-3800-F7BA3D7FA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110" y="119929"/>
            <a:ext cx="2937597" cy="174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80 років депортації корейців із Далекого сходу: про досвід своєї  депортованої родини розповідає очевидець">
            <a:extLst>
              <a:ext uri="{FF2B5EF4-FFF2-40B4-BE49-F238E27FC236}">
                <a16:creationId xmlns:a16="http://schemas.microsoft.com/office/drawing/2014/main" id="{37517A4D-6210-EAEA-323E-7FB7D2EB0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110" y="2036618"/>
            <a:ext cx="2931752" cy="188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3B5339-418B-6230-1F8F-256E5EDA0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6110" y="4172383"/>
            <a:ext cx="3036743" cy="2067358"/>
          </a:xfrm>
          <a:prstGeom prst="rect">
            <a:avLst/>
          </a:prstGeom>
        </p:spPr>
      </p:pic>
      <p:sp>
        <p:nvSpPr>
          <p:cNvPr id="3" name="Сувій: горизонтальний 2">
            <a:extLst>
              <a:ext uri="{FF2B5EF4-FFF2-40B4-BE49-F238E27FC236}">
                <a16:creationId xmlns:a16="http://schemas.microsoft.com/office/drawing/2014/main" id="{50E2BA91-2B99-E16B-99B1-B538A0F63053}"/>
              </a:ext>
            </a:extLst>
          </p:cNvPr>
          <p:cNvSpPr/>
          <p:nvPr/>
        </p:nvSpPr>
        <p:spPr>
          <a:xfrm>
            <a:off x="782320" y="203201"/>
            <a:ext cx="7884160" cy="88392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chemeClr val="tx2"/>
                </a:solidFill>
              </a:rPr>
              <a:t>ІСТОРИЧНИЙ ЕКСКУРС.  ДЕПОРТАЦІЯ</a:t>
            </a:r>
          </a:p>
        </p:txBody>
      </p:sp>
    </p:spTree>
    <p:extLst>
      <p:ext uri="{BB962C8B-B14F-4D97-AF65-F5344CB8AC3E}">
        <p14:creationId xmlns:p14="http://schemas.microsoft.com/office/powerpoint/2010/main" val="50887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C86FD-5DFD-CB69-D01E-CC1AA4EFB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931" y="1129085"/>
            <a:ext cx="8356821" cy="5582433"/>
          </a:xfrm>
        </p:spPr>
        <p:txBody>
          <a:bodyPr>
            <a:normAutofit fontScale="90000"/>
          </a:bodyPr>
          <a:lstStyle/>
          <a:p>
            <a:r>
              <a:rPr lang="uk-UA" sz="2200" dirty="0"/>
              <a:t>В пошуках родючих земель та сприятливого клімату, рятуючись від важких умов у Середній Азії, корейці почали  масово заселяти Миколаївщину у 50-80 х роках 20 ст.</a:t>
            </a:r>
            <a:br>
              <a:rPr lang="uk-UA" sz="2200" dirty="0"/>
            </a:br>
            <a:r>
              <a:rPr lang="uk-UA" sz="2200" dirty="0" err="1">
                <a:highlight>
                  <a:srgbClr val="00FF00"/>
                </a:highlight>
              </a:rPr>
              <a:t>К</a:t>
            </a:r>
            <a:r>
              <a:rPr lang="uk-UA" sz="2200" b="1" dirty="0" err="1">
                <a:highlight>
                  <a:srgbClr val="00FF00"/>
                </a:highlight>
              </a:rPr>
              <a:t>орйо-сарам</a:t>
            </a:r>
            <a:r>
              <a:rPr lang="uk-UA" sz="2200" b="1" dirty="0">
                <a:highlight>
                  <a:srgbClr val="00FF00"/>
                </a:highlight>
              </a:rPr>
              <a:t> </a:t>
            </a:r>
            <a:r>
              <a:rPr lang="uk-UA" sz="2200" b="1" dirty="0"/>
              <a:t>- </a:t>
            </a:r>
            <a:r>
              <a:rPr lang="ru-RU" sz="2200" b="1" dirty="0"/>
              <a:t> </a:t>
            </a:r>
            <a:r>
              <a:rPr lang="ru-RU" sz="2200" b="1" dirty="0" err="1"/>
              <a:t>самоназва</a:t>
            </a:r>
            <a:r>
              <a:rPr lang="ru-RU" sz="2200" b="1" dirty="0"/>
              <a:t> </a:t>
            </a:r>
            <a:r>
              <a:rPr lang="ru-RU" sz="2200" b="1" dirty="0" err="1"/>
              <a:t>етнічних</a:t>
            </a:r>
            <a:r>
              <a:rPr lang="ru-RU" sz="2200" b="1" dirty="0"/>
              <a:t> </a:t>
            </a:r>
            <a:r>
              <a:rPr lang="ru-RU" sz="2200" b="1" dirty="0" err="1"/>
              <a:t>корейців</a:t>
            </a:r>
            <a:r>
              <a:rPr lang="ru-RU" sz="2200" b="1" dirty="0"/>
              <a:t>, </a:t>
            </a:r>
            <a:r>
              <a:rPr lang="ru-RU" sz="2200" b="1" dirty="0" err="1"/>
              <a:t>які</a:t>
            </a:r>
            <a:r>
              <a:rPr lang="ru-RU" sz="2200" b="1" dirty="0"/>
              <a:t> проживали на </a:t>
            </a:r>
            <a:r>
              <a:rPr lang="ru-RU" sz="2200" b="1" dirty="0" err="1"/>
              <a:t>пострадянському</a:t>
            </a:r>
            <a:r>
              <a:rPr lang="ru-RU" sz="2200" b="1" dirty="0"/>
              <a:t> </a:t>
            </a:r>
            <a:r>
              <a:rPr lang="ru-RU" sz="2200" b="1" dirty="0" err="1"/>
              <a:t>просторі</a:t>
            </a:r>
            <a:r>
              <a:rPr lang="ru-RU" sz="2200" b="1" dirty="0"/>
              <a:t> (</a:t>
            </a:r>
            <a:r>
              <a:rPr lang="ru-RU" sz="2200" b="1" dirty="0" err="1"/>
              <a:t>переважно</a:t>
            </a:r>
            <a:r>
              <a:rPr lang="ru-RU" sz="2200" b="1" dirty="0"/>
              <a:t> в державах </a:t>
            </a:r>
            <a:r>
              <a:rPr lang="ru-RU" sz="2200" b="1" dirty="0" err="1"/>
              <a:t>Середньої</a:t>
            </a:r>
            <a:r>
              <a:rPr lang="ru-RU" sz="2200" b="1" dirty="0"/>
              <a:t> </a:t>
            </a:r>
            <a:r>
              <a:rPr lang="ru-RU" sz="2200" b="1" dirty="0" err="1"/>
              <a:t>Азії</a:t>
            </a:r>
            <a:r>
              <a:rPr lang="ru-RU" sz="2200" b="1" dirty="0"/>
              <a:t> </a:t>
            </a:r>
            <a:r>
              <a:rPr lang="ru-RU" sz="2200" dirty="0"/>
              <a:t>), </a:t>
            </a:r>
            <a:r>
              <a:rPr lang="ru-RU" sz="2200" dirty="0" err="1"/>
              <a:t>що</a:t>
            </a:r>
            <a:r>
              <a:rPr lang="ru-RU" sz="2200" dirty="0"/>
              <a:t> є </a:t>
            </a:r>
            <a:r>
              <a:rPr lang="ru-RU" sz="2200" dirty="0" err="1"/>
              <a:t>нащадками</a:t>
            </a:r>
            <a:r>
              <a:rPr lang="ru-RU" sz="2200" dirty="0"/>
              <a:t> </a:t>
            </a:r>
            <a:r>
              <a:rPr lang="ru-RU" sz="2200" dirty="0" err="1"/>
              <a:t>переселенців</a:t>
            </a:r>
            <a:r>
              <a:rPr lang="ru-RU" sz="2200" dirty="0"/>
              <a:t> з Далекого Сходу </a:t>
            </a:r>
            <a:r>
              <a:rPr lang="uk-UA" sz="2200" dirty="0"/>
              <a:t>) із республік Центральної Азії (Узбекистану та Казахстану),   саме  вони переселялися на  Південь України.</a:t>
            </a:r>
            <a:br>
              <a:rPr lang="uk-UA" sz="2200" dirty="0"/>
            </a:br>
            <a:r>
              <a:rPr lang="uk-UA" sz="2200" dirty="0"/>
              <a:t>Одне з найбільших компактних поселень утворилося у с. </a:t>
            </a:r>
            <a:r>
              <a:rPr lang="uk-UA" sz="2200" dirty="0" err="1"/>
              <a:t>Шевченково</a:t>
            </a:r>
            <a:r>
              <a:rPr lang="uk-UA" sz="2200" dirty="0"/>
              <a:t> та навколишніх селах ( зараз вони входять до Шевченківської громади). Корейці почали займатися сільським господарством, спеціалізувалися на вирощуванні овочів( цибулі, капусти, баштанних культур), займалися вирощуванням зелені та овочів у теплицях, що забезпечувало продукцією регіон.</a:t>
            </a:r>
            <a:br>
              <a:rPr lang="uk-UA" sz="2200" dirty="0"/>
            </a:br>
            <a:br>
              <a:rPr lang="uk-UA" sz="2200" dirty="0"/>
            </a:br>
            <a:br>
              <a:rPr lang="uk-UA" sz="2200" dirty="0"/>
            </a:br>
            <a:r>
              <a:rPr lang="uk-UA" sz="1600" b="1" dirty="0"/>
              <a:t> </a:t>
            </a:r>
            <a:r>
              <a:rPr lang="en-US" sz="1600" b="1" dirty="0">
                <a:hlinkClick r:id="rId2"/>
              </a:rPr>
              <a:t>https://www.dw.com/uk/ak-etnicni-korejci-na-mikolaivsini-pid-cas-vijni-zivut-reportaz-dw/a-71439627</a:t>
            </a:r>
            <a:br>
              <a:rPr lang="uk-UA" sz="1600" b="1" dirty="0"/>
            </a:br>
            <a:r>
              <a:rPr lang="en-US" sz="1600" b="1" dirty="0">
                <a:hlinkClick r:id="rId3"/>
              </a:rPr>
              <a:t>https://agroportal.ua/ru/publishing/intervyu/shevchenkivska-tg-pislya-peremogi-deficit-bude-ne-v-koshtah-a-v-lyudyah-yaki-vidbudovuvatimut-gromadi</a:t>
            </a:r>
            <a:br>
              <a:rPr lang="uk-UA" sz="1600" b="1" dirty="0"/>
            </a:br>
            <a:endParaRPr lang="uk-UA" sz="16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227313B-9FD5-1BE0-6837-4B52C747E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30832"/>
            <a:ext cx="35266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2F663E0-D2D0-15AE-BD45-A7B851A22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30832"/>
            <a:ext cx="35266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2" name="Picture 4" descr="Етнічні корейці на Миколаївщині — Суспільне Миколаїв">
            <a:extLst>
              <a:ext uri="{FF2B5EF4-FFF2-40B4-BE49-F238E27FC236}">
                <a16:creationId xmlns:a16="http://schemas.microsoft.com/office/drawing/2014/main" id="{FE7ED1A3-6C68-7585-6E78-C15673940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026" y="3952950"/>
            <a:ext cx="2143125" cy="127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увій: горизонтальний 5">
            <a:extLst>
              <a:ext uri="{FF2B5EF4-FFF2-40B4-BE49-F238E27FC236}">
                <a16:creationId xmlns:a16="http://schemas.microsoft.com/office/drawing/2014/main" id="{CA194AED-023D-42E0-B2F3-69833EE7F3FF}"/>
              </a:ext>
            </a:extLst>
          </p:cNvPr>
          <p:cNvSpPr/>
          <p:nvPr/>
        </p:nvSpPr>
        <p:spPr>
          <a:xfrm>
            <a:off x="437322" y="1"/>
            <a:ext cx="8356821" cy="1129084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accent1">
                    <a:lumMod val="50000"/>
                  </a:schemeClr>
                </a:solidFill>
              </a:rPr>
              <a:t>Корейці на території Миколаївщині та Шевченківської ТГ </a:t>
            </a:r>
          </a:p>
        </p:txBody>
      </p:sp>
      <p:pic>
        <p:nvPicPr>
          <p:cNvPr id="1028" name="Picture 4" descr="Корейці на Миколаївщині: від цибулі й капусти до допомоги ЗСУ |  Миколаївська Правда | Свіжі новини Миколаєва та Миколаївської області">
            <a:extLst>
              <a:ext uri="{FF2B5EF4-FFF2-40B4-BE49-F238E27FC236}">
                <a16:creationId xmlns:a16="http://schemas.microsoft.com/office/drawing/2014/main" id="{3AA08400-DC8C-88D9-B3A5-10EDE830A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026" y="2529385"/>
            <a:ext cx="2143125" cy="127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орейці в Україні: від цибулі й капусти до допомоги ЗСУ">
            <a:extLst>
              <a:ext uri="{FF2B5EF4-FFF2-40B4-BE49-F238E27FC236}">
                <a16:creationId xmlns:a16="http://schemas.microsoft.com/office/drawing/2014/main" id="{7D128A17-B1CF-0993-B8B4-63F848424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026" y="5376515"/>
            <a:ext cx="2143125" cy="142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Шевченківська ТГ: Після перемоги дефіцит буде не в коштах, а в людях, які  відбудовуватимуть громади — AgroPortal.ua">
            <a:extLst>
              <a:ext uri="{FF2B5EF4-FFF2-40B4-BE49-F238E27FC236}">
                <a16:creationId xmlns:a16="http://schemas.microsoft.com/office/drawing/2014/main" id="{2A9E3566-0112-5332-8B7D-244A3DDB0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318" y="57930"/>
            <a:ext cx="2604002" cy="215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98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21735"/>
            <a:ext cx="9144000" cy="767502"/>
          </a:xfrm>
        </p:spPr>
        <p:txBody>
          <a:bodyPr rtlCol="0">
            <a:normAutofit/>
          </a:bodyPr>
          <a:lstStyle/>
          <a:p>
            <a:pPr rtl="0"/>
            <a:r>
              <a:rPr lang="uk" dirty="0"/>
              <a:t>                  </a:t>
            </a:r>
            <a:r>
              <a:rPr lang="uk-UA" dirty="0"/>
              <a:t> </a:t>
            </a:r>
            <a:endParaRPr lang="uk" dirty="0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idx="1"/>
          </p:nvPr>
        </p:nvSpPr>
        <p:spPr>
          <a:xfrm>
            <a:off x="1371600" y="2079401"/>
            <a:ext cx="5206753" cy="568417"/>
          </a:xfrm>
        </p:spPr>
        <p:txBody>
          <a:bodyPr rtlCol="0">
            <a:normAutofit/>
          </a:bodyPr>
          <a:lstStyle/>
          <a:p>
            <a:pPr rtl="0"/>
            <a:r>
              <a:rPr lang="uk-UA" sz="3200" dirty="0"/>
              <a:t>      </a:t>
            </a:r>
            <a:r>
              <a:rPr lang="uk-UA" sz="3200" b="1" dirty="0"/>
              <a:t>Українська</a:t>
            </a:r>
            <a:endParaRPr lang="en-US" sz="3200" b="1" dirty="0"/>
          </a:p>
        </p:txBody>
      </p:sp>
      <p:sp>
        <p:nvSpPr>
          <p:cNvPr id="8" name="Місце для вмісту 7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marL="45720" indent="0" rtl="0">
              <a:buNone/>
            </a:pPr>
            <a:r>
              <a:rPr lang="uk-UA" dirty="0"/>
              <a:t>- Незламність духу</a:t>
            </a:r>
          </a:p>
          <a:p>
            <a:pPr rtl="0"/>
            <a:r>
              <a:rPr lang="uk-UA" dirty="0"/>
              <a:t>Трагедія розділення</a:t>
            </a:r>
          </a:p>
          <a:p>
            <a:pPr rtl="0"/>
            <a:r>
              <a:rPr lang="uk-UA" dirty="0"/>
              <a:t>Повага до традицій</a:t>
            </a:r>
          </a:p>
          <a:p>
            <a:pPr rtl="0"/>
            <a:r>
              <a:rPr lang="uk-UA" dirty="0"/>
              <a:t>Вишиванка для українців</a:t>
            </a:r>
          </a:p>
          <a:p>
            <a:pPr rtl="0"/>
            <a:r>
              <a:rPr lang="uk-UA" dirty="0"/>
              <a:t>Гостинність</a:t>
            </a:r>
          </a:p>
          <a:p>
            <a:pPr rtl="0"/>
            <a:r>
              <a:rPr lang="uk-UA" dirty="0"/>
              <a:t>Працелюбство</a:t>
            </a:r>
          </a:p>
          <a:p>
            <a:pPr rtl="0"/>
            <a:r>
              <a:rPr lang="uk-UA" dirty="0"/>
              <a:t>Самоорганізація, </a:t>
            </a:r>
            <a:r>
              <a:rPr lang="uk-UA" dirty="0" err="1"/>
              <a:t>волонтерство</a:t>
            </a:r>
            <a:endParaRPr lang="en-US" dirty="0"/>
          </a:p>
        </p:txBody>
      </p:sp>
      <p:sp>
        <p:nvSpPr>
          <p:cNvPr id="10" name="Місце для вмісту 9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r>
              <a:rPr lang="uk-UA" dirty="0"/>
              <a:t>Трагедія Голоду</a:t>
            </a:r>
          </a:p>
          <a:p>
            <a:pPr rtl="0"/>
            <a:r>
              <a:rPr lang="uk-UA" dirty="0"/>
              <a:t>Поняття « ХАН» ( глибокий смуток)</a:t>
            </a:r>
          </a:p>
          <a:p>
            <a:pPr rtl="0"/>
            <a:r>
              <a:rPr lang="uk-UA" dirty="0"/>
              <a:t>Повага  до предків</a:t>
            </a:r>
          </a:p>
          <a:p>
            <a:pPr rtl="0"/>
            <a:r>
              <a:rPr lang="uk-UA" dirty="0" err="1"/>
              <a:t>Ханбок</a:t>
            </a:r>
            <a:r>
              <a:rPr lang="uk-UA" dirty="0"/>
              <a:t> – національний одяг</a:t>
            </a:r>
          </a:p>
          <a:p>
            <a:pPr rtl="0"/>
            <a:r>
              <a:rPr lang="uk-UA" dirty="0"/>
              <a:t>Родина, культ сім</a:t>
            </a:r>
            <a:r>
              <a:rPr lang="en-US" dirty="0"/>
              <a:t>’</a:t>
            </a:r>
            <a:r>
              <a:rPr lang="uk-UA" dirty="0"/>
              <a:t>ї</a:t>
            </a:r>
            <a:endParaRPr lang="en-US" dirty="0"/>
          </a:p>
          <a:p>
            <a:pPr rtl="0"/>
            <a:r>
              <a:rPr lang="uk-UA" dirty="0"/>
              <a:t>Освіта – </a:t>
            </a:r>
            <a:r>
              <a:rPr lang="uk-UA" dirty="0" err="1"/>
              <a:t>Пріорітет</a:t>
            </a:r>
            <a:endParaRPr lang="uk-UA" dirty="0"/>
          </a:p>
          <a:p>
            <a:pPr rtl="0"/>
            <a:endParaRPr lang="uk-UA" dirty="0"/>
          </a:p>
          <a:p>
            <a:pPr rtl="0"/>
            <a:endParaRPr lang="uk-UA" dirty="0"/>
          </a:p>
          <a:p>
            <a:pPr marL="45720" indent="0" rtl="0">
              <a:buNone/>
            </a:pPr>
            <a:endParaRPr lang="en-US" dirty="0"/>
          </a:p>
        </p:txBody>
      </p:sp>
      <p:pic>
        <p:nvPicPr>
          <p:cNvPr id="1026" name="Picture 2" descr="Силует карти України Векторні ілюстрації">
            <a:extLst>
              <a:ext uri="{FF2B5EF4-FFF2-40B4-BE49-F238E27FC236}">
                <a16:creationId xmlns:a16="http://schemas.microsoft.com/office/drawing/2014/main" id="{41C12455-236C-3FDE-7458-FF1758B6A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0" y="121735"/>
            <a:ext cx="1614226" cy="112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Карта Контуру Північної Кореї Південної Кореї Корейського Півострова Прапор  Обох Стоковий вектор ©Au_hoo 420866618">
            <a:extLst>
              <a:ext uri="{FF2B5EF4-FFF2-40B4-BE49-F238E27FC236}">
                <a16:creationId xmlns:a16="http://schemas.microsoft.com/office/drawing/2014/main" id="{2DA6E4CB-B85F-9873-19CF-88FB06AFCF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0" name="Picture 6" descr="Карта південної кореї: векторна графіка, зображення, Карта південної кореї  малюнки | Скачати з DepositPhotos">
            <a:extLst>
              <a:ext uri="{FF2B5EF4-FFF2-40B4-BE49-F238E27FC236}">
                <a16:creationId xmlns:a16="http://schemas.microsoft.com/office/drawing/2014/main" id="{3ED673D7-AAB4-ABC2-7CC3-34847B50F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348" y="74173"/>
            <a:ext cx="1873406" cy="162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ілка: униз 3">
            <a:extLst>
              <a:ext uri="{FF2B5EF4-FFF2-40B4-BE49-F238E27FC236}">
                <a16:creationId xmlns:a16="http://schemas.microsoft.com/office/drawing/2014/main" id="{FC3AB259-FB7A-D3BB-F6A1-CAE40E1C066A}"/>
              </a:ext>
            </a:extLst>
          </p:cNvPr>
          <p:cNvSpPr/>
          <p:nvPr/>
        </p:nvSpPr>
        <p:spPr>
          <a:xfrm>
            <a:off x="3328203" y="1455940"/>
            <a:ext cx="1358165" cy="7428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Місце для тексту 8"/>
          <p:cNvSpPr txBox="1">
            <a:spLocks/>
          </p:cNvSpPr>
          <p:nvPr/>
        </p:nvSpPr>
        <p:spPr>
          <a:xfrm>
            <a:off x="6278880" y="2079400"/>
            <a:ext cx="4389120" cy="568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None/>
              <a:defRPr sz="2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dirty="0"/>
              <a:t>    </a:t>
            </a:r>
            <a:r>
              <a:rPr lang="uk-UA" sz="3200" b="1" dirty="0"/>
              <a:t>Корейська</a:t>
            </a:r>
            <a:endParaRPr lang="en-US" sz="3200" b="1" dirty="0"/>
          </a:p>
        </p:txBody>
      </p:sp>
      <p:sp>
        <p:nvSpPr>
          <p:cNvPr id="9" name="Стрілка: вліво-вправо 8">
            <a:extLst>
              <a:ext uri="{FF2B5EF4-FFF2-40B4-BE49-F238E27FC236}">
                <a16:creationId xmlns:a16="http://schemas.microsoft.com/office/drawing/2014/main" id="{091F91C0-5430-168D-8964-C623701F5D52}"/>
              </a:ext>
            </a:extLst>
          </p:cNvPr>
          <p:cNvSpPr/>
          <p:nvPr/>
        </p:nvSpPr>
        <p:spPr>
          <a:xfrm>
            <a:off x="1524000" y="248575"/>
            <a:ext cx="8827363" cy="1622707"/>
          </a:xfrm>
          <a:prstGeom prst="left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2800" b="1" dirty="0">
                <a:solidFill>
                  <a:schemeClr val="tx2"/>
                </a:solidFill>
              </a:rPr>
              <a:t>Взаємозв</a:t>
            </a:r>
            <a:r>
              <a:rPr lang="en-US" sz="2800" b="1" dirty="0">
                <a:solidFill>
                  <a:schemeClr val="tx2"/>
                </a:solidFill>
              </a:rPr>
              <a:t>’</a:t>
            </a:r>
            <a:r>
              <a:rPr lang="uk" sz="2800" b="1" dirty="0">
                <a:solidFill>
                  <a:schemeClr val="tx2"/>
                </a:solidFill>
              </a:rPr>
              <a:t>язок культур. Ми – різні, але ми – єдині!</a:t>
            </a:r>
            <a:endParaRPr lang="uk-UA" sz="2800" b="1" dirty="0">
              <a:solidFill>
                <a:schemeClr val="tx2"/>
              </a:solidFill>
            </a:endParaRPr>
          </a:p>
        </p:txBody>
      </p:sp>
      <p:sp>
        <p:nvSpPr>
          <p:cNvPr id="12" name="Місце для тексту 11">
            <a:extLst>
              <a:ext uri="{FF2B5EF4-FFF2-40B4-BE49-F238E27FC236}">
                <a16:creationId xmlns:a16="http://schemas.microsoft.com/office/drawing/2014/main" id="{9C81BF1F-23F0-7235-4E3D-C8F2F17E2B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7526" y="1455939"/>
            <a:ext cx="1436664" cy="68310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2942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3512" y="177554"/>
            <a:ext cx="3856136" cy="1110920"/>
          </a:xfrm>
        </p:spPr>
        <p:txBody>
          <a:bodyPr rtlCol="0" anchor="b">
            <a:normAutofit/>
          </a:bodyPr>
          <a:lstStyle/>
          <a:p>
            <a:pPr rtl="0"/>
            <a:r>
              <a:rPr lang="uk" dirty="0"/>
              <a:t> </a:t>
            </a:r>
          </a:p>
        </p:txBody>
      </p:sp>
      <p:pic>
        <p:nvPicPr>
          <p:cNvPr id="6" name="Місце для зображення 5">
            <a:extLst>
              <a:ext uri="{FF2B5EF4-FFF2-40B4-BE49-F238E27FC236}">
                <a16:creationId xmlns:a16="http://schemas.microsoft.com/office/drawing/2014/main" id="{A432502A-F9A1-5168-5F9E-12AA8E987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r="4051"/>
          <a:stretch>
            <a:fillRect/>
          </a:stretch>
        </p:blipFill>
        <p:spPr>
          <a:xfrm>
            <a:off x="82185" y="176545"/>
            <a:ext cx="3952009" cy="3348911"/>
          </a:xfrm>
          <a:prstGeom prst="rect">
            <a:avLst/>
          </a:prstGeom>
          <a:noFill/>
          <a:ln w="76200">
            <a:solidFill>
              <a:prstClr val="white"/>
            </a:solidFill>
            <a:miter lim="800000"/>
          </a:ln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D79FB35-71A5-57C7-0E8D-EBAA3772B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5036" y="2431473"/>
            <a:ext cx="3856136" cy="3138054"/>
          </a:xfrm>
        </p:spPr>
        <p:txBody>
          <a:bodyPr>
            <a:normAutofit/>
          </a:bodyPr>
          <a:lstStyle/>
          <a:p>
            <a:r>
              <a:rPr lang="ru-RU" sz="2000" dirty="0"/>
              <a:t> .</a:t>
            </a:r>
            <a:endParaRPr lang="en-US" sz="2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C606A4-9047-CC18-5A5C-6293BA6746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622" y="684811"/>
            <a:ext cx="4143355" cy="3247404"/>
          </a:xfrm>
          <a:prstGeom prst="rect">
            <a:avLst/>
          </a:prstGeom>
        </p:spPr>
      </p:pic>
      <p:sp>
        <p:nvSpPr>
          <p:cNvPr id="3" name="Прямокутник: округлені кути 2">
            <a:extLst>
              <a:ext uri="{FF2B5EF4-FFF2-40B4-BE49-F238E27FC236}">
                <a16:creationId xmlns:a16="http://schemas.microsoft.com/office/drawing/2014/main" id="{8F4D4F45-BD9F-FD56-E023-71DB4B1CD5F5}"/>
              </a:ext>
            </a:extLst>
          </p:cNvPr>
          <p:cNvSpPr/>
          <p:nvPr/>
        </p:nvSpPr>
        <p:spPr>
          <a:xfrm>
            <a:off x="7190631" y="106444"/>
            <a:ext cx="4803648" cy="160806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3200" b="1" dirty="0">
                <a:solidFill>
                  <a:schemeClr val="tx2"/>
                </a:solidFill>
              </a:rPr>
              <a:t>Історія моєї родини</a:t>
            </a:r>
            <a:endParaRPr lang="uk-UA" sz="3200" b="1" dirty="0">
              <a:solidFill>
                <a:schemeClr val="tx2"/>
              </a:solidFill>
            </a:endParaRPr>
          </a:p>
        </p:txBody>
      </p:sp>
      <p:sp>
        <p:nvSpPr>
          <p:cNvPr id="4" name="Сувій: вертикальний 3">
            <a:extLst>
              <a:ext uri="{FF2B5EF4-FFF2-40B4-BE49-F238E27FC236}">
                <a16:creationId xmlns:a16="http://schemas.microsoft.com/office/drawing/2014/main" id="{2142FC7F-A636-922E-8F4A-74B76729BB67}"/>
              </a:ext>
            </a:extLst>
          </p:cNvPr>
          <p:cNvSpPr/>
          <p:nvPr/>
        </p:nvSpPr>
        <p:spPr>
          <a:xfrm>
            <a:off x="7043512" y="2085231"/>
            <a:ext cx="4639502" cy="4297813"/>
          </a:xfrm>
          <a:prstGeom prst="vertic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Хан Людмила </a:t>
            </a:r>
            <a:r>
              <a:rPr lang="ru-RU" sz="2000" b="1" dirty="0" err="1">
                <a:solidFill>
                  <a:schemeClr val="tx2"/>
                </a:solidFill>
              </a:rPr>
              <a:t>Костянтинівна</a:t>
            </a:r>
            <a:r>
              <a:rPr lang="ru-RU" sz="2000" b="1" dirty="0">
                <a:solidFill>
                  <a:schemeClr val="tx2"/>
                </a:solidFill>
              </a:rPr>
              <a:t> </a:t>
            </a:r>
            <a:r>
              <a:rPr lang="ru-RU" sz="2000" dirty="0">
                <a:solidFill>
                  <a:schemeClr val="tx2"/>
                </a:solidFill>
              </a:rPr>
              <a:t>– моя бабуся.</a:t>
            </a:r>
          </a:p>
          <a:p>
            <a:r>
              <a:rPr lang="ru-RU" sz="2000" dirty="0">
                <a:solidFill>
                  <a:schemeClr val="tx2"/>
                </a:solidFill>
              </a:rPr>
              <a:t>(1951-2021)</a:t>
            </a:r>
          </a:p>
          <a:p>
            <a:r>
              <a:rPr lang="ru-RU" sz="2000" dirty="0" err="1">
                <a:solidFill>
                  <a:schemeClr val="tx2"/>
                </a:solidFill>
              </a:rPr>
              <a:t>Навчалася</a:t>
            </a:r>
            <a:r>
              <a:rPr lang="ru-RU" sz="2000" dirty="0">
                <a:solidFill>
                  <a:schemeClr val="tx2"/>
                </a:solidFill>
              </a:rPr>
              <a:t> у </a:t>
            </a:r>
            <a:r>
              <a:rPr lang="ru-RU" sz="2000" dirty="0" err="1">
                <a:solidFill>
                  <a:schemeClr val="tx2"/>
                </a:solidFill>
              </a:rPr>
              <a:t>Ташкентському</a:t>
            </a:r>
            <a:r>
              <a:rPr lang="ru-RU" sz="2000" dirty="0">
                <a:solidFill>
                  <a:schemeClr val="tx2"/>
                </a:solidFill>
              </a:rPr>
              <a:t>  державному  </a:t>
            </a:r>
            <a:r>
              <a:rPr lang="ru-RU" sz="2000" dirty="0" err="1">
                <a:solidFill>
                  <a:schemeClr val="tx2"/>
                </a:solidFill>
              </a:rPr>
              <a:t>університеті</a:t>
            </a:r>
            <a:r>
              <a:rPr lang="ru-RU" sz="2000" dirty="0">
                <a:solidFill>
                  <a:schemeClr val="tx2"/>
                </a:solidFill>
              </a:rPr>
              <a:t> факультет  </a:t>
            </a:r>
            <a:r>
              <a:rPr lang="ru-RU" sz="2000" dirty="0" err="1">
                <a:solidFill>
                  <a:schemeClr val="tx2"/>
                </a:solidFill>
              </a:rPr>
              <a:t>економіки</a:t>
            </a:r>
            <a:r>
              <a:rPr lang="ru-RU" sz="2000" dirty="0">
                <a:solidFill>
                  <a:schemeClr val="tx2"/>
                </a:solidFill>
              </a:rPr>
              <a:t>, </a:t>
            </a:r>
            <a:r>
              <a:rPr lang="ru-RU" sz="2000" dirty="0" err="1">
                <a:solidFill>
                  <a:schemeClr val="tx2"/>
                </a:solidFill>
              </a:rPr>
              <a:t>працювала</a:t>
            </a:r>
            <a:r>
              <a:rPr lang="ru-RU" sz="2000" dirty="0">
                <a:solidFill>
                  <a:schemeClr val="tx2"/>
                </a:solidFill>
              </a:rPr>
              <a:t> по </a:t>
            </a:r>
            <a:r>
              <a:rPr lang="ru-RU" sz="2000" dirty="0" err="1">
                <a:solidFill>
                  <a:schemeClr val="tx2"/>
                </a:solidFill>
              </a:rPr>
              <a:t>спеціальності</a:t>
            </a:r>
            <a:r>
              <a:rPr lang="ru-RU" sz="2000" dirty="0">
                <a:solidFill>
                  <a:schemeClr val="tx2"/>
                </a:solidFill>
              </a:rPr>
              <a:t> до </a:t>
            </a:r>
            <a:r>
              <a:rPr lang="ru-RU" sz="2000" dirty="0" err="1">
                <a:solidFill>
                  <a:schemeClr val="tx2"/>
                </a:solidFill>
              </a:rPr>
              <a:t>переїзду</a:t>
            </a:r>
            <a:r>
              <a:rPr lang="ru-RU" sz="2000" dirty="0">
                <a:solidFill>
                  <a:schemeClr val="tx2"/>
                </a:solidFill>
              </a:rPr>
              <a:t> в </a:t>
            </a:r>
            <a:r>
              <a:rPr lang="ru-RU" sz="2000" dirty="0" err="1">
                <a:solidFill>
                  <a:schemeClr val="tx2"/>
                </a:solidFill>
              </a:rPr>
              <a:t>Україну</a:t>
            </a:r>
            <a:r>
              <a:rPr lang="ru-RU" sz="2000" dirty="0">
                <a:solidFill>
                  <a:schemeClr val="tx2"/>
                </a:solidFill>
              </a:rPr>
              <a:t>, </a:t>
            </a:r>
            <a:r>
              <a:rPr lang="ru-RU" sz="2000" dirty="0" err="1">
                <a:solidFill>
                  <a:schemeClr val="tx2"/>
                </a:solidFill>
              </a:rPr>
              <a:t>потім</a:t>
            </a: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err="1">
                <a:solidFill>
                  <a:schemeClr val="tx2"/>
                </a:solidFill>
              </a:rPr>
              <a:t>вийшла</a:t>
            </a:r>
            <a:r>
              <a:rPr lang="ru-RU" sz="2000" dirty="0">
                <a:solidFill>
                  <a:schemeClr val="tx2"/>
                </a:solidFill>
              </a:rPr>
              <a:t> на </a:t>
            </a:r>
            <a:r>
              <a:rPr lang="ru-RU" sz="2000" dirty="0" err="1">
                <a:solidFill>
                  <a:schemeClr val="tx2"/>
                </a:solidFill>
              </a:rPr>
              <a:t>пенсію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A77756-362D-530C-DACA-924253568E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73" y="3587601"/>
            <a:ext cx="3039356" cy="30938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45FCE3-D8B2-5E4C-18E7-BF918D30360B}"/>
              </a:ext>
            </a:extLst>
          </p:cNvPr>
          <p:cNvSpPr txBox="1"/>
          <p:nvPr/>
        </p:nvSpPr>
        <p:spPr>
          <a:xfrm rot="10800000" flipV="1">
            <a:off x="3923414" y="2921172"/>
            <a:ext cx="303935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b="0" i="0" dirty="0">
              <a:solidFill>
                <a:srgbClr val="0A0A0A"/>
              </a:solidFill>
              <a:effectLst/>
              <a:latin typeface="Google Sans"/>
            </a:endParaRPr>
          </a:p>
          <a:p>
            <a:endParaRPr lang="uk-UA" dirty="0">
              <a:solidFill>
                <a:srgbClr val="0A0A0A"/>
              </a:solidFill>
              <a:latin typeface="Google Sans"/>
            </a:endParaRPr>
          </a:p>
          <a:p>
            <a:endParaRPr lang="uk-UA" b="0" i="0" dirty="0">
              <a:solidFill>
                <a:srgbClr val="0A0A0A"/>
              </a:solidFill>
              <a:effectLst/>
              <a:latin typeface="Google Sans"/>
            </a:endParaRPr>
          </a:p>
          <a:p>
            <a:endParaRPr lang="uk-UA" dirty="0">
              <a:solidFill>
                <a:srgbClr val="0A0A0A"/>
              </a:solidFill>
              <a:latin typeface="Google Sans"/>
            </a:endParaRPr>
          </a:p>
          <a:p>
            <a:r>
              <a:rPr lang="uk-UA" b="1" i="0" dirty="0">
                <a:solidFill>
                  <a:srgbClr val="0A0A0A"/>
                </a:solidFill>
                <a:effectLst/>
                <a:latin typeface="Google Sans"/>
              </a:rPr>
              <a:t>Узбецька тюбетейка (</a:t>
            </a:r>
            <a:r>
              <a:rPr lang="uk-UA" b="1" i="0" dirty="0" err="1">
                <a:solidFill>
                  <a:srgbClr val="0A0A0A"/>
                </a:solidFill>
                <a:effectLst/>
                <a:latin typeface="Google Sans"/>
              </a:rPr>
              <a:t>дуппі</a:t>
            </a:r>
            <a:r>
              <a:rPr lang="uk-UA" b="1" i="0" dirty="0">
                <a:solidFill>
                  <a:srgbClr val="0A0A0A"/>
                </a:solidFill>
                <a:effectLst/>
                <a:latin typeface="Google Sans"/>
              </a:rPr>
              <a:t>/</a:t>
            </a:r>
            <a:r>
              <a:rPr lang="uk-UA" b="1" i="0" dirty="0" err="1">
                <a:solidFill>
                  <a:srgbClr val="0A0A0A"/>
                </a:solidFill>
                <a:effectLst/>
                <a:latin typeface="Google Sans"/>
              </a:rPr>
              <a:t>туппі</a:t>
            </a:r>
            <a:r>
              <a:rPr lang="uk-UA" b="1" i="0" dirty="0">
                <a:solidFill>
                  <a:srgbClr val="0A0A0A"/>
                </a:solidFill>
                <a:effectLst/>
                <a:latin typeface="Google Sans"/>
              </a:rPr>
              <a:t>) </a:t>
            </a:r>
            <a:r>
              <a:rPr lang="uk-UA" b="0" i="0" dirty="0">
                <a:solidFill>
                  <a:srgbClr val="0A0A0A"/>
                </a:solidFill>
                <a:effectLst/>
                <a:latin typeface="Google Sans"/>
              </a:rPr>
              <a:t>— це </a:t>
            </a:r>
            <a:r>
              <a:rPr lang="uk-UA" dirty="0"/>
              <a:t>традиційний головний убір, символ узбецької культури, що відображає багатство традицій, регіон походження та соціальний статус власника</a:t>
            </a:r>
            <a:r>
              <a:rPr lang="uk-UA" b="0" i="0" dirty="0">
                <a:solidFill>
                  <a:srgbClr val="0A0A0A"/>
                </a:solidFill>
                <a:effectLst/>
                <a:latin typeface="Google Sans"/>
              </a:rPr>
              <a:t>.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0582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2B763C-2C9A-0CC1-47D8-0DEFD22B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355" y="88777"/>
            <a:ext cx="9701645" cy="1958231"/>
          </a:xfrm>
        </p:spPr>
        <p:txBody>
          <a:bodyPr anchor="b">
            <a:noAutofit/>
          </a:bodyPr>
          <a:lstStyle/>
          <a:p>
            <a:r>
              <a:rPr lang="uk-UA" sz="2400" dirty="0"/>
              <a:t> </a:t>
            </a:r>
            <a:r>
              <a:rPr lang="uk-UA" sz="2000" dirty="0"/>
              <a:t>. </a:t>
            </a:r>
          </a:p>
        </p:txBody>
      </p:sp>
      <p:pic>
        <p:nvPicPr>
          <p:cNvPr id="6" name="Місце для зображення 5">
            <a:extLst>
              <a:ext uri="{FF2B5EF4-FFF2-40B4-BE49-F238E27FC236}">
                <a16:creationId xmlns:a16="http://schemas.microsoft.com/office/drawing/2014/main" id="{39C50EAE-96DB-0814-700C-793EE68FC1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2" r="-1" b="31139"/>
          <a:stretch>
            <a:fillRect/>
          </a:stretch>
        </p:blipFill>
        <p:spPr>
          <a:xfrm>
            <a:off x="254493" y="2047008"/>
            <a:ext cx="4389120" cy="4531344"/>
          </a:xfrm>
          <a:prstGeom prst="rect">
            <a:avLst/>
          </a:prstGeom>
          <a:noFill/>
          <a:ln w="76200">
            <a:solidFill>
              <a:prstClr val="white"/>
            </a:solidFill>
            <a:miter lim="800000"/>
          </a:ln>
        </p:spPr>
      </p:pic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A549CAFE-10F6-7F10-114E-912E178C1C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720" y="2047008"/>
            <a:ext cx="3138289" cy="2812071"/>
          </a:xfrm>
          <a:prstGeom prst="rect">
            <a:avLst/>
          </a:prstGeom>
        </p:spPr>
      </p:pic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0F46B7FF-E555-B2F3-853A-1F85BFB855C7}"/>
              </a:ext>
            </a:extLst>
          </p:cNvPr>
          <p:cNvSpPr/>
          <p:nvPr/>
        </p:nvSpPr>
        <p:spPr>
          <a:xfrm>
            <a:off x="523783" y="88777"/>
            <a:ext cx="10919534" cy="179329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>
                <a:solidFill>
                  <a:schemeClr val="tx2"/>
                </a:solidFill>
              </a:rPr>
              <a:t>Дьо</a:t>
            </a:r>
            <a:r>
              <a:rPr lang="uk-UA" sz="2000" b="1" dirty="0">
                <a:solidFill>
                  <a:schemeClr val="tx2"/>
                </a:solidFill>
              </a:rPr>
              <a:t> Лаврентій Миколайович</a:t>
            </a:r>
            <a:r>
              <a:rPr lang="en-US" sz="2000" b="1" dirty="0">
                <a:solidFill>
                  <a:schemeClr val="tx2"/>
                </a:solidFill>
              </a:rPr>
              <a:t> </a:t>
            </a:r>
            <a:r>
              <a:rPr lang="uk-UA" sz="2000" b="1" dirty="0">
                <a:solidFill>
                  <a:schemeClr val="tx2"/>
                </a:solidFill>
              </a:rPr>
              <a:t>- мій дідусь (1949 – 2021 рр.) Навчався у Ташкенті на зв</a:t>
            </a:r>
            <a:r>
              <a:rPr lang="en-US" sz="2000" b="1" dirty="0">
                <a:solidFill>
                  <a:schemeClr val="tx2"/>
                </a:solidFill>
              </a:rPr>
              <a:t>’</a:t>
            </a:r>
            <a:r>
              <a:rPr lang="uk-UA" sz="2000" b="1" dirty="0" err="1">
                <a:solidFill>
                  <a:schemeClr val="tx2"/>
                </a:solidFill>
              </a:rPr>
              <a:t>язківця</a:t>
            </a:r>
            <a:r>
              <a:rPr lang="uk-UA" sz="2000" b="1" dirty="0">
                <a:solidFill>
                  <a:schemeClr val="tx2"/>
                </a:solidFill>
              </a:rPr>
              <a:t>. Працював за спеціальністю з 1972 – по 1984 роки, очолював відділ зв</a:t>
            </a:r>
            <a:r>
              <a:rPr lang="en-US" sz="2000" b="1" dirty="0">
                <a:solidFill>
                  <a:schemeClr val="tx2"/>
                </a:solidFill>
              </a:rPr>
              <a:t>’</a:t>
            </a:r>
            <a:r>
              <a:rPr lang="uk-UA" sz="2000" b="1" dirty="0" err="1">
                <a:solidFill>
                  <a:schemeClr val="tx2"/>
                </a:solidFill>
              </a:rPr>
              <a:t>язку</a:t>
            </a:r>
            <a:r>
              <a:rPr lang="uk-UA" sz="2000" b="1" dirty="0">
                <a:solidFill>
                  <a:schemeClr val="tx2"/>
                </a:solidFill>
              </a:rPr>
              <a:t>. </a:t>
            </a:r>
            <a:r>
              <a:rPr lang="en-US" sz="2000" b="1" dirty="0">
                <a:solidFill>
                  <a:schemeClr val="tx2"/>
                </a:solidFill>
              </a:rPr>
              <a:t> </a:t>
            </a:r>
            <a:r>
              <a:rPr lang="uk-UA" sz="2000" b="1" dirty="0">
                <a:solidFill>
                  <a:schemeClr val="tx2"/>
                </a:solidFill>
              </a:rPr>
              <a:t>Потім , переїхав до Миколаївської області, почав вирощувати овочі, зернові та олійні культури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7EEFF7-594E-ECEE-67AF-EFC60A9CFD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239" y="2047008"/>
            <a:ext cx="3019717" cy="45313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63D2E0-2A9F-FEAA-4697-0DAF45C51BAD}"/>
              </a:ext>
            </a:extLst>
          </p:cNvPr>
          <p:cNvSpPr txBox="1"/>
          <p:nvPr/>
        </p:nvSpPr>
        <p:spPr>
          <a:xfrm>
            <a:off x="4940720" y="4667693"/>
            <a:ext cx="351216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solidFill>
                <a:srgbClr val="0A0A0A"/>
              </a:solidFill>
              <a:effectLst/>
              <a:latin typeface="Google Sans"/>
            </a:endParaRPr>
          </a:p>
          <a:p>
            <a:r>
              <a:rPr lang="ru-RU" b="1" i="0" dirty="0" err="1">
                <a:solidFill>
                  <a:schemeClr val="tx2"/>
                </a:solidFill>
                <a:effectLst/>
                <a:latin typeface="Google Sans"/>
              </a:rPr>
              <a:t>Узбецький</a:t>
            </a:r>
            <a:r>
              <a:rPr lang="ru-RU" b="1" i="0" dirty="0">
                <a:solidFill>
                  <a:schemeClr val="tx2"/>
                </a:solidFill>
                <a:effectLst/>
                <a:latin typeface="Google Sans"/>
              </a:rPr>
              <a:t> чапан 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—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це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не просто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традиційний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стьобаний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халат, а символ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узбецької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культури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поваги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та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глибокої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історії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був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елементом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і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жіночого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, і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чоловічого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костюма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990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344A3B-9337-8F38-2D9A-D5640638E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0473" y="935181"/>
            <a:ext cx="5798127" cy="5070763"/>
          </a:xfrm>
        </p:spPr>
        <p:txBody>
          <a:bodyPr>
            <a:normAutofit/>
          </a:bodyPr>
          <a:lstStyle/>
          <a:p>
            <a:r>
              <a:rPr lang="uk-UA" dirty="0"/>
              <a:t> </a:t>
            </a:r>
            <a:r>
              <a:rPr lang="uk-UA" sz="2700" dirty="0"/>
              <a:t> </a:t>
            </a:r>
            <a:br>
              <a:rPr lang="uk-UA" sz="2700" dirty="0"/>
            </a:br>
            <a:br>
              <a:rPr lang="uk-UA" sz="2700" dirty="0"/>
            </a:br>
            <a:br>
              <a:rPr lang="uk-UA" sz="1600" dirty="0"/>
            </a:br>
            <a:r>
              <a:rPr lang="uk-UA" sz="2000" dirty="0"/>
              <a:t> 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18AB4FC6-3841-16D6-09CC-EEBA9B0F23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" y="571500"/>
            <a:ext cx="4835238" cy="4461164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EC0CF50-EA9E-A7EC-79AD-D3584B748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flipH="1">
            <a:off x="0" y="353463"/>
            <a:ext cx="2421082" cy="6149513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074" name="Picture 2" descr="5 квітня - День холодної їжі або Хансік у Південній Кореї. Календар :: Свята  та події">
            <a:extLst>
              <a:ext uri="{FF2B5EF4-FFF2-40B4-BE49-F238E27FC236}">
                <a16:creationId xmlns:a16="http://schemas.microsoft.com/office/drawing/2014/main" id="{3A29F0CB-C2AD-C81B-10CC-D1561A009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7" y="219622"/>
            <a:ext cx="3331751" cy="289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ілка: вліво-вправо 4">
            <a:extLst>
              <a:ext uri="{FF2B5EF4-FFF2-40B4-BE49-F238E27FC236}">
                <a16:creationId xmlns:a16="http://schemas.microsoft.com/office/drawing/2014/main" id="{7A5AB52D-5132-D270-A31A-5BE1A800919C}"/>
              </a:ext>
            </a:extLst>
          </p:cNvPr>
          <p:cNvSpPr/>
          <p:nvPr/>
        </p:nvSpPr>
        <p:spPr>
          <a:xfrm>
            <a:off x="3391614" y="-10447"/>
            <a:ext cx="8106925" cy="1270543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2"/>
                </a:solidFill>
              </a:rPr>
              <a:t>Спільні традиції</a:t>
            </a:r>
          </a:p>
        </p:txBody>
      </p:sp>
      <p:sp>
        <p:nvSpPr>
          <p:cNvPr id="6" name="Сувій: вертикальний 5">
            <a:extLst>
              <a:ext uri="{FF2B5EF4-FFF2-40B4-BE49-F238E27FC236}">
                <a16:creationId xmlns:a16="http://schemas.microsoft.com/office/drawing/2014/main" id="{1E23E303-6ED4-3443-C762-3692C5D0C05E}"/>
              </a:ext>
            </a:extLst>
          </p:cNvPr>
          <p:cNvSpPr/>
          <p:nvPr/>
        </p:nvSpPr>
        <p:spPr>
          <a:xfrm>
            <a:off x="-71764" y="2071306"/>
            <a:ext cx="6641239" cy="4565511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600" b="1" dirty="0">
              <a:solidFill>
                <a:schemeClr val="tx2"/>
              </a:solidFill>
            </a:endParaRPr>
          </a:p>
          <a:p>
            <a:pPr algn="ctr"/>
            <a:r>
              <a:rPr lang="uk-UA" sz="1600" b="1" dirty="0">
                <a:solidFill>
                  <a:schemeClr val="tx2"/>
                </a:solidFill>
              </a:rPr>
              <a:t>5 квітня в Кореї батьківський день</a:t>
            </a:r>
            <a:r>
              <a:rPr lang="uk-UA" sz="1600" dirty="0">
                <a:solidFill>
                  <a:schemeClr val="tx2"/>
                </a:solidFill>
              </a:rPr>
              <a:t>,</a:t>
            </a:r>
          </a:p>
          <a:p>
            <a:pPr algn="ctr"/>
            <a:r>
              <a:rPr lang="uk-UA" sz="1600" dirty="0">
                <a:solidFill>
                  <a:schemeClr val="tx2"/>
                </a:solidFill>
              </a:rPr>
              <a:t> коли треба поїхати на цвинтар і привезти туди (всього потроху) морську капусту, горілку, ковбасу, сир, варену курку, фрукти, варений рис, питну воду, цукерки, копчену рибу, рисові млинці. </a:t>
            </a:r>
            <a:br>
              <a:rPr lang="uk-UA" sz="1600" dirty="0">
                <a:solidFill>
                  <a:schemeClr val="tx2"/>
                </a:solidFill>
              </a:rPr>
            </a:br>
            <a:r>
              <a:rPr lang="uk-UA" sz="1600" dirty="0">
                <a:solidFill>
                  <a:schemeClr val="tx2"/>
                </a:solidFill>
              </a:rPr>
              <a:t>Обов'язково має бути непарна кількість страв і все має бути новим, розрізати можна тільки на цвинтарі.</a:t>
            </a:r>
            <a:br>
              <a:rPr lang="uk-UA" sz="1600" dirty="0">
                <a:solidFill>
                  <a:schemeClr val="tx2"/>
                </a:solidFill>
              </a:rPr>
            </a:br>
            <a:br>
              <a:rPr lang="uk-UA" sz="1600" dirty="0">
                <a:solidFill>
                  <a:schemeClr val="tx2"/>
                </a:solidFill>
              </a:rPr>
            </a:br>
            <a:r>
              <a:rPr lang="uk-UA" sz="1600" dirty="0">
                <a:solidFill>
                  <a:schemeClr val="tx2"/>
                </a:solidFill>
              </a:rPr>
              <a:t>Ми беремо тарілку з питною водою та насипаємо туди рис. Потім додаємо туди всього трохи (рибу, курку, ковбасу, сир, морську капусту). Їжу треба вилити в землю на могилу, після чого туди вилити чарку горілки. Цукерки та фрукти в кінці залишають там же. За традицією треба 3 рази </a:t>
            </a:r>
            <a:r>
              <a:rPr lang="uk-UA" dirty="0">
                <a:solidFill>
                  <a:schemeClr val="tx2"/>
                </a:solidFill>
              </a:rPr>
              <a:t>вклонитися перед могилою, а потім з'їсти що-небудь з їжі. ( схоже на поминальні традиції українців</a:t>
            </a:r>
            <a:r>
              <a:rPr lang="uk-UA" dirty="0"/>
              <a:t>)</a:t>
            </a:r>
          </a:p>
        </p:txBody>
      </p:sp>
      <p:sp>
        <p:nvSpPr>
          <p:cNvPr id="7" name="Прямокутник: загнутий кут 6">
            <a:extLst>
              <a:ext uri="{FF2B5EF4-FFF2-40B4-BE49-F238E27FC236}">
                <a16:creationId xmlns:a16="http://schemas.microsoft.com/office/drawing/2014/main" id="{5B9BCB72-1B1D-9200-EDBD-1B60B5629CF2}"/>
              </a:ext>
            </a:extLst>
          </p:cNvPr>
          <p:cNvSpPr/>
          <p:nvPr/>
        </p:nvSpPr>
        <p:spPr>
          <a:xfrm>
            <a:off x="6096000" y="1127463"/>
            <a:ext cx="5992094" cy="5730537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2"/>
                </a:solidFill>
              </a:rPr>
              <a:t> </a:t>
            </a:r>
          </a:p>
          <a:p>
            <a:pPr algn="ctr"/>
            <a:endParaRPr lang="uk-UA" dirty="0">
              <a:solidFill>
                <a:schemeClr val="tx2"/>
              </a:solidFill>
            </a:endParaRPr>
          </a:p>
          <a:p>
            <a:pPr algn="ctr"/>
            <a:endParaRPr lang="uk-UA" dirty="0">
              <a:solidFill>
                <a:schemeClr val="tx2"/>
              </a:solidFill>
            </a:endParaRPr>
          </a:p>
          <a:p>
            <a:pPr algn="ctr"/>
            <a:r>
              <a:rPr lang="uk-UA" b="1" dirty="0" err="1">
                <a:solidFill>
                  <a:schemeClr val="tx2"/>
                </a:solidFill>
              </a:rPr>
              <a:t>Радониця</a:t>
            </a:r>
            <a:r>
              <a:rPr lang="uk-UA" b="1" dirty="0">
                <a:solidFill>
                  <a:schemeClr val="tx2"/>
                </a:solidFill>
              </a:rPr>
              <a:t> (або Проводи, Гробки, Бабський Великдень) </a:t>
            </a:r>
            <a:r>
              <a:rPr lang="uk-UA" dirty="0">
                <a:solidFill>
                  <a:schemeClr val="tx2"/>
                </a:solidFill>
              </a:rPr>
              <a:t>на півдні України — це поминальний день, що припадає на вівторок другого тижня після Великоднього свята, символізуючи радісну звістку про воскресіння Христа, яку передають померлим предкам.  </a:t>
            </a:r>
            <a:r>
              <a:rPr lang="uk-UA" sz="1600" dirty="0">
                <a:solidFill>
                  <a:schemeClr val="tx2"/>
                </a:solidFill>
              </a:rPr>
              <a:t>Традиції цього регіону поєднують християнські звичаї з давніми слов'янськими обрядами вшанування пам'яті предків: Люди масово відвідують могили близьких, щоб прибрати їх після зими, запалити свічки та помолитися. Традиційно на могилах розкладають великодні страви — паски, крашанки (фарбовані яйця), які символізують життя.</a:t>
            </a:r>
          </a:p>
          <a:p>
            <a:pPr algn="ctr"/>
            <a:endParaRPr lang="uk-UA" sz="1600" dirty="0">
              <a:solidFill>
                <a:schemeClr val="tx2"/>
              </a:solidFill>
            </a:endParaRPr>
          </a:p>
          <a:p>
            <a:pPr algn="ctr"/>
            <a:r>
              <a:rPr lang="uk-UA" sz="1600" dirty="0">
                <a:solidFill>
                  <a:schemeClr val="tx2"/>
                </a:solidFill>
              </a:rPr>
              <a:t>За повір'ям, на </a:t>
            </a:r>
            <a:r>
              <a:rPr lang="uk-UA" sz="1600" dirty="0" err="1">
                <a:solidFill>
                  <a:schemeClr val="tx2"/>
                </a:solidFill>
              </a:rPr>
              <a:t>Радоницю</a:t>
            </a:r>
            <a:r>
              <a:rPr lang="uk-UA" sz="1600" dirty="0">
                <a:solidFill>
                  <a:schemeClr val="tx2"/>
                </a:solidFill>
              </a:rPr>
              <a:t> душам померлих передається радість Воскресіння, тому з покійними «христосуються» (вітаються як з живими). Частину їжі (паски, яйця, цукерки) обов'язково роздають нужденним або сусідам на цвинтарі «на </a:t>
            </a:r>
            <a:r>
              <a:rPr lang="uk-UA" sz="1600" dirty="0" err="1">
                <a:solidFill>
                  <a:schemeClr val="tx2"/>
                </a:solidFill>
              </a:rPr>
              <a:t>помин</a:t>
            </a:r>
            <a:r>
              <a:rPr lang="uk-UA" sz="1600" dirty="0">
                <a:solidFill>
                  <a:schemeClr val="tx2"/>
                </a:solidFill>
              </a:rPr>
              <a:t> душ».</a:t>
            </a:r>
          </a:p>
          <a:p>
            <a:pPr algn="ctr"/>
            <a:r>
              <a:rPr lang="uk-UA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US" sz="1100" dirty="0">
                <a:solidFill>
                  <a:schemeClr val="tx2"/>
                </a:solidFill>
                <a:hlinkClick r:id="rId3"/>
              </a:rPr>
              <a:t>https://tsn.ua/other/radonytsia-2026-roku-data-shcho-mozna-i-ne-mozna-robyty-osnovni-obriady-ta-tradytsiyi-ukrayintsiv-3055388.html</a:t>
            </a:r>
            <a:endParaRPr lang="uk-UA" sz="1100" dirty="0">
              <a:solidFill>
                <a:schemeClr val="tx2"/>
              </a:solidFill>
            </a:endParaRPr>
          </a:p>
          <a:p>
            <a:pPr algn="ctr"/>
            <a:r>
              <a:rPr lang="uk-UA" sz="1400" dirty="0">
                <a:solidFill>
                  <a:schemeClr val="tx2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7003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77E786-E08B-05D4-00F3-619065803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806" y="96654"/>
            <a:ext cx="9694382" cy="6601779"/>
          </a:xfrm>
        </p:spPr>
        <p:txBody>
          <a:bodyPr>
            <a:normAutofit/>
          </a:bodyPr>
          <a:lstStyle/>
          <a:p>
            <a:br>
              <a:rPr lang="uk-UA" sz="1800" b="1" dirty="0"/>
            </a:br>
            <a:r>
              <a:rPr lang="uk-UA" sz="1800" b="1" dirty="0" err="1">
                <a:highlight>
                  <a:srgbClr val="00FF00"/>
                </a:highlight>
              </a:rPr>
              <a:t>Чімчі</a:t>
            </a:r>
            <a:r>
              <a:rPr lang="uk-UA" sz="1800" b="1" dirty="0"/>
              <a:t> </a:t>
            </a:r>
            <a:r>
              <a:rPr lang="ru-RU" sz="1800" dirty="0" err="1"/>
              <a:t>Пекінську</a:t>
            </a:r>
            <a:r>
              <a:rPr lang="ru-RU" sz="1800" dirty="0"/>
              <a:t> капусту </a:t>
            </a:r>
            <a:r>
              <a:rPr lang="ru-RU" sz="1800" dirty="0" err="1"/>
              <a:t>спочатку</a:t>
            </a:r>
            <a:r>
              <a:rPr lang="ru-RU" sz="1800" dirty="0"/>
              <a:t> </a:t>
            </a:r>
            <a:r>
              <a:rPr lang="ru-RU" sz="1800" dirty="0" err="1"/>
              <a:t>засолюють</a:t>
            </a:r>
            <a:r>
              <a:rPr lang="ru-RU" sz="1800" dirty="0"/>
              <a:t> на добу, </a:t>
            </a:r>
            <a:r>
              <a:rPr lang="ru-RU" sz="1800" dirty="0" err="1"/>
              <a:t>потім</a:t>
            </a:r>
            <a:r>
              <a:rPr lang="ru-RU" sz="1800" dirty="0"/>
              <a:t> </a:t>
            </a:r>
            <a:r>
              <a:rPr lang="ru-RU" sz="1800" dirty="0" err="1"/>
              <a:t>промивають</a:t>
            </a:r>
            <a:r>
              <a:rPr lang="ru-RU" sz="1800" dirty="0"/>
              <a:t> </a:t>
            </a:r>
            <a:r>
              <a:rPr lang="ru-RU" sz="1800" dirty="0" err="1"/>
              <a:t>іпромазують</a:t>
            </a:r>
            <a:r>
              <a:rPr lang="ru-RU" sz="1800" dirty="0"/>
              <a:t> соусом </a:t>
            </a:r>
            <a:r>
              <a:rPr lang="ru-RU" sz="1800" dirty="0" err="1"/>
              <a:t>із</a:t>
            </a:r>
            <a:r>
              <a:rPr lang="ru-RU" sz="1800" dirty="0"/>
              <a:t> </a:t>
            </a:r>
            <a:r>
              <a:rPr lang="ru-RU" sz="1800" dirty="0" err="1"/>
              <a:t>перцю</a:t>
            </a:r>
            <a:r>
              <a:rPr lang="ru-RU" sz="1800" dirty="0"/>
              <a:t>, </a:t>
            </a:r>
            <a:r>
              <a:rPr lang="ru-RU" sz="1800" dirty="0" err="1"/>
              <a:t>часнику</a:t>
            </a:r>
            <a:r>
              <a:rPr lang="ru-RU" sz="1800" dirty="0"/>
              <a:t> та </a:t>
            </a:r>
            <a:r>
              <a:rPr lang="ru-RU" sz="1800" dirty="0" err="1"/>
              <a:t>залишають</a:t>
            </a:r>
            <a:r>
              <a:rPr lang="ru-RU" sz="1800" dirty="0"/>
              <a:t> на </a:t>
            </a:r>
            <a:r>
              <a:rPr lang="ru-RU" sz="1800" dirty="0" err="1"/>
              <a:t>місяць</a:t>
            </a:r>
            <a:r>
              <a:rPr lang="ru-RU" sz="1800" dirty="0"/>
              <a:t>, </a:t>
            </a:r>
            <a:r>
              <a:rPr lang="ru-RU" sz="1800" dirty="0" err="1"/>
              <a:t>після</a:t>
            </a:r>
            <a:r>
              <a:rPr lang="ru-RU" sz="1800" dirty="0"/>
              <a:t> </a:t>
            </a:r>
            <a:r>
              <a:rPr lang="ru-RU" sz="1800" dirty="0" err="1"/>
              <a:t>чого</a:t>
            </a:r>
            <a:r>
              <a:rPr lang="ru-RU" sz="1800" dirty="0"/>
              <a:t> </a:t>
            </a:r>
            <a:r>
              <a:rPr lang="ru-RU" sz="1800" dirty="0" err="1"/>
              <a:t>можнаїсти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r>
              <a:rPr lang="ru-RU" sz="1800" b="1" dirty="0" err="1">
                <a:highlight>
                  <a:srgbClr val="00FF00"/>
                </a:highlight>
              </a:rPr>
              <a:t>Куксі</a:t>
            </a:r>
            <a:r>
              <a:rPr lang="ru-RU" sz="1800" dirty="0"/>
              <a:t> </a:t>
            </a:r>
            <a:r>
              <a:rPr lang="ru-RU" sz="1800" dirty="0" err="1"/>
              <a:t>готують</a:t>
            </a:r>
            <a:r>
              <a:rPr lang="ru-RU" sz="1800" dirty="0"/>
              <a:t> з </a:t>
            </a:r>
            <a:r>
              <a:rPr lang="ru-RU" sz="1800" dirty="0" err="1"/>
              <a:t>огірків</a:t>
            </a:r>
            <a:r>
              <a:rPr lang="ru-RU" sz="1800" dirty="0"/>
              <a:t> </a:t>
            </a:r>
            <a:r>
              <a:rPr lang="ru-RU" sz="1800" dirty="0" err="1"/>
              <a:t>зі</a:t>
            </a:r>
            <a:r>
              <a:rPr lang="ru-RU" sz="1800" dirty="0"/>
              <a:t> </a:t>
            </a:r>
            <a:r>
              <a:rPr lang="ru-RU" sz="1800" dirty="0" err="1"/>
              <a:t>спеціями</a:t>
            </a:r>
            <a:r>
              <a:rPr lang="ru-RU" sz="1800" dirty="0"/>
              <a:t>, </a:t>
            </a:r>
            <a:r>
              <a:rPr lang="ru-RU" sz="1800" dirty="0" err="1"/>
              <a:t>смажене</a:t>
            </a:r>
            <a:r>
              <a:rPr lang="ru-RU" sz="1800" dirty="0"/>
              <a:t> </a:t>
            </a:r>
            <a:r>
              <a:rPr lang="ru-RU" sz="1800" dirty="0" err="1"/>
              <a:t>зі</a:t>
            </a:r>
            <a:r>
              <a:rPr lang="ru-RU" sz="1800" dirty="0"/>
              <a:t> </a:t>
            </a:r>
            <a:r>
              <a:rPr lang="ru-RU" sz="1800" dirty="0" err="1"/>
              <a:t>спеціями</a:t>
            </a:r>
            <a:r>
              <a:rPr lang="ru-RU" sz="1800" dirty="0"/>
              <a:t> </a:t>
            </a:r>
            <a:r>
              <a:rPr lang="ru-RU" sz="1800" dirty="0" err="1"/>
              <a:t>м'ясо</a:t>
            </a:r>
            <a:r>
              <a:rPr lang="ru-RU" sz="1800" dirty="0"/>
              <a:t>, вода (до </a:t>
            </a:r>
            <a:r>
              <a:rPr lang="ru-RU" sz="1800" dirty="0" err="1"/>
              <a:t>якої</a:t>
            </a:r>
            <a:r>
              <a:rPr lang="ru-RU" sz="1800" dirty="0"/>
              <a:t> </a:t>
            </a:r>
            <a:r>
              <a:rPr lang="ru-RU" sz="1800" dirty="0" err="1"/>
              <a:t>додають</a:t>
            </a:r>
            <a:r>
              <a:rPr lang="ru-RU" sz="1800" dirty="0"/>
              <a:t> </a:t>
            </a:r>
            <a:r>
              <a:rPr lang="ru-RU" sz="1800" dirty="0" err="1"/>
              <a:t>спеції</a:t>
            </a:r>
            <a:r>
              <a:rPr lang="ru-RU" sz="1800" dirty="0"/>
              <a:t>, томат, </a:t>
            </a:r>
            <a:r>
              <a:rPr lang="ru-RU" sz="1800" dirty="0" err="1"/>
              <a:t>помідори</a:t>
            </a:r>
            <a:r>
              <a:rPr lang="ru-RU" sz="1800" dirty="0"/>
              <a:t>, </a:t>
            </a:r>
            <a:r>
              <a:rPr lang="ru-RU" sz="1800" dirty="0" err="1"/>
              <a:t>кріп</a:t>
            </a:r>
            <a:r>
              <a:rPr lang="ru-RU" sz="1800" dirty="0"/>
              <a:t>, оцет, </a:t>
            </a:r>
            <a:r>
              <a:rPr lang="ru-RU" sz="1800" dirty="0" err="1"/>
              <a:t>соєвий</a:t>
            </a:r>
            <a:r>
              <a:rPr lang="ru-RU" sz="1800" dirty="0"/>
              <a:t> соус), </a:t>
            </a:r>
            <a:r>
              <a:rPr lang="ru-RU" sz="1800" dirty="0" err="1"/>
              <a:t>тонкі</a:t>
            </a:r>
            <a:r>
              <a:rPr lang="ru-RU" sz="1800" dirty="0"/>
              <a:t> макарони, </a:t>
            </a:r>
            <a:r>
              <a:rPr lang="ru-RU" sz="1800" dirty="0" err="1"/>
              <a:t>млинці</a:t>
            </a:r>
            <a:r>
              <a:rPr lang="ru-RU" sz="1800" dirty="0"/>
              <a:t> з </a:t>
            </a:r>
            <a:r>
              <a:rPr lang="ru-RU" sz="1800" dirty="0" err="1"/>
              <a:t>яєць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 err="1"/>
              <a:t>Зверху</a:t>
            </a:r>
            <a:r>
              <a:rPr lang="ru-RU" sz="1800" dirty="0"/>
              <a:t> </a:t>
            </a:r>
            <a:r>
              <a:rPr lang="ru-RU" sz="1800" dirty="0" err="1"/>
              <a:t>можна</a:t>
            </a:r>
            <a:r>
              <a:rPr lang="ru-RU" sz="1800" dirty="0"/>
              <a:t> </a:t>
            </a:r>
            <a:r>
              <a:rPr lang="ru-RU" sz="1800" dirty="0" err="1"/>
              <a:t>посипати</a:t>
            </a:r>
            <a:r>
              <a:rPr lang="ru-RU" sz="1800" dirty="0"/>
              <a:t> </a:t>
            </a:r>
            <a:r>
              <a:rPr lang="ru-RU" sz="1800" dirty="0" err="1"/>
              <a:t>гострим</a:t>
            </a:r>
            <a:r>
              <a:rPr lang="ru-RU" sz="1800" dirty="0"/>
              <a:t> перцем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r>
              <a:rPr lang="ru-RU" sz="1800" b="1" dirty="0" err="1">
                <a:highlight>
                  <a:srgbClr val="00FF00"/>
                </a:highlight>
              </a:rPr>
              <a:t>Український</a:t>
            </a:r>
            <a:r>
              <a:rPr lang="ru-RU" dirty="0">
                <a:highlight>
                  <a:srgbClr val="00FF00"/>
                </a:highlight>
              </a:rPr>
              <a:t> </a:t>
            </a:r>
            <a:r>
              <a:rPr lang="uk-UA" sz="1800" b="1" dirty="0">
                <a:highlight>
                  <a:srgbClr val="00FF00"/>
                </a:highlight>
              </a:rPr>
              <a:t>Борщ </a:t>
            </a:r>
            <a:r>
              <a:rPr lang="uk-UA" sz="1800" b="1" dirty="0"/>
              <a:t>. </a:t>
            </a:r>
            <a:r>
              <a:rPr lang="uk-UA" sz="1800" dirty="0"/>
              <a:t>Зваріть м'ясо до готовності. Постійно знімайте піну для прозорості.</a:t>
            </a:r>
            <a:br>
              <a:rPr lang="uk-UA" sz="1800" dirty="0"/>
            </a:br>
            <a:r>
              <a:rPr lang="uk-UA" sz="1800" dirty="0"/>
              <a:t> Додайте нарізану </a:t>
            </a:r>
            <a:r>
              <a:rPr lang="uk-UA" sz="2000" dirty="0"/>
              <a:t>картоплю, а через 10 хвилин — нашатковану капусту.</a:t>
            </a:r>
            <a:br>
              <a:rPr lang="uk-UA" sz="2000" dirty="0"/>
            </a:br>
            <a:r>
              <a:rPr lang="uk-UA" sz="2000" dirty="0"/>
              <a:t>На сковороді обсмажте цибулю з морквою. Окремо протушкуйте натертий буряк з томатною пастою та ложкою оцту (це збереже колір).</a:t>
            </a:r>
            <a:br>
              <a:rPr lang="uk-UA" sz="2000" dirty="0"/>
            </a:br>
            <a:r>
              <a:rPr lang="uk-UA" sz="2000" dirty="0"/>
              <a:t>З'єднайте засмажку з бульйоном, додайте спеції та часник. Дайте настоятися 20–30 хвилин під кришкою</a:t>
            </a:r>
            <a:r>
              <a:rPr lang="uk-UA" dirty="0"/>
              <a:t>. </a:t>
            </a:r>
            <a:br>
              <a:rPr lang="uk-UA" dirty="0"/>
            </a:br>
            <a:r>
              <a:rPr lang="ru-RU" dirty="0"/>
              <a:t> </a:t>
            </a:r>
            <a:r>
              <a:rPr lang="ru-RU" sz="1800" b="1" dirty="0" err="1">
                <a:highlight>
                  <a:srgbClr val="00FF00"/>
                </a:highlight>
              </a:rPr>
              <a:t>Узбецький</a:t>
            </a:r>
            <a:r>
              <a:rPr lang="ru-RU" sz="1800" b="1" dirty="0">
                <a:highlight>
                  <a:srgbClr val="00FF00"/>
                </a:highlight>
              </a:rPr>
              <a:t> плов</a:t>
            </a:r>
            <a:r>
              <a:rPr lang="ru-RU" sz="1800" dirty="0"/>
              <a:t>.</a:t>
            </a:r>
            <a:r>
              <a:rPr lang="uk-UA" sz="1800" dirty="0"/>
              <a:t>  Обсмажити м’ясо( яловичина чи баранина) з цибулею та морквою (</a:t>
            </a:r>
            <a:r>
              <a:rPr lang="uk-UA" sz="1800" dirty="0" err="1"/>
              <a:t>зірвак</a:t>
            </a:r>
            <a:r>
              <a:rPr lang="uk-UA" sz="1800" dirty="0"/>
              <a:t>), залити водою, додати </a:t>
            </a:r>
            <a:r>
              <a:rPr lang="uk-UA" sz="1800" dirty="0" err="1"/>
              <a:t>зіру</a:t>
            </a:r>
            <a:r>
              <a:rPr lang="uk-UA" sz="1800" dirty="0"/>
              <a:t>, часник і варити рис без перемішування на повільному вогні до готовності, забезпечуючи розсипчастість</a:t>
            </a:r>
            <a:r>
              <a:rPr lang="uk-UA" sz="1800" b="1" dirty="0"/>
              <a:t>. </a:t>
            </a:r>
            <a:endParaRPr lang="uk-UA" dirty="0"/>
          </a:p>
        </p:txBody>
      </p:sp>
      <p:pic>
        <p:nvPicPr>
          <p:cNvPr id="6" name="Місце для зображення 5">
            <a:extLst>
              <a:ext uri="{FF2B5EF4-FFF2-40B4-BE49-F238E27FC236}">
                <a16:creationId xmlns:a16="http://schemas.microsoft.com/office/drawing/2014/main" id="{C913C245-5373-2BD3-FCBC-9E0D3545FD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643" b="19643"/>
          <a:stretch/>
        </p:blipFill>
        <p:spPr>
          <a:xfrm>
            <a:off x="233811" y="142043"/>
            <a:ext cx="1869846" cy="1502868"/>
          </a:xfrm>
          <a:prstGeom prst="rect">
            <a:avLst/>
          </a:prstGeom>
          <a:solidFill>
            <a:srgbClr val="F1FAFA">
              <a:lumMod val="90000"/>
            </a:srgbClr>
          </a:solidFill>
          <a:ln w="76200">
            <a:solidFill>
              <a:prstClr val="white"/>
            </a:solidFill>
            <a:miter lim="800000"/>
          </a:ln>
        </p:spPr>
      </p:pic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2BE1FF9-CEAA-C546-180E-046FCE662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112297-87A9-E6D8-480E-D84B0A42E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14" y="1773260"/>
            <a:ext cx="1745209" cy="1655740"/>
          </a:xfrm>
          <a:prstGeom prst="rect">
            <a:avLst/>
          </a:prstGeom>
        </p:spPr>
      </p:pic>
      <p:pic>
        <p:nvPicPr>
          <p:cNvPr id="3074" name="Picture 2" descr="Кафе - Борщ, а потом вареники? Да, легко! 😉 В Компоте возможно все!  Попробуйте сытный красный борщ с белыми грибами и вареники с картофелем  (или с капустой - на выбор). Настоятельно рекомендуем">
            <a:extLst>
              <a:ext uri="{FF2B5EF4-FFF2-40B4-BE49-F238E27FC236}">
                <a16:creationId xmlns:a16="http://schemas.microsoft.com/office/drawing/2014/main" id="{B97708A6-1E72-68AC-370C-39E4C2552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48" y="3557349"/>
            <a:ext cx="1743075" cy="165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Узбекский плов в казане, пошаговый рецепт с фото на 1008 ккал">
            <a:extLst>
              <a:ext uri="{FF2B5EF4-FFF2-40B4-BE49-F238E27FC236}">
                <a16:creationId xmlns:a16="http://schemas.microsoft.com/office/drawing/2014/main" id="{7A84F433-7EF8-8B2E-0E63-01FC6A654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11" y="5341167"/>
            <a:ext cx="2101018" cy="135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D8216CCE-3B08-F30B-90FF-9045D522C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24878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uk-UA" altLang="uk-UA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181E80EF-481F-4FCA-9D24-4DD6F04EBEA8}"/>
              </a:ext>
            </a:extLst>
          </p:cNvPr>
          <p:cNvSpPr/>
          <p:nvPr/>
        </p:nvSpPr>
        <p:spPr>
          <a:xfrm>
            <a:off x="2334827" y="96654"/>
            <a:ext cx="9623361" cy="6401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Їжа в родині </a:t>
            </a:r>
            <a:r>
              <a:rPr lang="uk-UA" b="1" dirty="0" err="1">
                <a:solidFill>
                  <a:schemeClr val="tx2"/>
                </a:solidFill>
              </a:rPr>
              <a:t>Дьо</a:t>
            </a:r>
            <a:r>
              <a:rPr lang="uk-UA" b="1" dirty="0">
                <a:solidFill>
                  <a:schemeClr val="tx2"/>
                </a:solidFill>
              </a:rPr>
              <a:t> –  це синтез гастрономічних традицій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65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36B30-999B-198E-7BA9-FA421188E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530" y="350874"/>
            <a:ext cx="5291470" cy="6156252"/>
          </a:xfrm>
        </p:spPr>
        <p:txBody>
          <a:bodyPr anchor="b">
            <a:normAutofit/>
          </a:bodyPr>
          <a:lstStyle/>
          <a:p>
            <a:r>
              <a:rPr lang="uk-UA" sz="2100" dirty="0"/>
              <a:t>Наша родина інтернаціональна - тато – </a:t>
            </a:r>
            <a:r>
              <a:rPr lang="uk-UA" sz="2100" dirty="0" err="1"/>
              <a:t>Дьо</a:t>
            </a:r>
            <a:r>
              <a:rPr lang="uk-UA" sz="2100" dirty="0"/>
              <a:t> Євген Лаврентійович</a:t>
            </a:r>
            <a:br>
              <a:rPr lang="uk-UA" sz="2100" dirty="0"/>
            </a:br>
            <a:r>
              <a:rPr lang="uk-UA" sz="2100" dirty="0"/>
              <a:t>Мама – </a:t>
            </a:r>
            <a:r>
              <a:rPr lang="uk-UA" sz="2100" dirty="0" err="1"/>
              <a:t>Дьо</a:t>
            </a:r>
            <a:r>
              <a:rPr lang="uk-UA" sz="2100" dirty="0"/>
              <a:t> ( Проценко) Оксана В</a:t>
            </a:r>
            <a:r>
              <a:rPr lang="en-US" sz="2100" dirty="0"/>
              <a:t>’</a:t>
            </a:r>
            <a:r>
              <a:rPr lang="uk-UA" sz="2100" dirty="0" err="1"/>
              <a:t>ячеславівна</a:t>
            </a:r>
            <a:r>
              <a:rPr lang="uk-UA" sz="2100" dirty="0"/>
              <a:t> </a:t>
            </a:r>
            <a:br>
              <a:rPr lang="uk-UA" sz="2100" dirty="0"/>
            </a:br>
            <a:r>
              <a:rPr lang="uk-UA" sz="2100" dirty="0"/>
              <a:t>Я- Діана,  мій брат – Артем, </a:t>
            </a:r>
            <a:br>
              <a:rPr lang="uk-UA" sz="2100" dirty="0"/>
            </a:br>
            <a:r>
              <a:rPr lang="uk-UA" sz="2100" dirty="0"/>
              <a:t> сестричка- Каміла.</a:t>
            </a:r>
            <a:br>
              <a:rPr lang="uk-UA" sz="2100" dirty="0"/>
            </a:br>
            <a:r>
              <a:rPr lang="uk-UA" sz="2100" dirty="0"/>
              <a:t> </a:t>
            </a:r>
            <a:br>
              <a:rPr lang="uk-UA" sz="2100" dirty="0"/>
            </a:br>
            <a:r>
              <a:rPr lang="uk-UA" sz="2100" dirty="0"/>
              <a:t>В нашій сім</a:t>
            </a:r>
            <a:r>
              <a:rPr lang="en-US" sz="2100" dirty="0"/>
              <a:t>’</a:t>
            </a:r>
            <a:r>
              <a:rPr lang="uk-UA" sz="2100" dirty="0"/>
              <a:t>ї ми поєднуємо корейську, українську та елементи узбецької культури. Ми знаємо українську мову, але намагаємось вивчати корейську. </a:t>
            </a:r>
            <a:br>
              <a:rPr lang="uk-UA" sz="2100" dirty="0"/>
            </a:br>
            <a:br>
              <a:rPr lang="uk-UA" sz="2100" dirty="0"/>
            </a:br>
            <a:r>
              <a:rPr lang="uk-UA" sz="2100" dirty="0"/>
              <a:t>Приклад нашої родини – це процес інтеграції кількох  культур, який базується на взаємоповазі, пошані та обміні традиціями. Ми намагаємось поєднувати східну виваженість та українську емоційність, у нас панує культ навчання і праці, повага до батьків і своїх предків</a:t>
            </a:r>
            <a:br>
              <a:rPr lang="uk-UA" sz="2100" dirty="0"/>
            </a:br>
            <a:r>
              <a:rPr lang="uk-UA" sz="2100" dirty="0"/>
              <a:t> </a:t>
            </a:r>
          </a:p>
        </p:txBody>
      </p:sp>
      <p:pic>
        <p:nvPicPr>
          <p:cNvPr id="6" name="Місце для зображення 5">
            <a:extLst>
              <a:ext uri="{FF2B5EF4-FFF2-40B4-BE49-F238E27FC236}">
                <a16:creationId xmlns:a16="http://schemas.microsoft.com/office/drawing/2014/main" id="{62852FDF-FEED-FECB-B4DA-2CA8D530BD0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811" b="29474"/>
          <a:stretch>
            <a:fillRect/>
          </a:stretch>
        </p:blipFill>
        <p:spPr>
          <a:xfrm>
            <a:off x="180109" y="1173125"/>
            <a:ext cx="6475228" cy="5181600"/>
          </a:xfrm>
          <a:prstGeom prst="rect">
            <a:avLst/>
          </a:prstGeom>
          <a:noFill/>
          <a:ln w="76200">
            <a:solidFill>
              <a:prstClr val="white"/>
            </a:solidFill>
            <a:miter lim="800000"/>
          </a:ln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12CC398-D039-1EE2-2496-3F9B368A2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23814" y="1095153"/>
            <a:ext cx="4888077" cy="5411973"/>
          </a:xfrm>
        </p:spPr>
        <p:txBody>
          <a:bodyPr/>
          <a:lstStyle/>
          <a:p>
            <a:endParaRPr lang="en-US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en-US" dirty="0"/>
          </a:p>
        </p:txBody>
      </p:sp>
      <p:sp>
        <p:nvSpPr>
          <p:cNvPr id="3" name="Прямокутник: округлені кути 2">
            <a:extLst>
              <a:ext uri="{FF2B5EF4-FFF2-40B4-BE49-F238E27FC236}">
                <a16:creationId xmlns:a16="http://schemas.microsoft.com/office/drawing/2014/main" id="{E91FBDAA-B330-DC54-759A-40898FF2856A}"/>
              </a:ext>
            </a:extLst>
          </p:cNvPr>
          <p:cNvSpPr/>
          <p:nvPr/>
        </p:nvSpPr>
        <p:spPr>
          <a:xfrm>
            <a:off x="180109" y="170120"/>
            <a:ext cx="6684335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tx2"/>
                </a:solidFill>
              </a:rPr>
              <a:t>Гармонія нашої родини в силі двох культур</a:t>
            </a:r>
          </a:p>
        </p:txBody>
      </p:sp>
    </p:spTree>
    <p:extLst>
      <p:ext uri="{BB962C8B-B14F-4D97-AF65-F5344CB8AC3E}">
        <p14:creationId xmlns:p14="http://schemas.microsoft.com/office/powerpoint/2010/main" val="267110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30EAD-A269-300B-0368-292CBAAA2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16" y="252472"/>
            <a:ext cx="6257748" cy="3935480"/>
          </a:xfrm>
        </p:spPr>
        <p:txBody>
          <a:bodyPr/>
          <a:lstStyle/>
          <a:p>
            <a:r>
              <a:rPr lang="uk-UA" dirty="0"/>
              <a:t> 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8D9EEAA-953B-ABEF-B05E-AF9771D52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51351" y="353291"/>
            <a:ext cx="6207249" cy="6339687"/>
          </a:xfrm>
        </p:spPr>
        <p:txBody>
          <a:bodyPr>
            <a:normAutofit fontScale="25000" lnSpcReduction="20000"/>
          </a:bodyPr>
          <a:lstStyle/>
          <a:p>
            <a:r>
              <a:rPr lang="uk-UA" sz="7200" b="1" dirty="0">
                <a:solidFill>
                  <a:schemeClr val="tx2"/>
                </a:solidFill>
                <a:highlight>
                  <a:srgbClr val="008080"/>
                </a:highlight>
              </a:rPr>
              <a:t>ВИСНОВКИ</a:t>
            </a:r>
            <a:r>
              <a:rPr lang="uk-UA" sz="2000" b="1" dirty="0">
                <a:solidFill>
                  <a:schemeClr val="tx2"/>
                </a:solidFill>
                <a:highlight>
                  <a:srgbClr val="008080"/>
                </a:highlight>
              </a:rPr>
              <a:t>:</a:t>
            </a:r>
          </a:p>
          <a:p>
            <a:r>
              <a:rPr lang="uk-UA" sz="5600" dirty="0"/>
              <a:t>Ми проаналізували причини і наслідки депортації корейського народу до Середньої Азії( Узбекистану)</a:t>
            </a:r>
          </a:p>
          <a:p>
            <a:r>
              <a:rPr lang="uk-UA" sz="5600" dirty="0"/>
              <a:t>Опрацювати статистичні дані появи корейців на території України, зокрема, Миколаївщини</a:t>
            </a:r>
          </a:p>
          <a:p>
            <a:r>
              <a:rPr lang="uk-UA" sz="5600" dirty="0"/>
              <a:t>Дослідили особливості життя та  побуту корейської спільноти на території Шевченківської ТГ та на прикладі родини </a:t>
            </a:r>
            <a:r>
              <a:rPr lang="uk-UA" sz="5600" dirty="0" err="1"/>
              <a:t>Дьо</a:t>
            </a:r>
            <a:endParaRPr lang="uk-UA" sz="5600" dirty="0"/>
          </a:p>
          <a:p>
            <a:r>
              <a:rPr lang="uk-UA" sz="5600" dirty="0"/>
              <a:t>Показали </a:t>
            </a:r>
            <a:r>
              <a:rPr lang="uk-UA" sz="5600" dirty="0" err="1"/>
              <a:t>взаємозв</a:t>
            </a:r>
            <a:r>
              <a:rPr lang="en-US" sz="5600" dirty="0"/>
              <a:t>’</a:t>
            </a:r>
            <a:r>
              <a:rPr lang="uk-UA" sz="5600" dirty="0" err="1"/>
              <a:t>язок</a:t>
            </a:r>
            <a:r>
              <a:rPr lang="uk-UA" sz="5600" dirty="0"/>
              <a:t> між культурними традиціями народів</a:t>
            </a:r>
            <a:endParaRPr lang="en-US" sz="5600" dirty="0"/>
          </a:p>
          <a:p>
            <a:r>
              <a:rPr lang="uk-UA" sz="5600" dirty="0"/>
              <a:t>Довели, що Миколаївщина – це </a:t>
            </a:r>
            <a:r>
              <a:rPr lang="uk-UA" sz="5600" dirty="0" err="1"/>
              <a:t>полікультурнй</a:t>
            </a:r>
            <a:r>
              <a:rPr lang="uk-UA" sz="5600" dirty="0"/>
              <a:t> регіон, який став другої батьківщиною для багатьох народів, зокрема, корейського.</a:t>
            </a:r>
          </a:p>
          <a:p>
            <a:r>
              <a:rPr lang="uk-UA" sz="5600" b="1" dirty="0">
                <a:solidFill>
                  <a:schemeClr val="tx2"/>
                </a:solidFill>
                <a:highlight>
                  <a:srgbClr val="008080"/>
                </a:highlight>
              </a:rPr>
              <a:t>ДЖЕРЕЛА І ЛІТЕРАТУРА</a:t>
            </a:r>
          </a:p>
          <a:p>
            <a:pPr marL="342900" indent="-342900">
              <a:buAutoNum type="arabicPeriod"/>
            </a:pPr>
            <a:r>
              <a:rPr lang="uk-UA" sz="5600" b="1" dirty="0" err="1"/>
              <a:t>Хаєцький</a:t>
            </a:r>
            <a:r>
              <a:rPr lang="uk-UA" sz="5600" b="1" dirty="0"/>
              <a:t> О. П.</a:t>
            </a:r>
            <a:r>
              <a:rPr lang="uk-UA" sz="5600" dirty="0"/>
              <a:t> Миколаївщина багатоетнічна : </a:t>
            </a:r>
            <a:r>
              <a:rPr lang="uk-UA" sz="5600" dirty="0" err="1"/>
              <a:t>навч</a:t>
            </a:r>
            <a:r>
              <a:rPr lang="uk-UA" sz="5600" dirty="0"/>
              <a:t>. </a:t>
            </a:r>
            <a:r>
              <a:rPr lang="uk-UA" sz="5600" dirty="0" err="1"/>
              <a:t>посіб</a:t>
            </a:r>
            <a:r>
              <a:rPr lang="uk-UA" sz="5600" dirty="0"/>
              <a:t>. / О. П. </a:t>
            </a:r>
            <a:r>
              <a:rPr lang="uk-UA" sz="5600" dirty="0" err="1"/>
              <a:t>Хаєцький</a:t>
            </a:r>
            <a:r>
              <a:rPr lang="uk-UA" sz="5600" dirty="0"/>
              <a:t>, В. О. </a:t>
            </a:r>
            <a:r>
              <a:rPr lang="uk-UA" sz="5600" dirty="0" err="1"/>
              <a:t>Гамза</a:t>
            </a:r>
            <a:r>
              <a:rPr lang="uk-UA" sz="5600" dirty="0"/>
              <a:t>, М. П. Козирєва. — Миколаїв : Атол, 2005. — 212 с.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ru-RU" sz="5600" b="1" dirty="0" err="1"/>
              <a:t>Шитюк</a:t>
            </a:r>
            <a:r>
              <a:rPr lang="ru-RU" sz="5600" b="1" dirty="0"/>
              <a:t> М. М.</a:t>
            </a:r>
            <a:r>
              <a:rPr lang="ru-RU" sz="5600" dirty="0"/>
              <a:t> </a:t>
            </a:r>
            <a:r>
              <a:rPr lang="ru-RU" sz="5600" dirty="0" err="1"/>
              <a:t>Миколаївщина</a:t>
            </a:r>
            <a:r>
              <a:rPr lang="ru-RU" sz="5600" dirty="0"/>
              <a:t>: </a:t>
            </a:r>
            <a:r>
              <a:rPr lang="ru-RU" sz="5600" dirty="0" err="1"/>
              <a:t>нариси</a:t>
            </a:r>
            <a:r>
              <a:rPr lang="ru-RU" sz="5600" dirty="0"/>
              <a:t> </a:t>
            </a:r>
            <a:r>
              <a:rPr lang="ru-RU" sz="5600" dirty="0" err="1"/>
              <a:t>історії</a:t>
            </a:r>
            <a:r>
              <a:rPr lang="ru-RU" sz="5600" dirty="0"/>
              <a:t> краю / М. М. </a:t>
            </a:r>
            <a:r>
              <a:rPr lang="ru-RU" sz="5600" dirty="0" err="1"/>
              <a:t>Шитюк</a:t>
            </a:r>
            <a:r>
              <a:rPr lang="ru-RU" sz="5600" dirty="0"/>
              <a:t>, Є. Г. </a:t>
            </a:r>
            <a:r>
              <a:rPr lang="ru-RU" sz="5600" dirty="0" err="1"/>
              <a:t>Горбуров</a:t>
            </a:r>
            <a:r>
              <a:rPr lang="ru-RU" sz="5600" dirty="0"/>
              <a:t>, К. М. </a:t>
            </a:r>
            <a:r>
              <a:rPr lang="ru-RU" sz="5600" dirty="0" err="1"/>
              <a:t>Горбуров</a:t>
            </a:r>
            <a:r>
              <a:rPr lang="ru-RU" sz="5600" dirty="0"/>
              <a:t>. — </a:t>
            </a:r>
            <a:r>
              <a:rPr lang="ru-RU" sz="5600" dirty="0" err="1"/>
              <a:t>Миколаїв</a:t>
            </a:r>
            <a:r>
              <a:rPr lang="ru-RU" sz="5600" dirty="0"/>
              <a:t> : </a:t>
            </a:r>
            <a:r>
              <a:rPr lang="ru-RU" sz="5600" dirty="0" err="1"/>
              <a:t>Видавець</a:t>
            </a:r>
            <a:r>
              <a:rPr lang="ru-RU" sz="5600" dirty="0"/>
              <a:t> П. М. Шамрай, 2012. — 612 с.</a:t>
            </a:r>
          </a:p>
          <a:p>
            <a:pPr marL="342900" indent="-342900">
              <a:buAutoNum type="arabicPeriod"/>
            </a:pPr>
            <a:r>
              <a:rPr lang="uk-UA" sz="5600" dirty="0"/>
              <a:t>.</a:t>
            </a:r>
            <a:r>
              <a:rPr lang="uk-UA" sz="5600" dirty="0" err="1"/>
              <a:t>Тоболін</a:t>
            </a:r>
            <a:r>
              <a:rPr lang="uk-UA" sz="5600" dirty="0"/>
              <a:t> В.А. Нариси історії села Шевченкового.- </a:t>
            </a:r>
            <a:r>
              <a:rPr lang="uk-UA" sz="5600" dirty="0" err="1"/>
              <a:t>Микоаїв</a:t>
            </a:r>
            <a:r>
              <a:rPr lang="uk-UA" sz="5600" dirty="0"/>
              <a:t> : Видавництво І. Гудим, 2009. – 80 с</a:t>
            </a:r>
          </a:p>
          <a:p>
            <a:r>
              <a:rPr lang="uk-UA" sz="5600" dirty="0"/>
              <a:t>4   . </a:t>
            </a:r>
            <a:r>
              <a:rPr lang="ru-RU" sz="5600" b="1" dirty="0" err="1"/>
              <a:t>Національний</a:t>
            </a:r>
            <a:r>
              <a:rPr lang="ru-RU" sz="5600" b="1" dirty="0"/>
              <a:t> склад </a:t>
            </a:r>
            <a:r>
              <a:rPr lang="ru-RU" sz="5600" b="1" dirty="0" err="1"/>
              <a:t>населення</a:t>
            </a:r>
            <a:r>
              <a:rPr lang="ru-RU" sz="5600" b="1" dirty="0"/>
              <a:t> </a:t>
            </a:r>
            <a:r>
              <a:rPr lang="ru-RU" sz="5600" b="1" dirty="0" err="1"/>
              <a:t>Миколаївської</a:t>
            </a:r>
            <a:r>
              <a:rPr lang="ru-RU" sz="5600" b="1" dirty="0"/>
              <a:t> </a:t>
            </a:r>
            <a:r>
              <a:rPr lang="ru-RU" sz="5600" b="1" dirty="0" err="1"/>
              <a:t>області</a:t>
            </a:r>
            <a:r>
              <a:rPr lang="ru-RU" sz="5600" dirty="0"/>
              <a:t> : за       </a:t>
            </a:r>
            <a:r>
              <a:rPr lang="ru-RU" sz="5600" dirty="0" err="1"/>
              <a:t>даними</a:t>
            </a:r>
            <a:r>
              <a:rPr lang="ru-RU" sz="5600" dirty="0"/>
              <a:t> </a:t>
            </a:r>
            <a:r>
              <a:rPr lang="ru-RU" sz="5600" dirty="0" err="1"/>
              <a:t>Всеукраїнського</a:t>
            </a:r>
            <a:r>
              <a:rPr lang="ru-RU" sz="5600" dirty="0"/>
              <a:t> </a:t>
            </a:r>
            <a:r>
              <a:rPr lang="ru-RU" sz="5600" dirty="0" err="1"/>
              <a:t>перепису</a:t>
            </a:r>
            <a:r>
              <a:rPr lang="ru-RU" sz="5600" dirty="0"/>
              <a:t> </a:t>
            </a:r>
            <a:r>
              <a:rPr lang="ru-RU" sz="5600" dirty="0" err="1"/>
              <a:t>населення</a:t>
            </a:r>
            <a:r>
              <a:rPr lang="ru-RU" sz="5600" dirty="0"/>
              <a:t> 2001 року [</a:t>
            </a:r>
            <a:r>
              <a:rPr lang="ru-RU" sz="5600" dirty="0" err="1"/>
              <a:t>Електронний</a:t>
            </a:r>
            <a:r>
              <a:rPr lang="ru-RU" sz="5600" dirty="0"/>
              <a:t> ресурс]. — Режим доступу: ukrcensus.gov.ua (дата </a:t>
            </a:r>
            <a:r>
              <a:rPr lang="ru-RU" sz="5600" dirty="0" err="1"/>
              <a:t>звернення</a:t>
            </a:r>
            <a:r>
              <a:rPr lang="ru-RU" sz="5600" dirty="0"/>
              <a:t>: 22.04..2026).</a:t>
            </a:r>
          </a:p>
          <a:p>
            <a:pPr marL="342900" indent="-342900">
              <a:buAutoNum type="arabicPeriod" startAt="5"/>
            </a:pPr>
            <a:r>
              <a:rPr lang="uk-UA" sz="5600" b="1" dirty="0"/>
              <a:t>Корейці на Миколаївщині</a:t>
            </a:r>
            <a:r>
              <a:rPr lang="uk-UA" sz="5600" dirty="0"/>
              <a:t>: від цибулі й капусти до допомоги ЗСУ / </a:t>
            </a:r>
            <a:r>
              <a:rPr lang="en-US" sz="5600" dirty="0"/>
              <a:t>Deutsche Welle. — 2025. — 6 </a:t>
            </a:r>
            <a:r>
              <a:rPr lang="uk-UA" sz="5600" dirty="0" err="1"/>
              <a:t>лют</a:t>
            </a:r>
            <a:r>
              <a:rPr lang="uk-UA" sz="5600" dirty="0"/>
              <a:t>. — Режим доступу: </a:t>
            </a:r>
            <a:r>
              <a:rPr lang="en-US" sz="5600" dirty="0">
                <a:hlinkClick r:id="rId2"/>
              </a:rPr>
              <a:t>https://www.nikpravda.com.ua/</a:t>
            </a:r>
            <a:r>
              <a:rPr lang="en-US" sz="5600" dirty="0" err="1">
                <a:hlinkClick r:id="rId2"/>
              </a:rPr>
              <a:t>korejtsi-na-mykolayivshhyni</a:t>
            </a:r>
            <a:r>
              <a:rPr lang="en-US" sz="5600" dirty="0">
                <a:hlinkClick r:id="rId2"/>
              </a:rPr>
              <a:t>..</a:t>
            </a:r>
            <a:endParaRPr lang="uk-UA" sz="5600" dirty="0">
              <a:hlinkClick r:id="rId2"/>
            </a:endParaRPr>
          </a:p>
          <a:p>
            <a:r>
              <a:rPr lang="en-US" sz="5600" dirty="0">
                <a:hlinkClick r:id="rId2"/>
              </a:rPr>
              <a:t>.</a:t>
            </a:r>
            <a:r>
              <a:rPr lang="uk-UA" sz="5600" dirty="0"/>
              <a:t>6. </a:t>
            </a:r>
            <a:r>
              <a:rPr lang="ru-RU" sz="5600" b="1" dirty="0"/>
              <a:t> </a:t>
            </a:r>
            <a:r>
              <a:rPr lang="ru-RU" sz="5600" b="1" dirty="0" err="1"/>
              <a:t>Етнічні</a:t>
            </a:r>
            <a:r>
              <a:rPr lang="ru-RU" sz="5600" b="1" dirty="0"/>
              <a:t> </a:t>
            </a:r>
            <a:r>
              <a:rPr lang="ru-RU" sz="5600" b="1" dirty="0" err="1"/>
              <a:t>корейці</a:t>
            </a:r>
            <a:r>
              <a:rPr lang="ru-RU" sz="5600" b="1" dirty="0"/>
              <a:t> на </a:t>
            </a:r>
            <a:r>
              <a:rPr lang="ru-RU" sz="5600" b="1" dirty="0" err="1"/>
              <a:t>Миколаївщині</a:t>
            </a:r>
            <a:r>
              <a:rPr lang="ru-RU" sz="5600" dirty="0"/>
              <a:t> : </a:t>
            </a:r>
            <a:r>
              <a:rPr lang="ru-RU" sz="5600" dirty="0" err="1"/>
              <a:t>дотримуються</a:t>
            </a:r>
            <a:r>
              <a:rPr lang="ru-RU" sz="5600" dirty="0"/>
              <a:t> </a:t>
            </a:r>
            <a:r>
              <a:rPr lang="ru-RU" sz="5600" dirty="0" err="1"/>
              <a:t>традицій</a:t>
            </a:r>
            <a:r>
              <a:rPr lang="ru-RU" sz="5600" dirty="0"/>
              <a:t>, </a:t>
            </a:r>
            <a:r>
              <a:rPr lang="ru-RU" sz="5600" dirty="0" err="1"/>
              <a:t>вважають</a:t>
            </a:r>
            <a:r>
              <a:rPr lang="ru-RU" sz="5600" dirty="0"/>
              <a:t> </a:t>
            </a:r>
            <a:r>
              <a:rPr lang="ru-RU" sz="5600" dirty="0" err="1"/>
              <a:t>Україну</a:t>
            </a:r>
            <a:r>
              <a:rPr lang="ru-RU" sz="5600" dirty="0"/>
              <a:t> домом / </a:t>
            </a:r>
            <a:r>
              <a:rPr lang="ru-RU" sz="5600" dirty="0" err="1"/>
              <a:t>Суспільне</a:t>
            </a:r>
            <a:r>
              <a:rPr lang="ru-RU" sz="5600" dirty="0"/>
              <a:t> </a:t>
            </a:r>
            <a:r>
              <a:rPr lang="ru-RU" sz="5600" dirty="0" err="1"/>
              <a:t>Миколаїв</a:t>
            </a:r>
            <a:r>
              <a:rPr lang="ru-RU" sz="5600" dirty="0"/>
              <a:t>. — 2025. — 6 трав. — Режим доступу: </a:t>
            </a:r>
            <a:r>
              <a:rPr lang="ru-RU" sz="5600" dirty="0">
                <a:hlinkClick r:id="rId3"/>
              </a:rPr>
              <a:t>https://suspilne.media/mykolaiv/989397-dotrimuutsa-tradicij...</a:t>
            </a:r>
            <a:r>
              <a:rPr lang="ru-RU" sz="5600" dirty="0"/>
              <a:t>.</a:t>
            </a:r>
          </a:p>
          <a:p>
            <a:br>
              <a:rPr lang="ru-RU" sz="5600" dirty="0"/>
            </a:br>
            <a:endParaRPr lang="ru-RU" sz="5600" dirty="0"/>
          </a:p>
          <a:p>
            <a:endParaRPr lang="uk-UA" sz="1400" dirty="0"/>
          </a:p>
        </p:txBody>
      </p:sp>
      <p:pic>
        <p:nvPicPr>
          <p:cNvPr id="4098" name="Picture 2" descr="Мова, освіта, асиміляція: як живуть українські корейці">
            <a:extLst>
              <a:ext uri="{FF2B5EF4-FFF2-40B4-BE49-F238E27FC236}">
                <a16:creationId xmlns:a16="http://schemas.microsoft.com/office/drawing/2014/main" id="{70F04928-007B-B4CA-DDF9-C355C7C1EF0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2" b="21362"/>
          <a:stretch>
            <a:fillRect/>
          </a:stretch>
        </p:blipFill>
        <p:spPr bwMode="auto">
          <a:xfrm>
            <a:off x="173038" y="163513"/>
            <a:ext cx="2559050" cy="13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Віталій Кім: факти, біографія – Гард.City">
            <a:extLst>
              <a:ext uri="{FF2B5EF4-FFF2-40B4-BE49-F238E27FC236}">
                <a16:creationId xmlns:a16="http://schemas.microsoft.com/office/drawing/2014/main" id="{C00119FC-92A5-B85A-ECE6-ACD46CE74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6" y="1442674"/>
            <a:ext cx="2559051" cy="142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Олег Пак під час роботи у теплиці на півдні України">
            <a:extLst>
              <a:ext uri="{FF2B5EF4-FFF2-40B4-BE49-F238E27FC236}">
                <a16:creationId xmlns:a16="http://schemas.microsoft.com/office/drawing/2014/main" id="{FAA01E7C-443D-129C-B57B-FE8B9717B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088" y="252472"/>
            <a:ext cx="2559052" cy="143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Олена Пак плете маскувальну сітку">
            <a:extLst>
              <a:ext uri="{FF2B5EF4-FFF2-40B4-BE49-F238E27FC236}">
                <a16:creationId xmlns:a16="http://schemas.microsoft.com/office/drawing/2014/main" id="{05A5F889-30C8-1837-9693-8AC391A31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877" y="1780033"/>
            <a:ext cx="2540741" cy="142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Олександр Хван на тлі комбайну та теплиці">
            <a:extLst>
              <a:ext uri="{FF2B5EF4-FFF2-40B4-BE49-F238E27FC236}">
                <a16:creationId xmlns:a16="http://schemas.microsoft.com/office/drawing/2014/main" id="{F1D98652-1000-0A6A-4841-E65B8EC11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0631"/>
            <a:ext cx="2828027" cy="158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68C065-79F2-861C-21E8-E037007A10D1}"/>
              </a:ext>
            </a:extLst>
          </p:cNvPr>
          <p:cNvSpPr txBox="1"/>
          <p:nvPr/>
        </p:nvSpPr>
        <p:spPr>
          <a:xfrm>
            <a:off x="6754841" y="4076723"/>
            <a:ext cx="961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  </a:t>
            </a:r>
          </a:p>
        </p:txBody>
      </p:sp>
      <p:pic>
        <p:nvPicPr>
          <p:cNvPr id="4108" name="Picture 12" descr="Ангеліна показує національне вбрання ханбок">
            <a:extLst>
              <a:ext uri="{FF2B5EF4-FFF2-40B4-BE49-F238E27FC236}">
                <a16:creationId xmlns:a16="http://schemas.microsoft.com/office/drawing/2014/main" id="{06EB63E6-B68A-AA0A-D582-05EA3917C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225" y="2765495"/>
            <a:ext cx="2556915" cy="139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Теплиця, де Олена вирощує овочі">
            <a:extLst>
              <a:ext uri="{FF2B5EF4-FFF2-40B4-BE49-F238E27FC236}">
                <a16:creationId xmlns:a16="http://schemas.microsoft.com/office/drawing/2014/main" id="{3F481E7F-7008-F209-9AF3-E666C443B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" y="3987019"/>
            <a:ext cx="2826330" cy="158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Центр изучения корейского языка и культуры откроют в Николаеве: где и когда">
            <a:extLst>
              <a:ext uri="{FF2B5EF4-FFF2-40B4-BE49-F238E27FC236}">
                <a16:creationId xmlns:a16="http://schemas.microsoft.com/office/drawing/2014/main" id="{BC83930A-82C4-541B-2CF4-2104DA8CC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758" y="3962724"/>
            <a:ext cx="2288188" cy="119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Немає опису світлини.">
            <a:extLst>
              <a:ext uri="{FF2B5EF4-FFF2-40B4-BE49-F238E27FC236}">
                <a16:creationId xmlns:a16="http://schemas.microsoft.com/office/drawing/2014/main" id="{910F3DEE-D446-DFC0-7BDF-4AE457CE6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013" y="4181745"/>
            <a:ext cx="2617046" cy="158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349F11-F08B-7817-92F3-DB401632C60E}"/>
              </a:ext>
            </a:extLst>
          </p:cNvPr>
          <p:cNvSpPr txBox="1"/>
          <p:nvPr/>
        </p:nvSpPr>
        <p:spPr>
          <a:xfrm>
            <a:off x="81803" y="5984495"/>
            <a:ext cx="60977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altLang="ko-KR" sz="3200" b="0" i="0" dirty="0">
                <a:solidFill>
                  <a:srgbClr val="0A0A0A"/>
                </a:solidFill>
                <a:effectLst/>
                <a:latin typeface="Google Sans"/>
              </a:rPr>
              <a:t>ДЯКУЮ  ЗА УВАГУ!</a:t>
            </a:r>
            <a:r>
              <a:rPr lang="ko-KR" altLang="en-US" sz="3200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ko-KR" altLang="en-US" sz="3200" b="1" dirty="0">
                <a:effectLst/>
              </a:rPr>
              <a:t>감사합니다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93712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КВІТИ 16X9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rple flowers on blue (widescreen).potx" id="{828F1CAB-9298-4592-9282-F8DFCE9B5AAD}" vid="{F1565BE0-C58B-47E2-98D9-9569E7AA0A86}"/>
    </a:ext>
  </a:extLst>
</a:theme>
</file>

<file path=ppt/theme/theme2.xml><?xml version="1.0" encoding="utf-8"?>
<a:theme xmlns:a="http://schemas.openxmlformats.org/drawingml/2006/main" name="Тема Offic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Бузкові квіти на блакитному тлі (широкоформатна)</Template>
  <TotalTime>2257</TotalTime>
  <Words>2080</Words>
  <Application>Microsoft Office PowerPoint</Application>
  <PresentationFormat>Широкоэкранный</PresentationFormat>
  <Paragraphs>190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КВІТИ 16X9</vt:lpstr>
      <vt:lpstr>        </vt:lpstr>
      <vt:lpstr>Актуальність і новизна </vt:lpstr>
      <vt:lpstr>                                      </vt:lpstr>
      <vt:lpstr> Особистий внесок</vt:lpstr>
      <vt:lpstr>Вступ. Синтез культур: Корейської  - Узбецької - Української</vt:lpstr>
      <vt:lpstr> Чисельність корейців на території України Миколаївщини, та Шевченківської ТГ</vt:lpstr>
      <vt:lpstr>   Перші корейські родини почали масово переселятися на Далекий Схід Російської імперії ще у 1860 роках XIX ст. Основними причинами були голод та безземелля, а також, японська окупація, від якої тікало корейське населення, рятуючись від переслідувань.  Корейське населення СРСР практично першим зазнало сталінських репресій 30-х років  XX століття. За наказом Й. Сталіна близько 172 тисяч корейців було депортовано  з Далекого Сходу в Середню Азію, зокрема в Узбекистан.  Там вони займалися звичною справою- сільським господарством, але корейці опинилися в пустельних районах, де довелося розпочинати життя з нуля. У 50 - 70х роках корейцям було нарешті  дозволено переселятися в інші республіки, так вони опиняються на території України,  особливо активно вони заселяли Південь – Херсонщину, Миколаївщину, Крим.   https://hromadske.radio/news/2017/06/17/80-rokiv-deportaciyi-koreyciv-iz-dalekogo-shodu-pro-dosvid-svoyeyi-deportovanoyi-rodyny-rozpovidaye-ochevydec </vt:lpstr>
      <vt:lpstr>В пошуках родючих земель та сприятливого клімату, рятуючись від важких умов у Середній Азії, корейці почали  масово заселяти Миколаївщину у 50-80 х роках 20 ст. Корйо-сарам -  самоназва етнічних корейців, які проживали на пострадянському просторі (переважно в державах Середньої Азії ), що є нащадками переселенців з Далекого Сходу ) із республік Центральної Азії (Узбекистану та Казахстану),   саме  вони переселялися на  Південь України. Одне з найбільших компактних поселень утворилося у с. Шевченково та навколишніх селах ( зараз вони входять до Шевченківської громади). Корейці почали займатися сільським господарством, спеціалізувалися на вирощуванні овочів( цибулі, капусти, баштанних культур), займалися вирощуванням зелені та овочів у теплицях, що забезпечувало продукцією регіон.    https://www.dw.com/uk/ak-etnicni-korejci-na-mikolaivsini-pid-cas-vijni-zivut-reportaz-dw/a-71439627 https://agroportal.ua/ru/publishing/intervyu/shevchenkivska-tg-pislya-peremogi-deficit-bude-ne-v-koshtah-a-v-lyudyah-yaki-vidbudovuvatimut-gromadi </vt:lpstr>
      <vt:lpstr>                   </vt:lpstr>
      <vt:lpstr> </vt:lpstr>
      <vt:lpstr> . </vt:lpstr>
      <vt:lpstr>      </vt:lpstr>
      <vt:lpstr> Чімчі Пекінську капусту спочатку засолюють на добу, потім промивають іпромазують соусом із перцю, часнику та залишають на місяць, після чого можнаїсти.  Куксі готують з огірків зі спеціями, смажене зі спеціями м'ясо, вода (до якої додають спеції, томат, помідори, кріп, оцет, соєвий соус), тонкі макарони, млинці з яєць. Зверху можна посипати гострим перцем.  Український Борщ . Зваріть м'ясо до готовності. Постійно знімайте піну для прозорості.  Додайте нарізану картоплю, а через 10 хвилин — нашатковану капусту. На сковороді обсмажте цибулю з морквою. Окремо протушкуйте натертий буряк з томатною пастою та ложкою оцту (це збереже колір). З'єднайте засмажку з бульйоном, додайте спеції та часник. Дайте настоятися 20–30 хвилин під кришкою.   Узбецький плов.  Обсмажити м’ясо( яловичина чи баранина) з цибулею та морквою (зірвак), залити водою, додати зіру, часник і варити рис без перемішування на повільному вогні до готовності, забезпечуючи розсипчастість. </vt:lpstr>
      <vt:lpstr>Наша родина інтернаціональна - тато – Дьо Євген Лаврентійович Мама – Дьо ( Проценко) Оксана В’ячеславівна  Я- Діана,  мій брат – Артем,   сестричка- Каміла.   В нашій сім’ї ми поєднуємо корейську, українську та елементи узбецької культури. Ми знаємо українську мову, але намагаємось вивчати корейську.   Приклад нашої родини – це процес інтеграції кількох  культур, який базується на взаємоповазі, пошані та обміні традиціями. Ми намагаємось поєднувати східну виваженість та українську емоційність, у нас панує культ навчання і праці, повага до батьків і своїх предків 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Марія Стоянова</dc:creator>
  <cp:lastModifiedBy>Марія Стоянова</cp:lastModifiedBy>
  <cp:revision>6</cp:revision>
  <dcterms:created xsi:type="dcterms:W3CDTF">2026-04-06T22:55:12Z</dcterms:created>
  <dcterms:modified xsi:type="dcterms:W3CDTF">2026-04-22T14:01:55Z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