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nonymous Pro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lacial Indifferenc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87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4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018554" y="2513283"/>
            <a:ext cx="14250892" cy="3126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2"/>
              </a:lnSpc>
            </a:pP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Азербайджанська</a:t>
            </a:r>
            <a:r>
              <a:rPr lang="en-US" sz="6143" dirty="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культура</a:t>
            </a:r>
            <a:r>
              <a:rPr lang="en-US" sz="6143" dirty="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 в </a:t>
            </a: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Ірпені</a:t>
            </a:r>
            <a:endParaRPr lang="en-US" sz="6143" dirty="0">
              <a:solidFill>
                <a:srgbClr val="FFF7EE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algn="ctr">
              <a:lnSpc>
                <a:spcPts val="6082"/>
              </a:lnSpc>
            </a:pP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як</a:t>
            </a:r>
            <a:r>
              <a:rPr lang="en-US" sz="6143" dirty="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механізм</a:t>
            </a:r>
            <a:r>
              <a:rPr lang="en-US" sz="6143" dirty="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збереження</a:t>
            </a:r>
            <a:endParaRPr lang="en-US" sz="6143" dirty="0">
              <a:solidFill>
                <a:srgbClr val="FFF7EE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algn="ctr">
              <a:lnSpc>
                <a:spcPts val="6082"/>
              </a:lnSpc>
            </a:pP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ідентичності</a:t>
            </a:r>
            <a:r>
              <a:rPr lang="en-US" sz="6143" dirty="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та</a:t>
            </a:r>
            <a:r>
              <a:rPr lang="en-US" sz="6143" dirty="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міжкультурної</a:t>
            </a:r>
            <a:endParaRPr lang="en-US" sz="6143" dirty="0">
              <a:solidFill>
                <a:srgbClr val="FFF7EE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algn="ctr">
              <a:lnSpc>
                <a:spcPts val="6082"/>
              </a:lnSpc>
            </a:pPr>
            <a:r>
              <a:rPr lang="en-US" sz="6143" dirty="0" err="1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комунікації</a:t>
            </a:r>
            <a:endParaRPr lang="en-US" sz="6143" dirty="0">
              <a:solidFill>
                <a:srgbClr val="FFF7EE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018554" y="6467487"/>
            <a:ext cx="5818783" cy="2790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РОБОТУ ПІДГОТУВАЛА:</a:t>
            </a:r>
          </a:p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ДРЮЧЕНКО КІРА ЄВГЕНІВНА,</a:t>
            </a:r>
          </a:p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УЧЕНИЦЯ 10-Б КЛАСУ</a:t>
            </a:r>
          </a:p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ІРПІНСЬКОГО АКАДЕМІЧНОГО ЛІЦЕЮ НУБІП УКРАЇНИ</a:t>
            </a:r>
          </a:p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ІРПІНСЬКОЇ МІСЬКОЇ РАДИ КИЇВСЬКОЇ ОБЛАСТІ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2018554" y="5604209"/>
            <a:ext cx="14558135" cy="35206"/>
          </a:xfrm>
          <a:prstGeom prst="line">
            <a:avLst/>
          </a:prstGeom>
          <a:ln w="19050" cap="flat">
            <a:solidFill>
              <a:srgbClr val="FBEA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10637591" y="6467487"/>
            <a:ext cx="5939099" cy="2845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НАУКОВИЙ КЕРІВНИК:</a:t>
            </a:r>
          </a:p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ШМАРКО НАТАЛІЯ СЕРГІЇВНА,</a:t>
            </a:r>
          </a:p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КЕРІВНИК ГУРТКА</a:t>
            </a:r>
          </a:p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ІРПІНСЬКОГО АКАДЕМІЧНОГО ЛІЦЕЮ</a:t>
            </a:r>
            <a:r>
              <a:rPr lang="uk-UA" sz="2250" spc="283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НУБіП УКРАЇНИ</a:t>
            </a:r>
            <a:endParaRPr lang="en-US" sz="2250" spc="283" dirty="0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3150"/>
              </a:lnSpc>
              <a:spcBef>
                <a:spcPct val="0"/>
              </a:spcBef>
            </a:pPr>
            <a:r>
              <a:rPr lang="en-US" sz="2250" spc="283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ІРПІНСЬКОЇ МІСЬКОЇ РАДИ КИЇВСЬКОЇ ОБЛАСТІ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2" name="Group 12"/>
          <p:cNvGrpSpPr/>
          <p:nvPr/>
        </p:nvGrpSpPr>
        <p:grpSpPr>
          <a:xfrm>
            <a:off x="11014911" y="2645788"/>
            <a:ext cx="5419752" cy="6612512"/>
            <a:chOff x="0" y="0"/>
            <a:chExt cx="770673" cy="940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70673" cy="940280"/>
            </a:xfrm>
            <a:custGeom>
              <a:avLst/>
              <a:gdLst/>
              <a:ahLst/>
              <a:cxnLst/>
              <a:rect l="l" t="t" r="r" b="b"/>
              <a:pathLst>
                <a:path w="770673" h="940280">
                  <a:moveTo>
                    <a:pt x="0" y="0"/>
                  </a:moveTo>
                  <a:lnTo>
                    <a:pt x="770673" y="0"/>
                  </a:lnTo>
                  <a:lnTo>
                    <a:pt x="770673" y="940280"/>
                  </a:lnTo>
                  <a:lnTo>
                    <a:pt x="0" y="940280"/>
                  </a:lnTo>
                  <a:close/>
                </a:path>
              </a:pathLst>
            </a:custGeom>
            <a:blipFill>
              <a:blip r:embed="rId4"/>
              <a:stretch>
                <a:fillRect l="-633" r="-633"/>
              </a:stretch>
            </a:blipFill>
            <a:ln w="38100" cap="sq">
              <a:solidFill>
                <a:srgbClr val="1C344C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4134674" y="1325556"/>
            <a:ext cx="10018653" cy="1320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61"/>
              </a:lnSpc>
              <a:spcBef>
                <a:spcPct val="0"/>
              </a:spcBef>
            </a:pPr>
            <a:r>
              <a:rPr lang="en-US" sz="9859" spc="483">
                <a:solidFill>
                  <a:srgbClr val="1C344C"/>
                </a:solidFill>
                <a:latin typeface="Anonymous Pro"/>
                <a:ea typeface="Anonymous Pro"/>
                <a:cs typeface="Anonymous Pro"/>
                <a:sym typeface="Anonymous Pro"/>
              </a:rPr>
              <a:t>Ідентичність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417593"/>
            <a:ext cx="8515779" cy="521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Ідентичність</a:t>
            </a:r>
            <a:r>
              <a:rPr lang="en-US" sz="2999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згідно із визначенням політолога</a:t>
            </a:r>
          </a:p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Френсіса Фукуями - це внутрішнє відчуття себе та</a:t>
            </a:r>
          </a:p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вимога визнання цього відчуття суспільством.</a:t>
            </a:r>
          </a:p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endParaRPr lang="en-US" sz="2999" u="none" strike="noStrike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До основних постулатів приналежності до</a:t>
            </a:r>
          </a:p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ідентичності належать мова, віра, принципи</a:t>
            </a:r>
          </a:p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правління та етнічна належність.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4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806386" y="1893529"/>
            <a:ext cx="15452914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50"/>
              </a:lnSpc>
              <a:spcBef>
                <a:spcPct val="0"/>
              </a:spcBef>
            </a:pPr>
            <a:r>
              <a:rPr lang="en-US" sz="5000" spc="245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Механізми збереження ідентичності</a:t>
            </a:r>
          </a:p>
        </p:txBody>
      </p:sp>
      <p:sp>
        <p:nvSpPr>
          <p:cNvPr id="13" name="Freeform 13"/>
          <p:cNvSpPr/>
          <p:nvPr/>
        </p:nvSpPr>
        <p:spPr>
          <a:xfrm>
            <a:off x="1860081" y="2887751"/>
            <a:ext cx="15345524" cy="5236660"/>
          </a:xfrm>
          <a:custGeom>
            <a:avLst/>
            <a:gdLst/>
            <a:ahLst/>
            <a:cxnLst/>
            <a:rect l="l" t="t" r="r" b="b"/>
            <a:pathLst>
              <a:path w="15345524" h="5236660">
                <a:moveTo>
                  <a:pt x="0" y="0"/>
                </a:moveTo>
                <a:lnTo>
                  <a:pt x="15345524" y="0"/>
                </a:lnTo>
                <a:lnTo>
                  <a:pt x="15345524" y="5236660"/>
                </a:lnTo>
                <a:lnTo>
                  <a:pt x="0" y="5236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2" name="Group 12"/>
          <p:cNvGrpSpPr/>
          <p:nvPr/>
        </p:nvGrpSpPr>
        <p:grpSpPr>
          <a:xfrm>
            <a:off x="9645675" y="3221355"/>
            <a:ext cx="7823175" cy="4392917"/>
            <a:chOff x="0" y="0"/>
            <a:chExt cx="915813" cy="5142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813" cy="514253"/>
            </a:xfrm>
            <a:custGeom>
              <a:avLst/>
              <a:gdLst/>
              <a:ahLst/>
              <a:cxnLst/>
              <a:rect l="l" t="t" r="r" b="b"/>
              <a:pathLst>
                <a:path w="915813" h="514253">
                  <a:moveTo>
                    <a:pt x="0" y="0"/>
                  </a:moveTo>
                  <a:lnTo>
                    <a:pt x="915813" y="0"/>
                  </a:lnTo>
                  <a:lnTo>
                    <a:pt x="915813" y="514253"/>
                  </a:lnTo>
                  <a:lnTo>
                    <a:pt x="0" y="514253"/>
                  </a:lnTo>
                  <a:close/>
                </a:path>
              </a:pathLst>
            </a:custGeom>
            <a:blipFill>
              <a:blip r:embed="rId4"/>
              <a:stretch>
                <a:fillRect t="-6542" b="-6542"/>
              </a:stretch>
            </a:blipFill>
            <a:ln w="38100" cap="sq">
              <a:solidFill>
                <a:srgbClr val="1C344C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1700288" y="1540543"/>
            <a:ext cx="14887424" cy="124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66"/>
              </a:lnSpc>
              <a:spcBef>
                <a:spcPct val="0"/>
              </a:spcBef>
            </a:pPr>
            <a:r>
              <a:rPr lang="en-US" sz="9359" spc="458">
                <a:solidFill>
                  <a:srgbClr val="1C344C"/>
                </a:solidFill>
                <a:latin typeface="Anonymous Pro"/>
                <a:ea typeface="Anonymous Pro"/>
                <a:cs typeface="Anonymous Pro"/>
                <a:sym typeface="Anonymous Pro"/>
              </a:rPr>
              <a:t>Культура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411075"/>
            <a:ext cx="7786201" cy="4203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74"/>
              </a:lnSpc>
              <a:spcBef>
                <a:spcPct val="0"/>
              </a:spcBef>
            </a:pPr>
            <a:r>
              <a:rPr lang="en-US" sz="2696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Культура</a:t>
            </a:r>
            <a:r>
              <a:rPr lang="en-US" sz="2696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своєї нації стає інструментом міжкультурної комунікації задля знаходження точок дотику із громадянами іншої країни.</a:t>
            </a:r>
          </a:p>
          <a:p>
            <a:pPr marL="0" lvl="0" indent="0" algn="ctr">
              <a:lnSpc>
                <a:spcPts val="3774"/>
              </a:lnSpc>
              <a:spcBef>
                <a:spcPct val="0"/>
              </a:spcBef>
            </a:pPr>
            <a:endParaRPr lang="en-US" sz="2696" u="none" strike="noStrike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3774"/>
              </a:lnSpc>
              <a:spcBef>
                <a:spcPct val="0"/>
              </a:spcBef>
            </a:pPr>
            <a:r>
              <a:rPr lang="en-US" sz="2696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Найбільш адаптивною стратегією інтеграції у суспільство країни проживання є збереження своєї культури та можливість взаємодії із чужою. </a:t>
            </a:r>
          </a:p>
          <a:p>
            <a:pPr marL="0" lvl="0" indent="0" algn="l">
              <a:lnSpc>
                <a:spcPts val="3472"/>
              </a:lnSpc>
              <a:spcBef>
                <a:spcPct val="0"/>
              </a:spcBef>
            </a:pPr>
            <a:endParaRPr lang="en-US" sz="2696" u="none" strike="noStrike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4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479316" y="3777247"/>
            <a:ext cx="7779984" cy="5193140"/>
          </a:xfrm>
          <a:custGeom>
            <a:avLst/>
            <a:gdLst/>
            <a:ahLst/>
            <a:cxnLst/>
            <a:rect l="l" t="t" r="r" b="b"/>
            <a:pathLst>
              <a:path w="7779984" h="5193140">
                <a:moveTo>
                  <a:pt x="0" y="0"/>
                </a:moveTo>
                <a:lnTo>
                  <a:pt x="7779984" y="0"/>
                </a:lnTo>
                <a:lnTo>
                  <a:pt x="7779984" y="5193139"/>
                </a:lnTo>
                <a:lnTo>
                  <a:pt x="0" y="51931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98819" y="1200150"/>
            <a:ext cx="12129312" cy="2315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70"/>
              </a:lnSpc>
              <a:spcBef>
                <a:spcPct val="0"/>
              </a:spcBef>
            </a:pPr>
            <a:r>
              <a:rPr lang="en-US" sz="8959" spc="439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Азербайджанська культура в Ірпені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131682"/>
            <a:ext cx="7904484" cy="4024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r>
              <a:rPr lang="en-US" sz="288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Азербайджанська</a:t>
            </a:r>
            <a:r>
              <a:rPr lang="en-US" sz="2881" u="none" strike="noStrik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культура в Ірпені є дієвим інструментом міжкультурної комунікації та збереження національної ідентичності діаспори через активну співпрацю з місцевою громадою та реалізацію масштабних інфраструктурних і культурних проєктів.</a:t>
            </a:r>
          </a:p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endParaRPr lang="en-US" sz="2881" u="none" strike="noStrike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9626598" y="3217244"/>
            <a:ext cx="7842252" cy="5234703"/>
          </a:xfrm>
          <a:custGeom>
            <a:avLst/>
            <a:gdLst/>
            <a:ahLst/>
            <a:cxnLst/>
            <a:rect l="l" t="t" r="r" b="b"/>
            <a:pathLst>
              <a:path w="7842252" h="5234703">
                <a:moveTo>
                  <a:pt x="0" y="0"/>
                </a:moveTo>
                <a:lnTo>
                  <a:pt x="7842252" y="0"/>
                </a:lnTo>
                <a:lnTo>
                  <a:pt x="7842252" y="5234703"/>
                </a:lnTo>
                <a:lnTo>
                  <a:pt x="0" y="52347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46213" y="1162050"/>
            <a:ext cx="15595574" cy="1742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2"/>
              </a:lnSpc>
              <a:spcBef>
                <a:spcPct val="0"/>
              </a:spcBef>
            </a:pPr>
            <a:r>
              <a:rPr lang="en-US" sz="6760" spc="331">
                <a:solidFill>
                  <a:srgbClr val="1C344C"/>
                </a:solidFill>
                <a:latin typeface="Anonymous Pro"/>
                <a:ea typeface="Anonymous Pro"/>
                <a:cs typeface="Anonymous Pro"/>
                <a:sym typeface="Anonymous Pro"/>
              </a:rPr>
              <a:t>Парк Дружби імені академіка Заріфи Алієвої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3160094"/>
            <a:ext cx="8092702" cy="5426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Головний</a:t>
            </a:r>
            <a:r>
              <a:rPr lang="en-US" sz="2400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осередок азербайджанської культури в місті це Парк Дружби імені академіка Заріфи Алієвої.</a:t>
            </a: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Це не лише місце відпочинку, а й простір для проведення офіційних заходів та вшанування пам’яті видатної азербайджанської діячки.</a:t>
            </a: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Парк названо на честь азербайджанського лікаря-офтальмолога, автора методів лікування очних захворювань ЗаріфиАзізкизиАлієвої, дружини колишнього президента Азербайджану Гейдара Алієва. </a:t>
            </a:r>
          </a:p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9005227" y="3132051"/>
            <a:ext cx="8254073" cy="5509594"/>
          </a:xfrm>
          <a:custGeom>
            <a:avLst/>
            <a:gdLst/>
            <a:ahLst/>
            <a:cxnLst/>
            <a:rect l="l" t="t" r="r" b="b"/>
            <a:pathLst>
              <a:path w="8254073" h="5509594">
                <a:moveTo>
                  <a:pt x="0" y="0"/>
                </a:moveTo>
                <a:lnTo>
                  <a:pt x="8254073" y="0"/>
                </a:lnTo>
                <a:lnTo>
                  <a:pt x="8254073" y="5509594"/>
                </a:lnTo>
                <a:lnTo>
                  <a:pt x="0" y="5509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21471" y="1722521"/>
            <a:ext cx="15645057" cy="2081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79"/>
              </a:lnSpc>
              <a:spcBef>
                <a:spcPct val="0"/>
              </a:spcBef>
            </a:pPr>
            <a:r>
              <a:rPr lang="en-US" sz="8060" spc="394">
                <a:solidFill>
                  <a:srgbClr val="1C344C"/>
                </a:solidFill>
                <a:latin typeface="Anonymous Pro"/>
                <a:ea typeface="Anonymous Pro"/>
                <a:cs typeface="Anonymous Pro"/>
                <a:sym typeface="Anonymous Pro"/>
              </a:rPr>
              <a:t>День культури Азербайджану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1471" y="3301385"/>
            <a:ext cx="6907072" cy="51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4"/>
              </a:lnSpc>
              <a:spcBef>
                <a:spcPct val="0"/>
              </a:spcBef>
            </a:pPr>
            <a:r>
              <a:rPr lang="en-US" sz="293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Проводяться</a:t>
            </a:r>
            <a:r>
              <a:rPr lang="en-US" sz="2939" u="none" strike="noStrik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щорічні заходи, що об'єднують ірпінчан та представників діаспори. Одним із таких заходів є день культури Азербайджану. Програма зазвичай включає виступи творчих колективів, знайомство з традиціями та офіційні зустрічі за участі Посольства Азербайджану.</a:t>
            </a:r>
          </a:p>
          <a:p>
            <a:pPr marL="0" lvl="0" indent="0" algn="l">
              <a:lnSpc>
                <a:spcPts val="4114"/>
              </a:lnSpc>
              <a:spcBef>
                <a:spcPct val="0"/>
              </a:spcBef>
            </a:pPr>
            <a:endParaRPr lang="en-US" sz="2939" u="none" strike="noStrike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4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144000" y="3687468"/>
            <a:ext cx="8546011" cy="4561433"/>
          </a:xfrm>
          <a:custGeom>
            <a:avLst/>
            <a:gdLst/>
            <a:ahLst/>
            <a:cxnLst/>
            <a:rect l="l" t="t" r="r" b="b"/>
            <a:pathLst>
              <a:path w="8546011" h="4561433">
                <a:moveTo>
                  <a:pt x="0" y="0"/>
                </a:moveTo>
                <a:lnTo>
                  <a:pt x="8546011" y="0"/>
                </a:lnTo>
                <a:lnTo>
                  <a:pt x="8546011" y="4561433"/>
                </a:lnTo>
                <a:lnTo>
                  <a:pt x="0" y="45614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44300" y="997963"/>
            <a:ext cx="15070031" cy="2986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8"/>
              </a:lnSpc>
            </a:pPr>
            <a:r>
              <a:rPr lang="en-US" sz="7160" spc="35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Меморандум про побратимство та співпрацю</a:t>
            </a:r>
          </a:p>
          <a:p>
            <a:pPr marL="0" lvl="0" indent="0" algn="ctr">
              <a:lnSpc>
                <a:spcPts val="8870"/>
              </a:lnSpc>
              <a:spcBef>
                <a:spcPct val="0"/>
              </a:spcBef>
            </a:pPr>
            <a:endParaRPr lang="en-US" sz="7160" spc="350">
              <a:solidFill>
                <a:srgbClr val="FFF7EE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8700" y="3927550"/>
            <a:ext cx="7904484" cy="4024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r>
              <a:rPr lang="en-US" sz="288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30 вересня</a:t>
            </a:r>
            <a:r>
              <a:rPr lang="en-US" sz="2881" u="none" strike="noStrik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2024 року Ірпінь (Україна) та місто Лачин (Азербайджан) підписали Меморандум про побратимство та співпрацю. Документ, підписаний сторонами, спрямований на відбудову Ірпеня, культурний обмін, енергоефективність та молодіжні проекти.</a:t>
            </a:r>
          </a:p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endParaRPr lang="en-US" sz="2881" u="none" strike="noStrike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9986376" y="3973957"/>
            <a:ext cx="7771312" cy="4060511"/>
          </a:xfrm>
          <a:custGeom>
            <a:avLst/>
            <a:gdLst/>
            <a:ahLst/>
            <a:cxnLst/>
            <a:rect l="l" t="t" r="r" b="b"/>
            <a:pathLst>
              <a:path w="7771312" h="4060511">
                <a:moveTo>
                  <a:pt x="0" y="0"/>
                </a:moveTo>
                <a:lnTo>
                  <a:pt x="7771312" y="0"/>
                </a:lnTo>
                <a:lnTo>
                  <a:pt x="7771312" y="4060510"/>
                </a:lnTo>
                <a:lnTo>
                  <a:pt x="0" y="4060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17853" y="769953"/>
            <a:ext cx="16650997" cy="1997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82"/>
              </a:lnSpc>
              <a:spcBef>
                <a:spcPct val="0"/>
              </a:spcBef>
            </a:pPr>
            <a:r>
              <a:rPr lang="en-US" sz="7760" spc="380">
                <a:solidFill>
                  <a:srgbClr val="1C344C"/>
                </a:solidFill>
                <a:latin typeface="Anonymous Pro"/>
                <a:ea typeface="Anonymous Pro"/>
                <a:cs typeface="Anonymous Pro"/>
                <a:sym typeface="Anonymous Pro"/>
              </a:rPr>
              <a:t>Азербайджан та відбудова Ірпеня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7853" y="2719992"/>
            <a:ext cx="8768461" cy="6520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Азербайджан активно долучається до відбудови Ірпеня, інвестуючи у будівництво соціальних об'єктів (школи, медичні заклади), що зміцнює міжнаціональні зв'язки на рівні практичної взаємодопомоги.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Завдяки уряду Азербайджану та компанії SOCAR відновили Ірпінський ліцей "Лінгвіст" ім. ЗаріфиАлієвої, повністю відновлено та модернізовано лікарню, які були пошкоджені внаслідок російської агресії.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Також Азербайджан реалізує масштабний проєкт з відновлення інфраструктури в Ірпені, включаючи відбудову Центрального будинку культури, ДЮСШ, будівництво арт-центру та житлового будинку </a:t>
            </a:r>
          </a:p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endParaRPr lang="en-US" sz="2499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4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84413" y="2575471"/>
            <a:ext cx="5505384" cy="6277633"/>
          </a:xfrm>
          <a:custGeom>
            <a:avLst/>
            <a:gdLst/>
            <a:ahLst/>
            <a:cxnLst/>
            <a:rect l="l" t="t" r="r" b="b"/>
            <a:pathLst>
              <a:path w="5505384" h="6277633">
                <a:moveTo>
                  <a:pt x="0" y="0"/>
                </a:moveTo>
                <a:lnTo>
                  <a:pt x="5505384" y="0"/>
                </a:lnTo>
                <a:lnTo>
                  <a:pt x="5505384" y="6277633"/>
                </a:lnTo>
                <a:lnTo>
                  <a:pt x="0" y="62776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35717" y="674199"/>
            <a:ext cx="16423583" cy="1901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6"/>
              </a:lnSpc>
              <a:spcBef>
                <a:spcPct val="0"/>
              </a:spcBef>
            </a:pPr>
            <a:r>
              <a:rPr lang="en-US" sz="7360" spc="36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Азербайджанська громада в Ірпені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709081"/>
            <a:ext cx="9288115" cy="6549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r>
              <a:rPr lang="en-US" sz="288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Всі ці ініціативи дозволяють азербайджанській громаді зберігати зв'язок</a:t>
            </a:r>
            <a:r>
              <a:rPr lang="en-US" sz="2881" u="none" strike="noStrik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із рідною культурою, водночас інтегруючи її в український культурний контекст через спільні цінності та проєкти розвитку. </a:t>
            </a:r>
          </a:p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endParaRPr lang="en-US" sz="2881" u="none" strike="noStrike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r>
              <a:rPr lang="en-US" sz="2881" u="none" strike="noStrik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Азербайджанська діаспора в Україні відіграє роль ключового медіатора та каталізатора залучення державних інвестицій Азербайджану у відбудову Ірпеня. Завдяки активній позиції громади та її лідерів, місто стало стратегічним партнером Азербайджану у проєктах відновлення.</a:t>
            </a:r>
          </a:p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endParaRPr lang="en-US" sz="2881" u="none" strike="noStrike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530312" y="3345595"/>
            <a:ext cx="5843849" cy="5843849"/>
          </a:xfrm>
          <a:custGeom>
            <a:avLst/>
            <a:gdLst/>
            <a:ahLst/>
            <a:cxnLst/>
            <a:rect l="l" t="t" r="r" b="b"/>
            <a:pathLst>
              <a:path w="5843849" h="5843849">
                <a:moveTo>
                  <a:pt x="0" y="0"/>
                </a:moveTo>
                <a:lnTo>
                  <a:pt x="5843849" y="0"/>
                </a:lnTo>
                <a:lnTo>
                  <a:pt x="5843849" y="5843850"/>
                </a:lnTo>
                <a:lnTo>
                  <a:pt x="0" y="5843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7631029" y="2835930"/>
            <a:ext cx="8560468" cy="1582153"/>
            <a:chOff x="0" y="0"/>
            <a:chExt cx="2254609" cy="4166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54609" cy="416699"/>
            </a:xfrm>
            <a:custGeom>
              <a:avLst/>
              <a:gdLst/>
              <a:ahLst/>
              <a:cxnLst/>
              <a:rect l="l" t="t" r="r" b="b"/>
              <a:pathLst>
                <a:path w="2254609" h="416699">
                  <a:moveTo>
                    <a:pt x="46123" y="0"/>
                  </a:moveTo>
                  <a:lnTo>
                    <a:pt x="2208486" y="0"/>
                  </a:lnTo>
                  <a:cubicBezTo>
                    <a:pt x="2220718" y="0"/>
                    <a:pt x="2232450" y="4859"/>
                    <a:pt x="2241100" y="13509"/>
                  </a:cubicBezTo>
                  <a:cubicBezTo>
                    <a:pt x="2249749" y="22159"/>
                    <a:pt x="2254609" y="33891"/>
                    <a:pt x="2254609" y="46123"/>
                  </a:cubicBezTo>
                  <a:lnTo>
                    <a:pt x="2254609" y="370575"/>
                  </a:lnTo>
                  <a:cubicBezTo>
                    <a:pt x="2254609" y="396049"/>
                    <a:pt x="2233959" y="416699"/>
                    <a:pt x="2208486" y="416699"/>
                  </a:cubicBezTo>
                  <a:lnTo>
                    <a:pt x="46123" y="416699"/>
                  </a:lnTo>
                  <a:cubicBezTo>
                    <a:pt x="20650" y="416699"/>
                    <a:pt x="0" y="396049"/>
                    <a:pt x="0" y="370575"/>
                  </a:cubicBezTo>
                  <a:lnTo>
                    <a:pt x="0" y="46123"/>
                  </a:lnTo>
                  <a:cubicBezTo>
                    <a:pt x="0" y="20650"/>
                    <a:pt x="20650" y="0"/>
                    <a:pt x="46123" y="0"/>
                  </a:cubicBezTo>
                  <a:close/>
                </a:path>
              </a:pathLst>
            </a:custGeom>
            <a:solidFill>
              <a:srgbClr val="1C344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254609" cy="454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968319" y="3302203"/>
            <a:ext cx="1223179" cy="1223179"/>
          </a:xfrm>
          <a:custGeom>
            <a:avLst/>
            <a:gdLst/>
            <a:ahLst/>
            <a:cxnLst/>
            <a:rect l="l" t="t" r="r" b="b"/>
            <a:pathLst>
              <a:path w="1223179" h="1223179">
                <a:moveTo>
                  <a:pt x="0" y="0"/>
                </a:moveTo>
                <a:lnTo>
                  <a:pt x="1223178" y="0"/>
                </a:lnTo>
                <a:lnTo>
                  <a:pt x="1223178" y="1223179"/>
                </a:lnTo>
                <a:lnTo>
                  <a:pt x="0" y="12231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0800000">
            <a:off x="7585592" y="2780482"/>
            <a:ext cx="1252924" cy="1252924"/>
          </a:xfrm>
          <a:custGeom>
            <a:avLst/>
            <a:gdLst/>
            <a:ahLst/>
            <a:cxnLst/>
            <a:rect l="l" t="t" r="r" b="b"/>
            <a:pathLst>
              <a:path w="1252924" h="1252924">
                <a:moveTo>
                  <a:pt x="0" y="0"/>
                </a:moveTo>
                <a:lnTo>
                  <a:pt x="1252924" y="0"/>
                </a:lnTo>
                <a:lnTo>
                  <a:pt x="1252924" y="1252924"/>
                </a:lnTo>
                <a:lnTo>
                  <a:pt x="0" y="12529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17853" y="769953"/>
            <a:ext cx="16650997" cy="1026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82"/>
              </a:lnSpc>
              <a:spcBef>
                <a:spcPct val="0"/>
              </a:spcBef>
            </a:pPr>
            <a:r>
              <a:rPr lang="en-US" sz="7760" spc="380">
                <a:solidFill>
                  <a:srgbClr val="1C344C"/>
                </a:solidFill>
                <a:latin typeface="Anonymous Pro"/>
                <a:ea typeface="Anonymous Pro"/>
                <a:cs typeface="Anonymous Pro"/>
                <a:sym typeface="Anonymous Pro"/>
              </a:rPr>
              <a:t>Інтерв'ю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53437" y="1748442"/>
            <a:ext cx="5820724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Також була змога взяти інтерв'ю з Махмудовою Нурланою, яка переїхала до Ірпеня з Азейбарджану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13442" y="2151032"/>
            <a:ext cx="5820724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6" lvl="1" indent="-334643" algn="l">
              <a:lnSpc>
                <a:spcPts val="4339"/>
              </a:lnSpc>
              <a:spcBef>
                <a:spcPct val="0"/>
              </a:spcBef>
              <a:buAutoNum type="arabicPeriod"/>
            </a:pPr>
            <a:r>
              <a:rPr lang="en-US" sz="30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Коли переїхала і чому?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86141" y="3172981"/>
            <a:ext cx="6031277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Батьки переїхали ще до мого народження,в звʼязку з роботою папи.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631029" y="4844732"/>
            <a:ext cx="9069250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6" lvl="1" indent="-334643" algn="l">
              <a:lnSpc>
                <a:spcPts val="4339"/>
              </a:lnSpc>
              <a:spcBef>
                <a:spcPct val="0"/>
              </a:spcBef>
              <a:buAutoNum type="arabicPeriod"/>
            </a:pPr>
            <a:r>
              <a:rPr lang="en-US" sz="30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Як ваша родина зберігає зберігає традиції?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7631029" y="5470843"/>
            <a:ext cx="8560468" cy="3661452"/>
            <a:chOff x="0" y="0"/>
            <a:chExt cx="2254609" cy="96433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54609" cy="964333"/>
            </a:xfrm>
            <a:custGeom>
              <a:avLst/>
              <a:gdLst/>
              <a:ahLst/>
              <a:cxnLst/>
              <a:rect l="l" t="t" r="r" b="b"/>
              <a:pathLst>
                <a:path w="2254609" h="964333">
                  <a:moveTo>
                    <a:pt x="46123" y="0"/>
                  </a:moveTo>
                  <a:lnTo>
                    <a:pt x="2208486" y="0"/>
                  </a:lnTo>
                  <a:cubicBezTo>
                    <a:pt x="2220718" y="0"/>
                    <a:pt x="2232450" y="4859"/>
                    <a:pt x="2241100" y="13509"/>
                  </a:cubicBezTo>
                  <a:cubicBezTo>
                    <a:pt x="2249749" y="22159"/>
                    <a:pt x="2254609" y="33891"/>
                    <a:pt x="2254609" y="46123"/>
                  </a:cubicBezTo>
                  <a:lnTo>
                    <a:pt x="2254609" y="918210"/>
                  </a:lnTo>
                  <a:cubicBezTo>
                    <a:pt x="2254609" y="943683"/>
                    <a:pt x="2233959" y="964333"/>
                    <a:pt x="2208486" y="964333"/>
                  </a:cubicBezTo>
                  <a:lnTo>
                    <a:pt x="46123" y="964333"/>
                  </a:lnTo>
                  <a:cubicBezTo>
                    <a:pt x="20650" y="964333"/>
                    <a:pt x="0" y="943683"/>
                    <a:pt x="0" y="918210"/>
                  </a:cubicBezTo>
                  <a:lnTo>
                    <a:pt x="0" y="46123"/>
                  </a:lnTo>
                  <a:cubicBezTo>
                    <a:pt x="0" y="20650"/>
                    <a:pt x="20650" y="0"/>
                    <a:pt x="46123" y="0"/>
                  </a:cubicBezTo>
                  <a:close/>
                </a:path>
              </a:pathLst>
            </a:custGeom>
            <a:solidFill>
              <a:srgbClr val="1C344C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2254609" cy="1002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8772742" y="5752169"/>
            <a:ext cx="6756265" cy="305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Моя родина не перестає святкувати свята,наприклад Новруз,це найголовніше свято.Його святкують в березні як початок весни.В цей день готують солодощі,національні страви,стрибають через багаття та проводять його с родичами та близькими</a:t>
            </a:r>
          </a:p>
        </p:txBody>
      </p:sp>
      <p:sp>
        <p:nvSpPr>
          <p:cNvPr id="27" name="Freeform 27"/>
          <p:cNvSpPr/>
          <p:nvPr/>
        </p:nvSpPr>
        <p:spPr>
          <a:xfrm rot="-10800000">
            <a:off x="7585592" y="5470843"/>
            <a:ext cx="1102863" cy="1102863"/>
          </a:xfrm>
          <a:custGeom>
            <a:avLst/>
            <a:gdLst/>
            <a:ahLst/>
            <a:cxnLst/>
            <a:rect l="l" t="t" r="r" b="b"/>
            <a:pathLst>
              <a:path w="1102863" h="1102863">
                <a:moveTo>
                  <a:pt x="0" y="0"/>
                </a:moveTo>
                <a:lnTo>
                  <a:pt x="1102863" y="0"/>
                </a:lnTo>
                <a:lnTo>
                  <a:pt x="1102863" y="1102863"/>
                </a:lnTo>
                <a:lnTo>
                  <a:pt x="0" y="11028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4917417" y="7966266"/>
            <a:ext cx="1223179" cy="1223179"/>
          </a:xfrm>
          <a:custGeom>
            <a:avLst/>
            <a:gdLst/>
            <a:ahLst/>
            <a:cxnLst/>
            <a:rect l="l" t="t" r="r" b="b"/>
            <a:pathLst>
              <a:path w="1223179" h="1223179">
                <a:moveTo>
                  <a:pt x="0" y="0"/>
                </a:moveTo>
                <a:lnTo>
                  <a:pt x="1223179" y="0"/>
                </a:lnTo>
                <a:lnTo>
                  <a:pt x="1223179" y="1223179"/>
                </a:lnTo>
                <a:lnTo>
                  <a:pt x="0" y="12231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1C344C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2" name="Group 12"/>
          <p:cNvGrpSpPr/>
          <p:nvPr/>
        </p:nvGrpSpPr>
        <p:grpSpPr>
          <a:xfrm>
            <a:off x="1028700" y="3179364"/>
            <a:ext cx="10566902" cy="5861017"/>
            <a:chOff x="0" y="0"/>
            <a:chExt cx="2783052" cy="15436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83052" cy="1543642"/>
            </a:xfrm>
            <a:custGeom>
              <a:avLst/>
              <a:gdLst/>
              <a:ahLst/>
              <a:cxnLst/>
              <a:rect l="l" t="t" r="r" b="b"/>
              <a:pathLst>
                <a:path w="2783052" h="1543642">
                  <a:moveTo>
                    <a:pt x="37366" y="0"/>
                  </a:moveTo>
                  <a:lnTo>
                    <a:pt x="2745687" y="0"/>
                  </a:lnTo>
                  <a:cubicBezTo>
                    <a:pt x="2755597" y="0"/>
                    <a:pt x="2765101" y="3937"/>
                    <a:pt x="2772108" y="10944"/>
                  </a:cubicBezTo>
                  <a:cubicBezTo>
                    <a:pt x="2779116" y="17952"/>
                    <a:pt x="2783052" y="27456"/>
                    <a:pt x="2783052" y="37366"/>
                  </a:cubicBezTo>
                  <a:lnTo>
                    <a:pt x="2783052" y="1506277"/>
                  </a:lnTo>
                  <a:cubicBezTo>
                    <a:pt x="2783052" y="1516187"/>
                    <a:pt x="2779116" y="1525691"/>
                    <a:pt x="2772108" y="1532698"/>
                  </a:cubicBezTo>
                  <a:cubicBezTo>
                    <a:pt x="2765101" y="1539706"/>
                    <a:pt x="2755597" y="1543642"/>
                    <a:pt x="2745687" y="1543642"/>
                  </a:cubicBezTo>
                  <a:lnTo>
                    <a:pt x="37366" y="1543642"/>
                  </a:lnTo>
                  <a:cubicBezTo>
                    <a:pt x="16729" y="1543642"/>
                    <a:pt x="0" y="1526913"/>
                    <a:pt x="0" y="1506277"/>
                  </a:cubicBezTo>
                  <a:lnTo>
                    <a:pt x="0" y="37366"/>
                  </a:lnTo>
                  <a:cubicBezTo>
                    <a:pt x="0" y="16729"/>
                    <a:pt x="16729" y="0"/>
                    <a:pt x="37366" y="0"/>
                  </a:cubicBezTo>
                  <a:close/>
                </a:path>
              </a:pathLst>
            </a:custGeom>
            <a:solidFill>
              <a:srgbClr val="1C344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783052" cy="15817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199316" y="8035121"/>
            <a:ext cx="1005260" cy="1005260"/>
          </a:xfrm>
          <a:custGeom>
            <a:avLst/>
            <a:gdLst/>
            <a:ahLst/>
            <a:cxnLst/>
            <a:rect l="l" t="t" r="r" b="b"/>
            <a:pathLst>
              <a:path w="1005260" h="1005260">
                <a:moveTo>
                  <a:pt x="0" y="0"/>
                </a:moveTo>
                <a:lnTo>
                  <a:pt x="1005260" y="0"/>
                </a:lnTo>
                <a:lnTo>
                  <a:pt x="1005260" y="1005260"/>
                </a:lnTo>
                <a:lnTo>
                  <a:pt x="0" y="1005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10800000">
            <a:off x="1028700" y="3179364"/>
            <a:ext cx="1102529" cy="1102529"/>
          </a:xfrm>
          <a:custGeom>
            <a:avLst/>
            <a:gdLst/>
            <a:ahLst/>
            <a:cxnLst/>
            <a:rect l="l" t="t" r="r" b="b"/>
            <a:pathLst>
              <a:path w="1102529" h="1102529">
                <a:moveTo>
                  <a:pt x="0" y="0"/>
                </a:moveTo>
                <a:lnTo>
                  <a:pt x="1102529" y="0"/>
                </a:lnTo>
                <a:lnTo>
                  <a:pt x="1102529" y="1102529"/>
                </a:lnTo>
                <a:lnTo>
                  <a:pt x="0" y="11025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775472" y="3730628"/>
            <a:ext cx="6103798" cy="4480838"/>
          </a:xfrm>
          <a:custGeom>
            <a:avLst/>
            <a:gdLst/>
            <a:ahLst/>
            <a:cxnLst/>
            <a:rect l="l" t="t" r="r" b="b"/>
            <a:pathLst>
              <a:path w="6103798" h="4480838">
                <a:moveTo>
                  <a:pt x="0" y="0"/>
                </a:moveTo>
                <a:lnTo>
                  <a:pt x="6103798" y="0"/>
                </a:lnTo>
                <a:lnTo>
                  <a:pt x="6103798" y="4480838"/>
                </a:lnTo>
                <a:lnTo>
                  <a:pt x="0" y="44808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7933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17853" y="769953"/>
            <a:ext cx="16650997" cy="1026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82"/>
              </a:lnSpc>
              <a:spcBef>
                <a:spcPct val="0"/>
              </a:spcBef>
            </a:pPr>
            <a:r>
              <a:rPr lang="en-US" sz="7760" spc="380">
                <a:solidFill>
                  <a:srgbClr val="1C344C"/>
                </a:solidFill>
                <a:latin typeface="Anonymous Pro"/>
                <a:ea typeface="Anonymous Pro"/>
                <a:cs typeface="Anonymous Pro"/>
                <a:sym typeface="Anonymous Pro"/>
              </a:rPr>
              <a:t>Інтерв'ю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2249622"/>
            <a:ext cx="10882563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6" lvl="1" indent="-334643" algn="l">
              <a:lnSpc>
                <a:spcPts val="4339"/>
              </a:lnSpc>
              <a:spcBef>
                <a:spcPct val="0"/>
              </a:spcBef>
              <a:buAutoNum type="arabicPeriod"/>
            </a:pPr>
            <a:r>
              <a:rPr lang="en-US" sz="30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Розкажи цікавий факт за вашу культуру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79964" y="3683003"/>
            <a:ext cx="9803037" cy="699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Є багато цікавих традицій.З дитинства мене вчили поважати старших і цінувати сім’ю, адже родина для нас дуже важлива. Ми любимо приймати гостей: коли хтось приходить у дім, обов’язково подаємо чай із солодощами та довго спілкуємося.Також у нас дуже розвинене мистецтво килимарства: багато родин зберігають килими, зроблені вручну,як сімейну цінність.Мені дуже подобаються наші національні танці. Вони енергійні та красиві, кожен рух має своє значення. На святах і весіллях люди різного віку виходять танцювати разом, і це створює особливу атмосферу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4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8730" y="475213"/>
            <a:ext cx="17470540" cy="9336575"/>
            <a:chOff x="0" y="0"/>
            <a:chExt cx="2218579" cy="118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579" cy="1185649"/>
            </a:xfrm>
            <a:custGeom>
              <a:avLst/>
              <a:gdLst/>
              <a:ahLst/>
              <a:cxnLst/>
              <a:rect l="l" t="t" r="r" b="b"/>
              <a:pathLst>
                <a:path w="2218579" h="1185649">
                  <a:moveTo>
                    <a:pt x="2139161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106231"/>
                  </a:lnTo>
                  <a:cubicBezTo>
                    <a:pt x="43699" y="1106231"/>
                    <a:pt x="79418" y="1141570"/>
                    <a:pt x="79418" y="1185649"/>
                  </a:cubicBezTo>
                  <a:lnTo>
                    <a:pt x="2139161" y="1185649"/>
                  </a:lnTo>
                  <a:cubicBezTo>
                    <a:pt x="2139161" y="1141950"/>
                    <a:pt x="2174500" y="1106231"/>
                    <a:pt x="2218579" y="1106231"/>
                  </a:cubicBezTo>
                  <a:lnTo>
                    <a:pt x="2218579" y="79418"/>
                  </a:lnTo>
                  <a:cubicBezTo>
                    <a:pt x="2174880" y="79418"/>
                    <a:pt x="2139161" y="44079"/>
                    <a:pt x="2139161" y="0"/>
                  </a:cubicBezTo>
                  <a:close/>
                </a:path>
              </a:pathLst>
            </a:custGeom>
            <a:ln w="19050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0"/>
              <a:ext cx="2142379" cy="11475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312" y="617553"/>
            <a:ext cx="17227377" cy="9051894"/>
            <a:chOff x="0" y="0"/>
            <a:chExt cx="2231292" cy="1172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31292" cy="1172402"/>
            </a:xfrm>
            <a:custGeom>
              <a:avLst/>
              <a:gdLst/>
              <a:ahLst/>
              <a:cxnLst/>
              <a:rect l="l" t="t" r="r" b="b"/>
              <a:pathLst>
                <a:path w="2231292" h="1172402">
                  <a:moveTo>
                    <a:pt x="215187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092984"/>
                  </a:lnTo>
                  <a:cubicBezTo>
                    <a:pt x="43699" y="1092984"/>
                    <a:pt x="79418" y="1128323"/>
                    <a:pt x="79418" y="1172402"/>
                  </a:cubicBezTo>
                  <a:lnTo>
                    <a:pt x="2151873" y="1172402"/>
                  </a:lnTo>
                  <a:cubicBezTo>
                    <a:pt x="2151873" y="1128703"/>
                    <a:pt x="2187213" y="1092984"/>
                    <a:pt x="2231292" y="1092984"/>
                  </a:cubicBezTo>
                  <a:lnTo>
                    <a:pt x="2231292" y="79418"/>
                  </a:lnTo>
                  <a:cubicBezTo>
                    <a:pt x="2187592" y="79418"/>
                    <a:pt x="2151873" y="44079"/>
                    <a:pt x="2151873" y="0"/>
                  </a:cubicBezTo>
                  <a:close/>
                </a:path>
              </a:pathLst>
            </a:custGeom>
            <a:ln w="9525" cap="sq">
              <a:solidFill>
                <a:srgbClr val="FBEAD8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8100" y="0"/>
              <a:ext cx="2155092" cy="113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0325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468850" y="207560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8"/>
                </a:lnTo>
                <a:lnTo>
                  <a:pt x="0" y="647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0325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8" y="0"/>
                </a:lnTo>
                <a:lnTo>
                  <a:pt x="647528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468850" y="9488023"/>
            <a:ext cx="647529" cy="647529"/>
          </a:xfrm>
          <a:custGeom>
            <a:avLst/>
            <a:gdLst/>
            <a:ahLst/>
            <a:cxnLst/>
            <a:rect l="l" t="t" r="r" b="b"/>
            <a:pathLst>
              <a:path w="647529" h="647529">
                <a:moveTo>
                  <a:pt x="0" y="0"/>
                </a:moveTo>
                <a:lnTo>
                  <a:pt x="647529" y="0"/>
                </a:lnTo>
                <a:lnTo>
                  <a:pt x="647529" y="647529"/>
                </a:lnTo>
                <a:lnTo>
                  <a:pt x="0" y="647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675724" y="3986384"/>
            <a:ext cx="8430676" cy="5656553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69" y="0"/>
                </a:lnTo>
                <a:lnTo>
                  <a:pt x="8743569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35717" y="1171575"/>
            <a:ext cx="16423583" cy="977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6"/>
              </a:lnSpc>
              <a:spcBef>
                <a:spcPct val="0"/>
              </a:spcBef>
            </a:pPr>
            <a:r>
              <a:rPr lang="en-US" sz="7360" spc="360">
                <a:solidFill>
                  <a:srgbClr val="FFF7EE"/>
                </a:solidFill>
                <a:latin typeface="Anonymous Pro"/>
                <a:ea typeface="Anonymous Pro"/>
                <a:cs typeface="Anonymous Pro"/>
                <a:sym typeface="Anonymous Pro"/>
              </a:rPr>
              <a:t>Висновки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287976"/>
            <a:ext cx="16230600" cy="2004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r>
              <a:rPr lang="en-US" sz="288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Отже, азербайджанська культура в Ірпені є ефективним засобом</a:t>
            </a:r>
            <a:r>
              <a:rPr lang="en-US" sz="2881" u="none" strike="noStrike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збереження ідентичності та водночас дієвим інструментом міжкультурної комунікації, що забезпечує успішне поєднання національної самобутності з активною участю в суспільному житті.</a:t>
            </a:r>
          </a:p>
          <a:p>
            <a:pPr marL="0" lvl="0" indent="0" algn="l">
              <a:lnSpc>
                <a:spcPts val="4034"/>
              </a:lnSpc>
              <a:spcBef>
                <a:spcPct val="0"/>
              </a:spcBef>
            </a:pPr>
            <a:endParaRPr lang="en-US" sz="2881" u="none" strike="noStrike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671</Words>
  <Application>Microsoft Office PowerPoint</Application>
  <PresentationFormat>Довільний</PresentationFormat>
  <Paragraphs>64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Glacial Indifference</vt:lpstr>
      <vt:lpstr>Calibri</vt:lpstr>
      <vt:lpstr>Anonymous Pro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Cream Minimalist Indian Travel Tour Presentation</dc:title>
  <cp:lastModifiedBy>Yevgen Dryuchenko</cp:lastModifiedBy>
  <cp:revision>3</cp:revision>
  <dcterms:created xsi:type="dcterms:W3CDTF">2006-08-16T00:00:00Z</dcterms:created>
  <dcterms:modified xsi:type="dcterms:W3CDTF">2026-04-22T14:50:03Z</dcterms:modified>
  <dc:identifier>DAHHCvbZh5E</dc:identifier>
</cp:coreProperties>
</file>