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Chonburi" charset="1" panose="00000500000000000000"/>
      <p:regular r:id="rId21"/>
    </p:embeddedFont>
    <p:embeddedFont>
      <p:font typeface="Century Gothic Paneuropean" charset="1" panose="020B0502020202020204"/>
      <p:regular r:id="rId22"/>
    </p:embeddedFont>
    <p:embeddedFont>
      <p:font typeface="Open Sans Bold" charset="1" panose="020B0806030504020204"/>
      <p:regular r:id="rId23"/>
    </p:embeddedFont>
    <p:embeddedFont>
      <p:font typeface="Open Sans" charset="1" panose="020B0606030504020204"/>
      <p:regular r:id="rId24"/>
    </p:embeddedFont>
    <p:embeddedFont>
      <p:font typeface="Century Gothic Paneuropean Bold" charset="1" panose="020B0702020202020204"/>
      <p:regular r:id="rId25"/>
    </p:embeddedFont>
    <p:embeddedFont>
      <p:font typeface="Arimo" charset="1" panose="020B0604020202020204"/>
      <p:regular r:id="rId26"/>
    </p:embeddedFont>
    <p:embeddedFont>
      <p:font typeface="Open Sans Italics" charset="1" panose="020B0606030504020204"/>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jpeg" Type="http://schemas.openxmlformats.org/officeDocument/2006/relationships/image"/><Relationship Id="rId4" Target="../media/image5.png" Type="http://schemas.openxmlformats.org/officeDocument/2006/relationships/image"/><Relationship Id="rId5" Target="../media/image6.jpeg" Type="http://schemas.openxmlformats.org/officeDocument/2006/relationships/image"/><Relationship Id="rId6"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5.png" Type="http://schemas.openxmlformats.org/officeDocument/2006/relationships/image"/><Relationship Id="rId4" Target="../media/image1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1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0.jpeg" Type="http://schemas.openxmlformats.org/officeDocument/2006/relationships/image"/><Relationship Id="rId4" Target="../media/image5.png" Type="http://schemas.openxmlformats.org/officeDocument/2006/relationships/image"/><Relationship Id="rId5" Target="../media/image21.jpeg" Type="http://schemas.openxmlformats.org/officeDocument/2006/relationships/image"/><Relationship Id="rId6" Target="../media/image2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23.jpeg" Type="http://schemas.openxmlformats.org/officeDocument/2006/relationships/image"/><Relationship Id="rId4" Target="../media/image24.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http://history.org.ua/LiberUA/978-966-02-5659-0/978-966-02-5659-0.pdf" TargetMode="External" Type="http://schemas.openxmlformats.org/officeDocument/2006/relationships/hyperlink"/><Relationship Id="rId4" Target="http://resource.history.org.ua/publ/misto_2021_12_15"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444" r="0" b="0"/>
            </a:stretch>
          </a:blipFill>
        </p:spPr>
      </p:sp>
      <p:grpSp>
        <p:nvGrpSpPr>
          <p:cNvPr name="Group 3" id="3"/>
          <p:cNvGrpSpPr/>
          <p:nvPr/>
        </p:nvGrpSpPr>
        <p:grpSpPr>
          <a:xfrm rot="0">
            <a:off x="-2765004" y="-672523"/>
            <a:ext cx="23818008" cy="12462006"/>
            <a:chOff x="0" y="0"/>
            <a:chExt cx="6273055" cy="3282174"/>
          </a:xfrm>
        </p:grpSpPr>
        <p:sp>
          <p:nvSpPr>
            <p:cNvPr name="Freeform 4" id="4"/>
            <p:cNvSpPr/>
            <p:nvPr/>
          </p:nvSpPr>
          <p:spPr>
            <a:xfrm flipH="false" flipV="false" rot="0">
              <a:off x="0" y="0"/>
              <a:ext cx="6273055" cy="3282174"/>
            </a:xfrm>
            <a:custGeom>
              <a:avLst/>
              <a:gdLst/>
              <a:ahLst/>
              <a:cxnLst/>
              <a:rect r="r" b="b" t="t" l="l"/>
              <a:pathLst>
                <a:path h="3282174" w="6273055">
                  <a:moveTo>
                    <a:pt x="0" y="0"/>
                  </a:moveTo>
                  <a:lnTo>
                    <a:pt x="6273055" y="0"/>
                  </a:lnTo>
                  <a:lnTo>
                    <a:pt x="6273055" y="3282174"/>
                  </a:lnTo>
                  <a:lnTo>
                    <a:pt x="0" y="3282174"/>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6273055" cy="3320274"/>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2660491" y="1753295"/>
            <a:ext cx="12967018" cy="4358372"/>
          </a:xfrm>
          <a:prstGeom prst="rect">
            <a:avLst/>
          </a:prstGeom>
        </p:spPr>
        <p:txBody>
          <a:bodyPr anchor="t" rtlCol="false" tIns="0" lIns="0" bIns="0" rIns="0">
            <a:spAutoFit/>
          </a:bodyPr>
          <a:lstStyle/>
          <a:p>
            <a:pPr algn="ctr">
              <a:lnSpc>
                <a:spcPts val="5682"/>
              </a:lnSpc>
            </a:pPr>
          </a:p>
          <a:p>
            <a:pPr algn="ctr">
              <a:lnSpc>
                <a:spcPts val="5682"/>
              </a:lnSpc>
            </a:pPr>
            <a:r>
              <a:rPr lang="en-US" sz="5517" spc="-187">
                <a:solidFill>
                  <a:srgbClr val="FFF5E5"/>
                </a:solidFill>
                <a:latin typeface="Chonburi"/>
                <a:ea typeface="Chonburi"/>
                <a:cs typeface="Chonburi"/>
                <a:sym typeface="Chonburi"/>
              </a:rPr>
              <a:t> </a:t>
            </a:r>
          </a:p>
          <a:p>
            <a:pPr algn="ctr">
              <a:lnSpc>
                <a:spcPts val="5682"/>
              </a:lnSpc>
            </a:pPr>
            <a:r>
              <a:rPr lang="en-US" sz="5517" spc="-187">
                <a:solidFill>
                  <a:srgbClr val="FFF5E5"/>
                </a:solidFill>
                <a:latin typeface="Chonburi"/>
                <a:ea typeface="Chonburi"/>
                <a:cs typeface="Chonburi"/>
                <a:sym typeface="Chonburi"/>
              </a:rPr>
              <a:t>ДНІПРО БАГАТОКУЛЬТУРНИЙ: ВНЕСОК ЄВРЕЙСЬКОЇ ГРОМАДИ У СТАНОВЛЕННЯ МЕГАПОЛІСА</a:t>
            </a:r>
          </a:p>
          <a:p>
            <a:pPr algn="ctr">
              <a:lnSpc>
                <a:spcPts val="5682"/>
              </a:lnSpc>
            </a:pPr>
          </a:p>
        </p:txBody>
      </p:sp>
      <p:sp>
        <p:nvSpPr>
          <p:cNvPr name="TextBox 7" id="7"/>
          <p:cNvSpPr txBox="true"/>
          <p:nvPr/>
        </p:nvSpPr>
        <p:spPr>
          <a:xfrm rot="0">
            <a:off x="8638328" y="7660907"/>
            <a:ext cx="9092324" cy="2114550"/>
          </a:xfrm>
          <a:prstGeom prst="rect">
            <a:avLst/>
          </a:prstGeom>
        </p:spPr>
        <p:txBody>
          <a:bodyPr anchor="t" rtlCol="false" tIns="0" lIns="0" bIns="0" rIns="0">
            <a:spAutoFit/>
          </a:bodyPr>
          <a:lstStyle/>
          <a:p>
            <a:pPr algn="r">
              <a:lnSpc>
                <a:spcPts val="4200"/>
              </a:lnSpc>
            </a:pPr>
            <a:r>
              <a:rPr lang="en-US" sz="3000">
                <a:solidFill>
                  <a:srgbClr val="DBD6C9"/>
                </a:solidFill>
                <a:latin typeface="Century Gothic Paneuropean"/>
                <a:ea typeface="Century Gothic Paneuropean"/>
                <a:cs typeface="Century Gothic Paneuropean"/>
                <a:sym typeface="Century Gothic Paneuropean"/>
              </a:rPr>
              <a:t>Дмитрієвоі Таїсії</a:t>
            </a:r>
          </a:p>
          <a:p>
            <a:pPr algn="r">
              <a:lnSpc>
                <a:spcPts val="4200"/>
              </a:lnSpc>
            </a:pPr>
            <a:r>
              <a:rPr lang="en-US" sz="3000">
                <a:solidFill>
                  <a:srgbClr val="DBD6C9"/>
                </a:solidFill>
                <a:latin typeface="Century Gothic Paneuropean"/>
                <a:ea typeface="Century Gothic Paneuropean"/>
                <a:cs typeface="Century Gothic Paneuropean"/>
                <a:sym typeface="Century Gothic Paneuropean"/>
              </a:rPr>
              <a:t>8-А Дніпровського Ліцею №31 « Пріоритет »</a:t>
            </a:r>
          </a:p>
          <a:p>
            <a:pPr algn="r">
              <a:lnSpc>
                <a:spcPts val="4200"/>
              </a:lnSpc>
              <a:spcBef>
                <a:spcPct val="0"/>
              </a:spcBef>
            </a:pPr>
            <a:r>
              <a:rPr lang="en-US" sz="3000">
                <a:solidFill>
                  <a:srgbClr val="DBD6C9"/>
                </a:solidFill>
                <a:latin typeface="Century Gothic Paneuropean"/>
                <a:ea typeface="Century Gothic Paneuropean"/>
                <a:cs typeface="Century Gothic Paneuropean"/>
                <a:sym typeface="Century Gothic Paneuropean"/>
              </a:rPr>
              <a:t>Керівник: Вікторія Віталіївна Летяго вчитель історії в Дніпровському ліцею №31  «Пріоритет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1222" r="0" b="-11222"/>
            </a:stretch>
          </a:blipFill>
        </p:spPr>
      </p:sp>
      <p:grpSp>
        <p:nvGrpSpPr>
          <p:cNvPr name="Group 3" id="3"/>
          <p:cNvGrpSpPr/>
          <p:nvPr/>
        </p:nvGrpSpPr>
        <p:grpSpPr>
          <a:xfrm rot="-10800000">
            <a:off x="-987148" y="-499540"/>
            <a:ext cx="21587287" cy="9757840"/>
            <a:chOff x="0" y="0"/>
            <a:chExt cx="5685541" cy="2569966"/>
          </a:xfrm>
        </p:grpSpPr>
        <p:sp>
          <p:nvSpPr>
            <p:cNvPr name="Freeform 4" id="4"/>
            <p:cNvSpPr/>
            <p:nvPr/>
          </p:nvSpPr>
          <p:spPr>
            <a:xfrm flipH="false" flipV="false" rot="0">
              <a:off x="0" y="0"/>
              <a:ext cx="5685541" cy="2569966"/>
            </a:xfrm>
            <a:custGeom>
              <a:avLst/>
              <a:gdLst/>
              <a:ahLst/>
              <a:cxnLst/>
              <a:rect r="r" b="b" t="t" l="l"/>
              <a:pathLst>
                <a:path h="2569966" w="5685541">
                  <a:moveTo>
                    <a:pt x="0" y="0"/>
                  </a:moveTo>
                  <a:lnTo>
                    <a:pt x="5685541" y="0"/>
                  </a:lnTo>
                  <a:lnTo>
                    <a:pt x="5685541" y="2569966"/>
                  </a:lnTo>
                  <a:lnTo>
                    <a:pt x="0" y="2569966"/>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5685541" cy="2608066"/>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028700" y="1390207"/>
            <a:ext cx="16230600" cy="1226820"/>
          </a:xfrm>
          <a:prstGeom prst="rect">
            <a:avLst/>
          </a:prstGeom>
        </p:spPr>
        <p:txBody>
          <a:bodyPr anchor="t" rtlCol="false" tIns="0" lIns="0" bIns="0" rIns="0">
            <a:spAutoFit/>
          </a:bodyPr>
          <a:lstStyle/>
          <a:p>
            <a:pPr algn="ctr">
              <a:lnSpc>
                <a:spcPts val="10080"/>
              </a:lnSpc>
            </a:pPr>
            <a:r>
              <a:rPr lang="en-US" sz="7200" spc="-244">
                <a:solidFill>
                  <a:srgbClr val="FFF5E5"/>
                </a:solidFill>
                <a:latin typeface="Chonburi"/>
                <a:ea typeface="Chonburi"/>
                <a:cs typeface="Chonburi"/>
                <a:sym typeface="Chonburi"/>
              </a:rPr>
              <a:t>АКТУАЛЬНІСТЬ</a:t>
            </a:r>
          </a:p>
        </p:txBody>
      </p:sp>
      <p:grpSp>
        <p:nvGrpSpPr>
          <p:cNvPr name="Group 7" id="7"/>
          <p:cNvGrpSpPr/>
          <p:nvPr/>
        </p:nvGrpSpPr>
        <p:grpSpPr>
          <a:xfrm rot="0">
            <a:off x="-1003282" y="3533274"/>
            <a:ext cx="20294564" cy="5362725"/>
            <a:chOff x="0" y="0"/>
            <a:chExt cx="5345070" cy="1412405"/>
          </a:xfrm>
        </p:grpSpPr>
        <p:sp>
          <p:nvSpPr>
            <p:cNvPr name="Freeform 8" id="8"/>
            <p:cNvSpPr/>
            <p:nvPr/>
          </p:nvSpPr>
          <p:spPr>
            <a:xfrm flipH="false" flipV="false" rot="0">
              <a:off x="0" y="0"/>
              <a:ext cx="5345070" cy="1412405"/>
            </a:xfrm>
            <a:custGeom>
              <a:avLst/>
              <a:gdLst/>
              <a:ahLst/>
              <a:cxnLst/>
              <a:rect r="r" b="b" t="t" l="l"/>
              <a:pathLst>
                <a:path h="1412405" w="5345070">
                  <a:moveTo>
                    <a:pt x="13733" y="0"/>
                  </a:moveTo>
                  <a:lnTo>
                    <a:pt x="5331337" y="0"/>
                  </a:lnTo>
                  <a:cubicBezTo>
                    <a:pt x="5338922" y="0"/>
                    <a:pt x="5345070" y="6149"/>
                    <a:pt x="5345070" y="13733"/>
                  </a:cubicBezTo>
                  <a:lnTo>
                    <a:pt x="5345070" y="1398672"/>
                  </a:lnTo>
                  <a:cubicBezTo>
                    <a:pt x="5345070" y="1406256"/>
                    <a:pt x="5338922" y="1412405"/>
                    <a:pt x="5331337" y="1412405"/>
                  </a:cubicBezTo>
                  <a:lnTo>
                    <a:pt x="13733" y="1412405"/>
                  </a:lnTo>
                  <a:cubicBezTo>
                    <a:pt x="6149" y="1412405"/>
                    <a:pt x="0" y="1406256"/>
                    <a:pt x="0" y="1398672"/>
                  </a:cubicBezTo>
                  <a:lnTo>
                    <a:pt x="0" y="13733"/>
                  </a:lnTo>
                  <a:cubicBezTo>
                    <a:pt x="0" y="6149"/>
                    <a:pt x="6149" y="0"/>
                    <a:pt x="13733" y="0"/>
                  </a:cubicBezTo>
                  <a:close/>
                </a:path>
              </a:pathLst>
            </a:custGeom>
            <a:solidFill>
              <a:srgbClr val="FFF5E5">
                <a:alpha val="75686"/>
              </a:srgbClr>
            </a:solidFill>
          </p:spPr>
        </p:sp>
        <p:sp>
          <p:nvSpPr>
            <p:cNvPr name="TextBox 9" id="9"/>
            <p:cNvSpPr txBox="true"/>
            <p:nvPr/>
          </p:nvSpPr>
          <p:spPr>
            <a:xfrm>
              <a:off x="0" y="-38100"/>
              <a:ext cx="5345070" cy="1450505"/>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2516665" y="3790439"/>
            <a:ext cx="23331922" cy="4800885"/>
            <a:chOff x="0" y="0"/>
            <a:chExt cx="6145033" cy="1264431"/>
          </a:xfrm>
        </p:grpSpPr>
        <p:sp>
          <p:nvSpPr>
            <p:cNvPr name="Freeform 11" id="11"/>
            <p:cNvSpPr/>
            <p:nvPr/>
          </p:nvSpPr>
          <p:spPr>
            <a:xfrm flipH="false" flipV="false" rot="0">
              <a:off x="0" y="0"/>
              <a:ext cx="6145033" cy="1264431"/>
            </a:xfrm>
            <a:custGeom>
              <a:avLst/>
              <a:gdLst/>
              <a:ahLst/>
              <a:cxnLst/>
              <a:rect r="r" b="b" t="t" l="l"/>
              <a:pathLst>
                <a:path h="1264431" w="6145033">
                  <a:moveTo>
                    <a:pt x="4977" y="0"/>
                  </a:moveTo>
                  <a:lnTo>
                    <a:pt x="6140056" y="0"/>
                  </a:lnTo>
                  <a:cubicBezTo>
                    <a:pt x="6141376" y="0"/>
                    <a:pt x="6142642" y="524"/>
                    <a:pt x="6143575" y="1458"/>
                  </a:cubicBezTo>
                  <a:cubicBezTo>
                    <a:pt x="6144509" y="2391"/>
                    <a:pt x="6145033" y="3657"/>
                    <a:pt x="6145033" y="4977"/>
                  </a:cubicBezTo>
                  <a:lnTo>
                    <a:pt x="6145033" y="1259453"/>
                  </a:lnTo>
                  <a:cubicBezTo>
                    <a:pt x="6145033" y="1260773"/>
                    <a:pt x="6144509" y="1262039"/>
                    <a:pt x="6143575" y="1262973"/>
                  </a:cubicBezTo>
                  <a:cubicBezTo>
                    <a:pt x="6142642" y="1263906"/>
                    <a:pt x="6141376" y="1264431"/>
                    <a:pt x="6140056" y="1264431"/>
                  </a:cubicBezTo>
                  <a:lnTo>
                    <a:pt x="4977" y="1264431"/>
                  </a:lnTo>
                  <a:cubicBezTo>
                    <a:pt x="3657" y="1264431"/>
                    <a:pt x="2391" y="1263906"/>
                    <a:pt x="1458" y="1262973"/>
                  </a:cubicBezTo>
                  <a:cubicBezTo>
                    <a:pt x="524" y="1262039"/>
                    <a:pt x="0" y="1260773"/>
                    <a:pt x="0" y="1259453"/>
                  </a:cubicBezTo>
                  <a:lnTo>
                    <a:pt x="0" y="4977"/>
                  </a:lnTo>
                  <a:cubicBezTo>
                    <a:pt x="0" y="3657"/>
                    <a:pt x="524" y="2391"/>
                    <a:pt x="1458" y="1458"/>
                  </a:cubicBezTo>
                  <a:cubicBezTo>
                    <a:pt x="2391" y="524"/>
                    <a:pt x="3657" y="0"/>
                    <a:pt x="4977" y="0"/>
                  </a:cubicBezTo>
                  <a:close/>
                </a:path>
              </a:pathLst>
            </a:custGeom>
            <a:ln w="19050" cap="sq">
              <a:solidFill>
                <a:srgbClr val="2C1A0D"/>
              </a:solidFill>
              <a:prstDash val="solid"/>
              <a:miter/>
            </a:ln>
          </p:spPr>
        </p:sp>
        <p:sp>
          <p:nvSpPr>
            <p:cNvPr name="TextBox 12" id="12"/>
            <p:cNvSpPr txBox="true"/>
            <p:nvPr/>
          </p:nvSpPr>
          <p:spPr>
            <a:xfrm>
              <a:off x="0" y="-38100"/>
              <a:ext cx="6145033" cy="1302531"/>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197699" y="4004302"/>
            <a:ext cx="15903194" cy="4587021"/>
          </a:xfrm>
          <a:prstGeom prst="rect">
            <a:avLst/>
          </a:prstGeom>
        </p:spPr>
        <p:txBody>
          <a:bodyPr anchor="t" rtlCol="false" tIns="0" lIns="0" bIns="0" rIns="0">
            <a:spAutoFit/>
          </a:bodyPr>
          <a:lstStyle/>
          <a:p>
            <a:pPr algn="ctr">
              <a:lnSpc>
                <a:spcPts val="3352"/>
              </a:lnSpc>
            </a:pPr>
            <a:r>
              <a:rPr lang="en-US" sz="2394">
                <a:solidFill>
                  <a:srgbClr val="2C1A0D"/>
                </a:solidFill>
                <a:latin typeface="Century Gothic Paneuropean"/>
                <a:ea typeface="Century Gothic Paneuropean"/>
                <a:cs typeface="Century Gothic Paneuropean"/>
                <a:sym typeface="Century Gothic Paneuropean"/>
              </a:rPr>
              <a:t>Актуальність теми:</a:t>
            </a:r>
          </a:p>
          <a:p>
            <a:pPr algn="ctr">
              <a:lnSpc>
                <a:spcPts val="3352"/>
              </a:lnSpc>
            </a:pPr>
            <a:r>
              <a:rPr lang="en-US" sz="2394">
                <a:solidFill>
                  <a:srgbClr val="2C1A0D"/>
                </a:solidFill>
                <a:latin typeface="Century Gothic Paneuropean"/>
                <a:ea typeface="Century Gothic Paneuropean"/>
                <a:cs typeface="Century Gothic Paneuropean"/>
                <a:sym typeface="Century Gothic Paneuropean"/>
              </a:rPr>
              <a:t>У розвиток сучасного міста Дніпра зробили свій внесок представники різних народів та національностей. Величезну роль в цьому процесі відігравала і продовжує відігравати єврейська громада. Її представники є всюди: у бізнесі, політиці, спорті та інших сферах нашого життя.</a:t>
            </a:r>
          </a:p>
          <a:p>
            <a:pPr algn="ctr">
              <a:lnSpc>
                <a:spcPts val="3352"/>
              </a:lnSpc>
            </a:pPr>
            <a:r>
              <a:rPr lang="en-US" sz="2394">
                <a:solidFill>
                  <a:srgbClr val="2C1A0D"/>
                </a:solidFill>
                <a:latin typeface="Century Gothic Paneuropean"/>
                <a:ea typeface="Century Gothic Paneuropean"/>
                <a:cs typeface="Century Gothic Paneuropean"/>
                <a:sym typeface="Century Gothic Paneuropean"/>
              </a:rPr>
              <a:t>Дослідження впливу єврейської громади дозволяє зрозуміти, як багатокультурність сприяла перетворенню невеликого міста на потужний індустріальний та науковий центр України. Це сприяє збереженню історичної пам’яті та толерантних взаємовідносин між представниками різних націй і народів, а також вчить нас поважати культурне різноманіття сучасної України </a:t>
            </a:r>
          </a:p>
          <a:p>
            <a:pPr algn="ctr">
              <a:lnSpc>
                <a:spcPts val="3352"/>
              </a:lnSpc>
            </a:pPr>
            <a:r>
              <a:rPr lang="en-US" sz="2394">
                <a:solidFill>
                  <a:srgbClr val="2C1A0D"/>
                </a:solidFill>
                <a:latin typeface="Century Gothic Paneuropean"/>
                <a:ea typeface="Century Gothic Paneuropean"/>
                <a:cs typeface="Century Gothic Paneuropean"/>
                <a:sym typeface="Century Gothic Paneuropean"/>
              </a:rPr>
              <a:t>Мета дослідження: проаналізувати історичний та сучасний внесок єврейської громади у розвиток міста Дніпра в різних сферах: економіці, розбудові міста, освіті та культурі.</a:t>
            </a:r>
          </a:p>
          <a:p>
            <a:pPr algn="ctr">
              <a:lnSpc>
                <a:spcPts val="3352"/>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642">
            <a:off x="-1053306" y="-2290325"/>
            <a:ext cx="20394612" cy="14867649"/>
          </a:xfrm>
          <a:custGeom>
            <a:avLst/>
            <a:gdLst/>
            <a:ahLst/>
            <a:cxnLst/>
            <a:rect r="r" b="b" t="t" l="l"/>
            <a:pathLst>
              <a:path h="14867649" w="20394612">
                <a:moveTo>
                  <a:pt x="2794159" y="0"/>
                </a:moveTo>
                <a:lnTo>
                  <a:pt x="20394612" y="4967395"/>
                </a:lnTo>
                <a:lnTo>
                  <a:pt x="17600453" y="14867650"/>
                </a:lnTo>
                <a:lnTo>
                  <a:pt x="0" y="9900255"/>
                </a:lnTo>
                <a:lnTo>
                  <a:pt x="2794159" y="0"/>
                </a:lnTo>
                <a:close/>
              </a:path>
            </a:pathLst>
          </a:custGeom>
          <a:blipFill>
            <a:blip r:embed="rId2"/>
            <a:stretch>
              <a:fillRect l="-36404" t="-14307" r="-11738" b="0"/>
            </a:stretch>
          </a:blipFill>
        </p:spPr>
      </p:sp>
      <p:grpSp>
        <p:nvGrpSpPr>
          <p:cNvPr name="Group 3" id="3"/>
          <p:cNvGrpSpPr/>
          <p:nvPr/>
        </p:nvGrpSpPr>
        <p:grpSpPr>
          <a:xfrm rot="-5400000">
            <a:off x="4105693" y="-2370909"/>
            <a:ext cx="12355791" cy="17293342"/>
            <a:chOff x="0" y="0"/>
            <a:chExt cx="3254200" cy="4554625"/>
          </a:xfrm>
        </p:grpSpPr>
        <p:sp>
          <p:nvSpPr>
            <p:cNvPr name="Freeform 4" id="4"/>
            <p:cNvSpPr/>
            <p:nvPr/>
          </p:nvSpPr>
          <p:spPr>
            <a:xfrm flipH="false" flipV="false" rot="0">
              <a:off x="0" y="0"/>
              <a:ext cx="3254200" cy="4554625"/>
            </a:xfrm>
            <a:custGeom>
              <a:avLst/>
              <a:gdLst/>
              <a:ahLst/>
              <a:cxnLst/>
              <a:rect r="r" b="b" t="t" l="l"/>
              <a:pathLst>
                <a:path h="4554625" w="3254200">
                  <a:moveTo>
                    <a:pt x="0" y="0"/>
                  </a:moveTo>
                  <a:lnTo>
                    <a:pt x="3254200" y="0"/>
                  </a:lnTo>
                  <a:lnTo>
                    <a:pt x="3254200" y="4554625"/>
                  </a:lnTo>
                  <a:lnTo>
                    <a:pt x="0" y="4554625"/>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3254200" cy="459272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9735188" y="3533274"/>
            <a:ext cx="8552812" cy="5940541"/>
            <a:chOff x="0" y="0"/>
            <a:chExt cx="2252593" cy="1564587"/>
          </a:xfrm>
        </p:grpSpPr>
        <p:sp>
          <p:nvSpPr>
            <p:cNvPr name="Freeform 7" id="7"/>
            <p:cNvSpPr/>
            <p:nvPr/>
          </p:nvSpPr>
          <p:spPr>
            <a:xfrm flipH="false" flipV="false" rot="0">
              <a:off x="0" y="0"/>
              <a:ext cx="2252593" cy="1564587"/>
            </a:xfrm>
            <a:custGeom>
              <a:avLst/>
              <a:gdLst/>
              <a:ahLst/>
              <a:cxnLst/>
              <a:rect r="r" b="b" t="t" l="l"/>
              <a:pathLst>
                <a:path h="1564587" w="2252593">
                  <a:moveTo>
                    <a:pt x="32587" y="0"/>
                  </a:moveTo>
                  <a:lnTo>
                    <a:pt x="2220006" y="0"/>
                  </a:lnTo>
                  <a:cubicBezTo>
                    <a:pt x="2228648" y="0"/>
                    <a:pt x="2236937" y="3433"/>
                    <a:pt x="2243048" y="9544"/>
                  </a:cubicBezTo>
                  <a:cubicBezTo>
                    <a:pt x="2249159" y="15656"/>
                    <a:pt x="2252593" y="23944"/>
                    <a:pt x="2252593" y="32587"/>
                  </a:cubicBezTo>
                  <a:lnTo>
                    <a:pt x="2252593" y="1532000"/>
                  </a:lnTo>
                  <a:cubicBezTo>
                    <a:pt x="2252593" y="1549997"/>
                    <a:pt x="2238003" y="1564587"/>
                    <a:pt x="2220006" y="1564587"/>
                  </a:cubicBezTo>
                  <a:lnTo>
                    <a:pt x="32587" y="1564587"/>
                  </a:lnTo>
                  <a:cubicBezTo>
                    <a:pt x="23944" y="1564587"/>
                    <a:pt x="15656" y="1561154"/>
                    <a:pt x="9544" y="1555042"/>
                  </a:cubicBezTo>
                  <a:cubicBezTo>
                    <a:pt x="3433" y="1548931"/>
                    <a:pt x="0" y="1540643"/>
                    <a:pt x="0" y="1532000"/>
                  </a:cubicBezTo>
                  <a:lnTo>
                    <a:pt x="0" y="32587"/>
                  </a:lnTo>
                  <a:cubicBezTo>
                    <a:pt x="0" y="23944"/>
                    <a:pt x="3433" y="15656"/>
                    <a:pt x="9544" y="9544"/>
                  </a:cubicBezTo>
                  <a:cubicBezTo>
                    <a:pt x="15656" y="3433"/>
                    <a:pt x="23944" y="0"/>
                    <a:pt x="32587" y="0"/>
                  </a:cubicBezTo>
                  <a:close/>
                </a:path>
              </a:pathLst>
            </a:custGeom>
            <a:solidFill>
              <a:srgbClr val="FFF5E5">
                <a:alpha val="75686"/>
              </a:srgbClr>
            </a:solidFill>
            <a:ln cap="rnd">
              <a:noFill/>
              <a:prstDash val="solid"/>
              <a:round/>
            </a:ln>
          </p:spPr>
        </p:sp>
        <p:sp>
          <p:nvSpPr>
            <p:cNvPr name="TextBox 8" id="8"/>
            <p:cNvSpPr txBox="true"/>
            <p:nvPr/>
          </p:nvSpPr>
          <p:spPr>
            <a:xfrm>
              <a:off x="0" y="-38100"/>
              <a:ext cx="2252593" cy="1602687"/>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9853745" y="3696989"/>
            <a:ext cx="8434255" cy="5561311"/>
            <a:chOff x="0" y="0"/>
            <a:chExt cx="2221368" cy="1464708"/>
          </a:xfrm>
        </p:grpSpPr>
        <p:sp>
          <p:nvSpPr>
            <p:cNvPr name="Freeform 10" id="10"/>
            <p:cNvSpPr/>
            <p:nvPr/>
          </p:nvSpPr>
          <p:spPr>
            <a:xfrm flipH="false" flipV="false" rot="0">
              <a:off x="0" y="0"/>
              <a:ext cx="2221368" cy="1464708"/>
            </a:xfrm>
            <a:custGeom>
              <a:avLst/>
              <a:gdLst/>
              <a:ahLst/>
              <a:cxnLst/>
              <a:rect r="r" b="b" t="t" l="l"/>
              <a:pathLst>
                <a:path h="1464708" w="2221368">
                  <a:moveTo>
                    <a:pt x="21112" y="0"/>
                  </a:moveTo>
                  <a:lnTo>
                    <a:pt x="2200255" y="0"/>
                  </a:lnTo>
                  <a:cubicBezTo>
                    <a:pt x="2205855" y="0"/>
                    <a:pt x="2211225" y="2224"/>
                    <a:pt x="2215184" y="6184"/>
                  </a:cubicBezTo>
                  <a:cubicBezTo>
                    <a:pt x="2219143" y="10143"/>
                    <a:pt x="2221368" y="15513"/>
                    <a:pt x="2221368" y="21112"/>
                  </a:cubicBezTo>
                  <a:lnTo>
                    <a:pt x="2221368" y="1443596"/>
                  </a:lnTo>
                  <a:cubicBezTo>
                    <a:pt x="2221368" y="1449195"/>
                    <a:pt x="2219143" y="1454565"/>
                    <a:pt x="2215184" y="1458524"/>
                  </a:cubicBezTo>
                  <a:cubicBezTo>
                    <a:pt x="2211225" y="1462483"/>
                    <a:pt x="2205855" y="1464708"/>
                    <a:pt x="2200255" y="1464708"/>
                  </a:cubicBezTo>
                  <a:lnTo>
                    <a:pt x="21112" y="1464708"/>
                  </a:lnTo>
                  <a:cubicBezTo>
                    <a:pt x="15513" y="1464708"/>
                    <a:pt x="10143" y="1462483"/>
                    <a:pt x="6184" y="1458524"/>
                  </a:cubicBezTo>
                  <a:cubicBezTo>
                    <a:pt x="2224" y="1454565"/>
                    <a:pt x="0" y="1449195"/>
                    <a:pt x="0" y="1443596"/>
                  </a:cubicBezTo>
                  <a:lnTo>
                    <a:pt x="0" y="21112"/>
                  </a:lnTo>
                  <a:cubicBezTo>
                    <a:pt x="0" y="15513"/>
                    <a:pt x="2224" y="10143"/>
                    <a:pt x="6184" y="6184"/>
                  </a:cubicBezTo>
                  <a:cubicBezTo>
                    <a:pt x="10143" y="2224"/>
                    <a:pt x="15513" y="0"/>
                    <a:pt x="21112" y="0"/>
                  </a:cubicBezTo>
                  <a:close/>
                </a:path>
              </a:pathLst>
            </a:custGeom>
            <a:ln w="19050" cap="rnd">
              <a:solidFill>
                <a:srgbClr val="2C1A0D"/>
              </a:solidFill>
              <a:prstDash val="solid"/>
              <a:round/>
            </a:ln>
          </p:spPr>
        </p:sp>
        <p:sp>
          <p:nvSpPr>
            <p:cNvPr name="TextBox 11" id="11"/>
            <p:cNvSpPr txBox="true"/>
            <p:nvPr/>
          </p:nvSpPr>
          <p:spPr>
            <a:xfrm>
              <a:off x="0" y="-38100"/>
              <a:ext cx="2221368" cy="1502808"/>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264177" y="1523557"/>
            <a:ext cx="9999364" cy="7950258"/>
            <a:chOff x="0" y="0"/>
            <a:chExt cx="2633577" cy="2093895"/>
          </a:xfrm>
        </p:grpSpPr>
        <p:sp>
          <p:nvSpPr>
            <p:cNvPr name="Freeform 13" id="13"/>
            <p:cNvSpPr/>
            <p:nvPr/>
          </p:nvSpPr>
          <p:spPr>
            <a:xfrm flipH="false" flipV="false" rot="0">
              <a:off x="0" y="0"/>
              <a:ext cx="2633577" cy="2093895"/>
            </a:xfrm>
            <a:custGeom>
              <a:avLst/>
              <a:gdLst/>
              <a:ahLst/>
              <a:cxnLst/>
              <a:rect r="r" b="b" t="t" l="l"/>
              <a:pathLst>
                <a:path h="2093895" w="2633577">
                  <a:moveTo>
                    <a:pt x="27873" y="0"/>
                  </a:moveTo>
                  <a:lnTo>
                    <a:pt x="2605705" y="0"/>
                  </a:lnTo>
                  <a:cubicBezTo>
                    <a:pt x="2613097" y="0"/>
                    <a:pt x="2620187" y="2937"/>
                    <a:pt x="2625414" y="8164"/>
                  </a:cubicBezTo>
                  <a:cubicBezTo>
                    <a:pt x="2630641" y="13391"/>
                    <a:pt x="2633577" y="20480"/>
                    <a:pt x="2633577" y="27873"/>
                  </a:cubicBezTo>
                  <a:lnTo>
                    <a:pt x="2633577" y="2066023"/>
                  </a:lnTo>
                  <a:cubicBezTo>
                    <a:pt x="2633577" y="2073415"/>
                    <a:pt x="2630641" y="2080504"/>
                    <a:pt x="2625414" y="2085732"/>
                  </a:cubicBezTo>
                  <a:cubicBezTo>
                    <a:pt x="2620187" y="2090959"/>
                    <a:pt x="2613097" y="2093895"/>
                    <a:pt x="2605705" y="2093895"/>
                  </a:cubicBezTo>
                  <a:lnTo>
                    <a:pt x="27873" y="2093895"/>
                  </a:lnTo>
                  <a:cubicBezTo>
                    <a:pt x="20480" y="2093895"/>
                    <a:pt x="13391" y="2090959"/>
                    <a:pt x="8164" y="2085732"/>
                  </a:cubicBezTo>
                  <a:cubicBezTo>
                    <a:pt x="2937" y="2080504"/>
                    <a:pt x="0" y="2073415"/>
                    <a:pt x="0" y="2066023"/>
                  </a:cubicBezTo>
                  <a:lnTo>
                    <a:pt x="0" y="27873"/>
                  </a:lnTo>
                  <a:cubicBezTo>
                    <a:pt x="0" y="20480"/>
                    <a:pt x="2937" y="13391"/>
                    <a:pt x="8164" y="8164"/>
                  </a:cubicBezTo>
                  <a:cubicBezTo>
                    <a:pt x="13391" y="2937"/>
                    <a:pt x="20480" y="0"/>
                    <a:pt x="27873" y="0"/>
                  </a:cubicBezTo>
                  <a:close/>
                </a:path>
              </a:pathLst>
            </a:custGeom>
            <a:solidFill>
              <a:srgbClr val="FFF5E5">
                <a:alpha val="75686"/>
              </a:srgbClr>
            </a:solidFill>
            <a:ln cap="rnd">
              <a:noFill/>
              <a:prstDash val="solid"/>
              <a:round/>
            </a:ln>
          </p:spPr>
        </p:sp>
        <p:sp>
          <p:nvSpPr>
            <p:cNvPr name="TextBox 14" id="14"/>
            <p:cNvSpPr txBox="true"/>
            <p:nvPr/>
          </p:nvSpPr>
          <p:spPr>
            <a:xfrm>
              <a:off x="0" y="-38100"/>
              <a:ext cx="2633577" cy="2131995"/>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5" id="15"/>
          <p:cNvGrpSpPr/>
          <p:nvPr/>
        </p:nvGrpSpPr>
        <p:grpSpPr>
          <a:xfrm rot="0">
            <a:off x="-264177" y="1964246"/>
            <a:ext cx="9913907" cy="7421656"/>
            <a:chOff x="0" y="0"/>
            <a:chExt cx="2611070" cy="1954675"/>
          </a:xfrm>
        </p:grpSpPr>
        <p:sp>
          <p:nvSpPr>
            <p:cNvPr name="Freeform 16" id="16"/>
            <p:cNvSpPr/>
            <p:nvPr/>
          </p:nvSpPr>
          <p:spPr>
            <a:xfrm flipH="false" flipV="false" rot="0">
              <a:off x="0" y="0"/>
              <a:ext cx="2611070" cy="1954675"/>
            </a:xfrm>
            <a:custGeom>
              <a:avLst/>
              <a:gdLst/>
              <a:ahLst/>
              <a:cxnLst/>
              <a:rect r="r" b="b" t="t" l="l"/>
              <a:pathLst>
                <a:path h="1954675" w="2611070">
                  <a:moveTo>
                    <a:pt x="17961" y="0"/>
                  </a:moveTo>
                  <a:lnTo>
                    <a:pt x="2593109" y="0"/>
                  </a:lnTo>
                  <a:cubicBezTo>
                    <a:pt x="2597873" y="0"/>
                    <a:pt x="2602441" y="1892"/>
                    <a:pt x="2605809" y="5261"/>
                  </a:cubicBezTo>
                  <a:cubicBezTo>
                    <a:pt x="2609178" y="8629"/>
                    <a:pt x="2611070" y="13197"/>
                    <a:pt x="2611070" y="17961"/>
                  </a:cubicBezTo>
                  <a:lnTo>
                    <a:pt x="2611070" y="1936714"/>
                  </a:lnTo>
                  <a:cubicBezTo>
                    <a:pt x="2611070" y="1946633"/>
                    <a:pt x="2603029" y="1954675"/>
                    <a:pt x="2593109" y="1954675"/>
                  </a:cubicBezTo>
                  <a:lnTo>
                    <a:pt x="17961" y="1954675"/>
                  </a:lnTo>
                  <a:cubicBezTo>
                    <a:pt x="8041" y="1954675"/>
                    <a:pt x="0" y="1946633"/>
                    <a:pt x="0" y="1936714"/>
                  </a:cubicBezTo>
                  <a:lnTo>
                    <a:pt x="0" y="17961"/>
                  </a:lnTo>
                  <a:cubicBezTo>
                    <a:pt x="0" y="8041"/>
                    <a:pt x="8041" y="0"/>
                    <a:pt x="17961" y="0"/>
                  </a:cubicBezTo>
                  <a:close/>
                </a:path>
              </a:pathLst>
            </a:custGeom>
            <a:ln w="19050" cap="rnd">
              <a:solidFill>
                <a:srgbClr val="2C1A0D"/>
              </a:solidFill>
              <a:prstDash val="solid"/>
              <a:round/>
            </a:ln>
          </p:spPr>
        </p:sp>
        <p:sp>
          <p:nvSpPr>
            <p:cNvPr name="TextBox 17" id="17"/>
            <p:cNvSpPr txBox="true"/>
            <p:nvPr/>
          </p:nvSpPr>
          <p:spPr>
            <a:xfrm>
              <a:off x="0" y="-38100"/>
              <a:ext cx="2611070" cy="1992775"/>
            </a:xfrm>
            <a:prstGeom prst="rect">
              <a:avLst/>
            </a:prstGeom>
          </p:spPr>
          <p:txBody>
            <a:bodyPr anchor="ctr" rtlCol="false" tIns="50800" lIns="50800" bIns="50800" rIns="50800"/>
            <a:lstStyle/>
            <a:p>
              <a:pPr algn="ctr">
                <a:lnSpc>
                  <a:spcPts val="2659"/>
                </a:lnSpc>
              </a:pPr>
            </a:p>
          </p:txBody>
        </p:sp>
      </p:grpSp>
      <p:graphicFrame>
        <p:nvGraphicFramePr>
          <p:cNvPr name="Table 18" id="18"/>
          <p:cNvGraphicFramePr>
            <a:graphicFrameLocks noGrp="true"/>
          </p:cNvGraphicFramePr>
          <p:nvPr/>
        </p:nvGraphicFramePr>
        <p:xfrm>
          <a:off x="0" y="2284619"/>
          <a:ext cx="6684048" cy="4457700"/>
        </p:xfrm>
        <a:graphic>
          <a:graphicData uri="http://schemas.openxmlformats.org/drawingml/2006/table">
            <a:tbl>
              <a:tblPr/>
              <a:tblGrid>
                <a:gridCol w="2228016"/>
                <a:gridCol w="2228016"/>
                <a:gridCol w="2228016"/>
              </a:tblGrid>
              <a:tr h="1409420">
                <a:tc>
                  <a:txBody>
                    <a:bodyPr anchor="t" rtlCol="false"/>
                    <a:lstStyle/>
                    <a:p>
                      <a:pPr algn="ctr">
                        <a:lnSpc>
                          <a:spcPts val="2100"/>
                        </a:lnSpc>
                        <a:defRPr/>
                      </a:pPr>
                      <a:r>
                        <a:rPr lang="en-US" b="true" sz="1500">
                          <a:solidFill>
                            <a:srgbClr val="2C1A0D"/>
                          </a:solidFill>
                          <a:latin typeface="Open Sans Bold"/>
                          <a:ea typeface="Open Sans Bold"/>
                          <a:cs typeface="Open Sans Bold"/>
                          <a:sym typeface="Open Sans Bold"/>
                        </a:rPr>
                        <a:t>Рік</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c>
                  <a:txBody>
                    <a:bodyPr anchor="t" rtlCol="false"/>
                    <a:lstStyle/>
                    <a:p>
                      <a:pPr algn="ctr">
                        <a:lnSpc>
                          <a:spcPts val="2100"/>
                        </a:lnSpc>
                        <a:defRPr/>
                      </a:pPr>
                      <a:r>
                        <a:rPr lang="en-US" b="true" sz="1500">
                          <a:solidFill>
                            <a:srgbClr val="2C1A0D"/>
                          </a:solidFill>
                          <a:latin typeface="Open Sans Bold"/>
                          <a:ea typeface="Open Sans Bold"/>
                          <a:cs typeface="Open Sans Bold"/>
                          <a:sym typeface="Open Sans Bold"/>
                        </a:rPr>
                        <a:t>Загальна кількість населення</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c>
                  <a:txBody>
                    <a:bodyPr anchor="t" rtlCol="false"/>
                    <a:lstStyle/>
                    <a:p>
                      <a:pPr algn="ctr">
                        <a:lnSpc>
                          <a:spcPts val="2100"/>
                        </a:lnSpc>
                        <a:defRPr/>
                      </a:pPr>
                      <a:r>
                        <a:rPr lang="en-US" b="true" sz="1500">
                          <a:solidFill>
                            <a:srgbClr val="2C1A0D"/>
                          </a:solidFill>
                          <a:latin typeface="Open Sans Bold"/>
                          <a:ea typeface="Open Sans Bold"/>
                          <a:cs typeface="Open Sans Bold"/>
                          <a:sym typeface="Open Sans Bold"/>
                        </a:rPr>
                        <a:t>Кількість євреїв</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r>
              <a:tr h="1016093">
                <a:tc>
                  <a:txBody>
                    <a:bodyPr anchor="t" rtlCol="false"/>
                    <a:lstStyle/>
                    <a:p>
                      <a:pPr algn="ctr">
                        <a:lnSpc>
                          <a:spcPts val="2100"/>
                        </a:lnSpc>
                        <a:defRPr/>
                      </a:pPr>
                      <a:r>
                        <a:rPr lang="en-US" sz="1500">
                          <a:solidFill>
                            <a:srgbClr val="2C1A0D"/>
                          </a:solidFill>
                          <a:latin typeface="Open Sans"/>
                          <a:ea typeface="Open Sans"/>
                          <a:cs typeface="Open Sans"/>
                          <a:sym typeface="Open Sans"/>
                        </a:rPr>
                        <a:t>1897</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EBCD"/>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112 839</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40 007</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r h="814794">
                <a:tc>
                  <a:txBody>
                    <a:bodyPr anchor="t" rtlCol="false"/>
                    <a:lstStyle/>
                    <a:p>
                      <a:pPr algn="ctr">
                        <a:lnSpc>
                          <a:spcPts val="2100"/>
                        </a:lnSpc>
                        <a:defRPr/>
                      </a:pPr>
                      <a:r>
                        <a:rPr lang="en-US" sz="1500">
                          <a:solidFill>
                            <a:srgbClr val="2C1A0D"/>
                          </a:solidFill>
                          <a:latin typeface="Open Sans"/>
                          <a:ea typeface="Open Sans"/>
                          <a:cs typeface="Open Sans"/>
                          <a:sym typeface="Open Sans"/>
                        </a:rPr>
                        <a:t>1910</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EBCD"/>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215 000</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69 000</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r h="1217393">
                <a:tc>
                  <a:txBody>
                    <a:bodyPr anchor="t" rtlCol="false"/>
                    <a:lstStyle/>
                    <a:p>
                      <a:pPr algn="ctr">
                        <a:lnSpc>
                          <a:spcPts val="2100"/>
                        </a:lnSpc>
                        <a:defRPr/>
                      </a:pPr>
                      <a:r>
                        <a:rPr lang="en-US" sz="1500">
                          <a:solidFill>
                            <a:srgbClr val="2C1A0D"/>
                          </a:solidFill>
                          <a:latin typeface="Open Sans"/>
                          <a:ea typeface="Open Sans"/>
                          <a:cs typeface="Open Sans"/>
                          <a:sym typeface="Open Sans"/>
                        </a:rPr>
                        <a:t>1926</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EBCD"/>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232 925</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62 073</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bl>
          </a:graphicData>
        </a:graphic>
      </p:graphicFrame>
      <p:graphicFrame>
        <p:nvGraphicFramePr>
          <p:cNvPr name="Table 19" id="19"/>
          <p:cNvGraphicFramePr>
            <a:graphicFrameLocks noGrp="true"/>
          </p:cNvGraphicFramePr>
          <p:nvPr/>
        </p:nvGraphicFramePr>
        <p:xfrm>
          <a:off x="0" y="7002602"/>
          <a:ext cx="6684048" cy="1360754"/>
        </p:xfrm>
        <a:graphic>
          <a:graphicData uri="http://schemas.openxmlformats.org/drawingml/2006/table">
            <a:tbl>
              <a:tblPr/>
              <a:tblGrid>
                <a:gridCol w="2228016"/>
                <a:gridCol w="2228016"/>
                <a:gridCol w="2228016"/>
              </a:tblGrid>
              <a:tr h="1360754">
                <a:tc>
                  <a:txBody>
                    <a:bodyPr anchor="t" rtlCol="false"/>
                    <a:lstStyle/>
                    <a:p>
                      <a:pPr algn="ctr">
                        <a:lnSpc>
                          <a:spcPts val="2100"/>
                        </a:lnSpc>
                        <a:defRPr/>
                      </a:pPr>
                      <a:r>
                        <a:rPr lang="en-US" sz="1500">
                          <a:solidFill>
                            <a:srgbClr val="2C1A0D"/>
                          </a:solidFill>
                          <a:latin typeface="Open Sans"/>
                          <a:ea typeface="Open Sans"/>
                          <a:cs typeface="Open Sans"/>
                          <a:sym typeface="Open Sans"/>
                        </a:rPr>
                        <a:t>1939</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EBCD"/>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527 000</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2100"/>
                        </a:lnSpc>
                        <a:defRPr/>
                      </a:pPr>
                      <a:r>
                        <a:rPr lang="en-US" sz="1500">
                          <a:solidFill>
                            <a:srgbClr val="2C1A0D"/>
                          </a:solidFill>
                          <a:latin typeface="Open Sans"/>
                          <a:ea typeface="Open Sans"/>
                          <a:cs typeface="Open Sans"/>
                          <a:sym typeface="Open Sans"/>
                        </a:rPr>
                        <a:t>89 500</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bl>
          </a:graphicData>
        </a:graphic>
      </p:graphicFrame>
      <p:graphicFrame>
        <p:nvGraphicFramePr>
          <p:cNvPr name="Table 20" id="20"/>
          <p:cNvGraphicFramePr>
            <a:graphicFrameLocks noGrp="true"/>
          </p:cNvGraphicFramePr>
          <p:nvPr/>
        </p:nvGraphicFramePr>
        <p:xfrm>
          <a:off x="7033742" y="2284619"/>
          <a:ext cx="2152073" cy="1248656"/>
        </p:xfrm>
        <a:graphic>
          <a:graphicData uri="http://schemas.openxmlformats.org/drawingml/2006/table">
            <a:tbl>
              <a:tblPr/>
              <a:tblGrid>
                <a:gridCol w="2152073"/>
              </a:tblGrid>
              <a:tr h="1248656">
                <a:tc>
                  <a:txBody>
                    <a:bodyPr anchor="t" rtlCol="false"/>
                    <a:lstStyle/>
                    <a:p>
                      <a:pPr algn="ctr">
                        <a:lnSpc>
                          <a:spcPts val="2100"/>
                        </a:lnSpc>
                        <a:defRPr/>
                      </a:pPr>
                      <a:r>
                        <a:rPr lang="en-US" b="true" sz="1500">
                          <a:solidFill>
                            <a:srgbClr val="2C1A0D"/>
                          </a:solidFill>
                          <a:latin typeface="Open Sans Bold"/>
                          <a:ea typeface="Open Sans Bold"/>
                          <a:cs typeface="Open Sans Bold"/>
                          <a:sym typeface="Open Sans Bold"/>
                        </a:rPr>
                        <a:t>Відсоток від населення міста</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r>
            </a:tbl>
          </a:graphicData>
        </a:graphic>
      </p:graphicFrame>
      <p:graphicFrame>
        <p:nvGraphicFramePr>
          <p:cNvPr name="Table 21" id="21"/>
          <p:cNvGraphicFramePr>
            <a:graphicFrameLocks noGrp="true"/>
          </p:cNvGraphicFramePr>
          <p:nvPr/>
        </p:nvGraphicFramePr>
        <p:xfrm>
          <a:off x="7033742" y="3696989"/>
          <a:ext cx="2068443" cy="3045330"/>
        </p:xfrm>
        <a:graphic>
          <a:graphicData uri="http://schemas.openxmlformats.org/drawingml/2006/table">
            <a:tbl>
              <a:tblPr/>
              <a:tblGrid>
                <a:gridCol w="2068443"/>
              </a:tblGrid>
              <a:tr h="956153">
                <a:tc>
                  <a:txBody>
                    <a:bodyPr anchor="t" rtlCol="false"/>
                    <a:lstStyle/>
                    <a:p>
                      <a:pPr algn="ctr">
                        <a:lnSpc>
                          <a:spcPts val="2100"/>
                        </a:lnSpc>
                        <a:defRPr/>
                      </a:pPr>
                      <a:r>
                        <a:rPr lang="en-US" sz="1500">
                          <a:solidFill>
                            <a:srgbClr val="2C1A0D"/>
                          </a:solidFill>
                          <a:latin typeface="Open Sans"/>
                          <a:ea typeface="Open Sans"/>
                          <a:cs typeface="Open Sans"/>
                          <a:sym typeface="Open Sans"/>
                        </a:rPr>
                        <a:t>35,4%</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r h="883534">
                <a:tc>
                  <a:txBody>
                    <a:bodyPr anchor="t" rtlCol="false"/>
                    <a:lstStyle/>
                    <a:p>
                      <a:pPr algn="ctr">
                        <a:lnSpc>
                          <a:spcPts val="2100"/>
                        </a:lnSpc>
                        <a:defRPr/>
                      </a:pPr>
                      <a:r>
                        <a:rPr lang="en-US" sz="1500">
                          <a:solidFill>
                            <a:srgbClr val="2C1A0D"/>
                          </a:solidFill>
                          <a:latin typeface="Open Sans"/>
                          <a:ea typeface="Open Sans"/>
                          <a:cs typeface="Open Sans"/>
                          <a:sym typeface="Open Sans"/>
                        </a:rPr>
                        <a:t>32,1%</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r h="1205643">
                <a:tc>
                  <a:txBody>
                    <a:bodyPr anchor="t" rtlCol="false"/>
                    <a:lstStyle/>
                    <a:p>
                      <a:pPr algn="ctr">
                        <a:lnSpc>
                          <a:spcPts val="2100"/>
                        </a:lnSpc>
                        <a:defRPr/>
                      </a:pPr>
                      <a:r>
                        <a:rPr lang="en-US" sz="1500">
                          <a:solidFill>
                            <a:srgbClr val="2C1A0D"/>
                          </a:solidFill>
                          <a:latin typeface="Open Sans"/>
                          <a:ea typeface="Open Sans"/>
                          <a:cs typeface="Open Sans"/>
                          <a:sym typeface="Open Sans"/>
                        </a:rPr>
                        <a:t>26,9 %</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bl>
          </a:graphicData>
        </a:graphic>
      </p:graphicFrame>
      <p:graphicFrame>
        <p:nvGraphicFramePr>
          <p:cNvPr name="Table 22" id="22"/>
          <p:cNvGraphicFramePr>
            <a:graphicFrameLocks noGrp="true"/>
          </p:cNvGraphicFramePr>
          <p:nvPr/>
        </p:nvGraphicFramePr>
        <p:xfrm>
          <a:off x="6991927" y="7002602"/>
          <a:ext cx="2110258" cy="1386459"/>
        </p:xfrm>
        <a:graphic>
          <a:graphicData uri="http://schemas.openxmlformats.org/drawingml/2006/table">
            <a:tbl>
              <a:tblPr/>
              <a:tblGrid>
                <a:gridCol w="2110258"/>
              </a:tblGrid>
              <a:tr h="1386459">
                <a:tc>
                  <a:txBody>
                    <a:bodyPr anchor="t" rtlCol="false"/>
                    <a:lstStyle/>
                    <a:p>
                      <a:pPr algn="ctr">
                        <a:lnSpc>
                          <a:spcPts val="2100"/>
                        </a:lnSpc>
                        <a:defRPr/>
                      </a:pPr>
                      <a:r>
                        <a:rPr lang="en-US" sz="1500">
                          <a:solidFill>
                            <a:srgbClr val="2C1A0D"/>
                          </a:solidFill>
                          <a:latin typeface="Open Sans"/>
                          <a:ea typeface="Open Sans"/>
                          <a:cs typeface="Open Sans"/>
                          <a:sym typeface="Open Sans"/>
                        </a:rPr>
                        <a:t>17,0 %</a:t>
                      </a:r>
                      <a:endParaRPr lang="en-US" sz="1100"/>
                    </a:p>
                  </a:txBody>
                  <a:tcPr marL="66675" marR="66675" marT="66675" marB="66675"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bl>
          </a:graphicData>
        </a:graphic>
      </p:graphicFrame>
      <p:sp>
        <p:nvSpPr>
          <p:cNvPr name="TextBox 23" id="23"/>
          <p:cNvSpPr txBox="true"/>
          <p:nvPr/>
        </p:nvSpPr>
        <p:spPr>
          <a:xfrm rot="0">
            <a:off x="10235868" y="1409257"/>
            <a:ext cx="9144000" cy="995679"/>
          </a:xfrm>
          <a:prstGeom prst="rect">
            <a:avLst/>
          </a:prstGeom>
        </p:spPr>
        <p:txBody>
          <a:bodyPr anchor="t" rtlCol="false" tIns="0" lIns="0" bIns="0" rIns="0">
            <a:spAutoFit/>
          </a:bodyPr>
          <a:lstStyle/>
          <a:p>
            <a:pPr algn="l">
              <a:lnSpc>
                <a:spcPts val="8120"/>
              </a:lnSpc>
            </a:pPr>
            <a:r>
              <a:rPr lang="en-US" sz="5800" spc="-197">
                <a:solidFill>
                  <a:srgbClr val="FFF5E5"/>
                </a:solidFill>
                <a:latin typeface="Chonburi"/>
                <a:ea typeface="Chonburi"/>
                <a:cs typeface="Chonburi"/>
                <a:sym typeface="Chonburi"/>
              </a:rPr>
              <a:t>ДИНАМІКА НАСЕЛЕННЯ </a:t>
            </a:r>
          </a:p>
        </p:txBody>
      </p:sp>
      <p:sp>
        <p:nvSpPr>
          <p:cNvPr name="TextBox 24" id="24"/>
          <p:cNvSpPr txBox="true"/>
          <p:nvPr/>
        </p:nvSpPr>
        <p:spPr>
          <a:xfrm rot="0">
            <a:off x="9944854" y="3818239"/>
            <a:ext cx="8133479" cy="5342037"/>
          </a:xfrm>
          <a:prstGeom prst="rect">
            <a:avLst/>
          </a:prstGeom>
        </p:spPr>
        <p:txBody>
          <a:bodyPr anchor="t" rtlCol="false" tIns="0" lIns="0" bIns="0" rIns="0">
            <a:spAutoFit/>
          </a:bodyPr>
          <a:lstStyle/>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Динаміка населення</a:t>
            </a:r>
          </a:p>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Єврейська громада почала формуватись на території міста задовго до його офіційного заснування.  У другій половині XVIII ст. запорожці і євреї спільно створили торговельну компанію. Одна з філій була на Січі, а інша – в Новому Кодаку (Новокадацький район м. Дніпра). І з того часу є єврейська присутність в нашому місті</a:t>
            </a:r>
          </a:p>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Але активно єврейська громада зростає після другого поділу Польщі у 1793 році, оскільки Катеринослав входив до «смуги осілості» для проживання євреїв.  </a:t>
            </a:r>
          </a:p>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Якщо у 1850 році євреї становили 19% населення (1700 осіб), то на межі XIX–XX століть чисельність єврейського населення сягнула 41 тис. осіб, що становило близько 36% від загальної кількості мешканців міста, перетворивши Катеринослав на один із головних центрів єврейського життя у Східній Європі.</a:t>
            </a:r>
          </a:p>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На зміни в кількості єврейского населення у місті середини ХХ – початку ХХІ ст. вплинули:</a:t>
            </a:r>
          </a:p>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Голокост: Під час нацистської окупації у жовтні 1941 року було розстріляно близько 11 тисяч євреїв у Ботанічному саду.</a:t>
            </a:r>
          </a:p>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Совєтський антисемітизм: Обмеження в кар'єрі та навчанні («відсоткова норма») стимулювали внутрішню асиміляцію та приховану ідентичність.</a:t>
            </a:r>
          </a:p>
          <a:p>
            <a:pPr algn="l">
              <a:lnSpc>
                <a:spcPts val="1932"/>
              </a:lnSpc>
            </a:pPr>
            <a:r>
              <a:rPr lang="en-US" sz="1380">
                <a:solidFill>
                  <a:srgbClr val="2C1A0D"/>
                </a:solidFill>
                <a:latin typeface="Century Gothic Paneuropean"/>
                <a:ea typeface="Century Gothic Paneuropean"/>
                <a:cs typeface="Century Gothic Paneuropean"/>
                <a:sym typeface="Century Gothic Paneuropean"/>
              </a:rPr>
              <a:t>Масова еміграція: Після відкриття кордонів з кінця 1980-х років тисячі людей виїхали до Ізраїлю, Німеччини та США.</a:t>
            </a:r>
          </a:p>
          <a:p>
            <a:pPr algn="l">
              <a:lnSpc>
                <a:spcPts val="2005"/>
              </a:lnSpc>
            </a:pPr>
            <a:r>
              <a:rPr lang="en-US" sz="1432">
                <a:solidFill>
                  <a:srgbClr val="2C1A0D"/>
                </a:solidFill>
                <a:latin typeface="Century Gothic Paneuropean"/>
                <a:ea typeface="Century Gothic Paneuropean"/>
                <a:cs typeface="Century Gothic Paneuropean"/>
                <a:sym typeface="Century Gothic Paneuropean"/>
              </a:rPr>
              <a:t>За часів незалежності України кількість євреїв у місті зростала завдяки будівництву центру »Менора» та активній діяльності релігійної громади, Це зробило Дніпро «єврейською столицєю України».</a:t>
            </a:r>
          </a:p>
          <a:p>
            <a:pPr algn="l" marL="0" indent="0" lvl="0">
              <a:lnSpc>
                <a:spcPts val="1484"/>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642">
            <a:off x="-1053306" y="-2290325"/>
            <a:ext cx="20394612" cy="14867649"/>
          </a:xfrm>
          <a:custGeom>
            <a:avLst/>
            <a:gdLst/>
            <a:ahLst/>
            <a:cxnLst/>
            <a:rect r="r" b="b" t="t" l="l"/>
            <a:pathLst>
              <a:path h="14867649" w="20394612">
                <a:moveTo>
                  <a:pt x="2794159" y="0"/>
                </a:moveTo>
                <a:lnTo>
                  <a:pt x="20394612" y="4967395"/>
                </a:lnTo>
                <a:lnTo>
                  <a:pt x="17600453" y="14867650"/>
                </a:lnTo>
                <a:lnTo>
                  <a:pt x="0" y="9900255"/>
                </a:lnTo>
                <a:lnTo>
                  <a:pt x="2794159" y="0"/>
                </a:lnTo>
                <a:close/>
              </a:path>
            </a:pathLst>
          </a:custGeom>
          <a:blipFill>
            <a:blip r:embed="rId2"/>
            <a:stretch>
              <a:fillRect l="-36404" t="-14307" r="-11738" b="0"/>
            </a:stretch>
          </a:blipFill>
        </p:spPr>
      </p:sp>
      <p:grpSp>
        <p:nvGrpSpPr>
          <p:cNvPr name="Group 3" id="3"/>
          <p:cNvGrpSpPr/>
          <p:nvPr/>
        </p:nvGrpSpPr>
        <p:grpSpPr>
          <a:xfrm rot="-5400000">
            <a:off x="4057972" y="-3465418"/>
            <a:ext cx="12355791" cy="17293342"/>
            <a:chOff x="0" y="0"/>
            <a:chExt cx="3254200" cy="4554625"/>
          </a:xfrm>
        </p:grpSpPr>
        <p:sp>
          <p:nvSpPr>
            <p:cNvPr name="Freeform 4" id="4"/>
            <p:cNvSpPr/>
            <p:nvPr/>
          </p:nvSpPr>
          <p:spPr>
            <a:xfrm flipH="false" flipV="false" rot="0">
              <a:off x="0" y="0"/>
              <a:ext cx="3254200" cy="4554625"/>
            </a:xfrm>
            <a:custGeom>
              <a:avLst/>
              <a:gdLst/>
              <a:ahLst/>
              <a:cxnLst/>
              <a:rect r="r" b="b" t="t" l="l"/>
              <a:pathLst>
                <a:path h="4554625" w="3254200">
                  <a:moveTo>
                    <a:pt x="0" y="0"/>
                  </a:moveTo>
                  <a:lnTo>
                    <a:pt x="3254200" y="0"/>
                  </a:lnTo>
                  <a:lnTo>
                    <a:pt x="3254200" y="4554625"/>
                  </a:lnTo>
                  <a:lnTo>
                    <a:pt x="0" y="4554625"/>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3254200" cy="459272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765369" y="3533274"/>
            <a:ext cx="8620435" cy="5391572"/>
            <a:chOff x="0" y="0"/>
            <a:chExt cx="2270403" cy="1420003"/>
          </a:xfrm>
        </p:grpSpPr>
        <p:sp>
          <p:nvSpPr>
            <p:cNvPr name="Freeform 7" id="7"/>
            <p:cNvSpPr/>
            <p:nvPr/>
          </p:nvSpPr>
          <p:spPr>
            <a:xfrm flipH="false" flipV="false" rot="0">
              <a:off x="0" y="0"/>
              <a:ext cx="2270403" cy="1420003"/>
            </a:xfrm>
            <a:custGeom>
              <a:avLst/>
              <a:gdLst/>
              <a:ahLst/>
              <a:cxnLst/>
              <a:rect r="r" b="b" t="t" l="l"/>
              <a:pathLst>
                <a:path h="1420003" w="2270403">
                  <a:moveTo>
                    <a:pt x="32331" y="0"/>
                  </a:moveTo>
                  <a:lnTo>
                    <a:pt x="2238072" y="0"/>
                  </a:lnTo>
                  <a:cubicBezTo>
                    <a:pt x="2255928" y="0"/>
                    <a:pt x="2270403" y="14475"/>
                    <a:pt x="2270403" y="32331"/>
                  </a:cubicBezTo>
                  <a:lnTo>
                    <a:pt x="2270403" y="1387671"/>
                  </a:lnTo>
                  <a:cubicBezTo>
                    <a:pt x="2270403" y="1405527"/>
                    <a:pt x="2255928" y="1420003"/>
                    <a:pt x="2238072" y="1420003"/>
                  </a:cubicBezTo>
                  <a:lnTo>
                    <a:pt x="32331" y="1420003"/>
                  </a:lnTo>
                  <a:cubicBezTo>
                    <a:pt x="14475" y="1420003"/>
                    <a:pt x="0" y="1405527"/>
                    <a:pt x="0" y="1387671"/>
                  </a:cubicBezTo>
                  <a:lnTo>
                    <a:pt x="0" y="32331"/>
                  </a:lnTo>
                  <a:cubicBezTo>
                    <a:pt x="0" y="14475"/>
                    <a:pt x="14475" y="0"/>
                    <a:pt x="32331" y="0"/>
                  </a:cubicBezTo>
                  <a:close/>
                </a:path>
              </a:pathLst>
            </a:custGeom>
            <a:solidFill>
              <a:srgbClr val="FFF5E5">
                <a:alpha val="75686"/>
              </a:srgbClr>
            </a:solidFill>
            <a:ln cap="rnd">
              <a:noFill/>
              <a:prstDash val="solid"/>
              <a:round/>
            </a:ln>
          </p:spPr>
        </p:sp>
        <p:sp>
          <p:nvSpPr>
            <p:cNvPr name="TextBox 8" id="8"/>
            <p:cNvSpPr txBox="true"/>
            <p:nvPr/>
          </p:nvSpPr>
          <p:spPr>
            <a:xfrm>
              <a:off x="0" y="-38100"/>
              <a:ext cx="2270403" cy="145810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8967617" y="3661857"/>
            <a:ext cx="8215939" cy="5134408"/>
            <a:chOff x="0" y="0"/>
            <a:chExt cx="2163869" cy="1352272"/>
          </a:xfrm>
        </p:grpSpPr>
        <p:sp>
          <p:nvSpPr>
            <p:cNvPr name="Freeform 10" id="10"/>
            <p:cNvSpPr/>
            <p:nvPr/>
          </p:nvSpPr>
          <p:spPr>
            <a:xfrm flipH="false" flipV="false" rot="0">
              <a:off x="0" y="0"/>
              <a:ext cx="2163869" cy="1352272"/>
            </a:xfrm>
            <a:custGeom>
              <a:avLst/>
              <a:gdLst/>
              <a:ahLst/>
              <a:cxnLst/>
              <a:rect r="r" b="b" t="t" l="l"/>
              <a:pathLst>
                <a:path h="1352272" w="2163869">
                  <a:moveTo>
                    <a:pt x="21673" y="0"/>
                  </a:moveTo>
                  <a:lnTo>
                    <a:pt x="2142196" y="0"/>
                  </a:lnTo>
                  <a:cubicBezTo>
                    <a:pt x="2147944" y="0"/>
                    <a:pt x="2153456" y="2283"/>
                    <a:pt x="2157521" y="6348"/>
                  </a:cubicBezTo>
                  <a:cubicBezTo>
                    <a:pt x="2161585" y="10412"/>
                    <a:pt x="2163869" y="15925"/>
                    <a:pt x="2163869" y="21673"/>
                  </a:cubicBezTo>
                  <a:lnTo>
                    <a:pt x="2163869" y="1330599"/>
                  </a:lnTo>
                  <a:cubicBezTo>
                    <a:pt x="2163869" y="1342569"/>
                    <a:pt x="2154165" y="1352272"/>
                    <a:pt x="2142196" y="1352272"/>
                  </a:cubicBezTo>
                  <a:lnTo>
                    <a:pt x="21673" y="1352272"/>
                  </a:lnTo>
                  <a:cubicBezTo>
                    <a:pt x="9703" y="1352272"/>
                    <a:pt x="0" y="1342569"/>
                    <a:pt x="0" y="1330599"/>
                  </a:cubicBezTo>
                  <a:lnTo>
                    <a:pt x="0" y="21673"/>
                  </a:lnTo>
                  <a:cubicBezTo>
                    <a:pt x="0" y="9703"/>
                    <a:pt x="9703" y="0"/>
                    <a:pt x="21673" y="0"/>
                  </a:cubicBezTo>
                  <a:close/>
                </a:path>
              </a:pathLst>
            </a:custGeom>
            <a:ln w="19050" cap="rnd">
              <a:solidFill>
                <a:srgbClr val="2C1A0D"/>
              </a:solidFill>
              <a:prstDash val="solid"/>
              <a:round/>
            </a:ln>
          </p:spPr>
        </p:sp>
        <p:sp>
          <p:nvSpPr>
            <p:cNvPr name="TextBox 11" id="11"/>
            <p:cNvSpPr txBox="true"/>
            <p:nvPr/>
          </p:nvSpPr>
          <p:spPr>
            <a:xfrm>
              <a:off x="0" y="-38100"/>
              <a:ext cx="2163869" cy="1390372"/>
            </a:xfrm>
            <a:prstGeom prst="rect">
              <a:avLst/>
            </a:prstGeom>
          </p:spPr>
          <p:txBody>
            <a:bodyPr anchor="ctr" rtlCol="false" tIns="50800" lIns="50800" bIns="50800" rIns="50800"/>
            <a:lstStyle/>
            <a:p>
              <a:pPr algn="ctr">
                <a:lnSpc>
                  <a:spcPts val="2659"/>
                </a:lnSpc>
              </a:pPr>
            </a:p>
          </p:txBody>
        </p:sp>
      </p:grpSp>
      <p:grpSp>
        <p:nvGrpSpPr>
          <p:cNvPr name="Group 12" id="12"/>
          <p:cNvGrpSpPr>
            <a:grpSpLocks noChangeAspect="true"/>
          </p:cNvGrpSpPr>
          <p:nvPr/>
        </p:nvGrpSpPr>
        <p:grpSpPr>
          <a:xfrm rot="-557064">
            <a:off x="710707" y="-195376"/>
            <a:ext cx="5296102" cy="6152535"/>
            <a:chOff x="0" y="0"/>
            <a:chExt cx="5466080" cy="6350000"/>
          </a:xfrm>
        </p:grpSpPr>
        <p:sp>
          <p:nvSpPr>
            <p:cNvPr name="Freeform 13" id="13"/>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4" id="1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3"/>
              <a:stretch>
                <a:fillRect l="-15084" t="0" r="-15084" b="0"/>
              </a:stretch>
            </a:blipFill>
          </p:spPr>
        </p:sp>
        <p:sp>
          <p:nvSpPr>
            <p:cNvPr name="Freeform 15" id="1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6" id="1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Freeform 17" id="17"/>
          <p:cNvSpPr/>
          <p:nvPr/>
        </p:nvSpPr>
        <p:spPr>
          <a:xfrm flipH="false" flipV="false" rot="-4532071">
            <a:off x="247079" y="4995939"/>
            <a:ext cx="6223358" cy="1086259"/>
          </a:xfrm>
          <a:custGeom>
            <a:avLst/>
            <a:gdLst/>
            <a:ahLst/>
            <a:cxnLst/>
            <a:rect r="r" b="b" t="t" l="l"/>
            <a:pathLst>
              <a:path h="1086259" w="6223358">
                <a:moveTo>
                  <a:pt x="0" y="0"/>
                </a:moveTo>
                <a:lnTo>
                  <a:pt x="6223358" y="0"/>
                </a:lnTo>
                <a:lnTo>
                  <a:pt x="6223358" y="1086259"/>
                </a:lnTo>
                <a:lnTo>
                  <a:pt x="0" y="1086259"/>
                </a:lnTo>
                <a:lnTo>
                  <a:pt x="0" y="0"/>
                </a:lnTo>
                <a:close/>
              </a:path>
            </a:pathLst>
          </a:custGeom>
          <a:blipFill>
            <a:blip r:embed="rId4">
              <a:alphaModFix amt="41000"/>
            </a:blip>
            <a:stretch>
              <a:fillRect l="0" t="0" r="0" b="0"/>
            </a:stretch>
          </a:blipFill>
        </p:spPr>
      </p:sp>
      <p:sp>
        <p:nvSpPr>
          <p:cNvPr name="Freeform 18" id="18"/>
          <p:cNvSpPr/>
          <p:nvPr/>
        </p:nvSpPr>
        <p:spPr>
          <a:xfrm flipH="false" flipV="false" rot="924289">
            <a:off x="3927563" y="2872021"/>
            <a:ext cx="5458148" cy="952695"/>
          </a:xfrm>
          <a:custGeom>
            <a:avLst/>
            <a:gdLst/>
            <a:ahLst/>
            <a:cxnLst/>
            <a:rect r="r" b="b" t="t" l="l"/>
            <a:pathLst>
              <a:path h="952695" w="5458148">
                <a:moveTo>
                  <a:pt x="0" y="0"/>
                </a:moveTo>
                <a:lnTo>
                  <a:pt x="5458148" y="0"/>
                </a:lnTo>
                <a:lnTo>
                  <a:pt x="5458148" y="952695"/>
                </a:lnTo>
                <a:lnTo>
                  <a:pt x="0" y="952695"/>
                </a:lnTo>
                <a:lnTo>
                  <a:pt x="0" y="0"/>
                </a:lnTo>
                <a:close/>
              </a:path>
            </a:pathLst>
          </a:custGeom>
          <a:blipFill>
            <a:blip r:embed="rId4">
              <a:alphaModFix amt="41000"/>
            </a:blip>
            <a:stretch>
              <a:fillRect l="0" t="0" r="0" b="0"/>
            </a:stretch>
          </a:blipFill>
        </p:spPr>
      </p:sp>
      <p:grpSp>
        <p:nvGrpSpPr>
          <p:cNvPr name="Group 19" id="19"/>
          <p:cNvGrpSpPr>
            <a:grpSpLocks noChangeAspect="true"/>
          </p:cNvGrpSpPr>
          <p:nvPr/>
        </p:nvGrpSpPr>
        <p:grpSpPr>
          <a:xfrm rot="825329">
            <a:off x="2813743" y="2462801"/>
            <a:ext cx="5296102" cy="6152535"/>
            <a:chOff x="0" y="0"/>
            <a:chExt cx="5466080" cy="6350000"/>
          </a:xfrm>
        </p:grpSpPr>
        <p:sp>
          <p:nvSpPr>
            <p:cNvPr name="Freeform 20" id="20"/>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1" id="2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22589" t="0" r="-22589" b="0"/>
              </a:stretch>
            </a:blipFill>
          </p:spPr>
        </p:sp>
        <p:sp>
          <p:nvSpPr>
            <p:cNvPr name="Freeform 22" id="2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3" id="2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TextBox 24" id="24"/>
          <p:cNvSpPr txBox="true"/>
          <p:nvPr/>
        </p:nvSpPr>
        <p:spPr>
          <a:xfrm rot="0">
            <a:off x="9158999" y="670903"/>
            <a:ext cx="8241805" cy="2677465"/>
          </a:xfrm>
          <a:prstGeom prst="rect">
            <a:avLst/>
          </a:prstGeom>
        </p:spPr>
        <p:txBody>
          <a:bodyPr anchor="t" rtlCol="false" tIns="0" lIns="0" bIns="0" rIns="0">
            <a:spAutoFit/>
          </a:bodyPr>
          <a:lstStyle/>
          <a:p>
            <a:pPr algn="l">
              <a:lnSpc>
                <a:spcPts val="10780"/>
              </a:lnSpc>
            </a:pPr>
            <a:r>
              <a:rPr lang="en-US" sz="7700" spc="-261">
                <a:solidFill>
                  <a:srgbClr val="FFF5E5"/>
                </a:solidFill>
                <a:latin typeface="Chonburi"/>
                <a:ea typeface="Chonburi"/>
                <a:cs typeface="Chonburi"/>
                <a:sym typeface="Chonburi"/>
              </a:rPr>
              <a:t>ЕКОНОМІЧНА РОЛЬ </a:t>
            </a:r>
          </a:p>
        </p:txBody>
      </p:sp>
      <p:sp>
        <p:nvSpPr>
          <p:cNvPr name="TextBox 25" id="25"/>
          <p:cNvSpPr txBox="true"/>
          <p:nvPr/>
        </p:nvSpPr>
        <p:spPr>
          <a:xfrm rot="0">
            <a:off x="9158999" y="4099931"/>
            <a:ext cx="8100301" cy="4324389"/>
          </a:xfrm>
          <a:prstGeom prst="rect">
            <a:avLst/>
          </a:prstGeom>
        </p:spPr>
        <p:txBody>
          <a:bodyPr anchor="t" rtlCol="false" tIns="0" lIns="0" bIns="0" rIns="0">
            <a:spAutoFit/>
          </a:bodyPr>
          <a:lstStyle/>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 </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 Євреї займали провідні позиції у торгівлі, банківській справі та легкій промисловості. У центрі міста більшість комерційних будівель належала єврейським родинам. </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Бізнесом євреї почали займатися ще у 1830-х роках, коли купець К. Нейман відкрив суконну фабрику, а купець М. Заславський заснувавмеханічні майстерні і чавуноливарний завод.</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 З початком індустріалізації єврейське населення активно займається підприємницькою діяльністю.</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Євреї були власниками значної кількості приватних підприємств у місті. Серед них 18 цегляних заводів, 11 маслоробень, 6 винокурень, 2 тютюнові фабрики, 8 миловарних заводів.</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З 39 заводів, які виготовляли сільськогосподарські машини, 12 належало євреям </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Станом на 1897 рік з понад 812 промислових підприємств у місті їм належали – 201 (24,8%) у переважній більшості дрібних. </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Найбільші підприємці:</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-брати Лещавер власники чавуноливарного заводу та заводу землеробських машин.</a:t>
            </a:r>
          </a:p>
          <a:p>
            <a:pPr algn="l">
              <a:lnSpc>
                <a:spcPts val="1737"/>
              </a:lnSpc>
            </a:pPr>
          </a:p>
          <a:p>
            <a:pPr algn="l">
              <a:lnSpc>
                <a:spcPts val="1737"/>
              </a:lnSpc>
            </a:pPr>
            <a:r>
              <a:rPr lang="en-US" sz="1240" b="true">
                <a:solidFill>
                  <a:srgbClr val="2C1A0D"/>
                </a:solidFill>
                <a:latin typeface="Century Gothic Paneuropean Bold"/>
                <a:ea typeface="Century Gothic Paneuropean Bold"/>
                <a:cs typeface="Century Gothic Paneuropean Bold"/>
                <a:sym typeface="Century Gothic Paneuropean Bold"/>
              </a:rPr>
              <a:t>Сфери зайнятості </a:t>
            </a:r>
            <a:r>
              <a:rPr lang="en-US" sz="1240">
                <a:solidFill>
                  <a:srgbClr val="2C1A0D"/>
                </a:solidFill>
                <a:latin typeface="Century Gothic Paneuropean"/>
                <a:ea typeface="Century Gothic Paneuropean"/>
                <a:cs typeface="Century Gothic Paneuropean"/>
                <a:sym typeface="Century Gothic Paneuropean"/>
              </a:rPr>
              <a:t>єврейського населення Катеринослава:</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-торгівля (11,3%), більшість магазинів в центрі міста належали єврейсим родинам</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-кравецька справа (7,4%), </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-приватна служба (4,3%), </a:t>
            </a:r>
          </a:p>
          <a:p>
            <a:pPr algn="l">
              <a:lnSpc>
                <a:spcPts val="1737"/>
              </a:lnSpc>
            </a:pPr>
            <a:r>
              <a:rPr lang="en-US" sz="1240">
                <a:solidFill>
                  <a:srgbClr val="2C1A0D"/>
                </a:solidFill>
                <a:latin typeface="Century Gothic Paneuropean"/>
                <a:ea typeface="Century Gothic Paneuropean"/>
                <a:cs typeface="Century Gothic Paneuropean"/>
                <a:sym typeface="Century Gothic Paneuropean"/>
              </a:rPr>
              <a:t>-судова справа та адвокатура, медицина (майже всі аптеки Катеринослава утримували євреї).</a:t>
            </a:r>
          </a:p>
          <a:p>
            <a:pPr algn="l" marL="0" indent="0" lvl="0">
              <a:lnSpc>
                <a:spcPts val="1737"/>
              </a:lnSpc>
              <a:spcBef>
                <a:spcPct val="0"/>
              </a:spcBef>
            </a:pPr>
          </a:p>
        </p:txBody>
      </p:sp>
      <p:pic>
        <p:nvPicPr>
          <p:cNvPr name="Picture 26" id="26"/>
          <p:cNvPicPr>
            <a:picLocks noChangeAspect="true"/>
          </p:cNvPicPr>
          <p:nvPr/>
        </p:nvPicPr>
        <p:blipFill>
          <a:blip r:embed="rId6"/>
          <a:stretch>
            <a:fillRect/>
          </a:stretch>
        </p:blipFill>
        <p:spPr>
          <a:xfrm rot="-1693682">
            <a:off x="2911060" y="5258911"/>
            <a:ext cx="5433029" cy="6292477"/>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642">
            <a:off x="-1053306" y="-2290325"/>
            <a:ext cx="20394612" cy="14867649"/>
          </a:xfrm>
          <a:custGeom>
            <a:avLst/>
            <a:gdLst/>
            <a:ahLst/>
            <a:cxnLst/>
            <a:rect r="r" b="b" t="t" l="l"/>
            <a:pathLst>
              <a:path h="14867649" w="20394612">
                <a:moveTo>
                  <a:pt x="2794159" y="0"/>
                </a:moveTo>
                <a:lnTo>
                  <a:pt x="20394612" y="4967395"/>
                </a:lnTo>
                <a:lnTo>
                  <a:pt x="17600453" y="14867650"/>
                </a:lnTo>
                <a:lnTo>
                  <a:pt x="0" y="9900255"/>
                </a:lnTo>
                <a:lnTo>
                  <a:pt x="2794159" y="0"/>
                </a:lnTo>
                <a:close/>
              </a:path>
            </a:pathLst>
          </a:custGeom>
          <a:blipFill>
            <a:blip r:embed="rId2"/>
            <a:stretch>
              <a:fillRect l="-36404" t="-14307" r="-11738" b="0"/>
            </a:stretch>
          </a:blipFill>
        </p:spPr>
      </p:sp>
      <p:grpSp>
        <p:nvGrpSpPr>
          <p:cNvPr name="Group 3" id="3"/>
          <p:cNvGrpSpPr/>
          <p:nvPr/>
        </p:nvGrpSpPr>
        <p:grpSpPr>
          <a:xfrm rot="-5400000">
            <a:off x="4057972" y="-3465418"/>
            <a:ext cx="12355791" cy="17293342"/>
            <a:chOff x="0" y="0"/>
            <a:chExt cx="3254200" cy="4554625"/>
          </a:xfrm>
        </p:grpSpPr>
        <p:sp>
          <p:nvSpPr>
            <p:cNvPr name="Freeform 4" id="4"/>
            <p:cNvSpPr/>
            <p:nvPr/>
          </p:nvSpPr>
          <p:spPr>
            <a:xfrm flipH="false" flipV="false" rot="0">
              <a:off x="0" y="0"/>
              <a:ext cx="3254200" cy="4554625"/>
            </a:xfrm>
            <a:custGeom>
              <a:avLst/>
              <a:gdLst/>
              <a:ahLst/>
              <a:cxnLst/>
              <a:rect r="r" b="b" t="t" l="l"/>
              <a:pathLst>
                <a:path h="4554625" w="3254200">
                  <a:moveTo>
                    <a:pt x="0" y="0"/>
                  </a:moveTo>
                  <a:lnTo>
                    <a:pt x="3254200" y="0"/>
                  </a:lnTo>
                  <a:lnTo>
                    <a:pt x="3254200" y="4554625"/>
                  </a:lnTo>
                  <a:lnTo>
                    <a:pt x="0" y="4554625"/>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3254200" cy="459272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765369" y="3533274"/>
            <a:ext cx="8620435" cy="5391572"/>
            <a:chOff x="0" y="0"/>
            <a:chExt cx="2270403" cy="1420003"/>
          </a:xfrm>
        </p:grpSpPr>
        <p:sp>
          <p:nvSpPr>
            <p:cNvPr name="Freeform 7" id="7"/>
            <p:cNvSpPr/>
            <p:nvPr/>
          </p:nvSpPr>
          <p:spPr>
            <a:xfrm flipH="false" flipV="false" rot="0">
              <a:off x="0" y="0"/>
              <a:ext cx="2270403" cy="1420003"/>
            </a:xfrm>
            <a:custGeom>
              <a:avLst/>
              <a:gdLst/>
              <a:ahLst/>
              <a:cxnLst/>
              <a:rect r="r" b="b" t="t" l="l"/>
              <a:pathLst>
                <a:path h="1420003" w="2270403">
                  <a:moveTo>
                    <a:pt x="32331" y="0"/>
                  </a:moveTo>
                  <a:lnTo>
                    <a:pt x="2238072" y="0"/>
                  </a:lnTo>
                  <a:cubicBezTo>
                    <a:pt x="2255928" y="0"/>
                    <a:pt x="2270403" y="14475"/>
                    <a:pt x="2270403" y="32331"/>
                  </a:cubicBezTo>
                  <a:lnTo>
                    <a:pt x="2270403" y="1387671"/>
                  </a:lnTo>
                  <a:cubicBezTo>
                    <a:pt x="2270403" y="1405527"/>
                    <a:pt x="2255928" y="1420003"/>
                    <a:pt x="2238072" y="1420003"/>
                  </a:cubicBezTo>
                  <a:lnTo>
                    <a:pt x="32331" y="1420003"/>
                  </a:lnTo>
                  <a:cubicBezTo>
                    <a:pt x="14475" y="1420003"/>
                    <a:pt x="0" y="1405527"/>
                    <a:pt x="0" y="1387671"/>
                  </a:cubicBezTo>
                  <a:lnTo>
                    <a:pt x="0" y="32331"/>
                  </a:lnTo>
                  <a:cubicBezTo>
                    <a:pt x="0" y="14475"/>
                    <a:pt x="14475" y="0"/>
                    <a:pt x="32331" y="0"/>
                  </a:cubicBezTo>
                  <a:close/>
                </a:path>
              </a:pathLst>
            </a:custGeom>
            <a:solidFill>
              <a:srgbClr val="FFF5E5">
                <a:alpha val="75686"/>
              </a:srgbClr>
            </a:solidFill>
            <a:ln cap="rnd">
              <a:noFill/>
              <a:prstDash val="solid"/>
              <a:round/>
            </a:ln>
          </p:spPr>
        </p:sp>
        <p:sp>
          <p:nvSpPr>
            <p:cNvPr name="TextBox 8" id="8"/>
            <p:cNvSpPr txBox="true"/>
            <p:nvPr/>
          </p:nvSpPr>
          <p:spPr>
            <a:xfrm>
              <a:off x="0" y="-38100"/>
              <a:ext cx="2270403" cy="145810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9043361" y="3790439"/>
            <a:ext cx="8115300" cy="4881396"/>
            <a:chOff x="0" y="0"/>
            <a:chExt cx="2137363" cy="1285635"/>
          </a:xfrm>
        </p:grpSpPr>
        <p:sp>
          <p:nvSpPr>
            <p:cNvPr name="Freeform 10" id="10"/>
            <p:cNvSpPr/>
            <p:nvPr/>
          </p:nvSpPr>
          <p:spPr>
            <a:xfrm flipH="false" flipV="false" rot="0">
              <a:off x="0" y="0"/>
              <a:ext cx="2137363" cy="1285635"/>
            </a:xfrm>
            <a:custGeom>
              <a:avLst/>
              <a:gdLst/>
              <a:ahLst/>
              <a:cxnLst/>
              <a:rect r="r" b="b" t="t" l="l"/>
              <a:pathLst>
                <a:path h="1285635" w="2137363">
                  <a:moveTo>
                    <a:pt x="21942" y="0"/>
                  </a:moveTo>
                  <a:lnTo>
                    <a:pt x="2115421" y="0"/>
                  </a:lnTo>
                  <a:cubicBezTo>
                    <a:pt x="2121240" y="0"/>
                    <a:pt x="2126822" y="2312"/>
                    <a:pt x="2130936" y="6427"/>
                  </a:cubicBezTo>
                  <a:cubicBezTo>
                    <a:pt x="2135051" y="10541"/>
                    <a:pt x="2137363" y="16122"/>
                    <a:pt x="2137363" y="21942"/>
                  </a:cubicBezTo>
                  <a:lnTo>
                    <a:pt x="2137363" y="1263693"/>
                  </a:lnTo>
                  <a:cubicBezTo>
                    <a:pt x="2137363" y="1275812"/>
                    <a:pt x="2127539" y="1285635"/>
                    <a:pt x="2115421" y="1285635"/>
                  </a:cubicBezTo>
                  <a:lnTo>
                    <a:pt x="21942" y="1285635"/>
                  </a:lnTo>
                  <a:cubicBezTo>
                    <a:pt x="9824" y="1285635"/>
                    <a:pt x="0" y="1275812"/>
                    <a:pt x="0" y="1263693"/>
                  </a:cubicBezTo>
                  <a:lnTo>
                    <a:pt x="0" y="21942"/>
                  </a:lnTo>
                  <a:cubicBezTo>
                    <a:pt x="0" y="16122"/>
                    <a:pt x="2312" y="10541"/>
                    <a:pt x="6427" y="6427"/>
                  </a:cubicBezTo>
                  <a:cubicBezTo>
                    <a:pt x="10541" y="2312"/>
                    <a:pt x="16122" y="0"/>
                    <a:pt x="21942" y="0"/>
                  </a:cubicBezTo>
                  <a:close/>
                </a:path>
              </a:pathLst>
            </a:custGeom>
            <a:ln w="19050" cap="rnd">
              <a:solidFill>
                <a:srgbClr val="2C1A0D"/>
              </a:solidFill>
              <a:prstDash val="solid"/>
              <a:round/>
            </a:ln>
          </p:spPr>
        </p:sp>
        <p:sp>
          <p:nvSpPr>
            <p:cNvPr name="TextBox 11" id="11"/>
            <p:cNvSpPr txBox="true"/>
            <p:nvPr/>
          </p:nvSpPr>
          <p:spPr>
            <a:xfrm>
              <a:off x="0" y="-38100"/>
              <a:ext cx="2137363" cy="1323735"/>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264177" y="2675701"/>
            <a:ext cx="8562138" cy="6582599"/>
            <a:chOff x="0" y="0"/>
            <a:chExt cx="2255049" cy="1733689"/>
          </a:xfrm>
        </p:grpSpPr>
        <p:sp>
          <p:nvSpPr>
            <p:cNvPr name="Freeform 13" id="13"/>
            <p:cNvSpPr/>
            <p:nvPr/>
          </p:nvSpPr>
          <p:spPr>
            <a:xfrm flipH="false" flipV="false" rot="0">
              <a:off x="0" y="0"/>
              <a:ext cx="2255049" cy="1733689"/>
            </a:xfrm>
            <a:custGeom>
              <a:avLst/>
              <a:gdLst/>
              <a:ahLst/>
              <a:cxnLst/>
              <a:rect r="r" b="b" t="t" l="l"/>
              <a:pathLst>
                <a:path h="1733689" w="2255049">
                  <a:moveTo>
                    <a:pt x="32551" y="0"/>
                  </a:moveTo>
                  <a:lnTo>
                    <a:pt x="2222497" y="0"/>
                  </a:lnTo>
                  <a:cubicBezTo>
                    <a:pt x="2240475" y="0"/>
                    <a:pt x="2255049" y="14574"/>
                    <a:pt x="2255049" y="32551"/>
                  </a:cubicBezTo>
                  <a:lnTo>
                    <a:pt x="2255049" y="1701137"/>
                  </a:lnTo>
                  <a:cubicBezTo>
                    <a:pt x="2255049" y="1719115"/>
                    <a:pt x="2240475" y="1733689"/>
                    <a:pt x="2222497" y="1733689"/>
                  </a:cubicBezTo>
                  <a:lnTo>
                    <a:pt x="32551" y="1733689"/>
                  </a:lnTo>
                  <a:cubicBezTo>
                    <a:pt x="14574" y="1733689"/>
                    <a:pt x="0" y="1719115"/>
                    <a:pt x="0" y="1701137"/>
                  </a:cubicBezTo>
                  <a:lnTo>
                    <a:pt x="0" y="32551"/>
                  </a:lnTo>
                  <a:cubicBezTo>
                    <a:pt x="0" y="14574"/>
                    <a:pt x="14574" y="0"/>
                    <a:pt x="32551" y="0"/>
                  </a:cubicBezTo>
                  <a:close/>
                </a:path>
              </a:pathLst>
            </a:custGeom>
            <a:solidFill>
              <a:srgbClr val="FFF5E5">
                <a:alpha val="75686"/>
              </a:srgbClr>
            </a:solidFill>
            <a:ln cap="rnd">
              <a:noFill/>
              <a:prstDash val="solid"/>
              <a:round/>
            </a:ln>
          </p:spPr>
        </p:sp>
        <p:sp>
          <p:nvSpPr>
            <p:cNvPr name="TextBox 14" id="14"/>
            <p:cNvSpPr txBox="true"/>
            <p:nvPr/>
          </p:nvSpPr>
          <p:spPr>
            <a:xfrm>
              <a:off x="0" y="-38100"/>
              <a:ext cx="2255049" cy="1771789"/>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15" id="15"/>
          <p:cNvSpPr/>
          <p:nvPr/>
        </p:nvSpPr>
        <p:spPr>
          <a:xfrm flipH="false" flipV="false" rot="0">
            <a:off x="0" y="3424491"/>
            <a:ext cx="8297961" cy="5085442"/>
          </a:xfrm>
          <a:custGeom>
            <a:avLst/>
            <a:gdLst/>
            <a:ahLst/>
            <a:cxnLst/>
            <a:rect r="r" b="b" t="t" l="l"/>
            <a:pathLst>
              <a:path h="5085442" w="8297961">
                <a:moveTo>
                  <a:pt x="0" y="0"/>
                </a:moveTo>
                <a:lnTo>
                  <a:pt x="8297961" y="0"/>
                </a:lnTo>
                <a:lnTo>
                  <a:pt x="8297961" y="5085442"/>
                </a:lnTo>
                <a:lnTo>
                  <a:pt x="0" y="5085442"/>
                </a:lnTo>
                <a:lnTo>
                  <a:pt x="0" y="0"/>
                </a:lnTo>
                <a:close/>
              </a:path>
            </a:pathLst>
          </a:custGeom>
          <a:blipFill>
            <a:blip r:embed="rId3"/>
            <a:stretch>
              <a:fillRect l="-2879" t="0" r="-2879" b="0"/>
            </a:stretch>
          </a:blipFill>
        </p:spPr>
      </p:sp>
      <p:sp>
        <p:nvSpPr>
          <p:cNvPr name="TextBox 16" id="16"/>
          <p:cNvSpPr txBox="true"/>
          <p:nvPr/>
        </p:nvSpPr>
        <p:spPr>
          <a:xfrm rot="0">
            <a:off x="8765369" y="942975"/>
            <a:ext cx="9036982" cy="2107412"/>
          </a:xfrm>
          <a:prstGeom prst="rect">
            <a:avLst/>
          </a:prstGeom>
        </p:spPr>
        <p:txBody>
          <a:bodyPr anchor="t" rtlCol="false" tIns="0" lIns="0" bIns="0" rIns="0">
            <a:spAutoFit/>
          </a:bodyPr>
          <a:lstStyle/>
          <a:p>
            <a:pPr algn="l">
              <a:lnSpc>
                <a:spcPts val="5586"/>
              </a:lnSpc>
            </a:pPr>
            <a:r>
              <a:rPr lang="en-US" sz="3990" spc="-135">
                <a:solidFill>
                  <a:srgbClr val="FFF5E5"/>
                </a:solidFill>
                <a:latin typeface="Chonburi"/>
                <a:ea typeface="Chonburi"/>
                <a:cs typeface="Chonburi"/>
                <a:sym typeface="Chonburi"/>
              </a:rPr>
              <a:t>СФЕРА ЗАЙНЯТОСТІ ЄВРЕЙСЬКОЇ ГРОМАДИ В СОВЄТСЬКИЙ ПЕРІОД</a:t>
            </a:r>
          </a:p>
          <a:p>
            <a:pPr algn="l">
              <a:lnSpc>
                <a:spcPts val="5586"/>
              </a:lnSpc>
            </a:pPr>
          </a:p>
        </p:txBody>
      </p:sp>
      <p:sp>
        <p:nvSpPr>
          <p:cNvPr name="TextBox 17" id="17"/>
          <p:cNvSpPr txBox="true"/>
          <p:nvPr/>
        </p:nvSpPr>
        <p:spPr>
          <a:xfrm rot="0">
            <a:off x="9446248" y="4425603"/>
            <a:ext cx="7712413" cy="3752847"/>
          </a:xfrm>
          <a:prstGeom prst="rect">
            <a:avLst/>
          </a:prstGeom>
        </p:spPr>
        <p:txBody>
          <a:bodyPr anchor="t" rtlCol="false" tIns="0" lIns="0" bIns="0" rIns="0">
            <a:spAutoFit/>
          </a:bodyPr>
          <a:lstStyle/>
          <a:p>
            <a:pPr algn="l">
              <a:lnSpc>
                <a:spcPts val="3354"/>
              </a:lnSpc>
            </a:pPr>
            <a:r>
              <a:rPr lang="en-US" sz="2396">
                <a:solidFill>
                  <a:srgbClr val="2C1A0D"/>
                </a:solidFill>
                <a:latin typeface="Century Gothic Paneuropean"/>
                <a:ea typeface="Century Gothic Paneuropean"/>
                <a:cs typeface="Century Gothic Paneuropean"/>
                <a:sym typeface="Century Gothic Paneuropean"/>
              </a:rPr>
              <a:t>Зайнятість єврейського населення, як і решти мешканців міста, протягом совєтськогоперіоду зазнавала змін. Це залежало від економічних пріоритетів держави.</a:t>
            </a:r>
          </a:p>
          <a:p>
            <a:pPr algn="l">
              <a:lnSpc>
                <a:spcPts val="3354"/>
              </a:lnSpc>
            </a:pPr>
            <a:r>
              <a:rPr lang="en-US" sz="2396">
                <a:solidFill>
                  <a:srgbClr val="2C1A0D"/>
                </a:solidFill>
                <a:latin typeface="Century Gothic Paneuropean"/>
                <a:ea typeface="Century Gothic Paneuropean"/>
                <a:cs typeface="Century Gothic Paneuropean"/>
                <a:sym typeface="Century Gothic Paneuropean"/>
              </a:rPr>
              <a:t>•У 1920-х роках евреї працювали на державній службі та у промисловості, частинатрадиційно займалась ремеслом і торгівлею, спостерігавсявисокий рівень безробіття(18,1%)</a:t>
            </a:r>
          </a:p>
          <a:p>
            <a:pPr algn="l" marL="0" indent="0" lvl="0">
              <a:lnSpc>
                <a:spcPts val="3354"/>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642">
            <a:off x="-1053306" y="-2290325"/>
            <a:ext cx="20394612" cy="14867649"/>
          </a:xfrm>
          <a:custGeom>
            <a:avLst/>
            <a:gdLst/>
            <a:ahLst/>
            <a:cxnLst/>
            <a:rect r="r" b="b" t="t" l="l"/>
            <a:pathLst>
              <a:path h="14867649" w="20394612">
                <a:moveTo>
                  <a:pt x="2794159" y="0"/>
                </a:moveTo>
                <a:lnTo>
                  <a:pt x="20394612" y="4967395"/>
                </a:lnTo>
                <a:lnTo>
                  <a:pt x="17600453" y="14867650"/>
                </a:lnTo>
                <a:lnTo>
                  <a:pt x="0" y="9900255"/>
                </a:lnTo>
                <a:lnTo>
                  <a:pt x="2794159" y="0"/>
                </a:lnTo>
                <a:close/>
              </a:path>
            </a:pathLst>
          </a:custGeom>
          <a:blipFill>
            <a:blip r:embed="rId2"/>
            <a:stretch>
              <a:fillRect l="-36404" t="-14307" r="-11738" b="0"/>
            </a:stretch>
          </a:blipFill>
        </p:spPr>
      </p:sp>
      <p:grpSp>
        <p:nvGrpSpPr>
          <p:cNvPr name="Group 3" id="3"/>
          <p:cNvGrpSpPr/>
          <p:nvPr/>
        </p:nvGrpSpPr>
        <p:grpSpPr>
          <a:xfrm rot="5400000">
            <a:off x="1147782" y="-3465418"/>
            <a:ext cx="12355791" cy="17293342"/>
            <a:chOff x="0" y="0"/>
            <a:chExt cx="3254200" cy="4554625"/>
          </a:xfrm>
        </p:grpSpPr>
        <p:sp>
          <p:nvSpPr>
            <p:cNvPr name="Freeform 4" id="4"/>
            <p:cNvSpPr/>
            <p:nvPr/>
          </p:nvSpPr>
          <p:spPr>
            <a:xfrm flipH="false" flipV="false" rot="0">
              <a:off x="0" y="0"/>
              <a:ext cx="3254200" cy="4554625"/>
            </a:xfrm>
            <a:custGeom>
              <a:avLst/>
              <a:gdLst/>
              <a:ahLst/>
              <a:cxnLst/>
              <a:rect r="r" b="b" t="t" l="l"/>
              <a:pathLst>
                <a:path h="4554625" w="3254200">
                  <a:moveTo>
                    <a:pt x="0" y="0"/>
                  </a:moveTo>
                  <a:lnTo>
                    <a:pt x="3254200" y="0"/>
                  </a:lnTo>
                  <a:lnTo>
                    <a:pt x="3254200" y="4554625"/>
                  </a:lnTo>
                  <a:lnTo>
                    <a:pt x="0" y="4554625"/>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3254200" cy="459272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130119" y="4702673"/>
            <a:ext cx="8035139" cy="4222174"/>
            <a:chOff x="0" y="0"/>
            <a:chExt cx="2116251" cy="1112013"/>
          </a:xfrm>
        </p:grpSpPr>
        <p:sp>
          <p:nvSpPr>
            <p:cNvPr name="Freeform 7" id="7"/>
            <p:cNvSpPr/>
            <p:nvPr/>
          </p:nvSpPr>
          <p:spPr>
            <a:xfrm flipH="false" flipV="false" rot="0">
              <a:off x="0" y="0"/>
              <a:ext cx="2116251" cy="1112013"/>
            </a:xfrm>
            <a:custGeom>
              <a:avLst/>
              <a:gdLst/>
              <a:ahLst/>
              <a:cxnLst/>
              <a:rect r="r" b="b" t="t" l="l"/>
              <a:pathLst>
                <a:path h="1112013" w="2116251">
                  <a:moveTo>
                    <a:pt x="34686" y="0"/>
                  </a:moveTo>
                  <a:lnTo>
                    <a:pt x="2081564" y="0"/>
                  </a:lnTo>
                  <a:cubicBezTo>
                    <a:pt x="2100721" y="0"/>
                    <a:pt x="2116251" y="15530"/>
                    <a:pt x="2116251" y="34686"/>
                  </a:cubicBezTo>
                  <a:lnTo>
                    <a:pt x="2116251" y="1077327"/>
                  </a:lnTo>
                  <a:cubicBezTo>
                    <a:pt x="2116251" y="1096483"/>
                    <a:pt x="2100721" y="1112013"/>
                    <a:pt x="2081564" y="1112013"/>
                  </a:cubicBezTo>
                  <a:lnTo>
                    <a:pt x="34686" y="1112013"/>
                  </a:lnTo>
                  <a:cubicBezTo>
                    <a:pt x="15530" y="1112013"/>
                    <a:pt x="0" y="1096483"/>
                    <a:pt x="0" y="1077327"/>
                  </a:cubicBezTo>
                  <a:lnTo>
                    <a:pt x="0" y="34686"/>
                  </a:lnTo>
                  <a:cubicBezTo>
                    <a:pt x="0" y="15530"/>
                    <a:pt x="15530" y="0"/>
                    <a:pt x="34686" y="0"/>
                  </a:cubicBezTo>
                  <a:close/>
                </a:path>
              </a:pathLst>
            </a:custGeom>
            <a:solidFill>
              <a:srgbClr val="FFF5E5">
                <a:alpha val="75686"/>
              </a:srgbClr>
            </a:solidFill>
            <a:ln cap="rnd">
              <a:noFill/>
              <a:prstDash val="solid"/>
              <a:round/>
            </a:ln>
          </p:spPr>
        </p:sp>
        <p:sp>
          <p:nvSpPr>
            <p:cNvPr name="TextBox 8" id="8"/>
            <p:cNvSpPr txBox="true"/>
            <p:nvPr/>
          </p:nvSpPr>
          <p:spPr>
            <a:xfrm>
              <a:off x="0" y="-38100"/>
              <a:ext cx="2116251" cy="115011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1482710" y="4917782"/>
            <a:ext cx="7369686" cy="3787165"/>
            <a:chOff x="0" y="0"/>
            <a:chExt cx="1940987" cy="997443"/>
          </a:xfrm>
        </p:grpSpPr>
        <p:sp>
          <p:nvSpPr>
            <p:cNvPr name="Freeform 10" id="10"/>
            <p:cNvSpPr/>
            <p:nvPr/>
          </p:nvSpPr>
          <p:spPr>
            <a:xfrm flipH="false" flipV="false" rot="0">
              <a:off x="0" y="0"/>
              <a:ext cx="1940987" cy="997443"/>
            </a:xfrm>
            <a:custGeom>
              <a:avLst/>
              <a:gdLst/>
              <a:ahLst/>
              <a:cxnLst/>
              <a:rect r="r" b="b" t="t" l="l"/>
              <a:pathLst>
                <a:path h="997443" w="1940987">
                  <a:moveTo>
                    <a:pt x="24162" y="0"/>
                  </a:moveTo>
                  <a:lnTo>
                    <a:pt x="1916826" y="0"/>
                  </a:lnTo>
                  <a:cubicBezTo>
                    <a:pt x="1930170" y="0"/>
                    <a:pt x="1940987" y="10818"/>
                    <a:pt x="1940987" y="24162"/>
                  </a:cubicBezTo>
                  <a:lnTo>
                    <a:pt x="1940987" y="973281"/>
                  </a:lnTo>
                  <a:cubicBezTo>
                    <a:pt x="1940987" y="986625"/>
                    <a:pt x="1930170" y="997443"/>
                    <a:pt x="1916826" y="997443"/>
                  </a:cubicBezTo>
                  <a:lnTo>
                    <a:pt x="24162" y="997443"/>
                  </a:lnTo>
                  <a:cubicBezTo>
                    <a:pt x="10818" y="997443"/>
                    <a:pt x="0" y="986625"/>
                    <a:pt x="0" y="973281"/>
                  </a:cubicBezTo>
                  <a:lnTo>
                    <a:pt x="0" y="24162"/>
                  </a:lnTo>
                  <a:cubicBezTo>
                    <a:pt x="0" y="10818"/>
                    <a:pt x="10818" y="0"/>
                    <a:pt x="24162" y="0"/>
                  </a:cubicBezTo>
                  <a:close/>
                </a:path>
              </a:pathLst>
            </a:custGeom>
            <a:ln w="19050" cap="rnd">
              <a:solidFill>
                <a:srgbClr val="2C1A0D"/>
              </a:solidFill>
              <a:prstDash val="solid"/>
              <a:round/>
            </a:ln>
          </p:spPr>
        </p:sp>
        <p:sp>
          <p:nvSpPr>
            <p:cNvPr name="TextBox 11" id="11"/>
            <p:cNvSpPr txBox="true"/>
            <p:nvPr/>
          </p:nvSpPr>
          <p:spPr>
            <a:xfrm>
              <a:off x="0" y="-38100"/>
              <a:ext cx="1940987" cy="1035543"/>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0680510" y="1028700"/>
            <a:ext cx="6531103" cy="7896147"/>
            <a:chOff x="0" y="0"/>
            <a:chExt cx="1720126" cy="2079644"/>
          </a:xfrm>
        </p:grpSpPr>
        <p:sp>
          <p:nvSpPr>
            <p:cNvPr name="Freeform 13" id="13"/>
            <p:cNvSpPr/>
            <p:nvPr/>
          </p:nvSpPr>
          <p:spPr>
            <a:xfrm flipH="false" flipV="false" rot="0">
              <a:off x="0" y="0"/>
              <a:ext cx="1720126" cy="2079644"/>
            </a:xfrm>
            <a:custGeom>
              <a:avLst/>
              <a:gdLst/>
              <a:ahLst/>
              <a:cxnLst/>
              <a:rect r="r" b="b" t="t" l="l"/>
              <a:pathLst>
                <a:path h="2079644" w="1720126">
                  <a:moveTo>
                    <a:pt x="42674" y="0"/>
                  </a:moveTo>
                  <a:lnTo>
                    <a:pt x="1677452" y="0"/>
                  </a:lnTo>
                  <a:cubicBezTo>
                    <a:pt x="1701020" y="0"/>
                    <a:pt x="1720126" y="19106"/>
                    <a:pt x="1720126" y="42674"/>
                  </a:cubicBezTo>
                  <a:lnTo>
                    <a:pt x="1720126" y="2036969"/>
                  </a:lnTo>
                  <a:cubicBezTo>
                    <a:pt x="1720126" y="2060538"/>
                    <a:pt x="1701020" y="2079644"/>
                    <a:pt x="1677452" y="2079644"/>
                  </a:cubicBezTo>
                  <a:lnTo>
                    <a:pt x="42674" y="2079644"/>
                  </a:lnTo>
                  <a:cubicBezTo>
                    <a:pt x="19106" y="2079644"/>
                    <a:pt x="0" y="2060538"/>
                    <a:pt x="0" y="2036969"/>
                  </a:cubicBezTo>
                  <a:lnTo>
                    <a:pt x="0" y="42674"/>
                  </a:lnTo>
                  <a:cubicBezTo>
                    <a:pt x="0" y="19106"/>
                    <a:pt x="19106" y="0"/>
                    <a:pt x="42674" y="0"/>
                  </a:cubicBezTo>
                  <a:close/>
                </a:path>
              </a:pathLst>
            </a:custGeom>
            <a:solidFill>
              <a:srgbClr val="FFF5E5">
                <a:alpha val="75686"/>
              </a:srgbClr>
            </a:solidFill>
            <a:ln cap="rnd">
              <a:noFill/>
              <a:prstDash val="solid"/>
              <a:round/>
            </a:ln>
          </p:spPr>
        </p:sp>
        <p:sp>
          <p:nvSpPr>
            <p:cNvPr name="TextBox 14" id="14"/>
            <p:cNvSpPr txBox="true"/>
            <p:nvPr/>
          </p:nvSpPr>
          <p:spPr>
            <a:xfrm>
              <a:off x="0" y="-38100"/>
              <a:ext cx="1720126" cy="2117744"/>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15" id="15"/>
          <p:cNvGrpSpPr/>
          <p:nvPr/>
        </p:nvGrpSpPr>
        <p:grpSpPr>
          <a:xfrm rot="0">
            <a:off x="10967765" y="1285864"/>
            <a:ext cx="5977550" cy="7332612"/>
            <a:chOff x="0" y="0"/>
            <a:chExt cx="1574334" cy="1931223"/>
          </a:xfrm>
        </p:grpSpPr>
        <p:sp>
          <p:nvSpPr>
            <p:cNvPr name="Freeform 16" id="16"/>
            <p:cNvSpPr/>
            <p:nvPr/>
          </p:nvSpPr>
          <p:spPr>
            <a:xfrm flipH="false" flipV="false" rot="0">
              <a:off x="0" y="0"/>
              <a:ext cx="1574334" cy="1931223"/>
            </a:xfrm>
            <a:custGeom>
              <a:avLst/>
              <a:gdLst/>
              <a:ahLst/>
              <a:cxnLst/>
              <a:rect r="r" b="b" t="t" l="l"/>
              <a:pathLst>
                <a:path h="1931223" w="1574334">
                  <a:moveTo>
                    <a:pt x="29789" y="0"/>
                  </a:moveTo>
                  <a:lnTo>
                    <a:pt x="1544545" y="0"/>
                  </a:lnTo>
                  <a:cubicBezTo>
                    <a:pt x="1552446" y="0"/>
                    <a:pt x="1560023" y="3138"/>
                    <a:pt x="1565609" y="8725"/>
                  </a:cubicBezTo>
                  <a:cubicBezTo>
                    <a:pt x="1571196" y="14311"/>
                    <a:pt x="1574334" y="21888"/>
                    <a:pt x="1574334" y="29789"/>
                  </a:cubicBezTo>
                  <a:lnTo>
                    <a:pt x="1574334" y="1901434"/>
                  </a:lnTo>
                  <a:cubicBezTo>
                    <a:pt x="1574334" y="1909335"/>
                    <a:pt x="1571196" y="1916912"/>
                    <a:pt x="1565609" y="1922498"/>
                  </a:cubicBezTo>
                  <a:cubicBezTo>
                    <a:pt x="1560023" y="1928085"/>
                    <a:pt x="1552446" y="1931223"/>
                    <a:pt x="1544545" y="1931223"/>
                  </a:cubicBezTo>
                  <a:lnTo>
                    <a:pt x="29789" y="1931223"/>
                  </a:lnTo>
                  <a:cubicBezTo>
                    <a:pt x="21888" y="1931223"/>
                    <a:pt x="14311" y="1928085"/>
                    <a:pt x="8725" y="1922498"/>
                  </a:cubicBezTo>
                  <a:cubicBezTo>
                    <a:pt x="3138" y="1916912"/>
                    <a:pt x="0" y="1909335"/>
                    <a:pt x="0" y="1901434"/>
                  </a:cubicBezTo>
                  <a:lnTo>
                    <a:pt x="0" y="29789"/>
                  </a:lnTo>
                  <a:cubicBezTo>
                    <a:pt x="0" y="21888"/>
                    <a:pt x="3138" y="14311"/>
                    <a:pt x="8725" y="8725"/>
                  </a:cubicBezTo>
                  <a:cubicBezTo>
                    <a:pt x="14311" y="3138"/>
                    <a:pt x="21888" y="0"/>
                    <a:pt x="29789" y="0"/>
                  </a:cubicBezTo>
                  <a:close/>
                </a:path>
              </a:pathLst>
            </a:custGeom>
            <a:ln w="19050" cap="rnd">
              <a:solidFill>
                <a:srgbClr val="2C1A0D"/>
              </a:solidFill>
              <a:prstDash val="solid"/>
              <a:round/>
            </a:ln>
          </p:spPr>
        </p:sp>
        <p:sp>
          <p:nvSpPr>
            <p:cNvPr name="TextBox 17" id="17"/>
            <p:cNvSpPr txBox="true"/>
            <p:nvPr/>
          </p:nvSpPr>
          <p:spPr>
            <a:xfrm>
              <a:off x="0" y="-38100"/>
              <a:ext cx="1574334" cy="1969323"/>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821901" y="5409183"/>
            <a:ext cx="1141369" cy="114136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5E5"/>
            </a:solidFill>
            <a:ln w="19050" cap="sq">
              <a:solidFill>
                <a:srgbClr val="2C1A0D"/>
              </a:solidFill>
              <a:prstDash val="solid"/>
              <a:miter/>
            </a:ln>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10419441" y="1872461"/>
            <a:ext cx="1141369" cy="1141369"/>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5E5"/>
            </a:solidFill>
            <a:ln w="19050" cap="sq">
              <a:solidFill>
                <a:srgbClr val="2C1A0D"/>
              </a:solidFill>
              <a:prstDash val="solid"/>
              <a:miter/>
            </a:ln>
          </p:spPr>
        </p:sp>
        <p:sp>
          <p:nvSpPr>
            <p:cNvPr name="TextBox 23" id="2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24" id="24"/>
          <p:cNvSpPr/>
          <p:nvPr/>
        </p:nvSpPr>
        <p:spPr>
          <a:xfrm flipH="false" flipV="false" rot="0">
            <a:off x="12069578" y="5095037"/>
            <a:ext cx="4030858" cy="3437446"/>
          </a:xfrm>
          <a:custGeom>
            <a:avLst/>
            <a:gdLst/>
            <a:ahLst/>
            <a:cxnLst/>
            <a:rect r="r" b="b" t="t" l="l"/>
            <a:pathLst>
              <a:path h="3437446" w="4030858">
                <a:moveTo>
                  <a:pt x="0" y="0"/>
                </a:moveTo>
                <a:lnTo>
                  <a:pt x="4030858" y="0"/>
                </a:lnTo>
                <a:lnTo>
                  <a:pt x="4030858" y="3437445"/>
                </a:lnTo>
                <a:lnTo>
                  <a:pt x="0" y="3437445"/>
                </a:lnTo>
                <a:lnTo>
                  <a:pt x="0" y="0"/>
                </a:lnTo>
                <a:close/>
              </a:path>
            </a:pathLst>
          </a:custGeom>
          <a:blipFill>
            <a:blip r:embed="rId3"/>
            <a:stretch>
              <a:fillRect l="0" t="0" r="0" b="0"/>
            </a:stretch>
          </a:blipFill>
        </p:spPr>
      </p:sp>
      <p:sp>
        <p:nvSpPr>
          <p:cNvPr name="TextBox 25" id="25"/>
          <p:cNvSpPr txBox="true"/>
          <p:nvPr/>
        </p:nvSpPr>
        <p:spPr>
          <a:xfrm rot="0">
            <a:off x="821901" y="5706500"/>
            <a:ext cx="1141369" cy="575310"/>
          </a:xfrm>
          <a:prstGeom prst="rect">
            <a:avLst/>
          </a:prstGeom>
        </p:spPr>
        <p:txBody>
          <a:bodyPr anchor="t" rtlCol="false" tIns="0" lIns="0" bIns="0" rIns="0">
            <a:spAutoFit/>
          </a:bodyPr>
          <a:lstStyle/>
          <a:p>
            <a:pPr algn="ctr">
              <a:lnSpc>
                <a:spcPts val="4319"/>
              </a:lnSpc>
            </a:pPr>
            <a:r>
              <a:rPr lang="en-US" sz="3999" spc="-135">
                <a:solidFill>
                  <a:srgbClr val="2C1A0D"/>
                </a:solidFill>
                <a:latin typeface="Chonburi"/>
                <a:ea typeface="Chonburi"/>
                <a:cs typeface="Chonburi"/>
                <a:sym typeface="Chonburi"/>
              </a:rPr>
              <a:t>1</a:t>
            </a:r>
          </a:p>
        </p:txBody>
      </p:sp>
      <p:sp>
        <p:nvSpPr>
          <p:cNvPr name="TextBox 26" id="26"/>
          <p:cNvSpPr txBox="true"/>
          <p:nvPr/>
        </p:nvSpPr>
        <p:spPr>
          <a:xfrm rot="0">
            <a:off x="10419441" y="2169777"/>
            <a:ext cx="1141369" cy="575310"/>
          </a:xfrm>
          <a:prstGeom prst="rect">
            <a:avLst/>
          </a:prstGeom>
        </p:spPr>
        <p:txBody>
          <a:bodyPr anchor="t" rtlCol="false" tIns="0" lIns="0" bIns="0" rIns="0">
            <a:spAutoFit/>
          </a:bodyPr>
          <a:lstStyle/>
          <a:p>
            <a:pPr algn="ctr">
              <a:lnSpc>
                <a:spcPts val="4319"/>
              </a:lnSpc>
            </a:pPr>
            <a:r>
              <a:rPr lang="en-US" sz="3999" spc="-135">
                <a:solidFill>
                  <a:srgbClr val="2C1A0D"/>
                </a:solidFill>
                <a:latin typeface="Chonburi"/>
                <a:ea typeface="Chonburi"/>
                <a:cs typeface="Chonburi"/>
                <a:sym typeface="Chonburi"/>
              </a:rPr>
              <a:t>2</a:t>
            </a:r>
          </a:p>
        </p:txBody>
      </p:sp>
      <p:sp>
        <p:nvSpPr>
          <p:cNvPr name="TextBox 27" id="27"/>
          <p:cNvSpPr txBox="true"/>
          <p:nvPr/>
        </p:nvSpPr>
        <p:spPr>
          <a:xfrm rot="0">
            <a:off x="1028700" y="1571182"/>
            <a:ext cx="8136558" cy="2084931"/>
          </a:xfrm>
          <a:prstGeom prst="rect">
            <a:avLst/>
          </a:prstGeom>
        </p:spPr>
        <p:txBody>
          <a:bodyPr anchor="t" rtlCol="false" tIns="0" lIns="0" bIns="0" rIns="0">
            <a:spAutoFit/>
          </a:bodyPr>
          <a:lstStyle/>
          <a:p>
            <a:pPr algn="l">
              <a:lnSpc>
                <a:spcPts val="5431"/>
              </a:lnSpc>
            </a:pPr>
            <a:r>
              <a:rPr lang="en-US" sz="5029" spc="-170">
                <a:solidFill>
                  <a:srgbClr val="FFF5E5"/>
                </a:solidFill>
                <a:latin typeface="Chonburi"/>
                <a:ea typeface="Chonburi"/>
                <a:cs typeface="Chonburi"/>
                <a:sym typeface="Chonburi"/>
              </a:rPr>
              <a:t>ЕКОНОМІЧНА РОЛЬ ЄВРЕЙСЬКОЇ ГРОМАДИ В ПЕРІОД НЕЗАЛЕЖНОСТІ</a:t>
            </a:r>
          </a:p>
        </p:txBody>
      </p:sp>
      <p:sp>
        <p:nvSpPr>
          <p:cNvPr name="TextBox 28" id="28"/>
          <p:cNvSpPr txBox="true"/>
          <p:nvPr/>
        </p:nvSpPr>
        <p:spPr>
          <a:xfrm rot="0">
            <a:off x="1963269" y="5143153"/>
            <a:ext cx="6889127" cy="4032153"/>
          </a:xfrm>
          <a:prstGeom prst="rect">
            <a:avLst/>
          </a:prstGeom>
        </p:spPr>
        <p:txBody>
          <a:bodyPr anchor="t" rtlCol="false" tIns="0" lIns="0" bIns="0" rIns="0">
            <a:spAutoFit/>
          </a:bodyPr>
          <a:lstStyle/>
          <a:p>
            <a:pPr algn="l">
              <a:lnSpc>
                <a:spcPts val="2950"/>
              </a:lnSpc>
            </a:pPr>
            <a:r>
              <a:rPr lang="en-US" sz="2107">
                <a:solidFill>
                  <a:srgbClr val="2C1A0D"/>
                </a:solidFill>
                <a:latin typeface="Century Gothic Paneuropean"/>
                <a:ea typeface="Century Gothic Paneuropean"/>
                <a:cs typeface="Century Gothic Paneuropean"/>
                <a:sym typeface="Century Gothic Paneuropean"/>
              </a:rPr>
              <a:t> Після проголошення незалежності у 1991 році відбувся перехід до ринковоїекономіки, тому велика кількість євреїв опанувала бізнесові сфери діяльності. За данними оцінки громади на 2021 рік у приватному секторі працювало майже 60 % євреїв. Промисловість і фінанси: Г. Боголюбов та І. Коломойський заснували групу «Приват»; Віктор Пінчук - засновник компанії Interpipe, яка є одним із найбільших роботодавців регіону.</a:t>
            </a:r>
          </a:p>
          <a:p>
            <a:pPr algn="l">
              <a:lnSpc>
                <a:spcPts val="2950"/>
              </a:lnSpc>
            </a:pPr>
          </a:p>
          <a:p>
            <a:pPr algn="l" marL="0" indent="0" lvl="0">
              <a:lnSpc>
                <a:spcPts val="2950"/>
              </a:lnSpc>
              <a:spcBef>
                <a:spcPct val="0"/>
              </a:spcBef>
            </a:pPr>
          </a:p>
        </p:txBody>
      </p:sp>
      <p:sp>
        <p:nvSpPr>
          <p:cNvPr name="TextBox 29" id="29"/>
          <p:cNvSpPr txBox="true"/>
          <p:nvPr/>
        </p:nvSpPr>
        <p:spPr>
          <a:xfrm rot="0">
            <a:off x="11560810" y="1494982"/>
            <a:ext cx="5187740" cy="3818410"/>
          </a:xfrm>
          <a:prstGeom prst="rect">
            <a:avLst/>
          </a:prstGeom>
        </p:spPr>
        <p:txBody>
          <a:bodyPr anchor="t" rtlCol="false" tIns="0" lIns="0" bIns="0" rIns="0">
            <a:spAutoFit/>
          </a:bodyPr>
          <a:lstStyle/>
          <a:p>
            <a:pPr algn="l">
              <a:lnSpc>
                <a:spcPts val="2363"/>
              </a:lnSpc>
            </a:pPr>
            <a:r>
              <a:rPr lang="en-US" sz="1688">
                <a:solidFill>
                  <a:srgbClr val="2C1A0D"/>
                </a:solidFill>
                <a:latin typeface="Century Gothic Paneuropean"/>
                <a:ea typeface="Century Gothic Paneuropean"/>
                <a:cs typeface="Century Gothic Paneuropean"/>
                <a:sym typeface="Century Gothic Paneuropean"/>
              </a:rPr>
              <a:t>Нерухомість та будівництво: Зведення торговельних центрів «Пасаж», «Мост-Сіті», КДЦ «Менора».</a:t>
            </a:r>
          </a:p>
          <a:p>
            <a:pPr algn="l">
              <a:lnSpc>
                <a:spcPts val="2363"/>
              </a:lnSpc>
            </a:pPr>
            <a:r>
              <a:rPr lang="en-US" sz="1688">
                <a:solidFill>
                  <a:srgbClr val="2C1A0D"/>
                </a:solidFill>
                <a:latin typeface="Century Gothic Paneuropean"/>
                <a:ea typeface="Century Gothic Paneuropean"/>
                <a:cs typeface="Century Gothic Paneuropean"/>
                <a:sym typeface="Century Gothic Paneuropean"/>
              </a:rPr>
              <a:t>•В центрі «Менора» працюють готелі, ресторани, конференц-зали, офіси фірм. </a:t>
            </a:r>
          </a:p>
          <a:p>
            <a:pPr algn="l">
              <a:lnSpc>
                <a:spcPts val="2363"/>
              </a:lnSpc>
            </a:pPr>
            <a:r>
              <a:rPr lang="en-US" sz="1688">
                <a:solidFill>
                  <a:srgbClr val="2C1A0D"/>
                </a:solidFill>
                <a:latin typeface="Century Gothic Paneuropean"/>
                <a:ea typeface="Century Gothic Paneuropean"/>
                <a:cs typeface="Century Gothic Paneuropean"/>
                <a:sym typeface="Century Gothic Paneuropean"/>
              </a:rPr>
              <a:t>•У 2025 році в Дніпрі відкрився новий центр «Дія.Бізнес», який став хабом для підприємців регіону, зокрема й представників громади, допомагаючи адаптувати бізнес до умов війни.</a:t>
            </a:r>
          </a:p>
          <a:p>
            <a:pPr algn="l">
              <a:lnSpc>
                <a:spcPts val="2363"/>
              </a:lnSpc>
            </a:pPr>
            <a:r>
              <a:rPr lang="en-US" sz="1688">
                <a:solidFill>
                  <a:srgbClr val="2C1A0D"/>
                </a:solidFill>
                <a:latin typeface="Century Gothic Paneuropean"/>
                <a:ea typeface="Century Gothic Paneuropean"/>
                <a:cs typeface="Century Gothic Paneuropean"/>
                <a:sym typeface="Century Gothic Paneuropean"/>
              </a:rPr>
              <a:t>•Традиційно великий відсоток займають інтелектуальні професії (понад 40%, в т.ч. студенти).</a:t>
            </a:r>
          </a:p>
          <a:p>
            <a:pPr algn="l" marL="0" indent="0" lvl="0">
              <a:lnSpc>
                <a:spcPts val="2363"/>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10800000">
            <a:off x="-987148" y="-499540"/>
            <a:ext cx="21587287" cy="9757840"/>
            <a:chOff x="0" y="0"/>
            <a:chExt cx="5685541" cy="2569966"/>
          </a:xfrm>
        </p:grpSpPr>
        <p:sp>
          <p:nvSpPr>
            <p:cNvPr name="Freeform 4" id="4"/>
            <p:cNvSpPr/>
            <p:nvPr/>
          </p:nvSpPr>
          <p:spPr>
            <a:xfrm flipH="false" flipV="false" rot="0">
              <a:off x="0" y="0"/>
              <a:ext cx="5685541" cy="2569966"/>
            </a:xfrm>
            <a:custGeom>
              <a:avLst/>
              <a:gdLst/>
              <a:ahLst/>
              <a:cxnLst/>
              <a:rect r="r" b="b" t="t" l="l"/>
              <a:pathLst>
                <a:path h="2569966" w="5685541">
                  <a:moveTo>
                    <a:pt x="0" y="0"/>
                  </a:moveTo>
                  <a:lnTo>
                    <a:pt x="5685541" y="0"/>
                  </a:lnTo>
                  <a:lnTo>
                    <a:pt x="5685541" y="2569966"/>
                  </a:lnTo>
                  <a:lnTo>
                    <a:pt x="0" y="2569966"/>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5685541" cy="260806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695885" y="3368624"/>
            <a:ext cx="8109357" cy="5725026"/>
            <a:chOff x="0" y="0"/>
            <a:chExt cx="2135798" cy="1507826"/>
          </a:xfrm>
        </p:grpSpPr>
        <p:sp>
          <p:nvSpPr>
            <p:cNvPr name="Freeform 7" id="7"/>
            <p:cNvSpPr/>
            <p:nvPr/>
          </p:nvSpPr>
          <p:spPr>
            <a:xfrm flipH="false" flipV="false" rot="0">
              <a:off x="0" y="0"/>
              <a:ext cx="2135798" cy="1507826"/>
            </a:xfrm>
            <a:custGeom>
              <a:avLst/>
              <a:gdLst/>
              <a:ahLst/>
              <a:cxnLst/>
              <a:rect r="r" b="b" t="t" l="l"/>
              <a:pathLst>
                <a:path h="1507826" w="2135798">
                  <a:moveTo>
                    <a:pt x="34369" y="0"/>
                  </a:moveTo>
                  <a:lnTo>
                    <a:pt x="2101429" y="0"/>
                  </a:lnTo>
                  <a:cubicBezTo>
                    <a:pt x="2110544" y="0"/>
                    <a:pt x="2119286" y="3621"/>
                    <a:pt x="2125731" y="10066"/>
                  </a:cubicBezTo>
                  <a:cubicBezTo>
                    <a:pt x="2132177" y="16512"/>
                    <a:pt x="2135798" y="25254"/>
                    <a:pt x="2135798" y="34369"/>
                  </a:cubicBezTo>
                  <a:lnTo>
                    <a:pt x="2135798" y="1473457"/>
                  </a:lnTo>
                  <a:cubicBezTo>
                    <a:pt x="2135798" y="1492438"/>
                    <a:pt x="2120410" y="1507826"/>
                    <a:pt x="2101429" y="1507826"/>
                  </a:cubicBezTo>
                  <a:lnTo>
                    <a:pt x="34369" y="1507826"/>
                  </a:lnTo>
                  <a:cubicBezTo>
                    <a:pt x="15387" y="1507826"/>
                    <a:pt x="0" y="1492438"/>
                    <a:pt x="0" y="1473457"/>
                  </a:cubicBezTo>
                  <a:lnTo>
                    <a:pt x="0" y="34369"/>
                  </a:lnTo>
                  <a:cubicBezTo>
                    <a:pt x="0" y="15387"/>
                    <a:pt x="15387" y="0"/>
                    <a:pt x="34369" y="0"/>
                  </a:cubicBezTo>
                  <a:close/>
                </a:path>
              </a:pathLst>
            </a:custGeom>
            <a:solidFill>
              <a:srgbClr val="FFF5E5">
                <a:alpha val="75686"/>
              </a:srgbClr>
            </a:solidFill>
            <a:ln cap="rnd">
              <a:noFill/>
              <a:prstDash val="solid"/>
              <a:round/>
            </a:ln>
          </p:spPr>
        </p:sp>
        <p:sp>
          <p:nvSpPr>
            <p:cNvPr name="TextBox 8" id="8"/>
            <p:cNvSpPr txBox="true"/>
            <p:nvPr/>
          </p:nvSpPr>
          <p:spPr>
            <a:xfrm>
              <a:off x="0" y="-38100"/>
              <a:ext cx="2135798" cy="1545926"/>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1028700" y="3688848"/>
            <a:ext cx="7537831" cy="5108395"/>
            <a:chOff x="0" y="0"/>
            <a:chExt cx="1985272" cy="1345421"/>
          </a:xfrm>
        </p:grpSpPr>
        <p:sp>
          <p:nvSpPr>
            <p:cNvPr name="Freeform 10" id="10"/>
            <p:cNvSpPr/>
            <p:nvPr/>
          </p:nvSpPr>
          <p:spPr>
            <a:xfrm flipH="false" flipV="false" rot="0">
              <a:off x="0" y="0"/>
              <a:ext cx="1985272" cy="1345421"/>
            </a:xfrm>
            <a:custGeom>
              <a:avLst/>
              <a:gdLst/>
              <a:ahLst/>
              <a:cxnLst/>
              <a:rect r="r" b="b" t="t" l="l"/>
              <a:pathLst>
                <a:path h="1345421" w="1985272">
                  <a:moveTo>
                    <a:pt x="23623" y="0"/>
                  </a:moveTo>
                  <a:lnTo>
                    <a:pt x="1961650" y="0"/>
                  </a:lnTo>
                  <a:cubicBezTo>
                    <a:pt x="1974696" y="0"/>
                    <a:pt x="1985272" y="10576"/>
                    <a:pt x="1985272" y="23623"/>
                  </a:cubicBezTo>
                  <a:lnTo>
                    <a:pt x="1985272" y="1321798"/>
                  </a:lnTo>
                  <a:cubicBezTo>
                    <a:pt x="1985272" y="1334844"/>
                    <a:pt x="1974696" y="1345421"/>
                    <a:pt x="1961650" y="1345421"/>
                  </a:cubicBezTo>
                  <a:lnTo>
                    <a:pt x="23623" y="1345421"/>
                  </a:lnTo>
                  <a:cubicBezTo>
                    <a:pt x="10576" y="1345421"/>
                    <a:pt x="0" y="1334844"/>
                    <a:pt x="0" y="1321798"/>
                  </a:cubicBezTo>
                  <a:lnTo>
                    <a:pt x="0" y="23623"/>
                  </a:lnTo>
                  <a:cubicBezTo>
                    <a:pt x="0" y="10576"/>
                    <a:pt x="10576" y="0"/>
                    <a:pt x="23623" y="0"/>
                  </a:cubicBezTo>
                  <a:close/>
                </a:path>
              </a:pathLst>
            </a:custGeom>
            <a:ln w="19050" cap="rnd">
              <a:solidFill>
                <a:srgbClr val="2C1A0D"/>
              </a:solidFill>
              <a:prstDash val="solid"/>
              <a:round/>
            </a:ln>
          </p:spPr>
        </p:sp>
        <p:sp>
          <p:nvSpPr>
            <p:cNvPr name="TextBox 11" id="11"/>
            <p:cNvSpPr txBox="true"/>
            <p:nvPr/>
          </p:nvSpPr>
          <p:spPr>
            <a:xfrm>
              <a:off x="0" y="-38100"/>
              <a:ext cx="1985272" cy="1383521"/>
            </a:xfrm>
            <a:prstGeom prst="rect">
              <a:avLst/>
            </a:prstGeom>
          </p:spPr>
          <p:txBody>
            <a:bodyPr anchor="ctr" rtlCol="false" tIns="50800" lIns="50800" bIns="50800" rIns="50800"/>
            <a:lstStyle/>
            <a:p>
              <a:pPr algn="ctr">
                <a:lnSpc>
                  <a:spcPts val="2659"/>
                </a:lnSpc>
              </a:pPr>
            </a:p>
          </p:txBody>
        </p:sp>
      </p:grpSp>
      <p:pic>
        <p:nvPicPr>
          <p:cNvPr name="Picture 12" id="12"/>
          <p:cNvPicPr>
            <a:picLocks noChangeAspect="true"/>
          </p:cNvPicPr>
          <p:nvPr/>
        </p:nvPicPr>
        <p:blipFill>
          <a:blip r:embed="rId3"/>
          <a:stretch>
            <a:fillRect/>
          </a:stretch>
        </p:blipFill>
        <p:spPr>
          <a:xfrm rot="0">
            <a:off x="9010518" y="3190549"/>
            <a:ext cx="5162872" cy="5979584"/>
          </a:xfrm>
          <a:prstGeom prst="rect">
            <a:avLst/>
          </a:prstGeom>
        </p:spPr>
      </p:pic>
      <p:pic>
        <p:nvPicPr>
          <p:cNvPr name="Picture 13" id="13"/>
          <p:cNvPicPr>
            <a:picLocks noChangeAspect="true"/>
          </p:cNvPicPr>
          <p:nvPr/>
        </p:nvPicPr>
        <p:blipFill>
          <a:blip r:embed="rId4"/>
          <a:stretch>
            <a:fillRect/>
          </a:stretch>
        </p:blipFill>
        <p:spPr>
          <a:xfrm rot="0">
            <a:off x="13673394" y="3195887"/>
            <a:ext cx="5107566" cy="5915528"/>
          </a:xfrm>
          <a:prstGeom prst="rect">
            <a:avLst/>
          </a:prstGeom>
        </p:spPr>
      </p:pic>
      <p:sp>
        <p:nvSpPr>
          <p:cNvPr name="TextBox 14" id="14"/>
          <p:cNvSpPr txBox="true"/>
          <p:nvPr/>
        </p:nvSpPr>
        <p:spPr>
          <a:xfrm rot="0">
            <a:off x="1210310" y="3888018"/>
            <a:ext cx="7174611" cy="5205632"/>
          </a:xfrm>
          <a:prstGeom prst="rect">
            <a:avLst/>
          </a:prstGeom>
        </p:spPr>
        <p:txBody>
          <a:bodyPr anchor="t" rtlCol="false" tIns="0" lIns="0" bIns="0" rIns="0">
            <a:spAutoFit/>
          </a:bodyPr>
          <a:lstStyle/>
          <a:p>
            <a:pPr algn="l">
              <a:lnSpc>
                <a:spcPts val="2990"/>
              </a:lnSpc>
            </a:pPr>
            <a:r>
              <a:rPr lang="en-US" sz="2135">
                <a:solidFill>
                  <a:srgbClr val="2C1A0D"/>
                </a:solidFill>
                <a:latin typeface="Century Gothic Paneuropean"/>
                <a:ea typeface="Century Gothic Paneuropean"/>
                <a:cs typeface="Century Gothic Paneuropean"/>
                <a:sym typeface="Century Gothic Paneuropean"/>
              </a:rPr>
              <a:t>Наприкінці XIX століття єврейські підприємці контролювали близько 80% виробництва цегли у Катеринославі. Конкуренція серед власників заводів (таких як А. Амчиславський, І. Майданський, Л. Френкель) вимагала підвищувати якість матеріалу.</a:t>
            </a:r>
          </a:p>
          <a:p>
            <a:pPr algn="l">
              <a:lnSpc>
                <a:spcPts val="2990"/>
              </a:lnSpc>
            </a:pPr>
            <a:r>
              <a:rPr lang="en-US" sz="2135">
                <a:solidFill>
                  <a:srgbClr val="2C1A0D"/>
                </a:solidFill>
                <a:latin typeface="Century Gothic Paneuropean"/>
                <a:ea typeface="Century Gothic Paneuropean"/>
                <a:cs typeface="Century Gothic Paneuropean"/>
                <a:sym typeface="Century Gothic Paneuropean"/>
              </a:rPr>
              <a:t>Цегла була настільки міцною та красивою, щобудівлі не потребували тинькування(штукатурки).Тому червоні та жовті будинки зіскладним орнаментом прямо з цегли малиособливий «катеринославський цегляний стиль».</a:t>
            </a:r>
          </a:p>
          <a:p>
            <a:pPr algn="l">
              <a:lnSpc>
                <a:spcPts val="2990"/>
              </a:lnSpc>
            </a:pPr>
            <a:r>
              <a:rPr lang="en-US" sz="2135">
                <a:solidFill>
                  <a:srgbClr val="2C1A0D"/>
                </a:solidFill>
                <a:latin typeface="Century Gothic Paneuropean"/>
                <a:ea typeface="Century Gothic Paneuropean"/>
                <a:cs typeface="Century Gothic Paneuropean"/>
                <a:sym typeface="Century Gothic Paneuropean"/>
              </a:rPr>
              <a:t>Власний видобуток глини та потужні цеглянізаводи в межах міста</a:t>
            </a:r>
          </a:p>
          <a:p>
            <a:pPr algn="l" marL="0" indent="0" lvl="0">
              <a:lnSpc>
                <a:spcPts val="2990"/>
              </a:lnSpc>
              <a:spcBef>
                <a:spcPct val="0"/>
              </a:spcBef>
            </a:pPr>
          </a:p>
        </p:txBody>
      </p:sp>
      <p:sp>
        <p:nvSpPr>
          <p:cNvPr name="TextBox 15" id="15"/>
          <p:cNvSpPr txBox="true"/>
          <p:nvPr/>
        </p:nvSpPr>
        <p:spPr>
          <a:xfrm rot="0">
            <a:off x="1028700" y="1390207"/>
            <a:ext cx="16230600" cy="1226820"/>
          </a:xfrm>
          <a:prstGeom prst="rect">
            <a:avLst/>
          </a:prstGeom>
        </p:spPr>
        <p:txBody>
          <a:bodyPr anchor="t" rtlCol="false" tIns="0" lIns="0" bIns="0" rIns="0">
            <a:spAutoFit/>
          </a:bodyPr>
          <a:lstStyle/>
          <a:p>
            <a:pPr algn="ctr">
              <a:lnSpc>
                <a:spcPts val="10080"/>
              </a:lnSpc>
            </a:pPr>
            <a:r>
              <a:rPr lang="en-US" sz="7200" spc="-244">
                <a:solidFill>
                  <a:srgbClr val="FFF5E5"/>
                </a:solidFill>
                <a:latin typeface="Chonburi"/>
                <a:ea typeface="Chonburi"/>
                <a:cs typeface="Chonburi"/>
                <a:sym typeface="Chonburi"/>
              </a:rPr>
              <a:t>РОЗБУДОВА МІСТА</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1222" r="0" b="-11222"/>
            </a:stretch>
          </a:blipFill>
        </p:spPr>
      </p:sp>
      <p:grpSp>
        <p:nvGrpSpPr>
          <p:cNvPr name="Group 3" id="3"/>
          <p:cNvGrpSpPr/>
          <p:nvPr/>
        </p:nvGrpSpPr>
        <p:grpSpPr>
          <a:xfrm rot="-10800000">
            <a:off x="-987148" y="-499540"/>
            <a:ext cx="21587287" cy="9757840"/>
            <a:chOff x="0" y="0"/>
            <a:chExt cx="5685541" cy="2569966"/>
          </a:xfrm>
        </p:grpSpPr>
        <p:sp>
          <p:nvSpPr>
            <p:cNvPr name="Freeform 4" id="4"/>
            <p:cNvSpPr/>
            <p:nvPr/>
          </p:nvSpPr>
          <p:spPr>
            <a:xfrm flipH="false" flipV="false" rot="0">
              <a:off x="0" y="0"/>
              <a:ext cx="5685541" cy="2569966"/>
            </a:xfrm>
            <a:custGeom>
              <a:avLst/>
              <a:gdLst/>
              <a:ahLst/>
              <a:cxnLst/>
              <a:rect r="r" b="b" t="t" l="l"/>
              <a:pathLst>
                <a:path h="2569966" w="5685541">
                  <a:moveTo>
                    <a:pt x="0" y="0"/>
                  </a:moveTo>
                  <a:lnTo>
                    <a:pt x="5685541" y="0"/>
                  </a:lnTo>
                  <a:lnTo>
                    <a:pt x="5685541" y="2569966"/>
                  </a:lnTo>
                  <a:lnTo>
                    <a:pt x="0" y="2569966"/>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5685541" cy="2608066"/>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028700" y="1390207"/>
            <a:ext cx="16230600" cy="1226820"/>
          </a:xfrm>
          <a:prstGeom prst="rect">
            <a:avLst/>
          </a:prstGeom>
        </p:spPr>
        <p:txBody>
          <a:bodyPr anchor="t" rtlCol="false" tIns="0" lIns="0" bIns="0" rIns="0">
            <a:spAutoFit/>
          </a:bodyPr>
          <a:lstStyle/>
          <a:p>
            <a:pPr algn="ctr">
              <a:lnSpc>
                <a:spcPts val="10080"/>
              </a:lnSpc>
            </a:pPr>
            <a:r>
              <a:rPr lang="en-US" sz="7200" spc="-244">
                <a:solidFill>
                  <a:srgbClr val="FFF5E5"/>
                </a:solidFill>
                <a:latin typeface="Chonburi"/>
                <a:ea typeface="Chonburi"/>
                <a:cs typeface="Chonburi"/>
                <a:sym typeface="Chonburi"/>
              </a:rPr>
              <a:t>АРХІТЕКТУРНІ ПРОЄКТИ</a:t>
            </a:r>
          </a:p>
        </p:txBody>
      </p:sp>
      <p:grpSp>
        <p:nvGrpSpPr>
          <p:cNvPr name="Group 7" id="7"/>
          <p:cNvGrpSpPr/>
          <p:nvPr/>
        </p:nvGrpSpPr>
        <p:grpSpPr>
          <a:xfrm rot="0">
            <a:off x="-1003282" y="3533274"/>
            <a:ext cx="12967048" cy="5408907"/>
            <a:chOff x="0" y="0"/>
            <a:chExt cx="3415190" cy="1424568"/>
          </a:xfrm>
        </p:grpSpPr>
        <p:sp>
          <p:nvSpPr>
            <p:cNvPr name="Freeform 8" id="8"/>
            <p:cNvSpPr/>
            <p:nvPr/>
          </p:nvSpPr>
          <p:spPr>
            <a:xfrm flipH="false" flipV="false" rot="0">
              <a:off x="0" y="0"/>
              <a:ext cx="3415190" cy="1424568"/>
            </a:xfrm>
            <a:custGeom>
              <a:avLst/>
              <a:gdLst/>
              <a:ahLst/>
              <a:cxnLst/>
              <a:rect r="r" b="b" t="t" l="l"/>
              <a:pathLst>
                <a:path h="1424568" w="3415190">
                  <a:moveTo>
                    <a:pt x="21494" y="0"/>
                  </a:moveTo>
                  <a:lnTo>
                    <a:pt x="3393696" y="0"/>
                  </a:lnTo>
                  <a:cubicBezTo>
                    <a:pt x="3399396" y="0"/>
                    <a:pt x="3404863" y="2265"/>
                    <a:pt x="3408894" y="6295"/>
                  </a:cubicBezTo>
                  <a:cubicBezTo>
                    <a:pt x="3412925" y="10326"/>
                    <a:pt x="3415190" y="15793"/>
                    <a:pt x="3415190" y="21494"/>
                  </a:cubicBezTo>
                  <a:lnTo>
                    <a:pt x="3415190" y="1403074"/>
                  </a:lnTo>
                  <a:cubicBezTo>
                    <a:pt x="3415190" y="1414945"/>
                    <a:pt x="3405567" y="1424568"/>
                    <a:pt x="3393696" y="1424568"/>
                  </a:cubicBezTo>
                  <a:lnTo>
                    <a:pt x="21494" y="1424568"/>
                  </a:lnTo>
                  <a:cubicBezTo>
                    <a:pt x="15793" y="1424568"/>
                    <a:pt x="10326" y="1422304"/>
                    <a:pt x="6295" y="1418273"/>
                  </a:cubicBezTo>
                  <a:cubicBezTo>
                    <a:pt x="2265" y="1414242"/>
                    <a:pt x="0" y="1408775"/>
                    <a:pt x="0" y="1403074"/>
                  </a:cubicBezTo>
                  <a:lnTo>
                    <a:pt x="0" y="21494"/>
                  </a:lnTo>
                  <a:cubicBezTo>
                    <a:pt x="0" y="9623"/>
                    <a:pt x="9623" y="0"/>
                    <a:pt x="21494" y="0"/>
                  </a:cubicBezTo>
                  <a:close/>
                </a:path>
              </a:pathLst>
            </a:custGeom>
            <a:solidFill>
              <a:srgbClr val="FFF5E5">
                <a:alpha val="75686"/>
              </a:srgbClr>
            </a:solidFill>
          </p:spPr>
        </p:sp>
        <p:sp>
          <p:nvSpPr>
            <p:cNvPr name="TextBox 9" id="9"/>
            <p:cNvSpPr txBox="true"/>
            <p:nvPr/>
          </p:nvSpPr>
          <p:spPr>
            <a:xfrm>
              <a:off x="0" y="-38100"/>
              <a:ext cx="3415190" cy="1462668"/>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2078396" y="3814194"/>
            <a:ext cx="23586019" cy="4777129"/>
            <a:chOff x="0" y="0"/>
            <a:chExt cx="6211956" cy="1258174"/>
          </a:xfrm>
        </p:grpSpPr>
        <p:sp>
          <p:nvSpPr>
            <p:cNvPr name="Freeform 11" id="11"/>
            <p:cNvSpPr/>
            <p:nvPr/>
          </p:nvSpPr>
          <p:spPr>
            <a:xfrm flipH="false" flipV="false" rot="0">
              <a:off x="0" y="0"/>
              <a:ext cx="6211956" cy="1258174"/>
            </a:xfrm>
            <a:custGeom>
              <a:avLst/>
              <a:gdLst/>
              <a:ahLst/>
              <a:cxnLst/>
              <a:rect r="r" b="b" t="t" l="l"/>
              <a:pathLst>
                <a:path h="1258174" w="6211956">
                  <a:moveTo>
                    <a:pt x="4924" y="0"/>
                  </a:moveTo>
                  <a:lnTo>
                    <a:pt x="6207032" y="0"/>
                  </a:lnTo>
                  <a:cubicBezTo>
                    <a:pt x="6209751" y="0"/>
                    <a:pt x="6211956" y="2204"/>
                    <a:pt x="6211956" y="4924"/>
                  </a:cubicBezTo>
                  <a:lnTo>
                    <a:pt x="6211956" y="1253250"/>
                  </a:lnTo>
                  <a:cubicBezTo>
                    <a:pt x="6211956" y="1255970"/>
                    <a:pt x="6209751" y="1258174"/>
                    <a:pt x="6207032" y="1258174"/>
                  </a:cubicBezTo>
                  <a:lnTo>
                    <a:pt x="4924" y="1258174"/>
                  </a:lnTo>
                  <a:cubicBezTo>
                    <a:pt x="2204" y="1258174"/>
                    <a:pt x="0" y="1255970"/>
                    <a:pt x="0" y="1253250"/>
                  </a:cubicBezTo>
                  <a:lnTo>
                    <a:pt x="0" y="4924"/>
                  </a:lnTo>
                  <a:cubicBezTo>
                    <a:pt x="0" y="2204"/>
                    <a:pt x="2204" y="0"/>
                    <a:pt x="4924" y="0"/>
                  </a:cubicBezTo>
                  <a:close/>
                </a:path>
              </a:pathLst>
            </a:custGeom>
            <a:ln w="19050" cap="sq">
              <a:solidFill>
                <a:srgbClr val="2C1A0D"/>
              </a:solidFill>
              <a:prstDash val="solid"/>
              <a:miter/>
            </a:ln>
          </p:spPr>
        </p:sp>
        <p:sp>
          <p:nvSpPr>
            <p:cNvPr name="TextBox 12" id="12"/>
            <p:cNvSpPr txBox="true"/>
            <p:nvPr/>
          </p:nvSpPr>
          <p:spPr>
            <a:xfrm>
              <a:off x="0" y="-38100"/>
              <a:ext cx="6211956" cy="1296274"/>
            </a:xfrm>
            <a:prstGeom prst="rect">
              <a:avLst/>
            </a:prstGeom>
          </p:spPr>
          <p:txBody>
            <a:bodyPr anchor="ctr" rtlCol="false" tIns="50800" lIns="50800" bIns="50800" rIns="50800"/>
            <a:lstStyle/>
            <a:p>
              <a:pPr algn="ctr">
                <a:lnSpc>
                  <a:spcPts val="2659"/>
                </a:lnSpc>
              </a:pPr>
            </a:p>
          </p:txBody>
        </p:sp>
      </p:grpSp>
      <p:pic>
        <p:nvPicPr>
          <p:cNvPr name="Picture 13" id="13"/>
          <p:cNvPicPr>
            <a:picLocks noChangeAspect="true"/>
          </p:cNvPicPr>
          <p:nvPr/>
        </p:nvPicPr>
        <p:blipFill>
          <a:blip r:embed="rId3"/>
          <a:stretch>
            <a:fillRect/>
          </a:stretch>
        </p:blipFill>
        <p:spPr>
          <a:xfrm rot="0">
            <a:off x="11394603" y="2047863"/>
            <a:ext cx="6829963" cy="5253127"/>
          </a:xfrm>
          <a:prstGeom prst="rect">
            <a:avLst/>
          </a:prstGeom>
        </p:spPr>
      </p:pic>
      <p:pic>
        <p:nvPicPr>
          <p:cNvPr name="Picture 14" id="14"/>
          <p:cNvPicPr>
            <a:picLocks noChangeAspect="true"/>
          </p:cNvPicPr>
          <p:nvPr/>
        </p:nvPicPr>
        <p:blipFill>
          <a:blip r:embed="rId4"/>
          <a:stretch>
            <a:fillRect/>
          </a:stretch>
        </p:blipFill>
        <p:spPr>
          <a:xfrm rot="0">
            <a:off x="11394603" y="5603036"/>
            <a:ext cx="6829963" cy="5253127"/>
          </a:xfrm>
          <a:prstGeom prst="rect">
            <a:avLst/>
          </a:prstGeom>
        </p:spPr>
      </p:pic>
      <p:sp>
        <p:nvSpPr>
          <p:cNvPr name="TextBox 15" id="15"/>
          <p:cNvSpPr txBox="true"/>
          <p:nvPr/>
        </p:nvSpPr>
        <p:spPr>
          <a:xfrm rot="0">
            <a:off x="0" y="3930866"/>
            <a:ext cx="11058866" cy="4566100"/>
          </a:xfrm>
          <a:prstGeom prst="rect">
            <a:avLst/>
          </a:prstGeom>
        </p:spPr>
        <p:txBody>
          <a:bodyPr anchor="t" rtlCol="false" tIns="0" lIns="0" bIns="0" rIns="0">
            <a:spAutoFit/>
          </a:bodyPr>
          <a:lstStyle/>
          <a:p>
            <a:pPr algn="ctr">
              <a:lnSpc>
                <a:spcPts val="3676"/>
              </a:lnSpc>
            </a:pPr>
            <a:r>
              <a:rPr lang="en-US" sz="2625">
                <a:solidFill>
                  <a:srgbClr val="2C1A0D"/>
                </a:solidFill>
                <a:latin typeface="Century Gothic Paneuropean"/>
                <a:ea typeface="Century Gothic Paneuropean"/>
                <a:cs typeface="Century Gothic Paneuropean"/>
                <a:sym typeface="Century Gothic Paneuropean"/>
              </a:rPr>
              <a:t>Сучасне Дніпро має свій унікальний архітектурний стиль, що поєднує збережені традиції старого Катеринослава і новітні проєкти. На центральних вулицях міста до сьогодення збереглися будівлі, зведені єврейськими архітекторами або на кошти єврейських підприємців:</a:t>
            </a:r>
          </a:p>
          <a:p>
            <a:pPr algn="ctr">
              <a:lnSpc>
                <a:spcPts val="3676"/>
              </a:lnSpc>
            </a:pPr>
            <a:r>
              <a:rPr lang="en-US" sz="2625">
                <a:solidFill>
                  <a:srgbClr val="2C1A0D"/>
                </a:solidFill>
                <a:latin typeface="Century Gothic Paneuropean"/>
                <a:ea typeface="Century Gothic Paneuropean"/>
                <a:cs typeface="Century Gothic Paneuropean"/>
                <a:sym typeface="Century Gothic Paneuropean"/>
              </a:rPr>
              <a:t>•Готель «Асторія»: Проєкт архітектора Самуїла Віленського. Це була найсучасніша будівля початку ХХ століття.</a:t>
            </a:r>
          </a:p>
          <a:p>
            <a:pPr algn="ctr">
              <a:lnSpc>
                <a:spcPts val="3676"/>
              </a:lnSpc>
            </a:pPr>
            <a:r>
              <a:rPr lang="en-US" sz="2625">
                <a:solidFill>
                  <a:srgbClr val="2C1A0D"/>
                </a:solidFill>
                <a:latin typeface="Century Gothic Paneuropean"/>
                <a:ea typeface="Century Gothic Paneuropean"/>
                <a:cs typeface="Century Gothic Paneuropean"/>
                <a:sym typeface="Century Gothic Paneuropean"/>
              </a:rPr>
              <a:t>•Хоральна синагога «Золота Роза»:Збудована у 1852 році, що була осередком не лише релігійного, а й освітнього життя</a:t>
            </a:r>
          </a:p>
          <a:p>
            <a:pPr algn="ctr">
              <a:lnSpc>
                <a:spcPts val="3676"/>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10800000">
            <a:off x="-987148" y="-499540"/>
            <a:ext cx="21587287" cy="9757840"/>
            <a:chOff x="0" y="0"/>
            <a:chExt cx="5685541" cy="2569966"/>
          </a:xfrm>
        </p:grpSpPr>
        <p:sp>
          <p:nvSpPr>
            <p:cNvPr name="Freeform 4" id="4"/>
            <p:cNvSpPr/>
            <p:nvPr/>
          </p:nvSpPr>
          <p:spPr>
            <a:xfrm flipH="false" flipV="false" rot="0">
              <a:off x="0" y="0"/>
              <a:ext cx="5685541" cy="2569966"/>
            </a:xfrm>
            <a:custGeom>
              <a:avLst/>
              <a:gdLst/>
              <a:ahLst/>
              <a:cxnLst/>
              <a:rect r="r" b="b" t="t" l="l"/>
              <a:pathLst>
                <a:path h="2569966" w="5685541">
                  <a:moveTo>
                    <a:pt x="0" y="0"/>
                  </a:moveTo>
                  <a:lnTo>
                    <a:pt x="5685541" y="0"/>
                  </a:lnTo>
                  <a:lnTo>
                    <a:pt x="5685541" y="2569966"/>
                  </a:lnTo>
                  <a:lnTo>
                    <a:pt x="0" y="2569966"/>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5685541" cy="260806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670050" y="3533274"/>
            <a:ext cx="8162780" cy="5996797"/>
            <a:chOff x="0" y="0"/>
            <a:chExt cx="2149868" cy="1579403"/>
          </a:xfrm>
        </p:grpSpPr>
        <p:sp>
          <p:nvSpPr>
            <p:cNvPr name="Freeform 7" id="7"/>
            <p:cNvSpPr/>
            <p:nvPr/>
          </p:nvSpPr>
          <p:spPr>
            <a:xfrm flipH="false" flipV="false" rot="0">
              <a:off x="0" y="0"/>
              <a:ext cx="2149868" cy="1579403"/>
            </a:xfrm>
            <a:custGeom>
              <a:avLst/>
              <a:gdLst/>
              <a:ahLst/>
              <a:cxnLst/>
              <a:rect r="r" b="b" t="t" l="l"/>
              <a:pathLst>
                <a:path h="1579403" w="2149868">
                  <a:moveTo>
                    <a:pt x="34144" y="0"/>
                  </a:moveTo>
                  <a:lnTo>
                    <a:pt x="2115724" y="0"/>
                  </a:lnTo>
                  <a:cubicBezTo>
                    <a:pt x="2134581" y="0"/>
                    <a:pt x="2149868" y="15287"/>
                    <a:pt x="2149868" y="34144"/>
                  </a:cubicBezTo>
                  <a:lnTo>
                    <a:pt x="2149868" y="1545259"/>
                  </a:lnTo>
                  <a:cubicBezTo>
                    <a:pt x="2149868" y="1564117"/>
                    <a:pt x="2134581" y="1579403"/>
                    <a:pt x="2115724" y="1579403"/>
                  </a:cubicBezTo>
                  <a:lnTo>
                    <a:pt x="34144" y="1579403"/>
                  </a:lnTo>
                  <a:cubicBezTo>
                    <a:pt x="15287" y="1579403"/>
                    <a:pt x="0" y="1564117"/>
                    <a:pt x="0" y="1545259"/>
                  </a:cubicBezTo>
                  <a:lnTo>
                    <a:pt x="0" y="34144"/>
                  </a:lnTo>
                  <a:cubicBezTo>
                    <a:pt x="0" y="15287"/>
                    <a:pt x="15287" y="0"/>
                    <a:pt x="34144" y="0"/>
                  </a:cubicBezTo>
                  <a:close/>
                </a:path>
              </a:pathLst>
            </a:custGeom>
            <a:solidFill>
              <a:srgbClr val="FFF5E5">
                <a:alpha val="75686"/>
              </a:srgbClr>
            </a:solidFill>
            <a:ln cap="rnd">
              <a:noFill/>
              <a:prstDash val="solid"/>
              <a:round/>
            </a:ln>
          </p:spPr>
        </p:sp>
        <p:sp>
          <p:nvSpPr>
            <p:cNvPr name="TextBox 8" id="8"/>
            <p:cNvSpPr txBox="true"/>
            <p:nvPr/>
          </p:nvSpPr>
          <p:spPr>
            <a:xfrm>
              <a:off x="0" y="-38100"/>
              <a:ext cx="2149868" cy="161750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974239" y="3920055"/>
            <a:ext cx="7554401" cy="5482445"/>
            <a:chOff x="0" y="0"/>
            <a:chExt cx="1989636" cy="1443936"/>
          </a:xfrm>
        </p:grpSpPr>
        <p:sp>
          <p:nvSpPr>
            <p:cNvPr name="Freeform 10" id="10"/>
            <p:cNvSpPr/>
            <p:nvPr/>
          </p:nvSpPr>
          <p:spPr>
            <a:xfrm flipH="false" flipV="false" rot="0">
              <a:off x="0" y="0"/>
              <a:ext cx="1989636" cy="1443936"/>
            </a:xfrm>
            <a:custGeom>
              <a:avLst/>
              <a:gdLst/>
              <a:ahLst/>
              <a:cxnLst/>
              <a:rect r="r" b="b" t="t" l="l"/>
              <a:pathLst>
                <a:path h="1443936" w="1989636">
                  <a:moveTo>
                    <a:pt x="23571" y="0"/>
                  </a:moveTo>
                  <a:lnTo>
                    <a:pt x="1966065" y="0"/>
                  </a:lnTo>
                  <a:cubicBezTo>
                    <a:pt x="1972317" y="0"/>
                    <a:pt x="1978312" y="2483"/>
                    <a:pt x="1982732" y="6904"/>
                  </a:cubicBezTo>
                  <a:cubicBezTo>
                    <a:pt x="1987153" y="11324"/>
                    <a:pt x="1989636" y="17320"/>
                    <a:pt x="1989636" y="23571"/>
                  </a:cubicBezTo>
                  <a:lnTo>
                    <a:pt x="1989636" y="1420365"/>
                  </a:lnTo>
                  <a:cubicBezTo>
                    <a:pt x="1989636" y="1426617"/>
                    <a:pt x="1987153" y="1432612"/>
                    <a:pt x="1982732" y="1437032"/>
                  </a:cubicBezTo>
                  <a:cubicBezTo>
                    <a:pt x="1978312" y="1441453"/>
                    <a:pt x="1972317" y="1443936"/>
                    <a:pt x="1966065" y="1443936"/>
                  </a:cubicBezTo>
                  <a:lnTo>
                    <a:pt x="23571" y="1443936"/>
                  </a:lnTo>
                  <a:cubicBezTo>
                    <a:pt x="17320" y="1443936"/>
                    <a:pt x="11324" y="1441453"/>
                    <a:pt x="6904" y="1437032"/>
                  </a:cubicBezTo>
                  <a:cubicBezTo>
                    <a:pt x="2483" y="1432612"/>
                    <a:pt x="0" y="1426617"/>
                    <a:pt x="0" y="1420365"/>
                  </a:cubicBezTo>
                  <a:lnTo>
                    <a:pt x="0" y="23571"/>
                  </a:lnTo>
                  <a:cubicBezTo>
                    <a:pt x="0" y="17320"/>
                    <a:pt x="2483" y="11324"/>
                    <a:pt x="6904" y="6904"/>
                  </a:cubicBezTo>
                  <a:cubicBezTo>
                    <a:pt x="11324" y="2483"/>
                    <a:pt x="17320" y="0"/>
                    <a:pt x="23571" y="0"/>
                  </a:cubicBezTo>
                  <a:close/>
                </a:path>
              </a:pathLst>
            </a:custGeom>
            <a:ln w="19050" cap="rnd">
              <a:solidFill>
                <a:srgbClr val="2C1A0D"/>
              </a:solidFill>
              <a:prstDash val="solid"/>
              <a:round/>
            </a:ln>
          </p:spPr>
        </p:sp>
        <p:sp>
          <p:nvSpPr>
            <p:cNvPr name="TextBox 11" id="11"/>
            <p:cNvSpPr txBox="true"/>
            <p:nvPr/>
          </p:nvSpPr>
          <p:spPr>
            <a:xfrm>
              <a:off x="0" y="-38100"/>
              <a:ext cx="1989636" cy="1482036"/>
            </a:xfrm>
            <a:prstGeom prst="rect">
              <a:avLst/>
            </a:prstGeom>
          </p:spPr>
          <p:txBody>
            <a:bodyPr anchor="ctr" rtlCol="false" tIns="50800" lIns="50800" bIns="50800" rIns="50800"/>
            <a:lstStyle/>
            <a:p>
              <a:pPr algn="ctr">
                <a:lnSpc>
                  <a:spcPts val="2659"/>
                </a:lnSpc>
              </a:pPr>
            </a:p>
          </p:txBody>
        </p:sp>
      </p:grpSp>
      <p:pic>
        <p:nvPicPr>
          <p:cNvPr name="Picture 12" id="12"/>
          <p:cNvPicPr>
            <a:picLocks noChangeAspect="true"/>
          </p:cNvPicPr>
          <p:nvPr/>
        </p:nvPicPr>
        <p:blipFill>
          <a:blip r:embed="rId3"/>
          <a:stretch>
            <a:fillRect/>
          </a:stretch>
        </p:blipFill>
        <p:spPr>
          <a:xfrm rot="0">
            <a:off x="8653743" y="2384869"/>
            <a:ext cx="5334894" cy="5883083"/>
          </a:xfrm>
          <a:prstGeom prst="rect">
            <a:avLst/>
          </a:prstGeom>
        </p:spPr>
      </p:pic>
      <p:sp>
        <p:nvSpPr>
          <p:cNvPr name="Freeform 13" id="13"/>
          <p:cNvSpPr/>
          <p:nvPr/>
        </p:nvSpPr>
        <p:spPr>
          <a:xfrm flipH="false" flipV="false" rot="0">
            <a:off x="13498380" y="6970286"/>
            <a:ext cx="4899703" cy="2676463"/>
          </a:xfrm>
          <a:custGeom>
            <a:avLst/>
            <a:gdLst/>
            <a:ahLst/>
            <a:cxnLst/>
            <a:rect r="r" b="b" t="t" l="l"/>
            <a:pathLst>
              <a:path h="2676463" w="4899703">
                <a:moveTo>
                  <a:pt x="0" y="0"/>
                </a:moveTo>
                <a:lnTo>
                  <a:pt x="4899703" y="0"/>
                </a:lnTo>
                <a:lnTo>
                  <a:pt x="4899703" y="2676463"/>
                </a:lnTo>
                <a:lnTo>
                  <a:pt x="0" y="2676463"/>
                </a:lnTo>
                <a:lnTo>
                  <a:pt x="0" y="0"/>
                </a:lnTo>
                <a:close/>
              </a:path>
            </a:pathLst>
          </a:custGeom>
          <a:blipFill>
            <a:blip r:embed="rId4"/>
            <a:stretch>
              <a:fillRect l="0" t="0" r="0" b="0"/>
            </a:stretch>
          </a:blipFill>
        </p:spPr>
      </p:sp>
      <p:sp>
        <p:nvSpPr>
          <p:cNvPr name="TextBox 14" id="14"/>
          <p:cNvSpPr txBox="true"/>
          <p:nvPr/>
        </p:nvSpPr>
        <p:spPr>
          <a:xfrm rot="0">
            <a:off x="1223857" y="4089755"/>
            <a:ext cx="7055165" cy="5440316"/>
          </a:xfrm>
          <a:prstGeom prst="rect">
            <a:avLst/>
          </a:prstGeom>
        </p:spPr>
        <p:txBody>
          <a:bodyPr anchor="t" rtlCol="false" tIns="0" lIns="0" bIns="0" rIns="0">
            <a:spAutoFit/>
          </a:bodyPr>
          <a:lstStyle/>
          <a:p>
            <a:pPr algn="l">
              <a:lnSpc>
                <a:spcPts val="2569"/>
              </a:lnSpc>
            </a:pPr>
            <a:r>
              <a:rPr lang="en-US" sz="1835">
                <a:solidFill>
                  <a:srgbClr val="2C1A0D"/>
                </a:solidFill>
                <a:latin typeface="Century Gothic Paneuropean"/>
                <a:ea typeface="Century Gothic Paneuropean"/>
                <a:cs typeface="Century Gothic Paneuropean"/>
                <a:sym typeface="Century Gothic Paneuropean"/>
              </a:rPr>
              <a:t>Оскільки єврейська громада Катеринослава  становила третину населення, тому її благодійні заклади фактичновиконували функції міських соціальних служб. Більшість лікарень, бібліотек та шкіл того часу будувалися за підтримки заможних родин громади. Вважалося, що ділитисяз тими, хто має менше — це обов'язок кожної людини. Наприклад, підприємець Б. Шабад виконував обов’язки секретаря «Товариства піклування про дітей євреїв».</a:t>
            </a:r>
          </a:p>
          <a:p>
            <a:pPr algn="l">
              <a:lnSpc>
                <a:spcPts val="2569"/>
              </a:lnSpc>
            </a:pPr>
            <a:r>
              <a:rPr lang="en-US" sz="1835">
                <a:solidFill>
                  <a:srgbClr val="2C1A0D"/>
                </a:solidFill>
                <a:latin typeface="Century Gothic Paneuropean"/>
                <a:ea typeface="Century Gothic Paneuropean"/>
                <a:cs typeface="Century Gothic Paneuropean"/>
                <a:sym typeface="Century Gothic Paneuropean"/>
              </a:rPr>
              <a:t>Родина Карпас утримували мережу єврейських благодійних організацій, фінансувала будівництво та роботу багатьох навчальних закладів міста. Сам М. Карпас був ініціатором створення дешевих їдалень та притулків для бідних.</a:t>
            </a:r>
          </a:p>
          <a:p>
            <a:pPr algn="l">
              <a:lnSpc>
                <a:spcPts val="2569"/>
              </a:lnSpc>
            </a:pPr>
            <a:r>
              <a:rPr lang="en-US" sz="1835">
                <a:solidFill>
                  <a:srgbClr val="2C1A0D"/>
                </a:solidFill>
                <a:latin typeface="Century Gothic Paneuropean"/>
                <a:ea typeface="Century Gothic Paneuropean"/>
                <a:cs typeface="Century Gothic Paneuropean"/>
                <a:sym typeface="Century Gothic Paneuropean"/>
              </a:rPr>
              <a:t>Родина Йохельман підтримували лікарні та школи для біднихдітей, допомагаючи кожному, хто цього потребував</a:t>
            </a:r>
          </a:p>
          <a:p>
            <a:pPr algn="l" marL="0" indent="0" lvl="0">
              <a:lnSpc>
                <a:spcPts val="2569"/>
              </a:lnSpc>
              <a:spcBef>
                <a:spcPct val="0"/>
              </a:spcBef>
            </a:pPr>
          </a:p>
        </p:txBody>
      </p:sp>
      <p:sp>
        <p:nvSpPr>
          <p:cNvPr name="TextBox 15" id="15"/>
          <p:cNvSpPr txBox="true"/>
          <p:nvPr/>
        </p:nvSpPr>
        <p:spPr>
          <a:xfrm rot="0">
            <a:off x="2218910" y="371956"/>
            <a:ext cx="15040390" cy="2503170"/>
          </a:xfrm>
          <a:prstGeom prst="rect">
            <a:avLst/>
          </a:prstGeom>
        </p:spPr>
        <p:txBody>
          <a:bodyPr anchor="t" rtlCol="false" tIns="0" lIns="0" bIns="0" rIns="0">
            <a:spAutoFit/>
          </a:bodyPr>
          <a:lstStyle/>
          <a:p>
            <a:pPr algn="ctr">
              <a:lnSpc>
                <a:spcPts val="10080"/>
              </a:lnSpc>
            </a:pPr>
            <a:r>
              <a:rPr lang="en-US" sz="7200" spc="-244">
                <a:solidFill>
                  <a:srgbClr val="FFF5E5"/>
                </a:solidFill>
                <a:latin typeface="Chonburi"/>
                <a:ea typeface="Chonburi"/>
                <a:cs typeface="Chonburi"/>
                <a:sym typeface="Chonburi"/>
              </a:rPr>
              <a:t>КАТЕРИНОСЛАВСЬКИЙ ЦЕГЛЯНИЙСТИЛЬ</a:t>
            </a:r>
          </a:p>
        </p:txBody>
      </p:sp>
      <p:sp>
        <p:nvSpPr>
          <p:cNvPr name="TextBox 16" id="16"/>
          <p:cNvSpPr txBox="true"/>
          <p:nvPr/>
        </p:nvSpPr>
        <p:spPr>
          <a:xfrm rot="0">
            <a:off x="10292440" y="6932186"/>
            <a:ext cx="2057500" cy="364236"/>
          </a:xfrm>
          <a:prstGeom prst="rect">
            <a:avLst/>
          </a:prstGeom>
        </p:spPr>
        <p:txBody>
          <a:bodyPr anchor="t" rtlCol="false" tIns="0" lIns="0" bIns="0" rIns="0">
            <a:spAutoFit/>
          </a:bodyPr>
          <a:lstStyle/>
          <a:p>
            <a:pPr algn="ctr">
              <a:lnSpc>
                <a:spcPts val="3021"/>
              </a:lnSpc>
            </a:pPr>
            <a:r>
              <a:rPr lang="en-US" sz="2158">
                <a:solidFill>
                  <a:srgbClr val="2C1A0D"/>
                </a:solidFill>
                <a:latin typeface="Open Sans"/>
                <a:ea typeface="Open Sans"/>
                <a:cs typeface="Open Sans"/>
                <a:sym typeface="Open Sans"/>
              </a:rPr>
              <a:t>Мойсей Карпас</a:t>
            </a:r>
          </a:p>
        </p:txBody>
      </p:sp>
      <p:sp>
        <p:nvSpPr>
          <p:cNvPr name="TextBox 17" id="17"/>
          <p:cNvSpPr txBox="true"/>
          <p:nvPr/>
        </p:nvSpPr>
        <p:spPr>
          <a:xfrm rot="0">
            <a:off x="10179232" y="9608649"/>
            <a:ext cx="7431435" cy="404616"/>
          </a:xfrm>
          <a:prstGeom prst="rect">
            <a:avLst/>
          </a:prstGeom>
        </p:spPr>
        <p:txBody>
          <a:bodyPr anchor="t" rtlCol="false" tIns="0" lIns="0" bIns="0" rIns="0">
            <a:spAutoFit/>
          </a:bodyPr>
          <a:lstStyle/>
          <a:p>
            <a:pPr algn="ctr">
              <a:lnSpc>
                <a:spcPts val="3423"/>
              </a:lnSpc>
            </a:pPr>
            <a:r>
              <a:rPr lang="en-US" sz="2445">
                <a:solidFill>
                  <a:srgbClr val="2C1A0D"/>
                </a:solidFill>
                <a:latin typeface="Open Sans"/>
                <a:ea typeface="Open Sans"/>
                <a:cs typeface="Open Sans"/>
                <a:sym typeface="Open Sans"/>
              </a:rPr>
              <a:t>Міська клінічна лікарня №21 у сучасному вигляді</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10800000">
            <a:off x="-987148" y="-499540"/>
            <a:ext cx="21587287" cy="9757840"/>
            <a:chOff x="0" y="0"/>
            <a:chExt cx="5685541" cy="2569966"/>
          </a:xfrm>
        </p:grpSpPr>
        <p:sp>
          <p:nvSpPr>
            <p:cNvPr name="Freeform 4" id="4"/>
            <p:cNvSpPr/>
            <p:nvPr/>
          </p:nvSpPr>
          <p:spPr>
            <a:xfrm flipH="false" flipV="false" rot="0">
              <a:off x="0" y="0"/>
              <a:ext cx="5685541" cy="2569966"/>
            </a:xfrm>
            <a:custGeom>
              <a:avLst/>
              <a:gdLst/>
              <a:ahLst/>
              <a:cxnLst/>
              <a:rect r="r" b="b" t="t" l="l"/>
              <a:pathLst>
                <a:path h="2569966" w="5685541">
                  <a:moveTo>
                    <a:pt x="0" y="0"/>
                  </a:moveTo>
                  <a:lnTo>
                    <a:pt x="5685541" y="0"/>
                  </a:lnTo>
                  <a:lnTo>
                    <a:pt x="5685541" y="2569966"/>
                  </a:lnTo>
                  <a:lnTo>
                    <a:pt x="0" y="2569966"/>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5685541" cy="260806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034643" y="3533274"/>
            <a:ext cx="7798187" cy="5391572"/>
            <a:chOff x="0" y="0"/>
            <a:chExt cx="2053843" cy="1420003"/>
          </a:xfrm>
        </p:grpSpPr>
        <p:sp>
          <p:nvSpPr>
            <p:cNvPr name="Freeform 7" id="7"/>
            <p:cNvSpPr/>
            <p:nvPr/>
          </p:nvSpPr>
          <p:spPr>
            <a:xfrm flipH="false" flipV="false" rot="0">
              <a:off x="0" y="0"/>
              <a:ext cx="2053843" cy="1420003"/>
            </a:xfrm>
            <a:custGeom>
              <a:avLst/>
              <a:gdLst/>
              <a:ahLst/>
              <a:cxnLst/>
              <a:rect r="r" b="b" t="t" l="l"/>
              <a:pathLst>
                <a:path h="1420003" w="2053843">
                  <a:moveTo>
                    <a:pt x="35740" y="0"/>
                  </a:moveTo>
                  <a:lnTo>
                    <a:pt x="2018103" y="0"/>
                  </a:lnTo>
                  <a:cubicBezTo>
                    <a:pt x="2037842" y="0"/>
                    <a:pt x="2053843" y="16001"/>
                    <a:pt x="2053843" y="35740"/>
                  </a:cubicBezTo>
                  <a:lnTo>
                    <a:pt x="2053843" y="1384262"/>
                  </a:lnTo>
                  <a:cubicBezTo>
                    <a:pt x="2053843" y="1393741"/>
                    <a:pt x="2050078" y="1402832"/>
                    <a:pt x="2043375" y="1409535"/>
                  </a:cubicBezTo>
                  <a:cubicBezTo>
                    <a:pt x="2036673" y="1416237"/>
                    <a:pt x="2027582" y="1420003"/>
                    <a:pt x="2018103" y="1420003"/>
                  </a:cubicBezTo>
                  <a:lnTo>
                    <a:pt x="35740" y="1420003"/>
                  </a:lnTo>
                  <a:cubicBezTo>
                    <a:pt x="26261" y="1420003"/>
                    <a:pt x="17171" y="1416237"/>
                    <a:pt x="10468" y="1409535"/>
                  </a:cubicBezTo>
                  <a:cubicBezTo>
                    <a:pt x="3765" y="1402832"/>
                    <a:pt x="0" y="1393741"/>
                    <a:pt x="0" y="1384262"/>
                  </a:cubicBezTo>
                  <a:lnTo>
                    <a:pt x="0" y="35740"/>
                  </a:lnTo>
                  <a:cubicBezTo>
                    <a:pt x="0" y="26261"/>
                    <a:pt x="3765" y="17171"/>
                    <a:pt x="10468" y="10468"/>
                  </a:cubicBezTo>
                  <a:cubicBezTo>
                    <a:pt x="17171" y="3765"/>
                    <a:pt x="26261" y="0"/>
                    <a:pt x="35740" y="0"/>
                  </a:cubicBezTo>
                  <a:close/>
                </a:path>
              </a:pathLst>
            </a:custGeom>
            <a:solidFill>
              <a:srgbClr val="FFF5E5">
                <a:alpha val="75686"/>
              </a:srgbClr>
            </a:solidFill>
            <a:ln cap="rnd">
              <a:noFill/>
              <a:prstDash val="solid"/>
              <a:round/>
            </a:ln>
          </p:spPr>
        </p:sp>
        <p:sp>
          <p:nvSpPr>
            <p:cNvPr name="TextBox 8" id="8"/>
            <p:cNvSpPr txBox="true"/>
            <p:nvPr/>
          </p:nvSpPr>
          <p:spPr>
            <a:xfrm>
              <a:off x="0" y="-38100"/>
              <a:ext cx="2053843" cy="1458103"/>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1312635" y="3790439"/>
            <a:ext cx="7253897" cy="4881396"/>
            <a:chOff x="0" y="0"/>
            <a:chExt cx="1910491" cy="1285635"/>
          </a:xfrm>
        </p:grpSpPr>
        <p:sp>
          <p:nvSpPr>
            <p:cNvPr name="Freeform 10" id="10"/>
            <p:cNvSpPr/>
            <p:nvPr/>
          </p:nvSpPr>
          <p:spPr>
            <a:xfrm flipH="false" flipV="false" rot="0">
              <a:off x="0" y="0"/>
              <a:ext cx="1910491" cy="1285635"/>
            </a:xfrm>
            <a:custGeom>
              <a:avLst/>
              <a:gdLst/>
              <a:ahLst/>
              <a:cxnLst/>
              <a:rect r="r" b="b" t="t" l="l"/>
              <a:pathLst>
                <a:path h="1285635" w="1910491">
                  <a:moveTo>
                    <a:pt x="24547" y="0"/>
                  </a:moveTo>
                  <a:lnTo>
                    <a:pt x="1885944" y="0"/>
                  </a:lnTo>
                  <a:cubicBezTo>
                    <a:pt x="1892454" y="0"/>
                    <a:pt x="1898698" y="2586"/>
                    <a:pt x="1903302" y="7190"/>
                  </a:cubicBezTo>
                  <a:cubicBezTo>
                    <a:pt x="1907905" y="11793"/>
                    <a:pt x="1910491" y="18037"/>
                    <a:pt x="1910491" y="24547"/>
                  </a:cubicBezTo>
                  <a:lnTo>
                    <a:pt x="1910491" y="1261088"/>
                  </a:lnTo>
                  <a:cubicBezTo>
                    <a:pt x="1910491" y="1267598"/>
                    <a:pt x="1907905" y="1273842"/>
                    <a:pt x="1903302" y="1278445"/>
                  </a:cubicBezTo>
                  <a:cubicBezTo>
                    <a:pt x="1898698" y="1283049"/>
                    <a:pt x="1892454" y="1285635"/>
                    <a:pt x="1885944" y="1285635"/>
                  </a:cubicBezTo>
                  <a:lnTo>
                    <a:pt x="24547" y="1285635"/>
                  </a:lnTo>
                  <a:cubicBezTo>
                    <a:pt x="18037" y="1285635"/>
                    <a:pt x="11793" y="1283049"/>
                    <a:pt x="7190" y="1278445"/>
                  </a:cubicBezTo>
                  <a:cubicBezTo>
                    <a:pt x="2586" y="1273842"/>
                    <a:pt x="0" y="1267598"/>
                    <a:pt x="0" y="1261088"/>
                  </a:cubicBezTo>
                  <a:lnTo>
                    <a:pt x="0" y="24547"/>
                  </a:lnTo>
                  <a:cubicBezTo>
                    <a:pt x="0" y="18037"/>
                    <a:pt x="2586" y="11793"/>
                    <a:pt x="7190" y="7190"/>
                  </a:cubicBezTo>
                  <a:cubicBezTo>
                    <a:pt x="11793" y="2586"/>
                    <a:pt x="18037" y="0"/>
                    <a:pt x="24547" y="0"/>
                  </a:cubicBezTo>
                  <a:close/>
                </a:path>
              </a:pathLst>
            </a:custGeom>
            <a:ln w="19050" cap="rnd">
              <a:solidFill>
                <a:srgbClr val="2C1A0D"/>
              </a:solidFill>
              <a:prstDash val="solid"/>
              <a:round/>
            </a:ln>
          </p:spPr>
        </p:sp>
        <p:sp>
          <p:nvSpPr>
            <p:cNvPr name="TextBox 11" id="11"/>
            <p:cNvSpPr txBox="true"/>
            <p:nvPr/>
          </p:nvSpPr>
          <p:spPr>
            <a:xfrm>
              <a:off x="0" y="-38100"/>
              <a:ext cx="1910491" cy="1323735"/>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1555488" y="4081187"/>
            <a:ext cx="7011043" cy="4410683"/>
          </a:xfrm>
          <a:prstGeom prst="rect">
            <a:avLst/>
          </a:prstGeom>
        </p:spPr>
        <p:txBody>
          <a:bodyPr anchor="t" rtlCol="false" tIns="0" lIns="0" bIns="0" rIns="0">
            <a:spAutoFit/>
          </a:bodyPr>
          <a:lstStyle/>
          <a:p>
            <a:pPr algn="l">
              <a:lnSpc>
                <a:spcPts val="2721"/>
              </a:lnSpc>
            </a:pPr>
            <a:r>
              <a:rPr lang="en-US" sz="1943">
                <a:solidFill>
                  <a:srgbClr val="2C1A0D"/>
                </a:solidFill>
                <a:latin typeface="Century Gothic Paneuropean"/>
                <a:ea typeface="Century Gothic Paneuropean"/>
                <a:cs typeface="Century Gothic Paneuropean"/>
                <a:sym typeface="Century Gothic Paneuropean"/>
              </a:rPr>
              <a:t>Сучасні підприємці Дніпра продовжують традиції благодійності, вкладаючи кошти в розвиток міста. Найбільш відомими меценатами єврейської громади є:</a:t>
            </a:r>
          </a:p>
          <a:p>
            <a:pPr algn="l">
              <a:lnSpc>
                <a:spcPts val="2721"/>
              </a:lnSpc>
            </a:pPr>
            <a:r>
              <a:rPr lang="en-US" sz="1943">
                <a:solidFill>
                  <a:srgbClr val="2C1A0D"/>
                </a:solidFill>
                <a:latin typeface="Century Gothic Paneuropean"/>
                <a:ea typeface="Century Gothic Paneuropean"/>
                <a:cs typeface="Century Gothic Paneuropean"/>
                <a:sym typeface="Century Gothic Paneuropean"/>
              </a:rPr>
              <a:t> </a:t>
            </a:r>
            <a:r>
              <a:rPr lang="en-US" sz="1943" b="true">
                <a:solidFill>
                  <a:srgbClr val="2C1A0D"/>
                </a:solidFill>
                <a:latin typeface="Century Gothic Paneuropean Bold"/>
                <a:ea typeface="Century Gothic Paneuropean Bold"/>
                <a:cs typeface="Century Gothic Paneuropean Bold"/>
                <a:sym typeface="Century Gothic Paneuropean Bold"/>
              </a:rPr>
              <a:t>Ігор Коломойський </a:t>
            </a:r>
            <a:r>
              <a:rPr lang="en-US" sz="1943">
                <a:solidFill>
                  <a:srgbClr val="2C1A0D"/>
                </a:solidFill>
                <a:latin typeface="Century Gothic Paneuropean"/>
                <a:ea typeface="Century Gothic Paneuropean"/>
                <a:cs typeface="Century Gothic Paneuropean"/>
                <a:sym typeface="Century Gothic Paneuropean"/>
              </a:rPr>
              <a:t>і </a:t>
            </a:r>
            <a:r>
              <a:rPr lang="en-US" sz="1943" b="true">
                <a:solidFill>
                  <a:srgbClr val="2C1A0D"/>
                </a:solidFill>
                <a:latin typeface="Century Gothic Paneuropean Bold"/>
                <a:ea typeface="Century Gothic Paneuropean Bold"/>
                <a:cs typeface="Century Gothic Paneuropean Bold"/>
                <a:sym typeface="Century Gothic Paneuropean Bold"/>
              </a:rPr>
              <a:t>Генадій Боголюбов</a:t>
            </a:r>
            <a:r>
              <a:rPr lang="en-US" sz="1943">
                <a:solidFill>
                  <a:srgbClr val="2C1A0D"/>
                </a:solidFill>
                <a:latin typeface="Century Gothic Paneuropean"/>
                <a:ea typeface="Century Gothic Paneuropean"/>
                <a:cs typeface="Century Gothic Paneuropean"/>
                <a:sym typeface="Century Gothic Paneuropean"/>
              </a:rPr>
              <a:t> фінансували будівництво «Менори» і стадіону «Дніпро-Арена». Крім того І. Коломойський брав активну участь у формуванні та повномуматеріальному забезпеченні перших добровольчих батальйону«Дніпро-1» на початку АТО.</a:t>
            </a:r>
          </a:p>
          <a:p>
            <a:pPr algn="l" marL="0" indent="0" lvl="0">
              <a:lnSpc>
                <a:spcPts val="2721"/>
              </a:lnSpc>
              <a:spcBef>
                <a:spcPct val="0"/>
              </a:spcBef>
            </a:pPr>
            <a:r>
              <a:rPr lang="en-US" b="true" sz="1943">
                <a:solidFill>
                  <a:srgbClr val="2C1A0D"/>
                </a:solidFill>
                <a:latin typeface="Century Gothic Paneuropean Bold"/>
                <a:ea typeface="Century Gothic Paneuropean Bold"/>
                <a:cs typeface="Century Gothic Paneuropean Bold"/>
                <a:sym typeface="Century Gothic Paneuropean Bold"/>
              </a:rPr>
              <a:t>Віктор Пінчук</a:t>
            </a:r>
            <a:r>
              <a:rPr lang="en-US" sz="1943">
                <a:solidFill>
                  <a:srgbClr val="2C1A0D"/>
                </a:solidFill>
                <a:latin typeface="Century Gothic Paneuropean"/>
                <a:ea typeface="Century Gothic Paneuropean"/>
                <a:cs typeface="Century Gothic Paneuropean"/>
                <a:sym typeface="Century Gothic Paneuropean"/>
              </a:rPr>
              <a:t> активно інвестує в сучасне мистецтво та екологічні проєкти (завод «Дніпросталь» із його арт-об'єктами; фінансова підтримка камерного оркестру «Пори року»)</a:t>
            </a:r>
          </a:p>
        </p:txBody>
      </p:sp>
      <p:pic>
        <p:nvPicPr>
          <p:cNvPr name="Picture 13" id="13"/>
          <p:cNvPicPr>
            <a:picLocks noChangeAspect="true"/>
          </p:cNvPicPr>
          <p:nvPr/>
        </p:nvPicPr>
        <p:blipFill>
          <a:blip r:embed="rId3"/>
          <a:stretch>
            <a:fillRect/>
          </a:stretch>
        </p:blipFill>
        <p:spPr>
          <a:xfrm rot="0">
            <a:off x="8574096" y="5196367"/>
            <a:ext cx="6838844" cy="5254607"/>
          </a:xfrm>
          <a:prstGeom prst="rect">
            <a:avLst/>
          </a:prstGeom>
        </p:spPr>
      </p:pic>
      <p:pic>
        <p:nvPicPr>
          <p:cNvPr name="Picture 14" id="14"/>
          <p:cNvPicPr>
            <a:picLocks noChangeAspect="true"/>
          </p:cNvPicPr>
          <p:nvPr/>
        </p:nvPicPr>
        <p:blipFill>
          <a:blip r:embed="rId4"/>
          <a:stretch>
            <a:fillRect/>
          </a:stretch>
        </p:blipFill>
        <p:spPr>
          <a:xfrm rot="0">
            <a:off x="14001164" y="2205547"/>
            <a:ext cx="4263344" cy="4937760"/>
          </a:xfrm>
          <a:prstGeom prst="rect">
            <a:avLst/>
          </a:prstGeom>
        </p:spPr>
      </p:pic>
      <p:sp>
        <p:nvSpPr>
          <p:cNvPr name="TextBox 15" id="15"/>
          <p:cNvSpPr txBox="true"/>
          <p:nvPr/>
        </p:nvSpPr>
        <p:spPr>
          <a:xfrm rot="0">
            <a:off x="1028700" y="1390207"/>
            <a:ext cx="16230600" cy="1226820"/>
          </a:xfrm>
          <a:prstGeom prst="rect">
            <a:avLst/>
          </a:prstGeom>
        </p:spPr>
        <p:txBody>
          <a:bodyPr anchor="t" rtlCol="false" tIns="0" lIns="0" bIns="0" rIns="0">
            <a:spAutoFit/>
          </a:bodyPr>
          <a:lstStyle/>
          <a:p>
            <a:pPr algn="ctr">
              <a:lnSpc>
                <a:spcPts val="10080"/>
              </a:lnSpc>
            </a:pPr>
            <a:r>
              <a:rPr lang="en-US" sz="7200" spc="-244">
                <a:solidFill>
                  <a:srgbClr val="FFF5E5"/>
                </a:solidFill>
                <a:latin typeface="Chonburi"/>
                <a:ea typeface="Chonburi"/>
                <a:cs typeface="Chonburi"/>
                <a:sym typeface="Chonburi"/>
              </a:rPr>
              <a:t>МЕЦЕНАТСТВО І БЛАГОДІЙНІСТЬ</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1222" r="0" b="-11222"/>
            </a:stretch>
          </a:blipFill>
        </p:spPr>
      </p:sp>
      <p:grpSp>
        <p:nvGrpSpPr>
          <p:cNvPr name="Group 3" id="3"/>
          <p:cNvGrpSpPr/>
          <p:nvPr/>
        </p:nvGrpSpPr>
        <p:grpSpPr>
          <a:xfrm rot="-10800000">
            <a:off x="-987148" y="-499540"/>
            <a:ext cx="21587287" cy="9757840"/>
            <a:chOff x="0" y="0"/>
            <a:chExt cx="5685541" cy="2569966"/>
          </a:xfrm>
        </p:grpSpPr>
        <p:sp>
          <p:nvSpPr>
            <p:cNvPr name="Freeform 4" id="4"/>
            <p:cNvSpPr/>
            <p:nvPr/>
          </p:nvSpPr>
          <p:spPr>
            <a:xfrm flipH="false" flipV="false" rot="0">
              <a:off x="0" y="0"/>
              <a:ext cx="5685541" cy="2569966"/>
            </a:xfrm>
            <a:custGeom>
              <a:avLst/>
              <a:gdLst/>
              <a:ahLst/>
              <a:cxnLst/>
              <a:rect r="r" b="b" t="t" l="l"/>
              <a:pathLst>
                <a:path h="2569966" w="5685541">
                  <a:moveTo>
                    <a:pt x="0" y="0"/>
                  </a:moveTo>
                  <a:lnTo>
                    <a:pt x="5685541" y="0"/>
                  </a:lnTo>
                  <a:lnTo>
                    <a:pt x="5685541" y="2569966"/>
                  </a:lnTo>
                  <a:lnTo>
                    <a:pt x="0" y="2569966"/>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5685541" cy="260806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6755264" y="3509519"/>
            <a:ext cx="20294564" cy="5362725"/>
            <a:chOff x="0" y="0"/>
            <a:chExt cx="5345070" cy="1412405"/>
          </a:xfrm>
        </p:grpSpPr>
        <p:sp>
          <p:nvSpPr>
            <p:cNvPr name="Freeform 7" id="7"/>
            <p:cNvSpPr/>
            <p:nvPr/>
          </p:nvSpPr>
          <p:spPr>
            <a:xfrm flipH="false" flipV="false" rot="0">
              <a:off x="0" y="0"/>
              <a:ext cx="5345070" cy="1412405"/>
            </a:xfrm>
            <a:custGeom>
              <a:avLst/>
              <a:gdLst/>
              <a:ahLst/>
              <a:cxnLst/>
              <a:rect r="r" b="b" t="t" l="l"/>
              <a:pathLst>
                <a:path h="1412405" w="5345070">
                  <a:moveTo>
                    <a:pt x="13733" y="0"/>
                  </a:moveTo>
                  <a:lnTo>
                    <a:pt x="5331337" y="0"/>
                  </a:lnTo>
                  <a:cubicBezTo>
                    <a:pt x="5338922" y="0"/>
                    <a:pt x="5345070" y="6149"/>
                    <a:pt x="5345070" y="13733"/>
                  </a:cubicBezTo>
                  <a:lnTo>
                    <a:pt x="5345070" y="1398672"/>
                  </a:lnTo>
                  <a:cubicBezTo>
                    <a:pt x="5345070" y="1406256"/>
                    <a:pt x="5338922" y="1412405"/>
                    <a:pt x="5331337" y="1412405"/>
                  </a:cubicBezTo>
                  <a:lnTo>
                    <a:pt x="13733" y="1412405"/>
                  </a:lnTo>
                  <a:cubicBezTo>
                    <a:pt x="6149" y="1412405"/>
                    <a:pt x="0" y="1406256"/>
                    <a:pt x="0" y="1398672"/>
                  </a:cubicBezTo>
                  <a:lnTo>
                    <a:pt x="0" y="13733"/>
                  </a:lnTo>
                  <a:cubicBezTo>
                    <a:pt x="0" y="6149"/>
                    <a:pt x="6149" y="0"/>
                    <a:pt x="13733" y="0"/>
                  </a:cubicBezTo>
                  <a:close/>
                </a:path>
              </a:pathLst>
            </a:custGeom>
            <a:solidFill>
              <a:srgbClr val="FFF5E5">
                <a:alpha val="75686"/>
              </a:srgbClr>
            </a:solidFill>
          </p:spPr>
        </p:sp>
        <p:sp>
          <p:nvSpPr>
            <p:cNvPr name="TextBox 8" id="8"/>
            <p:cNvSpPr txBox="true"/>
            <p:nvPr/>
          </p:nvSpPr>
          <p:spPr>
            <a:xfrm>
              <a:off x="0" y="-38100"/>
              <a:ext cx="5345070" cy="1450505"/>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7178896" y="3814194"/>
            <a:ext cx="23778347" cy="4893249"/>
            <a:chOff x="0" y="0"/>
            <a:chExt cx="6262610" cy="1288757"/>
          </a:xfrm>
        </p:grpSpPr>
        <p:sp>
          <p:nvSpPr>
            <p:cNvPr name="Freeform 10" id="10"/>
            <p:cNvSpPr/>
            <p:nvPr/>
          </p:nvSpPr>
          <p:spPr>
            <a:xfrm flipH="false" flipV="false" rot="0">
              <a:off x="0" y="0"/>
              <a:ext cx="6262610" cy="1288757"/>
            </a:xfrm>
            <a:custGeom>
              <a:avLst/>
              <a:gdLst/>
              <a:ahLst/>
              <a:cxnLst/>
              <a:rect r="r" b="b" t="t" l="l"/>
              <a:pathLst>
                <a:path h="1288757" w="6262610">
                  <a:moveTo>
                    <a:pt x="4884" y="0"/>
                  </a:moveTo>
                  <a:lnTo>
                    <a:pt x="6257726" y="0"/>
                  </a:lnTo>
                  <a:cubicBezTo>
                    <a:pt x="6260423" y="0"/>
                    <a:pt x="6262610" y="2187"/>
                    <a:pt x="6262610" y="4884"/>
                  </a:cubicBezTo>
                  <a:lnTo>
                    <a:pt x="6262610" y="1283873"/>
                  </a:lnTo>
                  <a:cubicBezTo>
                    <a:pt x="6262610" y="1286570"/>
                    <a:pt x="6260423" y="1288757"/>
                    <a:pt x="6257726" y="1288757"/>
                  </a:cubicBezTo>
                  <a:lnTo>
                    <a:pt x="4884" y="1288757"/>
                  </a:lnTo>
                  <a:cubicBezTo>
                    <a:pt x="2187" y="1288757"/>
                    <a:pt x="0" y="1286570"/>
                    <a:pt x="0" y="1283873"/>
                  </a:cubicBezTo>
                  <a:lnTo>
                    <a:pt x="0" y="4884"/>
                  </a:lnTo>
                  <a:cubicBezTo>
                    <a:pt x="0" y="2187"/>
                    <a:pt x="2187" y="0"/>
                    <a:pt x="4884" y="0"/>
                  </a:cubicBezTo>
                  <a:close/>
                </a:path>
              </a:pathLst>
            </a:custGeom>
            <a:ln w="19050" cap="sq">
              <a:solidFill>
                <a:srgbClr val="2C1A0D"/>
              </a:solidFill>
              <a:prstDash val="solid"/>
              <a:miter/>
            </a:ln>
          </p:spPr>
        </p:sp>
        <p:sp>
          <p:nvSpPr>
            <p:cNvPr name="TextBox 11" id="11"/>
            <p:cNvSpPr txBox="true"/>
            <p:nvPr/>
          </p:nvSpPr>
          <p:spPr>
            <a:xfrm>
              <a:off x="0" y="-38100"/>
              <a:ext cx="6262610" cy="1326857"/>
            </a:xfrm>
            <a:prstGeom prst="rect">
              <a:avLst/>
            </a:prstGeom>
          </p:spPr>
          <p:txBody>
            <a:bodyPr anchor="ctr" rtlCol="false" tIns="50800" lIns="50800" bIns="50800" rIns="50800"/>
            <a:lstStyle/>
            <a:p>
              <a:pPr algn="ctr">
                <a:lnSpc>
                  <a:spcPts val="2659"/>
                </a:lnSpc>
              </a:pPr>
            </a:p>
          </p:txBody>
        </p:sp>
      </p:grpSp>
      <p:grpSp>
        <p:nvGrpSpPr>
          <p:cNvPr name="Group 12" id="12"/>
          <p:cNvGrpSpPr>
            <a:grpSpLocks noChangeAspect="true"/>
          </p:cNvGrpSpPr>
          <p:nvPr/>
        </p:nvGrpSpPr>
        <p:grpSpPr>
          <a:xfrm rot="0">
            <a:off x="474518" y="3666362"/>
            <a:ext cx="5246370" cy="5246370"/>
            <a:chOff x="0" y="0"/>
            <a:chExt cx="6350000" cy="6350000"/>
          </a:xfrm>
        </p:grpSpPr>
        <p:sp>
          <p:nvSpPr>
            <p:cNvPr name="Freeform 13" id="13"/>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19097" t="0" r="-19097" b="0"/>
              </a:stretch>
            </a:blipFill>
          </p:spPr>
        </p:sp>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FFD699"/>
            </a:solidFill>
          </p:spPr>
        </p:sp>
      </p:grpSp>
      <p:sp>
        <p:nvSpPr>
          <p:cNvPr name="TextBox 15" id="15"/>
          <p:cNvSpPr txBox="true"/>
          <p:nvPr/>
        </p:nvSpPr>
        <p:spPr>
          <a:xfrm rot="0">
            <a:off x="1028700" y="1390207"/>
            <a:ext cx="16230600" cy="1226820"/>
          </a:xfrm>
          <a:prstGeom prst="rect">
            <a:avLst/>
          </a:prstGeom>
        </p:spPr>
        <p:txBody>
          <a:bodyPr anchor="t" rtlCol="false" tIns="0" lIns="0" bIns="0" rIns="0">
            <a:spAutoFit/>
          </a:bodyPr>
          <a:lstStyle/>
          <a:p>
            <a:pPr algn="ctr">
              <a:lnSpc>
                <a:spcPts val="10080"/>
              </a:lnSpc>
            </a:pPr>
            <a:r>
              <a:rPr lang="en-US" sz="7200" spc="-244">
                <a:solidFill>
                  <a:srgbClr val="FFF5E5"/>
                </a:solidFill>
                <a:latin typeface="Chonburi"/>
                <a:ea typeface="Chonburi"/>
                <a:cs typeface="Chonburi"/>
                <a:sym typeface="Chonburi"/>
              </a:rPr>
              <a:t>КУЛЬТУРНЕ ЖИТТЯ</a:t>
            </a:r>
          </a:p>
        </p:txBody>
      </p:sp>
      <p:sp>
        <p:nvSpPr>
          <p:cNvPr name="TextBox 16" id="16"/>
          <p:cNvSpPr txBox="true"/>
          <p:nvPr/>
        </p:nvSpPr>
        <p:spPr>
          <a:xfrm rot="0">
            <a:off x="7338010" y="3966937"/>
            <a:ext cx="10514391" cy="4945796"/>
          </a:xfrm>
          <a:prstGeom prst="rect">
            <a:avLst/>
          </a:prstGeom>
        </p:spPr>
        <p:txBody>
          <a:bodyPr anchor="t" rtlCol="false" tIns="0" lIns="0" bIns="0" rIns="0">
            <a:spAutoFit/>
          </a:bodyPr>
          <a:lstStyle/>
          <a:p>
            <a:pPr algn="ctr">
              <a:lnSpc>
                <a:spcPts val="3028"/>
              </a:lnSpc>
            </a:pPr>
            <a:r>
              <a:rPr lang="en-US" sz="2162">
                <a:solidFill>
                  <a:srgbClr val="000000"/>
                </a:solidFill>
                <a:latin typeface="Open Sans"/>
                <a:ea typeface="Open Sans"/>
                <a:cs typeface="Open Sans"/>
                <a:sym typeface="Open Sans"/>
              </a:rPr>
              <a:t> Освіта:</a:t>
            </a:r>
          </a:p>
          <a:p>
            <a:pPr algn="ctr">
              <a:lnSpc>
                <a:spcPts val="3028"/>
              </a:lnSpc>
            </a:pPr>
            <a:r>
              <a:rPr lang="en-US" sz="2162">
                <a:solidFill>
                  <a:srgbClr val="000000"/>
                </a:solidFill>
                <a:latin typeface="Open Sans"/>
                <a:ea typeface="Open Sans"/>
                <a:cs typeface="Open Sans"/>
                <a:sym typeface="Open Sans"/>
              </a:rPr>
              <a:t>•Рівень грамотності серед євреїв Катеринослава був значно вищим (близько 75%), завдяки широкій мережі безкоштовних або дешевих шкіл (Талмуд-тора), що утримувалися коштом громади. Засновувались і приватні гімназії</a:t>
            </a:r>
          </a:p>
          <a:p>
            <a:pPr algn="ctr">
              <a:lnSpc>
                <a:spcPts val="3028"/>
              </a:lnSpc>
            </a:pPr>
            <a:r>
              <a:rPr lang="en-US" sz="2162">
                <a:solidFill>
                  <a:srgbClr val="000000"/>
                </a:solidFill>
                <a:latin typeface="Open Sans"/>
                <a:ea typeface="Open Sans"/>
                <a:cs typeface="Open Sans"/>
                <a:sym typeface="Open Sans"/>
              </a:rPr>
              <a:t>•У місті діяв Перший Катеринослав-Єврейський технікум (заснований як політехнічні курси у 1915 році), який пізніше став базою для розбудови будівельних навчальних закладів міста.</a:t>
            </a:r>
          </a:p>
          <a:p>
            <a:pPr algn="ctr">
              <a:lnSpc>
                <a:spcPts val="3028"/>
              </a:lnSpc>
            </a:pPr>
            <a:r>
              <a:rPr lang="en-US" sz="2162">
                <a:solidFill>
                  <a:srgbClr val="000000"/>
                </a:solidFill>
                <a:latin typeface="Open Sans"/>
                <a:ea typeface="Open Sans"/>
                <a:cs typeface="Open Sans"/>
                <a:sym typeface="Open Sans"/>
              </a:rPr>
              <a:t>•На базі лікарні у 1916 році почали діяти Вищі жіночі курси, що згодом стали основою для медичного інституту</a:t>
            </a:r>
          </a:p>
          <a:p>
            <a:pPr algn="ctr">
              <a:lnSpc>
                <a:spcPts val="3028"/>
              </a:lnSpc>
            </a:pPr>
            <a:r>
              <a:rPr lang="en-US" sz="2162">
                <a:solidFill>
                  <a:srgbClr val="000000"/>
                </a:solidFill>
                <a:latin typeface="Open Sans"/>
                <a:ea typeface="Open Sans"/>
                <a:cs typeface="Open Sans"/>
                <a:sym typeface="Open Sans"/>
              </a:rPr>
              <a:t>Література й видавнича справа:</a:t>
            </a:r>
          </a:p>
          <a:p>
            <a:pPr algn="ctr">
              <a:lnSpc>
                <a:spcPts val="3028"/>
              </a:lnSpc>
            </a:pPr>
            <a:r>
              <a:rPr lang="en-US" sz="2162">
                <a:solidFill>
                  <a:srgbClr val="000000"/>
                </a:solidFill>
                <a:latin typeface="Open Sans"/>
                <a:ea typeface="Open Sans"/>
                <a:cs typeface="Open Sans"/>
                <a:sym typeface="Open Sans"/>
              </a:rPr>
              <a:t>•У Катеринославі працювали численні друкарні(наприклад, друкарня Ісаака Когана), де видавалисякниги, газети та підручники різними мовами, що</a:t>
            </a:r>
          </a:p>
          <a:p>
            <a:pPr algn="ctr">
              <a:lnSpc>
                <a:spcPts val="3028"/>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945642">
            <a:off x="-1053306" y="-2290325"/>
            <a:ext cx="20394612" cy="14867649"/>
          </a:xfrm>
          <a:custGeom>
            <a:avLst/>
            <a:gdLst/>
            <a:ahLst/>
            <a:cxnLst/>
            <a:rect r="r" b="b" t="t" l="l"/>
            <a:pathLst>
              <a:path h="14867649" w="20394612">
                <a:moveTo>
                  <a:pt x="2794159" y="0"/>
                </a:moveTo>
                <a:lnTo>
                  <a:pt x="20394612" y="4967395"/>
                </a:lnTo>
                <a:lnTo>
                  <a:pt x="17600453" y="14867650"/>
                </a:lnTo>
                <a:lnTo>
                  <a:pt x="0" y="9900255"/>
                </a:lnTo>
                <a:lnTo>
                  <a:pt x="2794159" y="0"/>
                </a:lnTo>
                <a:close/>
              </a:path>
            </a:pathLst>
          </a:custGeom>
          <a:blipFill>
            <a:blip r:embed="rId2"/>
            <a:stretch>
              <a:fillRect l="-36404" t="-14307" r="-11738" b="0"/>
            </a:stretch>
          </a:blipFill>
        </p:spPr>
      </p:sp>
      <p:grpSp>
        <p:nvGrpSpPr>
          <p:cNvPr name="Group 3" id="3"/>
          <p:cNvGrpSpPr/>
          <p:nvPr/>
        </p:nvGrpSpPr>
        <p:grpSpPr>
          <a:xfrm rot="-5400000">
            <a:off x="4057972" y="-3465418"/>
            <a:ext cx="12355791" cy="17293342"/>
            <a:chOff x="0" y="0"/>
            <a:chExt cx="3254200" cy="4554625"/>
          </a:xfrm>
        </p:grpSpPr>
        <p:sp>
          <p:nvSpPr>
            <p:cNvPr name="Freeform 4" id="4"/>
            <p:cNvSpPr/>
            <p:nvPr/>
          </p:nvSpPr>
          <p:spPr>
            <a:xfrm flipH="false" flipV="false" rot="0">
              <a:off x="0" y="0"/>
              <a:ext cx="3254200" cy="4554625"/>
            </a:xfrm>
            <a:custGeom>
              <a:avLst/>
              <a:gdLst/>
              <a:ahLst/>
              <a:cxnLst/>
              <a:rect r="r" b="b" t="t" l="l"/>
              <a:pathLst>
                <a:path h="4554625" w="3254200">
                  <a:moveTo>
                    <a:pt x="0" y="0"/>
                  </a:moveTo>
                  <a:lnTo>
                    <a:pt x="3254200" y="0"/>
                  </a:lnTo>
                  <a:lnTo>
                    <a:pt x="3254200" y="4554625"/>
                  </a:lnTo>
                  <a:lnTo>
                    <a:pt x="0" y="4554625"/>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3254200" cy="459272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8765369" y="3533274"/>
            <a:ext cx="9522631" cy="5902892"/>
            <a:chOff x="0" y="0"/>
            <a:chExt cx="2508018" cy="1554671"/>
          </a:xfrm>
        </p:grpSpPr>
        <p:sp>
          <p:nvSpPr>
            <p:cNvPr name="Freeform 7" id="7"/>
            <p:cNvSpPr/>
            <p:nvPr/>
          </p:nvSpPr>
          <p:spPr>
            <a:xfrm flipH="false" flipV="false" rot="0">
              <a:off x="0" y="0"/>
              <a:ext cx="2508018" cy="1554671"/>
            </a:xfrm>
            <a:custGeom>
              <a:avLst/>
              <a:gdLst/>
              <a:ahLst/>
              <a:cxnLst/>
              <a:rect r="r" b="b" t="t" l="l"/>
              <a:pathLst>
                <a:path h="1554671" w="2508018">
                  <a:moveTo>
                    <a:pt x="29268" y="0"/>
                  </a:moveTo>
                  <a:lnTo>
                    <a:pt x="2478750" y="0"/>
                  </a:lnTo>
                  <a:cubicBezTo>
                    <a:pt x="2494914" y="0"/>
                    <a:pt x="2508018" y="13104"/>
                    <a:pt x="2508018" y="29268"/>
                  </a:cubicBezTo>
                  <a:lnTo>
                    <a:pt x="2508018" y="1525403"/>
                  </a:lnTo>
                  <a:cubicBezTo>
                    <a:pt x="2508018" y="1541567"/>
                    <a:pt x="2494914" y="1554671"/>
                    <a:pt x="2478750" y="1554671"/>
                  </a:cubicBezTo>
                  <a:lnTo>
                    <a:pt x="29268" y="1554671"/>
                  </a:lnTo>
                  <a:cubicBezTo>
                    <a:pt x="21506" y="1554671"/>
                    <a:pt x="14061" y="1551588"/>
                    <a:pt x="8572" y="1546099"/>
                  </a:cubicBezTo>
                  <a:cubicBezTo>
                    <a:pt x="3084" y="1540610"/>
                    <a:pt x="0" y="1533166"/>
                    <a:pt x="0" y="1525403"/>
                  </a:cubicBezTo>
                  <a:lnTo>
                    <a:pt x="0" y="29268"/>
                  </a:lnTo>
                  <a:cubicBezTo>
                    <a:pt x="0" y="13104"/>
                    <a:pt x="13104" y="0"/>
                    <a:pt x="29268" y="0"/>
                  </a:cubicBezTo>
                  <a:close/>
                </a:path>
              </a:pathLst>
            </a:custGeom>
            <a:solidFill>
              <a:srgbClr val="FFF5E5">
                <a:alpha val="75686"/>
              </a:srgbClr>
            </a:solidFill>
            <a:ln cap="rnd">
              <a:noFill/>
              <a:prstDash val="solid"/>
              <a:round/>
            </a:ln>
          </p:spPr>
        </p:sp>
        <p:sp>
          <p:nvSpPr>
            <p:cNvPr name="TextBox 8" id="8"/>
            <p:cNvSpPr txBox="true"/>
            <p:nvPr/>
          </p:nvSpPr>
          <p:spPr>
            <a:xfrm>
              <a:off x="0" y="-38100"/>
              <a:ext cx="2508018" cy="159277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9043361" y="3790439"/>
            <a:ext cx="8892400" cy="5254171"/>
            <a:chOff x="0" y="0"/>
            <a:chExt cx="2342031" cy="1383815"/>
          </a:xfrm>
        </p:grpSpPr>
        <p:sp>
          <p:nvSpPr>
            <p:cNvPr name="Freeform 10" id="10"/>
            <p:cNvSpPr/>
            <p:nvPr/>
          </p:nvSpPr>
          <p:spPr>
            <a:xfrm flipH="false" flipV="false" rot="0">
              <a:off x="0" y="0"/>
              <a:ext cx="2342031" cy="1383815"/>
            </a:xfrm>
            <a:custGeom>
              <a:avLst/>
              <a:gdLst/>
              <a:ahLst/>
              <a:cxnLst/>
              <a:rect r="r" b="b" t="t" l="l"/>
              <a:pathLst>
                <a:path h="1383815" w="2342031">
                  <a:moveTo>
                    <a:pt x="20024" y="0"/>
                  </a:moveTo>
                  <a:lnTo>
                    <a:pt x="2322007" y="0"/>
                  </a:lnTo>
                  <a:cubicBezTo>
                    <a:pt x="2327318" y="0"/>
                    <a:pt x="2332411" y="2110"/>
                    <a:pt x="2336166" y="5865"/>
                  </a:cubicBezTo>
                  <a:cubicBezTo>
                    <a:pt x="2339922" y="9620"/>
                    <a:pt x="2342031" y="14714"/>
                    <a:pt x="2342031" y="20024"/>
                  </a:cubicBezTo>
                  <a:lnTo>
                    <a:pt x="2342031" y="1363790"/>
                  </a:lnTo>
                  <a:cubicBezTo>
                    <a:pt x="2342031" y="1369101"/>
                    <a:pt x="2339922" y="1374194"/>
                    <a:pt x="2336166" y="1377950"/>
                  </a:cubicBezTo>
                  <a:cubicBezTo>
                    <a:pt x="2332411" y="1381705"/>
                    <a:pt x="2327318" y="1383815"/>
                    <a:pt x="2322007" y="1383815"/>
                  </a:cubicBezTo>
                  <a:lnTo>
                    <a:pt x="20024" y="1383815"/>
                  </a:lnTo>
                  <a:cubicBezTo>
                    <a:pt x="14714" y="1383815"/>
                    <a:pt x="9620" y="1381705"/>
                    <a:pt x="5865" y="1377950"/>
                  </a:cubicBezTo>
                  <a:cubicBezTo>
                    <a:pt x="2110" y="1374194"/>
                    <a:pt x="0" y="1369101"/>
                    <a:pt x="0" y="1363790"/>
                  </a:cubicBezTo>
                  <a:lnTo>
                    <a:pt x="0" y="20024"/>
                  </a:lnTo>
                  <a:cubicBezTo>
                    <a:pt x="0" y="14714"/>
                    <a:pt x="2110" y="9620"/>
                    <a:pt x="5865" y="5865"/>
                  </a:cubicBezTo>
                  <a:cubicBezTo>
                    <a:pt x="9620" y="2110"/>
                    <a:pt x="14714" y="0"/>
                    <a:pt x="20024" y="0"/>
                  </a:cubicBezTo>
                  <a:close/>
                </a:path>
              </a:pathLst>
            </a:custGeom>
            <a:ln w="19050" cap="rnd">
              <a:solidFill>
                <a:srgbClr val="2C1A0D"/>
              </a:solidFill>
              <a:prstDash val="solid"/>
              <a:round/>
            </a:ln>
          </p:spPr>
        </p:sp>
        <p:sp>
          <p:nvSpPr>
            <p:cNvPr name="TextBox 11" id="11"/>
            <p:cNvSpPr txBox="true"/>
            <p:nvPr/>
          </p:nvSpPr>
          <p:spPr>
            <a:xfrm>
              <a:off x="0" y="-38100"/>
              <a:ext cx="2342031" cy="1421915"/>
            </a:xfrm>
            <a:prstGeom prst="rect">
              <a:avLst/>
            </a:prstGeom>
          </p:spPr>
          <p:txBody>
            <a:bodyPr anchor="ctr" rtlCol="false" tIns="50800" lIns="50800" bIns="50800" rIns="50800"/>
            <a:lstStyle/>
            <a:p>
              <a:pPr algn="ctr">
                <a:lnSpc>
                  <a:spcPts val="2659"/>
                </a:lnSpc>
              </a:pPr>
            </a:p>
          </p:txBody>
        </p:sp>
      </p:grpSp>
      <p:grpSp>
        <p:nvGrpSpPr>
          <p:cNvPr name="Group 12" id="12"/>
          <p:cNvGrpSpPr>
            <a:grpSpLocks noChangeAspect="true"/>
          </p:cNvGrpSpPr>
          <p:nvPr/>
        </p:nvGrpSpPr>
        <p:grpSpPr>
          <a:xfrm rot="-557064">
            <a:off x="461620" y="-308322"/>
            <a:ext cx="5296102" cy="6152535"/>
            <a:chOff x="0" y="0"/>
            <a:chExt cx="5466080" cy="6350000"/>
          </a:xfrm>
        </p:grpSpPr>
        <p:sp>
          <p:nvSpPr>
            <p:cNvPr name="Freeform 13" id="13"/>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4" id="1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3"/>
              <a:stretch>
                <a:fillRect l="0" t="-24332" r="0" b="-24332"/>
              </a:stretch>
            </a:blipFill>
          </p:spPr>
        </p:sp>
        <p:sp>
          <p:nvSpPr>
            <p:cNvPr name="Freeform 15" id="1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6" id="1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Freeform 17" id="17"/>
          <p:cNvSpPr/>
          <p:nvPr/>
        </p:nvSpPr>
        <p:spPr>
          <a:xfrm flipH="false" flipV="false" rot="-4532071">
            <a:off x="247079" y="4995939"/>
            <a:ext cx="6223358" cy="1086259"/>
          </a:xfrm>
          <a:custGeom>
            <a:avLst/>
            <a:gdLst/>
            <a:ahLst/>
            <a:cxnLst/>
            <a:rect r="r" b="b" t="t" l="l"/>
            <a:pathLst>
              <a:path h="1086259" w="6223358">
                <a:moveTo>
                  <a:pt x="0" y="0"/>
                </a:moveTo>
                <a:lnTo>
                  <a:pt x="6223358" y="0"/>
                </a:lnTo>
                <a:lnTo>
                  <a:pt x="6223358" y="1086259"/>
                </a:lnTo>
                <a:lnTo>
                  <a:pt x="0" y="1086259"/>
                </a:lnTo>
                <a:lnTo>
                  <a:pt x="0" y="0"/>
                </a:lnTo>
                <a:close/>
              </a:path>
            </a:pathLst>
          </a:custGeom>
          <a:blipFill>
            <a:blip r:embed="rId4">
              <a:alphaModFix amt="41000"/>
            </a:blip>
            <a:stretch>
              <a:fillRect l="0" t="0" r="0" b="0"/>
            </a:stretch>
          </a:blipFill>
        </p:spPr>
      </p:sp>
      <p:sp>
        <p:nvSpPr>
          <p:cNvPr name="Freeform 18" id="18"/>
          <p:cNvSpPr/>
          <p:nvPr/>
        </p:nvSpPr>
        <p:spPr>
          <a:xfrm flipH="false" flipV="false" rot="924289">
            <a:off x="3927563" y="2872021"/>
            <a:ext cx="5458148" cy="952695"/>
          </a:xfrm>
          <a:custGeom>
            <a:avLst/>
            <a:gdLst/>
            <a:ahLst/>
            <a:cxnLst/>
            <a:rect r="r" b="b" t="t" l="l"/>
            <a:pathLst>
              <a:path h="952695" w="5458148">
                <a:moveTo>
                  <a:pt x="0" y="0"/>
                </a:moveTo>
                <a:lnTo>
                  <a:pt x="5458148" y="0"/>
                </a:lnTo>
                <a:lnTo>
                  <a:pt x="5458148" y="952695"/>
                </a:lnTo>
                <a:lnTo>
                  <a:pt x="0" y="952695"/>
                </a:lnTo>
                <a:lnTo>
                  <a:pt x="0" y="0"/>
                </a:lnTo>
                <a:close/>
              </a:path>
            </a:pathLst>
          </a:custGeom>
          <a:blipFill>
            <a:blip r:embed="rId4">
              <a:alphaModFix amt="41000"/>
            </a:blip>
            <a:stretch>
              <a:fillRect l="0" t="0" r="0" b="0"/>
            </a:stretch>
          </a:blipFill>
        </p:spPr>
      </p:sp>
      <p:grpSp>
        <p:nvGrpSpPr>
          <p:cNvPr name="Group 19" id="19"/>
          <p:cNvGrpSpPr>
            <a:grpSpLocks noChangeAspect="true"/>
          </p:cNvGrpSpPr>
          <p:nvPr/>
        </p:nvGrpSpPr>
        <p:grpSpPr>
          <a:xfrm rot="825329">
            <a:off x="2711084" y="2158878"/>
            <a:ext cx="5296102" cy="6152535"/>
            <a:chOff x="0" y="0"/>
            <a:chExt cx="5466080" cy="6350000"/>
          </a:xfrm>
        </p:grpSpPr>
        <p:sp>
          <p:nvSpPr>
            <p:cNvPr name="Freeform 20" id="20"/>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21" id="21"/>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0" t="-26622" r="0" b="-26622"/>
              </a:stretch>
            </a:blipFill>
          </p:spPr>
        </p:sp>
        <p:sp>
          <p:nvSpPr>
            <p:cNvPr name="Freeform 22" id="22"/>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23" id="23"/>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pic>
        <p:nvPicPr>
          <p:cNvPr name="Picture 24" id="24"/>
          <p:cNvPicPr>
            <a:picLocks noChangeAspect="true"/>
          </p:cNvPicPr>
          <p:nvPr/>
        </p:nvPicPr>
        <p:blipFill>
          <a:blip r:embed="rId6"/>
          <a:stretch>
            <a:fillRect/>
          </a:stretch>
        </p:blipFill>
        <p:spPr>
          <a:xfrm rot="-2004696">
            <a:off x="3343992" y="5298165"/>
            <a:ext cx="5065509" cy="5866819"/>
          </a:xfrm>
          <a:prstGeom prst="rect">
            <a:avLst/>
          </a:prstGeom>
        </p:spPr>
      </p:pic>
      <p:sp>
        <p:nvSpPr>
          <p:cNvPr name="TextBox 25" id="25"/>
          <p:cNvSpPr txBox="true"/>
          <p:nvPr/>
        </p:nvSpPr>
        <p:spPr>
          <a:xfrm rot="0">
            <a:off x="9144000" y="1484106"/>
            <a:ext cx="8115300" cy="1226820"/>
          </a:xfrm>
          <a:prstGeom prst="rect">
            <a:avLst/>
          </a:prstGeom>
        </p:spPr>
        <p:txBody>
          <a:bodyPr anchor="t" rtlCol="false" tIns="0" lIns="0" bIns="0" rIns="0">
            <a:spAutoFit/>
          </a:bodyPr>
          <a:lstStyle/>
          <a:p>
            <a:pPr algn="l">
              <a:lnSpc>
                <a:spcPts val="10080"/>
              </a:lnSpc>
            </a:pPr>
            <a:r>
              <a:rPr lang="en-US" sz="7200" spc="-244">
                <a:solidFill>
                  <a:srgbClr val="FFF5E5"/>
                </a:solidFill>
                <a:latin typeface="Chonburi"/>
                <a:ea typeface="Chonburi"/>
                <a:cs typeface="Chonburi"/>
                <a:sym typeface="Chonburi"/>
              </a:rPr>
              <a:t>КУЛЬТУРНЕ ЖИТТЯ</a:t>
            </a:r>
          </a:p>
        </p:txBody>
      </p:sp>
      <p:sp>
        <p:nvSpPr>
          <p:cNvPr name="TextBox 26" id="26"/>
          <p:cNvSpPr txBox="true"/>
          <p:nvPr/>
        </p:nvSpPr>
        <p:spPr>
          <a:xfrm rot="0">
            <a:off x="9399831" y="3896256"/>
            <a:ext cx="8253708" cy="5148353"/>
          </a:xfrm>
          <a:prstGeom prst="rect">
            <a:avLst/>
          </a:prstGeom>
        </p:spPr>
        <p:txBody>
          <a:bodyPr anchor="t" rtlCol="false" tIns="0" lIns="0" bIns="0" rIns="0">
            <a:spAutoFit/>
          </a:bodyPr>
          <a:lstStyle/>
          <a:p>
            <a:pPr algn="ctr">
              <a:lnSpc>
                <a:spcPts val="2409"/>
              </a:lnSpc>
            </a:pPr>
            <a:r>
              <a:rPr lang="en-US" sz="1720">
                <a:solidFill>
                  <a:srgbClr val="000000"/>
                </a:solidFill>
                <a:latin typeface="Open Sans"/>
                <a:ea typeface="Open Sans"/>
                <a:cs typeface="Open Sans"/>
                <a:sym typeface="Open Sans"/>
              </a:rPr>
              <a:t>Театр і музичне мистецтво:</a:t>
            </a:r>
          </a:p>
          <a:p>
            <a:pPr algn="ctr">
              <a:lnSpc>
                <a:spcPts val="2409"/>
              </a:lnSpc>
            </a:pPr>
            <a:r>
              <a:rPr lang="en-US" sz="1720">
                <a:solidFill>
                  <a:srgbClr val="000000"/>
                </a:solidFill>
                <a:latin typeface="Open Sans"/>
                <a:ea typeface="Open Sans"/>
                <a:cs typeface="Open Sans"/>
                <a:sym typeface="Open Sans"/>
              </a:rPr>
              <a:t>- Єврейська громада активно підтримувала театральнемистецтво. У місті діяли єврейські театральні трупи, якіставили вистави мовою ідиш, залучаючи г</a:t>
            </a:r>
            <a:r>
              <a:rPr lang="en-US" sz="1720">
                <a:solidFill>
                  <a:srgbClr val="000000"/>
                </a:solidFill>
                <a:latin typeface="Open Sans"/>
                <a:ea typeface="Open Sans"/>
                <a:cs typeface="Open Sans"/>
                <a:sym typeface="Open Sans"/>
              </a:rPr>
              <a:t>ородян до високого мистецтва.</a:t>
            </a:r>
          </a:p>
          <a:p>
            <a:pPr algn="ctr">
              <a:lnSpc>
                <a:spcPts val="2409"/>
              </a:lnSpc>
            </a:pPr>
            <a:r>
              <a:rPr lang="en-US" sz="1720">
                <a:solidFill>
                  <a:srgbClr val="000000"/>
                </a:solidFill>
                <a:latin typeface="Open Sans"/>
                <a:ea typeface="Open Sans"/>
                <a:cs typeface="Open Sans"/>
                <a:sym typeface="Open Sans"/>
              </a:rPr>
              <a:t>- Громада славилась хоровими колективами, які виступалине лише в синагогах, а й на міських сценах, збагачуючизагальноміську музичну палітру.</a:t>
            </a:r>
          </a:p>
          <a:p>
            <a:pPr algn="ctr">
              <a:lnSpc>
                <a:spcPts val="2409"/>
              </a:lnSpc>
            </a:pPr>
            <a:r>
              <a:rPr lang="en-US" sz="1720">
                <a:solidFill>
                  <a:srgbClr val="000000"/>
                </a:solidFill>
                <a:latin typeface="Open Sans"/>
                <a:ea typeface="Open Sans"/>
                <a:cs typeface="Open Sans"/>
                <a:sym typeface="Open Sans"/>
              </a:rPr>
              <a:t>- Сучасні молодіжні вокально-інструментальні ансамблі«Симха», «Мазл Тов», продовжуючи традиції, виступаютьяк на міських святах, так і на міжнародних фестивалях.</a:t>
            </a:r>
          </a:p>
          <a:p>
            <a:pPr algn="ctr">
              <a:lnSpc>
                <a:spcPts val="2409"/>
              </a:lnSpc>
            </a:pPr>
            <a:r>
              <a:rPr lang="en-US" sz="1720">
                <a:solidFill>
                  <a:srgbClr val="000000"/>
                </a:solidFill>
                <a:latin typeface="Open Sans"/>
                <a:ea typeface="Open Sans"/>
                <a:cs typeface="Open Sans"/>
                <a:sym typeface="Open Sans"/>
              </a:rPr>
              <a:t>- У 1898 року в місті відкрили Катеринославські музичнікласи (в майбутньому музичне училище, зараз Академіямузики), де значну частину викладачів та учнів складалипредставники єврейської громади. Тут починали навчаннявідомі музиканти: віолончеліст Григорій П’ятигорський,один із родоначальників джазу Олександр Цфасман, скрипалі Самуїл Фурер і Леонід Коган.</a:t>
            </a:r>
          </a:p>
          <a:p>
            <a:pPr algn="ctr">
              <a:lnSpc>
                <a:spcPts val="2409"/>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10800000">
            <a:off x="-987148" y="-499540"/>
            <a:ext cx="21587287" cy="9757840"/>
            <a:chOff x="0" y="0"/>
            <a:chExt cx="5685541" cy="2569966"/>
          </a:xfrm>
        </p:grpSpPr>
        <p:sp>
          <p:nvSpPr>
            <p:cNvPr name="Freeform 4" id="4"/>
            <p:cNvSpPr/>
            <p:nvPr/>
          </p:nvSpPr>
          <p:spPr>
            <a:xfrm flipH="false" flipV="false" rot="0">
              <a:off x="0" y="0"/>
              <a:ext cx="5685541" cy="2569966"/>
            </a:xfrm>
            <a:custGeom>
              <a:avLst/>
              <a:gdLst/>
              <a:ahLst/>
              <a:cxnLst/>
              <a:rect r="r" b="b" t="t" l="l"/>
              <a:pathLst>
                <a:path h="2569966" w="5685541">
                  <a:moveTo>
                    <a:pt x="0" y="0"/>
                  </a:moveTo>
                  <a:lnTo>
                    <a:pt x="5685541" y="0"/>
                  </a:lnTo>
                  <a:lnTo>
                    <a:pt x="5685541" y="2569966"/>
                  </a:lnTo>
                  <a:lnTo>
                    <a:pt x="0" y="2569966"/>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5685541" cy="260806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034643" y="3533274"/>
            <a:ext cx="8450536" cy="5849190"/>
            <a:chOff x="0" y="0"/>
            <a:chExt cx="2225656" cy="1540528"/>
          </a:xfrm>
        </p:grpSpPr>
        <p:sp>
          <p:nvSpPr>
            <p:cNvPr name="Freeform 7" id="7"/>
            <p:cNvSpPr/>
            <p:nvPr/>
          </p:nvSpPr>
          <p:spPr>
            <a:xfrm flipH="false" flipV="false" rot="0">
              <a:off x="0" y="0"/>
              <a:ext cx="2225656" cy="1540528"/>
            </a:xfrm>
            <a:custGeom>
              <a:avLst/>
              <a:gdLst/>
              <a:ahLst/>
              <a:cxnLst/>
              <a:rect r="r" b="b" t="t" l="l"/>
              <a:pathLst>
                <a:path h="1540528" w="2225656">
                  <a:moveTo>
                    <a:pt x="32981" y="0"/>
                  </a:moveTo>
                  <a:lnTo>
                    <a:pt x="2192674" y="0"/>
                  </a:lnTo>
                  <a:cubicBezTo>
                    <a:pt x="2201422" y="0"/>
                    <a:pt x="2209810" y="3475"/>
                    <a:pt x="2215996" y="9660"/>
                  </a:cubicBezTo>
                  <a:cubicBezTo>
                    <a:pt x="2222181" y="15845"/>
                    <a:pt x="2225656" y="24234"/>
                    <a:pt x="2225656" y="32981"/>
                  </a:cubicBezTo>
                  <a:lnTo>
                    <a:pt x="2225656" y="1507546"/>
                  </a:lnTo>
                  <a:cubicBezTo>
                    <a:pt x="2225656" y="1516293"/>
                    <a:pt x="2222181" y="1524682"/>
                    <a:pt x="2215996" y="1530868"/>
                  </a:cubicBezTo>
                  <a:cubicBezTo>
                    <a:pt x="2209810" y="1537053"/>
                    <a:pt x="2201422" y="1540528"/>
                    <a:pt x="2192674" y="1540528"/>
                  </a:cubicBezTo>
                  <a:lnTo>
                    <a:pt x="32981" y="1540528"/>
                  </a:lnTo>
                  <a:cubicBezTo>
                    <a:pt x="24234" y="1540528"/>
                    <a:pt x="15845" y="1537053"/>
                    <a:pt x="9660" y="1530868"/>
                  </a:cubicBezTo>
                  <a:cubicBezTo>
                    <a:pt x="3475" y="1524682"/>
                    <a:pt x="0" y="1516293"/>
                    <a:pt x="0" y="1507546"/>
                  </a:cubicBezTo>
                  <a:lnTo>
                    <a:pt x="0" y="32981"/>
                  </a:lnTo>
                  <a:cubicBezTo>
                    <a:pt x="0" y="24234"/>
                    <a:pt x="3475" y="15845"/>
                    <a:pt x="9660" y="9660"/>
                  </a:cubicBezTo>
                  <a:cubicBezTo>
                    <a:pt x="15845" y="3475"/>
                    <a:pt x="24234" y="0"/>
                    <a:pt x="32981" y="0"/>
                  </a:cubicBezTo>
                  <a:close/>
                </a:path>
              </a:pathLst>
            </a:custGeom>
            <a:solidFill>
              <a:srgbClr val="FFF5E5">
                <a:alpha val="75686"/>
              </a:srgbClr>
            </a:solidFill>
            <a:ln cap="rnd">
              <a:noFill/>
              <a:prstDash val="solid"/>
              <a:round/>
            </a:ln>
          </p:spPr>
        </p:sp>
        <p:sp>
          <p:nvSpPr>
            <p:cNvPr name="TextBox 8" id="8"/>
            <p:cNvSpPr txBox="true"/>
            <p:nvPr/>
          </p:nvSpPr>
          <p:spPr>
            <a:xfrm>
              <a:off x="0" y="-38100"/>
              <a:ext cx="2225656" cy="1578628"/>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1312635" y="3790439"/>
            <a:ext cx="7831365" cy="5233829"/>
            <a:chOff x="0" y="0"/>
            <a:chExt cx="2062582" cy="1378457"/>
          </a:xfrm>
        </p:grpSpPr>
        <p:sp>
          <p:nvSpPr>
            <p:cNvPr name="Freeform 10" id="10"/>
            <p:cNvSpPr/>
            <p:nvPr/>
          </p:nvSpPr>
          <p:spPr>
            <a:xfrm flipH="false" flipV="false" rot="0">
              <a:off x="0" y="0"/>
              <a:ext cx="2062582" cy="1378457"/>
            </a:xfrm>
            <a:custGeom>
              <a:avLst/>
              <a:gdLst/>
              <a:ahLst/>
              <a:cxnLst/>
              <a:rect r="r" b="b" t="t" l="l"/>
              <a:pathLst>
                <a:path h="1378457" w="2062582">
                  <a:moveTo>
                    <a:pt x="22737" y="0"/>
                  </a:moveTo>
                  <a:lnTo>
                    <a:pt x="2039844" y="0"/>
                  </a:lnTo>
                  <a:cubicBezTo>
                    <a:pt x="2045875" y="0"/>
                    <a:pt x="2051658" y="2396"/>
                    <a:pt x="2055922" y="6660"/>
                  </a:cubicBezTo>
                  <a:cubicBezTo>
                    <a:pt x="2060186" y="10924"/>
                    <a:pt x="2062582" y="16707"/>
                    <a:pt x="2062582" y="22737"/>
                  </a:cubicBezTo>
                  <a:lnTo>
                    <a:pt x="2062582" y="1355720"/>
                  </a:lnTo>
                  <a:cubicBezTo>
                    <a:pt x="2062582" y="1368277"/>
                    <a:pt x="2052402" y="1378457"/>
                    <a:pt x="2039844" y="1378457"/>
                  </a:cubicBezTo>
                  <a:lnTo>
                    <a:pt x="22737" y="1378457"/>
                  </a:lnTo>
                  <a:cubicBezTo>
                    <a:pt x="16707" y="1378457"/>
                    <a:pt x="10924" y="1376062"/>
                    <a:pt x="6660" y="1371797"/>
                  </a:cubicBezTo>
                  <a:cubicBezTo>
                    <a:pt x="2396" y="1367533"/>
                    <a:pt x="0" y="1361750"/>
                    <a:pt x="0" y="1355720"/>
                  </a:cubicBezTo>
                  <a:lnTo>
                    <a:pt x="0" y="22737"/>
                  </a:lnTo>
                  <a:cubicBezTo>
                    <a:pt x="0" y="16707"/>
                    <a:pt x="2396" y="10924"/>
                    <a:pt x="6660" y="6660"/>
                  </a:cubicBezTo>
                  <a:cubicBezTo>
                    <a:pt x="10924" y="2396"/>
                    <a:pt x="16707" y="0"/>
                    <a:pt x="22737" y="0"/>
                  </a:cubicBezTo>
                  <a:close/>
                </a:path>
              </a:pathLst>
            </a:custGeom>
            <a:ln w="19050" cap="rnd">
              <a:solidFill>
                <a:srgbClr val="2C1A0D"/>
              </a:solidFill>
              <a:prstDash val="solid"/>
              <a:round/>
            </a:ln>
          </p:spPr>
        </p:sp>
        <p:sp>
          <p:nvSpPr>
            <p:cNvPr name="TextBox 11" id="11"/>
            <p:cNvSpPr txBox="true"/>
            <p:nvPr/>
          </p:nvSpPr>
          <p:spPr>
            <a:xfrm>
              <a:off x="0" y="-38100"/>
              <a:ext cx="2062582" cy="1416557"/>
            </a:xfrm>
            <a:prstGeom prst="rect">
              <a:avLst/>
            </a:prstGeom>
          </p:spPr>
          <p:txBody>
            <a:bodyPr anchor="ctr" rtlCol="false" tIns="50800" lIns="50800" bIns="50800" rIns="50800"/>
            <a:lstStyle/>
            <a:p>
              <a:pPr algn="ctr">
                <a:lnSpc>
                  <a:spcPts val="2659"/>
                </a:lnSpc>
              </a:pPr>
            </a:p>
          </p:txBody>
        </p:sp>
      </p:grpSp>
      <p:grpSp>
        <p:nvGrpSpPr>
          <p:cNvPr name="Group 12" id="12"/>
          <p:cNvGrpSpPr>
            <a:grpSpLocks noChangeAspect="true"/>
          </p:cNvGrpSpPr>
          <p:nvPr/>
        </p:nvGrpSpPr>
        <p:grpSpPr>
          <a:xfrm rot="0">
            <a:off x="9919542" y="5891794"/>
            <a:ext cx="4107218" cy="4107218"/>
            <a:chOff x="0" y="0"/>
            <a:chExt cx="6350000" cy="6350000"/>
          </a:xfrm>
        </p:grpSpPr>
        <p:sp>
          <p:nvSpPr>
            <p:cNvPr name="Freeform 13" id="13"/>
            <p:cNvSpPr/>
            <p:nvPr/>
          </p:nvSpPr>
          <p:spPr>
            <a:xfrm flipH="false" flipV="false" rot="0">
              <a:off x="0" y="0"/>
              <a:ext cx="6350000" cy="6347460"/>
            </a:xfrm>
            <a:custGeom>
              <a:avLst/>
              <a:gdLst/>
              <a:ahLst/>
              <a:cxnLst/>
              <a:rect r="r" b="b" t="t" l="l"/>
              <a:pathLst>
                <a:path h="6347460" w="6350000">
                  <a:moveTo>
                    <a:pt x="6350000" y="532130"/>
                  </a:moveTo>
                  <a:cubicBezTo>
                    <a:pt x="6350000" y="463550"/>
                    <a:pt x="6315710" y="402590"/>
                    <a:pt x="6263640" y="367030"/>
                  </a:cubicBezTo>
                  <a:cubicBezTo>
                    <a:pt x="6273800" y="360680"/>
                    <a:pt x="6282690" y="353060"/>
                    <a:pt x="6290310" y="344170"/>
                  </a:cubicBezTo>
                  <a:cubicBezTo>
                    <a:pt x="6328410" y="306070"/>
                    <a:pt x="6350000" y="255270"/>
                    <a:pt x="6350000" y="201930"/>
                  </a:cubicBezTo>
                  <a:cubicBezTo>
                    <a:pt x="6350000" y="148590"/>
                    <a:pt x="6328410" y="96520"/>
                    <a:pt x="6290310" y="59690"/>
                  </a:cubicBezTo>
                  <a:cubicBezTo>
                    <a:pt x="6252210" y="21590"/>
                    <a:pt x="6200140" y="0"/>
                    <a:pt x="6148070" y="0"/>
                  </a:cubicBezTo>
                  <a:cubicBezTo>
                    <a:pt x="6094730" y="0"/>
                    <a:pt x="6042660" y="21590"/>
                    <a:pt x="6005830" y="59690"/>
                  </a:cubicBezTo>
                  <a:cubicBezTo>
                    <a:pt x="5996940" y="68580"/>
                    <a:pt x="5990590" y="77470"/>
                    <a:pt x="5982970" y="86360"/>
                  </a:cubicBezTo>
                  <a:cubicBezTo>
                    <a:pt x="5946140" y="34290"/>
                    <a:pt x="5886450" y="0"/>
                    <a:pt x="5817870" y="0"/>
                  </a:cubicBezTo>
                  <a:cubicBezTo>
                    <a:pt x="5749290" y="0"/>
                    <a:pt x="5689600" y="34290"/>
                    <a:pt x="5652770" y="86360"/>
                  </a:cubicBezTo>
                  <a:cubicBezTo>
                    <a:pt x="5615940" y="34290"/>
                    <a:pt x="5556250" y="0"/>
                    <a:pt x="5487670" y="0"/>
                  </a:cubicBezTo>
                  <a:cubicBezTo>
                    <a:pt x="5419090" y="0"/>
                    <a:pt x="5359400" y="34290"/>
                    <a:pt x="5322570" y="86360"/>
                  </a:cubicBezTo>
                  <a:cubicBezTo>
                    <a:pt x="5285740" y="34290"/>
                    <a:pt x="5226050" y="0"/>
                    <a:pt x="5157470" y="0"/>
                  </a:cubicBezTo>
                  <a:cubicBezTo>
                    <a:pt x="5088890" y="0"/>
                    <a:pt x="5027930" y="34290"/>
                    <a:pt x="4992370" y="86360"/>
                  </a:cubicBezTo>
                  <a:cubicBezTo>
                    <a:pt x="4955540" y="34290"/>
                    <a:pt x="4894580" y="0"/>
                    <a:pt x="4827270" y="0"/>
                  </a:cubicBezTo>
                  <a:cubicBezTo>
                    <a:pt x="4758690" y="0"/>
                    <a:pt x="4699000" y="34290"/>
                    <a:pt x="4662170" y="86360"/>
                  </a:cubicBezTo>
                  <a:cubicBezTo>
                    <a:pt x="4625340" y="34290"/>
                    <a:pt x="4565650" y="0"/>
                    <a:pt x="4497070" y="0"/>
                  </a:cubicBezTo>
                  <a:cubicBezTo>
                    <a:pt x="4428490" y="0"/>
                    <a:pt x="4368800" y="34290"/>
                    <a:pt x="4331970" y="86360"/>
                  </a:cubicBezTo>
                  <a:cubicBezTo>
                    <a:pt x="4295140" y="34290"/>
                    <a:pt x="4235450" y="0"/>
                    <a:pt x="4166870" y="0"/>
                  </a:cubicBezTo>
                  <a:cubicBezTo>
                    <a:pt x="4098290" y="0"/>
                    <a:pt x="4038600" y="34290"/>
                    <a:pt x="4001770" y="86360"/>
                  </a:cubicBezTo>
                  <a:cubicBezTo>
                    <a:pt x="3964940" y="34290"/>
                    <a:pt x="3903980" y="0"/>
                    <a:pt x="3836670" y="0"/>
                  </a:cubicBezTo>
                  <a:cubicBezTo>
                    <a:pt x="3768090" y="0"/>
                    <a:pt x="3707130" y="34290"/>
                    <a:pt x="3671570" y="86360"/>
                  </a:cubicBezTo>
                  <a:cubicBezTo>
                    <a:pt x="3634740" y="34290"/>
                    <a:pt x="3575050" y="0"/>
                    <a:pt x="3506470" y="0"/>
                  </a:cubicBezTo>
                  <a:cubicBezTo>
                    <a:pt x="3437890" y="0"/>
                    <a:pt x="3378200" y="34290"/>
                    <a:pt x="3341370" y="86360"/>
                  </a:cubicBezTo>
                  <a:cubicBezTo>
                    <a:pt x="3304540" y="34290"/>
                    <a:pt x="3244850" y="0"/>
                    <a:pt x="3176270" y="0"/>
                  </a:cubicBezTo>
                  <a:cubicBezTo>
                    <a:pt x="3107690" y="0"/>
                    <a:pt x="3048000" y="34290"/>
                    <a:pt x="3011170" y="86360"/>
                  </a:cubicBezTo>
                  <a:cubicBezTo>
                    <a:pt x="2974340" y="34290"/>
                    <a:pt x="2914650" y="0"/>
                    <a:pt x="2846070" y="0"/>
                  </a:cubicBezTo>
                  <a:cubicBezTo>
                    <a:pt x="2777490" y="0"/>
                    <a:pt x="2716530" y="34290"/>
                    <a:pt x="2680970" y="86360"/>
                  </a:cubicBezTo>
                  <a:cubicBezTo>
                    <a:pt x="2644140" y="34290"/>
                    <a:pt x="2583180" y="0"/>
                    <a:pt x="2515870" y="0"/>
                  </a:cubicBezTo>
                  <a:cubicBezTo>
                    <a:pt x="2447290" y="0"/>
                    <a:pt x="2387600" y="34290"/>
                    <a:pt x="2350770" y="86360"/>
                  </a:cubicBezTo>
                  <a:cubicBezTo>
                    <a:pt x="2313940" y="34290"/>
                    <a:pt x="2254250" y="0"/>
                    <a:pt x="2185670" y="0"/>
                  </a:cubicBezTo>
                  <a:cubicBezTo>
                    <a:pt x="2117090" y="0"/>
                    <a:pt x="2057400" y="34290"/>
                    <a:pt x="2020570" y="86360"/>
                  </a:cubicBezTo>
                  <a:cubicBezTo>
                    <a:pt x="1983740" y="34290"/>
                    <a:pt x="1924050" y="0"/>
                    <a:pt x="1855470" y="0"/>
                  </a:cubicBezTo>
                  <a:cubicBezTo>
                    <a:pt x="1786890" y="0"/>
                    <a:pt x="1727200" y="34290"/>
                    <a:pt x="1690370" y="86360"/>
                  </a:cubicBezTo>
                  <a:cubicBezTo>
                    <a:pt x="1653540" y="34290"/>
                    <a:pt x="1593850" y="0"/>
                    <a:pt x="1525270" y="0"/>
                  </a:cubicBezTo>
                  <a:cubicBezTo>
                    <a:pt x="1456690" y="0"/>
                    <a:pt x="1395730" y="34290"/>
                    <a:pt x="1360170" y="86360"/>
                  </a:cubicBezTo>
                  <a:cubicBezTo>
                    <a:pt x="1324610" y="34290"/>
                    <a:pt x="1263650" y="0"/>
                    <a:pt x="1195070" y="0"/>
                  </a:cubicBezTo>
                  <a:cubicBezTo>
                    <a:pt x="1126490" y="0"/>
                    <a:pt x="1066800" y="34290"/>
                    <a:pt x="1029970" y="86360"/>
                  </a:cubicBezTo>
                  <a:cubicBezTo>
                    <a:pt x="990600" y="34290"/>
                    <a:pt x="930910" y="0"/>
                    <a:pt x="862330" y="0"/>
                  </a:cubicBezTo>
                  <a:cubicBezTo>
                    <a:pt x="793750" y="0"/>
                    <a:pt x="734060" y="34290"/>
                    <a:pt x="697230" y="86360"/>
                  </a:cubicBezTo>
                  <a:cubicBezTo>
                    <a:pt x="660400" y="34290"/>
                    <a:pt x="600710" y="0"/>
                    <a:pt x="532130" y="0"/>
                  </a:cubicBezTo>
                  <a:cubicBezTo>
                    <a:pt x="463550" y="0"/>
                    <a:pt x="402590" y="34290"/>
                    <a:pt x="367030" y="86360"/>
                  </a:cubicBezTo>
                  <a:cubicBezTo>
                    <a:pt x="360680" y="76200"/>
                    <a:pt x="353060" y="67310"/>
                    <a:pt x="344170" y="59690"/>
                  </a:cubicBezTo>
                  <a:cubicBezTo>
                    <a:pt x="306070" y="21590"/>
                    <a:pt x="254000" y="0"/>
                    <a:pt x="201930" y="0"/>
                  </a:cubicBezTo>
                  <a:cubicBezTo>
                    <a:pt x="148590" y="0"/>
                    <a:pt x="96520" y="21590"/>
                    <a:pt x="59690" y="59690"/>
                  </a:cubicBezTo>
                  <a:cubicBezTo>
                    <a:pt x="21590" y="96520"/>
                    <a:pt x="0" y="148590"/>
                    <a:pt x="0" y="201930"/>
                  </a:cubicBezTo>
                  <a:cubicBezTo>
                    <a:pt x="0" y="255270"/>
                    <a:pt x="21590" y="307340"/>
                    <a:pt x="59690" y="344170"/>
                  </a:cubicBezTo>
                  <a:cubicBezTo>
                    <a:pt x="68580" y="353060"/>
                    <a:pt x="77470" y="359410"/>
                    <a:pt x="86360" y="367030"/>
                  </a:cubicBezTo>
                  <a:cubicBezTo>
                    <a:pt x="34290" y="403860"/>
                    <a:pt x="0" y="463550"/>
                    <a:pt x="0" y="532130"/>
                  </a:cubicBezTo>
                  <a:cubicBezTo>
                    <a:pt x="0" y="600710"/>
                    <a:pt x="34290" y="660400"/>
                    <a:pt x="86360" y="697230"/>
                  </a:cubicBezTo>
                  <a:cubicBezTo>
                    <a:pt x="34290" y="734060"/>
                    <a:pt x="0" y="793750"/>
                    <a:pt x="0" y="862330"/>
                  </a:cubicBezTo>
                  <a:cubicBezTo>
                    <a:pt x="0" y="930910"/>
                    <a:pt x="34290" y="990600"/>
                    <a:pt x="86360" y="1027430"/>
                  </a:cubicBezTo>
                  <a:cubicBezTo>
                    <a:pt x="34290" y="1064260"/>
                    <a:pt x="0" y="1123950"/>
                    <a:pt x="0" y="1192530"/>
                  </a:cubicBezTo>
                  <a:cubicBezTo>
                    <a:pt x="0" y="1261110"/>
                    <a:pt x="34290" y="1322070"/>
                    <a:pt x="86360" y="1357630"/>
                  </a:cubicBezTo>
                  <a:cubicBezTo>
                    <a:pt x="34290" y="1393190"/>
                    <a:pt x="0" y="1454150"/>
                    <a:pt x="0" y="1522730"/>
                  </a:cubicBezTo>
                  <a:cubicBezTo>
                    <a:pt x="0" y="1591310"/>
                    <a:pt x="34290" y="1651000"/>
                    <a:pt x="86360" y="1687830"/>
                  </a:cubicBezTo>
                  <a:cubicBezTo>
                    <a:pt x="34290" y="1724660"/>
                    <a:pt x="0" y="1784350"/>
                    <a:pt x="0" y="1852930"/>
                  </a:cubicBezTo>
                  <a:cubicBezTo>
                    <a:pt x="0" y="1921510"/>
                    <a:pt x="34290" y="1981200"/>
                    <a:pt x="86360" y="2018030"/>
                  </a:cubicBezTo>
                  <a:cubicBezTo>
                    <a:pt x="34290" y="2054860"/>
                    <a:pt x="0" y="2114550"/>
                    <a:pt x="0" y="2183130"/>
                  </a:cubicBezTo>
                  <a:cubicBezTo>
                    <a:pt x="0" y="2251710"/>
                    <a:pt x="34290" y="2311400"/>
                    <a:pt x="86360" y="2348230"/>
                  </a:cubicBezTo>
                  <a:cubicBezTo>
                    <a:pt x="34290" y="2385060"/>
                    <a:pt x="0" y="2444750"/>
                    <a:pt x="0" y="2513330"/>
                  </a:cubicBezTo>
                  <a:cubicBezTo>
                    <a:pt x="0" y="2581910"/>
                    <a:pt x="34290" y="2642870"/>
                    <a:pt x="86360" y="2678430"/>
                  </a:cubicBezTo>
                  <a:cubicBezTo>
                    <a:pt x="34290" y="2713990"/>
                    <a:pt x="0" y="2774950"/>
                    <a:pt x="0" y="2843530"/>
                  </a:cubicBezTo>
                  <a:cubicBezTo>
                    <a:pt x="0" y="2912110"/>
                    <a:pt x="34290" y="2971800"/>
                    <a:pt x="86360" y="3008630"/>
                  </a:cubicBezTo>
                  <a:cubicBezTo>
                    <a:pt x="34290" y="3045460"/>
                    <a:pt x="0" y="3105150"/>
                    <a:pt x="0" y="3173730"/>
                  </a:cubicBezTo>
                  <a:cubicBezTo>
                    <a:pt x="0" y="3242310"/>
                    <a:pt x="34290" y="3302000"/>
                    <a:pt x="86360" y="3338830"/>
                  </a:cubicBezTo>
                  <a:cubicBezTo>
                    <a:pt x="34290" y="3375660"/>
                    <a:pt x="0" y="3435350"/>
                    <a:pt x="0" y="3503930"/>
                  </a:cubicBezTo>
                  <a:cubicBezTo>
                    <a:pt x="0" y="3572510"/>
                    <a:pt x="34290" y="3633470"/>
                    <a:pt x="86360" y="3669030"/>
                  </a:cubicBezTo>
                  <a:cubicBezTo>
                    <a:pt x="34290" y="3705860"/>
                    <a:pt x="0" y="3766820"/>
                    <a:pt x="0" y="3834130"/>
                  </a:cubicBezTo>
                  <a:cubicBezTo>
                    <a:pt x="0" y="3901440"/>
                    <a:pt x="34290" y="3962400"/>
                    <a:pt x="86360" y="3999230"/>
                  </a:cubicBezTo>
                  <a:cubicBezTo>
                    <a:pt x="34290" y="4036060"/>
                    <a:pt x="0" y="4095750"/>
                    <a:pt x="0" y="4164330"/>
                  </a:cubicBezTo>
                  <a:cubicBezTo>
                    <a:pt x="0" y="4232910"/>
                    <a:pt x="34290" y="4292600"/>
                    <a:pt x="86360" y="4329430"/>
                  </a:cubicBezTo>
                  <a:cubicBezTo>
                    <a:pt x="34290" y="4366260"/>
                    <a:pt x="0" y="4425950"/>
                    <a:pt x="0" y="4494530"/>
                  </a:cubicBezTo>
                  <a:cubicBezTo>
                    <a:pt x="0" y="4563110"/>
                    <a:pt x="34290" y="4622800"/>
                    <a:pt x="86360" y="4659630"/>
                  </a:cubicBezTo>
                  <a:cubicBezTo>
                    <a:pt x="34290" y="4696460"/>
                    <a:pt x="0" y="4756150"/>
                    <a:pt x="0" y="4824730"/>
                  </a:cubicBezTo>
                  <a:cubicBezTo>
                    <a:pt x="0" y="4893310"/>
                    <a:pt x="34290" y="4954270"/>
                    <a:pt x="86360" y="4989830"/>
                  </a:cubicBezTo>
                  <a:cubicBezTo>
                    <a:pt x="34290" y="5025390"/>
                    <a:pt x="0" y="5086350"/>
                    <a:pt x="0" y="5154930"/>
                  </a:cubicBezTo>
                  <a:cubicBezTo>
                    <a:pt x="0" y="5223510"/>
                    <a:pt x="34290" y="5283200"/>
                    <a:pt x="86360" y="5320030"/>
                  </a:cubicBezTo>
                  <a:cubicBezTo>
                    <a:pt x="34290" y="5356860"/>
                    <a:pt x="0" y="5416550"/>
                    <a:pt x="0" y="5485130"/>
                  </a:cubicBezTo>
                  <a:cubicBezTo>
                    <a:pt x="0" y="5553710"/>
                    <a:pt x="34290" y="5613400"/>
                    <a:pt x="86360" y="5650230"/>
                  </a:cubicBezTo>
                  <a:cubicBezTo>
                    <a:pt x="34290" y="5687060"/>
                    <a:pt x="0" y="5746750"/>
                    <a:pt x="0" y="5815330"/>
                  </a:cubicBezTo>
                  <a:cubicBezTo>
                    <a:pt x="0" y="5883910"/>
                    <a:pt x="34290" y="5944870"/>
                    <a:pt x="86360" y="5980430"/>
                  </a:cubicBezTo>
                  <a:cubicBezTo>
                    <a:pt x="76200" y="5986780"/>
                    <a:pt x="67310" y="5994400"/>
                    <a:pt x="59690" y="6003290"/>
                  </a:cubicBezTo>
                  <a:cubicBezTo>
                    <a:pt x="22860" y="6041390"/>
                    <a:pt x="0" y="6093460"/>
                    <a:pt x="0" y="6145530"/>
                  </a:cubicBezTo>
                  <a:cubicBezTo>
                    <a:pt x="0" y="6198870"/>
                    <a:pt x="20320" y="6249670"/>
                    <a:pt x="59690" y="6287770"/>
                  </a:cubicBezTo>
                  <a:cubicBezTo>
                    <a:pt x="97790" y="6325870"/>
                    <a:pt x="148590" y="6347460"/>
                    <a:pt x="201930" y="6347460"/>
                  </a:cubicBezTo>
                  <a:cubicBezTo>
                    <a:pt x="256540" y="6347460"/>
                    <a:pt x="307340" y="6325870"/>
                    <a:pt x="344170" y="6287770"/>
                  </a:cubicBezTo>
                  <a:cubicBezTo>
                    <a:pt x="353060" y="6278880"/>
                    <a:pt x="359410" y="6269990"/>
                    <a:pt x="367030" y="6261100"/>
                  </a:cubicBezTo>
                  <a:cubicBezTo>
                    <a:pt x="403860" y="6313170"/>
                    <a:pt x="463550" y="6347460"/>
                    <a:pt x="532130" y="6347460"/>
                  </a:cubicBezTo>
                  <a:cubicBezTo>
                    <a:pt x="600710" y="6347460"/>
                    <a:pt x="660400" y="6313170"/>
                    <a:pt x="697230" y="6261100"/>
                  </a:cubicBezTo>
                  <a:cubicBezTo>
                    <a:pt x="734060" y="6313170"/>
                    <a:pt x="793750" y="6347460"/>
                    <a:pt x="862330" y="6347460"/>
                  </a:cubicBezTo>
                  <a:cubicBezTo>
                    <a:pt x="930910" y="6347460"/>
                    <a:pt x="990600" y="6313170"/>
                    <a:pt x="1027430" y="6261100"/>
                  </a:cubicBezTo>
                  <a:cubicBezTo>
                    <a:pt x="1064260" y="6313170"/>
                    <a:pt x="1123950" y="6347460"/>
                    <a:pt x="1192530" y="6347460"/>
                  </a:cubicBezTo>
                  <a:cubicBezTo>
                    <a:pt x="1261110" y="6347460"/>
                    <a:pt x="1320800" y="6313170"/>
                    <a:pt x="1357630" y="6261100"/>
                  </a:cubicBezTo>
                  <a:cubicBezTo>
                    <a:pt x="1394460" y="6313170"/>
                    <a:pt x="1455420" y="6347460"/>
                    <a:pt x="1522730" y="6347460"/>
                  </a:cubicBezTo>
                  <a:cubicBezTo>
                    <a:pt x="1591310" y="6347460"/>
                    <a:pt x="1651000" y="6313170"/>
                    <a:pt x="1687830" y="6261100"/>
                  </a:cubicBezTo>
                  <a:cubicBezTo>
                    <a:pt x="1724660" y="6313170"/>
                    <a:pt x="1784350" y="6347460"/>
                    <a:pt x="1852930" y="6347460"/>
                  </a:cubicBezTo>
                  <a:cubicBezTo>
                    <a:pt x="1921510" y="6347460"/>
                    <a:pt x="1981200" y="6313170"/>
                    <a:pt x="2018030" y="6261100"/>
                  </a:cubicBezTo>
                  <a:cubicBezTo>
                    <a:pt x="2054860" y="6313170"/>
                    <a:pt x="2114550" y="6347460"/>
                    <a:pt x="2183130" y="6347460"/>
                  </a:cubicBezTo>
                  <a:cubicBezTo>
                    <a:pt x="2251710" y="6347460"/>
                    <a:pt x="2311400" y="6313170"/>
                    <a:pt x="2348230" y="6261100"/>
                  </a:cubicBezTo>
                  <a:cubicBezTo>
                    <a:pt x="2385060" y="6313170"/>
                    <a:pt x="2444750" y="6347460"/>
                    <a:pt x="2513330" y="6347460"/>
                  </a:cubicBezTo>
                  <a:cubicBezTo>
                    <a:pt x="2581910" y="6347460"/>
                    <a:pt x="2642870" y="6313170"/>
                    <a:pt x="2678430" y="6261100"/>
                  </a:cubicBezTo>
                  <a:cubicBezTo>
                    <a:pt x="2715260" y="6313170"/>
                    <a:pt x="2776220" y="6347460"/>
                    <a:pt x="2843530" y="6347460"/>
                  </a:cubicBezTo>
                  <a:cubicBezTo>
                    <a:pt x="2912110" y="6347460"/>
                    <a:pt x="2971800" y="6313170"/>
                    <a:pt x="3008630" y="6261100"/>
                  </a:cubicBezTo>
                  <a:cubicBezTo>
                    <a:pt x="3045460" y="6313170"/>
                    <a:pt x="3105150" y="6347460"/>
                    <a:pt x="3173730" y="6347460"/>
                  </a:cubicBezTo>
                  <a:cubicBezTo>
                    <a:pt x="3242310" y="6347460"/>
                    <a:pt x="3302000" y="6313170"/>
                    <a:pt x="3338830" y="6261100"/>
                  </a:cubicBezTo>
                  <a:cubicBezTo>
                    <a:pt x="3375660" y="6313170"/>
                    <a:pt x="3435350" y="6347460"/>
                    <a:pt x="3503930" y="6347460"/>
                  </a:cubicBezTo>
                  <a:cubicBezTo>
                    <a:pt x="3572510" y="6347460"/>
                    <a:pt x="3632200" y="6313170"/>
                    <a:pt x="3669030" y="6261100"/>
                  </a:cubicBezTo>
                  <a:cubicBezTo>
                    <a:pt x="3705860" y="6313170"/>
                    <a:pt x="3765550" y="6347460"/>
                    <a:pt x="3834130" y="6347460"/>
                  </a:cubicBezTo>
                  <a:cubicBezTo>
                    <a:pt x="3902710" y="6347460"/>
                    <a:pt x="3963670" y="6313170"/>
                    <a:pt x="3999230" y="6261100"/>
                  </a:cubicBezTo>
                  <a:cubicBezTo>
                    <a:pt x="4036060" y="6313170"/>
                    <a:pt x="4095750" y="6347460"/>
                    <a:pt x="4164330" y="6347460"/>
                  </a:cubicBezTo>
                  <a:cubicBezTo>
                    <a:pt x="4232910" y="6347460"/>
                    <a:pt x="4292600" y="6313170"/>
                    <a:pt x="4329430" y="6261100"/>
                  </a:cubicBezTo>
                  <a:cubicBezTo>
                    <a:pt x="4366260" y="6313170"/>
                    <a:pt x="4425950" y="6347460"/>
                    <a:pt x="4494530" y="6347460"/>
                  </a:cubicBezTo>
                  <a:cubicBezTo>
                    <a:pt x="4563110" y="6347460"/>
                    <a:pt x="4622800" y="6313170"/>
                    <a:pt x="4659630" y="6261100"/>
                  </a:cubicBezTo>
                  <a:cubicBezTo>
                    <a:pt x="4696460" y="6313170"/>
                    <a:pt x="4756150" y="6347460"/>
                    <a:pt x="4824730" y="6347460"/>
                  </a:cubicBezTo>
                  <a:cubicBezTo>
                    <a:pt x="4893310" y="6347460"/>
                    <a:pt x="4954270" y="6313170"/>
                    <a:pt x="4989830" y="6261100"/>
                  </a:cubicBezTo>
                  <a:cubicBezTo>
                    <a:pt x="5026660" y="6313170"/>
                    <a:pt x="5087620" y="6347460"/>
                    <a:pt x="5154930" y="6347460"/>
                  </a:cubicBezTo>
                  <a:cubicBezTo>
                    <a:pt x="5223510" y="6347460"/>
                    <a:pt x="5283200" y="6313170"/>
                    <a:pt x="5320030" y="6261100"/>
                  </a:cubicBezTo>
                  <a:cubicBezTo>
                    <a:pt x="5356860" y="6313170"/>
                    <a:pt x="5416550" y="6347460"/>
                    <a:pt x="5485130" y="6347460"/>
                  </a:cubicBezTo>
                  <a:cubicBezTo>
                    <a:pt x="5553710" y="6347460"/>
                    <a:pt x="5613400" y="6313170"/>
                    <a:pt x="5650230" y="6261100"/>
                  </a:cubicBezTo>
                  <a:cubicBezTo>
                    <a:pt x="5687060" y="6313170"/>
                    <a:pt x="5746750" y="6347460"/>
                    <a:pt x="5815330" y="6347460"/>
                  </a:cubicBezTo>
                  <a:cubicBezTo>
                    <a:pt x="5883910" y="6347460"/>
                    <a:pt x="5943600" y="6313170"/>
                    <a:pt x="5980430" y="6261100"/>
                  </a:cubicBezTo>
                  <a:cubicBezTo>
                    <a:pt x="5986780" y="6271260"/>
                    <a:pt x="5994400" y="6280150"/>
                    <a:pt x="6003290" y="6287770"/>
                  </a:cubicBezTo>
                  <a:cubicBezTo>
                    <a:pt x="6041390" y="6325870"/>
                    <a:pt x="6092190" y="6347460"/>
                    <a:pt x="6145530" y="6347460"/>
                  </a:cubicBezTo>
                  <a:cubicBezTo>
                    <a:pt x="6198870" y="6347460"/>
                    <a:pt x="6249670" y="6325870"/>
                    <a:pt x="6287770" y="6287770"/>
                  </a:cubicBezTo>
                  <a:cubicBezTo>
                    <a:pt x="6325870" y="6249670"/>
                    <a:pt x="6347460" y="6198870"/>
                    <a:pt x="6347460" y="6145530"/>
                  </a:cubicBezTo>
                  <a:cubicBezTo>
                    <a:pt x="6347460" y="6092190"/>
                    <a:pt x="6325870" y="6040120"/>
                    <a:pt x="6287770" y="6003290"/>
                  </a:cubicBezTo>
                  <a:cubicBezTo>
                    <a:pt x="6278880" y="5994400"/>
                    <a:pt x="6269990" y="5988050"/>
                    <a:pt x="6261100" y="5980430"/>
                  </a:cubicBezTo>
                  <a:cubicBezTo>
                    <a:pt x="6313170" y="5943600"/>
                    <a:pt x="6347460" y="5883910"/>
                    <a:pt x="6347460" y="5815330"/>
                  </a:cubicBezTo>
                  <a:cubicBezTo>
                    <a:pt x="6347460" y="5746750"/>
                    <a:pt x="6313170" y="5687060"/>
                    <a:pt x="6261100" y="5650230"/>
                  </a:cubicBezTo>
                  <a:cubicBezTo>
                    <a:pt x="6313170" y="5613400"/>
                    <a:pt x="6347460" y="5553710"/>
                    <a:pt x="6347460" y="5485130"/>
                  </a:cubicBezTo>
                  <a:cubicBezTo>
                    <a:pt x="6347460" y="5416550"/>
                    <a:pt x="6313170" y="5356860"/>
                    <a:pt x="6261100" y="5320030"/>
                  </a:cubicBezTo>
                  <a:cubicBezTo>
                    <a:pt x="6313170" y="5283200"/>
                    <a:pt x="6347460" y="5223510"/>
                    <a:pt x="6347460" y="5154930"/>
                  </a:cubicBezTo>
                  <a:cubicBezTo>
                    <a:pt x="6347460" y="5086350"/>
                    <a:pt x="6313170" y="5025390"/>
                    <a:pt x="6261100" y="4989830"/>
                  </a:cubicBezTo>
                  <a:cubicBezTo>
                    <a:pt x="6313170" y="4953000"/>
                    <a:pt x="6347460" y="4892040"/>
                    <a:pt x="6347460" y="4824730"/>
                  </a:cubicBezTo>
                  <a:cubicBezTo>
                    <a:pt x="6347460" y="4756150"/>
                    <a:pt x="6313170" y="4696460"/>
                    <a:pt x="6261100" y="4659630"/>
                  </a:cubicBezTo>
                  <a:cubicBezTo>
                    <a:pt x="6313170" y="4622800"/>
                    <a:pt x="6347460" y="4563110"/>
                    <a:pt x="6347460" y="4494530"/>
                  </a:cubicBezTo>
                  <a:cubicBezTo>
                    <a:pt x="6347460" y="4425950"/>
                    <a:pt x="6313170" y="4366260"/>
                    <a:pt x="6261100" y="4329430"/>
                  </a:cubicBezTo>
                  <a:cubicBezTo>
                    <a:pt x="6313170" y="4292600"/>
                    <a:pt x="6347460" y="4232910"/>
                    <a:pt x="6347460" y="4164330"/>
                  </a:cubicBezTo>
                  <a:cubicBezTo>
                    <a:pt x="6347460" y="4095750"/>
                    <a:pt x="6313170" y="4036060"/>
                    <a:pt x="6261100" y="3999230"/>
                  </a:cubicBezTo>
                  <a:cubicBezTo>
                    <a:pt x="6313170" y="3962400"/>
                    <a:pt x="6347460" y="3901440"/>
                    <a:pt x="6347460" y="3834130"/>
                  </a:cubicBezTo>
                  <a:cubicBezTo>
                    <a:pt x="6347460" y="3765550"/>
                    <a:pt x="6313170" y="3704590"/>
                    <a:pt x="6261100" y="3669030"/>
                  </a:cubicBezTo>
                  <a:cubicBezTo>
                    <a:pt x="6313170" y="3632200"/>
                    <a:pt x="6347460" y="3572510"/>
                    <a:pt x="6347460" y="3503930"/>
                  </a:cubicBezTo>
                  <a:cubicBezTo>
                    <a:pt x="6347460" y="3435350"/>
                    <a:pt x="6313170" y="3375660"/>
                    <a:pt x="6261100" y="3338830"/>
                  </a:cubicBezTo>
                  <a:cubicBezTo>
                    <a:pt x="6313170" y="3302000"/>
                    <a:pt x="6347460" y="3242310"/>
                    <a:pt x="6347460" y="3173730"/>
                  </a:cubicBezTo>
                  <a:cubicBezTo>
                    <a:pt x="6347460" y="3105150"/>
                    <a:pt x="6313170" y="3045460"/>
                    <a:pt x="6261100" y="3008630"/>
                  </a:cubicBezTo>
                  <a:cubicBezTo>
                    <a:pt x="6313170" y="2971800"/>
                    <a:pt x="6347460" y="2912110"/>
                    <a:pt x="6347460" y="2843530"/>
                  </a:cubicBezTo>
                  <a:cubicBezTo>
                    <a:pt x="6347460" y="2774950"/>
                    <a:pt x="6313170" y="2713990"/>
                    <a:pt x="6261100" y="2678430"/>
                  </a:cubicBezTo>
                  <a:cubicBezTo>
                    <a:pt x="6313170" y="2641600"/>
                    <a:pt x="6347460" y="2580640"/>
                    <a:pt x="6347460" y="2513330"/>
                  </a:cubicBezTo>
                  <a:cubicBezTo>
                    <a:pt x="6347460" y="2444750"/>
                    <a:pt x="6313170" y="2383790"/>
                    <a:pt x="6261100" y="2348230"/>
                  </a:cubicBezTo>
                  <a:cubicBezTo>
                    <a:pt x="6313170" y="2311400"/>
                    <a:pt x="6347460" y="2251710"/>
                    <a:pt x="6347460" y="2183130"/>
                  </a:cubicBezTo>
                  <a:cubicBezTo>
                    <a:pt x="6347460" y="2114550"/>
                    <a:pt x="6313170" y="2054860"/>
                    <a:pt x="6261100" y="2018030"/>
                  </a:cubicBezTo>
                  <a:cubicBezTo>
                    <a:pt x="6313170" y="1981200"/>
                    <a:pt x="6347460" y="1921510"/>
                    <a:pt x="6347460" y="1852930"/>
                  </a:cubicBezTo>
                  <a:cubicBezTo>
                    <a:pt x="6347460" y="1784350"/>
                    <a:pt x="6313170" y="1724660"/>
                    <a:pt x="6261100" y="1687830"/>
                  </a:cubicBezTo>
                  <a:cubicBezTo>
                    <a:pt x="6313170" y="1651000"/>
                    <a:pt x="6347460" y="1591310"/>
                    <a:pt x="6347460" y="1522730"/>
                  </a:cubicBezTo>
                  <a:cubicBezTo>
                    <a:pt x="6347460" y="1454150"/>
                    <a:pt x="6313170" y="1393190"/>
                    <a:pt x="6261100" y="1357630"/>
                  </a:cubicBezTo>
                  <a:cubicBezTo>
                    <a:pt x="6313170" y="1322070"/>
                    <a:pt x="6347460" y="1261110"/>
                    <a:pt x="6347460" y="1192530"/>
                  </a:cubicBezTo>
                  <a:cubicBezTo>
                    <a:pt x="6347460" y="1123950"/>
                    <a:pt x="6313170" y="1064260"/>
                    <a:pt x="6261100" y="1027430"/>
                  </a:cubicBezTo>
                  <a:cubicBezTo>
                    <a:pt x="6313170" y="990600"/>
                    <a:pt x="6347460" y="930910"/>
                    <a:pt x="6347460" y="862330"/>
                  </a:cubicBezTo>
                  <a:cubicBezTo>
                    <a:pt x="6347460" y="793750"/>
                    <a:pt x="6313170" y="734060"/>
                    <a:pt x="6261100" y="697230"/>
                  </a:cubicBezTo>
                  <a:cubicBezTo>
                    <a:pt x="6315710" y="660400"/>
                    <a:pt x="6350000" y="600710"/>
                    <a:pt x="6350000" y="532130"/>
                  </a:cubicBezTo>
                  <a:close/>
                </a:path>
              </a:pathLst>
            </a:custGeom>
            <a:solidFill>
              <a:srgbClr val="FFD699"/>
            </a:solidFill>
          </p:spPr>
        </p:sp>
        <p:sp>
          <p:nvSpPr>
            <p:cNvPr name="Freeform 14" id="14"/>
            <p:cNvSpPr/>
            <p:nvPr/>
          </p:nvSpPr>
          <p:spPr>
            <a:xfrm flipH="false" flipV="false" rot="0">
              <a:off x="358140" y="358140"/>
              <a:ext cx="5632450" cy="5633720"/>
            </a:xfrm>
            <a:custGeom>
              <a:avLst/>
              <a:gdLst/>
              <a:ahLst/>
              <a:cxnLst/>
              <a:rect r="r" b="b" t="t" l="l"/>
              <a:pathLst>
                <a:path h="5633720" w="5632450">
                  <a:moveTo>
                    <a:pt x="0" y="0"/>
                  </a:moveTo>
                  <a:lnTo>
                    <a:pt x="5632450" y="0"/>
                  </a:lnTo>
                  <a:lnTo>
                    <a:pt x="5632450" y="5633720"/>
                  </a:lnTo>
                  <a:lnTo>
                    <a:pt x="0" y="5633720"/>
                  </a:lnTo>
                  <a:close/>
                </a:path>
              </a:pathLst>
            </a:custGeom>
            <a:blipFill>
              <a:blip r:embed="rId3"/>
              <a:stretch>
                <a:fillRect l="0" t="-4395" r="0" b="-4395"/>
              </a:stretch>
            </a:blipFill>
          </p:spPr>
        </p:sp>
      </p:grpSp>
      <p:grpSp>
        <p:nvGrpSpPr>
          <p:cNvPr name="Group 15" id="15"/>
          <p:cNvGrpSpPr>
            <a:grpSpLocks noChangeAspect="true"/>
          </p:cNvGrpSpPr>
          <p:nvPr/>
        </p:nvGrpSpPr>
        <p:grpSpPr>
          <a:xfrm rot="0">
            <a:off x="13583670" y="3042145"/>
            <a:ext cx="4202710" cy="4202710"/>
            <a:chOff x="0" y="0"/>
            <a:chExt cx="6350000" cy="6350000"/>
          </a:xfrm>
        </p:grpSpPr>
        <p:sp>
          <p:nvSpPr>
            <p:cNvPr name="Freeform 16" id="16"/>
            <p:cNvSpPr/>
            <p:nvPr/>
          </p:nvSpPr>
          <p:spPr>
            <a:xfrm flipH="false" flipV="false" rot="0">
              <a:off x="0" y="0"/>
              <a:ext cx="6350000" cy="6347460"/>
            </a:xfrm>
            <a:custGeom>
              <a:avLst/>
              <a:gdLst/>
              <a:ahLst/>
              <a:cxnLst/>
              <a:rect r="r" b="b" t="t" l="l"/>
              <a:pathLst>
                <a:path h="6347460" w="6350000">
                  <a:moveTo>
                    <a:pt x="6350000" y="532130"/>
                  </a:moveTo>
                  <a:cubicBezTo>
                    <a:pt x="6350000" y="463550"/>
                    <a:pt x="6315710" y="402590"/>
                    <a:pt x="6263640" y="367030"/>
                  </a:cubicBezTo>
                  <a:cubicBezTo>
                    <a:pt x="6273800" y="360680"/>
                    <a:pt x="6282690" y="353060"/>
                    <a:pt x="6290310" y="344170"/>
                  </a:cubicBezTo>
                  <a:cubicBezTo>
                    <a:pt x="6328410" y="306070"/>
                    <a:pt x="6350000" y="255270"/>
                    <a:pt x="6350000" y="201930"/>
                  </a:cubicBezTo>
                  <a:cubicBezTo>
                    <a:pt x="6350000" y="148590"/>
                    <a:pt x="6328410" y="96520"/>
                    <a:pt x="6290310" y="59690"/>
                  </a:cubicBezTo>
                  <a:cubicBezTo>
                    <a:pt x="6252210" y="21590"/>
                    <a:pt x="6200140" y="0"/>
                    <a:pt x="6148070" y="0"/>
                  </a:cubicBezTo>
                  <a:cubicBezTo>
                    <a:pt x="6094730" y="0"/>
                    <a:pt x="6042660" y="21590"/>
                    <a:pt x="6005830" y="59690"/>
                  </a:cubicBezTo>
                  <a:cubicBezTo>
                    <a:pt x="5996940" y="68580"/>
                    <a:pt x="5990590" y="77470"/>
                    <a:pt x="5982970" y="86360"/>
                  </a:cubicBezTo>
                  <a:cubicBezTo>
                    <a:pt x="5946140" y="34290"/>
                    <a:pt x="5886450" y="0"/>
                    <a:pt x="5817870" y="0"/>
                  </a:cubicBezTo>
                  <a:cubicBezTo>
                    <a:pt x="5749290" y="0"/>
                    <a:pt x="5689600" y="34290"/>
                    <a:pt x="5652770" y="86360"/>
                  </a:cubicBezTo>
                  <a:cubicBezTo>
                    <a:pt x="5615940" y="34290"/>
                    <a:pt x="5556250" y="0"/>
                    <a:pt x="5487670" y="0"/>
                  </a:cubicBezTo>
                  <a:cubicBezTo>
                    <a:pt x="5419090" y="0"/>
                    <a:pt x="5359400" y="34290"/>
                    <a:pt x="5322570" y="86360"/>
                  </a:cubicBezTo>
                  <a:cubicBezTo>
                    <a:pt x="5285740" y="34290"/>
                    <a:pt x="5226050" y="0"/>
                    <a:pt x="5157470" y="0"/>
                  </a:cubicBezTo>
                  <a:cubicBezTo>
                    <a:pt x="5088890" y="0"/>
                    <a:pt x="5027930" y="34290"/>
                    <a:pt x="4992370" y="86360"/>
                  </a:cubicBezTo>
                  <a:cubicBezTo>
                    <a:pt x="4955540" y="34290"/>
                    <a:pt x="4894580" y="0"/>
                    <a:pt x="4827270" y="0"/>
                  </a:cubicBezTo>
                  <a:cubicBezTo>
                    <a:pt x="4758690" y="0"/>
                    <a:pt x="4699000" y="34290"/>
                    <a:pt x="4662170" y="86360"/>
                  </a:cubicBezTo>
                  <a:cubicBezTo>
                    <a:pt x="4625340" y="34290"/>
                    <a:pt x="4565650" y="0"/>
                    <a:pt x="4497070" y="0"/>
                  </a:cubicBezTo>
                  <a:cubicBezTo>
                    <a:pt x="4428490" y="0"/>
                    <a:pt x="4368800" y="34290"/>
                    <a:pt x="4331970" y="86360"/>
                  </a:cubicBezTo>
                  <a:cubicBezTo>
                    <a:pt x="4295140" y="34290"/>
                    <a:pt x="4235450" y="0"/>
                    <a:pt x="4166870" y="0"/>
                  </a:cubicBezTo>
                  <a:cubicBezTo>
                    <a:pt x="4098290" y="0"/>
                    <a:pt x="4038600" y="34290"/>
                    <a:pt x="4001770" y="86360"/>
                  </a:cubicBezTo>
                  <a:cubicBezTo>
                    <a:pt x="3964940" y="34290"/>
                    <a:pt x="3903980" y="0"/>
                    <a:pt x="3836670" y="0"/>
                  </a:cubicBezTo>
                  <a:cubicBezTo>
                    <a:pt x="3768090" y="0"/>
                    <a:pt x="3707130" y="34290"/>
                    <a:pt x="3671570" y="86360"/>
                  </a:cubicBezTo>
                  <a:cubicBezTo>
                    <a:pt x="3634740" y="34290"/>
                    <a:pt x="3575050" y="0"/>
                    <a:pt x="3506470" y="0"/>
                  </a:cubicBezTo>
                  <a:cubicBezTo>
                    <a:pt x="3437890" y="0"/>
                    <a:pt x="3378200" y="34290"/>
                    <a:pt x="3341370" y="86360"/>
                  </a:cubicBezTo>
                  <a:cubicBezTo>
                    <a:pt x="3304540" y="34290"/>
                    <a:pt x="3244850" y="0"/>
                    <a:pt x="3176270" y="0"/>
                  </a:cubicBezTo>
                  <a:cubicBezTo>
                    <a:pt x="3107690" y="0"/>
                    <a:pt x="3048000" y="34290"/>
                    <a:pt x="3011170" y="86360"/>
                  </a:cubicBezTo>
                  <a:cubicBezTo>
                    <a:pt x="2974340" y="34290"/>
                    <a:pt x="2914650" y="0"/>
                    <a:pt x="2846070" y="0"/>
                  </a:cubicBezTo>
                  <a:cubicBezTo>
                    <a:pt x="2777490" y="0"/>
                    <a:pt x="2716530" y="34290"/>
                    <a:pt x="2680970" y="86360"/>
                  </a:cubicBezTo>
                  <a:cubicBezTo>
                    <a:pt x="2644140" y="34290"/>
                    <a:pt x="2583180" y="0"/>
                    <a:pt x="2515870" y="0"/>
                  </a:cubicBezTo>
                  <a:cubicBezTo>
                    <a:pt x="2447290" y="0"/>
                    <a:pt x="2387600" y="34290"/>
                    <a:pt x="2350770" y="86360"/>
                  </a:cubicBezTo>
                  <a:cubicBezTo>
                    <a:pt x="2313940" y="34290"/>
                    <a:pt x="2254250" y="0"/>
                    <a:pt x="2185670" y="0"/>
                  </a:cubicBezTo>
                  <a:cubicBezTo>
                    <a:pt x="2117090" y="0"/>
                    <a:pt x="2057400" y="34290"/>
                    <a:pt x="2020570" y="86360"/>
                  </a:cubicBezTo>
                  <a:cubicBezTo>
                    <a:pt x="1983740" y="34290"/>
                    <a:pt x="1924050" y="0"/>
                    <a:pt x="1855470" y="0"/>
                  </a:cubicBezTo>
                  <a:cubicBezTo>
                    <a:pt x="1786890" y="0"/>
                    <a:pt x="1727200" y="34290"/>
                    <a:pt x="1690370" y="86360"/>
                  </a:cubicBezTo>
                  <a:cubicBezTo>
                    <a:pt x="1653540" y="34290"/>
                    <a:pt x="1593850" y="0"/>
                    <a:pt x="1525270" y="0"/>
                  </a:cubicBezTo>
                  <a:cubicBezTo>
                    <a:pt x="1456690" y="0"/>
                    <a:pt x="1395730" y="34290"/>
                    <a:pt x="1360170" y="86360"/>
                  </a:cubicBezTo>
                  <a:cubicBezTo>
                    <a:pt x="1324610" y="34290"/>
                    <a:pt x="1263650" y="0"/>
                    <a:pt x="1195070" y="0"/>
                  </a:cubicBezTo>
                  <a:cubicBezTo>
                    <a:pt x="1126490" y="0"/>
                    <a:pt x="1066800" y="34290"/>
                    <a:pt x="1029970" y="86360"/>
                  </a:cubicBezTo>
                  <a:cubicBezTo>
                    <a:pt x="990600" y="34290"/>
                    <a:pt x="930910" y="0"/>
                    <a:pt x="862330" y="0"/>
                  </a:cubicBezTo>
                  <a:cubicBezTo>
                    <a:pt x="793750" y="0"/>
                    <a:pt x="734060" y="34290"/>
                    <a:pt x="697230" y="86360"/>
                  </a:cubicBezTo>
                  <a:cubicBezTo>
                    <a:pt x="660400" y="34290"/>
                    <a:pt x="600710" y="0"/>
                    <a:pt x="532130" y="0"/>
                  </a:cubicBezTo>
                  <a:cubicBezTo>
                    <a:pt x="463550" y="0"/>
                    <a:pt x="402590" y="34290"/>
                    <a:pt x="367030" y="86360"/>
                  </a:cubicBezTo>
                  <a:cubicBezTo>
                    <a:pt x="360680" y="76200"/>
                    <a:pt x="353060" y="67310"/>
                    <a:pt x="344170" y="59690"/>
                  </a:cubicBezTo>
                  <a:cubicBezTo>
                    <a:pt x="306070" y="21590"/>
                    <a:pt x="254000" y="0"/>
                    <a:pt x="201930" y="0"/>
                  </a:cubicBezTo>
                  <a:cubicBezTo>
                    <a:pt x="148590" y="0"/>
                    <a:pt x="96520" y="21590"/>
                    <a:pt x="59690" y="59690"/>
                  </a:cubicBezTo>
                  <a:cubicBezTo>
                    <a:pt x="21590" y="96520"/>
                    <a:pt x="0" y="148590"/>
                    <a:pt x="0" y="201930"/>
                  </a:cubicBezTo>
                  <a:cubicBezTo>
                    <a:pt x="0" y="255270"/>
                    <a:pt x="21590" y="307340"/>
                    <a:pt x="59690" y="344170"/>
                  </a:cubicBezTo>
                  <a:cubicBezTo>
                    <a:pt x="68580" y="353060"/>
                    <a:pt x="77470" y="359410"/>
                    <a:pt x="86360" y="367030"/>
                  </a:cubicBezTo>
                  <a:cubicBezTo>
                    <a:pt x="34290" y="403860"/>
                    <a:pt x="0" y="463550"/>
                    <a:pt x="0" y="532130"/>
                  </a:cubicBezTo>
                  <a:cubicBezTo>
                    <a:pt x="0" y="600710"/>
                    <a:pt x="34290" y="660400"/>
                    <a:pt x="86360" y="697230"/>
                  </a:cubicBezTo>
                  <a:cubicBezTo>
                    <a:pt x="34290" y="734060"/>
                    <a:pt x="0" y="793750"/>
                    <a:pt x="0" y="862330"/>
                  </a:cubicBezTo>
                  <a:cubicBezTo>
                    <a:pt x="0" y="930910"/>
                    <a:pt x="34290" y="990600"/>
                    <a:pt x="86360" y="1027430"/>
                  </a:cubicBezTo>
                  <a:cubicBezTo>
                    <a:pt x="34290" y="1064260"/>
                    <a:pt x="0" y="1123950"/>
                    <a:pt x="0" y="1192530"/>
                  </a:cubicBezTo>
                  <a:cubicBezTo>
                    <a:pt x="0" y="1261110"/>
                    <a:pt x="34290" y="1322070"/>
                    <a:pt x="86360" y="1357630"/>
                  </a:cubicBezTo>
                  <a:cubicBezTo>
                    <a:pt x="34290" y="1393190"/>
                    <a:pt x="0" y="1454150"/>
                    <a:pt x="0" y="1522730"/>
                  </a:cubicBezTo>
                  <a:cubicBezTo>
                    <a:pt x="0" y="1591310"/>
                    <a:pt x="34290" y="1651000"/>
                    <a:pt x="86360" y="1687830"/>
                  </a:cubicBezTo>
                  <a:cubicBezTo>
                    <a:pt x="34290" y="1724660"/>
                    <a:pt x="0" y="1784350"/>
                    <a:pt x="0" y="1852930"/>
                  </a:cubicBezTo>
                  <a:cubicBezTo>
                    <a:pt x="0" y="1921510"/>
                    <a:pt x="34290" y="1981200"/>
                    <a:pt x="86360" y="2018030"/>
                  </a:cubicBezTo>
                  <a:cubicBezTo>
                    <a:pt x="34290" y="2054860"/>
                    <a:pt x="0" y="2114550"/>
                    <a:pt x="0" y="2183130"/>
                  </a:cubicBezTo>
                  <a:cubicBezTo>
                    <a:pt x="0" y="2251710"/>
                    <a:pt x="34290" y="2311400"/>
                    <a:pt x="86360" y="2348230"/>
                  </a:cubicBezTo>
                  <a:cubicBezTo>
                    <a:pt x="34290" y="2385060"/>
                    <a:pt x="0" y="2444750"/>
                    <a:pt x="0" y="2513330"/>
                  </a:cubicBezTo>
                  <a:cubicBezTo>
                    <a:pt x="0" y="2581910"/>
                    <a:pt x="34290" y="2642870"/>
                    <a:pt x="86360" y="2678430"/>
                  </a:cubicBezTo>
                  <a:cubicBezTo>
                    <a:pt x="34290" y="2713990"/>
                    <a:pt x="0" y="2774950"/>
                    <a:pt x="0" y="2843530"/>
                  </a:cubicBezTo>
                  <a:cubicBezTo>
                    <a:pt x="0" y="2912110"/>
                    <a:pt x="34290" y="2971800"/>
                    <a:pt x="86360" y="3008630"/>
                  </a:cubicBezTo>
                  <a:cubicBezTo>
                    <a:pt x="34290" y="3045460"/>
                    <a:pt x="0" y="3105150"/>
                    <a:pt x="0" y="3173730"/>
                  </a:cubicBezTo>
                  <a:cubicBezTo>
                    <a:pt x="0" y="3242310"/>
                    <a:pt x="34290" y="3302000"/>
                    <a:pt x="86360" y="3338830"/>
                  </a:cubicBezTo>
                  <a:cubicBezTo>
                    <a:pt x="34290" y="3375660"/>
                    <a:pt x="0" y="3435350"/>
                    <a:pt x="0" y="3503930"/>
                  </a:cubicBezTo>
                  <a:cubicBezTo>
                    <a:pt x="0" y="3572510"/>
                    <a:pt x="34290" y="3633470"/>
                    <a:pt x="86360" y="3669030"/>
                  </a:cubicBezTo>
                  <a:cubicBezTo>
                    <a:pt x="34290" y="3705860"/>
                    <a:pt x="0" y="3766820"/>
                    <a:pt x="0" y="3834130"/>
                  </a:cubicBezTo>
                  <a:cubicBezTo>
                    <a:pt x="0" y="3901440"/>
                    <a:pt x="34290" y="3962400"/>
                    <a:pt x="86360" y="3999230"/>
                  </a:cubicBezTo>
                  <a:cubicBezTo>
                    <a:pt x="34290" y="4036060"/>
                    <a:pt x="0" y="4095750"/>
                    <a:pt x="0" y="4164330"/>
                  </a:cubicBezTo>
                  <a:cubicBezTo>
                    <a:pt x="0" y="4232910"/>
                    <a:pt x="34290" y="4292600"/>
                    <a:pt x="86360" y="4329430"/>
                  </a:cubicBezTo>
                  <a:cubicBezTo>
                    <a:pt x="34290" y="4366260"/>
                    <a:pt x="0" y="4425950"/>
                    <a:pt x="0" y="4494530"/>
                  </a:cubicBezTo>
                  <a:cubicBezTo>
                    <a:pt x="0" y="4563110"/>
                    <a:pt x="34290" y="4622800"/>
                    <a:pt x="86360" y="4659630"/>
                  </a:cubicBezTo>
                  <a:cubicBezTo>
                    <a:pt x="34290" y="4696460"/>
                    <a:pt x="0" y="4756150"/>
                    <a:pt x="0" y="4824730"/>
                  </a:cubicBezTo>
                  <a:cubicBezTo>
                    <a:pt x="0" y="4893310"/>
                    <a:pt x="34290" y="4954270"/>
                    <a:pt x="86360" y="4989830"/>
                  </a:cubicBezTo>
                  <a:cubicBezTo>
                    <a:pt x="34290" y="5025390"/>
                    <a:pt x="0" y="5086350"/>
                    <a:pt x="0" y="5154930"/>
                  </a:cubicBezTo>
                  <a:cubicBezTo>
                    <a:pt x="0" y="5223510"/>
                    <a:pt x="34290" y="5283200"/>
                    <a:pt x="86360" y="5320030"/>
                  </a:cubicBezTo>
                  <a:cubicBezTo>
                    <a:pt x="34290" y="5356860"/>
                    <a:pt x="0" y="5416550"/>
                    <a:pt x="0" y="5485130"/>
                  </a:cubicBezTo>
                  <a:cubicBezTo>
                    <a:pt x="0" y="5553710"/>
                    <a:pt x="34290" y="5613400"/>
                    <a:pt x="86360" y="5650230"/>
                  </a:cubicBezTo>
                  <a:cubicBezTo>
                    <a:pt x="34290" y="5687060"/>
                    <a:pt x="0" y="5746750"/>
                    <a:pt x="0" y="5815330"/>
                  </a:cubicBezTo>
                  <a:cubicBezTo>
                    <a:pt x="0" y="5883910"/>
                    <a:pt x="34290" y="5944870"/>
                    <a:pt x="86360" y="5980430"/>
                  </a:cubicBezTo>
                  <a:cubicBezTo>
                    <a:pt x="76200" y="5986780"/>
                    <a:pt x="67310" y="5994400"/>
                    <a:pt x="59690" y="6003290"/>
                  </a:cubicBezTo>
                  <a:cubicBezTo>
                    <a:pt x="22860" y="6041390"/>
                    <a:pt x="0" y="6093460"/>
                    <a:pt x="0" y="6145530"/>
                  </a:cubicBezTo>
                  <a:cubicBezTo>
                    <a:pt x="0" y="6198870"/>
                    <a:pt x="20320" y="6249670"/>
                    <a:pt x="59690" y="6287770"/>
                  </a:cubicBezTo>
                  <a:cubicBezTo>
                    <a:pt x="97790" y="6325870"/>
                    <a:pt x="148590" y="6347460"/>
                    <a:pt x="201930" y="6347460"/>
                  </a:cubicBezTo>
                  <a:cubicBezTo>
                    <a:pt x="256540" y="6347460"/>
                    <a:pt x="307340" y="6325870"/>
                    <a:pt x="344170" y="6287770"/>
                  </a:cubicBezTo>
                  <a:cubicBezTo>
                    <a:pt x="353060" y="6278880"/>
                    <a:pt x="359410" y="6269990"/>
                    <a:pt x="367030" y="6261100"/>
                  </a:cubicBezTo>
                  <a:cubicBezTo>
                    <a:pt x="403860" y="6313170"/>
                    <a:pt x="463550" y="6347460"/>
                    <a:pt x="532130" y="6347460"/>
                  </a:cubicBezTo>
                  <a:cubicBezTo>
                    <a:pt x="600710" y="6347460"/>
                    <a:pt x="660400" y="6313170"/>
                    <a:pt x="697230" y="6261100"/>
                  </a:cubicBezTo>
                  <a:cubicBezTo>
                    <a:pt x="734060" y="6313170"/>
                    <a:pt x="793750" y="6347460"/>
                    <a:pt x="862330" y="6347460"/>
                  </a:cubicBezTo>
                  <a:cubicBezTo>
                    <a:pt x="930910" y="6347460"/>
                    <a:pt x="990600" y="6313170"/>
                    <a:pt x="1027430" y="6261100"/>
                  </a:cubicBezTo>
                  <a:cubicBezTo>
                    <a:pt x="1064260" y="6313170"/>
                    <a:pt x="1123950" y="6347460"/>
                    <a:pt x="1192530" y="6347460"/>
                  </a:cubicBezTo>
                  <a:cubicBezTo>
                    <a:pt x="1261110" y="6347460"/>
                    <a:pt x="1320800" y="6313170"/>
                    <a:pt x="1357630" y="6261100"/>
                  </a:cubicBezTo>
                  <a:cubicBezTo>
                    <a:pt x="1394460" y="6313170"/>
                    <a:pt x="1455420" y="6347460"/>
                    <a:pt x="1522730" y="6347460"/>
                  </a:cubicBezTo>
                  <a:cubicBezTo>
                    <a:pt x="1591310" y="6347460"/>
                    <a:pt x="1651000" y="6313170"/>
                    <a:pt x="1687830" y="6261100"/>
                  </a:cubicBezTo>
                  <a:cubicBezTo>
                    <a:pt x="1724660" y="6313170"/>
                    <a:pt x="1784350" y="6347460"/>
                    <a:pt x="1852930" y="6347460"/>
                  </a:cubicBezTo>
                  <a:cubicBezTo>
                    <a:pt x="1921510" y="6347460"/>
                    <a:pt x="1981200" y="6313170"/>
                    <a:pt x="2018030" y="6261100"/>
                  </a:cubicBezTo>
                  <a:cubicBezTo>
                    <a:pt x="2054860" y="6313170"/>
                    <a:pt x="2114550" y="6347460"/>
                    <a:pt x="2183130" y="6347460"/>
                  </a:cubicBezTo>
                  <a:cubicBezTo>
                    <a:pt x="2251710" y="6347460"/>
                    <a:pt x="2311400" y="6313170"/>
                    <a:pt x="2348230" y="6261100"/>
                  </a:cubicBezTo>
                  <a:cubicBezTo>
                    <a:pt x="2385060" y="6313170"/>
                    <a:pt x="2444750" y="6347460"/>
                    <a:pt x="2513330" y="6347460"/>
                  </a:cubicBezTo>
                  <a:cubicBezTo>
                    <a:pt x="2581910" y="6347460"/>
                    <a:pt x="2642870" y="6313170"/>
                    <a:pt x="2678430" y="6261100"/>
                  </a:cubicBezTo>
                  <a:cubicBezTo>
                    <a:pt x="2715260" y="6313170"/>
                    <a:pt x="2776220" y="6347460"/>
                    <a:pt x="2843530" y="6347460"/>
                  </a:cubicBezTo>
                  <a:cubicBezTo>
                    <a:pt x="2912110" y="6347460"/>
                    <a:pt x="2971800" y="6313170"/>
                    <a:pt x="3008630" y="6261100"/>
                  </a:cubicBezTo>
                  <a:cubicBezTo>
                    <a:pt x="3045460" y="6313170"/>
                    <a:pt x="3105150" y="6347460"/>
                    <a:pt x="3173730" y="6347460"/>
                  </a:cubicBezTo>
                  <a:cubicBezTo>
                    <a:pt x="3242310" y="6347460"/>
                    <a:pt x="3302000" y="6313170"/>
                    <a:pt x="3338830" y="6261100"/>
                  </a:cubicBezTo>
                  <a:cubicBezTo>
                    <a:pt x="3375660" y="6313170"/>
                    <a:pt x="3435350" y="6347460"/>
                    <a:pt x="3503930" y="6347460"/>
                  </a:cubicBezTo>
                  <a:cubicBezTo>
                    <a:pt x="3572510" y="6347460"/>
                    <a:pt x="3632200" y="6313170"/>
                    <a:pt x="3669030" y="6261100"/>
                  </a:cubicBezTo>
                  <a:cubicBezTo>
                    <a:pt x="3705860" y="6313170"/>
                    <a:pt x="3765550" y="6347460"/>
                    <a:pt x="3834130" y="6347460"/>
                  </a:cubicBezTo>
                  <a:cubicBezTo>
                    <a:pt x="3902710" y="6347460"/>
                    <a:pt x="3963670" y="6313170"/>
                    <a:pt x="3999230" y="6261100"/>
                  </a:cubicBezTo>
                  <a:cubicBezTo>
                    <a:pt x="4036060" y="6313170"/>
                    <a:pt x="4095750" y="6347460"/>
                    <a:pt x="4164330" y="6347460"/>
                  </a:cubicBezTo>
                  <a:cubicBezTo>
                    <a:pt x="4232910" y="6347460"/>
                    <a:pt x="4292600" y="6313170"/>
                    <a:pt x="4329430" y="6261100"/>
                  </a:cubicBezTo>
                  <a:cubicBezTo>
                    <a:pt x="4366260" y="6313170"/>
                    <a:pt x="4425950" y="6347460"/>
                    <a:pt x="4494530" y="6347460"/>
                  </a:cubicBezTo>
                  <a:cubicBezTo>
                    <a:pt x="4563110" y="6347460"/>
                    <a:pt x="4622800" y="6313170"/>
                    <a:pt x="4659630" y="6261100"/>
                  </a:cubicBezTo>
                  <a:cubicBezTo>
                    <a:pt x="4696460" y="6313170"/>
                    <a:pt x="4756150" y="6347460"/>
                    <a:pt x="4824730" y="6347460"/>
                  </a:cubicBezTo>
                  <a:cubicBezTo>
                    <a:pt x="4893310" y="6347460"/>
                    <a:pt x="4954270" y="6313170"/>
                    <a:pt x="4989830" y="6261100"/>
                  </a:cubicBezTo>
                  <a:cubicBezTo>
                    <a:pt x="5026660" y="6313170"/>
                    <a:pt x="5087620" y="6347460"/>
                    <a:pt x="5154930" y="6347460"/>
                  </a:cubicBezTo>
                  <a:cubicBezTo>
                    <a:pt x="5223510" y="6347460"/>
                    <a:pt x="5283200" y="6313170"/>
                    <a:pt x="5320030" y="6261100"/>
                  </a:cubicBezTo>
                  <a:cubicBezTo>
                    <a:pt x="5356860" y="6313170"/>
                    <a:pt x="5416550" y="6347460"/>
                    <a:pt x="5485130" y="6347460"/>
                  </a:cubicBezTo>
                  <a:cubicBezTo>
                    <a:pt x="5553710" y="6347460"/>
                    <a:pt x="5613400" y="6313170"/>
                    <a:pt x="5650230" y="6261100"/>
                  </a:cubicBezTo>
                  <a:cubicBezTo>
                    <a:pt x="5687060" y="6313170"/>
                    <a:pt x="5746750" y="6347460"/>
                    <a:pt x="5815330" y="6347460"/>
                  </a:cubicBezTo>
                  <a:cubicBezTo>
                    <a:pt x="5883910" y="6347460"/>
                    <a:pt x="5943600" y="6313170"/>
                    <a:pt x="5980430" y="6261100"/>
                  </a:cubicBezTo>
                  <a:cubicBezTo>
                    <a:pt x="5986780" y="6271260"/>
                    <a:pt x="5994400" y="6280150"/>
                    <a:pt x="6003290" y="6287770"/>
                  </a:cubicBezTo>
                  <a:cubicBezTo>
                    <a:pt x="6041390" y="6325870"/>
                    <a:pt x="6092190" y="6347460"/>
                    <a:pt x="6145530" y="6347460"/>
                  </a:cubicBezTo>
                  <a:cubicBezTo>
                    <a:pt x="6198870" y="6347460"/>
                    <a:pt x="6249670" y="6325870"/>
                    <a:pt x="6287770" y="6287770"/>
                  </a:cubicBezTo>
                  <a:cubicBezTo>
                    <a:pt x="6325870" y="6249670"/>
                    <a:pt x="6347460" y="6198870"/>
                    <a:pt x="6347460" y="6145530"/>
                  </a:cubicBezTo>
                  <a:cubicBezTo>
                    <a:pt x="6347460" y="6092190"/>
                    <a:pt x="6325870" y="6040120"/>
                    <a:pt x="6287770" y="6003290"/>
                  </a:cubicBezTo>
                  <a:cubicBezTo>
                    <a:pt x="6278880" y="5994400"/>
                    <a:pt x="6269990" y="5988050"/>
                    <a:pt x="6261100" y="5980430"/>
                  </a:cubicBezTo>
                  <a:cubicBezTo>
                    <a:pt x="6313170" y="5943600"/>
                    <a:pt x="6347460" y="5883910"/>
                    <a:pt x="6347460" y="5815330"/>
                  </a:cubicBezTo>
                  <a:cubicBezTo>
                    <a:pt x="6347460" y="5746750"/>
                    <a:pt x="6313170" y="5687060"/>
                    <a:pt x="6261100" y="5650230"/>
                  </a:cubicBezTo>
                  <a:cubicBezTo>
                    <a:pt x="6313170" y="5613400"/>
                    <a:pt x="6347460" y="5553710"/>
                    <a:pt x="6347460" y="5485130"/>
                  </a:cubicBezTo>
                  <a:cubicBezTo>
                    <a:pt x="6347460" y="5416550"/>
                    <a:pt x="6313170" y="5356860"/>
                    <a:pt x="6261100" y="5320030"/>
                  </a:cubicBezTo>
                  <a:cubicBezTo>
                    <a:pt x="6313170" y="5283200"/>
                    <a:pt x="6347460" y="5223510"/>
                    <a:pt x="6347460" y="5154930"/>
                  </a:cubicBezTo>
                  <a:cubicBezTo>
                    <a:pt x="6347460" y="5086350"/>
                    <a:pt x="6313170" y="5025390"/>
                    <a:pt x="6261100" y="4989830"/>
                  </a:cubicBezTo>
                  <a:cubicBezTo>
                    <a:pt x="6313170" y="4953000"/>
                    <a:pt x="6347460" y="4892040"/>
                    <a:pt x="6347460" y="4824730"/>
                  </a:cubicBezTo>
                  <a:cubicBezTo>
                    <a:pt x="6347460" y="4756150"/>
                    <a:pt x="6313170" y="4696460"/>
                    <a:pt x="6261100" y="4659630"/>
                  </a:cubicBezTo>
                  <a:cubicBezTo>
                    <a:pt x="6313170" y="4622800"/>
                    <a:pt x="6347460" y="4563110"/>
                    <a:pt x="6347460" y="4494530"/>
                  </a:cubicBezTo>
                  <a:cubicBezTo>
                    <a:pt x="6347460" y="4425950"/>
                    <a:pt x="6313170" y="4366260"/>
                    <a:pt x="6261100" y="4329430"/>
                  </a:cubicBezTo>
                  <a:cubicBezTo>
                    <a:pt x="6313170" y="4292600"/>
                    <a:pt x="6347460" y="4232910"/>
                    <a:pt x="6347460" y="4164330"/>
                  </a:cubicBezTo>
                  <a:cubicBezTo>
                    <a:pt x="6347460" y="4095750"/>
                    <a:pt x="6313170" y="4036060"/>
                    <a:pt x="6261100" y="3999230"/>
                  </a:cubicBezTo>
                  <a:cubicBezTo>
                    <a:pt x="6313170" y="3962400"/>
                    <a:pt x="6347460" y="3901440"/>
                    <a:pt x="6347460" y="3834130"/>
                  </a:cubicBezTo>
                  <a:cubicBezTo>
                    <a:pt x="6347460" y="3765550"/>
                    <a:pt x="6313170" y="3704590"/>
                    <a:pt x="6261100" y="3669030"/>
                  </a:cubicBezTo>
                  <a:cubicBezTo>
                    <a:pt x="6313170" y="3632200"/>
                    <a:pt x="6347460" y="3572510"/>
                    <a:pt x="6347460" y="3503930"/>
                  </a:cubicBezTo>
                  <a:cubicBezTo>
                    <a:pt x="6347460" y="3435350"/>
                    <a:pt x="6313170" y="3375660"/>
                    <a:pt x="6261100" y="3338830"/>
                  </a:cubicBezTo>
                  <a:cubicBezTo>
                    <a:pt x="6313170" y="3302000"/>
                    <a:pt x="6347460" y="3242310"/>
                    <a:pt x="6347460" y="3173730"/>
                  </a:cubicBezTo>
                  <a:cubicBezTo>
                    <a:pt x="6347460" y="3105150"/>
                    <a:pt x="6313170" y="3045460"/>
                    <a:pt x="6261100" y="3008630"/>
                  </a:cubicBezTo>
                  <a:cubicBezTo>
                    <a:pt x="6313170" y="2971800"/>
                    <a:pt x="6347460" y="2912110"/>
                    <a:pt x="6347460" y="2843530"/>
                  </a:cubicBezTo>
                  <a:cubicBezTo>
                    <a:pt x="6347460" y="2774950"/>
                    <a:pt x="6313170" y="2713990"/>
                    <a:pt x="6261100" y="2678430"/>
                  </a:cubicBezTo>
                  <a:cubicBezTo>
                    <a:pt x="6313170" y="2641600"/>
                    <a:pt x="6347460" y="2580640"/>
                    <a:pt x="6347460" y="2513330"/>
                  </a:cubicBezTo>
                  <a:cubicBezTo>
                    <a:pt x="6347460" y="2444750"/>
                    <a:pt x="6313170" y="2383790"/>
                    <a:pt x="6261100" y="2348230"/>
                  </a:cubicBezTo>
                  <a:cubicBezTo>
                    <a:pt x="6313170" y="2311400"/>
                    <a:pt x="6347460" y="2251710"/>
                    <a:pt x="6347460" y="2183130"/>
                  </a:cubicBezTo>
                  <a:cubicBezTo>
                    <a:pt x="6347460" y="2114550"/>
                    <a:pt x="6313170" y="2054860"/>
                    <a:pt x="6261100" y="2018030"/>
                  </a:cubicBezTo>
                  <a:cubicBezTo>
                    <a:pt x="6313170" y="1981200"/>
                    <a:pt x="6347460" y="1921510"/>
                    <a:pt x="6347460" y="1852930"/>
                  </a:cubicBezTo>
                  <a:cubicBezTo>
                    <a:pt x="6347460" y="1784350"/>
                    <a:pt x="6313170" y="1724660"/>
                    <a:pt x="6261100" y="1687830"/>
                  </a:cubicBezTo>
                  <a:cubicBezTo>
                    <a:pt x="6313170" y="1651000"/>
                    <a:pt x="6347460" y="1591310"/>
                    <a:pt x="6347460" y="1522730"/>
                  </a:cubicBezTo>
                  <a:cubicBezTo>
                    <a:pt x="6347460" y="1454150"/>
                    <a:pt x="6313170" y="1393190"/>
                    <a:pt x="6261100" y="1357630"/>
                  </a:cubicBezTo>
                  <a:cubicBezTo>
                    <a:pt x="6313170" y="1322070"/>
                    <a:pt x="6347460" y="1261110"/>
                    <a:pt x="6347460" y="1192530"/>
                  </a:cubicBezTo>
                  <a:cubicBezTo>
                    <a:pt x="6347460" y="1123950"/>
                    <a:pt x="6313170" y="1064260"/>
                    <a:pt x="6261100" y="1027430"/>
                  </a:cubicBezTo>
                  <a:cubicBezTo>
                    <a:pt x="6313170" y="990600"/>
                    <a:pt x="6347460" y="930910"/>
                    <a:pt x="6347460" y="862330"/>
                  </a:cubicBezTo>
                  <a:cubicBezTo>
                    <a:pt x="6347460" y="793750"/>
                    <a:pt x="6313170" y="734060"/>
                    <a:pt x="6261100" y="697230"/>
                  </a:cubicBezTo>
                  <a:cubicBezTo>
                    <a:pt x="6315710" y="660400"/>
                    <a:pt x="6350000" y="600710"/>
                    <a:pt x="6350000" y="532130"/>
                  </a:cubicBezTo>
                  <a:close/>
                </a:path>
              </a:pathLst>
            </a:custGeom>
            <a:solidFill>
              <a:srgbClr val="FFD699"/>
            </a:solidFill>
          </p:spPr>
        </p:sp>
        <p:sp>
          <p:nvSpPr>
            <p:cNvPr name="Freeform 17" id="17"/>
            <p:cNvSpPr/>
            <p:nvPr/>
          </p:nvSpPr>
          <p:spPr>
            <a:xfrm flipH="false" flipV="false" rot="0">
              <a:off x="358140" y="358140"/>
              <a:ext cx="5632450" cy="5633720"/>
            </a:xfrm>
            <a:custGeom>
              <a:avLst/>
              <a:gdLst/>
              <a:ahLst/>
              <a:cxnLst/>
              <a:rect r="r" b="b" t="t" l="l"/>
              <a:pathLst>
                <a:path h="5633720" w="5632450">
                  <a:moveTo>
                    <a:pt x="0" y="0"/>
                  </a:moveTo>
                  <a:lnTo>
                    <a:pt x="5632450" y="0"/>
                  </a:lnTo>
                  <a:lnTo>
                    <a:pt x="5632450" y="5633720"/>
                  </a:lnTo>
                  <a:lnTo>
                    <a:pt x="0" y="5633720"/>
                  </a:lnTo>
                  <a:close/>
                </a:path>
              </a:pathLst>
            </a:custGeom>
            <a:blipFill>
              <a:blip r:embed="rId4"/>
              <a:stretch>
                <a:fillRect l="-27746" t="0" r="-27746" b="0"/>
              </a:stretch>
            </a:blipFill>
          </p:spPr>
        </p:sp>
      </p:grpSp>
      <p:sp>
        <p:nvSpPr>
          <p:cNvPr name="TextBox 18" id="18"/>
          <p:cNvSpPr txBox="true"/>
          <p:nvPr/>
        </p:nvSpPr>
        <p:spPr>
          <a:xfrm rot="0">
            <a:off x="1034643" y="895350"/>
            <a:ext cx="16230600" cy="2503170"/>
          </a:xfrm>
          <a:prstGeom prst="rect">
            <a:avLst/>
          </a:prstGeom>
        </p:spPr>
        <p:txBody>
          <a:bodyPr anchor="t" rtlCol="false" tIns="0" lIns="0" bIns="0" rIns="0">
            <a:spAutoFit/>
          </a:bodyPr>
          <a:lstStyle/>
          <a:p>
            <a:pPr algn="ctr">
              <a:lnSpc>
                <a:spcPts val="10080"/>
              </a:lnSpc>
            </a:pPr>
            <a:r>
              <a:rPr lang="en-US" sz="7200" spc="-244">
                <a:solidFill>
                  <a:srgbClr val="FFF5E5"/>
                </a:solidFill>
                <a:latin typeface="Chonburi"/>
                <a:ea typeface="Chonburi"/>
                <a:cs typeface="Chonburi"/>
                <a:sym typeface="Chonburi"/>
              </a:rPr>
              <a:t>ВЗАЄМОДІЯ КУЛЬТУР В КАТЕРИНОСЛАВІ-ДНІПРІ</a:t>
            </a:r>
          </a:p>
        </p:txBody>
      </p:sp>
      <p:sp>
        <p:nvSpPr>
          <p:cNvPr name="TextBox 19" id="19"/>
          <p:cNvSpPr txBox="true"/>
          <p:nvPr/>
        </p:nvSpPr>
        <p:spPr>
          <a:xfrm rot="0">
            <a:off x="1509828" y="4202080"/>
            <a:ext cx="7436978" cy="4349314"/>
          </a:xfrm>
          <a:prstGeom prst="rect">
            <a:avLst/>
          </a:prstGeom>
        </p:spPr>
        <p:txBody>
          <a:bodyPr anchor="t" rtlCol="false" tIns="0" lIns="0" bIns="0" rIns="0">
            <a:spAutoFit/>
          </a:bodyPr>
          <a:lstStyle/>
          <a:p>
            <a:pPr algn="ctr">
              <a:lnSpc>
                <a:spcPts val="2660"/>
              </a:lnSpc>
            </a:pPr>
            <a:r>
              <a:rPr lang="en-US" sz="1900">
                <a:solidFill>
                  <a:srgbClr val="000000"/>
                </a:solidFill>
                <a:latin typeface="Open Sans"/>
                <a:ea typeface="Open Sans"/>
                <a:cs typeface="Open Sans"/>
                <a:sym typeface="Open Sans"/>
              </a:rPr>
              <a:t>Взаємодія української та єврейської громад у Катеринославі (</a:t>
            </a:r>
            <a:r>
              <a:rPr lang="en-US" sz="1900">
                <a:solidFill>
                  <a:srgbClr val="000000"/>
                </a:solidFill>
                <a:latin typeface="Open Sans"/>
                <a:ea typeface="Open Sans"/>
                <a:cs typeface="Open Sans"/>
                <a:sym typeface="Open Sans"/>
              </a:rPr>
              <a:t>Дніпрі) — це унікальний приклад того, як дві різні традиції не просто співіснували, а взаємозбагачували  одна одну, створюючинеповторний характер нашого міста. Це поєднанняекономічного партнерства, культурного обміну і спільних викликів.</a:t>
            </a:r>
          </a:p>
          <a:p>
            <a:pPr algn="ctr">
              <a:lnSpc>
                <a:spcPts val="2660"/>
              </a:lnSpc>
            </a:pPr>
            <a:r>
              <a:rPr lang="en-US" sz="1900">
                <a:solidFill>
                  <a:srgbClr val="000000"/>
                </a:solidFill>
                <a:latin typeface="Open Sans"/>
                <a:ea typeface="Open Sans"/>
                <a:cs typeface="Open Sans"/>
                <a:sym typeface="Open Sans"/>
              </a:rPr>
              <a:t>•Перша синагога виникла ще у Новому Кодаку – центрі Кодацької паланки</a:t>
            </a:r>
          </a:p>
          <a:p>
            <a:pPr algn="ctr">
              <a:lnSpc>
                <a:spcPts val="2660"/>
              </a:lnSpc>
            </a:pPr>
            <a:r>
              <a:rPr lang="en-US" sz="1900">
                <a:solidFill>
                  <a:srgbClr val="000000"/>
                </a:solidFill>
                <a:latin typeface="Open Sans"/>
                <a:ea typeface="Open Sans"/>
                <a:cs typeface="Open Sans"/>
                <a:sym typeface="Open Sans"/>
              </a:rPr>
              <a:t>•Козаки були майстерними господарями, а єврейськіпереселенці принесли торговельні зв’язки та досвідлогістики.</a:t>
            </a:r>
          </a:p>
          <a:p>
            <a:pPr algn="ctr">
              <a:lnSpc>
                <a:spcPts val="2660"/>
              </a:lnSpc>
            </a:pPr>
            <a:r>
              <a:rPr lang="en-US" sz="1900">
                <a:solidFill>
                  <a:srgbClr val="000000"/>
                </a:solidFill>
                <a:latin typeface="Open Sans"/>
                <a:ea typeface="Open Sans"/>
                <a:cs typeface="Open Sans"/>
                <a:sym typeface="Open Sans"/>
              </a:rPr>
              <a:t>•Попри те, що громади мали свої релігійні центри(православні храми та синагоги)</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444" r="0" b="0"/>
            </a:stretch>
          </a:blipFill>
        </p:spPr>
      </p:sp>
      <p:grpSp>
        <p:nvGrpSpPr>
          <p:cNvPr name="Group 3" id="3"/>
          <p:cNvGrpSpPr/>
          <p:nvPr/>
        </p:nvGrpSpPr>
        <p:grpSpPr>
          <a:xfrm rot="0">
            <a:off x="-182395" y="776548"/>
            <a:ext cx="18652789" cy="9510452"/>
            <a:chOff x="0" y="0"/>
            <a:chExt cx="4912669" cy="2504811"/>
          </a:xfrm>
        </p:grpSpPr>
        <p:sp>
          <p:nvSpPr>
            <p:cNvPr name="Freeform 4" id="4"/>
            <p:cNvSpPr/>
            <p:nvPr/>
          </p:nvSpPr>
          <p:spPr>
            <a:xfrm flipH="false" flipV="false" rot="0">
              <a:off x="0" y="0"/>
              <a:ext cx="4912669" cy="2504810"/>
            </a:xfrm>
            <a:custGeom>
              <a:avLst/>
              <a:gdLst/>
              <a:ahLst/>
              <a:cxnLst/>
              <a:rect r="r" b="b" t="t" l="l"/>
              <a:pathLst>
                <a:path h="2504810" w="4912669">
                  <a:moveTo>
                    <a:pt x="0" y="0"/>
                  </a:moveTo>
                  <a:lnTo>
                    <a:pt x="4912669" y="0"/>
                  </a:lnTo>
                  <a:lnTo>
                    <a:pt x="4912669" y="2504810"/>
                  </a:lnTo>
                  <a:lnTo>
                    <a:pt x="0" y="2504810"/>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4912669" cy="2542911"/>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3745466" y="709195"/>
            <a:ext cx="10797067" cy="2074744"/>
          </a:xfrm>
          <a:prstGeom prst="rect">
            <a:avLst/>
          </a:prstGeom>
        </p:spPr>
        <p:txBody>
          <a:bodyPr anchor="t" rtlCol="false" tIns="0" lIns="0" bIns="0" rIns="0">
            <a:spAutoFit/>
          </a:bodyPr>
          <a:lstStyle/>
          <a:p>
            <a:pPr algn="ctr">
              <a:lnSpc>
                <a:spcPts val="16987"/>
              </a:lnSpc>
            </a:pPr>
            <a:r>
              <a:rPr lang="en-US" sz="12133" spc="-412">
                <a:solidFill>
                  <a:srgbClr val="FFF5E5"/>
                </a:solidFill>
                <a:latin typeface="Chonburi"/>
                <a:ea typeface="Chonburi"/>
                <a:cs typeface="Chonburi"/>
                <a:sym typeface="Chonburi"/>
              </a:rPr>
              <a:t>ВИСНОВОК</a:t>
            </a:r>
          </a:p>
        </p:txBody>
      </p:sp>
      <p:sp>
        <p:nvSpPr>
          <p:cNvPr name="TextBox 7" id="7"/>
          <p:cNvSpPr txBox="true"/>
          <p:nvPr/>
        </p:nvSpPr>
        <p:spPr>
          <a:xfrm rot="0">
            <a:off x="182395" y="3277235"/>
            <a:ext cx="18288000" cy="5981065"/>
          </a:xfrm>
          <a:prstGeom prst="rect">
            <a:avLst/>
          </a:prstGeom>
        </p:spPr>
        <p:txBody>
          <a:bodyPr anchor="t" rtlCol="false" tIns="0" lIns="0" bIns="0" rIns="0">
            <a:spAutoFit/>
          </a:bodyPr>
          <a:lstStyle/>
          <a:p>
            <a:pPr algn="ctr">
              <a:lnSpc>
                <a:spcPts val="4759"/>
              </a:lnSpc>
            </a:pPr>
            <a:r>
              <a:rPr lang="en-US" sz="3399">
                <a:solidFill>
                  <a:srgbClr val="FFF5E5"/>
                </a:solidFill>
                <a:latin typeface="Open Sans"/>
                <a:ea typeface="Open Sans"/>
                <a:cs typeface="Open Sans"/>
                <a:sym typeface="Open Sans"/>
              </a:rPr>
              <a:t> У ході дослідження було з’ясовано, що історія Дніпра нерозривно пов’язана з діяльністю єврейської громади. </a:t>
            </a:r>
          </a:p>
          <a:p>
            <a:pPr algn="ctr">
              <a:lnSpc>
                <a:spcPts val="4759"/>
              </a:lnSpc>
            </a:pPr>
            <a:r>
              <a:rPr lang="en-US" sz="3399">
                <a:solidFill>
                  <a:srgbClr val="FFF5E5"/>
                </a:solidFill>
                <a:latin typeface="Open Sans"/>
                <a:ea typeface="Open Sans"/>
                <a:cs typeface="Open Sans"/>
                <a:sym typeface="Open Sans"/>
              </a:rPr>
              <a:t>Результати роботи дозволяють зробити такі висновки:</a:t>
            </a:r>
          </a:p>
          <a:p>
            <a:pPr algn="ctr">
              <a:lnSpc>
                <a:spcPts val="4759"/>
              </a:lnSpc>
            </a:pPr>
            <a:r>
              <a:rPr lang="en-US" sz="3399">
                <a:solidFill>
                  <a:srgbClr val="FFF5E5"/>
                </a:solidFill>
                <a:latin typeface="Open Sans"/>
                <a:ea typeface="Open Sans"/>
                <a:cs typeface="Open Sans"/>
                <a:sym typeface="Open Sans"/>
              </a:rPr>
              <a:t>1. Єврейська громада міста пройшла шлях від стрімкого зростання в часи Катеринослава до відродження в незалежній Україні і залишається важливою частиною населення Дніпра.</a:t>
            </a:r>
          </a:p>
          <a:p>
            <a:pPr algn="ctr">
              <a:lnSpc>
                <a:spcPts val="4759"/>
              </a:lnSpc>
            </a:pPr>
            <a:r>
              <a:rPr lang="en-US" sz="3399">
                <a:solidFill>
                  <a:srgbClr val="FFF5E5"/>
                </a:solidFill>
                <a:latin typeface="Open Sans"/>
                <a:ea typeface="Open Sans"/>
                <a:cs typeface="Open Sans"/>
                <a:sym typeface="Open Sans"/>
              </a:rPr>
              <a:t>2. Єврейські підприємці та меценати ХІХ — початку ХХ ст. сприяли промисловому розвитку міста, розбудовуючи торгівлю, банківську справу, будівництво. Сьогодні ця традиція продовжується через сучасні бізнес-проєкти та інвестиції.</a:t>
            </a:r>
          </a:p>
          <a:p>
            <a:pPr algn="ctr">
              <a:lnSpc>
                <a:spcPts val="4759"/>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444" r="0" b="0"/>
            </a:stretch>
          </a:blipFill>
        </p:spPr>
      </p:sp>
      <p:grpSp>
        <p:nvGrpSpPr>
          <p:cNvPr name="Group 3" id="3"/>
          <p:cNvGrpSpPr/>
          <p:nvPr/>
        </p:nvGrpSpPr>
        <p:grpSpPr>
          <a:xfrm rot="0">
            <a:off x="-182395" y="776548"/>
            <a:ext cx="18652789" cy="9510452"/>
            <a:chOff x="0" y="0"/>
            <a:chExt cx="4912669" cy="2504811"/>
          </a:xfrm>
        </p:grpSpPr>
        <p:sp>
          <p:nvSpPr>
            <p:cNvPr name="Freeform 4" id="4"/>
            <p:cNvSpPr/>
            <p:nvPr/>
          </p:nvSpPr>
          <p:spPr>
            <a:xfrm flipH="false" flipV="false" rot="0">
              <a:off x="0" y="0"/>
              <a:ext cx="4912669" cy="2504810"/>
            </a:xfrm>
            <a:custGeom>
              <a:avLst/>
              <a:gdLst/>
              <a:ahLst/>
              <a:cxnLst/>
              <a:rect r="r" b="b" t="t" l="l"/>
              <a:pathLst>
                <a:path h="2504810" w="4912669">
                  <a:moveTo>
                    <a:pt x="0" y="0"/>
                  </a:moveTo>
                  <a:lnTo>
                    <a:pt x="4912669" y="0"/>
                  </a:lnTo>
                  <a:lnTo>
                    <a:pt x="4912669" y="2504810"/>
                  </a:lnTo>
                  <a:lnTo>
                    <a:pt x="0" y="2504810"/>
                  </a:lnTo>
                  <a:close/>
                </a:path>
              </a:pathLst>
            </a:custGeom>
            <a:gradFill rotWithShape="true">
              <a:gsLst>
                <a:gs pos="0">
                  <a:srgbClr val="301404">
                    <a:alpha val="0"/>
                  </a:srgbClr>
                </a:gs>
                <a:gs pos="50000">
                  <a:srgbClr val="190A02">
                    <a:alpha val="67000"/>
                  </a:srgbClr>
                </a:gs>
                <a:gs pos="100000">
                  <a:srgbClr val="190A02">
                    <a:alpha val="100000"/>
                  </a:srgbClr>
                </a:gs>
              </a:gsLst>
              <a:lin ang="5400000"/>
            </a:gradFill>
          </p:spPr>
        </p:sp>
        <p:sp>
          <p:nvSpPr>
            <p:cNvPr name="TextBox 5" id="5"/>
            <p:cNvSpPr txBox="true"/>
            <p:nvPr/>
          </p:nvSpPr>
          <p:spPr>
            <a:xfrm>
              <a:off x="0" y="-38100"/>
              <a:ext cx="4912669" cy="2542911"/>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11758" y="2423122"/>
            <a:ext cx="18191030" cy="5771640"/>
          </a:xfrm>
          <a:prstGeom prst="rect">
            <a:avLst/>
          </a:prstGeom>
        </p:spPr>
        <p:txBody>
          <a:bodyPr anchor="t" rtlCol="false" tIns="0" lIns="0" bIns="0" rIns="0">
            <a:spAutoFit/>
          </a:bodyPr>
          <a:lstStyle/>
          <a:p>
            <a:pPr algn="l">
              <a:lnSpc>
                <a:spcPts val="1568"/>
              </a:lnSpc>
            </a:pPr>
            <a:r>
              <a:rPr lang="en-US" sz="1120">
                <a:solidFill>
                  <a:srgbClr val="000000"/>
                </a:solidFill>
                <a:latin typeface="Arimo"/>
                <a:ea typeface="Arimo"/>
                <a:cs typeface="Arimo"/>
                <a:sym typeface="Arimo"/>
              </a:rPr>
              <a:t> </a:t>
            </a:r>
            <a:r>
              <a:rPr lang="en-US" sz="1120">
                <a:solidFill>
                  <a:srgbClr val="FFFFFF"/>
                </a:solidFill>
                <a:latin typeface="Arimo"/>
                <a:ea typeface="Arimo"/>
                <a:cs typeface="Arimo"/>
                <a:sym typeface="Arimo"/>
              </a:rPr>
              <a:t> </a:t>
            </a:r>
          </a:p>
          <a:p>
            <a:pPr algn="ctr">
              <a:lnSpc>
                <a:spcPts val="4443"/>
              </a:lnSpc>
            </a:pPr>
            <a:r>
              <a:rPr lang="en-US" sz="3174">
                <a:solidFill>
                  <a:srgbClr val="FFFFFF"/>
                </a:solidFill>
                <a:latin typeface="Open Sans"/>
                <a:ea typeface="Open Sans"/>
                <a:cs typeface="Open Sans"/>
                <a:sym typeface="Open Sans"/>
              </a:rPr>
              <a:t> Список використаної літератури</a:t>
            </a:r>
          </a:p>
          <a:p>
            <a:pPr algn="ctr">
              <a:lnSpc>
                <a:spcPts val="4443"/>
              </a:lnSpc>
            </a:pPr>
            <a:r>
              <a:rPr lang="en-US" sz="3174">
                <a:solidFill>
                  <a:srgbClr val="FFFFFF"/>
                </a:solidFill>
                <a:latin typeface="Open Sans"/>
                <a:ea typeface="Open Sans"/>
                <a:cs typeface="Open Sans"/>
                <a:sym typeface="Open Sans"/>
              </a:rPr>
              <a:t>•Бистряков М. В. "Евреи Екатеринослава-Днепропетровска", Дніпропетровськ, 2002</a:t>
            </a:r>
            <a:r>
              <a:rPr lang="en-US" sz="3174" i="true">
                <a:solidFill>
                  <a:srgbClr val="FFFFFF"/>
                </a:solidFill>
                <a:latin typeface="Open Sans Italics"/>
                <a:ea typeface="Open Sans Italics"/>
                <a:cs typeface="Open Sans Italics"/>
                <a:sym typeface="Open Sans Italics"/>
              </a:rPr>
              <a:t>.</a:t>
            </a:r>
          </a:p>
          <a:p>
            <a:pPr algn="ctr">
              <a:lnSpc>
                <a:spcPts val="4443"/>
              </a:lnSpc>
            </a:pPr>
            <a:r>
              <a:rPr lang="en-US" sz="3174">
                <a:solidFill>
                  <a:srgbClr val="FFFFFF"/>
                </a:solidFill>
                <a:latin typeface="Open Sans"/>
                <a:ea typeface="Open Sans"/>
                <a:cs typeface="Open Sans"/>
                <a:sym typeface="Open Sans"/>
              </a:rPr>
              <a:t>Retrieved from http://www.http://ju.org.ua/ pict_mod/pictures/24_item_file_ aleksandrbistryakov.pdf</a:t>
            </a:r>
          </a:p>
          <a:p>
            <a:pPr algn="ctr">
              <a:lnSpc>
                <a:spcPts val="4443"/>
              </a:lnSpc>
            </a:pPr>
            <a:r>
              <a:rPr lang="en-US" sz="3174">
                <a:solidFill>
                  <a:srgbClr val="FFFFFF"/>
                </a:solidFill>
                <a:latin typeface="Open Sans"/>
                <a:ea typeface="Open Sans"/>
                <a:cs typeface="Open Sans"/>
                <a:sym typeface="Open Sans"/>
              </a:rPr>
              <a:t>•Верменич Я. В. Історична урбаністика в Україні: теорія містознавства і методика літочислення. — К.: Інститут історії України НАНУ, 2011, стор. 308-310. </a:t>
            </a:r>
          </a:p>
          <a:p>
            <a:pPr algn="ctr">
              <a:lnSpc>
                <a:spcPts val="4443"/>
              </a:lnSpc>
            </a:pPr>
            <a:r>
              <a:rPr lang="en-US" sz="3174">
                <a:solidFill>
                  <a:srgbClr val="FFFFFF"/>
                </a:solidFill>
                <a:latin typeface="Open Sans"/>
                <a:ea typeface="Open Sans"/>
                <a:cs typeface="Open Sans"/>
                <a:sym typeface="Open Sans"/>
              </a:rPr>
              <a:t> </a:t>
            </a:r>
            <a:r>
              <a:rPr lang="en-US" sz="3174" u="sng">
                <a:solidFill>
                  <a:srgbClr val="FFFFFF"/>
                </a:solidFill>
                <a:latin typeface="Open Sans"/>
                <a:ea typeface="Open Sans"/>
                <a:cs typeface="Open Sans"/>
                <a:sym typeface="Open Sans"/>
                <a:hlinkClick r:id="rId3" tooltip="http://history.org.ua/LiberUA/978-966-02-5659-0/978-966-02-5659-0.pdf"/>
              </a:rPr>
              <a:t>http://history.org.ua/LiberUA/978-966-02-5659-0/978-966-02-5659-0.pdf</a:t>
            </a:r>
          </a:p>
          <a:p>
            <a:pPr algn="ctr">
              <a:lnSpc>
                <a:spcPts val="4443"/>
              </a:lnSpc>
            </a:pPr>
            <a:r>
              <a:rPr lang="en-US" sz="3174">
                <a:solidFill>
                  <a:srgbClr val="FFFFFF"/>
                </a:solidFill>
                <a:latin typeface="Open Sans"/>
                <a:ea typeface="Open Sans"/>
                <a:cs typeface="Open Sans"/>
                <a:sym typeface="Open Sans"/>
              </a:rPr>
              <a:t>•Гула М., 2021 МІKC, - 2021, №1(12), стор.217 </a:t>
            </a:r>
            <a:r>
              <a:rPr lang="en-US" sz="3174" u="sng">
                <a:solidFill>
                  <a:srgbClr val="FFFFFF"/>
                </a:solidFill>
                <a:latin typeface="Open Sans"/>
                <a:ea typeface="Open Sans"/>
                <a:cs typeface="Open Sans"/>
                <a:sym typeface="Open Sans"/>
                <a:hlinkClick r:id="rId4" tooltip="http://resource.history.org.ua/publ/misto_2021_12_15"/>
              </a:rPr>
              <a:t>http://resource.history.org.ua/publ/misto_2021_12_15</a:t>
            </a:r>
          </a:p>
          <a:p>
            <a:pPr algn="ctr">
              <a:lnSpc>
                <a:spcPts val="4443"/>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DAHEqM8cJ8M</dc:identifier>
  <dcterms:modified xsi:type="dcterms:W3CDTF">2011-08-01T06:04:30Z</dcterms:modified>
  <cp:revision>1</cp:revision>
  <dc:title>Внесок єврейської громади в розвиток міста Дніпра</dc:title>
</cp:coreProperties>
</file>