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Times New Roman Italics" panose="020B0604020202020204" charset="0"/>
      <p:regular r:id="rId17"/>
    </p:embeddedFont>
    <p:embeddedFont>
      <p:font typeface="Noto Serif Display Bold" panose="020B0604020202020204"/>
      <p:regular r:id="rId18"/>
    </p:embeddedFont>
    <p:embeddedFont>
      <p:font typeface="Times New Roman Bold Italics" panose="020B0604020202020204" charset="0"/>
      <p:regular r:id="rId19"/>
    </p:embeddedFont>
    <p:embeddedFont>
      <p:font typeface="Times New Roman Bold" panose="020B0604020202020204" charset="0"/>
      <p:regular r:id="rId20"/>
    </p:embeddedFont>
    <p:embeddedFont>
      <p:font typeface="Calibri" panose="020F0502020204030204" pitchFamily="34" charset="0"/>
      <p:regular r:id="rId21"/>
      <p:bold r:id="rId22"/>
      <p:italic r:id="rId23"/>
      <p:boldItalic r:id="rId24"/>
    </p:embeddedFont>
    <p:embeddedFont>
      <p:font typeface="Noto Serif Display" panose="020B0604020202020204"/>
      <p:regular r:id="rId25"/>
    </p:embeddedFont>
    <p:embeddedFont>
      <p:font typeface="Open Sans" panose="020B0604020202020204" charset="0"/>
      <p:regular r:id="rId26"/>
    </p:embeddedFont>
    <p:embeddedFont>
      <p:font typeface="Chonburi" panose="020B0604020202020204" charset="-34"/>
      <p:regular r:id="rId27"/>
    </p:embeddedFont>
    <p:embeddedFont>
      <p:font typeface="Open Sans Bold"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5" d="100"/>
          <a:sy n="55" d="100"/>
        </p:scale>
        <p:origin x="658" y="16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6.pn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0.png"/><Relationship Id="rId7" Type="http://schemas.openxmlformats.org/officeDocument/2006/relationships/image" Target="../media/image28.sv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5.svg"/><Relationship Id="rId9" Type="http://schemas.openxmlformats.org/officeDocument/2006/relationships/hyperlink" Target="https://www.google.com/search?client=firefox-b-d&amp;q=%D0%91%D1%83%D0%B4%D0%B8%D0%BD%D0%BE%D0%BA+%D0%BB%D1%96%D0%BA%D0%B0%D1%80%D1%8F+%D0%92%D0%B0%D0%B9%D1%81%D0%B5%D0%BD%D0%B1%D0%B5%D1%80%D0%B3%D0%B0+(%D0%BE%D0%B1%D0%BB%D0%B0%D1%81%D0%BD%D0%B8%D0%B9+%D0%B4%D0%B5%D0%BF%D0%B0%D1%80%D1%82%D0%B0%D0%BC%D0%B5%D0%BD%D1%82+%D0%BE%D1%85%D0%BE%D1%80%D0%BE%D0%BD%D0%B8+%D0%B7%D0%B4%D0%BE%D1%80%D0%BE%D0%B2'%D1%8F)&amp;mstk=AUtExfAhkzEGhUTqi9ygcqMB8KsvJW10IKvs6boRYeuTvF6NNzAIrw08KGiB65VdRp9Ju5x6-In-XqwvQIImPhMjoFeZGmC0yTyPAwi4AsmxnuAYElY9hbdJUI5Yw6TaucK3XImVuspU9PAT6GrVDItD9wcsZAObk8lUkAUsVJ2-eFIxq96D7-Gjpv99Nfvi-z8T84Wqs_Sz12uzMrYAZNe2QO6Q5Z1jUyw2dDj9DvV_4MyssRjTOuPmXW8sS-5eYcWYTx7lGALVtoobXaqZFe7xQRoIi0fNoGjgXBj0FeI8GoQrW3bPTj0RgPYNhJURlSJen7LfArQQzUTfn3PJ-_OiuGKykSpmYMyAr4QTduJu70KEy_t7MACcqFLkTyr4drJxmxdAyEhBE_P47LjFdGnGteqSlHA4opq9PCqud5iKEOskQwp0ibHAFICDpZLricHQ&amp;csui=3&amp;ved=2ahUKEwiT-K_6nc2TAxXoFBAIHetyDUwQgK4QegQIAhA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8.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44.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39.jpeg"/><Relationship Id="rId11" Type="http://schemas.openxmlformats.org/officeDocument/2006/relationships/image" Target="../media/image43.jpeg"/><Relationship Id="rId5" Type="http://schemas.openxmlformats.org/officeDocument/2006/relationships/image" Target="../media/image38.jpeg"/><Relationship Id="rId10" Type="http://schemas.openxmlformats.org/officeDocument/2006/relationships/image" Target="../media/image42.png"/><Relationship Id="rId4" Type="http://schemas.openxmlformats.org/officeDocument/2006/relationships/image" Target="../media/image45.svg"/><Relationship Id="rId9" Type="http://schemas.openxmlformats.org/officeDocument/2006/relationships/image" Target="../media/image50.svg"/></Relationships>
</file>

<file path=ppt/slides/_rels/slide11.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5.png"/><Relationship Id="rId7" Type="http://schemas.openxmlformats.org/officeDocument/2006/relationships/image" Target="../media/image48.jpeg"/><Relationship Id="rId12" Type="http://schemas.openxmlformats.org/officeDocument/2006/relationships/hyperlink" Target="https://www.instagram.com/goncharenkocentrekrop/" TargetMode="External"/><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hyperlink" Target="https://dszentrum.com.ua/uk/news-uk/deutsch_kropuvnutsky/" TargetMode="External"/><Relationship Id="rId5" Type="http://schemas.openxmlformats.org/officeDocument/2006/relationships/image" Target="../media/image46.jpeg"/><Relationship Id="rId10" Type="http://schemas.openxmlformats.org/officeDocument/2006/relationships/hyperlink" Target="https://www.facebook.com/Sprachlernzentrum/" TargetMode="External"/><Relationship Id="rId4" Type="http://schemas.openxmlformats.org/officeDocument/2006/relationships/image" Target="../media/image55.svg"/><Relationship Id="rId9" Type="http://schemas.openxmlformats.org/officeDocument/2006/relationships/image" Target="../media/image50.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67.svg"/></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69.svg"/></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8444"/>
            </a:stretch>
          </a:blipFill>
        </p:spPr>
      </p:sp>
      <p:grpSp>
        <p:nvGrpSpPr>
          <p:cNvPr id="3" name="Group 3"/>
          <p:cNvGrpSpPr/>
          <p:nvPr/>
        </p:nvGrpSpPr>
        <p:grpSpPr>
          <a:xfrm>
            <a:off x="-2765004" y="-672523"/>
            <a:ext cx="23818008" cy="12462006"/>
            <a:chOff x="0" y="0"/>
            <a:chExt cx="6273055" cy="3282174"/>
          </a:xfrm>
        </p:grpSpPr>
        <p:sp>
          <p:nvSpPr>
            <p:cNvPr id="4" name="Freeform 4"/>
            <p:cNvSpPr/>
            <p:nvPr/>
          </p:nvSpPr>
          <p:spPr>
            <a:xfrm>
              <a:off x="0" y="0"/>
              <a:ext cx="6273055" cy="3282174"/>
            </a:xfrm>
            <a:custGeom>
              <a:avLst/>
              <a:gdLst/>
              <a:ahLst/>
              <a:cxnLst/>
              <a:rect l="l" t="t" r="r" b="b"/>
              <a:pathLst>
                <a:path w="6273055" h="3282174">
                  <a:moveTo>
                    <a:pt x="0" y="0"/>
                  </a:moveTo>
                  <a:lnTo>
                    <a:pt x="6273055" y="0"/>
                  </a:lnTo>
                  <a:lnTo>
                    <a:pt x="6273055" y="3282174"/>
                  </a:lnTo>
                  <a:lnTo>
                    <a:pt x="0" y="3282174"/>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6273055" cy="3320274"/>
            </a:xfrm>
            <a:prstGeom prst="rect">
              <a:avLst/>
            </a:prstGeom>
          </p:spPr>
          <p:txBody>
            <a:bodyPr lIns="50800" tIns="50800" rIns="50800" bIns="50800" rtlCol="0" anchor="ctr"/>
            <a:lstStyle/>
            <a:p>
              <a:pPr algn="ctr">
                <a:lnSpc>
                  <a:spcPts val="2659"/>
                </a:lnSpc>
                <a:spcBef>
                  <a:spcPct val="0"/>
                </a:spcBef>
              </a:pPr>
              <a:endParaRPr/>
            </a:p>
          </p:txBody>
        </p:sp>
      </p:grpSp>
      <p:sp>
        <p:nvSpPr>
          <p:cNvPr id="6" name="AutoShape 6"/>
          <p:cNvSpPr/>
          <p:nvPr/>
        </p:nvSpPr>
        <p:spPr>
          <a:xfrm>
            <a:off x="381025" y="4902392"/>
            <a:ext cx="8329585" cy="0"/>
          </a:xfrm>
          <a:prstGeom prst="line">
            <a:avLst/>
          </a:prstGeom>
          <a:ln w="19050" cap="flat">
            <a:solidFill>
              <a:srgbClr val="FFF5E5"/>
            </a:solidFill>
            <a:prstDash val="solid"/>
            <a:headEnd type="none" w="sm" len="sm"/>
            <a:tailEnd type="none" w="sm" len="sm"/>
          </a:ln>
        </p:spPr>
      </p:sp>
      <p:sp>
        <p:nvSpPr>
          <p:cNvPr id="7" name="Freeform 7"/>
          <p:cNvSpPr/>
          <p:nvPr/>
        </p:nvSpPr>
        <p:spPr>
          <a:xfrm rot="5400000">
            <a:off x="7124426" y="-4167640"/>
            <a:ext cx="4039147" cy="13347488"/>
          </a:xfrm>
          <a:custGeom>
            <a:avLst/>
            <a:gdLst/>
            <a:ahLst/>
            <a:cxnLst/>
            <a:rect l="l" t="t" r="r" b="b"/>
            <a:pathLst>
              <a:path w="4039147" h="13347488">
                <a:moveTo>
                  <a:pt x="0" y="0"/>
                </a:moveTo>
                <a:lnTo>
                  <a:pt x="4039148" y="0"/>
                </a:lnTo>
                <a:lnTo>
                  <a:pt x="4039148" y="13347488"/>
                </a:lnTo>
                <a:lnTo>
                  <a:pt x="0" y="13347488"/>
                </a:lnTo>
                <a:lnTo>
                  <a:pt x="0" y="0"/>
                </a:lnTo>
                <a:close/>
              </a:path>
            </a:pathLst>
          </a:custGeom>
          <a:blipFill>
            <a:blip r:embed="rId3">
              <a:alphaModFix amt="70000"/>
            </a:blip>
            <a:stretch>
              <a:fillRect l="-40200" r="-69486"/>
            </a:stretch>
          </a:blipFill>
        </p:spPr>
      </p:sp>
      <p:sp>
        <p:nvSpPr>
          <p:cNvPr id="8" name="Freeform 8"/>
          <p:cNvSpPr/>
          <p:nvPr/>
        </p:nvSpPr>
        <p:spPr>
          <a:xfrm>
            <a:off x="10932249" y="5392818"/>
            <a:ext cx="6695220" cy="3397824"/>
          </a:xfrm>
          <a:custGeom>
            <a:avLst/>
            <a:gdLst/>
            <a:ahLst/>
            <a:cxnLst/>
            <a:rect l="l" t="t" r="r" b="b"/>
            <a:pathLst>
              <a:path w="6695220" h="3397824">
                <a:moveTo>
                  <a:pt x="0" y="0"/>
                </a:moveTo>
                <a:lnTo>
                  <a:pt x="6695220" y="0"/>
                </a:lnTo>
                <a:lnTo>
                  <a:pt x="6695220" y="3397824"/>
                </a:lnTo>
                <a:lnTo>
                  <a:pt x="0" y="3397824"/>
                </a:lnTo>
                <a:lnTo>
                  <a:pt x="0" y="0"/>
                </a:lnTo>
                <a:close/>
              </a:path>
            </a:pathLst>
          </a:custGeom>
          <a:blipFill>
            <a:blip r:embed="rId4">
              <a:alphaModFix amt="98000"/>
            </a:blip>
            <a:stretch>
              <a:fillRect/>
            </a:stretch>
          </a:blipFill>
        </p:spPr>
      </p:sp>
      <p:sp>
        <p:nvSpPr>
          <p:cNvPr id="9" name="TextBox 9"/>
          <p:cNvSpPr txBox="1"/>
          <p:nvPr/>
        </p:nvSpPr>
        <p:spPr>
          <a:xfrm>
            <a:off x="2634788" y="695325"/>
            <a:ext cx="13182956" cy="3620802"/>
          </a:xfrm>
          <a:prstGeom prst="rect">
            <a:avLst/>
          </a:prstGeom>
        </p:spPr>
        <p:txBody>
          <a:bodyPr lIns="0" tIns="0" rIns="0" bIns="0" rtlCol="0" anchor="t">
            <a:spAutoFit/>
          </a:bodyPr>
          <a:lstStyle/>
          <a:p>
            <a:pPr algn="ctr">
              <a:lnSpc>
                <a:spcPts val="7239"/>
              </a:lnSpc>
              <a:spcBef>
                <a:spcPct val="0"/>
              </a:spcBef>
            </a:pPr>
            <a:r>
              <a:rPr lang="en-US" sz="5171" b="1">
                <a:solidFill>
                  <a:srgbClr val="000000"/>
                </a:solidFill>
                <a:latin typeface="Times New Roman Bold"/>
                <a:ea typeface="Times New Roman Bold"/>
                <a:cs typeface="Times New Roman Bold"/>
                <a:sym typeface="Times New Roman Bold"/>
              </a:rPr>
              <a:t>Взаємний вплив культур різних національностей  на архітектуру та суспільне життя</a:t>
            </a:r>
          </a:p>
          <a:p>
            <a:pPr algn="ctr">
              <a:lnSpc>
                <a:spcPts val="7239"/>
              </a:lnSpc>
              <a:spcBef>
                <a:spcPct val="0"/>
              </a:spcBef>
            </a:pPr>
            <a:r>
              <a:rPr lang="en-US" sz="5171" b="1">
                <a:solidFill>
                  <a:srgbClr val="000000"/>
                </a:solidFill>
                <a:latin typeface="Times New Roman Bold"/>
                <a:ea typeface="Times New Roman Bold"/>
                <a:cs typeface="Times New Roman Bold"/>
                <a:sym typeface="Times New Roman Bold"/>
              </a:rPr>
              <a:t>міста Кропивницького</a:t>
            </a:r>
          </a:p>
        </p:txBody>
      </p:sp>
      <p:sp>
        <p:nvSpPr>
          <p:cNvPr id="10" name="TextBox 10"/>
          <p:cNvSpPr txBox="1"/>
          <p:nvPr/>
        </p:nvSpPr>
        <p:spPr>
          <a:xfrm>
            <a:off x="510967" y="5038725"/>
            <a:ext cx="10195836" cy="675063"/>
          </a:xfrm>
          <a:prstGeom prst="rect">
            <a:avLst/>
          </a:prstGeom>
        </p:spPr>
        <p:txBody>
          <a:bodyPr lIns="0" tIns="0" rIns="0" bIns="0" rtlCol="0" anchor="t">
            <a:spAutoFit/>
          </a:bodyPr>
          <a:lstStyle/>
          <a:p>
            <a:pPr algn="l">
              <a:lnSpc>
                <a:spcPts val="5316"/>
              </a:lnSpc>
              <a:spcBef>
                <a:spcPct val="0"/>
              </a:spcBef>
            </a:pPr>
            <a:r>
              <a:rPr lang="en-US" sz="3797" b="1" u="sng">
                <a:solidFill>
                  <a:srgbClr val="FFFFFF"/>
                </a:solidFill>
                <a:latin typeface="Times New Roman Bold"/>
                <a:ea typeface="Times New Roman Bold"/>
                <a:cs typeface="Times New Roman Bold"/>
                <a:sym typeface="Times New Roman Bold"/>
              </a:rPr>
              <a:t>Виконав:</a:t>
            </a:r>
            <a:r>
              <a:rPr lang="en-US" sz="3797" b="1">
                <a:solidFill>
                  <a:srgbClr val="FFFFFF"/>
                </a:solidFill>
                <a:latin typeface="Times New Roman Bold"/>
                <a:ea typeface="Times New Roman Bold"/>
                <a:cs typeface="Times New Roman Bold"/>
                <a:sym typeface="Times New Roman Bold"/>
              </a:rPr>
              <a:t> Дмитришин Денис Богданович</a:t>
            </a:r>
          </a:p>
        </p:txBody>
      </p:sp>
      <p:sp>
        <p:nvSpPr>
          <p:cNvPr id="11" name="TextBox 11"/>
          <p:cNvSpPr txBox="1"/>
          <p:nvPr/>
        </p:nvSpPr>
        <p:spPr>
          <a:xfrm>
            <a:off x="381025" y="5734200"/>
            <a:ext cx="1797813" cy="616811"/>
          </a:xfrm>
          <a:prstGeom prst="rect">
            <a:avLst/>
          </a:prstGeom>
        </p:spPr>
        <p:txBody>
          <a:bodyPr lIns="0" tIns="0" rIns="0" bIns="0" rtlCol="0" anchor="t">
            <a:spAutoFit/>
          </a:bodyPr>
          <a:lstStyle/>
          <a:p>
            <a:pPr algn="ctr">
              <a:lnSpc>
                <a:spcPts val="4852"/>
              </a:lnSpc>
              <a:spcBef>
                <a:spcPct val="0"/>
              </a:spcBef>
            </a:pPr>
            <a:r>
              <a:rPr lang="en-US" sz="3466" b="1" u="sng">
                <a:solidFill>
                  <a:srgbClr val="FFFFFF"/>
                </a:solidFill>
                <a:latin typeface="Times New Roman Bold"/>
                <a:ea typeface="Times New Roman Bold"/>
                <a:cs typeface="Times New Roman Bold"/>
                <a:sym typeface="Times New Roman Bold"/>
              </a:rPr>
              <a:t>Клас: </a:t>
            </a:r>
            <a:r>
              <a:rPr lang="en-US" sz="3466" b="1">
                <a:solidFill>
                  <a:srgbClr val="FFFFFF"/>
                </a:solidFill>
                <a:latin typeface="Times New Roman Bold"/>
                <a:ea typeface="Times New Roman Bold"/>
                <a:cs typeface="Times New Roman Bold"/>
                <a:sym typeface="Times New Roman Bold"/>
              </a:rPr>
              <a:t>8</a:t>
            </a:r>
          </a:p>
        </p:txBody>
      </p:sp>
      <p:sp>
        <p:nvSpPr>
          <p:cNvPr id="12" name="TextBox 12"/>
          <p:cNvSpPr txBox="1"/>
          <p:nvPr/>
        </p:nvSpPr>
        <p:spPr>
          <a:xfrm>
            <a:off x="510967" y="6324341"/>
            <a:ext cx="7531914" cy="2527139"/>
          </a:xfrm>
          <a:prstGeom prst="rect">
            <a:avLst/>
          </a:prstGeom>
        </p:spPr>
        <p:txBody>
          <a:bodyPr lIns="0" tIns="0" rIns="0" bIns="0" rtlCol="0" anchor="t">
            <a:spAutoFit/>
          </a:bodyPr>
          <a:lstStyle/>
          <a:p>
            <a:pPr algn="l">
              <a:lnSpc>
                <a:spcPts val="4033"/>
              </a:lnSpc>
            </a:pPr>
            <a:r>
              <a:rPr lang="en-US" sz="2881">
                <a:solidFill>
                  <a:srgbClr val="FFFFFF"/>
                </a:solidFill>
                <a:latin typeface="Times New Roman"/>
                <a:ea typeface="Times New Roman"/>
                <a:cs typeface="Times New Roman"/>
                <a:sym typeface="Times New Roman"/>
              </a:rPr>
              <a:t>К</a:t>
            </a:r>
            <a:r>
              <a:rPr lang="en-US" sz="2881" u="sng">
                <a:solidFill>
                  <a:srgbClr val="FFFFFF"/>
                </a:solidFill>
                <a:latin typeface="Times New Roman"/>
                <a:ea typeface="Times New Roman"/>
                <a:cs typeface="Times New Roman"/>
                <a:sym typeface="Times New Roman"/>
              </a:rPr>
              <a:t>омунальний заклад:</a:t>
            </a:r>
            <a:r>
              <a:rPr lang="en-US" sz="2881">
                <a:solidFill>
                  <a:srgbClr val="FFFFFF"/>
                </a:solidFill>
                <a:latin typeface="Times New Roman"/>
                <a:ea typeface="Times New Roman"/>
                <a:cs typeface="Times New Roman"/>
                <a:sym typeface="Times New Roman"/>
              </a:rPr>
              <a:t> “Ліцей імені Тараса Шевченка” Кропивницької міської ради</a:t>
            </a:r>
          </a:p>
          <a:p>
            <a:pPr algn="l">
              <a:lnSpc>
                <a:spcPts val="4033"/>
              </a:lnSpc>
            </a:pPr>
            <a:r>
              <a:rPr lang="en-US" sz="2881" u="sng">
                <a:solidFill>
                  <a:srgbClr val="FFFFFF"/>
                </a:solidFill>
                <a:latin typeface="Times New Roman"/>
                <a:ea typeface="Times New Roman"/>
                <a:cs typeface="Times New Roman"/>
                <a:sym typeface="Times New Roman"/>
              </a:rPr>
              <a:t>Населений пункт:</a:t>
            </a:r>
            <a:r>
              <a:rPr lang="en-US" sz="2881">
                <a:solidFill>
                  <a:srgbClr val="FFFFFF"/>
                </a:solidFill>
                <a:latin typeface="Times New Roman"/>
                <a:ea typeface="Times New Roman"/>
                <a:cs typeface="Times New Roman"/>
                <a:sym typeface="Times New Roman"/>
              </a:rPr>
              <a:t> місто Кропивницький</a:t>
            </a:r>
          </a:p>
          <a:p>
            <a:pPr algn="l">
              <a:lnSpc>
                <a:spcPts val="4033"/>
              </a:lnSpc>
            </a:pPr>
            <a:endParaRPr lang="en-US" sz="2881">
              <a:solidFill>
                <a:srgbClr val="FFFFFF"/>
              </a:solidFill>
              <a:latin typeface="Times New Roman"/>
              <a:ea typeface="Times New Roman"/>
              <a:cs typeface="Times New Roman"/>
              <a:sym typeface="Times New Roman"/>
            </a:endParaRPr>
          </a:p>
          <a:p>
            <a:pPr algn="l">
              <a:lnSpc>
                <a:spcPts val="4033"/>
              </a:lnSpc>
              <a:spcBef>
                <a:spcPct val="0"/>
              </a:spcBef>
            </a:pPr>
            <a:endParaRPr lang="en-US" sz="2881">
              <a:solidFill>
                <a:srgbClr val="FFFFFF"/>
              </a:solidFill>
              <a:latin typeface="Times New Roman"/>
              <a:ea typeface="Times New Roman"/>
              <a:cs typeface="Times New Roman"/>
              <a:sym typeface="Times New Roman"/>
            </a:endParaRPr>
          </a:p>
        </p:txBody>
      </p:sp>
      <p:sp>
        <p:nvSpPr>
          <p:cNvPr id="13" name="TextBox 13"/>
          <p:cNvSpPr txBox="1"/>
          <p:nvPr/>
        </p:nvSpPr>
        <p:spPr>
          <a:xfrm>
            <a:off x="510967" y="7979171"/>
            <a:ext cx="8199643" cy="2072639"/>
          </a:xfrm>
          <a:prstGeom prst="rect">
            <a:avLst/>
          </a:prstGeom>
        </p:spPr>
        <p:txBody>
          <a:bodyPr lIns="0" tIns="0" rIns="0" bIns="0" rtlCol="0" anchor="t">
            <a:spAutoFit/>
          </a:bodyPr>
          <a:lstStyle/>
          <a:p>
            <a:pPr algn="l">
              <a:lnSpc>
                <a:spcPts val="3360"/>
              </a:lnSpc>
            </a:pPr>
            <a:r>
              <a:rPr lang="en-US" sz="2400" u="sng">
                <a:solidFill>
                  <a:srgbClr val="FFFFFF"/>
                </a:solidFill>
                <a:latin typeface="Noto Serif Display"/>
                <a:ea typeface="Noto Serif Display"/>
                <a:cs typeface="Noto Serif Display"/>
                <a:sym typeface="Noto Serif Display"/>
              </a:rPr>
              <a:t>Керівник проєкту:</a:t>
            </a:r>
            <a:r>
              <a:rPr lang="en-US" sz="2400">
                <a:solidFill>
                  <a:srgbClr val="FFFFFF"/>
                </a:solidFill>
                <a:latin typeface="Noto Serif Display"/>
                <a:ea typeface="Noto Serif Display"/>
                <a:cs typeface="Noto Serif Display"/>
                <a:sym typeface="Noto Serif Display"/>
              </a:rPr>
              <a:t> Швець Сніжана Анатоліївна,</a:t>
            </a:r>
          </a:p>
          <a:p>
            <a:pPr algn="l">
              <a:lnSpc>
                <a:spcPts val="3360"/>
              </a:lnSpc>
            </a:pPr>
            <a:r>
              <a:rPr lang="en-US" sz="2400">
                <a:solidFill>
                  <a:srgbClr val="FFFFFF"/>
                </a:solidFill>
                <a:latin typeface="Noto Serif Display"/>
                <a:ea typeface="Noto Serif Display"/>
                <a:cs typeface="Noto Serif Display"/>
                <a:sym typeface="Noto Serif Display"/>
              </a:rPr>
              <a:t>вчитель історії та суспільних дисциплін</a:t>
            </a:r>
          </a:p>
          <a:p>
            <a:pPr algn="l">
              <a:lnSpc>
                <a:spcPts val="3360"/>
              </a:lnSpc>
            </a:pPr>
            <a:r>
              <a:rPr lang="en-US" sz="2400">
                <a:solidFill>
                  <a:srgbClr val="FFFFFF"/>
                </a:solidFill>
                <a:latin typeface="Noto Serif Display"/>
                <a:ea typeface="Noto Serif Display"/>
                <a:cs typeface="Noto Serif Display"/>
                <a:sym typeface="Noto Serif Display"/>
              </a:rPr>
              <a:t>Комунального закладу  “Ліцей імені Тараса Шевченка” Кропивницької міської ради</a:t>
            </a:r>
          </a:p>
          <a:p>
            <a:pPr algn="ctr">
              <a:lnSpc>
                <a:spcPts val="3360"/>
              </a:lnSpc>
            </a:pPr>
            <a:endParaRPr lang="en-US" sz="2400">
              <a:solidFill>
                <a:srgbClr val="FFFFFF"/>
              </a:solidFill>
              <a:latin typeface="Noto Serif Display"/>
              <a:ea typeface="Noto Serif Display"/>
              <a:cs typeface="Noto Serif Display"/>
              <a:sym typeface="Noto Serif Displ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rot="-10800000">
            <a:off x="-619810" y="-499540"/>
            <a:ext cx="21587287" cy="9757840"/>
            <a:chOff x="0" y="0"/>
            <a:chExt cx="5685541" cy="2569966"/>
          </a:xfrm>
        </p:grpSpPr>
        <p:sp>
          <p:nvSpPr>
            <p:cNvPr id="4" name="Freeform 4"/>
            <p:cNvSpPr/>
            <p:nvPr/>
          </p:nvSpPr>
          <p:spPr>
            <a:xfrm>
              <a:off x="0" y="0"/>
              <a:ext cx="5685541" cy="2569966"/>
            </a:xfrm>
            <a:custGeom>
              <a:avLst/>
              <a:gdLst/>
              <a:ahLst/>
              <a:cxnLst/>
              <a:rect l="l" t="t" r="r" b="b"/>
              <a:pathLst>
                <a:path w="5685541" h="2569966">
                  <a:moveTo>
                    <a:pt x="0" y="0"/>
                  </a:moveTo>
                  <a:lnTo>
                    <a:pt x="5685541" y="0"/>
                  </a:lnTo>
                  <a:lnTo>
                    <a:pt x="5685541" y="2569966"/>
                  </a:lnTo>
                  <a:lnTo>
                    <a:pt x="0" y="2569966"/>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5685541" cy="2608066"/>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065264" y="3786382"/>
            <a:ext cx="7798187" cy="4049158"/>
            <a:chOff x="0" y="0"/>
            <a:chExt cx="2053843" cy="1737252"/>
          </a:xfrm>
        </p:grpSpPr>
        <p:sp>
          <p:nvSpPr>
            <p:cNvPr id="7" name="Freeform 7"/>
            <p:cNvSpPr/>
            <p:nvPr/>
          </p:nvSpPr>
          <p:spPr>
            <a:xfrm>
              <a:off x="0" y="0"/>
              <a:ext cx="2053843" cy="1737252"/>
            </a:xfrm>
            <a:custGeom>
              <a:avLst/>
              <a:gdLst/>
              <a:ahLst/>
              <a:cxnLst/>
              <a:rect l="l" t="t" r="r" b="b"/>
              <a:pathLst>
                <a:path w="2053843" h="1737252">
                  <a:moveTo>
                    <a:pt x="35740" y="0"/>
                  </a:moveTo>
                  <a:lnTo>
                    <a:pt x="2018103" y="0"/>
                  </a:lnTo>
                  <a:cubicBezTo>
                    <a:pt x="2037842" y="0"/>
                    <a:pt x="2053843" y="16001"/>
                    <a:pt x="2053843" y="35740"/>
                  </a:cubicBezTo>
                  <a:lnTo>
                    <a:pt x="2053843" y="1701512"/>
                  </a:lnTo>
                  <a:cubicBezTo>
                    <a:pt x="2053843" y="1710991"/>
                    <a:pt x="2050078" y="1720082"/>
                    <a:pt x="2043375" y="1726784"/>
                  </a:cubicBezTo>
                  <a:cubicBezTo>
                    <a:pt x="2036673" y="1733487"/>
                    <a:pt x="2027582" y="1737252"/>
                    <a:pt x="2018103" y="1737252"/>
                  </a:cubicBezTo>
                  <a:lnTo>
                    <a:pt x="35740" y="1737252"/>
                  </a:lnTo>
                  <a:cubicBezTo>
                    <a:pt x="26261" y="1737252"/>
                    <a:pt x="17171" y="1733487"/>
                    <a:pt x="10468" y="1726784"/>
                  </a:cubicBezTo>
                  <a:cubicBezTo>
                    <a:pt x="3765" y="1720082"/>
                    <a:pt x="0" y="1710991"/>
                    <a:pt x="0" y="1701512"/>
                  </a:cubicBezTo>
                  <a:lnTo>
                    <a:pt x="0" y="35740"/>
                  </a:lnTo>
                  <a:cubicBezTo>
                    <a:pt x="0" y="26261"/>
                    <a:pt x="3765" y="17171"/>
                    <a:pt x="10468" y="10468"/>
                  </a:cubicBezTo>
                  <a:cubicBezTo>
                    <a:pt x="17171" y="3765"/>
                    <a:pt x="26261" y="0"/>
                    <a:pt x="35740" y="0"/>
                  </a:cubicBezTo>
                  <a:close/>
                </a:path>
              </a:pathLst>
            </a:custGeom>
            <a:solidFill>
              <a:srgbClr val="FFF5E5">
                <a:alpha val="75686"/>
              </a:srgbClr>
            </a:solidFill>
            <a:ln cap="rnd">
              <a:noFill/>
              <a:prstDash val="solid"/>
              <a:round/>
            </a:ln>
          </p:spPr>
        </p:sp>
        <p:sp>
          <p:nvSpPr>
            <p:cNvPr id="8" name="TextBox 8"/>
            <p:cNvSpPr txBox="1"/>
            <p:nvPr/>
          </p:nvSpPr>
          <p:spPr>
            <a:xfrm>
              <a:off x="0" y="-38100"/>
              <a:ext cx="2053843" cy="1775352"/>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9461113" y="2745584"/>
            <a:ext cx="7798187" cy="6926088"/>
            <a:chOff x="0" y="0"/>
            <a:chExt cx="2053843" cy="1824155"/>
          </a:xfrm>
        </p:grpSpPr>
        <p:sp>
          <p:nvSpPr>
            <p:cNvPr id="10" name="Freeform 10"/>
            <p:cNvSpPr/>
            <p:nvPr/>
          </p:nvSpPr>
          <p:spPr>
            <a:xfrm>
              <a:off x="0" y="0"/>
              <a:ext cx="2053843" cy="1824155"/>
            </a:xfrm>
            <a:custGeom>
              <a:avLst/>
              <a:gdLst/>
              <a:ahLst/>
              <a:cxnLst/>
              <a:rect l="l" t="t" r="r" b="b"/>
              <a:pathLst>
                <a:path w="2053843" h="1824155">
                  <a:moveTo>
                    <a:pt x="35740" y="0"/>
                  </a:moveTo>
                  <a:lnTo>
                    <a:pt x="2018103" y="0"/>
                  </a:lnTo>
                  <a:cubicBezTo>
                    <a:pt x="2037842" y="0"/>
                    <a:pt x="2053843" y="16001"/>
                    <a:pt x="2053843" y="35740"/>
                  </a:cubicBezTo>
                  <a:lnTo>
                    <a:pt x="2053843" y="1788415"/>
                  </a:lnTo>
                  <a:cubicBezTo>
                    <a:pt x="2053843" y="1797894"/>
                    <a:pt x="2050078" y="1806984"/>
                    <a:pt x="2043375" y="1813687"/>
                  </a:cubicBezTo>
                  <a:cubicBezTo>
                    <a:pt x="2036673" y="1820389"/>
                    <a:pt x="2027582" y="1824155"/>
                    <a:pt x="2018103" y="1824155"/>
                  </a:cubicBezTo>
                  <a:lnTo>
                    <a:pt x="35740" y="1824155"/>
                  </a:lnTo>
                  <a:cubicBezTo>
                    <a:pt x="16001" y="1824155"/>
                    <a:pt x="0" y="1808153"/>
                    <a:pt x="0" y="1788415"/>
                  </a:cubicBezTo>
                  <a:lnTo>
                    <a:pt x="0" y="35740"/>
                  </a:lnTo>
                  <a:cubicBezTo>
                    <a:pt x="0" y="26261"/>
                    <a:pt x="3765" y="17171"/>
                    <a:pt x="10468" y="10468"/>
                  </a:cubicBezTo>
                  <a:cubicBezTo>
                    <a:pt x="17171" y="3765"/>
                    <a:pt x="26261" y="0"/>
                    <a:pt x="35740" y="0"/>
                  </a:cubicBezTo>
                  <a:close/>
                </a:path>
              </a:pathLst>
            </a:custGeom>
            <a:solidFill>
              <a:srgbClr val="FFF5E5">
                <a:alpha val="75686"/>
              </a:srgbClr>
            </a:solidFill>
            <a:ln cap="rnd">
              <a:noFill/>
              <a:prstDash val="solid"/>
              <a:round/>
            </a:ln>
          </p:spPr>
        </p:sp>
        <p:sp>
          <p:nvSpPr>
            <p:cNvPr id="11" name="TextBox 11"/>
            <p:cNvSpPr txBox="1"/>
            <p:nvPr/>
          </p:nvSpPr>
          <p:spPr>
            <a:xfrm>
              <a:off x="0" y="-38100"/>
              <a:ext cx="2053843" cy="186225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12"/>
          <p:cNvGrpSpPr/>
          <p:nvPr/>
        </p:nvGrpSpPr>
        <p:grpSpPr>
          <a:xfrm>
            <a:off x="1312635" y="3356798"/>
            <a:ext cx="7253897" cy="6070140"/>
            <a:chOff x="0" y="0"/>
            <a:chExt cx="1910491" cy="1598720"/>
          </a:xfrm>
        </p:grpSpPr>
        <p:sp>
          <p:nvSpPr>
            <p:cNvPr id="13" name="Freeform 13"/>
            <p:cNvSpPr/>
            <p:nvPr/>
          </p:nvSpPr>
          <p:spPr>
            <a:xfrm>
              <a:off x="0" y="0"/>
              <a:ext cx="1910491" cy="1598720"/>
            </a:xfrm>
            <a:custGeom>
              <a:avLst/>
              <a:gdLst/>
              <a:ahLst/>
              <a:cxnLst/>
              <a:rect l="l" t="t" r="r" b="b"/>
              <a:pathLst>
                <a:path w="1910491" h="1598720">
                  <a:moveTo>
                    <a:pt x="24547" y="0"/>
                  </a:moveTo>
                  <a:lnTo>
                    <a:pt x="1885944" y="0"/>
                  </a:lnTo>
                  <a:cubicBezTo>
                    <a:pt x="1892454" y="0"/>
                    <a:pt x="1898698" y="2586"/>
                    <a:pt x="1903302" y="7190"/>
                  </a:cubicBezTo>
                  <a:cubicBezTo>
                    <a:pt x="1907905" y="11793"/>
                    <a:pt x="1910491" y="18037"/>
                    <a:pt x="1910491" y="24547"/>
                  </a:cubicBezTo>
                  <a:lnTo>
                    <a:pt x="1910491" y="1574173"/>
                  </a:lnTo>
                  <a:cubicBezTo>
                    <a:pt x="1910491" y="1580683"/>
                    <a:pt x="1907905" y="1586927"/>
                    <a:pt x="1903302" y="1591530"/>
                  </a:cubicBezTo>
                  <a:cubicBezTo>
                    <a:pt x="1898698" y="1596134"/>
                    <a:pt x="1892454" y="1598720"/>
                    <a:pt x="1885944" y="1598720"/>
                  </a:cubicBezTo>
                  <a:lnTo>
                    <a:pt x="24547" y="1598720"/>
                  </a:lnTo>
                  <a:cubicBezTo>
                    <a:pt x="18037" y="1598720"/>
                    <a:pt x="11793" y="1596134"/>
                    <a:pt x="7190" y="1591530"/>
                  </a:cubicBezTo>
                  <a:cubicBezTo>
                    <a:pt x="2586" y="1586927"/>
                    <a:pt x="0" y="1580683"/>
                    <a:pt x="0" y="1574173"/>
                  </a:cubicBezTo>
                  <a:lnTo>
                    <a:pt x="0" y="24547"/>
                  </a:lnTo>
                  <a:cubicBezTo>
                    <a:pt x="0" y="18037"/>
                    <a:pt x="2586" y="11793"/>
                    <a:pt x="7190" y="7190"/>
                  </a:cubicBezTo>
                  <a:cubicBezTo>
                    <a:pt x="11793" y="2586"/>
                    <a:pt x="18037" y="0"/>
                    <a:pt x="24547" y="0"/>
                  </a:cubicBezTo>
                  <a:close/>
                </a:path>
              </a:pathLst>
            </a:custGeom>
            <a:ln w="19050" cap="rnd">
              <a:solidFill>
                <a:srgbClr val="2C1A0D"/>
              </a:solidFill>
              <a:prstDash val="solid"/>
              <a:round/>
            </a:ln>
          </p:spPr>
        </p:sp>
        <p:sp>
          <p:nvSpPr>
            <p:cNvPr id="14" name="TextBox 14"/>
            <p:cNvSpPr txBox="1"/>
            <p:nvPr/>
          </p:nvSpPr>
          <p:spPr>
            <a:xfrm>
              <a:off x="0" y="-38100"/>
              <a:ext cx="1910491" cy="163682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772800" y="3032930"/>
            <a:ext cx="7186506" cy="6351396"/>
            <a:chOff x="0" y="0"/>
            <a:chExt cx="1892742" cy="1672796"/>
          </a:xfrm>
        </p:grpSpPr>
        <p:sp>
          <p:nvSpPr>
            <p:cNvPr id="16" name="Freeform 16"/>
            <p:cNvSpPr/>
            <p:nvPr/>
          </p:nvSpPr>
          <p:spPr>
            <a:xfrm>
              <a:off x="0" y="0"/>
              <a:ext cx="1892742" cy="1672796"/>
            </a:xfrm>
            <a:custGeom>
              <a:avLst/>
              <a:gdLst/>
              <a:ahLst/>
              <a:cxnLst/>
              <a:rect l="l" t="t" r="r" b="b"/>
              <a:pathLst>
                <a:path w="1892742" h="1672796">
                  <a:moveTo>
                    <a:pt x="24778" y="0"/>
                  </a:moveTo>
                  <a:lnTo>
                    <a:pt x="1867965" y="0"/>
                  </a:lnTo>
                  <a:cubicBezTo>
                    <a:pt x="1874536" y="0"/>
                    <a:pt x="1880838" y="2610"/>
                    <a:pt x="1885485" y="7257"/>
                  </a:cubicBezTo>
                  <a:cubicBezTo>
                    <a:pt x="1890132" y="11904"/>
                    <a:pt x="1892742" y="18206"/>
                    <a:pt x="1892742" y="24778"/>
                  </a:cubicBezTo>
                  <a:lnTo>
                    <a:pt x="1892742" y="1648018"/>
                  </a:lnTo>
                  <a:cubicBezTo>
                    <a:pt x="1892742" y="1661702"/>
                    <a:pt x="1881649" y="1672796"/>
                    <a:pt x="1867965" y="1672796"/>
                  </a:cubicBezTo>
                  <a:lnTo>
                    <a:pt x="24778" y="1672796"/>
                  </a:lnTo>
                  <a:cubicBezTo>
                    <a:pt x="18206" y="1672796"/>
                    <a:pt x="11904" y="1670185"/>
                    <a:pt x="7257" y="1665538"/>
                  </a:cubicBezTo>
                  <a:cubicBezTo>
                    <a:pt x="2610" y="1660892"/>
                    <a:pt x="0" y="1654590"/>
                    <a:pt x="0" y="1648018"/>
                  </a:cubicBezTo>
                  <a:lnTo>
                    <a:pt x="0" y="24778"/>
                  </a:lnTo>
                  <a:cubicBezTo>
                    <a:pt x="0" y="18206"/>
                    <a:pt x="2610" y="11904"/>
                    <a:pt x="7257" y="7257"/>
                  </a:cubicBezTo>
                  <a:cubicBezTo>
                    <a:pt x="11904" y="2610"/>
                    <a:pt x="18206" y="0"/>
                    <a:pt x="24778" y="0"/>
                  </a:cubicBezTo>
                  <a:close/>
                </a:path>
              </a:pathLst>
            </a:custGeom>
            <a:ln w="19050" cap="rnd">
              <a:solidFill>
                <a:srgbClr val="2C1A0D"/>
              </a:solidFill>
              <a:prstDash val="solid"/>
              <a:round/>
            </a:ln>
          </p:spPr>
        </p:sp>
        <p:sp>
          <p:nvSpPr>
            <p:cNvPr id="17" name="TextBox 17"/>
            <p:cNvSpPr txBox="1"/>
            <p:nvPr/>
          </p:nvSpPr>
          <p:spPr>
            <a:xfrm>
              <a:off x="0" y="-38100"/>
              <a:ext cx="1892742" cy="1710896"/>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4939583" y="264580"/>
            <a:ext cx="7315200" cy="883052"/>
          </a:xfrm>
          <a:custGeom>
            <a:avLst/>
            <a:gdLst/>
            <a:ahLst/>
            <a:cxnLst/>
            <a:rect l="l" t="t" r="r" b="b"/>
            <a:pathLst>
              <a:path w="7315200" h="883052">
                <a:moveTo>
                  <a:pt x="0" y="0"/>
                </a:moveTo>
                <a:lnTo>
                  <a:pt x="7315200" y="0"/>
                </a:lnTo>
                <a:lnTo>
                  <a:pt x="7315200" y="883052"/>
                </a:lnTo>
                <a:lnTo>
                  <a:pt x="0" y="88305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9" name="Freeform 19"/>
          <p:cNvSpPr/>
          <p:nvPr/>
        </p:nvSpPr>
        <p:spPr>
          <a:xfrm>
            <a:off x="259674" y="264580"/>
            <a:ext cx="4084874" cy="4114800"/>
          </a:xfrm>
          <a:custGeom>
            <a:avLst/>
            <a:gdLst/>
            <a:ahLst/>
            <a:cxnLst/>
            <a:rect l="l" t="t" r="r" b="b"/>
            <a:pathLst>
              <a:path w="4084874" h="4114800">
                <a:moveTo>
                  <a:pt x="0" y="0"/>
                </a:moveTo>
                <a:lnTo>
                  <a:pt x="4084874" y="0"/>
                </a:lnTo>
                <a:lnTo>
                  <a:pt x="4084874"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20" name="Freeform 20"/>
          <p:cNvSpPr/>
          <p:nvPr/>
        </p:nvSpPr>
        <p:spPr>
          <a:xfrm>
            <a:off x="-705068" y="8418253"/>
            <a:ext cx="7315200" cy="4109812"/>
          </a:xfrm>
          <a:custGeom>
            <a:avLst/>
            <a:gdLst/>
            <a:ahLst/>
            <a:cxnLst/>
            <a:rect l="l" t="t" r="r" b="b"/>
            <a:pathLst>
              <a:path w="7315200" h="4109812">
                <a:moveTo>
                  <a:pt x="0" y="0"/>
                </a:moveTo>
                <a:lnTo>
                  <a:pt x="7315200" y="0"/>
                </a:lnTo>
                <a:lnTo>
                  <a:pt x="7315200" y="4109813"/>
                </a:lnTo>
                <a:lnTo>
                  <a:pt x="0" y="4109813"/>
                </a:lnTo>
                <a:lnTo>
                  <a:pt x="0" y="0"/>
                </a:lnTo>
                <a:close/>
              </a:path>
            </a:pathLst>
          </a:custGeom>
          <a:blipFill>
            <a:blip r:embed="rId7">
              <a:alphaModFix amt="46000"/>
              <a:extLst>
                <a:ext uri="{96DAC541-7B7A-43D3-8B79-37D633B846F1}">
                  <asvg:svgBlip xmlns:asvg="http://schemas.microsoft.com/office/drawing/2016/SVG/main" xmlns="" r:embed="rId8"/>
                </a:ext>
              </a:extLst>
            </a:blip>
            <a:stretch>
              <a:fillRect/>
            </a:stretch>
          </a:blipFill>
        </p:spPr>
      </p:sp>
      <p:sp>
        <p:nvSpPr>
          <p:cNvPr id="21" name="TextBox 21"/>
          <p:cNvSpPr txBox="1"/>
          <p:nvPr/>
        </p:nvSpPr>
        <p:spPr>
          <a:xfrm>
            <a:off x="1478701" y="1293156"/>
            <a:ext cx="6910070" cy="1179810"/>
          </a:xfrm>
          <a:prstGeom prst="rect">
            <a:avLst/>
          </a:prstGeom>
        </p:spPr>
        <p:txBody>
          <a:bodyPr lIns="0" tIns="0" rIns="0" bIns="0" rtlCol="0" anchor="t">
            <a:spAutoFit/>
          </a:bodyPr>
          <a:lstStyle/>
          <a:p>
            <a:pPr algn="ctr">
              <a:lnSpc>
                <a:spcPts val="9194"/>
              </a:lnSpc>
              <a:spcBef>
                <a:spcPct val="0"/>
              </a:spcBef>
            </a:pPr>
            <a:r>
              <a:rPr lang="en-US" sz="6000" b="1" dirty="0" err="1">
                <a:solidFill>
                  <a:srgbClr val="FFFFFF"/>
                </a:solidFill>
                <a:latin typeface="Times New Roman Bold"/>
                <a:ea typeface="Times New Roman Bold"/>
                <a:cs typeface="Times New Roman Bold"/>
                <a:sym typeface="Times New Roman Bold"/>
              </a:rPr>
              <a:t>Мета</a:t>
            </a:r>
            <a:r>
              <a:rPr lang="en-US" sz="6000" b="1" dirty="0">
                <a:solidFill>
                  <a:srgbClr val="FFFFFF"/>
                </a:solidFill>
                <a:latin typeface="Times New Roman Bold"/>
                <a:ea typeface="Times New Roman Bold"/>
                <a:cs typeface="Times New Roman Bold"/>
                <a:sym typeface="Times New Roman Bold"/>
              </a:rPr>
              <a:t> </a:t>
            </a:r>
            <a:r>
              <a:rPr lang="en-US" sz="6000" b="1" dirty="0" err="1">
                <a:solidFill>
                  <a:srgbClr val="FFFFFF"/>
                </a:solidFill>
                <a:latin typeface="Times New Roman Bold"/>
                <a:ea typeface="Times New Roman Bold"/>
                <a:cs typeface="Times New Roman Bold"/>
                <a:sym typeface="Times New Roman Bold"/>
              </a:rPr>
              <a:t>досліждення</a:t>
            </a:r>
            <a:endParaRPr lang="en-US" sz="6000" b="1" dirty="0">
              <a:solidFill>
                <a:srgbClr val="FFFFFF"/>
              </a:solidFill>
              <a:latin typeface="Times New Roman Bold"/>
              <a:ea typeface="Times New Roman Bold"/>
              <a:cs typeface="Times New Roman Bold"/>
              <a:sym typeface="Times New Roman Bold"/>
            </a:endParaRPr>
          </a:p>
        </p:txBody>
      </p:sp>
      <p:sp>
        <p:nvSpPr>
          <p:cNvPr id="22" name="TextBox 22"/>
          <p:cNvSpPr txBox="1"/>
          <p:nvPr/>
        </p:nvSpPr>
        <p:spPr>
          <a:xfrm>
            <a:off x="9160766" y="1301817"/>
            <a:ext cx="8410575" cy="1138967"/>
          </a:xfrm>
          <a:prstGeom prst="rect">
            <a:avLst/>
          </a:prstGeom>
        </p:spPr>
        <p:txBody>
          <a:bodyPr lIns="0" tIns="0" rIns="0" bIns="0" rtlCol="0" anchor="t">
            <a:spAutoFit/>
          </a:bodyPr>
          <a:lstStyle/>
          <a:p>
            <a:pPr algn="ctr">
              <a:lnSpc>
                <a:spcPts val="9147"/>
              </a:lnSpc>
              <a:spcBef>
                <a:spcPct val="0"/>
              </a:spcBef>
            </a:pPr>
            <a:r>
              <a:rPr lang="en-US" sz="6533" b="1">
                <a:solidFill>
                  <a:srgbClr val="FFFFFF"/>
                </a:solidFill>
                <a:latin typeface="Times New Roman Bold"/>
                <a:ea typeface="Times New Roman Bold"/>
                <a:cs typeface="Times New Roman Bold"/>
                <a:sym typeface="Times New Roman Bold"/>
              </a:rPr>
              <a:t>Завдання дослідження</a:t>
            </a:r>
          </a:p>
        </p:txBody>
      </p:sp>
      <p:sp>
        <p:nvSpPr>
          <p:cNvPr id="23" name="TextBox 23"/>
          <p:cNvSpPr txBox="1"/>
          <p:nvPr/>
        </p:nvSpPr>
        <p:spPr>
          <a:xfrm>
            <a:off x="1397893" y="4045689"/>
            <a:ext cx="7253897" cy="3000821"/>
          </a:xfrm>
          <a:prstGeom prst="rect">
            <a:avLst/>
          </a:prstGeom>
        </p:spPr>
        <p:txBody>
          <a:bodyPr lIns="0" tIns="0" rIns="0" bIns="0" rtlCol="0" anchor="t">
            <a:spAutoFit/>
          </a:bodyPr>
          <a:lstStyle/>
          <a:p>
            <a:pPr marL="303883" lvl="1" algn="l">
              <a:lnSpc>
                <a:spcPts val="3941"/>
              </a:lnSpc>
            </a:pPr>
            <a:r>
              <a:rPr lang="uk-UA" sz="2815" b="1" dirty="0">
                <a:solidFill>
                  <a:srgbClr val="000000"/>
                </a:solidFill>
                <a:latin typeface="Times New Roman Bold"/>
                <a:ea typeface="Times New Roman Bold"/>
                <a:cs typeface="Times New Roman Bold"/>
                <a:sym typeface="Times New Roman Bold"/>
              </a:rPr>
              <a:t>Д</a:t>
            </a:r>
            <a:r>
              <a:rPr lang="en-US" sz="2815" b="1" dirty="0" err="1" smtClean="0">
                <a:solidFill>
                  <a:srgbClr val="000000"/>
                </a:solidFill>
                <a:latin typeface="Times New Roman Bold"/>
                <a:ea typeface="Times New Roman Bold"/>
                <a:cs typeface="Times New Roman Bold"/>
                <a:sym typeface="Times New Roman Bold"/>
              </a:rPr>
              <a:t>ослід</a:t>
            </a:r>
            <a:r>
              <a:rPr lang="uk-UA" sz="2815" b="1" dirty="0" err="1" smtClean="0">
                <a:solidFill>
                  <a:srgbClr val="000000"/>
                </a:solidFill>
                <a:latin typeface="Times New Roman Bold"/>
                <a:ea typeface="Times New Roman Bold"/>
                <a:cs typeface="Times New Roman Bold"/>
                <a:sym typeface="Times New Roman Bold"/>
              </a:rPr>
              <a:t>ит</a:t>
            </a:r>
            <a:r>
              <a:rPr lang="en-US" sz="2815" b="1" dirty="0" smtClean="0">
                <a:solidFill>
                  <a:srgbClr val="000000"/>
                </a:solidFill>
                <a:latin typeface="Times New Roman Bold"/>
                <a:ea typeface="Times New Roman Bold"/>
                <a:cs typeface="Times New Roman Bold"/>
                <a:sym typeface="Times New Roman Bold"/>
              </a:rPr>
              <a:t> </a:t>
            </a:r>
            <a:r>
              <a:rPr lang="en-US" sz="2815" b="1" dirty="0" err="1" smtClean="0">
                <a:solidFill>
                  <a:srgbClr val="000000"/>
                </a:solidFill>
                <a:latin typeface="Times New Roman Bold"/>
                <a:ea typeface="Times New Roman Bold"/>
                <a:cs typeface="Times New Roman Bold"/>
                <a:sym typeface="Times New Roman Bold"/>
              </a:rPr>
              <a:t>історі</a:t>
            </a:r>
            <a:r>
              <a:rPr lang="uk-UA" sz="2815" b="1" dirty="0" smtClean="0">
                <a:solidFill>
                  <a:srgbClr val="000000"/>
                </a:solidFill>
                <a:latin typeface="Times New Roman Bold"/>
                <a:ea typeface="Times New Roman Bold"/>
                <a:cs typeface="Times New Roman Bold"/>
                <a:sym typeface="Times New Roman Bold"/>
              </a:rPr>
              <a:t>ю</a:t>
            </a:r>
            <a:r>
              <a:rPr lang="en-US" sz="2815" b="1" dirty="0" smtClean="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та</a:t>
            </a:r>
            <a:r>
              <a:rPr lang="en-US" sz="2815" b="1" dirty="0">
                <a:solidFill>
                  <a:srgbClr val="000000"/>
                </a:solidFill>
                <a:latin typeface="Times New Roman Bold"/>
                <a:ea typeface="Times New Roman Bold"/>
                <a:cs typeface="Times New Roman Bold"/>
                <a:sym typeface="Times New Roman Bold"/>
              </a:rPr>
              <a:t> </a:t>
            </a:r>
            <a:r>
              <a:rPr lang="en-US" sz="2815" b="1" dirty="0" err="1" smtClean="0">
                <a:solidFill>
                  <a:srgbClr val="000000"/>
                </a:solidFill>
                <a:latin typeface="Times New Roman Bold"/>
                <a:ea typeface="Times New Roman Bold"/>
                <a:cs typeface="Times New Roman Bold"/>
                <a:sym typeface="Times New Roman Bold"/>
              </a:rPr>
              <a:t>архітектур</a:t>
            </a:r>
            <a:r>
              <a:rPr lang="uk-UA" sz="2815" b="1" dirty="0" smtClean="0">
                <a:solidFill>
                  <a:srgbClr val="000000"/>
                </a:solidFill>
                <a:latin typeface="Times New Roman Bold"/>
                <a:ea typeface="Times New Roman Bold"/>
                <a:cs typeface="Times New Roman Bold"/>
                <a:sym typeface="Times New Roman Bold"/>
              </a:rPr>
              <a:t>у</a:t>
            </a:r>
            <a:r>
              <a:rPr lang="en-US" sz="2815" b="1" dirty="0" smtClean="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міста</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Кропивницького</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як</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прикладу</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взаємодії</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та</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переплетіння</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різних</a:t>
            </a:r>
            <a:r>
              <a:rPr lang="en-US" sz="2815" b="1" dirty="0">
                <a:solidFill>
                  <a:srgbClr val="000000"/>
                </a:solidFill>
                <a:latin typeface="Times New Roman Bold"/>
                <a:ea typeface="Times New Roman Bold"/>
                <a:cs typeface="Times New Roman Bold"/>
                <a:sym typeface="Times New Roman Bold"/>
              </a:rPr>
              <a:t> </a:t>
            </a:r>
            <a:r>
              <a:rPr lang="en-US" sz="2815" b="1" dirty="0" err="1" smtClean="0">
                <a:solidFill>
                  <a:srgbClr val="000000"/>
                </a:solidFill>
                <a:latin typeface="Times New Roman Bold"/>
                <a:ea typeface="Times New Roman Bold"/>
                <a:cs typeface="Times New Roman Bold"/>
                <a:sym typeface="Times New Roman Bold"/>
              </a:rPr>
              <a:t>культур</a:t>
            </a:r>
            <a:r>
              <a:rPr lang="uk-UA" sz="2815" b="1" dirty="0" smtClean="0">
                <a:solidFill>
                  <a:srgbClr val="000000"/>
                </a:solidFill>
                <a:latin typeface="Times New Roman Bold"/>
                <a:ea typeface="Times New Roman Bold"/>
                <a:cs typeface="Times New Roman Bold"/>
                <a:sym typeface="Times New Roman Bold"/>
              </a:rPr>
              <a:t>, </a:t>
            </a:r>
            <a:r>
              <a:rPr lang="en-US" sz="2815" b="1" dirty="0" err="1" smtClean="0">
                <a:solidFill>
                  <a:srgbClr val="000000"/>
                </a:solidFill>
                <a:latin typeface="Times New Roman Bold"/>
                <a:ea typeface="Times New Roman Bold"/>
                <a:cs typeface="Times New Roman Bold"/>
                <a:sym typeface="Times New Roman Bold"/>
              </a:rPr>
              <a:t>як</a:t>
            </a:r>
            <a:r>
              <a:rPr lang="en-US" sz="2815" b="1" dirty="0" smtClean="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багатокультурність</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впливає</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на</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суспільне</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життя</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та</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формує</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сучасну</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ідентичність</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міста</a:t>
            </a:r>
            <a:r>
              <a:rPr lang="en-US" sz="2815" b="1" dirty="0">
                <a:solidFill>
                  <a:srgbClr val="000000"/>
                </a:solidFill>
                <a:latin typeface="Times New Roman Bold"/>
                <a:ea typeface="Times New Roman Bold"/>
                <a:cs typeface="Times New Roman Bold"/>
                <a:sym typeface="Times New Roman Bold"/>
              </a:rPr>
              <a:t> </a:t>
            </a:r>
            <a:r>
              <a:rPr lang="en-US" sz="2815" b="1" dirty="0" err="1">
                <a:solidFill>
                  <a:srgbClr val="000000"/>
                </a:solidFill>
                <a:latin typeface="Times New Roman Bold"/>
                <a:ea typeface="Times New Roman Bold"/>
                <a:cs typeface="Times New Roman Bold"/>
                <a:sym typeface="Times New Roman Bold"/>
              </a:rPr>
              <a:t>Кропивницького</a:t>
            </a:r>
            <a:r>
              <a:rPr lang="en-US" sz="2815" b="1" dirty="0">
                <a:solidFill>
                  <a:srgbClr val="000000"/>
                </a:solidFill>
                <a:latin typeface="Times New Roman Bold"/>
                <a:ea typeface="Times New Roman Bold"/>
                <a:cs typeface="Times New Roman Bold"/>
                <a:sym typeface="Times New Roman Bold"/>
              </a:rPr>
              <a:t>.</a:t>
            </a:r>
          </a:p>
        </p:txBody>
      </p:sp>
      <p:sp>
        <p:nvSpPr>
          <p:cNvPr id="24" name="TextBox 24"/>
          <p:cNvSpPr txBox="1"/>
          <p:nvPr/>
        </p:nvSpPr>
        <p:spPr>
          <a:xfrm>
            <a:off x="9711230" y="3018392"/>
            <a:ext cx="7094931" cy="6736781"/>
          </a:xfrm>
          <a:prstGeom prst="rect">
            <a:avLst/>
          </a:prstGeom>
        </p:spPr>
        <p:txBody>
          <a:bodyPr lIns="0" tIns="0" rIns="0" bIns="0" rtlCol="0" anchor="t">
            <a:spAutoFit/>
          </a:bodyPr>
          <a:lstStyle/>
          <a:p>
            <a:pPr marL="513583" lvl="1" indent="-256791" algn="l">
              <a:lnSpc>
                <a:spcPts val="3330"/>
              </a:lnSpc>
              <a:buFont typeface="Arial"/>
              <a:buChar char="•"/>
            </a:pPr>
            <a:r>
              <a:rPr lang="en-US" sz="2378" b="1" dirty="0" err="1">
                <a:solidFill>
                  <a:srgbClr val="000000"/>
                </a:solidFill>
                <a:latin typeface="Times New Roman Bold"/>
                <a:ea typeface="Times New Roman Bold"/>
                <a:cs typeface="Times New Roman Bold"/>
                <a:sym typeface="Times New Roman Bold"/>
              </a:rPr>
              <a:t>Дослідити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історію</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виникнення</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та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розвитку</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міста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визначити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основні</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етапи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формування</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багатонаціонального</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середовища</a:t>
            </a:r>
            <a:r>
              <a:rPr lang="en-US" sz="2378" b="1" dirty="0">
                <a:solidFill>
                  <a:srgbClr val="000000"/>
                </a:solidFill>
                <a:latin typeface="Times New Roman Bold"/>
                <a:ea typeface="Times New Roman Bold"/>
                <a:cs typeface="Times New Roman Bold"/>
                <a:sym typeface="Times New Roman Bold"/>
              </a:rPr>
              <a:t>.</a:t>
            </a:r>
          </a:p>
          <a:p>
            <a:pPr marL="513583" lvl="1" indent="-256791" algn="l">
              <a:lnSpc>
                <a:spcPts val="3330"/>
              </a:lnSpc>
              <a:buFont typeface="Arial"/>
              <a:buChar char="•"/>
            </a:pPr>
            <a:r>
              <a:rPr lang="en-US" sz="2378" b="1" dirty="0" err="1">
                <a:solidFill>
                  <a:srgbClr val="000000"/>
                </a:solidFill>
                <a:latin typeface="Times New Roman Bold"/>
                <a:ea typeface="Times New Roman Bold"/>
                <a:cs typeface="Times New Roman Bold"/>
                <a:sym typeface="Times New Roman Bold"/>
              </a:rPr>
              <a:t>З’ясувати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які</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національності</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проживають</a:t>
            </a:r>
            <a:r>
              <a:rPr lang="en-US" sz="2378" b="1" dirty="0">
                <a:solidFill>
                  <a:srgbClr val="000000"/>
                </a:solidFill>
                <a:latin typeface="Times New Roman Bold"/>
                <a:ea typeface="Times New Roman Bold"/>
                <a:cs typeface="Times New Roman Bold"/>
                <a:sym typeface="Times New Roman Bold"/>
              </a:rPr>
              <a:t> у </a:t>
            </a:r>
            <a:r>
              <a:rPr lang="en-US" sz="2378" b="1" dirty="0" err="1">
                <a:solidFill>
                  <a:srgbClr val="000000"/>
                </a:solidFill>
                <a:latin typeface="Times New Roman Bold"/>
                <a:ea typeface="Times New Roman Bold"/>
                <a:cs typeface="Times New Roman Bold"/>
                <a:sym typeface="Times New Roman Bold"/>
              </a:rPr>
              <a:t>місті</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та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як</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вони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вплинули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на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його</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культурне</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життя</a:t>
            </a:r>
            <a:r>
              <a:rPr lang="en-US" sz="2378" b="1" dirty="0">
                <a:solidFill>
                  <a:srgbClr val="000000"/>
                </a:solidFill>
                <a:latin typeface="Times New Roman Bold"/>
                <a:ea typeface="Times New Roman Bold"/>
                <a:cs typeface="Times New Roman Bold"/>
                <a:sym typeface="Times New Roman Bold"/>
              </a:rPr>
              <a:t>.</a:t>
            </a:r>
          </a:p>
          <a:p>
            <a:pPr marL="513583" lvl="1" indent="-256791" algn="l">
              <a:lnSpc>
                <a:spcPts val="3330"/>
              </a:lnSpc>
              <a:spcBef>
                <a:spcPct val="0"/>
              </a:spcBef>
              <a:buFont typeface="Arial"/>
              <a:buChar char="•"/>
            </a:pPr>
            <a:r>
              <a:rPr lang="en-US" sz="2378" b="1" dirty="0" err="1">
                <a:solidFill>
                  <a:srgbClr val="000000"/>
                </a:solidFill>
                <a:latin typeface="Times New Roman Bold"/>
                <a:ea typeface="Times New Roman Bold"/>
                <a:cs typeface="Times New Roman Bold"/>
                <a:sym typeface="Times New Roman Bold"/>
              </a:rPr>
              <a:t>Зібрати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інформацію</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про</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архітектуру</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та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культурні</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особливості</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різних</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народів</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що</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представлені</a:t>
            </a:r>
            <a:r>
              <a:rPr lang="en-US" sz="2378" b="1" dirty="0">
                <a:solidFill>
                  <a:srgbClr val="000000"/>
                </a:solidFill>
                <a:latin typeface="Times New Roman Bold"/>
                <a:ea typeface="Times New Roman Bold"/>
                <a:cs typeface="Times New Roman Bold"/>
                <a:sym typeface="Times New Roman Bold"/>
              </a:rPr>
              <a:t> в </a:t>
            </a:r>
            <a:r>
              <a:rPr lang="en-US" sz="2378" b="1" dirty="0" err="1">
                <a:solidFill>
                  <a:srgbClr val="000000"/>
                </a:solidFill>
                <a:latin typeface="Times New Roman Bold"/>
                <a:ea typeface="Times New Roman Bold"/>
                <a:cs typeface="Times New Roman Bold"/>
                <a:sym typeface="Times New Roman Bold"/>
              </a:rPr>
              <a:t>місті</a:t>
            </a:r>
            <a:r>
              <a:rPr lang="en-US" sz="2378" b="1" dirty="0">
                <a:solidFill>
                  <a:srgbClr val="000000"/>
                </a:solidFill>
                <a:latin typeface="Times New Roman Bold"/>
                <a:ea typeface="Times New Roman Bold"/>
                <a:cs typeface="Times New Roman Bold"/>
                <a:sym typeface="Times New Roman Bold"/>
              </a:rPr>
              <a:t>.</a:t>
            </a:r>
          </a:p>
          <a:p>
            <a:pPr marL="513583" lvl="1" indent="-256791" algn="l">
              <a:lnSpc>
                <a:spcPts val="3330"/>
              </a:lnSpc>
              <a:spcBef>
                <a:spcPct val="0"/>
              </a:spcBef>
              <a:buFont typeface="Arial"/>
              <a:buChar char="•"/>
            </a:pPr>
            <a:r>
              <a:rPr lang="en-US" sz="2378" b="1" dirty="0" err="1">
                <a:solidFill>
                  <a:srgbClr val="000000"/>
                </a:solidFill>
                <a:latin typeface="Times New Roman Bold"/>
                <a:ea typeface="Times New Roman Bold"/>
                <a:cs typeface="Times New Roman Bold"/>
                <a:sym typeface="Times New Roman Bold"/>
              </a:rPr>
              <a:t>Проаналізувати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взаємодію</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культур</a:t>
            </a:r>
            <a:r>
              <a:rPr lang="en-US" sz="2378" b="1" dirty="0">
                <a:solidFill>
                  <a:srgbClr val="000000"/>
                </a:solidFill>
                <a:latin typeface="Times New Roman Bold"/>
                <a:ea typeface="Times New Roman Bold"/>
                <a:cs typeface="Times New Roman Bold"/>
                <a:sym typeface="Times New Roman Bold"/>
              </a:rPr>
              <a:t> у </a:t>
            </a:r>
            <a:r>
              <a:rPr lang="en-US" sz="2378" b="1" dirty="0" err="1">
                <a:solidFill>
                  <a:srgbClr val="000000"/>
                </a:solidFill>
                <a:latin typeface="Times New Roman Bold"/>
                <a:ea typeface="Times New Roman Bold"/>
                <a:cs typeface="Times New Roman Bold"/>
                <a:sym typeface="Times New Roman Bold"/>
              </a:rPr>
              <a:t>сучасному</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житті</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міста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їхній</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вплив</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на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побут</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освіту</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та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культурні</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події</a:t>
            </a:r>
            <a:r>
              <a:rPr lang="en-US" sz="2378" b="1" dirty="0">
                <a:solidFill>
                  <a:srgbClr val="000000"/>
                </a:solidFill>
                <a:latin typeface="Times New Roman Bold"/>
                <a:ea typeface="Times New Roman Bold"/>
                <a:cs typeface="Times New Roman Bold"/>
                <a:sym typeface="Times New Roman Bold"/>
              </a:rPr>
              <a:t>.</a:t>
            </a:r>
          </a:p>
          <a:p>
            <a:pPr marL="513583" lvl="1" indent="-256791" algn="l">
              <a:lnSpc>
                <a:spcPts val="3330"/>
              </a:lnSpc>
              <a:spcBef>
                <a:spcPct val="0"/>
              </a:spcBef>
              <a:buFont typeface="Arial"/>
              <a:buChar char="•"/>
            </a:pPr>
            <a:r>
              <a:rPr lang="en-US" sz="2378" b="1" dirty="0" err="1">
                <a:solidFill>
                  <a:srgbClr val="000000"/>
                </a:solidFill>
                <a:latin typeface="Times New Roman Bold"/>
                <a:ea typeface="Times New Roman Bold"/>
                <a:cs typeface="Times New Roman Bold"/>
                <a:sym typeface="Times New Roman Bold"/>
              </a:rPr>
              <a:t>Зробити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висновки</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щодо</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ролі</a:t>
            </a:r>
            <a:r>
              <a:rPr lang="en-US" sz="2378" b="1" dirty="0">
                <a:solidFill>
                  <a:srgbClr val="000000"/>
                </a:solidFill>
                <a:latin typeface="Times New Roman Bold"/>
                <a:ea typeface="Times New Roman Bold"/>
                <a:cs typeface="Times New Roman Bold"/>
                <a:sym typeface="Times New Roman Bold"/>
              </a:rPr>
              <a:t> </a:t>
            </a:r>
            <a:r>
              <a:rPr lang="en-US" sz="2378" b="1" dirty="0" err="1" smtClean="0">
                <a:solidFill>
                  <a:srgbClr val="000000"/>
                </a:solidFill>
                <a:latin typeface="Times New Roman Bold"/>
                <a:ea typeface="Times New Roman Bold"/>
                <a:cs typeface="Times New Roman Bold"/>
                <a:sym typeface="Times New Roman Bold"/>
              </a:rPr>
              <a:t>багатокуль</a:t>
            </a:r>
            <a:r>
              <a:rPr lang="uk-UA" sz="2378" b="1" dirty="0" smtClean="0">
                <a:solidFill>
                  <a:srgbClr val="000000"/>
                </a:solidFill>
                <a:latin typeface="Times New Roman Bold"/>
                <a:ea typeface="Times New Roman Bold"/>
                <a:cs typeface="Times New Roman Bold"/>
                <a:sym typeface="Times New Roman Bold"/>
              </a:rPr>
              <a:t>-</a:t>
            </a:r>
            <a:r>
              <a:rPr lang="en-US" sz="2378" b="1" dirty="0" err="1" smtClean="0">
                <a:solidFill>
                  <a:srgbClr val="000000"/>
                </a:solidFill>
                <a:latin typeface="Times New Roman Bold"/>
                <a:ea typeface="Times New Roman Bold"/>
                <a:cs typeface="Times New Roman Bold"/>
                <a:sym typeface="Times New Roman Bold"/>
              </a:rPr>
              <a:t>турності</a:t>
            </a:r>
            <a:r>
              <a:rPr lang="en-US" sz="2378" b="1" dirty="0" smtClean="0">
                <a:solidFill>
                  <a:srgbClr val="000000"/>
                </a:solidFill>
                <a:latin typeface="Times New Roman Bold"/>
                <a:ea typeface="Times New Roman Bold"/>
                <a:cs typeface="Times New Roman Bold"/>
                <a:sym typeface="Times New Roman Bold"/>
              </a:rPr>
              <a:t> </a:t>
            </a:r>
            <a:r>
              <a:rPr lang="en-US" sz="2378" b="1" dirty="0">
                <a:solidFill>
                  <a:srgbClr val="000000"/>
                </a:solidFill>
                <a:latin typeface="Times New Roman Bold"/>
                <a:ea typeface="Times New Roman Bold"/>
                <a:cs typeface="Times New Roman Bold"/>
                <a:sym typeface="Times New Roman Bold"/>
              </a:rPr>
              <a:t>у </a:t>
            </a:r>
            <a:r>
              <a:rPr lang="en-US" sz="2378" b="1" dirty="0" err="1">
                <a:solidFill>
                  <a:srgbClr val="000000"/>
                </a:solidFill>
                <a:latin typeface="Times New Roman Bold"/>
                <a:ea typeface="Times New Roman Bold"/>
                <a:cs typeface="Times New Roman Bold"/>
                <a:sym typeface="Times New Roman Bold"/>
              </a:rPr>
              <a:t>розвитку</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міста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та</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формуванні</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його</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унікальної</a:t>
            </a:r>
            <a:r>
              <a:rPr lang="en-US" sz="2378" b="1" dirty="0">
                <a:solidFill>
                  <a:srgbClr val="000000"/>
                </a:solidFill>
                <a:latin typeface="Times New Roman Bold"/>
                <a:ea typeface="Times New Roman Bold"/>
                <a:cs typeface="Times New Roman Bold"/>
                <a:sym typeface="Times New Roman Bold"/>
              </a:rPr>
              <a:t> </a:t>
            </a:r>
            <a:r>
              <a:rPr lang="en-US" sz="2378" b="1" dirty="0" err="1">
                <a:solidFill>
                  <a:srgbClr val="000000"/>
                </a:solidFill>
                <a:latin typeface="Times New Roman Bold"/>
                <a:ea typeface="Times New Roman Bold"/>
                <a:cs typeface="Times New Roman Bold"/>
                <a:sym typeface="Times New Roman Bold"/>
              </a:rPr>
              <a:t>ідентичності</a:t>
            </a:r>
            <a:r>
              <a:rPr lang="en-US" sz="2378" b="1" dirty="0">
                <a:solidFill>
                  <a:srgbClr val="000000"/>
                </a:solidFill>
                <a:latin typeface="Times New Roman Bold"/>
                <a:ea typeface="Times New Roman Bold"/>
                <a:cs typeface="Times New Roman Bold"/>
                <a:sym typeface="Times New Roman Bold"/>
              </a:rPr>
              <a:t>.</a:t>
            </a:r>
          </a:p>
          <a:p>
            <a:pPr algn="l">
              <a:lnSpc>
                <a:spcPts val="3330"/>
              </a:lnSpc>
              <a:spcBef>
                <a:spcPct val="0"/>
              </a:spcBef>
            </a:pPr>
            <a:endParaRPr lang="en-US" sz="2378" b="1" dirty="0">
              <a:solidFill>
                <a:srgbClr val="000000"/>
              </a:solidFill>
              <a:latin typeface="Times New Roman Bold"/>
              <a:ea typeface="Times New Roman Bold"/>
              <a:cs typeface="Times New Roman Bold"/>
              <a:sym typeface="Times New Roman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8444"/>
            </a:stretch>
          </a:blipFill>
        </p:spPr>
      </p:sp>
      <p:grpSp>
        <p:nvGrpSpPr>
          <p:cNvPr id="3" name="Group 3"/>
          <p:cNvGrpSpPr/>
          <p:nvPr/>
        </p:nvGrpSpPr>
        <p:grpSpPr>
          <a:xfrm rot="-10540719">
            <a:off x="-1504411" y="-7211275"/>
            <a:ext cx="23818008" cy="12462006"/>
            <a:chOff x="0" y="0"/>
            <a:chExt cx="6273055" cy="3282174"/>
          </a:xfrm>
        </p:grpSpPr>
        <p:sp>
          <p:nvSpPr>
            <p:cNvPr id="4" name="Freeform 4"/>
            <p:cNvSpPr/>
            <p:nvPr/>
          </p:nvSpPr>
          <p:spPr>
            <a:xfrm>
              <a:off x="0" y="0"/>
              <a:ext cx="6273055" cy="3282174"/>
            </a:xfrm>
            <a:custGeom>
              <a:avLst/>
              <a:gdLst/>
              <a:ahLst/>
              <a:cxnLst/>
              <a:rect l="l" t="t" r="r" b="b"/>
              <a:pathLst>
                <a:path w="6273055" h="3282174">
                  <a:moveTo>
                    <a:pt x="0" y="0"/>
                  </a:moveTo>
                  <a:lnTo>
                    <a:pt x="6273055" y="0"/>
                  </a:lnTo>
                  <a:lnTo>
                    <a:pt x="6273055" y="3282174"/>
                  </a:lnTo>
                  <a:lnTo>
                    <a:pt x="0" y="3282174"/>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6273055" cy="332027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3343192" y="-696615"/>
            <a:ext cx="23818008" cy="12462006"/>
            <a:chOff x="0" y="0"/>
            <a:chExt cx="6273055" cy="3282174"/>
          </a:xfrm>
        </p:grpSpPr>
        <p:sp>
          <p:nvSpPr>
            <p:cNvPr id="7" name="Freeform 7"/>
            <p:cNvSpPr/>
            <p:nvPr/>
          </p:nvSpPr>
          <p:spPr>
            <a:xfrm>
              <a:off x="0" y="0"/>
              <a:ext cx="6273055" cy="3282174"/>
            </a:xfrm>
            <a:custGeom>
              <a:avLst/>
              <a:gdLst/>
              <a:ahLst/>
              <a:cxnLst/>
              <a:rect l="l" t="t" r="r" b="b"/>
              <a:pathLst>
                <a:path w="6273055" h="3282174">
                  <a:moveTo>
                    <a:pt x="0" y="0"/>
                  </a:moveTo>
                  <a:lnTo>
                    <a:pt x="6273055" y="0"/>
                  </a:lnTo>
                  <a:lnTo>
                    <a:pt x="6273055" y="3282174"/>
                  </a:lnTo>
                  <a:lnTo>
                    <a:pt x="0" y="3282174"/>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8" name="TextBox 8"/>
            <p:cNvSpPr txBox="1"/>
            <p:nvPr/>
          </p:nvSpPr>
          <p:spPr>
            <a:xfrm>
              <a:off x="0" y="-38100"/>
              <a:ext cx="6273055" cy="332027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a:off x="14304238" y="6982291"/>
            <a:ext cx="3983762" cy="2979854"/>
          </a:xfrm>
          <a:custGeom>
            <a:avLst/>
            <a:gdLst/>
            <a:ahLst/>
            <a:cxnLst/>
            <a:rect l="l" t="t" r="r" b="b"/>
            <a:pathLst>
              <a:path w="3983762" h="2979854">
                <a:moveTo>
                  <a:pt x="0" y="0"/>
                </a:moveTo>
                <a:lnTo>
                  <a:pt x="3983762" y="0"/>
                </a:lnTo>
                <a:lnTo>
                  <a:pt x="3983762" y="2979854"/>
                </a:lnTo>
                <a:lnTo>
                  <a:pt x="0" y="2979854"/>
                </a:lnTo>
                <a:lnTo>
                  <a:pt x="0" y="0"/>
                </a:lnTo>
                <a:close/>
              </a:path>
            </a:pathLst>
          </a:custGeom>
          <a:blipFill>
            <a:blip r:embed="rId3"/>
            <a:stretch>
              <a:fillRect/>
            </a:stretch>
          </a:blipFill>
        </p:spPr>
      </p:sp>
      <p:sp>
        <p:nvSpPr>
          <p:cNvPr id="10" name="Freeform 10"/>
          <p:cNvSpPr/>
          <p:nvPr/>
        </p:nvSpPr>
        <p:spPr>
          <a:xfrm>
            <a:off x="9144000" y="384025"/>
            <a:ext cx="4580115" cy="3051501"/>
          </a:xfrm>
          <a:custGeom>
            <a:avLst/>
            <a:gdLst/>
            <a:ahLst/>
            <a:cxnLst/>
            <a:rect l="l" t="t" r="r" b="b"/>
            <a:pathLst>
              <a:path w="4580115" h="3051501">
                <a:moveTo>
                  <a:pt x="0" y="0"/>
                </a:moveTo>
                <a:lnTo>
                  <a:pt x="4580115" y="0"/>
                </a:lnTo>
                <a:lnTo>
                  <a:pt x="4580115" y="3051501"/>
                </a:lnTo>
                <a:lnTo>
                  <a:pt x="0" y="3051501"/>
                </a:lnTo>
                <a:lnTo>
                  <a:pt x="0" y="0"/>
                </a:lnTo>
                <a:close/>
              </a:path>
            </a:pathLst>
          </a:custGeom>
          <a:blipFill>
            <a:blip r:embed="rId4"/>
            <a:stretch>
              <a:fillRect/>
            </a:stretch>
          </a:blipFill>
        </p:spPr>
      </p:sp>
      <p:sp>
        <p:nvSpPr>
          <p:cNvPr id="11" name="Freeform 11"/>
          <p:cNvSpPr/>
          <p:nvPr/>
        </p:nvSpPr>
        <p:spPr>
          <a:xfrm>
            <a:off x="14065163" y="268399"/>
            <a:ext cx="4222837" cy="3167128"/>
          </a:xfrm>
          <a:custGeom>
            <a:avLst/>
            <a:gdLst/>
            <a:ahLst/>
            <a:cxnLst/>
            <a:rect l="l" t="t" r="r" b="b"/>
            <a:pathLst>
              <a:path w="4222837" h="3167128">
                <a:moveTo>
                  <a:pt x="0" y="0"/>
                </a:moveTo>
                <a:lnTo>
                  <a:pt x="4222837" y="0"/>
                </a:lnTo>
                <a:lnTo>
                  <a:pt x="4222837" y="3167127"/>
                </a:lnTo>
                <a:lnTo>
                  <a:pt x="0" y="3167127"/>
                </a:lnTo>
                <a:lnTo>
                  <a:pt x="0" y="0"/>
                </a:lnTo>
                <a:close/>
              </a:path>
            </a:pathLst>
          </a:custGeom>
          <a:blipFill>
            <a:blip r:embed="rId5"/>
            <a:stretch>
              <a:fillRect/>
            </a:stretch>
          </a:blipFill>
        </p:spPr>
      </p:sp>
      <p:sp>
        <p:nvSpPr>
          <p:cNvPr id="12" name="Freeform 12"/>
          <p:cNvSpPr/>
          <p:nvPr/>
        </p:nvSpPr>
        <p:spPr>
          <a:xfrm>
            <a:off x="9453048" y="6889323"/>
            <a:ext cx="4612115" cy="3072822"/>
          </a:xfrm>
          <a:custGeom>
            <a:avLst/>
            <a:gdLst/>
            <a:ahLst/>
            <a:cxnLst/>
            <a:rect l="l" t="t" r="r" b="b"/>
            <a:pathLst>
              <a:path w="4612115" h="3072822">
                <a:moveTo>
                  <a:pt x="0" y="0"/>
                </a:moveTo>
                <a:lnTo>
                  <a:pt x="4612115" y="0"/>
                </a:lnTo>
                <a:lnTo>
                  <a:pt x="4612115" y="3072822"/>
                </a:lnTo>
                <a:lnTo>
                  <a:pt x="0" y="3072822"/>
                </a:lnTo>
                <a:lnTo>
                  <a:pt x="0" y="0"/>
                </a:lnTo>
                <a:close/>
              </a:path>
            </a:pathLst>
          </a:custGeom>
          <a:blipFill>
            <a:blip r:embed="rId6"/>
            <a:stretch>
              <a:fillRect/>
            </a:stretch>
          </a:blipFill>
        </p:spPr>
      </p:sp>
      <p:sp>
        <p:nvSpPr>
          <p:cNvPr id="13" name="TextBox 13"/>
          <p:cNvSpPr txBox="1"/>
          <p:nvPr/>
        </p:nvSpPr>
        <p:spPr>
          <a:xfrm>
            <a:off x="277136" y="1472276"/>
            <a:ext cx="8288677" cy="8489868"/>
          </a:xfrm>
          <a:prstGeom prst="rect">
            <a:avLst/>
          </a:prstGeom>
        </p:spPr>
        <p:txBody>
          <a:bodyPr lIns="0" tIns="0" rIns="0" bIns="0" rtlCol="0" anchor="t">
            <a:spAutoFit/>
          </a:bodyPr>
          <a:lstStyle/>
          <a:p>
            <a:pPr algn="l">
              <a:lnSpc>
                <a:spcPts val="5743"/>
              </a:lnSpc>
              <a:spcBef>
                <a:spcPct val="0"/>
              </a:spcBef>
            </a:pPr>
            <a:r>
              <a:rPr lang="en-US" sz="4102" b="1" dirty="0">
                <a:solidFill>
                  <a:srgbClr val="FFFFFF"/>
                </a:solidFill>
                <a:latin typeface="Times New Roman Bold"/>
                <a:ea typeface="Times New Roman Bold"/>
                <a:cs typeface="Times New Roman Bold"/>
                <a:sym typeface="Times New Roman Bold"/>
              </a:rPr>
              <a:t>   </a:t>
            </a:r>
            <a:r>
              <a:rPr lang="en-US" sz="4102" b="1" dirty="0">
                <a:solidFill>
                  <a:srgbClr val="1800AD"/>
                </a:solidFill>
                <a:latin typeface="Times New Roman Bold"/>
                <a:ea typeface="Times New Roman Bold"/>
                <a:cs typeface="Times New Roman Bold"/>
                <a:sym typeface="Times New Roman Bold"/>
              </a:rPr>
              <a:t> </a:t>
            </a:r>
            <a:r>
              <a:rPr lang="en-US" sz="4102" b="1" dirty="0">
                <a:solidFill>
                  <a:srgbClr val="FF751F"/>
                </a:solidFill>
                <a:latin typeface="Times New Roman Bold"/>
                <a:ea typeface="Times New Roman Bold"/>
                <a:cs typeface="Times New Roman Bold"/>
                <a:sym typeface="Times New Roman Bold"/>
              </a:rPr>
              <a:t> </a:t>
            </a:r>
            <a:r>
              <a:rPr lang="en-US" sz="4102" b="1" dirty="0" err="1">
                <a:solidFill>
                  <a:srgbClr val="FF741E"/>
                </a:solidFill>
                <a:latin typeface="Times New Roman Bold"/>
                <a:ea typeface="Times New Roman Bold"/>
                <a:cs typeface="Times New Roman Bold"/>
                <a:sym typeface="Times New Roman Bold"/>
              </a:rPr>
              <a:t>Кропивницький</a:t>
            </a:r>
            <a:r>
              <a:rPr lang="en-US" sz="4102" b="1" dirty="0">
                <a:solidFill>
                  <a:srgbClr val="FF741E"/>
                </a:solidFill>
                <a:latin typeface="Times New Roman Bold"/>
                <a:ea typeface="Times New Roman Bold"/>
                <a:cs typeface="Times New Roman Bold"/>
                <a:sym typeface="Times New Roman Bold"/>
              </a:rPr>
              <a:t> </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це</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унікальне</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місто</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де</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протягом</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століть</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перетиналися</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долі</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різних</a:t>
            </a:r>
            <a:r>
              <a:rPr lang="en-US" sz="4102" dirty="0">
                <a:solidFill>
                  <a:srgbClr val="FFFFFF"/>
                </a:solidFill>
                <a:latin typeface="Times New Roman"/>
                <a:ea typeface="Times New Roman"/>
                <a:cs typeface="Times New Roman"/>
                <a:sym typeface="Times New Roman"/>
              </a:rPr>
              <a:t> </a:t>
            </a:r>
            <a:r>
              <a:rPr lang="en-US" sz="4102" dirty="0" err="1">
                <a:solidFill>
                  <a:srgbClr val="FFFFFF"/>
                </a:solidFill>
                <a:latin typeface="Times New Roman"/>
                <a:ea typeface="Times New Roman"/>
                <a:cs typeface="Times New Roman"/>
                <a:sym typeface="Times New Roman"/>
              </a:rPr>
              <a:t>народів</a:t>
            </a:r>
            <a:r>
              <a:rPr lang="en-US" sz="4102" dirty="0">
                <a:solidFill>
                  <a:srgbClr val="FFFFFF"/>
                </a:solidFill>
                <a:latin typeface="Times New Roman"/>
                <a:ea typeface="Times New Roman"/>
                <a:cs typeface="Times New Roman"/>
                <a:sym typeface="Times New Roman"/>
              </a:rPr>
              <a:t>. </a:t>
            </a:r>
          </a:p>
          <a:p>
            <a:pPr algn="l">
              <a:lnSpc>
                <a:spcPts val="5015"/>
              </a:lnSpc>
              <a:spcBef>
                <a:spcPct val="0"/>
              </a:spcBef>
            </a:pP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Сьогодні</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на</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території</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Кропивницького</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та</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області</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проживають</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представники</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понад</a:t>
            </a:r>
            <a:r>
              <a:rPr lang="en-US" sz="3582" dirty="0">
                <a:solidFill>
                  <a:srgbClr val="FFFFFF"/>
                </a:solidFill>
                <a:latin typeface="Times New Roman"/>
                <a:ea typeface="Times New Roman"/>
                <a:cs typeface="Times New Roman"/>
                <a:sym typeface="Times New Roman"/>
              </a:rPr>
              <a:t> 100 </a:t>
            </a:r>
            <a:r>
              <a:rPr lang="en-US" sz="3582" dirty="0" err="1">
                <a:solidFill>
                  <a:srgbClr val="FFFFFF"/>
                </a:solidFill>
                <a:latin typeface="Times New Roman"/>
                <a:ea typeface="Times New Roman"/>
                <a:cs typeface="Times New Roman"/>
                <a:sym typeface="Times New Roman"/>
              </a:rPr>
              <a:t>національностей</a:t>
            </a:r>
            <a:r>
              <a:rPr lang="en-US" sz="3582" dirty="0">
                <a:solidFill>
                  <a:srgbClr val="FFFFFF"/>
                </a:solidFill>
                <a:latin typeface="Times New Roman"/>
                <a:ea typeface="Times New Roman"/>
                <a:cs typeface="Times New Roman"/>
                <a:sym typeface="Times New Roman"/>
              </a:rPr>
              <a:t>.          </a:t>
            </a:r>
          </a:p>
          <a:p>
            <a:pPr algn="l">
              <a:lnSpc>
                <a:spcPts val="5015"/>
              </a:lnSpc>
              <a:spcBef>
                <a:spcPct val="0"/>
              </a:spcBef>
            </a:pP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Взаємодія</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українців</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євреїв</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греків</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сербів</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німців</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та</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вірмен</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створила</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той</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неповторний</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колорит</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який</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ми</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бачимо</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сьогодні</a:t>
            </a:r>
            <a:r>
              <a:rPr lang="en-US" sz="3582" dirty="0">
                <a:solidFill>
                  <a:srgbClr val="FFFFFF"/>
                </a:solidFill>
                <a:latin typeface="Times New Roman"/>
                <a:ea typeface="Times New Roman"/>
                <a:cs typeface="Times New Roman"/>
                <a:sym typeface="Times New Roman"/>
              </a:rPr>
              <a:t> в </a:t>
            </a:r>
            <a:r>
              <a:rPr lang="en-US" sz="3582" dirty="0" err="1">
                <a:solidFill>
                  <a:srgbClr val="FFFFFF"/>
                </a:solidFill>
                <a:latin typeface="Times New Roman"/>
                <a:ea typeface="Times New Roman"/>
                <a:cs typeface="Times New Roman"/>
                <a:sym typeface="Times New Roman"/>
              </a:rPr>
              <a:t>архітектурі</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традиціях</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та</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побуті</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Така</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різноманітність</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робить</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наш</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регіон</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культурно</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багатим</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та</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відкритим</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до</a:t>
            </a:r>
            <a:r>
              <a:rPr lang="en-US" sz="3582" dirty="0">
                <a:solidFill>
                  <a:srgbClr val="FFFFFF"/>
                </a:solidFill>
                <a:latin typeface="Times New Roman"/>
                <a:ea typeface="Times New Roman"/>
                <a:cs typeface="Times New Roman"/>
                <a:sym typeface="Times New Roman"/>
              </a:rPr>
              <a:t> </a:t>
            </a:r>
            <a:r>
              <a:rPr lang="en-US" sz="3582" dirty="0" err="1">
                <a:solidFill>
                  <a:srgbClr val="FFFFFF"/>
                </a:solidFill>
                <a:latin typeface="Times New Roman"/>
                <a:ea typeface="Times New Roman"/>
                <a:cs typeface="Times New Roman"/>
                <a:sym typeface="Times New Roman"/>
              </a:rPr>
              <a:t>світу</a:t>
            </a:r>
            <a:r>
              <a:rPr lang="en-US" sz="3582" dirty="0">
                <a:solidFill>
                  <a:srgbClr val="FFFFFF"/>
                </a:solidFill>
                <a:latin typeface="Times New Roman"/>
                <a:ea typeface="Times New Roman"/>
                <a:cs typeface="Times New Roman"/>
                <a:sym typeface="Times New Roman"/>
              </a:rPr>
              <a:t>.</a:t>
            </a:r>
          </a:p>
        </p:txBody>
      </p:sp>
      <p:sp>
        <p:nvSpPr>
          <p:cNvPr id="14" name="Freeform 14"/>
          <p:cNvSpPr/>
          <p:nvPr/>
        </p:nvSpPr>
        <p:spPr>
          <a:xfrm>
            <a:off x="11218743" y="2893608"/>
            <a:ext cx="6170989" cy="3995715"/>
          </a:xfrm>
          <a:custGeom>
            <a:avLst/>
            <a:gdLst/>
            <a:ahLst/>
            <a:cxnLst/>
            <a:rect l="l" t="t" r="r" b="b"/>
            <a:pathLst>
              <a:path w="6170989" h="3995715">
                <a:moveTo>
                  <a:pt x="0" y="0"/>
                </a:moveTo>
                <a:lnTo>
                  <a:pt x="6170989" y="0"/>
                </a:lnTo>
                <a:lnTo>
                  <a:pt x="6170989" y="3995715"/>
                </a:lnTo>
                <a:lnTo>
                  <a:pt x="0" y="3995715"/>
                </a:lnTo>
                <a:lnTo>
                  <a:pt x="0" y="0"/>
                </a:lnTo>
                <a:close/>
              </a:path>
            </a:pathLst>
          </a:custGeom>
          <a:blipFill>
            <a:blip r:embed="rId7"/>
            <a:stretch>
              <a:fillRect/>
            </a:stretch>
          </a:blipFill>
        </p:spPr>
      </p:sp>
      <p:sp>
        <p:nvSpPr>
          <p:cNvPr id="15" name="TextBox 15"/>
          <p:cNvSpPr txBox="1"/>
          <p:nvPr/>
        </p:nvSpPr>
        <p:spPr>
          <a:xfrm>
            <a:off x="11218743" y="6533089"/>
            <a:ext cx="6410064" cy="356234"/>
          </a:xfrm>
          <a:prstGeom prst="rect">
            <a:avLst/>
          </a:prstGeom>
        </p:spPr>
        <p:txBody>
          <a:bodyPr lIns="0" tIns="0" rIns="0" bIns="0" rtlCol="0" anchor="t">
            <a:spAutoFit/>
          </a:bodyPr>
          <a:lstStyle/>
          <a:p>
            <a:pPr algn="ctr">
              <a:lnSpc>
                <a:spcPts val="2940"/>
              </a:lnSpc>
            </a:pPr>
            <a:r>
              <a:rPr lang="en-US" sz="2100" b="1">
                <a:solidFill>
                  <a:srgbClr val="281A15"/>
                </a:solidFill>
                <a:latin typeface="Noto Serif Display Bold"/>
                <a:ea typeface="Noto Serif Display Bold"/>
                <a:cs typeface="Noto Serif Display Bold"/>
                <a:sym typeface="Noto Serif Display Bold"/>
              </a:rPr>
              <a:t>Народи та націальності сучасно\ї України</a:t>
            </a:r>
          </a:p>
        </p:txBody>
      </p:sp>
      <p:sp>
        <p:nvSpPr>
          <p:cNvPr id="16" name="TextBox 16"/>
          <p:cNvSpPr txBox="1"/>
          <p:nvPr/>
        </p:nvSpPr>
        <p:spPr>
          <a:xfrm>
            <a:off x="503031" y="203050"/>
            <a:ext cx="7836887" cy="1271237"/>
          </a:xfrm>
          <a:prstGeom prst="rect">
            <a:avLst/>
          </a:prstGeom>
        </p:spPr>
        <p:txBody>
          <a:bodyPr lIns="0" tIns="0" rIns="0" bIns="0" rtlCol="0" anchor="t">
            <a:spAutoFit/>
          </a:bodyPr>
          <a:lstStyle/>
          <a:p>
            <a:pPr algn="ctr">
              <a:lnSpc>
                <a:spcPts val="10019"/>
              </a:lnSpc>
              <a:spcBef>
                <a:spcPct val="0"/>
              </a:spcBef>
            </a:pPr>
            <a:r>
              <a:rPr lang="en-US" sz="7156" b="1">
                <a:solidFill>
                  <a:srgbClr val="FFFFFF"/>
                </a:solidFill>
                <a:latin typeface="Times New Roman Bold"/>
                <a:ea typeface="Times New Roman Bold"/>
                <a:cs typeface="Times New Roman Bold"/>
                <a:sym typeface="Times New Roman Bold"/>
              </a:rPr>
              <a:t>Актуальність теми</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45642">
            <a:off x="-1053306" y="-2290325"/>
            <a:ext cx="20394612" cy="14867649"/>
          </a:xfrm>
          <a:custGeom>
            <a:avLst/>
            <a:gdLst/>
            <a:ahLst/>
            <a:cxnLst/>
            <a:rect l="l" t="t" r="r" b="b"/>
            <a:pathLst>
              <a:path w="20394612" h="14867649">
                <a:moveTo>
                  <a:pt x="2794159" y="0"/>
                </a:moveTo>
                <a:lnTo>
                  <a:pt x="20394612" y="4967395"/>
                </a:lnTo>
                <a:lnTo>
                  <a:pt x="17600453" y="14867650"/>
                </a:lnTo>
                <a:lnTo>
                  <a:pt x="0" y="9900255"/>
                </a:lnTo>
                <a:lnTo>
                  <a:pt x="2794159" y="0"/>
                </a:lnTo>
                <a:close/>
              </a:path>
            </a:pathLst>
          </a:custGeom>
          <a:blipFill>
            <a:blip r:embed="rId2"/>
            <a:stretch>
              <a:fillRect l="-36404" t="-14307" r="-11738"/>
            </a:stretch>
          </a:blipFill>
        </p:spPr>
      </p:sp>
      <p:grpSp>
        <p:nvGrpSpPr>
          <p:cNvPr id="3" name="Group 3"/>
          <p:cNvGrpSpPr/>
          <p:nvPr/>
        </p:nvGrpSpPr>
        <p:grpSpPr>
          <a:xfrm rot="5400000">
            <a:off x="-6795580" y="-3329009"/>
            <a:ext cx="12355791" cy="17293342"/>
            <a:chOff x="0" y="0"/>
            <a:chExt cx="3254200" cy="4554625"/>
          </a:xfrm>
        </p:grpSpPr>
        <p:sp>
          <p:nvSpPr>
            <p:cNvPr id="4" name="Freeform 4"/>
            <p:cNvSpPr/>
            <p:nvPr/>
          </p:nvSpPr>
          <p:spPr>
            <a:xfrm>
              <a:off x="0" y="0"/>
              <a:ext cx="3254200" cy="4554625"/>
            </a:xfrm>
            <a:custGeom>
              <a:avLst/>
              <a:gdLst/>
              <a:ahLst/>
              <a:cxnLst/>
              <a:rect l="l" t="t" r="r" b="b"/>
              <a:pathLst>
                <a:path w="3254200" h="4554625">
                  <a:moveTo>
                    <a:pt x="0" y="0"/>
                  </a:moveTo>
                  <a:lnTo>
                    <a:pt x="3254200" y="0"/>
                  </a:lnTo>
                  <a:lnTo>
                    <a:pt x="3254200" y="4554625"/>
                  </a:lnTo>
                  <a:lnTo>
                    <a:pt x="0" y="4554625"/>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3254200" cy="4592725"/>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5400000">
            <a:off x="4013497" y="-3915050"/>
            <a:ext cx="12355791" cy="17293342"/>
            <a:chOff x="0" y="0"/>
            <a:chExt cx="3254200" cy="4554625"/>
          </a:xfrm>
        </p:grpSpPr>
        <p:sp>
          <p:nvSpPr>
            <p:cNvPr id="7" name="Freeform 7"/>
            <p:cNvSpPr/>
            <p:nvPr/>
          </p:nvSpPr>
          <p:spPr>
            <a:xfrm>
              <a:off x="0" y="0"/>
              <a:ext cx="3254200" cy="4554625"/>
            </a:xfrm>
            <a:custGeom>
              <a:avLst/>
              <a:gdLst/>
              <a:ahLst/>
              <a:cxnLst/>
              <a:rect l="l" t="t" r="r" b="b"/>
              <a:pathLst>
                <a:path w="3254200" h="4554625">
                  <a:moveTo>
                    <a:pt x="0" y="0"/>
                  </a:moveTo>
                  <a:lnTo>
                    <a:pt x="3254200" y="0"/>
                  </a:lnTo>
                  <a:lnTo>
                    <a:pt x="3254200" y="4554625"/>
                  </a:lnTo>
                  <a:lnTo>
                    <a:pt x="0" y="4554625"/>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8" name="TextBox 8"/>
            <p:cNvSpPr txBox="1"/>
            <p:nvPr/>
          </p:nvSpPr>
          <p:spPr>
            <a:xfrm>
              <a:off x="0" y="-38100"/>
              <a:ext cx="3254200" cy="4592725"/>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8961512" y="2445923"/>
            <a:ext cx="8802924" cy="7674976"/>
            <a:chOff x="0" y="0"/>
            <a:chExt cx="2318466" cy="2021393"/>
          </a:xfrm>
        </p:grpSpPr>
        <p:sp>
          <p:nvSpPr>
            <p:cNvPr id="10" name="Freeform 10"/>
            <p:cNvSpPr/>
            <p:nvPr/>
          </p:nvSpPr>
          <p:spPr>
            <a:xfrm>
              <a:off x="0" y="0"/>
              <a:ext cx="2318465" cy="2021393"/>
            </a:xfrm>
            <a:custGeom>
              <a:avLst/>
              <a:gdLst/>
              <a:ahLst/>
              <a:cxnLst/>
              <a:rect l="l" t="t" r="r" b="b"/>
              <a:pathLst>
                <a:path w="2318465" h="2021393">
                  <a:moveTo>
                    <a:pt x="31661" y="0"/>
                  </a:moveTo>
                  <a:lnTo>
                    <a:pt x="2286804" y="0"/>
                  </a:lnTo>
                  <a:cubicBezTo>
                    <a:pt x="2295202" y="0"/>
                    <a:pt x="2303255" y="3336"/>
                    <a:pt x="2309192" y="9273"/>
                  </a:cubicBezTo>
                  <a:cubicBezTo>
                    <a:pt x="2315130" y="15211"/>
                    <a:pt x="2318465" y="23264"/>
                    <a:pt x="2318465" y="31661"/>
                  </a:cubicBezTo>
                  <a:lnTo>
                    <a:pt x="2318465" y="1989732"/>
                  </a:lnTo>
                  <a:cubicBezTo>
                    <a:pt x="2318465" y="2007218"/>
                    <a:pt x="2304290" y="2021393"/>
                    <a:pt x="2286804" y="2021393"/>
                  </a:cubicBezTo>
                  <a:lnTo>
                    <a:pt x="31661" y="2021393"/>
                  </a:lnTo>
                  <a:cubicBezTo>
                    <a:pt x="23264" y="2021393"/>
                    <a:pt x="15211" y="2018057"/>
                    <a:pt x="9273" y="2012120"/>
                  </a:cubicBezTo>
                  <a:cubicBezTo>
                    <a:pt x="3336" y="2006182"/>
                    <a:pt x="0" y="1998129"/>
                    <a:pt x="0" y="1989732"/>
                  </a:cubicBezTo>
                  <a:lnTo>
                    <a:pt x="0" y="31661"/>
                  </a:lnTo>
                  <a:cubicBezTo>
                    <a:pt x="0" y="23264"/>
                    <a:pt x="3336" y="15211"/>
                    <a:pt x="9273" y="9273"/>
                  </a:cubicBezTo>
                  <a:cubicBezTo>
                    <a:pt x="15211" y="3336"/>
                    <a:pt x="23264" y="0"/>
                    <a:pt x="31661" y="0"/>
                  </a:cubicBezTo>
                  <a:close/>
                </a:path>
              </a:pathLst>
            </a:custGeom>
            <a:solidFill>
              <a:srgbClr val="FFF5E5">
                <a:alpha val="75686"/>
              </a:srgbClr>
            </a:solidFill>
            <a:ln cap="rnd">
              <a:noFill/>
              <a:prstDash val="solid"/>
              <a:round/>
            </a:ln>
          </p:spPr>
        </p:sp>
        <p:sp>
          <p:nvSpPr>
            <p:cNvPr id="11" name="TextBox 11"/>
            <p:cNvSpPr txBox="1"/>
            <p:nvPr/>
          </p:nvSpPr>
          <p:spPr>
            <a:xfrm>
              <a:off x="0" y="-38100"/>
              <a:ext cx="2318466" cy="2059493"/>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12"/>
          <p:cNvGrpSpPr/>
          <p:nvPr/>
        </p:nvGrpSpPr>
        <p:grpSpPr>
          <a:xfrm>
            <a:off x="9144000" y="2569871"/>
            <a:ext cx="8405684" cy="7427081"/>
            <a:chOff x="0" y="0"/>
            <a:chExt cx="2213843" cy="1956104"/>
          </a:xfrm>
        </p:grpSpPr>
        <p:sp>
          <p:nvSpPr>
            <p:cNvPr id="13" name="Freeform 13"/>
            <p:cNvSpPr/>
            <p:nvPr/>
          </p:nvSpPr>
          <p:spPr>
            <a:xfrm>
              <a:off x="0" y="0"/>
              <a:ext cx="2213843" cy="1956104"/>
            </a:xfrm>
            <a:custGeom>
              <a:avLst/>
              <a:gdLst/>
              <a:ahLst/>
              <a:cxnLst/>
              <a:rect l="l" t="t" r="r" b="b"/>
              <a:pathLst>
                <a:path w="2213843" h="1956104">
                  <a:moveTo>
                    <a:pt x="21184" y="0"/>
                  </a:moveTo>
                  <a:lnTo>
                    <a:pt x="2192659" y="0"/>
                  </a:lnTo>
                  <a:cubicBezTo>
                    <a:pt x="2198277" y="0"/>
                    <a:pt x="2203665" y="2232"/>
                    <a:pt x="2207638" y="6205"/>
                  </a:cubicBezTo>
                  <a:cubicBezTo>
                    <a:pt x="2211611" y="10177"/>
                    <a:pt x="2213843" y="15565"/>
                    <a:pt x="2213843" y="21184"/>
                  </a:cubicBezTo>
                  <a:lnTo>
                    <a:pt x="2213843" y="1934920"/>
                  </a:lnTo>
                  <a:cubicBezTo>
                    <a:pt x="2213843" y="1940538"/>
                    <a:pt x="2211611" y="1945926"/>
                    <a:pt x="2207638" y="1949899"/>
                  </a:cubicBezTo>
                  <a:cubicBezTo>
                    <a:pt x="2203665" y="1953872"/>
                    <a:pt x="2198277" y="1956104"/>
                    <a:pt x="2192659" y="1956104"/>
                  </a:cubicBezTo>
                  <a:lnTo>
                    <a:pt x="21184" y="1956104"/>
                  </a:lnTo>
                  <a:cubicBezTo>
                    <a:pt x="15565" y="1956104"/>
                    <a:pt x="10177" y="1953872"/>
                    <a:pt x="6205" y="1949899"/>
                  </a:cubicBezTo>
                  <a:cubicBezTo>
                    <a:pt x="2232" y="1945926"/>
                    <a:pt x="0" y="1940538"/>
                    <a:pt x="0" y="1934920"/>
                  </a:cubicBezTo>
                  <a:lnTo>
                    <a:pt x="0" y="21184"/>
                  </a:lnTo>
                  <a:cubicBezTo>
                    <a:pt x="0" y="15565"/>
                    <a:pt x="2232" y="10177"/>
                    <a:pt x="6205" y="6205"/>
                  </a:cubicBezTo>
                  <a:cubicBezTo>
                    <a:pt x="10177" y="2232"/>
                    <a:pt x="15565" y="0"/>
                    <a:pt x="21184" y="0"/>
                  </a:cubicBezTo>
                  <a:close/>
                </a:path>
              </a:pathLst>
            </a:custGeom>
            <a:ln w="19050" cap="rnd">
              <a:solidFill>
                <a:srgbClr val="2C1A0D"/>
              </a:solidFill>
              <a:prstDash val="solid"/>
              <a:round/>
            </a:ln>
          </p:spPr>
        </p:sp>
        <p:sp>
          <p:nvSpPr>
            <p:cNvPr id="14" name="TextBox 14"/>
            <p:cNvSpPr txBox="1"/>
            <p:nvPr/>
          </p:nvSpPr>
          <p:spPr>
            <a:xfrm>
              <a:off x="0" y="-38100"/>
              <a:ext cx="2213843" cy="1994204"/>
            </a:xfrm>
            <a:prstGeom prst="rect">
              <a:avLst/>
            </a:prstGeom>
          </p:spPr>
          <p:txBody>
            <a:bodyPr lIns="50800" tIns="50800" rIns="50800" bIns="50800" rtlCol="0" anchor="ctr"/>
            <a:lstStyle/>
            <a:p>
              <a:pPr algn="ctr">
                <a:lnSpc>
                  <a:spcPts val="2659"/>
                </a:lnSpc>
              </a:pPr>
              <a:endParaRPr/>
            </a:p>
          </p:txBody>
        </p:sp>
      </p:grpSp>
      <p:grpSp>
        <p:nvGrpSpPr>
          <p:cNvPr id="15" name="Group 15"/>
          <p:cNvGrpSpPr>
            <a:grpSpLocks noChangeAspect="1"/>
          </p:cNvGrpSpPr>
          <p:nvPr/>
        </p:nvGrpSpPr>
        <p:grpSpPr>
          <a:xfrm rot="968674">
            <a:off x="4092889" y="2706088"/>
            <a:ext cx="4349654" cy="4349654"/>
            <a:chOff x="0" y="0"/>
            <a:chExt cx="6350000" cy="6350000"/>
          </a:xfrm>
        </p:grpSpPr>
        <p:sp>
          <p:nvSpPr>
            <p:cNvPr id="16" name="Freeform 16"/>
            <p:cNvSpPr/>
            <p:nvPr/>
          </p:nvSpPr>
          <p:spPr>
            <a:xfrm>
              <a:off x="0" y="0"/>
              <a:ext cx="6350000" cy="6347460"/>
            </a:xfrm>
            <a:custGeom>
              <a:avLst/>
              <a:gdLst/>
              <a:ahLst/>
              <a:cxnLst/>
              <a:rect l="l" t="t" r="r" b="b"/>
              <a:pathLst>
                <a:path w="6350000" h="6347460">
                  <a:moveTo>
                    <a:pt x="6350000" y="532130"/>
                  </a:moveTo>
                  <a:cubicBezTo>
                    <a:pt x="6350000" y="463550"/>
                    <a:pt x="6315710" y="402590"/>
                    <a:pt x="6263640" y="367030"/>
                  </a:cubicBezTo>
                  <a:cubicBezTo>
                    <a:pt x="6273800" y="360680"/>
                    <a:pt x="6282690" y="353060"/>
                    <a:pt x="6290310" y="344170"/>
                  </a:cubicBezTo>
                  <a:cubicBezTo>
                    <a:pt x="6328410" y="306070"/>
                    <a:pt x="6350000" y="255270"/>
                    <a:pt x="6350000" y="201930"/>
                  </a:cubicBezTo>
                  <a:cubicBezTo>
                    <a:pt x="6350000" y="148590"/>
                    <a:pt x="6328410" y="96520"/>
                    <a:pt x="6290310" y="59690"/>
                  </a:cubicBezTo>
                  <a:cubicBezTo>
                    <a:pt x="6252210" y="21590"/>
                    <a:pt x="6200140" y="0"/>
                    <a:pt x="6148070" y="0"/>
                  </a:cubicBezTo>
                  <a:cubicBezTo>
                    <a:pt x="6094730" y="0"/>
                    <a:pt x="6042660" y="21590"/>
                    <a:pt x="6005830" y="59690"/>
                  </a:cubicBezTo>
                  <a:cubicBezTo>
                    <a:pt x="5996940" y="68580"/>
                    <a:pt x="5990590" y="77470"/>
                    <a:pt x="5982970" y="86360"/>
                  </a:cubicBezTo>
                  <a:cubicBezTo>
                    <a:pt x="5946140" y="34290"/>
                    <a:pt x="5886450" y="0"/>
                    <a:pt x="5817870" y="0"/>
                  </a:cubicBezTo>
                  <a:cubicBezTo>
                    <a:pt x="5749290" y="0"/>
                    <a:pt x="5689600" y="34290"/>
                    <a:pt x="5652770" y="86360"/>
                  </a:cubicBezTo>
                  <a:cubicBezTo>
                    <a:pt x="5615940" y="34290"/>
                    <a:pt x="5556250" y="0"/>
                    <a:pt x="5487670" y="0"/>
                  </a:cubicBezTo>
                  <a:cubicBezTo>
                    <a:pt x="5419090" y="0"/>
                    <a:pt x="5359400" y="34290"/>
                    <a:pt x="5322570" y="86360"/>
                  </a:cubicBezTo>
                  <a:cubicBezTo>
                    <a:pt x="5285740" y="34290"/>
                    <a:pt x="5226050" y="0"/>
                    <a:pt x="5157470" y="0"/>
                  </a:cubicBezTo>
                  <a:cubicBezTo>
                    <a:pt x="5088890" y="0"/>
                    <a:pt x="5027930" y="34290"/>
                    <a:pt x="4992370" y="86360"/>
                  </a:cubicBezTo>
                  <a:cubicBezTo>
                    <a:pt x="4955540" y="34290"/>
                    <a:pt x="4894580" y="0"/>
                    <a:pt x="4827270" y="0"/>
                  </a:cubicBezTo>
                  <a:cubicBezTo>
                    <a:pt x="4758690" y="0"/>
                    <a:pt x="4699000" y="34290"/>
                    <a:pt x="4662170" y="86360"/>
                  </a:cubicBezTo>
                  <a:cubicBezTo>
                    <a:pt x="4625340" y="34290"/>
                    <a:pt x="4565650" y="0"/>
                    <a:pt x="4497070" y="0"/>
                  </a:cubicBezTo>
                  <a:cubicBezTo>
                    <a:pt x="4428490" y="0"/>
                    <a:pt x="4368800" y="34290"/>
                    <a:pt x="4331970" y="86360"/>
                  </a:cubicBezTo>
                  <a:cubicBezTo>
                    <a:pt x="4295140" y="34290"/>
                    <a:pt x="4235450" y="0"/>
                    <a:pt x="4166870" y="0"/>
                  </a:cubicBezTo>
                  <a:cubicBezTo>
                    <a:pt x="4098290" y="0"/>
                    <a:pt x="4038600" y="34290"/>
                    <a:pt x="4001770" y="86360"/>
                  </a:cubicBezTo>
                  <a:cubicBezTo>
                    <a:pt x="3964940" y="34290"/>
                    <a:pt x="3903980" y="0"/>
                    <a:pt x="3836670" y="0"/>
                  </a:cubicBezTo>
                  <a:cubicBezTo>
                    <a:pt x="3768090" y="0"/>
                    <a:pt x="3707130" y="34290"/>
                    <a:pt x="3671570" y="86360"/>
                  </a:cubicBezTo>
                  <a:cubicBezTo>
                    <a:pt x="3634740" y="34290"/>
                    <a:pt x="3575050" y="0"/>
                    <a:pt x="3506470" y="0"/>
                  </a:cubicBezTo>
                  <a:cubicBezTo>
                    <a:pt x="3437890" y="0"/>
                    <a:pt x="3378200" y="34290"/>
                    <a:pt x="3341370" y="86360"/>
                  </a:cubicBezTo>
                  <a:cubicBezTo>
                    <a:pt x="3304540" y="34290"/>
                    <a:pt x="3244850" y="0"/>
                    <a:pt x="3176270" y="0"/>
                  </a:cubicBezTo>
                  <a:cubicBezTo>
                    <a:pt x="3107690" y="0"/>
                    <a:pt x="3048000" y="34290"/>
                    <a:pt x="3011170" y="86360"/>
                  </a:cubicBezTo>
                  <a:cubicBezTo>
                    <a:pt x="2974340" y="34290"/>
                    <a:pt x="2914650" y="0"/>
                    <a:pt x="2846070" y="0"/>
                  </a:cubicBezTo>
                  <a:cubicBezTo>
                    <a:pt x="2777490" y="0"/>
                    <a:pt x="2716530" y="34290"/>
                    <a:pt x="2680970" y="86360"/>
                  </a:cubicBezTo>
                  <a:cubicBezTo>
                    <a:pt x="2644140" y="34290"/>
                    <a:pt x="2583180" y="0"/>
                    <a:pt x="2515870" y="0"/>
                  </a:cubicBezTo>
                  <a:cubicBezTo>
                    <a:pt x="2447290" y="0"/>
                    <a:pt x="2387600" y="34290"/>
                    <a:pt x="2350770" y="86360"/>
                  </a:cubicBezTo>
                  <a:cubicBezTo>
                    <a:pt x="2313940" y="34290"/>
                    <a:pt x="2254250" y="0"/>
                    <a:pt x="2185670" y="0"/>
                  </a:cubicBezTo>
                  <a:cubicBezTo>
                    <a:pt x="2117090" y="0"/>
                    <a:pt x="2057400" y="34290"/>
                    <a:pt x="2020570" y="86360"/>
                  </a:cubicBezTo>
                  <a:cubicBezTo>
                    <a:pt x="1983740" y="34290"/>
                    <a:pt x="1924050" y="0"/>
                    <a:pt x="1855470" y="0"/>
                  </a:cubicBezTo>
                  <a:cubicBezTo>
                    <a:pt x="1786890" y="0"/>
                    <a:pt x="1727200" y="34290"/>
                    <a:pt x="1690370" y="86360"/>
                  </a:cubicBezTo>
                  <a:cubicBezTo>
                    <a:pt x="1653540" y="34290"/>
                    <a:pt x="1593850" y="0"/>
                    <a:pt x="1525270" y="0"/>
                  </a:cubicBezTo>
                  <a:cubicBezTo>
                    <a:pt x="1456690" y="0"/>
                    <a:pt x="1395730" y="34290"/>
                    <a:pt x="1360170" y="86360"/>
                  </a:cubicBezTo>
                  <a:cubicBezTo>
                    <a:pt x="1324610" y="34290"/>
                    <a:pt x="1263650" y="0"/>
                    <a:pt x="1195070" y="0"/>
                  </a:cubicBezTo>
                  <a:cubicBezTo>
                    <a:pt x="1126490" y="0"/>
                    <a:pt x="1066800" y="34290"/>
                    <a:pt x="1029970" y="86360"/>
                  </a:cubicBezTo>
                  <a:cubicBezTo>
                    <a:pt x="990600" y="34290"/>
                    <a:pt x="930910" y="0"/>
                    <a:pt x="862330" y="0"/>
                  </a:cubicBezTo>
                  <a:cubicBezTo>
                    <a:pt x="793750" y="0"/>
                    <a:pt x="734060" y="34290"/>
                    <a:pt x="697230" y="86360"/>
                  </a:cubicBezTo>
                  <a:cubicBezTo>
                    <a:pt x="660400" y="34290"/>
                    <a:pt x="600710" y="0"/>
                    <a:pt x="532130" y="0"/>
                  </a:cubicBezTo>
                  <a:cubicBezTo>
                    <a:pt x="463550" y="0"/>
                    <a:pt x="402590" y="34290"/>
                    <a:pt x="367030" y="86360"/>
                  </a:cubicBezTo>
                  <a:cubicBezTo>
                    <a:pt x="360680" y="76200"/>
                    <a:pt x="353060" y="67310"/>
                    <a:pt x="344170" y="59690"/>
                  </a:cubicBezTo>
                  <a:cubicBezTo>
                    <a:pt x="306070" y="21590"/>
                    <a:pt x="254000" y="0"/>
                    <a:pt x="201930" y="0"/>
                  </a:cubicBezTo>
                  <a:cubicBezTo>
                    <a:pt x="148590" y="0"/>
                    <a:pt x="96520" y="21590"/>
                    <a:pt x="59690" y="59690"/>
                  </a:cubicBezTo>
                  <a:cubicBezTo>
                    <a:pt x="21590" y="96520"/>
                    <a:pt x="0" y="148590"/>
                    <a:pt x="0" y="201930"/>
                  </a:cubicBezTo>
                  <a:cubicBezTo>
                    <a:pt x="0" y="255270"/>
                    <a:pt x="21590" y="307340"/>
                    <a:pt x="59690" y="344170"/>
                  </a:cubicBezTo>
                  <a:cubicBezTo>
                    <a:pt x="68580" y="353060"/>
                    <a:pt x="77470" y="359410"/>
                    <a:pt x="86360" y="367030"/>
                  </a:cubicBezTo>
                  <a:cubicBezTo>
                    <a:pt x="34290" y="403860"/>
                    <a:pt x="0" y="463550"/>
                    <a:pt x="0" y="532130"/>
                  </a:cubicBezTo>
                  <a:cubicBezTo>
                    <a:pt x="0" y="600710"/>
                    <a:pt x="34290" y="660400"/>
                    <a:pt x="86360" y="697230"/>
                  </a:cubicBezTo>
                  <a:cubicBezTo>
                    <a:pt x="34290" y="734060"/>
                    <a:pt x="0" y="793750"/>
                    <a:pt x="0" y="862330"/>
                  </a:cubicBezTo>
                  <a:cubicBezTo>
                    <a:pt x="0" y="930910"/>
                    <a:pt x="34290" y="990600"/>
                    <a:pt x="86360" y="1027430"/>
                  </a:cubicBezTo>
                  <a:cubicBezTo>
                    <a:pt x="34290" y="1064260"/>
                    <a:pt x="0" y="1123950"/>
                    <a:pt x="0" y="1192530"/>
                  </a:cubicBezTo>
                  <a:cubicBezTo>
                    <a:pt x="0" y="1261110"/>
                    <a:pt x="34290" y="1322070"/>
                    <a:pt x="86360" y="1357630"/>
                  </a:cubicBezTo>
                  <a:cubicBezTo>
                    <a:pt x="34290" y="1393190"/>
                    <a:pt x="0" y="1454150"/>
                    <a:pt x="0" y="1522730"/>
                  </a:cubicBezTo>
                  <a:cubicBezTo>
                    <a:pt x="0" y="1591310"/>
                    <a:pt x="34290" y="1651000"/>
                    <a:pt x="86360" y="1687830"/>
                  </a:cubicBezTo>
                  <a:cubicBezTo>
                    <a:pt x="34290" y="1724660"/>
                    <a:pt x="0" y="1784350"/>
                    <a:pt x="0" y="1852930"/>
                  </a:cubicBezTo>
                  <a:cubicBezTo>
                    <a:pt x="0" y="1921510"/>
                    <a:pt x="34290" y="1981200"/>
                    <a:pt x="86360" y="2018030"/>
                  </a:cubicBezTo>
                  <a:cubicBezTo>
                    <a:pt x="34290" y="2054860"/>
                    <a:pt x="0" y="2114550"/>
                    <a:pt x="0" y="2183130"/>
                  </a:cubicBezTo>
                  <a:cubicBezTo>
                    <a:pt x="0" y="2251710"/>
                    <a:pt x="34290" y="2311400"/>
                    <a:pt x="86360" y="2348230"/>
                  </a:cubicBezTo>
                  <a:cubicBezTo>
                    <a:pt x="34290" y="2385060"/>
                    <a:pt x="0" y="2444750"/>
                    <a:pt x="0" y="2513330"/>
                  </a:cubicBezTo>
                  <a:cubicBezTo>
                    <a:pt x="0" y="2581910"/>
                    <a:pt x="34290" y="2642870"/>
                    <a:pt x="86360" y="2678430"/>
                  </a:cubicBezTo>
                  <a:cubicBezTo>
                    <a:pt x="34290" y="2713990"/>
                    <a:pt x="0" y="2774950"/>
                    <a:pt x="0" y="2843530"/>
                  </a:cubicBezTo>
                  <a:cubicBezTo>
                    <a:pt x="0" y="2912110"/>
                    <a:pt x="34290" y="2971800"/>
                    <a:pt x="86360" y="3008630"/>
                  </a:cubicBezTo>
                  <a:cubicBezTo>
                    <a:pt x="34290" y="3045460"/>
                    <a:pt x="0" y="3105150"/>
                    <a:pt x="0" y="3173730"/>
                  </a:cubicBezTo>
                  <a:cubicBezTo>
                    <a:pt x="0" y="3242310"/>
                    <a:pt x="34290" y="3302000"/>
                    <a:pt x="86360" y="3338830"/>
                  </a:cubicBezTo>
                  <a:cubicBezTo>
                    <a:pt x="34290" y="3375660"/>
                    <a:pt x="0" y="3435350"/>
                    <a:pt x="0" y="3503930"/>
                  </a:cubicBezTo>
                  <a:cubicBezTo>
                    <a:pt x="0" y="3572510"/>
                    <a:pt x="34290" y="3633470"/>
                    <a:pt x="86360" y="3669030"/>
                  </a:cubicBezTo>
                  <a:cubicBezTo>
                    <a:pt x="34290" y="3705860"/>
                    <a:pt x="0" y="3766820"/>
                    <a:pt x="0" y="3834130"/>
                  </a:cubicBezTo>
                  <a:cubicBezTo>
                    <a:pt x="0" y="3901440"/>
                    <a:pt x="34290" y="3962400"/>
                    <a:pt x="86360" y="3999230"/>
                  </a:cubicBezTo>
                  <a:cubicBezTo>
                    <a:pt x="34290" y="4036060"/>
                    <a:pt x="0" y="4095750"/>
                    <a:pt x="0" y="4164330"/>
                  </a:cubicBezTo>
                  <a:cubicBezTo>
                    <a:pt x="0" y="4232910"/>
                    <a:pt x="34290" y="4292600"/>
                    <a:pt x="86360" y="4329430"/>
                  </a:cubicBezTo>
                  <a:cubicBezTo>
                    <a:pt x="34290" y="4366260"/>
                    <a:pt x="0" y="4425950"/>
                    <a:pt x="0" y="4494530"/>
                  </a:cubicBezTo>
                  <a:cubicBezTo>
                    <a:pt x="0" y="4563110"/>
                    <a:pt x="34290" y="4622800"/>
                    <a:pt x="86360" y="4659630"/>
                  </a:cubicBezTo>
                  <a:cubicBezTo>
                    <a:pt x="34290" y="4696460"/>
                    <a:pt x="0" y="4756150"/>
                    <a:pt x="0" y="4824730"/>
                  </a:cubicBezTo>
                  <a:cubicBezTo>
                    <a:pt x="0" y="4893310"/>
                    <a:pt x="34290" y="4954270"/>
                    <a:pt x="86360" y="4989830"/>
                  </a:cubicBezTo>
                  <a:cubicBezTo>
                    <a:pt x="34290" y="5025390"/>
                    <a:pt x="0" y="5086350"/>
                    <a:pt x="0" y="5154930"/>
                  </a:cubicBezTo>
                  <a:cubicBezTo>
                    <a:pt x="0" y="5223510"/>
                    <a:pt x="34290" y="5283200"/>
                    <a:pt x="86360" y="5320030"/>
                  </a:cubicBezTo>
                  <a:cubicBezTo>
                    <a:pt x="34290" y="5356860"/>
                    <a:pt x="0" y="5416550"/>
                    <a:pt x="0" y="5485130"/>
                  </a:cubicBezTo>
                  <a:cubicBezTo>
                    <a:pt x="0" y="5553710"/>
                    <a:pt x="34290" y="5613400"/>
                    <a:pt x="86360" y="5650230"/>
                  </a:cubicBezTo>
                  <a:cubicBezTo>
                    <a:pt x="34290" y="5687060"/>
                    <a:pt x="0" y="5746750"/>
                    <a:pt x="0" y="5815330"/>
                  </a:cubicBezTo>
                  <a:cubicBezTo>
                    <a:pt x="0" y="5883910"/>
                    <a:pt x="34290" y="5944870"/>
                    <a:pt x="86360" y="5980430"/>
                  </a:cubicBezTo>
                  <a:cubicBezTo>
                    <a:pt x="76200" y="5986780"/>
                    <a:pt x="67310" y="5994400"/>
                    <a:pt x="59690" y="6003290"/>
                  </a:cubicBezTo>
                  <a:cubicBezTo>
                    <a:pt x="22860" y="6041390"/>
                    <a:pt x="0" y="6093460"/>
                    <a:pt x="0" y="6145530"/>
                  </a:cubicBezTo>
                  <a:cubicBezTo>
                    <a:pt x="0" y="6198870"/>
                    <a:pt x="20320" y="6249670"/>
                    <a:pt x="59690" y="6287770"/>
                  </a:cubicBezTo>
                  <a:cubicBezTo>
                    <a:pt x="97790" y="6325870"/>
                    <a:pt x="148590" y="6347460"/>
                    <a:pt x="201930" y="6347460"/>
                  </a:cubicBezTo>
                  <a:cubicBezTo>
                    <a:pt x="256540" y="6347460"/>
                    <a:pt x="307340" y="6325870"/>
                    <a:pt x="344170" y="6287770"/>
                  </a:cubicBezTo>
                  <a:cubicBezTo>
                    <a:pt x="353060" y="6278880"/>
                    <a:pt x="359410" y="6269990"/>
                    <a:pt x="367030" y="6261100"/>
                  </a:cubicBezTo>
                  <a:cubicBezTo>
                    <a:pt x="403860" y="6313170"/>
                    <a:pt x="463550" y="6347460"/>
                    <a:pt x="532130" y="6347460"/>
                  </a:cubicBezTo>
                  <a:cubicBezTo>
                    <a:pt x="600710" y="6347460"/>
                    <a:pt x="660400" y="6313170"/>
                    <a:pt x="697230" y="6261100"/>
                  </a:cubicBezTo>
                  <a:cubicBezTo>
                    <a:pt x="734060" y="6313170"/>
                    <a:pt x="793750" y="6347460"/>
                    <a:pt x="862330" y="6347460"/>
                  </a:cubicBezTo>
                  <a:cubicBezTo>
                    <a:pt x="930910" y="6347460"/>
                    <a:pt x="990600" y="6313170"/>
                    <a:pt x="1027430" y="6261100"/>
                  </a:cubicBezTo>
                  <a:cubicBezTo>
                    <a:pt x="1064260" y="6313170"/>
                    <a:pt x="1123950" y="6347460"/>
                    <a:pt x="1192530" y="6347460"/>
                  </a:cubicBezTo>
                  <a:cubicBezTo>
                    <a:pt x="1261110" y="6347460"/>
                    <a:pt x="1320800" y="6313170"/>
                    <a:pt x="1357630" y="6261100"/>
                  </a:cubicBezTo>
                  <a:cubicBezTo>
                    <a:pt x="1394460" y="6313170"/>
                    <a:pt x="1455420" y="6347460"/>
                    <a:pt x="1522730" y="6347460"/>
                  </a:cubicBezTo>
                  <a:cubicBezTo>
                    <a:pt x="1591310" y="6347460"/>
                    <a:pt x="1651000" y="6313170"/>
                    <a:pt x="1687830" y="6261100"/>
                  </a:cubicBezTo>
                  <a:cubicBezTo>
                    <a:pt x="1724660" y="6313170"/>
                    <a:pt x="1784350" y="6347460"/>
                    <a:pt x="1852930" y="6347460"/>
                  </a:cubicBezTo>
                  <a:cubicBezTo>
                    <a:pt x="1921510" y="6347460"/>
                    <a:pt x="1981200" y="6313170"/>
                    <a:pt x="2018030" y="6261100"/>
                  </a:cubicBezTo>
                  <a:cubicBezTo>
                    <a:pt x="2054860" y="6313170"/>
                    <a:pt x="2114550" y="6347460"/>
                    <a:pt x="2183130" y="6347460"/>
                  </a:cubicBezTo>
                  <a:cubicBezTo>
                    <a:pt x="2251710" y="6347460"/>
                    <a:pt x="2311400" y="6313170"/>
                    <a:pt x="2348230" y="6261100"/>
                  </a:cubicBezTo>
                  <a:cubicBezTo>
                    <a:pt x="2385060" y="6313170"/>
                    <a:pt x="2444750" y="6347460"/>
                    <a:pt x="2513330" y="6347460"/>
                  </a:cubicBezTo>
                  <a:cubicBezTo>
                    <a:pt x="2581910" y="6347460"/>
                    <a:pt x="2642870" y="6313170"/>
                    <a:pt x="2678430" y="6261100"/>
                  </a:cubicBezTo>
                  <a:cubicBezTo>
                    <a:pt x="2715260" y="6313170"/>
                    <a:pt x="2776220" y="6347460"/>
                    <a:pt x="2843530" y="6347460"/>
                  </a:cubicBezTo>
                  <a:cubicBezTo>
                    <a:pt x="2912110" y="6347460"/>
                    <a:pt x="2971800" y="6313170"/>
                    <a:pt x="3008630" y="6261100"/>
                  </a:cubicBezTo>
                  <a:cubicBezTo>
                    <a:pt x="3045460" y="6313170"/>
                    <a:pt x="3105150" y="6347460"/>
                    <a:pt x="3173730" y="6347460"/>
                  </a:cubicBezTo>
                  <a:cubicBezTo>
                    <a:pt x="3242310" y="6347460"/>
                    <a:pt x="3302000" y="6313170"/>
                    <a:pt x="3338830" y="6261100"/>
                  </a:cubicBezTo>
                  <a:cubicBezTo>
                    <a:pt x="3375660" y="6313170"/>
                    <a:pt x="3435350" y="6347460"/>
                    <a:pt x="3503930" y="6347460"/>
                  </a:cubicBezTo>
                  <a:cubicBezTo>
                    <a:pt x="3572510" y="6347460"/>
                    <a:pt x="3632200" y="6313170"/>
                    <a:pt x="3669030" y="6261100"/>
                  </a:cubicBezTo>
                  <a:cubicBezTo>
                    <a:pt x="3705860" y="6313170"/>
                    <a:pt x="3765550" y="6347460"/>
                    <a:pt x="3834130" y="6347460"/>
                  </a:cubicBezTo>
                  <a:cubicBezTo>
                    <a:pt x="3902710" y="6347460"/>
                    <a:pt x="3963670" y="6313170"/>
                    <a:pt x="3999230" y="6261100"/>
                  </a:cubicBezTo>
                  <a:cubicBezTo>
                    <a:pt x="4036060" y="6313170"/>
                    <a:pt x="4095750" y="6347460"/>
                    <a:pt x="4164330" y="6347460"/>
                  </a:cubicBezTo>
                  <a:cubicBezTo>
                    <a:pt x="4232910" y="6347460"/>
                    <a:pt x="4292600" y="6313170"/>
                    <a:pt x="4329430" y="6261100"/>
                  </a:cubicBezTo>
                  <a:cubicBezTo>
                    <a:pt x="4366260" y="6313170"/>
                    <a:pt x="4425950" y="6347460"/>
                    <a:pt x="4494530" y="6347460"/>
                  </a:cubicBezTo>
                  <a:cubicBezTo>
                    <a:pt x="4563110" y="6347460"/>
                    <a:pt x="4622800" y="6313170"/>
                    <a:pt x="4659630" y="6261100"/>
                  </a:cubicBezTo>
                  <a:cubicBezTo>
                    <a:pt x="4696460" y="6313170"/>
                    <a:pt x="4756150" y="6347460"/>
                    <a:pt x="4824730" y="6347460"/>
                  </a:cubicBezTo>
                  <a:cubicBezTo>
                    <a:pt x="4893310" y="6347460"/>
                    <a:pt x="4954270" y="6313170"/>
                    <a:pt x="4989830" y="6261100"/>
                  </a:cubicBezTo>
                  <a:cubicBezTo>
                    <a:pt x="5026660" y="6313170"/>
                    <a:pt x="5087620" y="6347460"/>
                    <a:pt x="5154930" y="6347460"/>
                  </a:cubicBezTo>
                  <a:cubicBezTo>
                    <a:pt x="5223510" y="6347460"/>
                    <a:pt x="5283200" y="6313170"/>
                    <a:pt x="5320030" y="6261100"/>
                  </a:cubicBezTo>
                  <a:cubicBezTo>
                    <a:pt x="5356860" y="6313170"/>
                    <a:pt x="5416550" y="6347460"/>
                    <a:pt x="5485130" y="6347460"/>
                  </a:cubicBezTo>
                  <a:cubicBezTo>
                    <a:pt x="5553710" y="6347460"/>
                    <a:pt x="5613400" y="6313170"/>
                    <a:pt x="5650230" y="6261100"/>
                  </a:cubicBezTo>
                  <a:cubicBezTo>
                    <a:pt x="5687060" y="6313170"/>
                    <a:pt x="5746750" y="6347460"/>
                    <a:pt x="5815330" y="6347460"/>
                  </a:cubicBezTo>
                  <a:cubicBezTo>
                    <a:pt x="5883910" y="6347460"/>
                    <a:pt x="5943600" y="6313170"/>
                    <a:pt x="5980430" y="6261100"/>
                  </a:cubicBezTo>
                  <a:cubicBezTo>
                    <a:pt x="5986780" y="6271260"/>
                    <a:pt x="5994400" y="6280150"/>
                    <a:pt x="6003290" y="6287770"/>
                  </a:cubicBezTo>
                  <a:cubicBezTo>
                    <a:pt x="6041390" y="6325870"/>
                    <a:pt x="6092190" y="6347460"/>
                    <a:pt x="6145530" y="6347460"/>
                  </a:cubicBezTo>
                  <a:cubicBezTo>
                    <a:pt x="6198870" y="6347460"/>
                    <a:pt x="6249670" y="6325870"/>
                    <a:pt x="6287770" y="6287770"/>
                  </a:cubicBezTo>
                  <a:cubicBezTo>
                    <a:pt x="6325870" y="6249670"/>
                    <a:pt x="6347460" y="6198870"/>
                    <a:pt x="6347460" y="6145530"/>
                  </a:cubicBezTo>
                  <a:cubicBezTo>
                    <a:pt x="6347460" y="6092190"/>
                    <a:pt x="6325870" y="6040120"/>
                    <a:pt x="6287770" y="6003290"/>
                  </a:cubicBezTo>
                  <a:cubicBezTo>
                    <a:pt x="6278880" y="5994400"/>
                    <a:pt x="6269990" y="5988050"/>
                    <a:pt x="6261100" y="5980430"/>
                  </a:cubicBezTo>
                  <a:cubicBezTo>
                    <a:pt x="6313170" y="5943600"/>
                    <a:pt x="6347460" y="5883910"/>
                    <a:pt x="6347460" y="5815330"/>
                  </a:cubicBezTo>
                  <a:cubicBezTo>
                    <a:pt x="6347460" y="5746750"/>
                    <a:pt x="6313170" y="5687060"/>
                    <a:pt x="6261100" y="5650230"/>
                  </a:cubicBezTo>
                  <a:cubicBezTo>
                    <a:pt x="6313170" y="5613400"/>
                    <a:pt x="6347460" y="5553710"/>
                    <a:pt x="6347460" y="5485130"/>
                  </a:cubicBezTo>
                  <a:cubicBezTo>
                    <a:pt x="6347460" y="5416550"/>
                    <a:pt x="6313170" y="5356860"/>
                    <a:pt x="6261100" y="5320030"/>
                  </a:cubicBezTo>
                  <a:cubicBezTo>
                    <a:pt x="6313170" y="5283200"/>
                    <a:pt x="6347460" y="5223510"/>
                    <a:pt x="6347460" y="5154930"/>
                  </a:cubicBezTo>
                  <a:cubicBezTo>
                    <a:pt x="6347460" y="5086350"/>
                    <a:pt x="6313170" y="5025390"/>
                    <a:pt x="6261100" y="4989830"/>
                  </a:cubicBezTo>
                  <a:cubicBezTo>
                    <a:pt x="6313170" y="4953000"/>
                    <a:pt x="6347460" y="4892040"/>
                    <a:pt x="6347460" y="4824730"/>
                  </a:cubicBezTo>
                  <a:cubicBezTo>
                    <a:pt x="6347460" y="4756150"/>
                    <a:pt x="6313170" y="4696460"/>
                    <a:pt x="6261100" y="4659630"/>
                  </a:cubicBezTo>
                  <a:cubicBezTo>
                    <a:pt x="6313170" y="4622800"/>
                    <a:pt x="6347460" y="4563110"/>
                    <a:pt x="6347460" y="4494530"/>
                  </a:cubicBezTo>
                  <a:cubicBezTo>
                    <a:pt x="6347460" y="4425950"/>
                    <a:pt x="6313170" y="4366260"/>
                    <a:pt x="6261100" y="4329430"/>
                  </a:cubicBezTo>
                  <a:cubicBezTo>
                    <a:pt x="6313170" y="4292600"/>
                    <a:pt x="6347460" y="4232910"/>
                    <a:pt x="6347460" y="4164330"/>
                  </a:cubicBezTo>
                  <a:cubicBezTo>
                    <a:pt x="6347460" y="4095750"/>
                    <a:pt x="6313170" y="4036060"/>
                    <a:pt x="6261100" y="3999230"/>
                  </a:cubicBezTo>
                  <a:cubicBezTo>
                    <a:pt x="6313170" y="3962400"/>
                    <a:pt x="6347460" y="3901440"/>
                    <a:pt x="6347460" y="3834130"/>
                  </a:cubicBezTo>
                  <a:cubicBezTo>
                    <a:pt x="6347460" y="3765550"/>
                    <a:pt x="6313170" y="3704590"/>
                    <a:pt x="6261100" y="3669030"/>
                  </a:cubicBezTo>
                  <a:cubicBezTo>
                    <a:pt x="6313170" y="3632200"/>
                    <a:pt x="6347460" y="3572510"/>
                    <a:pt x="6347460" y="3503930"/>
                  </a:cubicBezTo>
                  <a:cubicBezTo>
                    <a:pt x="6347460" y="3435350"/>
                    <a:pt x="6313170" y="3375660"/>
                    <a:pt x="6261100" y="3338830"/>
                  </a:cubicBezTo>
                  <a:cubicBezTo>
                    <a:pt x="6313170" y="3302000"/>
                    <a:pt x="6347460" y="3242310"/>
                    <a:pt x="6347460" y="3173730"/>
                  </a:cubicBezTo>
                  <a:cubicBezTo>
                    <a:pt x="6347460" y="3105150"/>
                    <a:pt x="6313170" y="3045460"/>
                    <a:pt x="6261100" y="3008630"/>
                  </a:cubicBezTo>
                  <a:cubicBezTo>
                    <a:pt x="6313170" y="2971800"/>
                    <a:pt x="6347460" y="2912110"/>
                    <a:pt x="6347460" y="2843530"/>
                  </a:cubicBezTo>
                  <a:cubicBezTo>
                    <a:pt x="6347460" y="2774950"/>
                    <a:pt x="6313170" y="2713990"/>
                    <a:pt x="6261100" y="2678430"/>
                  </a:cubicBezTo>
                  <a:cubicBezTo>
                    <a:pt x="6313170" y="2641600"/>
                    <a:pt x="6347460" y="2580640"/>
                    <a:pt x="6347460" y="2513330"/>
                  </a:cubicBezTo>
                  <a:cubicBezTo>
                    <a:pt x="6347460" y="2444750"/>
                    <a:pt x="6313170" y="2383790"/>
                    <a:pt x="6261100" y="2348230"/>
                  </a:cubicBezTo>
                  <a:cubicBezTo>
                    <a:pt x="6313170" y="2311400"/>
                    <a:pt x="6347460" y="2251710"/>
                    <a:pt x="6347460" y="2183130"/>
                  </a:cubicBezTo>
                  <a:cubicBezTo>
                    <a:pt x="6347460" y="2114550"/>
                    <a:pt x="6313170" y="2054860"/>
                    <a:pt x="6261100" y="2018030"/>
                  </a:cubicBezTo>
                  <a:cubicBezTo>
                    <a:pt x="6313170" y="1981200"/>
                    <a:pt x="6347460" y="1921510"/>
                    <a:pt x="6347460" y="1852930"/>
                  </a:cubicBezTo>
                  <a:cubicBezTo>
                    <a:pt x="6347460" y="1784350"/>
                    <a:pt x="6313170" y="1724660"/>
                    <a:pt x="6261100" y="1687830"/>
                  </a:cubicBezTo>
                  <a:cubicBezTo>
                    <a:pt x="6313170" y="1651000"/>
                    <a:pt x="6347460" y="1591310"/>
                    <a:pt x="6347460" y="1522730"/>
                  </a:cubicBezTo>
                  <a:cubicBezTo>
                    <a:pt x="6347460" y="1454150"/>
                    <a:pt x="6313170" y="1393190"/>
                    <a:pt x="6261100" y="1357630"/>
                  </a:cubicBezTo>
                  <a:cubicBezTo>
                    <a:pt x="6313170" y="1322070"/>
                    <a:pt x="6347460" y="1261110"/>
                    <a:pt x="6347460" y="1192530"/>
                  </a:cubicBezTo>
                  <a:cubicBezTo>
                    <a:pt x="6347460" y="1123950"/>
                    <a:pt x="6313170" y="1064260"/>
                    <a:pt x="6261100" y="1027430"/>
                  </a:cubicBezTo>
                  <a:cubicBezTo>
                    <a:pt x="6313170" y="990600"/>
                    <a:pt x="6347460" y="930910"/>
                    <a:pt x="6347460" y="862330"/>
                  </a:cubicBezTo>
                  <a:cubicBezTo>
                    <a:pt x="6347460" y="793750"/>
                    <a:pt x="6313170" y="734060"/>
                    <a:pt x="6261100" y="697230"/>
                  </a:cubicBezTo>
                  <a:cubicBezTo>
                    <a:pt x="6315710" y="660400"/>
                    <a:pt x="6350000" y="600710"/>
                    <a:pt x="6350000" y="532130"/>
                  </a:cubicBezTo>
                  <a:close/>
                </a:path>
              </a:pathLst>
            </a:custGeom>
            <a:solidFill>
              <a:srgbClr val="422801"/>
            </a:solidFill>
          </p:spPr>
        </p:sp>
        <p:sp>
          <p:nvSpPr>
            <p:cNvPr id="17" name="Freeform 17"/>
            <p:cNvSpPr/>
            <p:nvPr/>
          </p:nvSpPr>
          <p:spPr>
            <a:xfrm rot="985434">
              <a:off x="-323391" y="-323185"/>
              <a:ext cx="6995511" cy="6996371"/>
            </a:xfrm>
            <a:custGeom>
              <a:avLst/>
              <a:gdLst/>
              <a:ahLst/>
              <a:cxnLst/>
              <a:rect l="l" t="t" r="r" b="b"/>
              <a:pathLst>
                <a:path w="6995511" h="6996371">
                  <a:moveTo>
                    <a:pt x="0" y="1592528"/>
                  </a:moveTo>
                  <a:lnTo>
                    <a:pt x="5402625" y="0"/>
                  </a:lnTo>
                  <a:lnTo>
                    <a:pt x="6995512" y="5403842"/>
                  </a:lnTo>
                  <a:lnTo>
                    <a:pt x="1592887" y="6996370"/>
                  </a:lnTo>
                  <a:close/>
                </a:path>
              </a:pathLst>
            </a:custGeom>
            <a:blipFill>
              <a:blip r:embed="rId3"/>
              <a:stretch>
                <a:fillRect l="-16674" r="-16674"/>
              </a:stretch>
            </a:blipFill>
          </p:spPr>
        </p:sp>
      </p:grpSp>
      <p:sp>
        <p:nvSpPr>
          <p:cNvPr id="18" name="Freeform 18"/>
          <p:cNvSpPr/>
          <p:nvPr/>
        </p:nvSpPr>
        <p:spPr>
          <a:xfrm rot="-360657">
            <a:off x="371575" y="6674641"/>
            <a:ext cx="4999010" cy="2835430"/>
          </a:xfrm>
          <a:custGeom>
            <a:avLst/>
            <a:gdLst/>
            <a:ahLst/>
            <a:cxnLst/>
            <a:rect l="l" t="t" r="r" b="b"/>
            <a:pathLst>
              <a:path w="4999010" h="2835430">
                <a:moveTo>
                  <a:pt x="0" y="0"/>
                </a:moveTo>
                <a:lnTo>
                  <a:pt x="4999010" y="0"/>
                </a:lnTo>
                <a:lnTo>
                  <a:pt x="4999010" y="2835431"/>
                </a:lnTo>
                <a:lnTo>
                  <a:pt x="0" y="2835431"/>
                </a:lnTo>
                <a:lnTo>
                  <a:pt x="0" y="0"/>
                </a:lnTo>
                <a:close/>
              </a:path>
            </a:pathLst>
          </a:custGeom>
          <a:blipFill>
            <a:blip r:embed="rId4"/>
            <a:stretch>
              <a:fillRect t="-17242"/>
            </a:stretch>
          </a:blipFill>
        </p:spPr>
      </p:sp>
      <p:sp>
        <p:nvSpPr>
          <p:cNvPr id="19" name="Freeform 19"/>
          <p:cNvSpPr/>
          <p:nvPr/>
        </p:nvSpPr>
        <p:spPr>
          <a:xfrm rot="-5756610">
            <a:off x="1437343" y="5317212"/>
            <a:ext cx="2867475" cy="5474668"/>
          </a:xfrm>
          <a:custGeom>
            <a:avLst/>
            <a:gdLst/>
            <a:ahLst/>
            <a:cxnLst/>
            <a:rect l="l" t="t" r="r" b="b"/>
            <a:pathLst>
              <a:path w="2867475" h="5474668">
                <a:moveTo>
                  <a:pt x="0" y="0"/>
                </a:moveTo>
                <a:lnTo>
                  <a:pt x="2867475" y="0"/>
                </a:lnTo>
                <a:lnTo>
                  <a:pt x="2867475" y="5474668"/>
                </a:lnTo>
                <a:lnTo>
                  <a:pt x="0" y="547466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20" name="Group 20"/>
          <p:cNvGrpSpPr>
            <a:grpSpLocks noChangeAspect="1"/>
          </p:cNvGrpSpPr>
          <p:nvPr/>
        </p:nvGrpSpPr>
        <p:grpSpPr>
          <a:xfrm rot="-911457">
            <a:off x="1072205" y="24976"/>
            <a:ext cx="3557079" cy="4841895"/>
            <a:chOff x="0" y="0"/>
            <a:chExt cx="6350000" cy="8643620"/>
          </a:xfrm>
        </p:grpSpPr>
        <p:sp>
          <p:nvSpPr>
            <p:cNvPr id="21" name="Freeform 21"/>
            <p:cNvSpPr/>
            <p:nvPr/>
          </p:nvSpPr>
          <p:spPr>
            <a:xfrm>
              <a:off x="0" y="0"/>
              <a:ext cx="6350000" cy="8642350"/>
            </a:xfrm>
            <a:custGeom>
              <a:avLst/>
              <a:gdLst/>
              <a:ahLst/>
              <a:cxnLst/>
              <a:rect l="l" t="t" r="r" b="b"/>
              <a:pathLst>
                <a:path w="6350000" h="8642350">
                  <a:moveTo>
                    <a:pt x="6350000" y="624840"/>
                  </a:moveTo>
                  <a:cubicBezTo>
                    <a:pt x="6350000" y="543560"/>
                    <a:pt x="6309360" y="472440"/>
                    <a:pt x="6247130" y="430530"/>
                  </a:cubicBezTo>
                  <a:cubicBezTo>
                    <a:pt x="6259830" y="422910"/>
                    <a:pt x="6271260" y="412750"/>
                    <a:pt x="6281420" y="402590"/>
                  </a:cubicBezTo>
                  <a:cubicBezTo>
                    <a:pt x="6324600" y="358140"/>
                    <a:pt x="6350000" y="298450"/>
                    <a:pt x="6350000" y="236220"/>
                  </a:cubicBezTo>
                  <a:cubicBezTo>
                    <a:pt x="6350000" y="173990"/>
                    <a:pt x="6324600" y="114300"/>
                    <a:pt x="6281420" y="69850"/>
                  </a:cubicBezTo>
                  <a:cubicBezTo>
                    <a:pt x="6236970" y="25400"/>
                    <a:pt x="6176010" y="0"/>
                    <a:pt x="6115050" y="0"/>
                  </a:cubicBezTo>
                  <a:cubicBezTo>
                    <a:pt x="6052820" y="0"/>
                    <a:pt x="5991860" y="25400"/>
                    <a:pt x="5948680" y="68580"/>
                  </a:cubicBezTo>
                  <a:cubicBezTo>
                    <a:pt x="5937250" y="80010"/>
                    <a:pt x="5927090" y="92710"/>
                    <a:pt x="5919470" y="105410"/>
                  </a:cubicBezTo>
                  <a:cubicBezTo>
                    <a:pt x="5877560" y="41910"/>
                    <a:pt x="5805170" y="0"/>
                    <a:pt x="5723890" y="0"/>
                  </a:cubicBezTo>
                  <a:cubicBezTo>
                    <a:pt x="5642610" y="0"/>
                    <a:pt x="5570220" y="41910"/>
                    <a:pt x="5528310" y="105410"/>
                  </a:cubicBezTo>
                  <a:cubicBezTo>
                    <a:pt x="5486400" y="41910"/>
                    <a:pt x="5414010" y="0"/>
                    <a:pt x="5332730" y="0"/>
                  </a:cubicBezTo>
                  <a:cubicBezTo>
                    <a:pt x="5250180" y="0"/>
                    <a:pt x="5179060" y="41910"/>
                    <a:pt x="5137150" y="105410"/>
                  </a:cubicBezTo>
                  <a:cubicBezTo>
                    <a:pt x="5095241" y="41910"/>
                    <a:pt x="5022850" y="0"/>
                    <a:pt x="4941570" y="0"/>
                  </a:cubicBezTo>
                  <a:cubicBezTo>
                    <a:pt x="4860291" y="0"/>
                    <a:pt x="4787900" y="41910"/>
                    <a:pt x="4745990" y="105410"/>
                  </a:cubicBezTo>
                  <a:cubicBezTo>
                    <a:pt x="4704080" y="41910"/>
                    <a:pt x="4631690" y="0"/>
                    <a:pt x="4550410" y="0"/>
                  </a:cubicBezTo>
                  <a:cubicBezTo>
                    <a:pt x="4469130" y="0"/>
                    <a:pt x="4396740" y="41910"/>
                    <a:pt x="4354830" y="105410"/>
                  </a:cubicBezTo>
                  <a:cubicBezTo>
                    <a:pt x="4312920" y="41910"/>
                    <a:pt x="4240530" y="0"/>
                    <a:pt x="4159250" y="0"/>
                  </a:cubicBezTo>
                  <a:cubicBezTo>
                    <a:pt x="4077970" y="0"/>
                    <a:pt x="4005580" y="41910"/>
                    <a:pt x="3963670" y="105410"/>
                  </a:cubicBezTo>
                  <a:cubicBezTo>
                    <a:pt x="3921761" y="41910"/>
                    <a:pt x="3849370" y="0"/>
                    <a:pt x="3768091" y="0"/>
                  </a:cubicBezTo>
                  <a:cubicBezTo>
                    <a:pt x="3686811" y="0"/>
                    <a:pt x="3614420" y="41910"/>
                    <a:pt x="3572511" y="105410"/>
                  </a:cubicBezTo>
                  <a:cubicBezTo>
                    <a:pt x="3530601" y="41910"/>
                    <a:pt x="3458211" y="0"/>
                    <a:pt x="3376931" y="0"/>
                  </a:cubicBezTo>
                  <a:cubicBezTo>
                    <a:pt x="3295651" y="0"/>
                    <a:pt x="3216910" y="41910"/>
                    <a:pt x="3175000" y="105410"/>
                  </a:cubicBezTo>
                  <a:cubicBezTo>
                    <a:pt x="3133090" y="41910"/>
                    <a:pt x="3060700" y="0"/>
                    <a:pt x="2979420" y="0"/>
                  </a:cubicBezTo>
                  <a:cubicBezTo>
                    <a:pt x="2898140" y="0"/>
                    <a:pt x="2825750" y="41910"/>
                    <a:pt x="2783840" y="105410"/>
                  </a:cubicBezTo>
                  <a:cubicBezTo>
                    <a:pt x="2741930" y="41910"/>
                    <a:pt x="2669540" y="0"/>
                    <a:pt x="2588260" y="0"/>
                  </a:cubicBezTo>
                  <a:cubicBezTo>
                    <a:pt x="2505710" y="0"/>
                    <a:pt x="2434590" y="41910"/>
                    <a:pt x="2392680" y="105410"/>
                  </a:cubicBezTo>
                  <a:cubicBezTo>
                    <a:pt x="2350770" y="41910"/>
                    <a:pt x="2278380" y="0"/>
                    <a:pt x="2197100" y="0"/>
                  </a:cubicBezTo>
                  <a:cubicBezTo>
                    <a:pt x="2115820" y="0"/>
                    <a:pt x="2043430" y="41910"/>
                    <a:pt x="2001520" y="105410"/>
                  </a:cubicBezTo>
                  <a:cubicBezTo>
                    <a:pt x="1959610" y="41910"/>
                    <a:pt x="1887220" y="0"/>
                    <a:pt x="1805941" y="0"/>
                  </a:cubicBezTo>
                  <a:cubicBezTo>
                    <a:pt x="1723391" y="0"/>
                    <a:pt x="1652270" y="41910"/>
                    <a:pt x="1610361" y="105410"/>
                  </a:cubicBezTo>
                  <a:cubicBezTo>
                    <a:pt x="1568450" y="41910"/>
                    <a:pt x="1496061" y="0"/>
                    <a:pt x="1414781" y="0"/>
                  </a:cubicBezTo>
                  <a:cubicBezTo>
                    <a:pt x="1329691" y="0"/>
                    <a:pt x="1257300" y="41910"/>
                    <a:pt x="1215391" y="105410"/>
                  </a:cubicBezTo>
                  <a:cubicBezTo>
                    <a:pt x="1173481" y="41910"/>
                    <a:pt x="1101091" y="0"/>
                    <a:pt x="1019811" y="0"/>
                  </a:cubicBezTo>
                  <a:cubicBezTo>
                    <a:pt x="937261" y="0"/>
                    <a:pt x="866141" y="41910"/>
                    <a:pt x="824231" y="105410"/>
                  </a:cubicBezTo>
                  <a:cubicBezTo>
                    <a:pt x="782321" y="41910"/>
                    <a:pt x="709931" y="0"/>
                    <a:pt x="628650" y="0"/>
                  </a:cubicBezTo>
                  <a:cubicBezTo>
                    <a:pt x="544830" y="0"/>
                    <a:pt x="473710" y="41910"/>
                    <a:pt x="431800" y="105410"/>
                  </a:cubicBezTo>
                  <a:cubicBezTo>
                    <a:pt x="422910" y="92710"/>
                    <a:pt x="412750" y="80010"/>
                    <a:pt x="402590" y="68580"/>
                  </a:cubicBezTo>
                  <a:cubicBezTo>
                    <a:pt x="358140" y="25400"/>
                    <a:pt x="297180" y="0"/>
                    <a:pt x="234950" y="0"/>
                  </a:cubicBezTo>
                  <a:cubicBezTo>
                    <a:pt x="172720" y="0"/>
                    <a:pt x="113030" y="25400"/>
                    <a:pt x="68580" y="68580"/>
                  </a:cubicBezTo>
                  <a:cubicBezTo>
                    <a:pt x="25400" y="113030"/>
                    <a:pt x="0" y="172720"/>
                    <a:pt x="0" y="234950"/>
                  </a:cubicBezTo>
                  <a:cubicBezTo>
                    <a:pt x="0" y="297180"/>
                    <a:pt x="25400" y="356870"/>
                    <a:pt x="68580" y="401320"/>
                  </a:cubicBezTo>
                  <a:cubicBezTo>
                    <a:pt x="78740" y="411480"/>
                    <a:pt x="90170" y="421640"/>
                    <a:pt x="102870" y="429260"/>
                  </a:cubicBezTo>
                  <a:cubicBezTo>
                    <a:pt x="40640" y="472440"/>
                    <a:pt x="0" y="543560"/>
                    <a:pt x="0" y="624840"/>
                  </a:cubicBezTo>
                  <a:cubicBezTo>
                    <a:pt x="0" y="706120"/>
                    <a:pt x="40640" y="777240"/>
                    <a:pt x="102870" y="819150"/>
                  </a:cubicBezTo>
                  <a:cubicBezTo>
                    <a:pt x="40640" y="861060"/>
                    <a:pt x="0" y="932180"/>
                    <a:pt x="0" y="1013460"/>
                  </a:cubicBezTo>
                  <a:cubicBezTo>
                    <a:pt x="0" y="1094740"/>
                    <a:pt x="40640" y="1165860"/>
                    <a:pt x="102870" y="1207770"/>
                  </a:cubicBezTo>
                  <a:cubicBezTo>
                    <a:pt x="40640" y="1249680"/>
                    <a:pt x="0" y="1322070"/>
                    <a:pt x="0" y="1402080"/>
                  </a:cubicBezTo>
                  <a:cubicBezTo>
                    <a:pt x="0" y="1483360"/>
                    <a:pt x="40640" y="1554480"/>
                    <a:pt x="102870" y="1596390"/>
                  </a:cubicBezTo>
                  <a:cubicBezTo>
                    <a:pt x="40640" y="1638300"/>
                    <a:pt x="0" y="1709420"/>
                    <a:pt x="0" y="1790700"/>
                  </a:cubicBezTo>
                  <a:cubicBezTo>
                    <a:pt x="0" y="1871980"/>
                    <a:pt x="40640" y="1943100"/>
                    <a:pt x="102870" y="1985010"/>
                  </a:cubicBezTo>
                  <a:cubicBezTo>
                    <a:pt x="40640" y="2026920"/>
                    <a:pt x="0" y="2099310"/>
                    <a:pt x="0" y="2179320"/>
                  </a:cubicBezTo>
                  <a:cubicBezTo>
                    <a:pt x="0" y="2260600"/>
                    <a:pt x="40640" y="2331720"/>
                    <a:pt x="102870" y="2373630"/>
                  </a:cubicBezTo>
                  <a:cubicBezTo>
                    <a:pt x="40640" y="2418080"/>
                    <a:pt x="0" y="2489200"/>
                    <a:pt x="0" y="2570480"/>
                  </a:cubicBezTo>
                  <a:cubicBezTo>
                    <a:pt x="0" y="2651760"/>
                    <a:pt x="40640" y="2722880"/>
                    <a:pt x="102870" y="2764790"/>
                  </a:cubicBezTo>
                  <a:cubicBezTo>
                    <a:pt x="40640" y="2806700"/>
                    <a:pt x="0" y="2879090"/>
                    <a:pt x="0" y="2959100"/>
                  </a:cubicBezTo>
                  <a:cubicBezTo>
                    <a:pt x="0" y="3040380"/>
                    <a:pt x="40640" y="3111500"/>
                    <a:pt x="102870" y="3153410"/>
                  </a:cubicBezTo>
                  <a:cubicBezTo>
                    <a:pt x="40640" y="3195320"/>
                    <a:pt x="0" y="3266440"/>
                    <a:pt x="0" y="3347720"/>
                  </a:cubicBezTo>
                  <a:cubicBezTo>
                    <a:pt x="0" y="3429000"/>
                    <a:pt x="40640" y="3500120"/>
                    <a:pt x="102870" y="3542030"/>
                  </a:cubicBezTo>
                  <a:cubicBezTo>
                    <a:pt x="40640" y="3583940"/>
                    <a:pt x="0" y="3655060"/>
                    <a:pt x="0" y="3736340"/>
                  </a:cubicBezTo>
                  <a:cubicBezTo>
                    <a:pt x="0" y="3817620"/>
                    <a:pt x="40640" y="3888740"/>
                    <a:pt x="102870" y="3930650"/>
                  </a:cubicBezTo>
                  <a:cubicBezTo>
                    <a:pt x="40640" y="3973830"/>
                    <a:pt x="0" y="4044950"/>
                    <a:pt x="0" y="4124959"/>
                  </a:cubicBezTo>
                  <a:cubicBezTo>
                    <a:pt x="0" y="4206239"/>
                    <a:pt x="40640" y="4277359"/>
                    <a:pt x="102870" y="4319269"/>
                  </a:cubicBezTo>
                  <a:cubicBezTo>
                    <a:pt x="40640" y="4361180"/>
                    <a:pt x="0" y="4432300"/>
                    <a:pt x="0" y="4513580"/>
                  </a:cubicBezTo>
                  <a:cubicBezTo>
                    <a:pt x="0" y="4594860"/>
                    <a:pt x="40640" y="4665980"/>
                    <a:pt x="102870" y="4707890"/>
                  </a:cubicBezTo>
                  <a:cubicBezTo>
                    <a:pt x="40640" y="4749800"/>
                    <a:pt x="0" y="4820920"/>
                    <a:pt x="0" y="4902200"/>
                  </a:cubicBezTo>
                  <a:cubicBezTo>
                    <a:pt x="0" y="4983480"/>
                    <a:pt x="40640" y="5054600"/>
                    <a:pt x="102870" y="5096510"/>
                  </a:cubicBezTo>
                  <a:cubicBezTo>
                    <a:pt x="40640" y="5138420"/>
                    <a:pt x="0" y="5210810"/>
                    <a:pt x="0" y="5290820"/>
                  </a:cubicBezTo>
                  <a:cubicBezTo>
                    <a:pt x="0" y="5372100"/>
                    <a:pt x="40640" y="5443220"/>
                    <a:pt x="102870" y="5485130"/>
                  </a:cubicBezTo>
                  <a:cubicBezTo>
                    <a:pt x="40640" y="5527039"/>
                    <a:pt x="0" y="5598159"/>
                    <a:pt x="0" y="5679439"/>
                  </a:cubicBezTo>
                  <a:cubicBezTo>
                    <a:pt x="0" y="5760719"/>
                    <a:pt x="40640" y="5831839"/>
                    <a:pt x="102870" y="5873749"/>
                  </a:cubicBezTo>
                  <a:cubicBezTo>
                    <a:pt x="40640" y="5915659"/>
                    <a:pt x="0" y="5986779"/>
                    <a:pt x="0" y="6068059"/>
                  </a:cubicBezTo>
                  <a:cubicBezTo>
                    <a:pt x="0" y="6149339"/>
                    <a:pt x="40640" y="6220459"/>
                    <a:pt x="102870" y="6262369"/>
                  </a:cubicBezTo>
                  <a:cubicBezTo>
                    <a:pt x="40640" y="6304280"/>
                    <a:pt x="0" y="6375400"/>
                    <a:pt x="0" y="6456680"/>
                  </a:cubicBezTo>
                  <a:cubicBezTo>
                    <a:pt x="0" y="6537960"/>
                    <a:pt x="40640" y="6609080"/>
                    <a:pt x="102870" y="6650990"/>
                  </a:cubicBezTo>
                  <a:cubicBezTo>
                    <a:pt x="40640" y="6692900"/>
                    <a:pt x="0" y="6764020"/>
                    <a:pt x="0" y="6845300"/>
                  </a:cubicBezTo>
                  <a:cubicBezTo>
                    <a:pt x="0" y="6926580"/>
                    <a:pt x="40640" y="6997700"/>
                    <a:pt x="102870" y="7039610"/>
                  </a:cubicBezTo>
                  <a:cubicBezTo>
                    <a:pt x="40640" y="7082790"/>
                    <a:pt x="0" y="7153910"/>
                    <a:pt x="0" y="7233920"/>
                  </a:cubicBezTo>
                  <a:cubicBezTo>
                    <a:pt x="0" y="7315200"/>
                    <a:pt x="40640" y="7386320"/>
                    <a:pt x="102870" y="7428230"/>
                  </a:cubicBezTo>
                  <a:cubicBezTo>
                    <a:pt x="40640" y="7470139"/>
                    <a:pt x="0" y="7541260"/>
                    <a:pt x="0" y="7622539"/>
                  </a:cubicBezTo>
                  <a:cubicBezTo>
                    <a:pt x="0" y="7703819"/>
                    <a:pt x="40640" y="7774939"/>
                    <a:pt x="102870" y="7816849"/>
                  </a:cubicBezTo>
                  <a:cubicBezTo>
                    <a:pt x="40640" y="7866380"/>
                    <a:pt x="0" y="7937500"/>
                    <a:pt x="0" y="8018780"/>
                  </a:cubicBezTo>
                  <a:cubicBezTo>
                    <a:pt x="0" y="8100061"/>
                    <a:pt x="40640" y="8171180"/>
                    <a:pt x="102870" y="8213090"/>
                  </a:cubicBezTo>
                  <a:cubicBezTo>
                    <a:pt x="90170" y="8220710"/>
                    <a:pt x="78740" y="8230870"/>
                    <a:pt x="68580" y="8241030"/>
                  </a:cubicBezTo>
                  <a:cubicBezTo>
                    <a:pt x="25400" y="8285480"/>
                    <a:pt x="0" y="8346440"/>
                    <a:pt x="0" y="8407400"/>
                  </a:cubicBezTo>
                  <a:cubicBezTo>
                    <a:pt x="0" y="8469630"/>
                    <a:pt x="25400" y="8529320"/>
                    <a:pt x="68580" y="8573770"/>
                  </a:cubicBezTo>
                  <a:cubicBezTo>
                    <a:pt x="111760" y="8616950"/>
                    <a:pt x="172720" y="8642350"/>
                    <a:pt x="234950" y="8642350"/>
                  </a:cubicBezTo>
                  <a:cubicBezTo>
                    <a:pt x="297180" y="8642350"/>
                    <a:pt x="356870" y="8616950"/>
                    <a:pt x="401320" y="8573770"/>
                  </a:cubicBezTo>
                  <a:cubicBezTo>
                    <a:pt x="412750" y="8562339"/>
                    <a:pt x="422910" y="8549639"/>
                    <a:pt x="430530" y="8536939"/>
                  </a:cubicBezTo>
                  <a:cubicBezTo>
                    <a:pt x="472440" y="8600439"/>
                    <a:pt x="544830" y="8642349"/>
                    <a:pt x="626110" y="8642349"/>
                  </a:cubicBezTo>
                  <a:cubicBezTo>
                    <a:pt x="707390" y="8642349"/>
                    <a:pt x="779780" y="8600439"/>
                    <a:pt x="821690" y="8536939"/>
                  </a:cubicBezTo>
                  <a:cubicBezTo>
                    <a:pt x="863600" y="8600439"/>
                    <a:pt x="935990" y="8642349"/>
                    <a:pt x="1017270" y="8642349"/>
                  </a:cubicBezTo>
                  <a:cubicBezTo>
                    <a:pt x="1099820" y="8642349"/>
                    <a:pt x="1172210" y="8600439"/>
                    <a:pt x="1212850" y="8536939"/>
                  </a:cubicBezTo>
                  <a:cubicBezTo>
                    <a:pt x="1254760" y="8600439"/>
                    <a:pt x="1327150" y="8642349"/>
                    <a:pt x="1408430" y="8642349"/>
                  </a:cubicBezTo>
                  <a:cubicBezTo>
                    <a:pt x="1489710" y="8642349"/>
                    <a:pt x="1562100" y="8600439"/>
                    <a:pt x="1604010" y="8536939"/>
                  </a:cubicBezTo>
                  <a:cubicBezTo>
                    <a:pt x="1645920" y="8600439"/>
                    <a:pt x="1718310" y="8642349"/>
                    <a:pt x="1799590" y="8642349"/>
                  </a:cubicBezTo>
                  <a:cubicBezTo>
                    <a:pt x="1880870" y="8642349"/>
                    <a:pt x="1953260" y="8600439"/>
                    <a:pt x="1995170" y="8536939"/>
                  </a:cubicBezTo>
                  <a:cubicBezTo>
                    <a:pt x="2037080" y="8600439"/>
                    <a:pt x="2109470" y="8642349"/>
                    <a:pt x="2190750" y="8642349"/>
                  </a:cubicBezTo>
                  <a:cubicBezTo>
                    <a:pt x="2273300" y="8642349"/>
                    <a:pt x="2344420" y="8600439"/>
                    <a:pt x="2386330" y="8536939"/>
                  </a:cubicBezTo>
                  <a:cubicBezTo>
                    <a:pt x="2428240" y="8600439"/>
                    <a:pt x="2500630" y="8642349"/>
                    <a:pt x="2581910" y="8642349"/>
                  </a:cubicBezTo>
                  <a:cubicBezTo>
                    <a:pt x="2663190" y="8642349"/>
                    <a:pt x="2735580" y="8600439"/>
                    <a:pt x="2777490" y="8536939"/>
                  </a:cubicBezTo>
                  <a:cubicBezTo>
                    <a:pt x="2819400" y="8600439"/>
                    <a:pt x="2891790" y="8642349"/>
                    <a:pt x="2973070" y="8642349"/>
                  </a:cubicBezTo>
                  <a:cubicBezTo>
                    <a:pt x="3055620" y="8642349"/>
                    <a:pt x="3126740" y="8600439"/>
                    <a:pt x="3168650" y="8536939"/>
                  </a:cubicBezTo>
                  <a:cubicBezTo>
                    <a:pt x="3210560" y="8600439"/>
                    <a:pt x="3282950" y="8642349"/>
                    <a:pt x="3364230" y="8642349"/>
                  </a:cubicBezTo>
                  <a:cubicBezTo>
                    <a:pt x="3445509" y="8642349"/>
                    <a:pt x="3517900" y="8600439"/>
                    <a:pt x="3559809" y="8536939"/>
                  </a:cubicBezTo>
                  <a:cubicBezTo>
                    <a:pt x="3601719" y="8600439"/>
                    <a:pt x="3674109" y="8642349"/>
                    <a:pt x="3755389" y="8642349"/>
                  </a:cubicBezTo>
                  <a:cubicBezTo>
                    <a:pt x="3837939" y="8642349"/>
                    <a:pt x="3909059" y="8600439"/>
                    <a:pt x="3950969" y="8536939"/>
                  </a:cubicBezTo>
                  <a:cubicBezTo>
                    <a:pt x="3992879" y="8600439"/>
                    <a:pt x="4065269" y="8642349"/>
                    <a:pt x="4146549" y="8642349"/>
                  </a:cubicBezTo>
                  <a:cubicBezTo>
                    <a:pt x="4227829" y="8642349"/>
                    <a:pt x="4300219" y="8600439"/>
                    <a:pt x="4342129" y="8536939"/>
                  </a:cubicBezTo>
                  <a:cubicBezTo>
                    <a:pt x="4384039" y="8600439"/>
                    <a:pt x="4456429" y="8642349"/>
                    <a:pt x="4537709" y="8642349"/>
                  </a:cubicBezTo>
                  <a:cubicBezTo>
                    <a:pt x="4618989" y="8642349"/>
                    <a:pt x="4691379" y="8600439"/>
                    <a:pt x="4733289" y="8536939"/>
                  </a:cubicBezTo>
                  <a:cubicBezTo>
                    <a:pt x="4775199" y="8600439"/>
                    <a:pt x="4847589" y="8642349"/>
                    <a:pt x="4928869" y="8642349"/>
                  </a:cubicBezTo>
                  <a:cubicBezTo>
                    <a:pt x="5010149" y="8642349"/>
                    <a:pt x="5082539" y="8600439"/>
                    <a:pt x="5124449" y="8536939"/>
                  </a:cubicBezTo>
                  <a:cubicBezTo>
                    <a:pt x="5166359" y="8600439"/>
                    <a:pt x="5238749" y="8642349"/>
                    <a:pt x="5320029" y="8642349"/>
                  </a:cubicBezTo>
                  <a:cubicBezTo>
                    <a:pt x="5401309" y="8642349"/>
                    <a:pt x="5473699" y="8600439"/>
                    <a:pt x="5515609" y="8536939"/>
                  </a:cubicBezTo>
                  <a:cubicBezTo>
                    <a:pt x="5557519" y="8600439"/>
                    <a:pt x="5629909" y="8642349"/>
                    <a:pt x="5711189" y="8642349"/>
                  </a:cubicBezTo>
                  <a:cubicBezTo>
                    <a:pt x="5793739" y="8642349"/>
                    <a:pt x="5864859" y="8600439"/>
                    <a:pt x="5906769" y="8536939"/>
                  </a:cubicBezTo>
                  <a:cubicBezTo>
                    <a:pt x="5915659" y="8549639"/>
                    <a:pt x="5925819" y="8562339"/>
                    <a:pt x="5935978" y="8573770"/>
                  </a:cubicBezTo>
                  <a:cubicBezTo>
                    <a:pt x="5979158" y="8616950"/>
                    <a:pt x="6040119" y="8642350"/>
                    <a:pt x="6102348" y="8642350"/>
                  </a:cubicBezTo>
                  <a:cubicBezTo>
                    <a:pt x="6163308" y="8642350"/>
                    <a:pt x="6224269" y="8616950"/>
                    <a:pt x="6268719" y="8573770"/>
                  </a:cubicBezTo>
                  <a:cubicBezTo>
                    <a:pt x="6311898" y="8529320"/>
                    <a:pt x="6337298" y="8469630"/>
                    <a:pt x="6337298" y="8407400"/>
                  </a:cubicBezTo>
                  <a:cubicBezTo>
                    <a:pt x="6337298" y="8345170"/>
                    <a:pt x="6311898" y="8285480"/>
                    <a:pt x="6268719" y="8241030"/>
                  </a:cubicBezTo>
                  <a:cubicBezTo>
                    <a:pt x="6258559" y="8230870"/>
                    <a:pt x="6247128" y="8220711"/>
                    <a:pt x="6234428" y="8213090"/>
                  </a:cubicBezTo>
                  <a:cubicBezTo>
                    <a:pt x="6296658" y="8171180"/>
                    <a:pt x="6337298" y="8098790"/>
                    <a:pt x="6337298" y="8018780"/>
                  </a:cubicBezTo>
                  <a:cubicBezTo>
                    <a:pt x="6337298" y="7937500"/>
                    <a:pt x="6296658" y="7866380"/>
                    <a:pt x="6234428" y="7824470"/>
                  </a:cubicBezTo>
                  <a:cubicBezTo>
                    <a:pt x="6296658" y="7782561"/>
                    <a:pt x="6337298" y="7711440"/>
                    <a:pt x="6337298" y="7630161"/>
                  </a:cubicBezTo>
                  <a:cubicBezTo>
                    <a:pt x="6337298" y="7548881"/>
                    <a:pt x="6296658" y="7477761"/>
                    <a:pt x="6234428" y="7435851"/>
                  </a:cubicBezTo>
                  <a:cubicBezTo>
                    <a:pt x="6296658" y="7393941"/>
                    <a:pt x="6337298" y="7321551"/>
                    <a:pt x="6337298" y="7241541"/>
                  </a:cubicBezTo>
                  <a:cubicBezTo>
                    <a:pt x="6337298" y="7160261"/>
                    <a:pt x="6296658" y="7089141"/>
                    <a:pt x="6234428" y="7047231"/>
                  </a:cubicBezTo>
                  <a:cubicBezTo>
                    <a:pt x="6296658" y="7005321"/>
                    <a:pt x="6337298" y="6934201"/>
                    <a:pt x="6337298" y="6852921"/>
                  </a:cubicBezTo>
                  <a:cubicBezTo>
                    <a:pt x="6337298" y="6771642"/>
                    <a:pt x="6296658" y="6700521"/>
                    <a:pt x="6234428" y="6658611"/>
                  </a:cubicBezTo>
                  <a:cubicBezTo>
                    <a:pt x="6296658" y="6615431"/>
                    <a:pt x="6337298" y="6544311"/>
                    <a:pt x="6337298" y="6464302"/>
                  </a:cubicBezTo>
                  <a:cubicBezTo>
                    <a:pt x="6337298" y="6383022"/>
                    <a:pt x="6296658" y="6311902"/>
                    <a:pt x="6234428" y="6269992"/>
                  </a:cubicBezTo>
                  <a:cubicBezTo>
                    <a:pt x="6296658" y="6228082"/>
                    <a:pt x="6337298" y="6156962"/>
                    <a:pt x="6337298" y="6075682"/>
                  </a:cubicBezTo>
                  <a:cubicBezTo>
                    <a:pt x="6337298" y="5994402"/>
                    <a:pt x="6296658" y="5923282"/>
                    <a:pt x="6234428" y="5881372"/>
                  </a:cubicBezTo>
                  <a:cubicBezTo>
                    <a:pt x="6296658" y="5839462"/>
                    <a:pt x="6337298" y="5768342"/>
                    <a:pt x="6337298" y="5687062"/>
                  </a:cubicBezTo>
                  <a:cubicBezTo>
                    <a:pt x="6337298" y="5605782"/>
                    <a:pt x="6296658" y="5534662"/>
                    <a:pt x="6234428" y="5492752"/>
                  </a:cubicBezTo>
                  <a:cubicBezTo>
                    <a:pt x="6296658" y="5449572"/>
                    <a:pt x="6337298" y="5378452"/>
                    <a:pt x="6337298" y="5298442"/>
                  </a:cubicBezTo>
                  <a:cubicBezTo>
                    <a:pt x="6337298" y="5217163"/>
                    <a:pt x="6296658" y="5146042"/>
                    <a:pt x="6234428" y="5104133"/>
                  </a:cubicBezTo>
                  <a:cubicBezTo>
                    <a:pt x="6296658" y="5062223"/>
                    <a:pt x="6337298" y="4991103"/>
                    <a:pt x="6337298" y="4909823"/>
                  </a:cubicBezTo>
                  <a:cubicBezTo>
                    <a:pt x="6337298" y="4828543"/>
                    <a:pt x="6296658" y="4757423"/>
                    <a:pt x="6234428" y="4715513"/>
                  </a:cubicBezTo>
                  <a:cubicBezTo>
                    <a:pt x="6296658" y="4672333"/>
                    <a:pt x="6337298" y="4601213"/>
                    <a:pt x="6337298" y="4521203"/>
                  </a:cubicBezTo>
                  <a:cubicBezTo>
                    <a:pt x="6337298" y="4439923"/>
                    <a:pt x="6296658" y="4368803"/>
                    <a:pt x="6234428" y="4326893"/>
                  </a:cubicBezTo>
                  <a:cubicBezTo>
                    <a:pt x="6296658" y="4284983"/>
                    <a:pt x="6337298" y="4213863"/>
                    <a:pt x="6337298" y="4132583"/>
                  </a:cubicBezTo>
                  <a:cubicBezTo>
                    <a:pt x="6337298" y="4051303"/>
                    <a:pt x="6296658" y="3980183"/>
                    <a:pt x="6234428" y="3938274"/>
                  </a:cubicBezTo>
                  <a:cubicBezTo>
                    <a:pt x="6296658" y="3896364"/>
                    <a:pt x="6337298" y="3825244"/>
                    <a:pt x="6337298" y="3743964"/>
                  </a:cubicBezTo>
                  <a:cubicBezTo>
                    <a:pt x="6337298" y="3662684"/>
                    <a:pt x="6296658" y="3591564"/>
                    <a:pt x="6234428" y="3549654"/>
                  </a:cubicBezTo>
                  <a:cubicBezTo>
                    <a:pt x="6296658" y="3506474"/>
                    <a:pt x="6337298" y="3435354"/>
                    <a:pt x="6337298" y="3355344"/>
                  </a:cubicBezTo>
                  <a:cubicBezTo>
                    <a:pt x="6337298" y="3274064"/>
                    <a:pt x="6296658" y="3202944"/>
                    <a:pt x="6234428" y="3161034"/>
                  </a:cubicBezTo>
                  <a:cubicBezTo>
                    <a:pt x="6296658" y="3119124"/>
                    <a:pt x="6337298" y="3048004"/>
                    <a:pt x="6337298" y="2966724"/>
                  </a:cubicBezTo>
                  <a:cubicBezTo>
                    <a:pt x="6337298" y="2885444"/>
                    <a:pt x="6296658" y="2814324"/>
                    <a:pt x="6234428" y="2772414"/>
                  </a:cubicBezTo>
                  <a:cubicBezTo>
                    <a:pt x="6296658" y="2730504"/>
                    <a:pt x="6337298" y="2659384"/>
                    <a:pt x="6337298" y="2578104"/>
                  </a:cubicBezTo>
                  <a:cubicBezTo>
                    <a:pt x="6337298" y="2496824"/>
                    <a:pt x="6296658" y="2425704"/>
                    <a:pt x="6234428" y="2383794"/>
                  </a:cubicBezTo>
                  <a:cubicBezTo>
                    <a:pt x="6296658" y="2341884"/>
                    <a:pt x="6337298" y="2270764"/>
                    <a:pt x="6337298" y="2189484"/>
                  </a:cubicBezTo>
                  <a:cubicBezTo>
                    <a:pt x="6337298" y="2108204"/>
                    <a:pt x="6296658" y="2037084"/>
                    <a:pt x="6234428" y="1995174"/>
                  </a:cubicBezTo>
                  <a:cubicBezTo>
                    <a:pt x="6296658" y="1953264"/>
                    <a:pt x="6337298" y="1882144"/>
                    <a:pt x="6337298" y="1800864"/>
                  </a:cubicBezTo>
                  <a:cubicBezTo>
                    <a:pt x="6337298" y="1719584"/>
                    <a:pt x="6296658" y="1648464"/>
                    <a:pt x="6234428" y="1606554"/>
                  </a:cubicBezTo>
                  <a:cubicBezTo>
                    <a:pt x="6296658" y="1563374"/>
                    <a:pt x="6337298" y="1492254"/>
                    <a:pt x="6337298" y="1412244"/>
                  </a:cubicBezTo>
                  <a:cubicBezTo>
                    <a:pt x="6337298" y="1330964"/>
                    <a:pt x="6296658" y="1259844"/>
                    <a:pt x="6234428" y="1217934"/>
                  </a:cubicBezTo>
                  <a:cubicBezTo>
                    <a:pt x="6296658" y="1176024"/>
                    <a:pt x="6337298" y="1104904"/>
                    <a:pt x="6337298" y="1023624"/>
                  </a:cubicBezTo>
                  <a:cubicBezTo>
                    <a:pt x="6337298" y="942344"/>
                    <a:pt x="6296658" y="871224"/>
                    <a:pt x="6234428" y="829314"/>
                  </a:cubicBezTo>
                  <a:cubicBezTo>
                    <a:pt x="6309358" y="775974"/>
                    <a:pt x="6349998" y="704854"/>
                    <a:pt x="6349998" y="624844"/>
                  </a:cubicBezTo>
                  <a:close/>
                </a:path>
              </a:pathLst>
            </a:custGeom>
            <a:solidFill>
              <a:srgbClr val="281A15"/>
            </a:solidFill>
          </p:spPr>
        </p:sp>
        <p:sp>
          <p:nvSpPr>
            <p:cNvPr id="22" name="Freeform 22"/>
            <p:cNvSpPr/>
            <p:nvPr/>
          </p:nvSpPr>
          <p:spPr>
            <a:xfrm>
              <a:off x="389890" y="450850"/>
              <a:ext cx="5570220" cy="7743190"/>
            </a:xfrm>
            <a:custGeom>
              <a:avLst/>
              <a:gdLst/>
              <a:ahLst/>
              <a:cxnLst/>
              <a:rect l="l" t="t" r="r" b="b"/>
              <a:pathLst>
                <a:path w="5570220" h="7743190">
                  <a:moveTo>
                    <a:pt x="0" y="0"/>
                  </a:moveTo>
                  <a:lnTo>
                    <a:pt x="5570220" y="0"/>
                  </a:lnTo>
                  <a:lnTo>
                    <a:pt x="5570220" y="7743190"/>
                  </a:lnTo>
                  <a:lnTo>
                    <a:pt x="0" y="7743190"/>
                  </a:lnTo>
                  <a:close/>
                </a:path>
              </a:pathLst>
            </a:custGeom>
            <a:blipFill>
              <a:blip r:embed="rId7"/>
              <a:stretch>
                <a:fillRect l="-42441" r="-42441"/>
              </a:stretch>
            </a:blipFill>
          </p:spPr>
        </p:sp>
      </p:grpSp>
      <p:sp>
        <p:nvSpPr>
          <p:cNvPr id="23" name="TextBox 23"/>
          <p:cNvSpPr txBox="1"/>
          <p:nvPr/>
        </p:nvSpPr>
        <p:spPr>
          <a:xfrm>
            <a:off x="10475719" y="116207"/>
            <a:ext cx="6085999" cy="2103140"/>
          </a:xfrm>
          <a:prstGeom prst="rect">
            <a:avLst/>
          </a:prstGeom>
        </p:spPr>
        <p:txBody>
          <a:bodyPr lIns="0" tIns="0" rIns="0" bIns="0" rtlCol="0" anchor="t">
            <a:spAutoFit/>
          </a:bodyPr>
          <a:lstStyle/>
          <a:p>
            <a:pPr algn="ctr">
              <a:lnSpc>
                <a:spcPts val="8180"/>
              </a:lnSpc>
              <a:spcBef>
                <a:spcPct val="0"/>
              </a:spcBef>
            </a:pPr>
            <a:r>
              <a:rPr lang="en-US" sz="4800" b="1" dirty="0" err="1">
                <a:solidFill>
                  <a:srgbClr val="FFFFFF"/>
                </a:solidFill>
                <a:latin typeface="Times New Roman Bold"/>
                <a:ea typeface="Times New Roman Bold"/>
                <a:cs typeface="Times New Roman Bold"/>
                <a:sym typeface="Times New Roman Bold"/>
              </a:rPr>
              <a:t>Історичні</a:t>
            </a:r>
            <a:r>
              <a:rPr lang="en-US" sz="4800" b="1" dirty="0">
                <a:solidFill>
                  <a:srgbClr val="FFFFFF"/>
                </a:solidFill>
                <a:latin typeface="Times New Roman Bold"/>
                <a:ea typeface="Times New Roman Bold"/>
                <a:cs typeface="Times New Roman Bold"/>
                <a:sym typeface="Times New Roman Bold"/>
              </a:rPr>
              <a:t> </a:t>
            </a:r>
            <a:r>
              <a:rPr lang="en-US" sz="4800" b="1" dirty="0" err="1">
                <a:solidFill>
                  <a:srgbClr val="FFFFFF"/>
                </a:solidFill>
                <a:latin typeface="Times New Roman Bold"/>
                <a:ea typeface="Times New Roman Bold"/>
                <a:cs typeface="Times New Roman Bold"/>
                <a:sym typeface="Times New Roman Bold"/>
              </a:rPr>
              <a:t>коріння</a:t>
            </a:r>
            <a:endParaRPr lang="en-US" sz="4800" b="1" dirty="0">
              <a:solidFill>
                <a:srgbClr val="FFFFFF"/>
              </a:solidFill>
              <a:latin typeface="Times New Roman Bold"/>
              <a:ea typeface="Times New Roman Bold"/>
              <a:cs typeface="Times New Roman Bold"/>
              <a:sym typeface="Times New Roman Bold"/>
            </a:endParaRPr>
          </a:p>
          <a:p>
            <a:pPr algn="ctr">
              <a:lnSpc>
                <a:spcPts val="8180"/>
              </a:lnSpc>
              <a:spcBef>
                <a:spcPct val="0"/>
              </a:spcBef>
            </a:pPr>
            <a:r>
              <a:rPr lang="en-US" sz="4800" b="1" dirty="0" err="1">
                <a:solidFill>
                  <a:srgbClr val="FFFFFF"/>
                </a:solidFill>
                <a:latin typeface="Times New Roman Bold"/>
                <a:ea typeface="Times New Roman Bold"/>
                <a:cs typeface="Times New Roman Bold"/>
                <a:sym typeface="Times New Roman Bold"/>
              </a:rPr>
              <a:t>нашого</a:t>
            </a:r>
            <a:r>
              <a:rPr lang="en-US" sz="4800" b="1" dirty="0">
                <a:solidFill>
                  <a:srgbClr val="FFFFFF"/>
                </a:solidFill>
                <a:latin typeface="Times New Roman Bold"/>
                <a:ea typeface="Times New Roman Bold"/>
                <a:cs typeface="Times New Roman Bold"/>
                <a:sym typeface="Times New Roman Bold"/>
              </a:rPr>
              <a:t> </a:t>
            </a:r>
            <a:r>
              <a:rPr lang="en-US" sz="4800" b="1" dirty="0" err="1">
                <a:solidFill>
                  <a:srgbClr val="FFFFFF"/>
                </a:solidFill>
                <a:latin typeface="Times New Roman Bold"/>
                <a:ea typeface="Times New Roman Bold"/>
                <a:cs typeface="Times New Roman Bold"/>
                <a:sym typeface="Times New Roman Bold"/>
              </a:rPr>
              <a:t>міста</a:t>
            </a:r>
            <a:endParaRPr lang="en-US" sz="4800" b="1" dirty="0">
              <a:solidFill>
                <a:srgbClr val="FFFFFF"/>
              </a:solidFill>
              <a:latin typeface="Times New Roman Bold"/>
              <a:ea typeface="Times New Roman Bold"/>
              <a:cs typeface="Times New Roman Bold"/>
              <a:sym typeface="Times New Roman Bold"/>
            </a:endParaRPr>
          </a:p>
        </p:txBody>
      </p:sp>
      <p:sp>
        <p:nvSpPr>
          <p:cNvPr id="24" name="TextBox 24"/>
          <p:cNvSpPr txBox="1"/>
          <p:nvPr/>
        </p:nvSpPr>
        <p:spPr>
          <a:xfrm>
            <a:off x="9487754" y="2493671"/>
            <a:ext cx="8061930" cy="7575797"/>
          </a:xfrm>
          <a:prstGeom prst="rect">
            <a:avLst/>
          </a:prstGeom>
        </p:spPr>
        <p:txBody>
          <a:bodyPr lIns="0" tIns="0" rIns="0" bIns="0" rtlCol="0" anchor="t">
            <a:spAutoFit/>
          </a:bodyPr>
          <a:lstStyle/>
          <a:p>
            <a:pPr algn="l">
              <a:lnSpc>
                <a:spcPts val="4011"/>
              </a:lnSpc>
              <a:spcBef>
                <a:spcPct val="0"/>
              </a:spcBef>
            </a:pPr>
            <a:r>
              <a:rPr lang="en-US" sz="2865">
                <a:solidFill>
                  <a:srgbClr val="000000"/>
                </a:solidFill>
                <a:latin typeface="Times New Roman"/>
                <a:ea typeface="Times New Roman"/>
                <a:cs typeface="Times New Roman"/>
                <a:sym typeface="Times New Roman"/>
              </a:rPr>
              <a:t>    Заселення нашого краю відбувалося хвилями. Поруч із козацькими зимівниками виникали іноземні поселення. У </a:t>
            </a:r>
            <a:r>
              <a:rPr lang="en-US" sz="2865" b="1">
                <a:solidFill>
                  <a:srgbClr val="1800AD"/>
                </a:solidFill>
                <a:latin typeface="Times New Roman Bold"/>
                <a:ea typeface="Times New Roman Bold"/>
                <a:cs typeface="Times New Roman Bold"/>
                <a:sym typeface="Times New Roman Bold"/>
              </a:rPr>
              <a:t>XVIII </a:t>
            </a:r>
            <a:r>
              <a:rPr lang="en-US" sz="2865">
                <a:solidFill>
                  <a:srgbClr val="000000"/>
                </a:solidFill>
                <a:latin typeface="Times New Roman"/>
                <a:ea typeface="Times New Roman"/>
                <a:cs typeface="Times New Roman"/>
                <a:sym typeface="Times New Roman"/>
              </a:rPr>
              <a:t>столітті сюди їхали переселенці з Балкан та Центральної Європи, шукаючи кращої долі. Наш край називався </a:t>
            </a:r>
            <a:r>
              <a:rPr lang="en-US" sz="2865">
                <a:solidFill>
                  <a:srgbClr val="1800AD"/>
                </a:solidFill>
                <a:latin typeface="Times New Roman"/>
                <a:ea typeface="Times New Roman"/>
                <a:cs typeface="Times New Roman"/>
                <a:sym typeface="Times New Roman"/>
              </a:rPr>
              <a:t>Нова Сербія. </a:t>
            </a:r>
          </a:p>
          <a:p>
            <a:pPr algn="l">
              <a:lnSpc>
                <a:spcPts val="4011"/>
              </a:lnSpc>
              <a:spcBef>
                <a:spcPct val="0"/>
              </a:spcBef>
            </a:pPr>
            <a:r>
              <a:rPr lang="en-US" sz="2865">
                <a:solidFill>
                  <a:srgbClr val="1800AD"/>
                </a:solidFill>
                <a:latin typeface="Times New Roman"/>
                <a:ea typeface="Times New Roman"/>
                <a:cs typeface="Times New Roman"/>
                <a:sym typeface="Times New Roman"/>
              </a:rPr>
              <a:t>    </a:t>
            </a:r>
            <a:r>
              <a:rPr lang="en-US" sz="2865">
                <a:solidFill>
                  <a:srgbClr val="000000"/>
                </a:solidFill>
                <a:latin typeface="Times New Roman"/>
                <a:ea typeface="Times New Roman"/>
                <a:cs typeface="Times New Roman"/>
                <a:sym typeface="Times New Roman"/>
              </a:rPr>
              <a:t>У </a:t>
            </a:r>
            <a:r>
              <a:rPr lang="en-US" sz="2865" b="1">
                <a:solidFill>
                  <a:srgbClr val="1800AD"/>
                </a:solidFill>
                <a:latin typeface="Times New Roman Bold"/>
                <a:ea typeface="Times New Roman Bold"/>
                <a:cs typeface="Times New Roman Bold"/>
                <a:sym typeface="Times New Roman Bold"/>
              </a:rPr>
              <a:t>1754 </a:t>
            </a:r>
            <a:r>
              <a:rPr lang="en-US" sz="2865">
                <a:solidFill>
                  <a:srgbClr val="1800AD"/>
                </a:solidFill>
                <a:latin typeface="Times New Roman"/>
                <a:ea typeface="Times New Roman"/>
                <a:cs typeface="Times New Roman"/>
                <a:sym typeface="Times New Roman"/>
              </a:rPr>
              <a:t>році була заснована фортеця Святої Єлисавети</a:t>
            </a:r>
            <a:r>
              <a:rPr lang="en-US" sz="2865">
                <a:solidFill>
                  <a:srgbClr val="000000"/>
                </a:solidFill>
                <a:latin typeface="Times New Roman"/>
                <a:ea typeface="Times New Roman"/>
                <a:cs typeface="Times New Roman"/>
                <a:sym typeface="Times New Roman"/>
              </a:rPr>
              <a:t> яка стала основою формування нашого міста майбутнього Кропивницького, до якого заселялись люди різних національностей. </a:t>
            </a:r>
          </a:p>
          <a:p>
            <a:pPr algn="l">
              <a:lnSpc>
                <a:spcPts val="4011"/>
              </a:lnSpc>
              <a:spcBef>
                <a:spcPct val="0"/>
              </a:spcBef>
            </a:pPr>
            <a:r>
              <a:rPr lang="en-US" sz="2865">
                <a:solidFill>
                  <a:srgbClr val="1800AD"/>
                </a:solidFill>
                <a:latin typeface="Times New Roman"/>
                <a:ea typeface="Times New Roman"/>
                <a:cs typeface="Times New Roman"/>
                <a:sym typeface="Times New Roman"/>
              </a:rPr>
              <a:t>Протягом </a:t>
            </a:r>
            <a:r>
              <a:rPr lang="en-US" sz="2865" b="1">
                <a:solidFill>
                  <a:srgbClr val="1800AD"/>
                </a:solidFill>
                <a:latin typeface="Times New Roman Bold"/>
                <a:ea typeface="Times New Roman Bold"/>
                <a:cs typeface="Times New Roman Bold"/>
                <a:sym typeface="Times New Roman Bold"/>
              </a:rPr>
              <a:t>ХХ - поч.ХХІ</a:t>
            </a:r>
            <a:r>
              <a:rPr lang="en-US" sz="2865">
                <a:solidFill>
                  <a:srgbClr val="1800AD"/>
                </a:solidFill>
                <a:latin typeface="Times New Roman"/>
                <a:ea typeface="Times New Roman"/>
                <a:cs typeface="Times New Roman"/>
                <a:sym typeface="Times New Roman"/>
              </a:rPr>
              <a:t> ст.</a:t>
            </a:r>
            <a:r>
              <a:rPr lang="en-US" sz="2865">
                <a:solidFill>
                  <a:srgbClr val="000000"/>
                </a:solidFill>
                <a:latin typeface="Times New Roman"/>
                <a:ea typeface="Times New Roman"/>
                <a:cs typeface="Times New Roman"/>
                <a:sym typeface="Times New Roman"/>
              </a:rPr>
              <a:t> до нашого міста переселялись люди різних національностей. Це заклало фундамент мультикультурності: люди різних вір та мов вчилися жити поруч, обмінюючись досвідом господарювання.</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222" b="-11222"/>
            </a:stretch>
          </a:blipFill>
        </p:spPr>
      </p:sp>
      <p:grpSp>
        <p:nvGrpSpPr>
          <p:cNvPr id="3" name="Group 3"/>
          <p:cNvGrpSpPr/>
          <p:nvPr/>
        </p:nvGrpSpPr>
        <p:grpSpPr>
          <a:xfrm rot="-10800000">
            <a:off x="-987148" y="-499540"/>
            <a:ext cx="21587287" cy="9757840"/>
            <a:chOff x="0" y="0"/>
            <a:chExt cx="5685541" cy="2569966"/>
          </a:xfrm>
        </p:grpSpPr>
        <p:sp>
          <p:nvSpPr>
            <p:cNvPr id="4" name="Freeform 4"/>
            <p:cNvSpPr/>
            <p:nvPr/>
          </p:nvSpPr>
          <p:spPr>
            <a:xfrm>
              <a:off x="0" y="0"/>
              <a:ext cx="5685541" cy="2569966"/>
            </a:xfrm>
            <a:custGeom>
              <a:avLst/>
              <a:gdLst/>
              <a:ahLst/>
              <a:cxnLst/>
              <a:rect l="l" t="t" r="r" b="b"/>
              <a:pathLst>
                <a:path w="5685541" h="2569966">
                  <a:moveTo>
                    <a:pt x="0" y="0"/>
                  </a:moveTo>
                  <a:lnTo>
                    <a:pt x="5685541" y="0"/>
                  </a:lnTo>
                  <a:lnTo>
                    <a:pt x="5685541" y="2569966"/>
                  </a:lnTo>
                  <a:lnTo>
                    <a:pt x="0" y="2569966"/>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5685541" cy="2608066"/>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003282" y="2861698"/>
            <a:ext cx="20294564" cy="7425302"/>
            <a:chOff x="0" y="0"/>
            <a:chExt cx="5345070" cy="1955635"/>
          </a:xfrm>
        </p:grpSpPr>
        <p:sp>
          <p:nvSpPr>
            <p:cNvPr id="7" name="Freeform 7"/>
            <p:cNvSpPr/>
            <p:nvPr/>
          </p:nvSpPr>
          <p:spPr>
            <a:xfrm>
              <a:off x="0" y="0"/>
              <a:ext cx="5345070" cy="1955635"/>
            </a:xfrm>
            <a:custGeom>
              <a:avLst/>
              <a:gdLst/>
              <a:ahLst/>
              <a:cxnLst/>
              <a:rect l="l" t="t" r="r" b="b"/>
              <a:pathLst>
                <a:path w="5345070" h="1955635">
                  <a:moveTo>
                    <a:pt x="13733" y="0"/>
                  </a:moveTo>
                  <a:lnTo>
                    <a:pt x="5331337" y="0"/>
                  </a:lnTo>
                  <a:cubicBezTo>
                    <a:pt x="5338922" y="0"/>
                    <a:pt x="5345070" y="6149"/>
                    <a:pt x="5345070" y="13733"/>
                  </a:cubicBezTo>
                  <a:lnTo>
                    <a:pt x="5345070" y="1941902"/>
                  </a:lnTo>
                  <a:cubicBezTo>
                    <a:pt x="5345070" y="1949487"/>
                    <a:pt x="5338922" y="1955635"/>
                    <a:pt x="5331337" y="1955635"/>
                  </a:cubicBezTo>
                  <a:lnTo>
                    <a:pt x="13733" y="1955635"/>
                  </a:lnTo>
                  <a:cubicBezTo>
                    <a:pt x="6149" y="1955635"/>
                    <a:pt x="0" y="1949487"/>
                    <a:pt x="0" y="1941902"/>
                  </a:cubicBezTo>
                  <a:lnTo>
                    <a:pt x="0" y="13733"/>
                  </a:lnTo>
                  <a:cubicBezTo>
                    <a:pt x="0" y="6149"/>
                    <a:pt x="6149" y="0"/>
                    <a:pt x="13733" y="0"/>
                  </a:cubicBezTo>
                  <a:close/>
                </a:path>
              </a:pathLst>
            </a:custGeom>
            <a:solidFill>
              <a:srgbClr val="FFF5E5">
                <a:alpha val="75686"/>
              </a:srgbClr>
            </a:solidFill>
          </p:spPr>
        </p:sp>
        <p:sp>
          <p:nvSpPr>
            <p:cNvPr id="8" name="TextBox 8"/>
            <p:cNvSpPr txBox="1"/>
            <p:nvPr/>
          </p:nvSpPr>
          <p:spPr>
            <a:xfrm>
              <a:off x="0" y="-38100"/>
              <a:ext cx="5345070" cy="199373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731783" y="3067704"/>
            <a:ext cx="23331922" cy="7041363"/>
            <a:chOff x="0" y="0"/>
            <a:chExt cx="6145033" cy="1854515"/>
          </a:xfrm>
        </p:grpSpPr>
        <p:sp>
          <p:nvSpPr>
            <p:cNvPr id="10" name="Freeform 10"/>
            <p:cNvSpPr/>
            <p:nvPr/>
          </p:nvSpPr>
          <p:spPr>
            <a:xfrm>
              <a:off x="0" y="0"/>
              <a:ext cx="6145033" cy="1854515"/>
            </a:xfrm>
            <a:custGeom>
              <a:avLst/>
              <a:gdLst/>
              <a:ahLst/>
              <a:cxnLst/>
              <a:rect l="l" t="t" r="r" b="b"/>
              <a:pathLst>
                <a:path w="6145033" h="1854515">
                  <a:moveTo>
                    <a:pt x="4977" y="0"/>
                  </a:moveTo>
                  <a:lnTo>
                    <a:pt x="6140056" y="0"/>
                  </a:lnTo>
                  <a:cubicBezTo>
                    <a:pt x="6141376" y="0"/>
                    <a:pt x="6142642" y="524"/>
                    <a:pt x="6143575" y="1458"/>
                  </a:cubicBezTo>
                  <a:cubicBezTo>
                    <a:pt x="6144509" y="2391"/>
                    <a:pt x="6145033" y="3657"/>
                    <a:pt x="6145033" y="4977"/>
                  </a:cubicBezTo>
                  <a:lnTo>
                    <a:pt x="6145033" y="1849538"/>
                  </a:lnTo>
                  <a:cubicBezTo>
                    <a:pt x="6145033" y="1850858"/>
                    <a:pt x="6144509" y="1852124"/>
                    <a:pt x="6143575" y="1853057"/>
                  </a:cubicBezTo>
                  <a:cubicBezTo>
                    <a:pt x="6142642" y="1853991"/>
                    <a:pt x="6141376" y="1854515"/>
                    <a:pt x="6140056" y="1854515"/>
                  </a:cubicBezTo>
                  <a:lnTo>
                    <a:pt x="4977" y="1854515"/>
                  </a:lnTo>
                  <a:cubicBezTo>
                    <a:pt x="3657" y="1854515"/>
                    <a:pt x="2391" y="1853991"/>
                    <a:pt x="1458" y="1853057"/>
                  </a:cubicBezTo>
                  <a:cubicBezTo>
                    <a:pt x="524" y="1852124"/>
                    <a:pt x="0" y="1850858"/>
                    <a:pt x="0" y="1849538"/>
                  </a:cubicBezTo>
                  <a:lnTo>
                    <a:pt x="0" y="4977"/>
                  </a:lnTo>
                  <a:cubicBezTo>
                    <a:pt x="0" y="3657"/>
                    <a:pt x="524" y="2391"/>
                    <a:pt x="1458" y="1458"/>
                  </a:cubicBezTo>
                  <a:cubicBezTo>
                    <a:pt x="2391" y="524"/>
                    <a:pt x="3657" y="0"/>
                    <a:pt x="4977" y="0"/>
                  </a:cubicBezTo>
                  <a:close/>
                </a:path>
              </a:pathLst>
            </a:custGeom>
            <a:ln w="19050" cap="sq">
              <a:solidFill>
                <a:srgbClr val="2C1A0D"/>
              </a:solidFill>
              <a:prstDash val="solid"/>
              <a:miter/>
            </a:ln>
          </p:spPr>
        </p:sp>
        <p:sp>
          <p:nvSpPr>
            <p:cNvPr id="11" name="TextBox 11"/>
            <p:cNvSpPr txBox="1"/>
            <p:nvPr/>
          </p:nvSpPr>
          <p:spPr>
            <a:xfrm>
              <a:off x="0" y="-38100"/>
              <a:ext cx="6145033" cy="1892615"/>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1510689" y="3251727"/>
            <a:ext cx="6777311" cy="4014231"/>
          </a:xfrm>
          <a:custGeom>
            <a:avLst/>
            <a:gdLst/>
            <a:ahLst/>
            <a:cxnLst/>
            <a:rect l="l" t="t" r="r" b="b"/>
            <a:pathLst>
              <a:path w="6777311" h="4014231">
                <a:moveTo>
                  <a:pt x="0" y="0"/>
                </a:moveTo>
                <a:lnTo>
                  <a:pt x="6777311" y="0"/>
                </a:lnTo>
                <a:lnTo>
                  <a:pt x="6777311" y="4014231"/>
                </a:lnTo>
                <a:lnTo>
                  <a:pt x="0" y="4014231"/>
                </a:lnTo>
                <a:lnTo>
                  <a:pt x="0" y="0"/>
                </a:lnTo>
                <a:close/>
              </a:path>
            </a:pathLst>
          </a:custGeom>
          <a:blipFill>
            <a:blip r:embed="rId3"/>
            <a:stretch>
              <a:fillRect b="-2233"/>
            </a:stretch>
          </a:blipFill>
        </p:spPr>
      </p:sp>
      <p:sp>
        <p:nvSpPr>
          <p:cNvPr id="13" name="TextBox 13"/>
          <p:cNvSpPr txBox="1"/>
          <p:nvPr/>
        </p:nvSpPr>
        <p:spPr>
          <a:xfrm>
            <a:off x="208230" y="3166002"/>
            <a:ext cx="11103019" cy="8938653"/>
          </a:xfrm>
          <a:prstGeom prst="rect">
            <a:avLst/>
          </a:prstGeom>
        </p:spPr>
        <p:txBody>
          <a:bodyPr lIns="0" tIns="0" rIns="0" bIns="0" rtlCol="0" anchor="t">
            <a:spAutoFit/>
          </a:bodyPr>
          <a:lstStyle/>
          <a:p>
            <a:pPr algn="l">
              <a:lnSpc>
                <a:spcPts val="4430"/>
              </a:lnSpc>
            </a:pPr>
            <a:r>
              <a:rPr lang="en-US" sz="3164">
                <a:solidFill>
                  <a:srgbClr val="2C1A0D"/>
                </a:solidFill>
                <a:latin typeface="Times New Roman"/>
                <a:ea typeface="Times New Roman"/>
                <a:cs typeface="Times New Roman"/>
                <a:sym typeface="Times New Roman"/>
              </a:rPr>
              <a:t>     До складу Кpопивницького входять мікpоpайони </a:t>
            </a:r>
            <a:r>
              <a:rPr lang="en-US" sz="3164" b="1">
                <a:solidFill>
                  <a:srgbClr val="2C1A0D"/>
                </a:solidFill>
                <a:latin typeface="Times New Roman Bold"/>
                <a:ea typeface="Times New Roman Bold"/>
                <a:cs typeface="Times New Roman Bold"/>
                <a:sym typeface="Times New Roman Bold"/>
              </a:rPr>
              <a:t>Лелеківка, Завадівка, Кущівка </a:t>
            </a:r>
            <a:r>
              <a:rPr lang="en-US" sz="3164">
                <a:solidFill>
                  <a:srgbClr val="2C1A0D"/>
                </a:solidFill>
                <a:latin typeface="Times New Roman"/>
                <a:ea typeface="Times New Roman"/>
                <a:cs typeface="Times New Roman"/>
                <a:sym typeface="Times New Roman"/>
              </a:rPr>
              <a:t>які pозташовані в різних куточках міста.</a:t>
            </a:r>
          </a:p>
          <a:p>
            <a:pPr algn="l">
              <a:lnSpc>
                <a:spcPts val="4430"/>
              </a:lnSpc>
            </a:pPr>
            <a:r>
              <a:rPr lang="en-US" sz="3164">
                <a:solidFill>
                  <a:srgbClr val="2C1A0D"/>
                </a:solidFill>
                <a:latin typeface="Times New Roman"/>
                <a:ea typeface="Times New Roman"/>
                <a:cs typeface="Times New Roman"/>
                <a:sym typeface="Times New Roman"/>
              </a:rPr>
              <a:t>    </a:t>
            </a:r>
            <a:r>
              <a:rPr lang="en-US" sz="3164" b="1">
                <a:solidFill>
                  <a:srgbClr val="2C1A0D"/>
                </a:solidFill>
                <a:latin typeface="Times New Roman Bold"/>
                <a:ea typeface="Times New Roman Bold"/>
                <a:cs typeface="Times New Roman Bold"/>
                <a:sym typeface="Times New Roman Bold"/>
              </a:rPr>
              <a:t>Лелеківка </a:t>
            </a:r>
            <a:r>
              <a:rPr lang="en-US" sz="3164">
                <a:solidFill>
                  <a:srgbClr val="2C1A0D"/>
                </a:solidFill>
                <a:latin typeface="Times New Roman"/>
                <a:ea typeface="Times New Roman"/>
                <a:cs typeface="Times New Roman"/>
                <a:sym typeface="Times New Roman"/>
              </a:rPr>
              <a:t>— давнє козацьке поселення, pозташоване пpивпадінні pічки Гpузька у pічку Інгул. Раніше цеймікpоpайон був окpемим селом. У </a:t>
            </a:r>
            <a:r>
              <a:rPr lang="en-US" sz="3164">
                <a:solidFill>
                  <a:srgbClr val="000000"/>
                </a:solidFill>
                <a:latin typeface="Times New Roman"/>
                <a:ea typeface="Times New Roman"/>
                <a:cs typeface="Times New Roman"/>
                <a:sym typeface="Times New Roman"/>
              </a:rPr>
              <a:t>1938</a:t>
            </a:r>
            <a:r>
              <a:rPr lang="en-US" sz="3164">
                <a:solidFill>
                  <a:srgbClr val="2C1A0D"/>
                </a:solidFill>
                <a:latin typeface="Times New Roman"/>
                <a:ea typeface="Times New Roman"/>
                <a:cs typeface="Times New Roman"/>
                <a:sym typeface="Times New Roman"/>
              </a:rPr>
              <a:t> pоці Лелеківці надали статус селища міського типу, пізніше, підчас чеpгової адміністpативно-теpитоpіальної pефоpми, село пpиєднали до Кpопивницького.   </a:t>
            </a:r>
          </a:p>
          <a:p>
            <a:pPr algn="l">
              <a:lnSpc>
                <a:spcPts val="4430"/>
              </a:lnSpc>
            </a:pPr>
            <a:r>
              <a:rPr lang="en-US" sz="3164">
                <a:solidFill>
                  <a:srgbClr val="2C1A0D"/>
                </a:solidFill>
                <a:latin typeface="Times New Roman"/>
                <a:ea typeface="Times New Roman"/>
                <a:cs typeface="Times New Roman"/>
                <a:sym typeface="Times New Roman"/>
              </a:rPr>
              <a:t>     Істоpію виникнення Лелеківки описує у своїй книзі "</a:t>
            </a:r>
            <a:r>
              <a:rPr lang="en-US" sz="3164" b="1">
                <a:solidFill>
                  <a:srgbClr val="00592E"/>
                </a:solidFill>
                <a:latin typeface="Times New Roman Bold"/>
                <a:ea typeface="Times New Roman Bold"/>
                <a:cs typeface="Times New Roman Bold"/>
                <a:sym typeface="Times New Roman Bold"/>
              </a:rPr>
              <a:t>Вулицями pідного міста</a:t>
            </a:r>
            <a:r>
              <a:rPr lang="en-US" sz="3164">
                <a:solidFill>
                  <a:srgbClr val="2C1A0D"/>
                </a:solidFill>
                <a:latin typeface="Times New Roman"/>
                <a:ea typeface="Times New Roman"/>
                <a:cs typeface="Times New Roman"/>
                <a:sym typeface="Times New Roman"/>
              </a:rPr>
              <a:t>" кpаєзнавець Юpій Матівос. Заснована вона напочатку </a:t>
            </a:r>
            <a:r>
              <a:rPr lang="en-US" sz="3164" b="1">
                <a:solidFill>
                  <a:srgbClr val="00592E"/>
                </a:solidFill>
                <a:latin typeface="Times New Roman Bold"/>
                <a:ea typeface="Times New Roman Bold"/>
                <a:cs typeface="Times New Roman Bold"/>
                <a:sym typeface="Times New Roman Bold"/>
              </a:rPr>
              <a:t>XVІІІ </a:t>
            </a:r>
            <a:r>
              <a:rPr lang="en-US" sz="3164">
                <a:solidFill>
                  <a:srgbClr val="2C1A0D"/>
                </a:solidFill>
                <a:latin typeface="Times New Roman"/>
                <a:ea typeface="Times New Roman"/>
                <a:cs typeface="Times New Roman"/>
                <a:sym typeface="Times New Roman"/>
              </a:rPr>
              <a:t>століття як козацький зимівник. Ймовірно козаком на ім’я Лелека.</a:t>
            </a:r>
          </a:p>
          <a:p>
            <a:pPr algn="l">
              <a:lnSpc>
                <a:spcPts val="4430"/>
              </a:lnSpc>
            </a:pPr>
            <a:r>
              <a:rPr lang="en-US" sz="3164">
                <a:solidFill>
                  <a:srgbClr val="2C1A0D"/>
                </a:solidFill>
                <a:latin typeface="Times New Roman"/>
                <a:ea typeface="Times New Roman"/>
                <a:cs typeface="Times New Roman"/>
                <a:sym typeface="Times New Roman"/>
              </a:rPr>
              <a:t> </a:t>
            </a:r>
          </a:p>
          <a:p>
            <a:pPr algn="l">
              <a:lnSpc>
                <a:spcPts val="4430"/>
              </a:lnSpc>
            </a:pPr>
            <a:endParaRPr lang="en-US" sz="3164">
              <a:solidFill>
                <a:srgbClr val="2C1A0D"/>
              </a:solidFill>
              <a:latin typeface="Times New Roman"/>
              <a:ea typeface="Times New Roman"/>
              <a:cs typeface="Times New Roman"/>
              <a:sym typeface="Times New Roman"/>
            </a:endParaRPr>
          </a:p>
          <a:p>
            <a:pPr algn="l">
              <a:lnSpc>
                <a:spcPts val="4430"/>
              </a:lnSpc>
            </a:pPr>
            <a:endParaRPr lang="en-US" sz="3164">
              <a:solidFill>
                <a:srgbClr val="2C1A0D"/>
              </a:solidFill>
              <a:latin typeface="Times New Roman"/>
              <a:ea typeface="Times New Roman"/>
              <a:cs typeface="Times New Roman"/>
              <a:sym typeface="Times New Roman"/>
            </a:endParaRPr>
          </a:p>
          <a:p>
            <a:pPr algn="l">
              <a:lnSpc>
                <a:spcPts val="4430"/>
              </a:lnSpc>
              <a:spcBef>
                <a:spcPct val="0"/>
              </a:spcBef>
            </a:pPr>
            <a:endParaRPr lang="en-US" sz="3164">
              <a:solidFill>
                <a:srgbClr val="2C1A0D"/>
              </a:solidFill>
              <a:latin typeface="Times New Roman"/>
              <a:ea typeface="Times New Roman"/>
              <a:cs typeface="Times New Roman"/>
              <a:sym typeface="Times New Roman"/>
            </a:endParaRPr>
          </a:p>
        </p:txBody>
      </p:sp>
      <p:sp>
        <p:nvSpPr>
          <p:cNvPr id="14" name="TextBox 14"/>
          <p:cNvSpPr txBox="1"/>
          <p:nvPr/>
        </p:nvSpPr>
        <p:spPr>
          <a:xfrm>
            <a:off x="547013" y="380897"/>
            <a:ext cx="17193974" cy="1947900"/>
          </a:xfrm>
          <a:prstGeom prst="rect">
            <a:avLst/>
          </a:prstGeom>
        </p:spPr>
        <p:txBody>
          <a:bodyPr lIns="0" tIns="0" rIns="0" bIns="0" rtlCol="0" anchor="t">
            <a:spAutoFit/>
          </a:bodyPr>
          <a:lstStyle/>
          <a:p>
            <a:pPr algn="ctr">
              <a:lnSpc>
                <a:spcPts val="7653"/>
              </a:lnSpc>
              <a:spcBef>
                <a:spcPct val="0"/>
              </a:spcBef>
            </a:pPr>
            <a:r>
              <a:rPr lang="en-US" sz="5466" b="1">
                <a:solidFill>
                  <a:srgbClr val="FFFFFF"/>
                </a:solidFill>
                <a:latin typeface="Times New Roman Bold"/>
                <a:ea typeface="Times New Roman Bold"/>
                <a:cs typeface="Times New Roman Bold"/>
                <a:sym typeface="Times New Roman Bold"/>
              </a:rPr>
              <a:t>Українське коріння - козацькі поселення Бугогардівської паланки Запорізької Січі</a:t>
            </a:r>
          </a:p>
        </p:txBody>
      </p:sp>
      <p:grpSp>
        <p:nvGrpSpPr>
          <p:cNvPr id="15" name="Group 15"/>
          <p:cNvGrpSpPr>
            <a:grpSpLocks noChangeAspect="1"/>
          </p:cNvGrpSpPr>
          <p:nvPr/>
        </p:nvGrpSpPr>
        <p:grpSpPr>
          <a:xfrm>
            <a:off x="13861165" y="7447096"/>
            <a:ext cx="2345969" cy="2345969"/>
            <a:chOff x="0" y="0"/>
            <a:chExt cx="6350000" cy="6350000"/>
          </a:xfrm>
        </p:grpSpPr>
        <p:sp>
          <p:nvSpPr>
            <p:cNvPr id="16" name="Freeform 16"/>
            <p:cNvSpPr/>
            <p:nvPr/>
          </p:nvSpPr>
          <p:spPr>
            <a:xfrm>
              <a:off x="0" y="0"/>
              <a:ext cx="6350000" cy="6347460"/>
            </a:xfrm>
            <a:custGeom>
              <a:avLst/>
              <a:gdLst/>
              <a:ahLst/>
              <a:cxnLst/>
              <a:rect l="l" t="t" r="r" b="b"/>
              <a:pathLst>
                <a:path w="6350000" h="6347460">
                  <a:moveTo>
                    <a:pt x="6350000" y="532130"/>
                  </a:moveTo>
                  <a:cubicBezTo>
                    <a:pt x="6350000" y="463550"/>
                    <a:pt x="6315710" y="402590"/>
                    <a:pt x="6263640" y="367030"/>
                  </a:cubicBezTo>
                  <a:cubicBezTo>
                    <a:pt x="6273800" y="360680"/>
                    <a:pt x="6282690" y="353060"/>
                    <a:pt x="6290310" y="344170"/>
                  </a:cubicBezTo>
                  <a:cubicBezTo>
                    <a:pt x="6328410" y="306070"/>
                    <a:pt x="6350000" y="255270"/>
                    <a:pt x="6350000" y="201930"/>
                  </a:cubicBezTo>
                  <a:cubicBezTo>
                    <a:pt x="6350000" y="148590"/>
                    <a:pt x="6328410" y="96520"/>
                    <a:pt x="6290310" y="59690"/>
                  </a:cubicBezTo>
                  <a:cubicBezTo>
                    <a:pt x="6252210" y="21590"/>
                    <a:pt x="6200140" y="0"/>
                    <a:pt x="6148070" y="0"/>
                  </a:cubicBezTo>
                  <a:cubicBezTo>
                    <a:pt x="6094730" y="0"/>
                    <a:pt x="6042660" y="21590"/>
                    <a:pt x="6005830" y="59690"/>
                  </a:cubicBezTo>
                  <a:cubicBezTo>
                    <a:pt x="5996940" y="68580"/>
                    <a:pt x="5990590" y="77470"/>
                    <a:pt x="5982970" y="86360"/>
                  </a:cubicBezTo>
                  <a:cubicBezTo>
                    <a:pt x="5946140" y="34290"/>
                    <a:pt x="5886450" y="0"/>
                    <a:pt x="5817870" y="0"/>
                  </a:cubicBezTo>
                  <a:cubicBezTo>
                    <a:pt x="5749290" y="0"/>
                    <a:pt x="5689600" y="34290"/>
                    <a:pt x="5652770" y="86360"/>
                  </a:cubicBezTo>
                  <a:cubicBezTo>
                    <a:pt x="5615940" y="34290"/>
                    <a:pt x="5556250" y="0"/>
                    <a:pt x="5487670" y="0"/>
                  </a:cubicBezTo>
                  <a:cubicBezTo>
                    <a:pt x="5419090" y="0"/>
                    <a:pt x="5359400" y="34290"/>
                    <a:pt x="5322570" y="86360"/>
                  </a:cubicBezTo>
                  <a:cubicBezTo>
                    <a:pt x="5285740" y="34290"/>
                    <a:pt x="5226050" y="0"/>
                    <a:pt x="5157470" y="0"/>
                  </a:cubicBezTo>
                  <a:cubicBezTo>
                    <a:pt x="5088890" y="0"/>
                    <a:pt x="5027930" y="34290"/>
                    <a:pt x="4992370" y="86360"/>
                  </a:cubicBezTo>
                  <a:cubicBezTo>
                    <a:pt x="4955540" y="34290"/>
                    <a:pt x="4894580" y="0"/>
                    <a:pt x="4827270" y="0"/>
                  </a:cubicBezTo>
                  <a:cubicBezTo>
                    <a:pt x="4758690" y="0"/>
                    <a:pt x="4699000" y="34290"/>
                    <a:pt x="4662170" y="86360"/>
                  </a:cubicBezTo>
                  <a:cubicBezTo>
                    <a:pt x="4625340" y="34290"/>
                    <a:pt x="4565650" y="0"/>
                    <a:pt x="4497070" y="0"/>
                  </a:cubicBezTo>
                  <a:cubicBezTo>
                    <a:pt x="4428490" y="0"/>
                    <a:pt x="4368800" y="34290"/>
                    <a:pt x="4331970" y="86360"/>
                  </a:cubicBezTo>
                  <a:cubicBezTo>
                    <a:pt x="4295140" y="34290"/>
                    <a:pt x="4235450" y="0"/>
                    <a:pt x="4166870" y="0"/>
                  </a:cubicBezTo>
                  <a:cubicBezTo>
                    <a:pt x="4098290" y="0"/>
                    <a:pt x="4038600" y="34290"/>
                    <a:pt x="4001770" y="86360"/>
                  </a:cubicBezTo>
                  <a:cubicBezTo>
                    <a:pt x="3964940" y="34290"/>
                    <a:pt x="3903980" y="0"/>
                    <a:pt x="3836670" y="0"/>
                  </a:cubicBezTo>
                  <a:cubicBezTo>
                    <a:pt x="3768090" y="0"/>
                    <a:pt x="3707130" y="34290"/>
                    <a:pt x="3671570" y="86360"/>
                  </a:cubicBezTo>
                  <a:cubicBezTo>
                    <a:pt x="3634740" y="34290"/>
                    <a:pt x="3575050" y="0"/>
                    <a:pt x="3506470" y="0"/>
                  </a:cubicBezTo>
                  <a:cubicBezTo>
                    <a:pt x="3437890" y="0"/>
                    <a:pt x="3378200" y="34290"/>
                    <a:pt x="3341370" y="86360"/>
                  </a:cubicBezTo>
                  <a:cubicBezTo>
                    <a:pt x="3304540" y="34290"/>
                    <a:pt x="3244850" y="0"/>
                    <a:pt x="3176270" y="0"/>
                  </a:cubicBezTo>
                  <a:cubicBezTo>
                    <a:pt x="3107690" y="0"/>
                    <a:pt x="3048000" y="34290"/>
                    <a:pt x="3011170" y="86360"/>
                  </a:cubicBezTo>
                  <a:cubicBezTo>
                    <a:pt x="2974340" y="34290"/>
                    <a:pt x="2914650" y="0"/>
                    <a:pt x="2846070" y="0"/>
                  </a:cubicBezTo>
                  <a:cubicBezTo>
                    <a:pt x="2777490" y="0"/>
                    <a:pt x="2716530" y="34290"/>
                    <a:pt x="2680970" y="86360"/>
                  </a:cubicBezTo>
                  <a:cubicBezTo>
                    <a:pt x="2644140" y="34290"/>
                    <a:pt x="2583180" y="0"/>
                    <a:pt x="2515870" y="0"/>
                  </a:cubicBezTo>
                  <a:cubicBezTo>
                    <a:pt x="2447290" y="0"/>
                    <a:pt x="2387600" y="34290"/>
                    <a:pt x="2350770" y="86360"/>
                  </a:cubicBezTo>
                  <a:cubicBezTo>
                    <a:pt x="2313940" y="34290"/>
                    <a:pt x="2254250" y="0"/>
                    <a:pt x="2185670" y="0"/>
                  </a:cubicBezTo>
                  <a:cubicBezTo>
                    <a:pt x="2117090" y="0"/>
                    <a:pt x="2057400" y="34290"/>
                    <a:pt x="2020570" y="86360"/>
                  </a:cubicBezTo>
                  <a:cubicBezTo>
                    <a:pt x="1983740" y="34290"/>
                    <a:pt x="1924050" y="0"/>
                    <a:pt x="1855470" y="0"/>
                  </a:cubicBezTo>
                  <a:cubicBezTo>
                    <a:pt x="1786890" y="0"/>
                    <a:pt x="1727200" y="34290"/>
                    <a:pt x="1690370" y="86360"/>
                  </a:cubicBezTo>
                  <a:cubicBezTo>
                    <a:pt x="1653540" y="34290"/>
                    <a:pt x="1593850" y="0"/>
                    <a:pt x="1525270" y="0"/>
                  </a:cubicBezTo>
                  <a:cubicBezTo>
                    <a:pt x="1456690" y="0"/>
                    <a:pt x="1395730" y="34290"/>
                    <a:pt x="1360170" y="86360"/>
                  </a:cubicBezTo>
                  <a:cubicBezTo>
                    <a:pt x="1324610" y="34290"/>
                    <a:pt x="1263650" y="0"/>
                    <a:pt x="1195070" y="0"/>
                  </a:cubicBezTo>
                  <a:cubicBezTo>
                    <a:pt x="1126490" y="0"/>
                    <a:pt x="1066800" y="34290"/>
                    <a:pt x="1029970" y="86360"/>
                  </a:cubicBezTo>
                  <a:cubicBezTo>
                    <a:pt x="990600" y="34290"/>
                    <a:pt x="930910" y="0"/>
                    <a:pt x="862330" y="0"/>
                  </a:cubicBezTo>
                  <a:cubicBezTo>
                    <a:pt x="793750" y="0"/>
                    <a:pt x="734060" y="34290"/>
                    <a:pt x="697230" y="86360"/>
                  </a:cubicBezTo>
                  <a:cubicBezTo>
                    <a:pt x="660400" y="34290"/>
                    <a:pt x="600710" y="0"/>
                    <a:pt x="532130" y="0"/>
                  </a:cubicBezTo>
                  <a:cubicBezTo>
                    <a:pt x="463550" y="0"/>
                    <a:pt x="402590" y="34290"/>
                    <a:pt x="367030" y="86360"/>
                  </a:cubicBezTo>
                  <a:cubicBezTo>
                    <a:pt x="360680" y="76200"/>
                    <a:pt x="353060" y="67310"/>
                    <a:pt x="344170" y="59690"/>
                  </a:cubicBezTo>
                  <a:cubicBezTo>
                    <a:pt x="306070" y="21590"/>
                    <a:pt x="254000" y="0"/>
                    <a:pt x="201930" y="0"/>
                  </a:cubicBezTo>
                  <a:cubicBezTo>
                    <a:pt x="148590" y="0"/>
                    <a:pt x="96520" y="21590"/>
                    <a:pt x="59690" y="59690"/>
                  </a:cubicBezTo>
                  <a:cubicBezTo>
                    <a:pt x="21590" y="96520"/>
                    <a:pt x="0" y="148590"/>
                    <a:pt x="0" y="201930"/>
                  </a:cubicBezTo>
                  <a:cubicBezTo>
                    <a:pt x="0" y="255270"/>
                    <a:pt x="21590" y="307340"/>
                    <a:pt x="59690" y="344170"/>
                  </a:cubicBezTo>
                  <a:cubicBezTo>
                    <a:pt x="68580" y="353060"/>
                    <a:pt x="77470" y="359410"/>
                    <a:pt x="86360" y="367030"/>
                  </a:cubicBezTo>
                  <a:cubicBezTo>
                    <a:pt x="34290" y="403860"/>
                    <a:pt x="0" y="463550"/>
                    <a:pt x="0" y="532130"/>
                  </a:cubicBezTo>
                  <a:cubicBezTo>
                    <a:pt x="0" y="600710"/>
                    <a:pt x="34290" y="660400"/>
                    <a:pt x="86360" y="697230"/>
                  </a:cubicBezTo>
                  <a:cubicBezTo>
                    <a:pt x="34290" y="734060"/>
                    <a:pt x="0" y="793750"/>
                    <a:pt x="0" y="862330"/>
                  </a:cubicBezTo>
                  <a:cubicBezTo>
                    <a:pt x="0" y="930910"/>
                    <a:pt x="34290" y="990600"/>
                    <a:pt x="86360" y="1027430"/>
                  </a:cubicBezTo>
                  <a:cubicBezTo>
                    <a:pt x="34290" y="1064260"/>
                    <a:pt x="0" y="1123950"/>
                    <a:pt x="0" y="1192530"/>
                  </a:cubicBezTo>
                  <a:cubicBezTo>
                    <a:pt x="0" y="1261110"/>
                    <a:pt x="34290" y="1322070"/>
                    <a:pt x="86360" y="1357630"/>
                  </a:cubicBezTo>
                  <a:cubicBezTo>
                    <a:pt x="34290" y="1393190"/>
                    <a:pt x="0" y="1454150"/>
                    <a:pt x="0" y="1522730"/>
                  </a:cubicBezTo>
                  <a:cubicBezTo>
                    <a:pt x="0" y="1591310"/>
                    <a:pt x="34290" y="1651000"/>
                    <a:pt x="86360" y="1687830"/>
                  </a:cubicBezTo>
                  <a:cubicBezTo>
                    <a:pt x="34290" y="1724660"/>
                    <a:pt x="0" y="1784350"/>
                    <a:pt x="0" y="1852930"/>
                  </a:cubicBezTo>
                  <a:cubicBezTo>
                    <a:pt x="0" y="1921510"/>
                    <a:pt x="34290" y="1981200"/>
                    <a:pt x="86360" y="2018030"/>
                  </a:cubicBezTo>
                  <a:cubicBezTo>
                    <a:pt x="34290" y="2054860"/>
                    <a:pt x="0" y="2114550"/>
                    <a:pt x="0" y="2183130"/>
                  </a:cubicBezTo>
                  <a:cubicBezTo>
                    <a:pt x="0" y="2251710"/>
                    <a:pt x="34290" y="2311400"/>
                    <a:pt x="86360" y="2348230"/>
                  </a:cubicBezTo>
                  <a:cubicBezTo>
                    <a:pt x="34290" y="2385060"/>
                    <a:pt x="0" y="2444750"/>
                    <a:pt x="0" y="2513330"/>
                  </a:cubicBezTo>
                  <a:cubicBezTo>
                    <a:pt x="0" y="2581910"/>
                    <a:pt x="34290" y="2642870"/>
                    <a:pt x="86360" y="2678430"/>
                  </a:cubicBezTo>
                  <a:cubicBezTo>
                    <a:pt x="34290" y="2713990"/>
                    <a:pt x="0" y="2774950"/>
                    <a:pt x="0" y="2843530"/>
                  </a:cubicBezTo>
                  <a:cubicBezTo>
                    <a:pt x="0" y="2912110"/>
                    <a:pt x="34290" y="2971800"/>
                    <a:pt x="86360" y="3008630"/>
                  </a:cubicBezTo>
                  <a:cubicBezTo>
                    <a:pt x="34290" y="3045460"/>
                    <a:pt x="0" y="3105150"/>
                    <a:pt x="0" y="3173730"/>
                  </a:cubicBezTo>
                  <a:cubicBezTo>
                    <a:pt x="0" y="3242310"/>
                    <a:pt x="34290" y="3302000"/>
                    <a:pt x="86360" y="3338830"/>
                  </a:cubicBezTo>
                  <a:cubicBezTo>
                    <a:pt x="34290" y="3375660"/>
                    <a:pt x="0" y="3435350"/>
                    <a:pt x="0" y="3503930"/>
                  </a:cubicBezTo>
                  <a:cubicBezTo>
                    <a:pt x="0" y="3572510"/>
                    <a:pt x="34290" y="3633470"/>
                    <a:pt x="86360" y="3669030"/>
                  </a:cubicBezTo>
                  <a:cubicBezTo>
                    <a:pt x="34290" y="3705860"/>
                    <a:pt x="0" y="3766820"/>
                    <a:pt x="0" y="3834130"/>
                  </a:cubicBezTo>
                  <a:cubicBezTo>
                    <a:pt x="0" y="3901440"/>
                    <a:pt x="34290" y="3962400"/>
                    <a:pt x="86360" y="3999230"/>
                  </a:cubicBezTo>
                  <a:cubicBezTo>
                    <a:pt x="34290" y="4036060"/>
                    <a:pt x="0" y="4095750"/>
                    <a:pt x="0" y="4164330"/>
                  </a:cubicBezTo>
                  <a:cubicBezTo>
                    <a:pt x="0" y="4232910"/>
                    <a:pt x="34290" y="4292600"/>
                    <a:pt x="86360" y="4329430"/>
                  </a:cubicBezTo>
                  <a:cubicBezTo>
                    <a:pt x="34290" y="4366260"/>
                    <a:pt x="0" y="4425950"/>
                    <a:pt x="0" y="4494530"/>
                  </a:cubicBezTo>
                  <a:cubicBezTo>
                    <a:pt x="0" y="4563110"/>
                    <a:pt x="34290" y="4622800"/>
                    <a:pt x="86360" y="4659630"/>
                  </a:cubicBezTo>
                  <a:cubicBezTo>
                    <a:pt x="34290" y="4696460"/>
                    <a:pt x="0" y="4756150"/>
                    <a:pt x="0" y="4824730"/>
                  </a:cubicBezTo>
                  <a:cubicBezTo>
                    <a:pt x="0" y="4893310"/>
                    <a:pt x="34290" y="4954270"/>
                    <a:pt x="86360" y="4989830"/>
                  </a:cubicBezTo>
                  <a:cubicBezTo>
                    <a:pt x="34290" y="5025390"/>
                    <a:pt x="0" y="5086350"/>
                    <a:pt x="0" y="5154930"/>
                  </a:cubicBezTo>
                  <a:cubicBezTo>
                    <a:pt x="0" y="5223510"/>
                    <a:pt x="34290" y="5283200"/>
                    <a:pt x="86360" y="5320030"/>
                  </a:cubicBezTo>
                  <a:cubicBezTo>
                    <a:pt x="34290" y="5356860"/>
                    <a:pt x="0" y="5416550"/>
                    <a:pt x="0" y="5485130"/>
                  </a:cubicBezTo>
                  <a:cubicBezTo>
                    <a:pt x="0" y="5553710"/>
                    <a:pt x="34290" y="5613400"/>
                    <a:pt x="86360" y="5650230"/>
                  </a:cubicBezTo>
                  <a:cubicBezTo>
                    <a:pt x="34290" y="5687060"/>
                    <a:pt x="0" y="5746750"/>
                    <a:pt x="0" y="5815330"/>
                  </a:cubicBezTo>
                  <a:cubicBezTo>
                    <a:pt x="0" y="5883910"/>
                    <a:pt x="34290" y="5944870"/>
                    <a:pt x="86360" y="5980430"/>
                  </a:cubicBezTo>
                  <a:cubicBezTo>
                    <a:pt x="76200" y="5986780"/>
                    <a:pt x="67310" y="5994400"/>
                    <a:pt x="59690" y="6003290"/>
                  </a:cubicBezTo>
                  <a:cubicBezTo>
                    <a:pt x="22860" y="6041390"/>
                    <a:pt x="0" y="6093460"/>
                    <a:pt x="0" y="6145530"/>
                  </a:cubicBezTo>
                  <a:cubicBezTo>
                    <a:pt x="0" y="6198870"/>
                    <a:pt x="20320" y="6249670"/>
                    <a:pt x="59690" y="6287770"/>
                  </a:cubicBezTo>
                  <a:cubicBezTo>
                    <a:pt x="97790" y="6325870"/>
                    <a:pt x="148590" y="6347460"/>
                    <a:pt x="201930" y="6347460"/>
                  </a:cubicBezTo>
                  <a:cubicBezTo>
                    <a:pt x="256540" y="6347460"/>
                    <a:pt x="307340" y="6325870"/>
                    <a:pt x="344170" y="6287770"/>
                  </a:cubicBezTo>
                  <a:cubicBezTo>
                    <a:pt x="353060" y="6278880"/>
                    <a:pt x="359410" y="6269990"/>
                    <a:pt x="367030" y="6261100"/>
                  </a:cubicBezTo>
                  <a:cubicBezTo>
                    <a:pt x="403860" y="6313170"/>
                    <a:pt x="463550" y="6347460"/>
                    <a:pt x="532130" y="6347460"/>
                  </a:cubicBezTo>
                  <a:cubicBezTo>
                    <a:pt x="600710" y="6347460"/>
                    <a:pt x="660400" y="6313170"/>
                    <a:pt x="697230" y="6261100"/>
                  </a:cubicBezTo>
                  <a:cubicBezTo>
                    <a:pt x="734060" y="6313170"/>
                    <a:pt x="793750" y="6347460"/>
                    <a:pt x="862330" y="6347460"/>
                  </a:cubicBezTo>
                  <a:cubicBezTo>
                    <a:pt x="930910" y="6347460"/>
                    <a:pt x="990600" y="6313170"/>
                    <a:pt x="1027430" y="6261100"/>
                  </a:cubicBezTo>
                  <a:cubicBezTo>
                    <a:pt x="1064260" y="6313170"/>
                    <a:pt x="1123950" y="6347460"/>
                    <a:pt x="1192530" y="6347460"/>
                  </a:cubicBezTo>
                  <a:cubicBezTo>
                    <a:pt x="1261110" y="6347460"/>
                    <a:pt x="1320800" y="6313170"/>
                    <a:pt x="1357630" y="6261100"/>
                  </a:cubicBezTo>
                  <a:cubicBezTo>
                    <a:pt x="1394460" y="6313170"/>
                    <a:pt x="1455420" y="6347460"/>
                    <a:pt x="1522730" y="6347460"/>
                  </a:cubicBezTo>
                  <a:cubicBezTo>
                    <a:pt x="1591310" y="6347460"/>
                    <a:pt x="1651000" y="6313170"/>
                    <a:pt x="1687830" y="6261100"/>
                  </a:cubicBezTo>
                  <a:cubicBezTo>
                    <a:pt x="1724660" y="6313170"/>
                    <a:pt x="1784350" y="6347460"/>
                    <a:pt x="1852930" y="6347460"/>
                  </a:cubicBezTo>
                  <a:cubicBezTo>
                    <a:pt x="1921510" y="6347460"/>
                    <a:pt x="1981200" y="6313170"/>
                    <a:pt x="2018030" y="6261100"/>
                  </a:cubicBezTo>
                  <a:cubicBezTo>
                    <a:pt x="2054860" y="6313170"/>
                    <a:pt x="2114550" y="6347460"/>
                    <a:pt x="2183130" y="6347460"/>
                  </a:cubicBezTo>
                  <a:cubicBezTo>
                    <a:pt x="2251710" y="6347460"/>
                    <a:pt x="2311400" y="6313170"/>
                    <a:pt x="2348230" y="6261100"/>
                  </a:cubicBezTo>
                  <a:cubicBezTo>
                    <a:pt x="2385060" y="6313170"/>
                    <a:pt x="2444750" y="6347460"/>
                    <a:pt x="2513330" y="6347460"/>
                  </a:cubicBezTo>
                  <a:cubicBezTo>
                    <a:pt x="2581910" y="6347460"/>
                    <a:pt x="2642870" y="6313170"/>
                    <a:pt x="2678430" y="6261100"/>
                  </a:cubicBezTo>
                  <a:cubicBezTo>
                    <a:pt x="2715260" y="6313170"/>
                    <a:pt x="2776220" y="6347460"/>
                    <a:pt x="2843530" y="6347460"/>
                  </a:cubicBezTo>
                  <a:cubicBezTo>
                    <a:pt x="2912110" y="6347460"/>
                    <a:pt x="2971800" y="6313170"/>
                    <a:pt x="3008630" y="6261100"/>
                  </a:cubicBezTo>
                  <a:cubicBezTo>
                    <a:pt x="3045460" y="6313170"/>
                    <a:pt x="3105150" y="6347460"/>
                    <a:pt x="3173730" y="6347460"/>
                  </a:cubicBezTo>
                  <a:cubicBezTo>
                    <a:pt x="3242310" y="6347460"/>
                    <a:pt x="3302000" y="6313170"/>
                    <a:pt x="3338830" y="6261100"/>
                  </a:cubicBezTo>
                  <a:cubicBezTo>
                    <a:pt x="3375660" y="6313170"/>
                    <a:pt x="3435350" y="6347460"/>
                    <a:pt x="3503930" y="6347460"/>
                  </a:cubicBezTo>
                  <a:cubicBezTo>
                    <a:pt x="3572510" y="6347460"/>
                    <a:pt x="3632200" y="6313170"/>
                    <a:pt x="3669030" y="6261100"/>
                  </a:cubicBezTo>
                  <a:cubicBezTo>
                    <a:pt x="3705860" y="6313170"/>
                    <a:pt x="3765550" y="6347460"/>
                    <a:pt x="3834130" y="6347460"/>
                  </a:cubicBezTo>
                  <a:cubicBezTo>
                    <a:pt x="3902710" y="6347460"/>
                    <a:pt x="3963670" y="6313170"/>
                    <a:pt x="3999230" y="6261100"/>
                  </a:cubicBezTo>
                  <a:cubicBezTo>
                    <a:pt x="4036060" y="6313170"/>
                    <a:pt x="4095750" y="6347460"/>
                    <a:pt x="4164330" y="6347460"/>
                  </a:cubicBezTo>
                  <a:cubicBezTo>
                    <a:pt x="4232910" y="6347460"/>
                    <a:pt x="4292600" y="6313170"/>
                    <a:pt x="4329430" y="6261100"/>
                  </a:cubicBezTo>
                  <a:cubicBezTo>
                    <a:pt x="4366260" y="6313170"/>
                    <a:pt x="4425950" y="6347460"/>
                    <a:pt x="4494530" y="6347460"/>
                  </a:cubicBezTo>
                  <a:cubicBezTo>
                    <a:pt x="4563110" y="6347460"/>
                    <a:pt x="4622800" y="6313170"/>
                    <a:pt x="4659630" y="6261100"/>
                  </a:cubicBezTo>
                  <a:cubicBezTo>
                    <a:pt x="4696460" y="6313170"/>
                    <a:pt x="4756150" y="6347460"/>
                    <a:pt x="4824730" y="6347460"/>
                  </a:cubicBezTo>
                  <a:cubicBezTo>
                    <a:pt x="4893310" y="6347460"/>
                    <a:pt x="4954270" y="6313170"/>
                    <a:pt x="4989830" y="6261100"/>
                  </a:cubicBezTo>
                  <a:cubicBezTo>
                    <a:pt x="5026660" y="6313170"/>
                    <a:pt x="5087620" y="6347460"/>
                    <a:pt x="5154930" y="6347460"/>
                  </a:cubicBezTo>
                  <a:cubicBezTo>
                    <a:pt x="5223510" y="6347460"/>
                    <a:pt x="5283200" y="6313170"/>
                    <a:pt x="5320030" y="6261100"/>
                  </a:cubicBezTo>
                  <a:cubicBezTo>
                    <a:pt x="5356860" y="6313170"/>
                    <a:pt x="5416550" y="6347460"/>
                    <a:pt x="5485130" y="6347460"/>
                  </a:cubicBezTo>
                  <a:cubicBezTo>
                    <a:pt x="5553710" y="6347460"/>
                    <a:pt x="5613400" y="6313170"/>
                    <a:pt x="5650230" y="6261100"/>
                  </a:cubicBezTo>
                  <a:cubicBezTo>
                    <a:pt x="5687060" y="6313170"/>
                    <a:pt x="5746750" y="6347460"/>
                    <a:pt x="5815330" y="6347460"/>
                  </a:cubicBezTo>
                  <a:cubicBezTo>
                    <a:pt x="5883910" y="6347460"/>
                    <a:pt x="5943600" y="6313170"/>
                    <a:pt x="5980430" y="6261100"/>
                  </a:cubicBezTo>
                  <a:cubicBezTo>
                    <a:pt x="5986780" y="6271260"/>
                    <a:pt x="5994400" y="6280150"/>
                    <a:pt x="6003290" y="6287770"/>
                  </a:cubicBezTo>
                  <a:cubicBezTo>
                    <a:pt x="6041390" y="6325870"/>
                    <a:pt x="6092190" y="6347460"/>
                    <a:pt x="6145530" y="6347460"/>
                  </a:cubicBezTo>
                  <a:cubicBezTo>
                    <a:pt x="6198870" y="6347460"/>
                    <a:pt x="6249670" y="6325870"/>
                    <a:pt x="6287770" y="6287770"/>
                  </a:cubicBezTo>
                  <a:cubicBezTo>
                    <a:pt x="6325870" y="6249670"/>
                    <a:pt x="6347460" y="6198870"/>
                    <a:pt x="6347460" y="6145530"/>
                  </a:cubicBezTo>
                  <a:cubicBezTo>
                    <a:pt x="6347460" y="6092190"/>
                    <a:pt x="6325870" y="6040120"/>
                    <a:pt x="6287770" y="6003290"/>
                  </a:cubicBezTo>
                  <a:cubicBezTo>
                    <a:pt x="6278880" y="5994400"/>
                    <a:pt x="6269990" y="5988050"/>
                    <a:pt x="6261100" y="5980430"/>
                  </a:cubicBezTo>
                  <a:cubicBezTo>
                    <a:pt x="6313170" y="5943600"/>
                    <a:pt x="6347460" y="5883910"/>
                    <a:pt x="6347460" y="5815330"/>
                  </a:cubicBezTo>
                  <a:cubicBezTo>
                    <a:pt x="6347460" y="5746750"/>
                    <a:pt x="6313170" y="5687060"/>
                    <a:pt x="6261100" y="5650230"/>
                  </a:cubicBezTo>
                  <a:cubicBezTo>
                    <a:pt x="6313170" y="5613400"/>
                    <a:pt x="6347460" y="5553710"/>
                    <a:pt x="6347460" y="5485130"/>
                  </a:cubicBezTo>
                  <a:cubicBezTo>
                    <a:pt x="6347460" y="5416550"/>
                    <a:pt x="6313170" y="5356860"/>
                    <a:pt x="6261100" y="5320030"/>
                  </a:cubicBezTo>
                  <a:cubicBezTo>
                    <a:pt x="6313170" y="5283200"/>
                    <a:pt x="6347460" y="5223510"/>
                    <a:pt x="6347460" y="5154930"/>
                  </a:cubicBezTo>
                  <a:cubicBezTo>
                    <a:pt x="6347460" y="5086350"/>
                    <a:pt x="6313170" y="5025390"/>
                    <a:pt x="6261100" y="4989830"/>
                  </a:cubicBezTo>
                  <a:cubicBezTo>
                    <a:pt x="6313170" y="4953000"/>
                    <a:pt x="6347460" y="4892040"/>
                    <a:pt x="6347460" y="4824730"/>
                  </a:cubicBezTo>
                  <a:cubicBezTo>
                    <a:pt x="6347460" y="4756150"/>
                    <a:pt x="6313170" y="4696460"/>
                    <a:pt x="6261100" y="4659630"/>
                  </a:cubicBezTo>
                  <a:cubicBezTo>
                    <a:pt x="6313170" y="4622800"/>
                    <a:pt x="6347460" y="4563110"/>
                    <a:pt x="6347460" y="4494530"/>
                  </a:cubicBezTo>
                  <a:cubicBezTo>
                    <a:pt x="6347460" y="4425950"/>
                    <a:pt x="6313170" y="4366260"/>
                    <a:pt x="6261100" y="4329430"/>
                  </a:cubicBezTo>
                  <a:cubicBezTo>
                    <a:pt x="6313170" y="4292600"/>
                    <a:pt x="6347460" y="4232910"/>
                    <a:pt x="6347460" y="4164330"/>
                  </a:cubicBezTo>
                  <a:cubicBezTo>
                    <a:pt x="6347460" y="4095750"/>
                    <a:pt x="6313170" y="4036060"/>
                    <a:pt x="6261100" y="3999230"/>
                  </a:cubicBezTo>
                  <a:cubicBezTo>
                    <a:pt x="6313170" y="3962400"/>
                    <a:pt x="6347460" y="3901440"/>
                    <a:pt x="6347460" y="3834130"/>
                  </a:cubicBezTo>
                  <a:cubicBezTo>
                    <a:pt x="6347460" y="3765550"/>
                    <a:pt x="6313170" y="3704590"/>
                    <a:pt x="6261100" y="3669030"/>
                  </a:cubicBezTo>
                  <a:cubicBezTo>
                    <a:pt x="6313170" y="3632200"/>
                    <a:pt x="6347460" y="3572510"/>
                    <a:pt x="6347460" y="3503930"/>
                  </a:cubicBezTo>
                  <a:cubicBezTo>
                    <a:pt x="6347460" y="3435350"/>
                    <a:pt x="6313170" y="3375660"/>
                    <a:pt x="6261100" y="3338830"/>
                  </a:cubicBezTo>
                  <a:cubicBezTo>
                    <a:pt x="6313170" y="3302000"/>
                    <a:pt x="6347460" y="3242310"/>
                    <a:pt x="6347460" y="3173730"/>
                  </a:cubicBezTo>
                  <a:cubicBezTo>
                    <a:pt x="6347460" y="3105150"/>
                    <a:pt x="6313170" y="3045460"/>
                    <a:pt x="6261100" y="3008630"/>
                  </a:cubicBezTo>
                  <a:cubicBezTo>
                    <a:pt x="6313170" y="2971800"/>
                    <a:pt x="6347460" y="2912110"/>
                    <a:pt x="6347460" y="2843530"/>
                  </a:cubicBezTo>
                  <a:cubicBezTo>
                    <a:pt x="6347460" y="2774950"/>
                    <a:pt x="6313170" y="2713990"/>
                    <a:pt x="6261100" y="2678430"/>
                  </a:cubicBezTo>
                  <a:cubicBezTo>
                    <a:pt x="6313170" y="2641600"/>
                    <a:pt x="6347460" y="2580640"/>
                    <a:pt x="6347460" y="2513330"/>
                  </a:cubicBezTo>
                  <a:cubicBezTo>
                    <a:pt x="6347460" y="2444750"/>
                    <a:pt x="6313170" y="2383790"/>
                    <a:pt x="6261100" y="2348230"/>
                  </a:cubicBezTo>
                  <a:cubicBezTo>
                    <a:pt x="6313170" y="2311400"/>
                    <a:pt x="6347460" y="2251710"/>
                    <a:pt x="6347460" y="2183130"/>
                  </a:cubicBezTo>
                  <a:cubicBezTo>
                    <a:pt x="6347460" y="2114550"/>
                    <a:pt x="6313170" y="2054860"/>
                    <a:pt x="6261100" y="2018030"/>
                  </a:cubicBezTo>
                  <a:cubicBezTo>
                    <a:pt x="6313170" y="1981200"/>
                    <a:pt x="6347460" y="1921510"/>
                    <a:pt x="6347460" y="1852930"/>
                  </a:cubicBezTo>
                  <a:cubicBezTo>
                    <a:pt x="6347460" y="1784350"/>
                    <a:pt x="6313170" y="1724660"/>
                    <a:pt x="6261100" y="1687830"/>
                  </a:cubicBezTo>
                  <a:cubicBezTo>
                    <a:pt x="6313170" y="1651000"/>
                    <a:pt x="6347460" y="1591310"/>
                    <a:pt x="6347460" y="1522730"/>
                  </a:cubicBezTo>
                  <a:cubicBezTo>
                    <a:pt x="6347460" y="1454150"/>
                    <a:pt x="6313170" y="1393190"/>
                    <a:pt x="6261100" y="1357630"/>
                  </a:cubicBezTo>
                  <a:cubicBezTo>
                    <a:pt x="6313170" y="1322070"/>
                    <a:pt x="6347460" y="1261110"/>
                    <a:pt x="6347460" y="1192530"/>
                  </a:cubicBezTo>
                  <a:cubicBezTo>
                    <a:pt x="6347460" y="1123950"/>
                    <a:pt x="6313170" y="1064260"/>
                    <a:pt x="6261100" y="1027430"/>
                  </a:cubicBezTo>
                  <a:cubicBezTo>
                    <a:pt x="6313170" y="990600"/>
                    <a:pt x="6347460" y="930910"/>
                    <a:pt x="6347460" y="862330"/>
                  </a:cubicBezTo>
                  <a:cubicBezTo>
                    <a:pt x="6347460" y="793750"/>
                    <a:pt x="6313170" y="734060"/>
                    <a:pt x="6261100" y="697230"/>
                  </a:cubicBezTo>
                  <a:cubicBezTo>
                    <a:pt x="6315710" y="660400"/>
                    <a:pt x="6350000" y="600710"/>
                    <a:pt x="6350000" y="532130"/>
                  </a:cubicBezTo>
                  <a:close/>
                </a:path>
              </a:pathLst>
            </a:custGeom>
            <a:solidFill>
              <a:srgbClr val="422801"/>
            </a:solidFill>
          </p:spPr>
        </p:sp>
        <p:sp>
          <p:nvSpPr>
            <p:cNvPr id="17" name="Freeform 17"/>
            <p:cNvSpPr/>
            <p:nvPr/>
          </p:nvSpPr>
          <p:spPr>
            <a:xfrm rot="985434">
              <a:off x="-323391" y="-323185"/>
              <a:ext cx="6995511" cy="6996371"/>
            </a:xfrm>
            <a:custGeom>
              <a:avLst/>
              <a:gdLst/>
              <a:ahLst/>
              <a:cxnLst/>
              <a:rect l="l" t="t" r="r" b="b"/>
              <a:pathLst>
                <a:path w="6995511" h="6996371">
                  <a:moveTo>
                    <a:pt x="0" y="1592528"/>
                  </a:moveTo>
                  <a:lnTo>
                    <a:pt x="5402625" y="0"/>
                  </a:lnTo>
                  <a:lnTo>
                    <a:pt x="6995512" y="5403842"/>
                  </a:lnTo>
                  <a:lnTo>
                    <a:pt x="1592887" y="6996370"/>
                  </a:lnTo>
                  <a:close/>
                </a:path>
              </a:pathLst>
            </a:custGeom>
            <a:blipFill>
              <a:blip r:embed="rId4"/>
              <a:stretch>
                <a:fillRect l="-16674" r="-16674"/>
              </a:stretch>
            </a:blip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222" b="-11222"/>
            </a:stretch>
          </a:blipFill>
        </p:spPr>
      </p:sp>
      <p:grpSp>
        <p:nvGrpSpPr>
          <p:cNvPr id="3" name="Group 3"/>
          <p:cNvGrpSpPr/>
          <p:nvPr/>
        </p:nvGrpSpPr>
        <p:grpSpPr>
          <a:xfrm rot="-10800000">
            <a:off x="-987148" y="-435715"/>
            <a:ext cx="21587287" cy="9757840"/>
            <a:chOff x="0" y="0"/>
            <a:chExt cx="5685541" cy="2569966"/>
          </a:xfrm>
        </p:grpSpPr>
        <p:sp>
          <p:nvSpPr>
            <p:cNvPr id="4" name="Freeform 4"/>
            <p:cNvSpPr/>
            <p:nvPr/>
          </p:nvSpPr>
          <p:spPr>
            <a:xfrm>
              <a:off x="0" y="0"/>
              <a:ext cx="5685541" cy="2569966"/>
            </a:xfrm>
            <a:custGeom>
              <a:avLst/>
              <a:gdLst/>
              <a:ahLst/>
              <a:cxnLst/>
              <a:rect l="l" t="t" r="r" b="b"/>
              <a:pathLst>
                <a:path w="5685541" h="2569966">
                  <a:moveTo>
                    <a:pt x="0" y="0"/>
                  </a:moveTo>
                  <a:lnTo>
                    <a:pt x="5685541" y="0"/>
                  </a:lnTo>
                  <a:lnTo>
                    <a:pt x="5685541" y="2569966"/>
                  </a:lnTo>
                  <a:lnTo>
                    <a:pt x="0" y="2569966"/>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5685541" cy="2608066"/>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227908" y="1531952"/>
            <a:ext cx="7379139" cy="8307684"/>
            <a:chOff x="0" y="0"/>
            <a:chExt cx="1943477" cy="2188032"/>
          </a:xfrm>
        </p:grpSpPr>
        <p:sp>
          <p:nvSpPr>
            <p:cNvPr id="7" name="Freeform 7"/>
            <p:cNvSpPr/>
            <p:nvPr/>
          </p:nvSpPr>
          <p:spPr>
            <a:xfrm>
              <a:off x="0" y="0"/>
              <a:ext cx="1943477" cy="2188032"/>
            </a:xfrm>
            <a:custGeom>
              <a:avLst/>
              <a:gdLst/>
              <a:ahLst/>
              <a:cxnLst/>
              <a:rect l="l" t="t" r="r" b="b"/>
              <a:pathLst>
                <a:path w="1943477" h="2188032">
                  <a:moveTo>
                    <a:pt x="37770" y="0"/>
                  </a:moveTo>
                  <a:lnTo>
                    <a:pt x="1905707" y="0"/>
                  </a:lnTo>
                  <a:cubicBezTo>
                    <a:pt x="1926567" y="0"/>
                    <a:pt x="1943477" y="16910"/>
                    <a:pt x="1943477" y="37770"/>
                  </a:cubicBezTo>
                  <a:lnTo>
                    <a:pt x="1943477" y="2150262"/>
                  </a:lnTo>
                  <a:cubicBezTo>
                    <a:pt x="1943477" y="2160279"/>
                    <a:pt x="1939498" y="2169886"/>
                    <a:pt x="1932414" y="2176969"/>
                  </a:cubicBezTo>
                  <a:cubicBezTo>
                    <a:pt x="1925331" y="2184053"/>
                    <a:pt x="1915724" y="2188032"/>
                    <a:pt x="1905707" y="2188032"/>
                  </a:cubicBezTo>
                  <a:lnTo>
                    <a:pt x="37770" y="2188032"/>
                  </a:lnTo>
                  <a:cubicBezTo>
                    <a:pt x="27753" y="2188032"/>
                    <a:pt x="18146" y="2184053"/>
                    <a:pt x="11063" y="2176969"/>
                  </a:cubicBezTo>
                  <a:cubicBezTo>
                    <a:pt x="3979" y="2169886"/>
                    <a:pt x="0" y="2160279"/>
                    <a:pt x="0" y="2150262"/>
                  </a:cubicBezTo>
                  <a:lnTo>
                    <a:pt x="0" y="37770"/>
                  </a:lnTo>
                  <a:cubicBezTo>
                    <a:pt x="0" y="27753"/>
                    <a:pt x="3979" y="18146"/>
                    <a:pt x="11063" y="11063"/>
                  </a:cubicBezTo>
                  <a:cubicBezTo>
                    <a:pt x="18146" y="3979"/>
                    <a:pt x="27753" y="0"/>
                    <a:pt x="37770" y="0"/>
                  </a:cubicBezTo>
                  <a:close/>
                </a:path>
              </a:pathLst>
            </a:custGeom>
            <a:solidFill>
              <a:srgbClr val="FFF5E5">
                <a:alpha val="75686"/>
              </a:srgbClr>
            </a:solidFill>
          </p:spPr>
        </p:sp>
        <p:sp>
          <p:nvSpPr>
            <p:cNvPr id="8" name="TextBox 8"/>
            <p:cNvSpPr txBox="1"/>
            <p:nvPr/>
          </p:nvSpPr>
          <p:spPr>
            <a:xfrm>
              <a:off x="0" y="-38100"/>
              <a:ext cx="1943477" cy="222613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555139" y="1800680"/>
            <a:ext cx="6861874" cy="7841447"/>
            <a:chOff x="0" y="0"/>
            <a:chExt cx="1807243" cy="2065237"/>
          </a:xfrm>
        </p:grpSpPr>
        <p:sp>
          <p:nvSpPr>
            <p:cNvPr id="10" name="Freeform 10"/>
            <p:cNvSpPr/>
            <p:nvPr/>
          </p:nvSpPr>
          <p:spPr>
            <a:xfrm>
              <a:off x="0" y="0"/>
              <a:ext cx="1807243" cy="2065237"/>
            </a:xfrm>
            <a:custGeom>
              <a:avLst/>
              <a:gdLst/>
              <a:ahLst/>
              <a:cxnLst/>
              <a:rect l="l" t="t" r="r" b="b"/>
              <a:pathLst>
                <a:path w="1807243" h="2065237">
                  <a:moveTo>
                    <a:pt x="16924" y="0"/>
                  </a:moveTo>
                  <a:lnTo>
                    <a:pt x="1790319" y="0"/>
                  </a:lnTo>
                  <a:cubicBezTo>
                    <a:pt x="1794807" y="0"/>
                    <a:pt x="1799112" y="1783"/>
                    <a:pt x="1802286" y="4957"/>
                  </a:cubicBezTo>
                  <a:cubicBezTo>
                    <a:pt x="1805460" y="8131"/>
                    <a:pt x="1807243" y="12435"/>
                    <a:pt x="1807243" y="16924"/>
                  </a:cubicBezTo>
                  <a:lnTo>
                    <a:pt x="1807243" y="2048313"/>
                  </a:lnTo>
                  <a:cubicBezTo>
                    <a:pt x="1807243" y="2052802"/>
                    <a:pt x="1805460" y="2057106"/>
                    <a:pt x="1802286" y="2060280"/>
                  </a:cubicBezTo>
                  <a:cubicBezTo>
                    <a:pt x="1799112" y="2063454"/>
                    <a:pt x="1794807" y="2065237"/>
                    <a:pt x="1790319" y="2065237"/>
                  </a:cubicBezTo>
                  <a:lnTo>
                    <a:pt x="16924" y="2065237"/>
                  </a:lnTo>
                  <a:cubicBezTo>
                    <a:pt x="7577" y="2065237"/>
                    <a:pt x="0" y="2057660"/>
                    <a:pt x="0" y="2048313"/>
                  </a:cubicBezTo>
                  <a:lnTo>
                    <a:pt x="0" y="16924"/>
                  </a:lnTo>
                  <a:cubicBezTo>
                    <a:pt x="0" y="7577"/>
                    <a:pt x="7577" y="0"/>
                    <a:pt x="16924" y="0"/>
                  </a:cubicBezTo>
                  <a:close/>
                </a:path>
              </a:pathLst>
            </a:custGeom>
            <a:ln w="19050" cap="sq">
              <a:solidFill>
                <a:srgbClr val="2C1A0D"/>
              </a:solidFill>
              <a:prstDash val="solid"/>
              <a:miter/>
            </a:ln>
          </p:spPr>
        </p:sp>
        <p:sp>
          <p:nvSpPr>
            <p:cNvPr id="11" name="TextBox 11"/>
            <p:cNvSpPr txBox="1"/>
            <p:nvPr/>
          </p:nvSpPr>
          <p:spPr>
            <a:xfrm>
              <a:off x="0" y="-38100"/>
              <a:ext cx="1807243" cy="210333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8200470" y="1587998"/>
            <a:ext cx="6574394" cy="8251637"/>
            <a:chOff x="0" y="0"/>
            <a:chExt cx="1731528" cy="2173271"/>
          </a:xfrm>
        </p:grpSpPr>
        <p:sp>
          <p:nvSpPr>
            <p:cNvPr id="13" name="Freeform 13"/>
            <p:cNvSpPr/>
            <p:nvPr/>
          </p:nvSpPr>
          <p:spPr>
            <a:xfrm>
              <a:off x="0" y="0"/>
              <a:ext cx="1731528" cy="2173271"/>
            </a:xfrm>
            <a:custGeom>
              <a:avLst/>
              <a:gdLst/>
              <a:ahLst/>
              <a:cxnLst/>
              <a:rect l="l" t="t" r="r" b="b"/>
              <a:pathLst>
                <a:path w="1731528" h="2173271">
                  <a:moveTo>
                    <a:pt x="42393" y="0"/>
                  </a:moveTo>
                  <a:lnTo>
                    <a:pt x="1689135" y="0"/>
                  </a:lnTo>
                  <a:cubicBezTo>
                    <a:pt x="1700378" y="0"/>
                    <a:pt x="1711161" y="4466"/>
                    <a:pt x="1719111" y="12417"/>
                  </a:cubicBezTo>
                  <a:cubicBezTo>
                    <a:pt x="1727061" y="20367"/>
                    <a:pt x="1731528" y="31150"/>
                    <a:pt x="1731528" y="42393"/>
                  </a:cubicBezTo>
                  <a:lnTo>
                    <a:pt x="1731528" y="2130877"/>
                  </a:lnTo>
                  <a:cubicBezTo>
                    <a:pt x="1731528" y="2154291"/>
                    <a:pt x="1712548" y="2173271"/>
                    <a:pt x="1689135" y="2173271"/>
                  </a:cubicBezTo>
                  <a:lnTo>
                    <a:pt x="42393" y="2173271"/>
                  </a:lnTo>
                  <a:cubicBezTo>
                    <a:pt x="18980" y="2173271"/>
                    <a:pt x="0" y="2154291"/>
                    <a:pt x="0" y="2130877"/>
                  </a:cubicBezTo>
                  <a:lnTo>
                    <a:pt x="0" y="42393"/>
                  </a:lnTo>
                  <a:cubicBezTo>
                    <a:pt x="0" y="18980"/>
                    <a:pt x="18980" y="0"/>
                    <a:pt x="42393" y="0"/>
                  </a:cubicBezTo>
                  <a:close/>
                </a:path>
              </a:pathLst>
            </a:custGeom>
            <a:solidFill>
              <a:srgbClr val="FFF5E5">
                <a:alpha val="75686"/>
              </a:srgbClr>
            </a:solidFill>
          </p:spPr>
        </p:sp>
        <p:sp>
          <p:nvSpPr>
            <p:cNvPr id="14" name="TextBox 14"/>
            <p:cNvSpPr txBox="1"/>
            <p:nvPr/>
          </p:nvSpPr>
          <p:spPr>
            <a:xfrm>
              <a:off x="0" y="-38100"/>
              <a:ext cx="1731528" cy="2211371"/>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8381445" y="1800680"/>
            <a:ext cx="6068892" cy="7841447"/>
            <a:chOff x="0" y="0"/>
            <a:chExt cx="1598391" cy="2065237"/>
          </a:xfrm>
        </p:grpSpPr>
        <p:sp>
          <p:nvSpPr>
            <p:cNvPr id="16" name="Freeform 16"/>
            <p:cNvSpPr/>
            <p:nvPr/>
          </p:nvSpPr>
          <p:spPr>
            <a:xfrm>
              <a:off x="0" y="0"/>
              <a:ext cx="1598391" cy="2065237"/>
            </a:xfrm>
            <a:custGeom>
              <a:avLst/>
              <a:gdLst/>
              <a:ahLst/>
              <a:cxnLst/>
              <a:rect l="l" t="t" r="r" b="b"/>
              <a:pathLst>
                <a:path w="1598391" h="2065237">
                  <a:moveTo>
                    <a:pt x="19135" y="0"/>
                  </a:moveTo>
                  <a:lnTo>
                    <a:pt x="1579256" y="0"/>
                  </a:lnTo>
                  <a:cubicBezTo>
                    <a:pt x="1589824" y="0"/>
                    <a:pt x="1598391" y="8567"/>
                    <a:pt x="1598391" y="19135"/>
                  </a:cubicBezTo>
                  <a:lnTo>
                    <a:pt x="1598391" y="2046102"/>
                  </a:lnTo>
                  <a:cubicBezTo>
                    <a:pt x="1598391" y="2051177"/>
                    <a:pt x="1596375" y="2056044"/>
                    <a:pt x="1592787" y="2059633"/>
                  </a:cubicBezTo>
                  <a:cubicBezTo>
                    <a:pt x="1589198" y="2063221"/>
                    <a:pt x="1584331" y="2065237"/>
                    <a:pt x="1579256" y="2065237"/>
                  </a:cubicBezTo>
                  <a:lnTo>
                    <a:pt x="19135" y="2065237"/>
                  </a:lnTo>
                  <a:cubicBezTo>
                    <a:pt x="8567" y="2065237"/>
                    <a:pt x="0" y="2056670"/>
                    <a:pt x="0" y="2046102"/>
                  </a:cubicBezTo>
                  <a:lnTo>
                    <a:pt x="0" y="19135"/>
                  </a:lnTo>
                  <a:cubicBezTo>
                    <a:pt x="0" y="14060"/>
                    <a:pt x="2016" y="9193"/>
                    <a:pt x="5605" y="5605"/>
                  </a:cubicBezTo>
                  <a:cubicBezTo>
                    <a:pt x="9193" y="2016"/>
                    <a:pt x="14060" y="0"/>
                    <a:pt x="19135" y="0"/>
                  </a:cubicBezTo>
                  <a:close/>
                </a:path>
              </a:pathLst>
            </a:custGeom>
            <a:ln w="19050" cap="sq">
              <a:solidFill>
                <a:srgbClr val="2C1A0D"/>
              </a:solidFill>
              <a:prstDash val="solid"/>
              <a:miter/>
            </a:ln>
          </p:spPr>
        </p:sp>
        <p:sp>
          <p:nvSpPr>
            <p:cNvPr id="17" name="TextBox 17"/>
            <p:cNvSpPr txBox="1"/>
            <p:nvPr/>
          </p:nvSpPr>
          <p:spPr>
            <a:xfrm>
              <a:off x="0" y="-38100"/>
              <a:ext cx="1598391" cy="2103337"/>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rot="-5400000">
            <a:off x="4246158" y="5378478"/>
            <a:ext cx="7315200" cy="159604"/>
          </a:xfrm>
          <a:custGeom>
            <a:avLst/>
            <a:gdLst/>
            <a:ahLst/>
            <a:cxnLst/>
            <a:rect l="l" t="t" r="r" b="b"/>
            <a:pathLst>
              <a:path w="7315200" h="159604">
                <a:moveTo>
                  <a:pt x="0" y="0"/>
                </a:moveTo>
                <a:lnTo>
                  <a:pt x="7315200" y="0"/>
                </a:lnTo>
                <a:lnTo>
                  <a:pt x="7315200" y="159605"/>
                </a:lnTo>
                <a:lnTo>
                  <a:pt x="0" y="15960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9" name="Freeform 19"/>
          <p:cNvSpPr/>
          <p:nvPr/>
        </p:nvSpPr>
        <p:spPr>
          <a:xfrm>
            <a:off x="14340708" y="2216692"/>
            <a:ext cx="3947292" cy="2926808"/>
          </a:xfrm>
          <a:custGeom>
            <a:avLst/>
            <a:gdLst/>
            <a:ahLst/>
            <a:cxnLst/>
            <a:rect l="l" t="t" r="r" b="b"/>
            <a:pathLst>
              <a:path w="3947292" h="2926808">
                <a:moveTo>
                  <a:pt x="0" y="0"/>
                </a:moveTo>
                <a:lnTo>
                  <a:pt x="3947292" y="0"/>
                </a:lnTo>
                <a:lnTo>
                  <a:pt x="3947292" y="2926808"/>
                </a:lnTo>
                <a:lnTo>
                  <a:pt x="0" y="2926808"/>
                </a:lnTo>
                <a:lnTo>
                  <a:pt x="0" y="0"/>
                </a:lnTo>
                <a:close/>
              </a:path>
            </a:pathLst>
          </a:custGeom>
          <a:blipFill>
            <a:blip r:embed="rId5"/>
            <a:stretch>
              <a:fillRect l="-4721" r="-4721"/>
            </a:stretch>
          </a:blipFill>
        </p:spPr>
      </p:sp>
      <p:sp>
        <p:nvSpPr>
          <p:cNvPr id="20" name="Freeform 20"/>
          <p:cNvSpPr/>
          <p:nvPr/>
        </p:nvSpPr>
        <p:spPr>
          <a:xfrm>
            <a:off x="14819711" y="5525955"/>
            <a:ext cx="3468289" cy="599068"/>
          </a:xfrm>
          <a:custGeom>
            <a:avLst/>
            <a:gdLst/>
            <a:ahLst/>
            <a:cxnLst/>
            <a:rect l="l" t="t" r="r" b="b"/>
            <a:pathLst>
              <a:path w="3468289" h="599068">
                <a:moveTo>
                  <a:pt x="0" y="0"/>
                </a:moveTo>
                <a:lnTo>
                  <a:pt x="3468289" y="0"/>
                </a:lnTo>
                <a:lnTo>
                  <a:pt x="3468289" y="599068"/>
                </a:lnTo>
                <a:lnTo>
                  <a:pt x="0" y="59906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21" name="Freeform 21"/>
          <p:cNvSpPr/>
          <p:nvPr/>
        </p:nvSpPr>
        <p:spPr>
          <a:xfrm>
            <a:off x="13800600" y="6507478"/>
            <a:ext cx="4411437" cy="3256061"/>
          </a:xfrm>
          <a:custGeom>
            <a:avLst/>
            <a:gdLst/>
            <a:ahLst/>
            <a:cxnLst/>
            <a:rect l="l" t="t" r="r" b="b"/>
            <a:pathLst>
              <a:path w="4411437" h="3256061">
                <a:moveTo>
                  <a:pt x="0" y="0"/>
                </a:moveTo>
                <a:lnTo>
                  <a:pt x="4411437" y="0"/>
                </a:lnTo>
                <a:lnTo>
                  <a:pt x="4411437" y="3256061"/>
                </a:lnTo>
                <a:lnTo>
                  <a:pt x="0" y="3256061"/>
                </a:lnTo>
                <a:lnTo>
                  <a:pt x="0" y="0"/>
                </a:lnTo>
                <a:close/>
              </a:path>
            </a:pathLst>
          </a:custGeom>
          <a:blipFill>
            <a:blip r:embed="rId8"/>
            <a:stretch>
              <a:fillRect/>
            </a:stretch>
          </a:blipFill>
        </p:spPr>
      </p:sp>
      <p:sp>
        <p:nvSpPr>
          <p:cNvPr id="22" name="TextBox 22"/>
          <p:cNvSpPr txBox="1"/>
          <p:nvPr/>
        </p:nvSpPr>
        <p:spPr>
          <a:xfrm>
            <a:off x="1219459" y="152071"/>
            <a:ext cx="15258434" cy="1158903"/>
          </a:xfrm>
          <a:prstGeom prst="rect">
            <a:avLst/>
          </a:prstGeom>
        </p:spPr>
        <p:txBody>
          <a:bodyPr lIns="0" tIns="0" rIns="0" bIns="0" rtlCol="0" anchor="t">
            <a:spAutoFit/>
          </a:bodyPr>
          <a:lstStyle/>
          <a:p>
            <a:pPr algn="ctr">
              <a:lnSpc>
                <a:spcPts val="9291"/>
              </a:lnSpc>
              <a:spcBef>
                <a:spcPct val="0"/>
              </a:spcBef>
            </a:pPr>
            <a:r>
              <a:rPr lang="en-US" sz="6636" b="1">
                <a:solidFill>
                  <a:srgbClr val="FFFFFF"/>
                </a:solidFill>
                <a:latin typeface="Times New Roman Bold"/>
                <a:ea typeface="Times New Roman Bold"/>
                <a:cs typeface="Times New Roman Bold"/>
                <a:sym typeface="Times New Roman Bold"/>
              </a:rPr>
              <a:t>Архітектура як віддзеркалення культур</a:t>
            </a:r>
          </a:p>
        </p:txBody>
      </p:sp>
      <p:sp>
        <p:nvSpPr>
          <p:cNvPr id="23" name="TextBox 23"/>
          <p:cNvSpPr txBox="1"/>
          <p:nvPr/>
        </p:nvSpPr>
        <p:spPr>
          <a:xfrm>
            <a:off x="555139" y="1887865"/>
            <a:ext cx="6913875" cy="7693015"/>
          </a:xfrm>
          <a:prstGeom prst="rect">
            <a:avLst/>
          </a:prstGeom>
        </p:spPr>
        <p:txBody>
          <a:bodyPr lIns="0" tIns="0" rIns="0" bIns="0" rtlCol="0" anchor="t">
            <a:spAutoFit/>
          </a:bodyPr>
          <a:lstStyle/>
          <a:p>
            <a:pPr algn="l">
              <a:lnSpc>
                <a:spcPts val="3395"/>
              </a:lnSpc>
            </a:pPr>
            <a:r>
              <a:rPr lang="en-US" sz="2425">
                <a:solidFill>
                  <a:srgbClr val="000000"/>
                </a:solidFill>
                <a:latin typeface="Times New Roman"/>
                <a:ea typeface="Times New Roman"/>
                <a:cs typeface="Times New Roman"/>
                <a:sym typeface="Times New Roman"/>
              </a:rPr>
              <a:t>   Центр нашого міста часто називають </a:t>
            </a:r>
            <a:r>
              <a:rPr lang="en-US" sz="2425" b="1">
                <a:solidFill>
                  <a:srgbClr val="000000"/>
                </a:solidFill>
                <a:latin typeface="Times New Roman Bold"/>
                <a:ea typeface="Times New Roman Bold"/>
                <a:cs typeface="Times New Roman Bold"/>
                <a:sym typeface="Times New Roman Bold"/>
              </a:rPr>
              <a:t>"музеєм просто неба". </a:t>
            </a:r>
          </a:p>
          <a:p>
            <a:pPr algn="l">
              <a:lnSpc>
                <a:spcPts val="3395"/>
              </a:lnSpc>
            </a:pPr>
            <a:r>
              <a:rPr lang="en-US" sz="2425">
                <a:solidFill>
                  <a:srgbClr val="000000"/>
                </a:solidFill>
                <a:latin typeface="Times New Roman"/>
                <a:ea typeface="Times New Roman"/>
                <a:cs typeface="Times New Roman"/>
                <a:sym typeface="Times New Roman"/>
              </a:rPr>
              <a:t>   Будівлі формують унікальний архітектурний вигляд історичного центру міста, який часто називають "</a:t>
            </a:r>
            <a:r>
              <a:rPr lang="en-US" sz="2425" b="1">
                <a:solidFill>
                  <a:srgbClr val="1800AD"/>
                </a:solidFill>
                <a:latin typeface="Times New Roman Bold"/>
                <a:ea typeface="Times New Roman Bold"/>
                <a:cs typeface="Times New Roman Bold"/>
                <a:sym typeface="Times New Roman Bold"/>
              </a:rPr>
              <a:t>маленьким Парижем</a:t>
            </a:r>
            <a:r>
              <a:rPr lang="en-US" sz="2425">
                <a:solidFill>
                  <a:srgbClr val="000000"/>
                </a:solidFill>
                <a:latin typeface="Times New Roman"/>
                <a:ea typeface="Times New Roman"/>
                <a:cs typeface="Times New Roman"/>
                <a:sym typeface="Times New Roman"/>
              </a:rPr>
              <a:t>" або </a:t>
            </a:r>
            <a:r>
              <a:rPr lang="en-US" sz="2425" b="1">
                <a:solidFill>
                  <a:srgbClr val="00592E"/>
                </a:solidFill>
                <a:latin typeface="Times New Roman Bold"/>
                <a:ea typeface="Times New Roman Bold"/>
                <a:cs typeface="Times New Roman Bold"/>
                <a:sym typeface="Times New Roman Bold"/>
              </a:rPr>
              <a:t>європейським куточком України.</a:t>
            </a:r>
          </a:p>
          <a:p>
            <a:pPr algn="l">
              <a:lnSpc>
                <a:spcPts val="3395"/>
              </a:lnSpc>
            </a:pPr>
            <a:r>
              <a:rPr lang="en-US" sz="2425">
                <a:solidFill>
                  <a:srgbClr val="000000"/>
                </a:solidFill>
                <a:latin typeface="Times New Roman"/>
                <a:ea typeface="Times New Roman"/>
                <a:cs typeface="Times New Roman"/>
                <a:sym typeface="Times New Roman"/>
              </a:rPr>
              <a:t>   Тут можна побачити елементи </a:t>
            </a:r>
            <a:r>
              <a:rPr lang="en-US" sz="2425" b="1">
                <a:solidFill>
                  <a:srgbClr val="5E17EB"/>
                </a:solidFill>
                <a:latin typeface="Times New Roman Bold"/>
                <a:ea typeface="Times New Roman Bold"/>
                <a:cs typeface="Times New Roman Bold"/>
                <a:sym typeface="Times New Roman Bold"/>
              </a:rPr>
              <a:t>італійського ренесансу, французького модерну та австрійського класицизму. </a:t>
            </a:r>
          </a:p>
          <a:p>
            <a:pPr algn="l">
              <a:lnSpc>
                <a:spcPts val="3395"/>
              </a:lnSpc>
            </a:pPr>
            <a:r>
              <a:rPr lang="en-US" sz="2425">
                <a:solidFill>
                  <a:srgbClr val="000000"/>
                </a:solidFill>
                <a:latin typeface="Times New Roman"/>
                <a:ea typeface="Times New Roman"/>
                <a:cs typeface="Times New Roman"/>
                <a:sym typeface="Times New Roman"/>
              </a:rPr>
              <a:t>   Це результат роботи зодчих, якіорієнтувалися на кращієвропейські зразки, адаптуючи їх до місцевих умов.</a:t>
            </a:r>
          </a:p>
          <a:p>
            <a:pPr algn="l">
              <a:lnSpc>
                <a:spcPts val="3395"/>
              </a:lnSpc>
            </a:pPr>
            <a:r>
              <a:rPr lang="en-US" sz="2425">
                <a:solidFill>
                  <a:srgbClr val="000000"/>
                </a:solidFill>
                <a:latin typeface="Times New Roman"/>
                <a:ea typeface="Times New Roman"/>
                <a:cs typeface="Times New Roman"/>
                <a:sym typeface="Times New Roman"/>
              </a:rPr>
              <a:t>   В архітектурі Кропивницького (колишній Єлисаветград) елементи італійського ренесансу та неоренесансу зустрічаються у вигляді рустування, арочних вікон, багатого декору та симетричних фасадів. </a:t>
            </a:r>
          </a:p>
          <a:p>
            <a:pPr algn="l">
              <a:lnSpc>
                <a:spcPts val="3255"/>
              </a:lnSpc>
              <a:spcBef>
                <a:spcPct val="0"/>
              </a:spcBef>
            </a:pPr>
            <a:endParaRPr lang="en-US" sz="2425">
              <a:solidFill>
                <a:srgbClr val="000000"/>
              </a:solidFill>
              <a:latin typeface="Times New Roman"/>
              <a:ea typeface="Times New Roman"/>
              <a:cs typeface="Times New Roman"/>
              <a:sym typeface="Times New Roman"/>
            </a:endParaRPr>
          </a:p>
        </p:txBody>
      </p:sp>
      <p:sp>
        <p:nvSpPr>
          <p:cNvPr id="24" name="TextBox 24"/>
          <p:cNvSpPr txBox="1"/>
          <p:nvPr/>
        </p:nvSpPr>
        <p:spPr>
          <a:xfrm>
            <a:off x="8599927" y="1547817"/>
            <a:ext cx="5775480" cy="8094311"/>
          </a:xfrm>
          <a:prstGeom prst="rect">
            <a:avLst/>
          </a:prstGeom>
        </p:spPr>
        <p:txBody>
          <a:bodyPr lIns="0" tIns="0" rIns="0" bIns="0" rtlCol="0" anchor="t">
            <a:spAutoFit/>
          </a:bodyPr>
          <a:lstStyle/>
          <a:p>
            <a:pPr algn="l">
              <a:lnSpc>
                <a:spcPts val="3781"/>
              </a:lnSpc>
            </a:pPr>
            <a:endParaRPr/>
          </a:p>
          <a:p>
            <a:pPr algn="l">
              <a:lnSpc>
                <a:spcPts val="3781"/>
              </a:lnSpc>
            </a:pPr>
            <a:r>
              <a:rPr lang="en-US" sz="2701">
                <a:solidFill>
                  <a:srgbClr val="000000"/>
                </a:solidFill>
                <a:latin typeface="Times New Roman"/>
                <a:ea typeface="Times New Roman"/>
                <a:cs typeface="Times New Roman"/>
                <a:sym typeface="Times New Roman"/>
              </a:rPr>
              <a:t>    Найяскравішим прикладом є </a:t>
            </a:r>
          </a:p>
          <a:p>
            <a:pPr algn="l">
              <a:lnSpc>
                <a:spcPts val="3781"/>
              </a:lnSpc>
            </a:pPr>
            <a:r>
              <a:rPr lang="en-US" sz="2701">
                <a:solidFill>
                  <a:srgbClr val="000000"/>
                </a:solidFill>
                <a:latin typeface="Times New Roman"/>
                <a:ea typeface="Times New Roman"/>
                <a:cs typeface="Times New Roman"/>
                <a:sym typeface="Times New Roman"/>
              </a:rPr>
              <a:t>колишній </a:t>
            </a:r>
            <a:r>
              <a:rPr lang="en-US" sz="2701" b="1">
                <a:solidFill>
                  <a:srgbClr val="00592E"/>
                </a:solidFill>
                <a:latin typeface="Times New Roman Bold"/>
                <a:ea typeface="Times New Roman Bold"/>
                <a:cs typeface="Times New Roman Bold"/>
                <a:sym typeface="Times New Roman Bold"/>
              </a:rPr>
              <a:t>Пасаж Шполянського </a:t>
            </a:r>
          </a:p>
          <a:p>
            <a:pPr algn="l">
              <a:lnSpc>
                <a:spcPts val="3781"/>
              </a:lnSpc>
            </a:pPr>
            <a:r>
              <a:rPr lang="en-US" sz="2701" b="1">
                <a:solidFill>
                  <a:srgbClr val="00592E"/>
                </a:solidFill>
                <a:latin typeface="Times New Roman Bold"/>
                <a:ea typeface="Times New Roman Bold"/>
                <a:cs typeface="Times New Roman Bold"/>
                <a:sym typeface="Times New Roman Bold"/>
              </a:rPr>
              <a:t>(нині художній музей),</a:t>
            </a:r>
            <a:r>
              <a:rPr lang="en-US" sz="2701">
                <a:solidFill>
                  <a:srgbClr val="00592E"/>
                </a:solidFill>
                <a:latin typeface="Times New Roman"/>
                <a:ea typeface="Times New Roman"/>
                <a:cs typeface="Times New Roman"/>
                <a:sym typeface="Times New Roman"/>
              </a:rPr>
              <a:t> </a:t>
            </a:r>
            <a:r>
              <a:rPr lang="en-US" sz="2701">
                <a:solidFill>
                  <a:srgbClr val="000000"/>
                </a:solidFill>
                <a:latin typeface="Times New Roman"/>
                <a:ea typeface="Times New Roman"/>
                <a:cs typeface="Times New Roman"/>
                <a:sym typeface="Times New Roman"/>
              </a:rPr>
              <a:t>а також історична забудова вулиць Театральна та Архітктора Паученка.Збудований у стилі </a:t>
            </a:r>
            <a:r>
              <a:rPr lang="en-US" sz="2701" b="1">
                <a:solidFill>
                  <a:srgbClr val="FF741E"/>
                </a:solidFill>
                <a:latin typeface="Times New Roman Bold"/>
                <a:ea typeface="Times New Roman Bold"/>
                <a:cs typeface="Times New Roman Bold"/>
                <a:sym typeface="Times New Roman Bold"/>
              </a:rPr>
              <a:t>неоренесансу </a:t>
            </a:r>
            <a:r>
              <a:rPr lang="en-US" sz="2701">
                <a:solidFill>
                  <a:srgbClr val="000000"/>
                </a:solidFill>
                <a:latin typeface="Times New Roman"/>
                <a:ea typeface="Times New Roman"/>
                <a:cs typeface="Times New Roman"/>
                <a:sym typeface="Times New Roman"/>
              </a:rPr>
              <a:t>наприкінці </a:t>
            </a:r>
            <a:r>
              <a:rPr lang="en-US" sz="2701" b="1">
                <a:solidFill>
                  <a:srgbClr val="1800AD"/>
                </a:solidFill>
                <a:latin typeface="Times New Roman Bold"/>
                <a:ea typeface="Times New Roman Bold"/>
                <a:cs typeface="Times New Roman Bold"/>
                <a:sym typeface="Times New Roman Bold"/>
              </a:rPr>
              <a:t>XIX </a:t>
            </a:r>
            <a:r>
              <a:rPr lang="en-US" sz="2701">
                <a:solidFill>
                  <a:srgbClr val="000000"/>
                </a:solidFill>
                <a:latin typeface="Times New Roman"/>
                <a:ea typeface="Times New Roman"/>
                <a:cs typeface="Times New Roman"/>
                <a:sym typeface="Times New Roman"/>
              </a:rPr>
              <a:t>ст., вирізняється багатим декором, пілястрами та аттиковим поверхом.</a:t>
            </a:r>
          </a:p>
          <a:p>
            <a:pPr algn="l">
              <a:lnSpc>
                <a:spcPts val="3781"/>
              </a:lnSpc>
            </a:pPr>
            <a:r>
              <a:rPr lang="en-US" sz="2701">
                <a:solidFill>
                  <a:srgbClr val="000000"/>
                </a:solidFill>
                <a:latin typeface="Times New Roman"/>
                <a:ea typeface="Times New Roman"/>
                <a:cs typeface="Times New Roman"/>
                <a:sym typeface="Times New Roman"/>
              </a:rPr>
              <a:t>   </a:t>
            </a:r>
          </a:p>
          <a:p>
            <a:pPr algn="l">
              <a:lnSpc>
                <a:spcPts val="3781"/>
              </a:lnSpc>
            </a:pPr>
            <a:r>
              <a:rPr lang="en-US" sz="2701">
                <a:solidFill>
                  <a:srgbClr val="000000"/>
                </a:solidFill>
                <a:latin typeface="Times New Roman"/>
                <a:ea typeface="Times New Roman"/>
                <a:cs typeface="Times New Roman"/>
                <a:sym typeface="Times New Roman"/>
              </a:rPr>
              <a:t>     </a:t>
            </a:r>
            <a:r>
              <a:rPr lang="en-US" sz="2701" b="1" u="sng">
                <a:solidFill>
                  <a:srgbClr val="00592E"/>
                </a:solidFill>
                <a:latin typeface="Times New Roman Bold"/>
                <a:ea typeface="Times New Roman Bold"/>
                <a:cs typeface="Times New Roman Bold"/>
                <a:sym typeface="Times New Roman Bold"/>
                <a:hlinkClick r:id="rId9" tooltip="https://www.google.com/search?client=firefox-b-d&amp;q=%D0%91%D1%83%D0%B4%D0%B8%D0%BD%D0%BE%D0%BA+%D0%BB%D1%96%D0%BA%D0%B0%D1%80%D1%8F+%D0%92%D0%B0%D0%B9%D1%81%D0%B5%D0%BD%D0%B1%D0%B5%D1%80%D0%B3%D0%B0+%28%D0%BE%D0%B1%D0%BB%D0%B0%D1%81%D0%BD%D0%B8%D0%B9+%D0%B4%D0%B5%D0%BF%D0%B0%D1%80%D1%82%D0%B0%D0%BC%D0%B5%D0%BD%D1%82+%D0%BE%D1%85%D0%BE%D1%80%D0%BE%D0%BD%D0%B8+%D0%B7%D0%B4%D0%BE%D1%80%D0%BE%D0%B2%27%D1%8F%29&amp;mstk=AUtExfAhkzEGhUTqi9ygcqMB8KsvJW10IKvs6boRYeuTvF6NNzAIrw08KGiB65VdRp9Ju5x6-In-XqwvQIImPhMjoFeZGmC0yTyPAwi4AsmxnuAYElY9hbdJUI5Yw6TaucK3XImVuspU9PAT6GrVDItD9wcsZAObk8lUkAUsVJ2-eFIxq96D7-Gjpv99Nfvi-z8T84Wqs_Sz12uzMrYAZNe2QO6Q5Z1jUyw2dDj9DvV_4MyssRjTOuPmXW8sS-5eYcWYTx7lGALVtoobXaqZFe7xQRoIi0fNoGjgXBj0FeI8GoQrW3bPTj0RgPYNhJURlSJen7LfArQQzUTfn3PJ-_OiuGKykSpmYMyAr4QTduJu70KEy_t7MACcqFLkTyr4drJxmxdAyEhBE_P47LjFdGnGteqSlHA4opq9PCqud5iKEOskQwp0ibHAFICDpZLricHQ&amp;csui=3&amp;ved=2ahUKEwiT-K_6nc2TAxXoFBAIHetyDUwQgK4QegQIAhAD"/>
              </a:rPr>
              <a:t>Будинок лікаря Вайсенберга</a:t>
            </a:r>
            <a:r>
              <a:rPr lang="en-US" sz="2701" b="1" u="sng">
                <a:solidFill>
                  <a:srgbClr val="5E17EB"/>
                </a:solidFill>
                <a:latin typeface="Times New Roman Bold"/>
                <a:ea typeface="Times New Roman Bold"/>
                <a:cs typeface="Times New Roman Bold"/>
                <a:sym typeface="Times New Roman Bold"/>
                <a:hlinkClick r:id="rId9" tooltip="https://www.google.com/search?client=firefox-b-d&amp;q=%D0%91%D1%83%D0%B4%D0%B8%D0%BD%D0%BE%D0%BA+%D0%BB%D1%96%D0%BA%D0%B0%D1%80%D1%8F+%D0%92%D0%B0%D0%B9%D1%81%D0%B5%D0%BD%D0%B1%D0%B5%D1%80%D0%B3%D0%B0+%28%D0%BE%D0%B1%D0%BB%D0%B0%D1%81%D0%BD%D0%B8%D0%B9+%D0%B4%D0%B5%D0%BF%D0%B0%D1%80%D1%82%D0%B0%D0%BC%D0%B5%D0%BD%D1%82+%D0%BE%D1%85%D0%BE%D1%80%D0%BE%D0%BD%D0%B8+%D0%B7%D0%B4%D0%BE%D1%80%D0%BE%D0%B2%27%D1%8F%29&amp;mstk=AUtExfAhkzEGhUTqi9ygcqMB8KsvJW10IKvs6boRYeuTvF6NNzAIrw08KGiB65VdRp9Ju5x6-In-XqwvQIImPhMjoFeZGmC0yTyPAwi4AsmxnuAYElY9hbdJUI5Yw6TaucK3XImVuspU9PAT6GrVDItD9wcsZAObk8lUkAUsVJ2-eFIxq96D7-Gjpv99Nfvi-z8T84Wqs_Sz12uzMrYAZNe2QO6Q5Z1jUyw2dDj9DvV_4MyssRjTOuPmXW8sS-5eYcWYTx7lGALVtoobXaqZFe7xQRoIi0fNoGjgXBj0FeI8GoQrW3bPTj0RgPYNhJURlSJen7LfArQQzUTfn3PJ-_OiuGKykSpmYMyAr4QTduJu70KEy_t7MACcqFLkTyr4drJxmxdAyEhBE_P47LjFdGnGteqSlHA4opq9PCqud5iKEOskQwp0ibHAFICDpZLricHQ&amp;csui=3&amp;ved=2ahUKEwiT-K_6nc2TAxXoFBAIHetyDUwQgK4QegQIAhAD"/>
              </a:rPr>
              <a:t> </a:t>
            </a:r>
            <a:r>
              <a:rPr lang="en-US" sz="2701" u="sng">
                <a:solidFill>
                  <a:srgbClr val="000000"/>
                </a:solidFill>
                <a:latin typeface="Times New Roman"/>
                <a:ea typeface="Times New Roman"/>
                <a:cs typeface="Times New Roman"/>
                <a:sym typeface="Times New Roman"/>
                <a:hlinkClick r:id="rId9" tooltip="https://www.google.com/search?client=firefox-b-d&amp;q=%D0%91%D1%83%D0%B4%D0%B8%D0%BD%D0%BE%D0%BA+%D0%BB%D1%96%D0%BA%D0%B0%D1%80%D1%8F+%D0%92%D0%B0%D0%B9%D1%81%D0%B5%D0%BD%D0%B1%D0%B5%D1%80%D0%B3%D0%B0+%28%D0%BE%D0%B1%D0%BB%D0%B0%D1%81%D0%BD%D0%B8%D0%B9+%D0%B4%D0%B5%D0%BF%D0%B0%D1%80%D1%82%D0%B0%D0%BC%D0%B5%D0%BD%D1%82+%D0%BE%D1%85%D0%BE%D1%80%D0%BE%D0%BD%D0%B8+%D0%B7%D0%B4%D0%BE%D1%80%D0%BE%D0%B2%27%D1%8F%29&amp;mstk=AUtExfAhkzEGhUTqi9ygcqMB8KsvJW10IKvs6boRYeuTvF6NNzAIrw08KGiB65VdRp9Ju5x6-In-XqwvQIImPhMjoFeZGmC0yTyPAwi4AsmxnuAYElY9hbdJUI5Yw6TaucK3XImVuspU9PAT6GrVDItD9wcsZAObk8lUkAUsVJ2-eFIxq96D7-Gjpv99Nfvi-z8T84Wqs_Sz12uzMrYAZNe2QO6Q5Z1jUyw2dDj9DvV_4MyssRjTOuPmXW8sS-5eYcWYTx7lGALVtoobXaqZFe7xQRoIi0fNoGjgXBj0FeI8GoQrW3bPTj0RgPYNhJURlSJen7LfArQQzUTfn3PJ-_OiuGKykSpmYMyAr4QTduJu70KEy_t7MACcqFLkTyr4drJxmxdAyEhBE_P47LjFdGnGteqSlHA4opq9PCqud5iKEOskQwp0ibHAFICDpZLricHQ&amp;csui=3&amp;ved=2ahUKEwiT-K_6nc2TAxXoFBAIHetyDUwQgK4QegQIAhAD"/>
              </a:rPr>
              <a:t>(обласний департамент охорони здоров'я)</a:t>
            </a:r>
            <a:r>
              <a:rPr lang="en-US" sz="2701">
                <a:solidFill>
                  <a:srgbClr val="000000"/>
                </a:solidFill>
                <a:latin typeface="Times New Roman"/>
                <a:ea typeface="Times New Roman"/>
                <a:cs typeface="Times New Roman"/>
                <a:sym typeface="Times New Roman"/>
              </a:rPr>
              <a:t>: Має елементи, властиві </a:t>
            </a:r>
            <a:r>
              <a:rPr lang="en-US" sz="2701" b="1">
                <a:solidFill>
                  <a:srgbClr val="FF751F"/>
                </a:solidFill>
                <a:latin typeface="Times New Roman Bold"/>
                <a:ea typeface="Times New Roman Bold"/>
                <a:cs typeface="Times New Roman Bold"/>
                <a:sym typeface="Times New Roman Bold"/>
              </a:rPr>
              <a:t>ренесансній </a:t>
            </a:r>
            <a:r>
              <a:rPr lang="en-US" sz="2701">
                <a:solidFill>
                  <a:srgbClr val="FF751F"/>
                </a:solidFill>
                <a:latin typeface="Times New Roman"/>
                <a:ea typeface="Times New Roman"/>
                <a:cs typeface="Times New Roman"/>
                <a:sym typeface="Times New Roman"/>
              </a:rPr>
              <a:t>архітектурі,</a:t>
            </a:r>
            <a:r>
              <a:rPr lang="en-US" sz="2701">
                <a:solidFill>
                  <a:srgbClr val="000000"/>
                </a:solidFill>
                <a:latin typeface="Times New Roman"/>
                <a:ea typeface="Times New Roman"/>
                <a:cs typeface="Times New Roman"/>
                <a:sym typeface="Times New Roman"/>
              </a:rPr>
              <a:t> зокрема характерне оформлення вікон та рустування.</a:t>
            </a:r>
          </a:p>
          <a:p>
            <a:pPr algn="ctr">
              <a:lnSpc>
                <a:spcPts val="3781"/>
              </a:lnSpc>
              <a:spcBef>
                <a:spcPct val="0"/>
              </a:spcBef>
            </a:pPr>
            <a:endParaRPr lang="en-US" sz="2701">
              <a:solidFill>
                <a:srgbClr val="000000"/>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rot="-10800000">
            <a:off x="-3299287" y="-499540"/>
            <a:ext cx="21587287" cy="9757840"/>
            <a:chOff x="0" y="0"/>
            <a:chExt cx="5685541" cy="2569966"/>
          </a:xfrm>
        </p:grpSpPr>
        <p:sp>
          <p:nvSpPr>
            <p:cNvPr id="4" name="Freeform 4"/>
            <p:cNvSpPr/>
            <p:nvPr/>
          </p:nvSpPr>
          <p:spPr>
            <a:xfrm>
              <a:off x="0" y="0"/>
              <a:ext cx="5685541" cy="2569966"/>
            </a:xfrm>
            <a:custGeom>
              <a:avLst/>
              <a:gdLst/>
              <a:ahLst/>
              <a:cxnLst/>
              <a:rect l="l" t="t" r="r" b="b"/>
              <a:pathLst>
                <a:path w="5685541" h="2569966">
                  <a:moveTo>
                    <a:pt x="0" y="0"/>
                  </a:moveTo>
                  <a:lnTo>
                    <a:pt x="5685541" y="0"/>
                  </a:lnTo>
                  <a:lnTo>
                    <a:pt x="5685541" y="2569966"/>
                  </a:lnTo>
                  <a:lnTo>
                    <a:pt x="0" y="2569966"/>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5685541" cy="2608066"/>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9144000" y="2123555"/>
            <a:ext cx="8834106" cy="7591645"/>
            <a:chOff x="0" y="0"/>
            <a:chExt cx="2326678" cy="1999445"/>
          </a:xfrm>
        </p:grpSpPr>
        <p:sp>
          <p:nvSpPr>
            <p:cNvPr id="7" name="Freeform 7"/>
            <p:cNvSpPr/>
            <p:nvPr/>
          </p:nvSpPr>
          <p:spPr>
            <a:xfrm>
              <a:off x="0" y="0"/>
              <a:ext cx="2326678" cy="1999445"/>
            </a:xfrm>
            <a:custGeom>
              <a:avLst/>
              <a:gdLst/>
              <a:ahLst/>
              <a:cxnLst/>
              <a:rect l="l" t="t" r="r" b="b"/>
              <a:pathLst>
                <a:path w="2326678" h="1999445">
                  <a:moveTo>
                    <a:pt x="31549" y="0"/>
                  </a:moveTo>
                  <a:lnTo>
                    <a:pt x="2295129" y="0"/>
                  </a:lnTo>
                  <a:cubicBezTo>
                    <a:pt x="2312553" y="0"/>
                    <a:pt x="2326678" y="14125"/>
                    <a:pt x="2326678" y="31549"/>
                  </a:cubicBezTo>
                  <a:lnTo>
                    <a:pt x="2326678" y="1967896"/>
                  </a:lnTo>
                  <a:cubicBezTo>
                    <a:pt x="2326678" y="1985320"/>
                    <a:pt x="2312553" y="1999445"/>
                    <a:pt x="2295129" y="1999445"/>
                  </a:cubicBezTo>
                  <a:lnTo>
                    <a:pt x="31549" y="1999445"/>
                  </a:lnTo>
                  <a:cubicBezTo>
                    <a:pt x="14125" y="1999445"/>
                    <a:pt x="0" y="1985320"/>
                    <a:pt x="0" y="1967896"/>
                  </a:cubicBezTo>
                  <a:lnTo>
                    <a:pt x="0" y="31549"/>
                  </a:lnTo>
                  <a:cubicBezTo>
                    <a:pt x="0" y="14125"/>
                    <a:pt x="14125" y="0"/>
                    <a:pt x="31549" y="0"/>
                  </a:cubicBezTo>
                  <a:close/>
                </a:path>
              </a:pathLst>
            </a:custGeom>
            <a:solidFill>
              <a:srgbClr val="FFF5E5">
                <a:alpha val="75686"/>
              </a:srgbClr>
            </a:solidFill>
            <a:ln cap="rnd">
              <a:noFill/>
              <a:prstDash val="solid"/>
              <a:round/>
            </a:ln>
          </p:spPr>
        </p:sp>
        <p:sp>
          <p:nvSpPr>
            <p:cNvPr id="8" name="TextBox 8"/>
            <p:cNvSpPr txBox="1"/>
            <p:nvPr/>
          </p:nvSpPr>
          <p:spPr>
            <a:xfrm>
              <a:off x="0" y="-38100"/>
              <a:ext cx="2326678" cy="203754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9373809" y="2324009"/>
            <a:ext cx="8410272" cy="7168992"/>
            <a:chOff x="0" y="0"/>
            <a:chExt cx="2215051" cy="1888130"/>
          </a:xfrm>
        </p:grpSpPr>
        <p:sp>
          <p:nvSpPr>
            <p:cNvPr id="10" name="Freeform 10"/>
            <p:cNvSpPr/>
            <p:nvPr/>
          </p:nvSpPr>
          <p:spPr>
            <a:xfrm>
              <a:off x="0" y="0"/>
              <a:ext cx="2215051" cy="1888130"/>
            </a:xfrm>
            <a:custGeom>
              <a:avLst/>
              <a:gdLst/>
              <a:ahLst/>
              <a:cxnLst/>
              <a:rect l="l" t="t" r="r" b="b"/>
              <a:pathLst>
                <a:path w="2215051" h="1888130">
                  <a:moveTo>
                    <a:pt x="21172" y="0"/>
                  </a:moveTo>
                  <a:lnTo>
                    <a:pt x="2193879" y="0"/>
                  </a:lnTo>
                  <a:cubicBezTo>
                    <a:pt x="2199494" y="0"/>
                    <a:pt x="2204879" y="2231"/>
                    <a:pt x="2208850" y="6201"/>
                  </a:cubicBezTo>
                  <a:cubicBezTo>
                    <a:pt x="2212820" y="10172"/>
                    <a:pt x="2215051" y="15557"/>
                    <a:pt x="2215051" y="21172"/>
                  </a:cubicBezTo>
                  <a:lnTo>
                    <a:pt x="2215051" y="1866958"/>
                  </a:lnTo>
                  <a:cubicBezTo>
                    <a:pt x="2215051" y="1872573"/>
                    <a:pt x="2212820" y="1877958"/>
                    <a:pt x="2208850" y="1881929"/>
                  </a:cubicBezTo>
                  <a:cubicBezTo>
                    <a:pt x="2204879" y="1885899"/>
                    <a:pt x="2199494" y="1888130"/>
                    <a:pt x="2193879" y="1888130"/>
                  </a:cubicBezTo>
                  <a:lnTo>
                    <a:pt x="21172" y="1888130"/>
                  </a:lnTo>
                  <a:cubicBezTo>
                    <a:pt x="15557" y="1888130"/>
                    <a:pt x="10172" y="1885899"/>
                    <a:pt x="6201" y="1881929"/>
                  </a:cubicBezTo>
                  <a:cubicBezTo>
                    <a:pt x="2231" y="1877958"/>
                    <a:pt x="0" y="1872573"/>
                    <a:pt x="0" y="1866958"/>
                  </a:cubicBezTo>
                  <a:lnTo>
                    <a:pt x="0" y="21172"/>
                  </a:lnTo>
                  <a:cubicBezTo>
                    <a:pt x="0" y="15557"/>
                    <a:pt x="2231" y="10172"/>
                    <a:pt x="6201" y="6201"/>
                  </a:cubicBezTo>
                  <a:cubicBezTo>
                    <a:pt x="10172" y="2231"/>
                    <a:pt x="15557" y="0"/>
                    <a:pt x="21172" y="0"/>
                  </a:cubicBezTo>
                  <a:close/>
                </a:path>
              </a:pathLst>
            </a:custGeom>
            <a:ln w="19050" cap="rnd">
              <a:solidFill>
                <a:srgbClr val="2C1A0D"/>
              </a:solidFill>
              <a:prstDash val="solid"/>
              <a:round/>
            </a:ln>
          </p:spPr>
        </p:sp>
        <p:sp>
          <p:nvSpPr>
            <p:cNvPr id="11" name="TextBox 11"/>
            <p:cNvSpPr txBox="1"/>
            <p:nvPr/>
          </p:nvSpPr>
          <p:spPr>
            <a:xfrm>
              <a:off x="0" y="-38100"/>
              <a:ext cx="2215051" cy="192623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714795">
            <a:off x="706292" y="1072039"/>
            <a:ext cx="3873734" cy="4363707"/>
          </a:xfrm>
          <a:custGeom>
            <a:avLst/>
            <a:gdLst/>
            <a:ahLst/>
            <a:cxnLst/>
            <a:rect l="l" t="t" r="r" b="b"/>
            <a:pathLst>
              <a:path w="3873734" h="4363707">
                <a:moveTo>
                  <a:pt x="0" y="0"/>
                </a:moveTo>
                <a:lnTo>
                  <a:pt x="3873734" y="0"/>
                </a:lnTo>
                <a:lnTo>
                  <a:pt x="3873734" y="4363708"/>
                </a:lnTo>
                <a:lnTo>
                  <a:pt x="0" y="4363708"/>
                </a:lnTo>
                <a:lnTo>
                  <a:pt x="0" y="0"/>
                </a:lnTo>
                <a:close/>
              </a:path>
            </a:pathLst>
          </a:custGeom>
          <a:blipFill>
            <a:blip r:embed="rId3"/>
            <a:stretch>
              <a:fillRect b="-18362"/>
            </a:stretch>
          </a:blipFill>
        </p:spPr>
      </p:sp>
      <p:sp>
        <p:nvSpPr>
          <p:cNvPr id="13" name="Freeform 13"/>
          <p:cNvSpPr/>
          <p:nvPr/>
        </p:nvSpPr>
        <p:spPr>
          <a:xfrm rot="-411425">
            <a:off x="521793" y="5577961"/>
            <a:ext cx="3310787" cy="3953736"/>
          </a:xfrm>
          <a:custGeom>
            <a:avLst/>
            <a:gdLst/>
            <a:ahLst/>
            <a:cxnLst/>
            <a:rect l="l" t="t" r="r" b="b"/>
            <a:pathLst>
              <a:path w="3310787" h="3953736">
                <a:moveTo>
                  <a:pt x="0" y="0"/>
                </a:moveTo>
                <a:lnTo>
                  <a:pt x="3310787" y="0"/>
                </a:lnTo>
                <a:lnTo>
                  <a:pt x="3310787" y="3953736"/>
                </a:lnTo>
                <a:lnTo>
                  <a:pt x="0" y="3953736"/>
                </a:lnTo>
                <a:lnTo>
                  <a:pt x="0" y="0"/>
                </a:lnTo>
                <a:close/>
              </a:path>
            </a:pathLst>
          </a:custGeom>
          <a:blipFill>
            <a:blip r:embed="rId4"/>
            <a:stretch>
              <a:fillRect b="-11650"/>
            </a:stretch>
          </a:blipFill>
        </p:spPr>
      </p:sp>
      <p:sp>
        <p:nvSpPr>
          <p:cNvPr id="14" name="Freeform 14"/>
          <p:cNvSpPr/>
          <p:nvPr/>
        </p:nvSpPr>
        <p:spPr>
          <a:xfrm>
            <a:off x="4151392" y="5919377"/>
            <a:ext cx="4708723" cy="3429077"/>
          </a:xfrm>
          <a:custGeom>
            <a:avLst/>
            <a:gdLst/>
            <a:ahLst/>
            <a:cxnLst/>
            <a:rect l="l" t="t" r="r" b="b"/>
            <a:pathLst>
              <a:path w="4708723" h="3429077">
                <a:moveTo>
                  <a:pt x="0" y="0"/>
                </a:moveTo>
                <a:lnTo>
                  <a:pt x="4708723" y="0"/>
                </a:lnTo>
                <a:lnTo>
                  <a:pt x="4708723" y="3429077"/>
                </a:lnTo>
                <a:lnTo>
                  <a:pt x="0" y="3429077"/>
                </a:lnTo>
                <a:lnTo>
                  <a:pt x="0" y="0"/>
                </a:lnTo>
                <a:close/>
              </a:path>
            </a:pathLst>
          </a:custGeom>
          <a:blipFill>
            <a:blip r:embed="rId5"/>
            <a:stretch>
              <a:fillRect l="-14523" t="-4612"/>
            </a:stretch>
          </a:blipFill>
        </p:spPr>
      </p:sp>
      <p:sp>
        <p:nvSpPr>
          <p:cNvPr id="15" name="Freeform 15"/>
          <p:cNvSpPr/>
          <p:nvPr/>
        </p:nvSpPr>
        <p:spPr>
          <a:xfrm>
            <a:off x="4056764" y="2324009"/>
            <a:ext cx="4897979" cy="2885111"/>
          </a:xfrm>
          <a:custGeom>
            <a:avLst/>
            <a:gdLst/>
            <a:ahLst/>
            <a:cxnLst/>
            <a:rect l="l" t="t" r="r" b="b"/>
            <a:pathLst>
              <a:path w="4897979" h="2885111">
                <a:moveTo>
                  <a:pt x="0" y="0"/>
                </a:moveTo>
                <a:lnTo>
                  <a:pt x="4897979" y="0"/>
                </a:lnTo>
                <a:lnTo>
                  <a:pt x="4897979" y="2885111"/>
                </a:lnTo>
                <a:lnTo>
                  <a:pt x="0" y="2885111"/>
                </a:lnTo>
                <a:lnTo>
                  <a:pt x="0" y="0"/>
                </a:lnTo>
                <a:close/>
              </a:path>
            </a:pathLst>
          </a:custGeom>
          <a:blipFill>
            <a:blip r:embed="rId6"/>
            <a:stretch>
              <a:fillRect/>
            </a:stretch>
          </a:blipFill>
        </p:spPr>
      </p:sp>
      <p:sp>
        <p:nvSpPr>
          <p:cNvPr id="16" name="TextBox 16"/>
          <p:cNvSpPr txBox="1"/>
          <p:nvPr/>
        </p:nvSpPr>
        <p:spPr>
          <a:xfrm>
            <a:off x="8595348" y="410664"/>
            <a:ext cx="9798557" cy="1480870"/>
          </a:xfrm>
          <a:prstGeom prst="rect">
            <a:avLst/>
          </a:prstGeom>
        </p:spPr>
        <p:txBody>
          <a:bodyPr lIns="0" tIns="0" rIns="0" bIns="0" rtlCol="0" anchor="t">
            <a:spAutoFit/>
          </a:bodyPr>
          <a:lstStyle/>
          <a:p>
            <a:pPr algn="ctr">
              <a:lnSpc>
                <a:spcPts val="5899"/>
              </a:lnSpc>
            </a:pPr>
            <a:r>
              <a:rPr lang="en-US" sz="4213" b="1" spc="-143">
                <a:solidFill>
                  <a:srgbClr val="FFF5E5"/>
                </a:solidFill>
                <a:latin typeface="Times New Roman Bold"/>
                <a:ea typeface="Times New Roman Bold"/>
                <a:cs typeface="Times New Roman Bold"/>
                <a:sym typeface="Times New Roman Bold"/>
              </a:rPr>
              <a:t>БУДІВЛЯ МОЄЇ ШКОЛИ - ПРИКЛАД  ЕКЛЕКТИКИ В АРХІЕКТУРІ</a:t>
            </a:r>
          </a:p>
        </p:txBody>
      </p:sp>
      <p:sp>
        <p:nvSpPr>
          <p:cNvPr id="17" name="TextBox 17"/>
          <p:cNvSpPr txBox="1"/>
          <p:nvPr/>
        </p:nvSpPr>
        <p:spPr>
          <a:xfrm>
            <a:off x="9551800" y="2476620"/>
            <a:ext cx="8103327" cy="6606403"/>
          </a:xfrm>
          <a:prstGeom prst="rect">
            <a:avLst/>
          </a:prstGeom>
        </p:spPr>
        <p:txBody>
          <a:bodyPr lIns="0" tIns="0" rIns="0" bIns="0" rtlCol="0" anchor="t">
            <a:spAutoFit/>
          </a:bodyPr>
          <a:lstStyle/>
          <a:p>
            <a:pPr algn="l">
              <a:lnSpc>
                <a:spcPts val="3472"/>
              </a:lnSpc>
              <a:spcBef>
                <a:spcPct val="0"/>
              </a:spcBef>
            </a:pP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Моя</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школа</a:t>
            </a:r>
            <a:r>
              <a:rPr lang="en-US" sz="2480" dirty="0">
                <a:solidFill>
                  <a:srgbClr val="000000"/>
                </a:solidFill>
                <a:latin typeface="Times New Roman"/>
                <a:ea typeface="Times New Roman"/>
                <a:cs typeface="Times New Roman"/>
                <a:sym typeface="Times New Roman"/>
              </a:rPr>
              <a:t> - </a:t>
            </a:r>
            <a:r>
              <a:rPr lang="en-US" sz="2480" b="1" dirty="0" err="1">
                <a:solidFill>
                  <a:srgbClr val="1800AD"/>
                </a:solidFill>
                <a:latin typeface="Times New Roman Bold"/>
                <a:ea typeface="Times New Roman Bold"/>
                <a:cs typeface="Times New Roman Bold"/>
                <a:sym typeface="Times New Roman Bold"/>
              </a:rPr>
              <a:t>ліцей</a:t>
            </a:r>
            <a:r>
              <a:rPr lang="en-US" sz="2480" b="1" dirty="0">
                <a:solidFill>
                  <a:srgbClr val="1800AD"/>
                </a:solidFill>
                <a:latin typeface="Times New Roman Bold"/>
                <a:ea typeface="Times New Roman Bold"/>
                <a:cs typeface="Times New Roman Bold"/>
                <a:sym typeface="Times New Roman Bold"/>
              </a:rPr>
              <a:t> </a:t>
            </a:r>
            <a:r>
              <a:rPr lang="en-US" sz="2480" b="1" dirty="0" err="1">
                <a:solidFill>
                  <a:srgbClr val="1800AD"/>
                </a:solidFill>
                <a:latin typeface="Times New Roman Bold"/>
                <a:ea typeface="Times New Roman Bold"/>
                <a:cs typeface="Times New Roman Bold"/>
                <a:sym typeface="Times New Roman Bold"/>
              </a:rPr>
              <a:t>імені</a:t>
            </a:r>
            <a:r>
              <a:rPr lang="en-US" sz="2480" b="1" dirty="0">
                <a:solidFill>
                  <a:srgbClr val="1800AD"/>
                </a:solidFill>
                <a:latin typeface="Times New Roman Bold"/>
                <a:ea typeface="Times New Roman Bold"/>
                <a:cs typeface="Times New Roman Bold"/>
                <a:sym typeface="Times New Roman Bold"/>
              </a:rPr>
              <a:t> </a:t>
            </a:r>
            <a:r>
              <a:rPr lang="en-US" sz="2480" b="1" dirty="0" err="1">
                <a:solidFill>
                  <a:srgbClr val="1800AD"/>
                </a:solidFill>
                <a:latin typeface="Times New Roman Bold"/>
                <a:ea typeface="Times New Roman Bold"/>
                <a:cs typeface="Times New Roman Bold"/>
                <a:sym typeface="Times New Roman Bold"/>
              </a:rPr>
              <a:t>Тараса</a:t>
            </a:r>
            <a:r>
              <a:rPr lang="en-US" sz="2480" b="1" dirty="0">
                <a:solidFill>
                  <a:srgbClr val="1800AD"/>
                </a:solidFill>
                <a:latin typeface="Times New Roman Bold"/>
                <a:ea typeface="Times New Roman Bold"/>
                <a:cs typeface="Times New Roman Bold"/>
                <a:sym typeface="Times New Roman Bold"/>
              </a:rPr>
              <a:t> </a:t>
            </a:r>
            <a:r>
              <a:rPr lang="en-US" sz="2480" b="1" dirty="0" err="1">
                <a:solidFill>
                  <a:srgbClr val="1800AD"/>
                </a:solidFill>
                <a:latin typeface="Times New Roman Bold"/>
                <a:ea typeface="Times New Roman Bold"/>
                <a:cs typeface="Times New Roman Bold"/>
                <a:sym typeface="Times New Roman Bold"/>
              </a:rPr>
              <a:t>Шевченка</a:t>
            </a:r>
            <a:r>
              <a:rPr lang="en-US" sz="2480" dirty="0">
                <a:solidFill>
                  <a:srgbClr val="000000"/>
                </a:solidFill>
                <a:latin typeface="Times New Roman"/>
                <a:ea typeface="Times New Roman"/>
                <a:cs typeface="Times New Roman"/>
                <a:sym typeface="Times New Roman"/>
              </a:rPr>
              <a:t>. Це </a:t>
            </a:r>
            <a:r>
              <a:rPr lang="en-US" sz="2480" dirty="0" err="1">
                <a:solidFill>
                  <a:srgbClr val="000000"/>
                </a:solidFill>
                <a:latin typeface="Times New Roman"/>
                <a:ea typeface="Times New Roman"/>
                <a:cs typeface="Times New Roman"/>
                <a:sym typeface="Times New Roman"/>
              </a:rPr>
              <a:t>колишній</a:t>
            </a:r>
            <a:r>
              <a:rPr lang="en-US" sz="2480" dirty="0">
                <a:solidFill>
                  <a:srgbClr val="000000"/>
                </a:solidFill>
                <a:latin typeface="Times New Roman"/>
                <a:ea typeface="Times New Roman"/>
                <a:cs typeface="Times New Roman"/>
                <a:sym typeface="Times New Roman"/>
              </a:rPr>
              <a:t> </a:t>
            </a:r>
            <a:r>
              <a:rPr lang="en-US" sz="2480" dirty="0" err="1">
                <a:solidFill>
                  <a:srgbClr val="1800AD"/>
                </a:solidFill>
                <a:latin typeface="Times New Roman"/>
                <a:ea typeface="Times New Roman"/>
                <a:cs typeface="Times New Roman"/>
                <a:sym typeface="Times New Roman"/>
              </a:rPr>
              <a:t>будинок</a:t>
            </a:r>
            <a:r>
              <a:rPr lang="en-US" sz="2480" dirty="0">
                <a:solidFill>
                  <a:srgbClr val="1800AD"/>
                </a:solidFill>
                <a:latin typeface="Times New Roman"/>
                <a:ea typeface="Times New Roman"/>
                <a:cs typeface="Times New Roman"/>
                <a:sym typeface="Times New Roman"/>
              </a:rPr>
              <a:t> </a:t>
            </a:r>
            <a:r>
              <a:rPr lang="en-US" sz="2480" dirty="0" err="1">
                <a:solidFill>
                  <a:srgbClr val="1800AD"/>
                </a:solidFill>
                <a:latin typeface="Times New Roman"/>
                <a:ea typeface="Times New Roman"/>
                <a:cs typeface="Times New Roman"/>
                <a:sym typeface="Times New Roman"/>
              </a:rPr>
              <a:t>Баумгартен</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який</a:t>
            </a:r>
            <a:r>
              <a:rPr lang="en-US" sz="2480" dirty="0">
                <a:solidFill>
                  <a:srgbClr val="000000"/>
                </a:solidFill>
                <a:latin typeface="Times New Roman"/>
                <a:ea typeface="Times New Roman"/>
                <a:cs typeface="Times New Roman"/>
                <a:sym typeface="Times New Roman"/>
              </a:rPr>
              <a:t> є </a:t>
            </a:r>
            <a:r>
              <a:rPr lang="en-US" sz="2480" b="1" i="1" dirty="0" err="1">
                <a:solidFill>
                  <a:srgbClr val="000000"/>
                </a:solidFill>
                <a:latin typeface="Times New Roman Bold Italics"/>
                <a:ea typeface="Times New Roman Bold Italics"/>
                <a:cs typeface="Times New Roman Bold Italics"/>
                <a:sym typeface="Times New Roman Bold Italics"/>
              </a:rPr>
              <a:t>пам'яткою</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архітектури</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кінця</a:t>
            </a:r>
            <a:r>
              <a:rPr lang="en-US" sz="2480" dirty="0">
                <a:solidFill>
                  <a:srgbClr val="000000"/>
                </a:solidFill>
                <a:latin typeface="Times New Roman"/>
                <a:ea typeface="Times New Roman"/>
                <a:cs typeface="Times New Roman"/>
                <a:sym typeface="Times New Roman"/>
              </a:rPr>
              <a:t> XIX </a:t>
            </a:r>
            <a:r>
              <a:rPr lang="en-US" sz="2480" dirty="0" err="1">
                <a:solidFill>
                  <a:srgbClr val="000000"/>
                </a:solidFill>
                <a:latin typeface="Times New Roman"/>
                <a:ea typeface="Times New Roman"/>
                <a:cs typeface="Times New Roman"/>
                <a:sym typeface="Times New Roman"/>
              </a:rPr>
              <a:t>століття</a:t>
            </a:r>
            <a:r>
              <a:rPr lang="en-US" sz="2480" dirty="0">
                <a:solidFill>
                  <a:srgbClr val="000000"/>
                </a:solidFill>
                <a:latin typeface="Times New Roman"/>
                <a:ea typeface="Times New Roman"/>
                <a:cs typeface="Times New Roman"/>
                <a:sym typeface="Times New Roman"/>
              </a:rPr>
              <a:t>, </a:t>
            </a:r>
            <a:r>
              <a:rPr lang="en-US" sz="2480" b="1" dirty="0" err="1">
                <a:solidFill>
                  <a:srgbClr val="000000"/>
                </a:solidFill>
                <a:latin typeface="Times New Roman Bold"/>
                <a:ea typeface="Times New Roman Bold"/>
                <a:cs typeface="Times New Roman Bold"/>
                <a:sym typeface="Times New Roman Bold"/>
              </a:rPr>
              <a:t>розташована</a:t>
            </a:r>
            <a:r>
              <a:rPr lang="en-US" sz="2480" b="1" dirty="0">
                <a:solidFill>
                  <a:srgbClr val="000000"/>
                </a:solidFill>
                <a:latin typeface="Times New Roman Bold"/>
                <a:ea typeface="Times New Roman Bold"/>
                <a:cs typeface="Times New Roman Bold"/>
                <a:sym typeface="Times New Roman Bold"/>
              </a:rPr>
              <a:t> в </a:t>
            </a:r>
            <a:r>
              <a:rPr lang="en-US" sz="2480" b="1" dirty="0" err="1">
                <a:solidFill>
                  <a:srgbClr val="000000"/>
                </a:solidFill>
                <a:latin typeface="Times New Roman Bold"/>
                <a:ea typeface="Times New Roman Bold"/>
                <a:cs typeface="Times New Roman Bold"/>
                <a:sym typeface="Times New Roman Bold"/>
              </a:rPr>
              <a:t>історичному</a:t>
            </a:r>
            <a:r>
              <a:rPr lang="en-US" sz="2480" b="1" dirty="0">
                <a:solidFill>
                  <a:srgbClr val="000000"/>
                </a:solidFill>
                <a:latin typeface="Times New Roman Bold"/>
                <a:ea typeface="Times New Roman Bold"/>
                <a:cs typeface="Times New Roman Bold"/>
                <a:sym typeface="Times New Roman Bold"/>
              </a:rPr>
              <a:t> </a:t>
            </a:r>
            <a:r>
              <a:rPr lang="en-US" sz="2480" b="1" dirty="0" err="1">
                <a:solidFill>
                  <a:srgbClr val="000000"/>
                </a:solidFill>
                <a:latin typeface="Times New Roman Bold"/>
                <a:ea typeface="Times New Roman Bold"/>
                <a:cs typeface="Times New Roman Bold"/>
                <a:sym typeface="Times New Roman Bold"/>
              </a:rPr>
              <a:t>центрі</a:t>
            </a:r>
            <a:r>
              <a:rPr lang="en-US" sz="2480" b="1" dirty="0">
                <a:solidFill>
                  <a:srgbClr val="000000"/>
                </a:solidFill>
                <a:latin typeface="Times New Roman Bold"/>
                <a:ea typeface="Times New Roman Bold"/>
                <a:cs typeface="Times New Roman Bold"/>
                <a:sym typeface="Times New Roman Bold"/>
              </a:rPr>
              <a:t> </a:t>
            </a:r>
            <a:r>
              <a:rPr lang="en-US" sz="2480" b="1" dirty="0" err="1">
                <a:solidFill>
                  <a:srgbClr val="000000"/>
                </a:solidFill>
                <a:latin typeface="Times New Roman Bold"/>
                <a:ea typeface="Times New Roman Bold"/>
                <a:cs typeface="Times New Roman Bold"/>
                <a:sym typeface="Times New Roman Bold"/>
              </a:rPr>
              <a:t>Кропивницького</a:t>
            </a:r>
            <a:r>
              <a:rPr lang="en-US" sz="2480" b="1" dirty="0">
                <a:solidFill>
                  <a:srgbClr val="000000"/>
                </a:solidFill>
                <a:latin typeface="Times New Roman Bold"/>
                <a:ea typeface="Times New Roman Bold"/>
                <a:cs typeface="Times New Roman Bold"/>
                <a:sym typeface="Times New Roman Bold"/>
              </a:rPr>
              <a:t> (</a:t>
            </a:r>
            <a:r>
              <a:rPr lang="en-US" sz="2480" b="1" dirty="0" err="1">
                <a:solidFill>
                  <a:srgbClr val="000000"/>
                </a:solidFill>
                <a:latin typeface="Times New Roman Bold"/>
                <a:ea typeface="Times New Roman Bold"/>
                <a:cs typeface="Times New Roman Bold"/>
                <a:sym typeface="Times New Roman Bold"/>
              </a:rPr>
              <a:t>колишній</a:t>
            </a:r>
            <a:r>
              <a:rPr lang="en-US" sz="2480" b="1" dirty="0">
                <a:solidFill>
                  <a:srgbClr val="000000"/>
                </a:solidFill>
                <a:latin typeface="Times New Roman Bold"/>
                <a:ea typeface="Times New Roman Bold"/>
                <a:cs typeface="Times New Roman Bold"/>
                <a:sym typeface="Times New Roman Bold"/>
              </a:rPr>
              <a:t> </a:t>
            </a:r>
            <a:r>
              <a:rPr lang="en-US" sz="2480" b="1" dirty="0" err="1">
                <a:solidFill>
                  <a:srgbClr val="000000"/>
                </a:solidFill>
                <a:latin typeface="Times New Roman Bold"/>
                <a:ea typeface="Times New Roman Bold"/>
                <a:cs typeface="Times New Roman Bold"/>
                <a:sym typeface="Times New Roman Bold"/>
              </a:rPr>
              <a:t>Єлисаветград</a:t>
            </a:r>
            <a:r>
              <a:rPr lang="en-US" sz="2480" b="1" dirty="0">
                <a:solidFill>
                  <a:srgbClr val="000000"/>
                </a:solidFill>
                <a:latin typeface="Times New Roman Bold"/>
                <a:ea typeface="Times New Roman Bold"/>
                <a:cs typeface="Times New Roman Bold"/>
                <a:sym typeface="Times New Roman Bold"/>
              </a:rPr>
              <a:t>)</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Будівля</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відома</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як</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місце</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розташування</a:t>
            </a:r>
            <a:r>
              <a:rPr lang="en-US" sz="2480" dirty="0">
                <a:solidFill>
                  <a:srgbClr val="000000"/>
                </a:solidFill>
                <a:latin typeface="Times New Roman"/>
                <a:ea typeface="Times New Roman"/>
                <a:cs typeface="Times New Roman"/>
                <a:sym typeface="Times New Roman"/>
              </a:rPr>
              <a:t> </a:t>
            </a:r>
            <a:r>
              <a:rPr lang="en-US" sz="2480" b="1" dirty="0" err="1">
                <a:solidFill>
                  <a:srgbClr val="1800AD"/>
                </a:solidFill>
                <a:latin typeface="Times New Roman Bold"/>
                <a:ea typeface="Times New Roman Bold"/>
                <a:cs typeface="Times New Roman Bold"/>
                <a:sym typeface="Times New Roman Bold"/>
              </a:rPr>
              <a:t>колишньої</a:t>
            </a:r>
            <a:r>
              <a:rPr lang="en-US" sz="2480" b="1" dirty="0">
                <a:solidFill>
                  <a:srgbClr val="1800AD"/>
                </a:solidFill>
                <a:latin typeface="Times New Roman Bold"/>
                <a:ea typeface="Times New Roman Bold"/>
                <a:cs typeface="Times New Roman Bold"/>
                <a:sym typeface="Times New Roman Bold"/>
              </a:rPr>
              <a:t> </a:t>
            </a:r>
            <a:r>
              <a:rPr lang="en-US" sz="2480" b="1" dirty="0" err="1">
                <a:solidFill>
                  <a:srgbClr val="1800AD"/>
                </a:solidFill>
                <a:latin typeface="Times New Roman Bold"/>
                <a:ea typeface="Times New Roman Bold"/>
                <a:cs typeface="Times New Roman Bold"/>
                <a:sym typeface="Times New Roman Bold"/>
              </a:rPr>
              <a:t>Земської</a:t>
            </a:r>
            <a:r>
              <a:rPr lang="en-US" sz="2480" b="1" dirty="0">
                <a:solidFill>
                  <a:srgbClr val="1800AD"/>
                </a:solidFill>
                <a:latin typeface="Times New Roman Bold"/>
                <a:ea typeface="Times New Roman Bold"/>
                <a:cs typeface="Times New Roman Bold"/>
                <a:sym typeface="Times New Roman Bold"/>
              </a:rPr>
              <a:t> </a:t>
            </a:r>
            <a:r>
              <a:rPr lang="en-US" sz="2480" b="1" dirty="0" err="1">
                <a:solidFill>
                  <a:srgbClr val="1800AD"/>
                </a:solidFill>
                <a:latin typeface="Times New Roman Bold"/>
                <a:ea typeface="Times New Roman Bold"/>
                <a:cs typeface="Times New Roman Bold"/>
                <a:sym typeface="Times New Roman Bold"/>
              </a:rPr>
              <a:t>управи</a:t>
            </a:r>
            <a:r>
              <a:rPr lang="en-US" sz="2480" b="1" dirty="0">
                <a:solidFill>
                  <a:srgbClr val="1800AD"/>
                </a:solidFill>
                <a:latin typeface="Times New Roman Bold"/>
                <a:ea typeface="Times New Roman Bold"/>
                <a:cs typeface="Times New Roman Bold"/>
                <a:sym typeface="Times New Roman Bold"/>
              </a:rPr>
              <a:t>.</a:t>
            </a:r>
            <a:r>
              <a:rPr lang="en-US" sz="2480" dirty="0">
                <a:solidFill>
                  <a:srgbClr val="000000"/>
                </a:solidFill>
                <a:latin typeface="Times New Roman"/>
                <a:ea typeface="Times New Roman"/>
                <a:cs typeface="Times New Roman"/>
                <a:sym typeface="Times New Roman"/>
              </a:rPr>
              <a:t> </a:t>
            </a:r>
          </a:p>
          <a:p>
            <a:pPr algn="l">
              <a:lnSpc>
                <a:spcPts val="3472"/>
              </a:lnSpc>
              <a:spcBef>
                <a:spcPct val="0"/>
              </a:spcBef>
            </a:pPr>
            <a:r>
              <a:rPr lang="en-US" sz="2480" dirty="0">
                <a:solidFill>
                  <a:srgbClr val="000000"/>
                </a:solidFill>
                <a:latin typeface="Times New Roman"/>
                <a:ea typeface="Times New Roman"/>
                <a:cs typeface="Times New Roman"/>
                <a:sym typeface="Times New Roman"/>
              </a:rPr>
              <a:t>   </a:t>
            </a:r>
            <a:r>
              <a:rPr lang="en-US" sz="2480" b="1" dirty="0" err="1">
                <a:solidFill>
                  <a:srgbClr val="AD0000"/>
                </a:solidFill>
                <a:latin typeface="Times New Roman Bold"/>
                <a:ea typeface="Times New Roman Bold"/>
                <a:cs typeface="Times New Roman Bold"/>
                <a:sym typeface="Times New Roman Bold"/>
              </a:rPr>
              <a:t>Архітектурний</a:t>
            </a:r>
            <a:r>
              <a:rPr lang="en-US" sz="2480" b="1" dirty="0">
                <a:solidFill>
                  <a:srgbClr val="AD0000"/>
                </a:solidFill>
                <a:latin typeface="Times New Roman Bold"/>
                <a:ea typeface="Times New Roman Bold"/>
                <a:cs typeface="Times New Roman Bold"/>
                <a:sym typeface="Times New Roman Bold"/>
              </a:rPr>
              <a:t> </a:t>
            </a:r>
            <a:r>
              <a:rPr lang="en-US" sz="2480" b="1" dirty="0" err="1">
                <a:solidFill>
                  <a:srgbClr val="AD0000"/>
                </a:solidFill>
                <a:latin typeface="Times New Roman Bold"/>
                <a:ea typeface="Times New Roman Bold"/>
                <a:cs typeface="Times New Roman Bold"/>
                <a:sym typeface="Times New Roman Bold"/>
              </a:rPr>
              <a:t>стиль</a:t>
            </a:r>
            <a:r>
              <a:rPr lang="en-US" sz="2480" b="1" dirty="0">
                <a:solidFill>
                  <a:srgbClr val="AD0000"/>
                </a:solidFill>
                <a:latin typeface="Times New Roman Bold"/>
                <a:ea typeface="Times New Roman Bold"/>
                <a:cs typeface="Times New Roman Bold"/>
                <a:sym typeface="Times New Roman Bold"/>
              </a:rPr>
              <a:t> - </a:t>
            </a:r>
            <a:r>
              <a:rPr lang="en-US" sz="2480" b="1" dirty="0" err="1">
                <a:solidFill>
                  <a:srgbClr val="AD0000"/>
                </a:solidFill>
                <a:latin typeface="Times New Roman Bold"/>
                <a:ea typeface="Times New Roman Bold"/>
                <a:cs typeface="Times New Roman Bold"/>
                <a:sym typeface="Times New Roman Bold"/>
              </a:rPr>
              <a:t>еклектика</a:t>
            </a:r>
            <a:r>
              <a:rPr lang="en-US" sz="2480" b="1" dirty="0">
                <a:solidFill>
                  <a:srgbClr val="FF5757"/>
                </a:solidFill>
                <a:latin typeface="Times New Roman Bold"/>
                <a:ea typeface="Times New Roman Bold"/>
                <a:cs typeface="Times New Roman Bold"/>
                <a:sym typeface="Times New Roman Bold"/>
              </a:rPr>
              <a:t>.</a:t>
            </a:r>
            <a:r>
              <a:rPr lang="en-US" sz="2480" dirty="0">
                <a:solidFill>
                  <a:srgbClr val="000000"/>
                </a:solidFill>
                <a:latin typeface="Times New Roman"/>
                <a:ea typeface="Times New Roman"/>
                <a:cs typeface="Times New Roman"/>
                <a:sym typeface="Times New Roman"/>
              </a:rPr>
              <a:t> Це </a:t>
            </a:r>
            <a:r>
              <a:rPr lang="en-US" sz="2480" dirty="0" err="1">
                <a:solidFill>
                  <a:srgbClr val="000000"/>
                </a:solidFill>
                <a:latin typeface="Times New Roman"/>
                <a:ea typeface="Times New Roman"/>
                <a:cs typeface="Times New Roman"/>
                <a:sym typeface="Times New Roman"/>
              </a:rPr>
              <a:t>змішаний</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стиль</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що</a:t>
            </a:r>
            <a:r>
              <a:rPr lang="en-US" sz="2480" dirty="0">
                <a:solidFill>
                  <a:srgbClr val="000000"/>
                </a:solidFill>
                <a:latin typeface="Times New Roman"/>
                <a:ea typeface="Times New Roman"/>
                <a:cs typeface="Times New Roman"/>
                <a:sym typeface="Times New Roman"/>
              </a:rPr>
              <a:t> </a:t>
            </a:r>
            <a:r>
              <a:rPr lang="en-US" sz="2480" b="1" i="1" dirty="0" err="1">
                <a:solidFill>
                  <a:srgbClr val="000000"/>
                </a:solidFill>
                <a:latin typeface="Times New Roman Bold Italics"/>
                <a:ea typeface="Times New Roman Bold Italics"/>
                <a:cs typeface="Times New Roman Bold Italics"/>
                <a:sym typeface="Times New Roman Bold Italics"/>
              </a:rPr>
              <a:t>поєднує</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елементи</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класицизму</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неоренесансу</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та</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інших</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напрямів</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характерних</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для</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забудови</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Єлисаветграда</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b="1" i="1" dirty="0" err="1">
                <a:solidFill>
                  <a:srgbClr val="000000"/>
                </a:solidFill>
                <a:latin typeface="Times New Roman Bold Italics"/>
                <a:ea typeface="Times New Roman Bold Italics"/>
                <a:cs typeface="Times New Roman Bold Italics"/>
                <a:sym typeface="Times New Roman Bold Italics"/>
              </a:rPr>
              <a:t>кінця</a:t>
            </a:r>
            <a:r>
              <a:rPr lang="en-US" sz="2480" b="1" i="1" dirty="0">
                <a:solidFill>
                  <a:srgbClr val="000000"/>
                </a:solidFill>
                <a:latin typeface="Times New Roman Bold Italics"/>
                <a:ea typeface="Times New Roman Bold Italics"/>
                <a:cs typeface="Times New Roman Bold Italics"/>
                <a:sym typeface="Times New Roman Bold Italics"/>
              </a:rPr>
              <a:t> XIX </a:t>
            </a:r>
            <a:r>
              <a:rPr lang="en-US" sz="2480" b="1" i="1" dirty="0" err="1">
                <a:solidFill>
                  <a:srgbClr val="000000"/>
                </a:solidFill>
                <a:latin typeface="Times New Roman Bold Italics"/>
                <a:ea typeface="Times New Roman Bold Italics"/>
                <a:cs typeface="Times New Roman Bold Italics"/>
                <a:sym typeface="Times New Roman Bold Italics"/>
              </a:rPr>
              <a:t>століття</a:t>
            </a:r>
            <a:r>
              <a:rPr lang="en-US" sz="2480" b="1" i="1" dirty="0">
                <a:solidFill>
                  <a:srgbClr val="000000"/>
                </a:solidFill>
                <a:latin typeface="Times New Roman Bold Italics"/>
                <a:ea typeface="Times New Roman Bold Italics"/>
                <a:cs typeface="Times New Roman Bold Italics"/>
                <a:sym typeface="Times New Roman Bold Italics"/>
              </a:rPr>
              <a:t> </a:t>
            </a:r>
            <a:r>
              <a:rPr lang="en-US" sz="2480" dirty="0">
                <a:solidFill>
                  <a:srgbClr val="000000"/>
                </a:solidFill>
                <a:latin typeface="Times New Roman"/>
                <a:ea typeface="Times New Roman"/>
                <a:cs typeface="Times New Roman"/>
                <a:sym typeface="Times New Roman"/>
              </a:rPr>
              <a:t>.</a:t>
            </a:r>
            <a:r>
              <a:rPr lang="en-US" sz="2480" dirty="0" err="1">
                <a:solidFill>
                  <a:srgbClr val="000000"/>
                </a:solidFill>
                <a:latin typeface="Times New Roman"/>
                <a:ea typeface="Times New Roman"/>
                <a:cs typeface="Times New Roman"/>
                <a:sym typeface="Times New Roman"/>
              </a:rPr>
              <a:t>Перший</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поверх</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оброблений</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горизонтальним</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рустом</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імітація</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великого</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каменю</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що</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візуально</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робить</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фундамент</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будівлі</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масивнішим</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Вікна</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другого</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поверху</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прикрашені</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чергуванням</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прямокутних</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та</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трикутних</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сандриків</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невеликих</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карнизів</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над</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вікнами</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що</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додає</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фасаду</a:t>
            </a:r>
            <a:r>
              <a:rPr lang="en-US" sz="2480" dirty="0">
                <a:solidFill>
                  <a:srgbClr val="000000"/>
                </a:solidFill>
                <a:latin typeface="Times New Roman"/>
                <a:ea typeface="Times New Roman"/>
                <a:cs typeface="Times New Roman"/>
                <a:sym typeface="Times New Roman"/>
              </a:rPr>
              <a:t> </a:t>
            </a:r>
            <a:r>
              <a:rPr lang="en-US" sz="2480" dirty="0" err="1">
                <a:solidFill>
                  <a:srgbClr val="000000"/>
                </a:solidFill>
                <a:latin typeface="Times New Roman"/>
                <a:ea typeface="Times New Roman"/>
                <a:cs typeface="Times New Roman"/>
                <a:sym typeface="Times New Roman"/>
              </a:rPr>
              <a:t>динаміки</a:t>
            </a:r>
            <a:r>
              <a:rPr lang="en-US" sz="2480" dirty="0">
                <a:solidFill>
                  <a:srgbClr val="000000"/>
                </a:solidFill>
                <a:latin typeface="Times New Roman"/>
                <a:ea typeface="Times New Roman"/>
                <a:cs typeface="Times New Roman"/>
                <a:sym typeface="Times New Roman"/>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45642">
            <a:off x="-1053306" y="-2290325"/>
            <a:ext cx="20394612" cy="14867649"/>
          </a:xfrm>
          <a:custGeom>
            <a:avLst/>
            <a:gdLst/>
            <a:ahLst/>
            <a:cxnLst/>
            <a:rect l="l" t="t" r="r" b="b"/>
            <a:pathLst>
              <a:path w="20394612" h="14867649">
                <a:moveTo>
                  <a:pt x="2794159" y="0"/>
                </a:moveTo>
                <a:lnTo>
                  <a:pt x="20394612" y="4967395"/>
                </a:lnTo>
                <a:lnTo>
                  <a:pt x="17600453" y="14867650"/>
                </a:lnTo>
                <a:lnTo>
                  <a:pt x="0" y="9900255"/>
                </a:lnTo>
                <a:lnTo>
                  <a:pt x="2794159" y="0"/>
                </a:lnTo>
                <a:close/>
              </a:path>
            </a:pathLst>
          </a:custGeom>
          <a:blipFill>
            <a:blip r:embed="rId2"/>
            <a:stretch>
              <a:fillRect l="-36404" t="-14307" r="-11738"/>
            </a:stretch>
          </a:blipFill>
        </p:spPr>
      </p:sp>
      <p:grpSp>
        <p:nvGrpSpPr>
          <p:cNvPr id="3" name="Group 3"/>
          <p:cNvGrpSpPr/>
          <p:nvPr/>
        </p:nvGrpSpPr>
        <p:grpSpPr>
          <a:xfrm rot="5400000">
            <a:off x="1210313" y="-3259966"/>
            <a:ext cx="12355791" cy="17293342"/>
            <a:chOff x="0" y="0"/>
            <a:chExt cx="3254200" cy="4554625"/>
          </a:xfrm>
        </p:grpSpPr>
        <p:sp>
          <p:nvSpPr>
            <p:cNvPr id="4" name="Freeform 4"/>
            <p:cNvSpPr/>
            <p:nvPr/>
          </p:nvSpPr>
          <p:spPr>
            <a:xfrm>
              <a:off x="0" y="0"/>
              <a:ext cx="3254200" cy="4554625"/>
            </a:xfrm>
            <a:custGeom>
              <a:avLst/>
              <a:gdLst/>
              <a:ahLst/>
              <a:cxnLst/>
              <a:rect l="l" t="t" r="r" b="b"/>
              <a:pathLst>
                <a:path w="3254200" h="4554625">
                  <a:moveTo>
                    <a:pt x="0" y="0"/>
                  </a:moveTo>
                  <a:lnTo>
                    <a:pt x="3254200" y="0"/>
                  </a:lnTo>
                  <a:lnTo>
                    <a:pt x="3254200" y="4554625"/>
                  </a:lnTo>
                  <a:lnTo>
                    <a:pt x="0" y="4554625"/>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3254200" cy="4592725"/>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381748" y="1814237"/>
            <a:ext cx="4405490" cy="7154969"/>
            <a:chOff x="0" y="0"/>
            <a:chExt cx="1467743" cy="2383766"/>
          </a:xfrm>
        </p:grpSpPr>
        <p:sp>
          <p:nvSpPr>
            <p:cNvPr id="7" name="Freeform 7"/>
            <p:cNvSpPr/>
            <p:nvPr/>
          </p:nvSpPr>
          <p:spPr>
            <a:xfrm>
              <a:off x="0" y="0"/>
              <a:ext cx="1467743" cy="2383766"/>
            </a:xfrm>
            <a:custGeom>
              <a:avLst/>
              <a:gdLst/>
              <a:ahLst/>
              <a:cxnLst/>
              <a:rect l="l" t="t" r="r" b="b"/>
              <a:pathLst>
                <a:path w="1467743" h="2383766">
                  <a:moveTo>
                    <a:pt x="63264" y="0"/>
                  </a:moveTo>
                  <a:lnTo>
                    <a:pt x="1404479" y="0"/>
                  </a:lnTo>
                  <a:cubicBezTo>
                    <a:pt x="1421258" y="0"/>
                    <a:pt x="1437349" y="6665"/>
                    <a:pt x="1449214" y="18530"/>
                  </a:cubicBezTo>
                  <a:cubicBezTo>
                    <a:pt x="1461078" y="30394"/>
                    <a:pt x="1467743" y="46485"/>
                    <a:pt x="1467743" y="63264"/>
                  </a:cubicBezTo>
                  <a:lnTo>
                    <a:pt x="1467743" y="2320502"/>
                  </a:lnTo>
                  <a:cubicBezTo>
                    <a:pt x="1467743" y="2337281"/>
                    <a:pt x="1461078" y="2353372"/>
                    <a:pt x="1449214" y="2365236"/>
                  </a:cubicBezTo>
                  <a:cubicBezTo>
                    <a:pt x="1437349" y="2377101"/>
                    <a:pt x="1421258" y="2383766"/>
                    <a:pt x="1404479" y="2383766"/>
                  </a:cubicBezTo>
                  <a:lnTo>
                    <a:pt x="63264" y="2383766"/>
                  </a:lnTo>
                  <a:cubicBezTo>
                    <a:pt x="46485" y="2383766"/>
                    <a:pt x="30394" y="2377101"/>
                    <a:pt x="18530" y="2365236"/>
                  </a:cubicBezTo>
                  <a:cubicBezTo>
                    <a:pt x="6665" y="2353372"/>
                    <a:pt x="0" y="2337281"/>
                    <a:pt x="0" y="2320502"/>
                  </a:cubicBezTo>
                  <a:lnTo>
                    <a:pt x="0" y="63264"/>
                  </a:lnTo>
                  <a:cubicBezTo>
                    <a:pt x="0" y="46485"/>
                    <a:pt x="6665" y="30394"/>
                    <a:pt x="18530" y="18530"/>
                  </a:cubicBezTo>
                  <a:cubicBezTo>
                    <a:pt x="30394" y="6665"/>
                    <a:pt x="46485" y="0"/>
                    <a:pt x="63264" y="0"/>
                  </a:cubicBezTo>
                  <a:close/>
                </a:path>
              </a:pathLst>
            </a:custGeom>
            <a:solidFill>
              <a:srgbClr val="FFF5E5">
                <a:alpha val="75686"/>
              </a:srgbClr>
            </a:solidFill>
            <a:ln cap="rnd">
              <a:noFill/>
              <a:prstDash val="solid"/>
              <a:round/>
            </a:ln>
          </p:spPr>
        </p:sp>
        <p:sp>
          <p:nvSpPr>
            <p:cNvPr id="8" name="TextBox 8"/>
            <p:cNvSpPr txBox="1"/>
            <p:nvPr/>
          </p:nvSpPr>
          <p:spPr>
            <a:xfrm>
              <a:off x="0" y="-38100"/>
              <a:ext cx="1467743" cy="242186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588059" y="1999466"/>
            <a:ext cx="3967147" cy="6824046"/>
            <a:chOff x="0" y="0"/>
            <a:chExt cx="1321704" cy="2273515"/>
          </a:xfrm>
        </p:grpSpPr>
        <p:sp>
          <p:nvSpPr>
            <p:cNvPr id="10" name="Freeform 10"/>
            <p:cNvSpPr/>
            <p:nvPr/>
          </p:nvSpPr>
          <p:spPr>
            <a:xfrm>
              <a:off x="0" y="0"/>
              <a:ext cx="1321704" cy="2273515"/>
            </a:xfrm>
            <a:custGeom>
              <a:avLst/>
              <a:gdLst/>
              <a:ahLst/>
              <a:cxnLst/>
              <a:rect l="l" t="t" r="r" b="b"/>
              <a:pathLst>
                <a:path w="1321704" h="2273515">
                  <a:moveTo>
                    <a:pt x="44885" y="0"/>
                  </a:moveTo>
                  <a:lnTo>
                    <a:pt x="1276819" y="0"/>
                  </a:lnTo>
                  <a:cubicBezTo>
                    <a:pt x="1301608" y="0"/>
                    <a:pt x="1321704" y="20096"/>
                    <a:pt x="1321704" y="44885"/>
                  </a:cubicBezTo>
                  <a:lnTo>
                    <a:pt x="1321704" y="2228630"/>
                  </a:lnTo>
                  <a:cubicBezTo>
                    <a:pt x="1321704" y="2240534"/>
                    <a:pt x="1316975" y="2251951"/>
                    <a:pt x="1308558" y="2260368"/>
                  </a:cubicBezTo>
                  <a:cubicBezTo>
                    <a:pt x="1300140" y="2268786"/>
                    <a:pt x="1288723" y="2273515"/>
                    <a:pt x="1276819" y="2273515"/>
                  </a:cubicBezTo>
                  <a:lnTo>
                    <a:pt x="44885" y="2273515"/>
                  </a:lnTo>
                  <a:cubicBezTo>
                    <a:pt x="20096" y="2273515"/>
                    <a:pt x="0" y="2253419"/>
                    <a:pt x="0" y="2228630"/>
                  </a:cubicBezTo>
                  <a:lnTo>
                    <a:pt x="0" y="44885"/>
                  </a:lnTo>
                  <a:cubicBezTo>
                    <a:pt x="0" y="20096"/>
                    <a:pt x="20096" y="0"/>
                    <a:pt x="44885" y="0"/>
                  </a:cubicBezTo>
                  <a:close/>
                </a:path>
              </a:pathLst>
            </a:custGeom>
            <a:ln w="19050" cap="rnd">
              <a:solidFill>
                <a:srgbClr val="2C1A0D"/>
              </a:solidFill>
              <a:prstDash val="solid"/>
              <a:round/>
            </a:ln>
          </p:spPr>
        </p:sp>
        <p:sp>
          <p:nvSpPr>
            <p:cNvPr id="11" name="TextBox 11"/>
            <p:cNvSpPr txBox="1"/>
            <p:nvPr/>
          </p:nvSpPr>
          <p:spPr>
            <a:xfrm>
              <a:off x="0" y="-38100"/>
              <a:ext cx="1321704" cy="2311615"/>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9811435" y="232048"/>
            <a:ext cx="8196831" cy="9779143"/>
            <a:chOff x="0" y="0"/>
            <a:chExt cx="2158836" cy="2575577"/>
          </a:xfrm>
        </p:grpSpPr>
        <p:sp>
          <p:nvSpPr>
            <p:cNvPr id="13" name="Freeform 13"/>
            <p:cNvSpPr/>
            <p:nvPr/>
          </p:nvSpPr>
          <p:spPr>
            <a:xfrm>
              <a:off x="0" y="0"/>
              <a:ext cx="2158836" cy="2575577"/>
            </a:xfrm>
            <a:custGeom>
              <a:avLst/>
              <a:gdLst/>
              <a:ahLst/>
              <a:cxnLst/>
              <a:rect l="l" t="t" r="r" b="b"/>
              <a:pathLst>
                <a:path w="2158836" h="2575577">
                  <a:moveTo>
                    <a:pt x="34002" y="0"/>
                  </a:moveTo>
                  <a:lnTo>
                    <a:pt x="2124834" y="0"/>
                  </a:lnTo>
                  <a:cubicBezTo>
                    <a:pt x="2143613" y="0"/>
                    <a:pt x="2158836" y="15223"/>
                    <a:pt x="2158836" y="34002"/>
                  </a:cubicBezTo>
                  <a:lnTo>
                    <a:pt x="2158836" y="2541575"/>
                  </a:lnTo>
                  <a:cubicBezTo>
                    <a:pt x="2158836" y="2550593"/>
                    <a:pt x="2155254" y="2559241"/>
                    <a:pt x="2148877" y="2565618"/>
                  </a:cubicBezTo>
                  <a:cubicBezTo>
                    <a:pt x="2142501" y="2571994"/>
                    <a:pt x="2133852" y="2575577"/>
                    <a:pt x="2124834" y="2575577"/>
                  </a:cubicBezTo>
                  <a:lnTo>
                    <a:pt x="34002" y="2575577"/>
                  </a:lnTo>
                  <a:cubicBezTo>
                    <a:pt x="15223" y="2575577"/>
                    <a:pt x="0" y="2560353"/>
                    <a:pt x="0" y="2541575"/>
                  </a:cubicBezTo>
                  <a:lnTo>
                    <a:pt x="0" y="34002"/>
                  </a:lnTo>
                  <a:cubicBezTo>
                    <a:pt x="0" y="24984"/>
                    <a:pt x="3582" y="16336"/>
                    <a:pt x="9959" y="9959"/>
                  </a:cubicBezTo>
                  <a:cubicBezTo>
                    <a:pt x="16336" y="3582"/>
                    <a:pt x="24984" y="0"/>
                    <a:pt x="34002" y="0"/>
                  </a:cubicBezTo>
                  <a:close/>
                </a:path>
              </a:pathLst>
            </a:custGeom>
            <a:solidFill>
              <a:srgbClr val="FFF5E5">
                <a:alpha val="75686"/>
              </a:srgbClr>
            </a:solidFill>
            <a:ln cap="rnd">
              <a:noFill/>
              <a:prstDash val="solid"/>
              <a:round/>
            </a:ln>
          </p:spPr>
        </p:sp>
        <p:sp>
          <p:nvSpPr>
            <p:cNvPr id="14" name="TextBox 14"/>
            <p:cNvSpPr txBox="1"/>
            <p:nvPr/>
          </p:nvSpPr>
          <p:spPr>
            <a:xfrm>
              <a:off x="0" y="-38100"/>
              <a:ext cx="2158836" cy="2613677"/>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5" name="Group 15"/>
          <p:cNvGrpSpPr/>
          <p:nvPr/>
        </p:nvGrpSpPr>
        <p:grpSpPr>
          <a:xfrm>
            <a:off x="10146971" y="682340"/>
            <a:ext cx="7643278" cy="8950058"/>
            <a:chOff x="0" y="0"/>
            <a:chExt cx="2013044" cy="2357217"/>
          </a:xfrm>
        </p:grpSpPr>
        <p:sp>
          <p:nvSpPr>
            <p:cNvPr id="16" name="Freeform 16"/>
            <p:cNvSpPr/>
            <p:nvPr/>
          </p:nvSpPr>
          <p:spPr>
            <a:xfrm>
              <a:off x="0" y="0"/>
              <a:ext cx="2013044" cy="2357217"/>
            </a:xfrm>
            <a:custGeom>
              <a:avLst/>
              <a:gdLst/>
              <a:ahLst/>
              <a:cxnLst/>
              <a:rect l="l" t="t" r="r" b="b"/>
              <a:pathLst>
                <a:path w="2013044" h="2357217">
                  <a:moveTo>
                    <a:pt x="23297" y="0"/>
                  </a:moveTo>
                  <a:lnTo>
                    <a:pt x="1989748" y="0"/>
                  </a:lnTo>
                  <a:cubicBezTo>
                    <a:pt x="2002614" y="0"/>
                    <a:pt x="2013044" y="10430"/>
                    <a:pt x="2013044" y="23297"/>
                  </a:cubicBezTo>
                  <a:lnTo>
                    <a:pt x="2013044" y="2333920"/>
                  </a:lnTo>
                  <a:cubicBezTo>
                    <a:pt x="2013044" y="2346787"/>
                    <a:pt x="2002614" y="2357217"/>
                    <a:pt x="1989748" y="2357217"/>
                  </a:cubicBezTo>
                  <a:lnTo>
                    <a:pt x="23297" y="2357217"/>
                  </a:lnTo>
                  <a:cubicBezTo>
                    <a:pt x="10430" y="2357217"/>
                    <a:pt x="0" y="2346787"/>
                    <a:pt x="0" y="2333920"/>
                  </a:cubicBezTo>
                  <a:lnTo>
                    <a:pt x="0" y="23297"/>
                  </a:lnTo>
                  <a:cubicBezTo>
                    <a:pt x="0" y="10430"/>
                    <a:pt x="10430" y="0"/>
                    <a:pt x="23297" y="0"/>
                  </a:cubicBezTo>
                  <a:close/>
                </a:path>
              </a:pathLst>
            </a:custGeom>
            <a:ln w="19050" cap="rnd">
              <a:solidFill>
                <a:srgbClr val="2C1A0D"/>
              </a:solidFill>
              <a:prstDash val="solid"/>
              <a:round/>
            </a:ln>
          </p:spPr>
        </p:sp>
        <p:sp>
          <p:nvSpPr>
            <p:cNvPr id="17" name="TextBox 17"/>
            <p:cNvSpPr txBox="1"/>
            <p:nvPr/>
          </p:nvSpPr>
          <p:spPr>
            <a:xfrm>
              <a:off x="0" y="-38100"/>
              <a:ext cx="2013044" cy="2395317"/>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5383284" y="3756385"/>
            <a:ext cx="4009848" cy="2962222"/>
          </a:xfrm>
          <a:custGeom>
            <a:avLst/>
            <a:gdLst/>
            <a:ahLst/>
            <a:cxnLst/>
            <a:rect l="l" t="t" r="r" b="b"/>
            <a:pathLst>
              <a:path w="4009848" h="2962222">
                <a:moveTo>
                  <a:pt x="0" y="0"/>
                </a:moveTo>
                <a:lnTo>
                  <a:pt x="4009848" y="0"/>
                </a:lnTo>
                <a:lnTo>
                  <a:pt x="4009848" y="2962223"/>
                </a:lnTo>
                <a:lnTo>
                  <a:pt x="0" y="2962223"/>
                </a:lnTo>
                <a:lnTo>
                  <a:pt x="0" y="0"/>
                </a:lnTo>
                <a:close/>
              </a:path>
            </a:pathLst>
          </a:custGeom>
          <a:blipFill>
            <a:blip r:embed="rId3"/>
            <a:stretch>
              <a:fillRect l="-6177" r="-6177"/>
            </a:stretch>
          </a:blipFill>
        </p:spPr>
      </p:sp>
      <p:sp>
        <p:nvSpPr>
          <p:cNvPr id="19" name="Freeform 19"/>
          <p:cNvSpPr/>
          <p:nvPr/>
        </p:nvSpPr>
        <p:spPr>
          <a:xfrm>
            <a:off x="5444464" y="6850165"/>
            <a:ext cx="3887488" cy="2994972"/>
          </a:xfrm>
          <a:custGeom>
            <a:avLst/>
            <a:gdLst/>
            <a:ahLst/>
            <a:cxnLst/>
            <a:rect l="l" t="t" r="r" b="b"/>
            <a:pathLst>
              <a:path w="3887488" h="2994972">
                <a:moveTo>
                  <a:pt x="0" y="0"/>
                </a:moveTo>
                <a:lnTo>
                  <a:pt x="3887489" y="0"/>
                </a:lnTo>
                <a:lnTo>
                  <a:pt x="3887489" y="2994972"/>
                </a:lnTo>
                <a:lnTo>
                  <a:pt x="0" y="2994972"/>
                </a:lnTo>
                <a:lnTo>
                  <a:pt x="0" y="0"/>
                </a:lnTo>
                <a:close/>
              </a:path>
            </a:pathLst>
          </a:custGeom>
          <a:blipFill>
            <a:blip r:embed="rId4"/>
            <a:stretch>
              <a:fillRect t="-1387" b="-6508"/>
            </a:stretch>
          </a:blipFill>
        </p:spPr>
      </p:sp>
      <p:sp>
        <p:nvSpPr>
          <p:cNvPr id="20" name="Freeform 20"/>
          <p:cNvSpPr/>
          <p:nvPr/>
        </p:nvSpPr>
        <p:spPr>
          <a:xfrm>
            <a:off x="5294430" y="487040"/>
            <a:ext cx="4256187" cy="2833025"/>
          </a:xfrm>
          <a:custGeom>
            <a:avLst/>
            <a:gdLst/>
            <a:ahLst/>
            <a:cxnLst/>
            <a:rect l="l" t="t" r="r" b="b"/>
            <a:pathLst>
              <a:path w="4256187" h="2833025">
                <a:moveTo>
                  <a:pt x="0" y="0"/>
                </a:moveTo>
                <a:lnTo>
                  <a:pt x="4256187" y="0"/>
                </a:lnTo>
                <a:lnTo>
                  <a:pt x="4256187" y="2833024"/>
                </a:lnTo>
                <a:lnTo>
                  <a:pt x="0" y="2833024"/>
                </a:lnTo>
                <a:lnTo>
                  <a:pt x="0" y="0"/>
                </a:lnTo>
                <a:close/>
              </a:path>
            </a:pathLst>
          </a:custGeom>
          <a:blipFill>
            <a:blip r:embed="rId5"/>
            <a:stretch>
              <a:fillRect/>
            </a:stretch>
          </a:blipFill>
        </p:spPr>
      </p:sp>
      <p:sp>
        <p:nvSpPr>
          <p:cNvPr id="21" name="Freeform 21"/>
          <p:cNvSpPr/>
          <p:nvPr/>
        </p:nvSpPr>
        <p:spPr>
          <a:xfrm rot="5400000">
            <a:off x="5843376" y="-559419"/>
            <a:ext cx="3247459" cy="5117771"/>
          </a:xfrm>
          <a:custGeom>
            <a:avLst/>
            <a:gdLst/>
            <a:ahLst/>
            <a:cxnLst/>
            <a:rect l="l" t="t" r="r" b="b"/>
            <a:pathLst>
              <a:path w="3247459" h="5117771">
                <a:moveTo>
                  <a:pt x="0" y="0"/>
                </a:moveTo>
                <a:lnTo>
                  <a:pt x="3247458" y="0"/>
                </a:lnTo>
                <a:lnTo>
                  <a:pt x="3247458" y="5117771"/>
                </a:lnTo>
                <a:lnTo>
                  <a:pt x="0" y="511777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22" name="TextBox 22"/>
          <p:cNvSpPr txBox="1"/>
          <p:nvPr/>
        </p:nvSpPr>
        <p:spPr>
          <a:xfrm>
            <a:off x="472607" y="117748"/>
            <a:ext cx="4223772" cy="1634332"/>
          </a:xfrm>
          <a:prstGeom prst="rect">
            <a:avLst/>
          </a:prstGeom>
        </p:spPr>
        <p:txBody>
          <a:bodyPr lIns="0" tIns="0" rIns="0" bIns="0" rtlCol="0" anchor="t">
            <a:spAutoFit/>
          </a:bodyPr>
          <a:lstStyle/>
          <a:p>
            <a:pPr algn="ctr">
              <a:lnSpc>
                <a:spcPts val="6462"/>
              </a:lnSpc>
              <a:spcBef>
                <a:spcPct val="0"/>
              </a:spcBef>
            </a:pPr>
            <a:r>
              <a:rPr lang="en-US" sz="4615" b="1">
                <a:solidFill>
                  <a:srgbClr val="FFFFFF"/>
                </a:solidFill>
                <a:latin typeface="Times New Roman Bold"/>
                <a:ea typeface="Times New Roman Bold"/>
                <a:cs typeface="Times New Roman Bold"/>
                <a:sym typeface="Times New Roman Bold"/>
              </a:rPr>
              <a:t>Релігійна толерантність</a:t>
            </a:r>
          </a:p>
        </p:txBody>
      </p:sp>
      <p:sp>
        <p:nvSpPr>
          <p:cNvPr id="23" name="TextBox 23"/>
          <p:cNvSpPr txBox="1"/>
          <p:nvPr/>
        </p:nvSpPr>
        <p:spPr>
          <a:xfrm>
            <a:off x="774117" y="2097810"/>
            <a:ext cx="3595031" cy="6511623"/>
          </a:xfrm>
          <a:prstGeom prst="rect">
            <a:avLst/>
          </a:prstGeom>
        </p:spPr>
        <p:txBody>
          <a:bodyPr lIns="0" tIns="0" rIns="0" bIns="0" rtlCol="0" anchor="t">
            <a:spAutoFit/>
          </a:bodyPr>
          <a:lstStyle/>
          <a:p>
            <a:pPr algn="ctr">
              <a:lnSpc>
                <a:spcPts val="3708"/>
              </a:lnSpc>
              <a:spcBef>
                <a:spcPct val="0"/>
              </a:spcBef>
            </a:pPr>
            <a:r>
              <a:rPr lang="en-US" sz="2648" dirty="0" err="1">
                <a:solidFill>
                  <a:srgbClr val="000000"/>
                </a:solidFill>
                <a:latin typeface="Times New Roman"/>
                <a:ea typeface="Times New Roman"/>
                <a:cs typeface="Times New Roman"/>
                <a:sym typeface="Times New Roman"/>
              </a:rPr>
              <a:t>Релігійна</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карта</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краю</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завжди</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була</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строкатою</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Поруч</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із</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православними</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соборами</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діяли</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католицькі</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костели</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та</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синагоги</a:t>
            </a:r>
            <a:r>
              <a:rPr lang="en-US" sz="2648" dirty="0">
                <a:solidFill>
                  <a:srgbClr val="000000"/>
                </a:solidFill>
                <a:latin typeface="Times New Roman"/>
                <a:ea typeface="Times New Roman"/>
                <a:cs typeface="Times New Roman"/>
                <a:sym typeface="Times New Roman"/>
              </a:rPr>
              <a:t>. </a:t>
            </a:r>
            <a:r>
              <a:rPr lang="en-US" sz="2648" b="1" dirty="0">
                <a:solidFill>
                  <a:srgbClr val="000000"/>
                </a:solidFill>
                <a:latin typeface="Times New Roman Bold"/>
                <a:ea typeface="Times New Roman Bold"/>
                <a:cs typeface="Times New Roman Bold"/>
                <a:sym typeface="Times New Roman Bold"/>
              </a:rPr>
              <a:t>Це </a:t>
            </a:r>
            <a:r>
              <a:rPr lang="en-US" sz="2648" b="1" dirty="0" err="1">
                <a:solidFill>
                  <a:srgbClr val="000000"/>
                </a:solidFill>
                <a:latin typeface="Times New Roman Bold"/>
                <a:ea typeface="Times New Roman Bold"/>
                <a:cs typeface="Times New Roman Bold"/>
                <a:sym typeface="Times New Roman Bold"/>
              </a:rPr>
              <a:t>свідчить</a:t>
            </a:r>
            <a:r>
              <a:rPr lang="en-US" sz="2648" b="1" dirty="0">
                <a:solidFill>
                  <a:srgbClr val="000000"/>
                </a:solidFill>
                <a:latin typeface="Times New Roman Bold"/>
                <a:ea typeface="Times New Roman Bold"/>
                <a:cs typeface="Times New Roman Bold"/>
                <a:sym typeface="Times New Roman Bold"/>
              </a:rPr>
              <a:t> </a:t>
            </a:r>
            <a:r>
              <a:rPr lang="en-US" sz="2648" b="1" dirty="0" err="1">
                <a:solidFill>
                  <a:srgbClr val="000000"/>
                </a:solidFill>
                <a:latin typeface="Times New Roman Bold"/>
                <a:ea typeface="Times New Roman Bold"/>
                <a:cs typeface="Times New Roman Bold"/>
                <a:sym typeface="Times New Roman Bold"/>
              </a:rPr>
              <a:t>про</a:t>
            </a:r>
            <a:r>
              <a:rPr lang="en-US" sz="2648" b="1" dirty="0">
                <a:solidFill>
                  <a:srgbClr val="000000"/>
                </a:solidFill>
                <a:latin typeface="Times New Roman Bold"/>
                <a:ea typeface="Times New Roman Bold"/>
                <a:cs typeface="Times New Roman Bold"/>
                <a:sym typeface="Times New Roman Bold"/>
              </a:rPr>
              <a:t> </a:t>
            </a:r>
            <a:r>
              <a:rPr lang="en-US" sz="2648" b="1" dirty="0" err="1">
                <a:solidFill>
                  <a:srgbClr val="000000"/>
                </a:solidFill>
                <a:latin typeface="Times New Roman Bold"/>
                <a:ea typeface="Times New Roman Bold"/>
                <a:cs typeface="Times New Roman Bold"/>
                <a:sym typeface="Times New Roman Bold"/>
              </a:rPr>
              <a:t>високий</a:t>
            </a:r>
            <a:r>
              <a:rPr lang="en-US" sz="2648" b="1" dirty="0">
                <a:solidFill>
                  <a:srgbClr val="000000"/>
                </a:solidFill>
                <a:latin typeface="Times New Roman Bold"/>
                <a:ea typeface="Times New Roman Bold"/>
                <a:cs typeface="Times New Roman Bold"/>
                <a:sym typeface="Times New Roman Bold"/>
              </a:rPr>
              <a:t> </a:t>
            </a:r>
            <a:r>
              <a:rPr lang="en-US" sz="2648" b="1" dirty="0" err="1">
                <a:solidFill>
                  <a:srgbClr val="000000"/>
                </a:solidFill>
                <a:latin typeface="Times New Roman Bold"/>
                <a:ea typeface="Times New Roman Bold"/>
                <a:cs typeface="Times New Roman Bold"/>
                <a:sym typeface="Times New Roman Bold"/>
              </a:rPr>
              <a:t>рівень</a:t>
            </a:r>
            <a:r>
              <a:rPr lang="en-US" sz="2648" b="1" dirty="0">
                <a:solidFill>
                  <a:srgbClr val="000000"/>
                </a:solidFill>
                <a:latin typeface="Times New Roman Bold"/>
                <a:ea typeface="Times New Roman Bold"/>
                <a:cs typeface="Times New Roman Bold"/>
                <a:sym typeface="Times New Roman Bold"/>
              </a:rPr>
              <a:t> </a:t>
            </a:r>
            <a:r>
              <a:rPr lang="en-US" sz="2648" b="1" dirty="0" err="1">
                <a:solidFill>
                  <a:srgbClr val="000000"/>
                </a:solidFill>
                <a:latin typeface="Times New Roman Bold"/>
                <a:ea typeface="Times New Roman Bold"/>
                <a:cs typeface="Times New Roman Bold"/>
                <a:sym typeface="Times New Roman Bold"/>
              </a:rPr>
              <a:t>поваги</a:t>
            </a:r>
            <a:r>
              <a:rPr lang="en-US" sz="2648" b="1" dirty="0">
                <a:solidFill>
                  <a:srgbClr val="000000"/>
                </a:solidFill>
                <a:latin typeface="Times New Roman Bold"/>
                <a:ea typeface="Times New Roman Bold"/>
                <a:cs typeface="Times New Roman Bold"/>
                <a:sym typeface="Times New Roman Bold"/>
              </a:rPr>
              <a:t> </a:t>
            </a:r>
            <a:r>
              <a:rPr lang="en-US" sz="2648" b="1" dirty="0" err="1">
                <a:solidFill>
                  <a:srgbClr val="000000"/>
                </a:solidFill>
                <a:latin typeface="Times New Roman Bold"/>
                <a:ea typeface="Times New Roman Bold"/>
                <a:cs typeface="Times New Roman Bold"/>
                <a:sym typeface="Times New Roman Bold"/>
              </a:rPr>
              <a:t>до</a:t>
            </a:r>
            <a:r>
              <a:rPr lang="en-US" sz="2648" b="1" dirty="0">
                <a:solidFill>
                  <a:srgbClr val="000000"/>
                </a:solidFill>
                <a:latin typeface="Times New Roman Bold"/>
                <a:ea typeface="Times New Roman Bold"/>
                <a:cs typeface="Times New Roman Bold"/>
                <a:sym typeface="Times New Roman Bold"/>
              </a:rPr>
              <a:t> </a:t>
            </a:r>
            <a:r>
              <a:rPr lang="en-US" sz="2648" b="1" dirty="0" err="1">
                <a:solidFill>
                  <a:srgbClr val="000000"/>
                </a:solidFill>
                <a:latin typeface="Times New Roman Bold"/>
                <a:ea typeface="Times New Roman Bold"/>
                <a:cs typeface="Times New Roman Bold"/>
                <a:sym typeface="Times New Roman Bold"/>
              </a:rPr>
              <a:t>віросповідання</a:t>
            </a:r>
            <a:r>
              <a:rPr lang="en-US" sz="2648" b="1" dirty="0">
                <a:solidFill>
                  <a:srgbClr val="000000"/>
                </a:solidFill>
                <a:latin typeface="Times New Roman Bold"/>
                <a:ea typeface="Times New Roman Bold"/>
                <a:cs typeface="Times New Roman Bold"/>
                <a:sym typeface="Times New Roman Bold"/>
              </a:rPr>
              <a:t> </a:t>
            </a:r>
            <a:r>
              <a:rPr lang="en-US" sz="2648" b="1" dirty="0" err="1">
                <a:solidFill>
                  <a:srgbClr val="000000"/>
                </a:solidFill>
                <a:latin typeface="Times New Roman Bold"/>
                <a:ea typeface="Times New Roman Bold"/>
                <a:cs typeface="Times New Roman Bold"/>
                <a:sym typeface="Times New Roman Bold"/>
              </a:rPr>
              <a:t>сусіда</a:t>
            </a:r>
            <a:r>
              <a:rPr lang="en-US" sz="2648" b="1" dirty="0">
                <a:solidFill>
                  <a:srgbClr val="000000"/>
                </a:solidFill>
                <a:latin typeface="Times New Roman Bold"/>
                <a:ea typeface="Times New Roman Bold"/>
                <a:cs typeface="Times New Roman Bold"/>
                <a:sym typeface="Times New Roman Bold"/>
              </a:rPr>
              <a:t>.</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Сьогодні</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релігійні</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споруди</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різних</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конфесій</a:t>
            </a:r>
            <a:r>
              <a:rPr lang="en-US" sz="2648" dirty="0">
                <a:solidFill>
                  <a:srgbClr val="000000"/>
                </a:solidFill>
                <a:latin typeface="Times New Roman"/>
                <a:ea typeface="Times New Roman"/>
                <a:cs typeface="Times New Roman"/>
                <a:sym typeface="Times New Roman"/>
              </a:rPr>
              <a:t> є </a:t>
            </a:r>
            <a:r>
              <a:rPr lang="en-US" sz="2648" dirty="0" err="1">
                <a:solidFill>
                  <a:srgbClr val="000000"/>
                </a:solidFill>
                <a:latin typeface="Times New Roman"/>
                <a:ea typeface="Times New Roman"/>
                <a:cs typeface="Times New Roman"/>
                <a:sym typeface="Times New Roman"/>
              </a:rPr>
              <a:t>не</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лише</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духовними</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центрами</a:t>
            </a:r>
            <a:r>
              <a:rPr lang="en-US" sz="2648" dirty="0">
                <a:solidFill>
                  <a:srgbClr val="000000"/>
                </a:solidFill>
                <a:latin typeface="Times New Roman"/>
                <a:ea typeface="Times New Roman"/>
                <a:cs typeface="Times New Roman"/>
                <a:sym typeface="Times New Roman"/>
              </a:rPr>
              <a:t>, а й </a:t>
            </a:r>
            <a:r>
              <a:rPr lang="en-US" sz="2648" dirty="0" err="1">
                <a:solidFill>
                  <a:srgbClr val="000000"/>
                </a:solidFill>
                <a:latin typeface="Times New Roman"/>
                <a:ea typeface="Times New Roman"/>
                <a:cs typeface="Times New Roman"/>
                <a:sym typeface="Times New Roman"/>
              </a:rPr>
              <a:t>пам’ятками</a:t>
            </a:r>
            <a:r>
              <a:rPr lang="en-US" sz="2648" dirty="0">
                <a:solidFill>
                  <a:srgbClr val="000000"/>
                </a:solidFill>
                <a:latin typeface="Times New Roman"/>
                <a:ea typeface="Times New Roman"/>
                <a:cs typeface="Times New Roman"/>
                <a:sym typeface="Times New Roman"/>
              </a:rPr>
              <a:t> </a:t>
            </a:r>
            <a:r>
              <a:rPr lang="en-US" sz="2648" dirty="0" err="1">
                <a:solidFill>
                  <a:srgbClr val="000000"/>
                </a:solidFill>
                <a:latin typeface="Times New Roman"/>
                <a:ea typeface="Times New Roman"/>
                <a:cs typeface="Times New Roman"/>
                <a:sym typeface="Times New Roman"/>
              </a:rPr>
              <a:t>історії</a:t>
            </a:r>
            <a:r>
              <a:rPr lang="en-US" sz="2648" dirty="0">
                <a:solidFill>
                  <a:srgbClr val="000000"/>
                </a:solidFill>
                <a:latin typeface="Times New Roman"/>
                <a:ea typeface="Times New Roman"/>
                <a:cs typeface="Times New Roman"/>
                <a:sym typeface="Times New Roman"/>
              </a:rPr>
              <a:t>.</a:t>
            </a:r>
          </a:p>
        </p:txBody>
      </p:sp>
      <p:sp>
        <p:nvSpPr>
          <p:cNvPr id="24" name="TextBox 24"/>
          <p:cNvSpPr txBox="1"/>
          <p:nvPr/>
        </p:nvSpPr>
        <p:spPr>
          <a:xfrm>
            <a:off x="10406704" y="658450"/>
            <a:ext cx="7123813" cy="9389834"/>
          </a:xfrm>
          <a:prstGeom prst="rect">
            <a:avLst/>
          </a:prstGeom>
        </p:spPr>
        <p:txBody>
          <a:bodyPr lIns="0" tIns="0" rIns="0" bIns="0" rtlCol="0" anchor="t">
            <a:spAutoFit/>
          </a:bodyPr>
          <a:lstStyle/>
          <a:p>
            <a:pPr algn="ctr">
              <a:lnSpc>
                <a:spcPts val="3530"/>
              </a:lnSpc>
              <a:spcBef>
                <a:spcPct val="0"/>
              </a:spcBef>
            </a:pPr>
            <a:r>
              <a:rPr lang="en-US" sz="2521" b="1">
                <a:solidFill>
                  <a:srgbClr val="1800AD"/>
                </a:solidFill>
                <a:latin typeface="Times New Roman Bold"/>
                <a:ea typeface="Times New Roman Bold"/>
                <a:cs typeface="Times New Roman Bold"/>
                <a:sym typeface="Times New Roman Bold"/>
              </a:rPr>
              <a:t>Велика хоральна синагога </a:t>
            </a:r>
          </a:p>
          <a:p>
            <a:pPr algn="l">
              <a:lnSpc>
                <a:spcPts val="3250"/>
              </a:lnSpc>
              <a:spcBef>
                <a:spcPct val="0"/>
              </a:spcBef>
            </a:pPr>
            <a:r>
              <a:rPr lang="en-US" sz="2321" b="1">
                <a:solidFill>
                  <a:srgbClr val="000000"/>
                </a:solidFill>
                <a:latin typeface="Times New Roman Bold"/>
                <a:ea typeface="Times New Roman Bold"/>
                <a:cs typeface="Times New Roman Bold"/>
                <a:sym typeface="Times New Roman Bold"/>
              </a:rPr>
              <a:t>     </a:t>
            </a:r>
            <a:r>
              <a:rPr lang="en-US" sz="2321">
                <a:solidFill>
                  <a:srgbClr val="000000"/>
                </a:solidFill>
                <a:latin typeface="Times New Roman"/>
                <a:ea typeface="Times New Roman"/>
                <a:cs typeface="Times New Roman"/>
                <a:sym typeface="Times New Roman"/>
              </a:rPr>
              <a:t>Побудована наприкінці XIX століття за проєктом </a:t>
            </a:r>
            <a:r>
              <a:rPr lang="en-US" sz="2321" b="1">
                <a:solidFill>
                  <a:srgbClr val="FF5757"/>
                </a:solidFill>
                <a:latin typeface="Times New Roman Bold"/>
                <a:ea typeface="Times New Roman Bold"/>
                <a:cs typeface="Times New Roman Bold"/>
                <a:sym typeface="Times New Roman Bold"/>
              </a:rPr>
              <a:t>польського архітектора Олександра Лишневського.</a:t>
            </a:r>
          </a:p>
          <a:p>
            <a:pPr algn="l">
              <a:lnSpc>
                <a:spcPts val="3250"/>
              </a:lnSpc>
              <a:spcBef>
                <a:spcPct val="0"/>
              </a:spcBef>
            </a:pPr>
            <a:r>
              <a:rPr lang="en-US" sz="2321">
                <a:solidFill>
                  <a:srgbClr val="000000"/>
                </a:solidFill>
                <a:latin typeface="Times New Roman"/>
                <a:ea typeface="Times New Roman"/>
                <a:cs typeface="Times New Roman"/>
                <a:sym typeface="Times New Roman"/>
              </a:rPr>
              <a:t>Виконана в еклектичному стилі з елементами мавританського стилю. Сьогодні тут діє не лише релігійна громада, а й благодійний центр та музей </a:t>
            </a:r>
            <a:r>
              <a:rPr lang="en-US" sz="2321" b="1">
                <a:solidFill>
                  <a:srgbClr val="004AAD"/>
                </a:solidFill>
                <a:latin typeface="Times New Roman Bold"/>
                <a:ea typeface="Times New Roman Bold"/>
                <a:cs typeface="Times New Roman Bold"/>
                <a:sym typeface="Times New Roman Bold"/>
              </a:rPr>
              <a:t>«Євреї Єлисаветграда»</a:t>
            </a:r>
            <a:r>
              <a:rPr lang="en-US" sz="2321" b="1">
                <a:solidFill>
                  <a:srgbClr val="000000"/>
                </a:solidFill>
                <a:latin typeface="Times New Roman Bold"/>
                <a:ea typeface="Times New Roman Bold"/>
                <a:cs typeface="Times New Roman Bold"/>
                <a:sym typeface="Times New Roman Bold"/>
              </a:rPr>
              <a:t>.</a:t>
            </a:r>
          </a:p>
          <a:p>
            <a:pPr algn="ctr">
              <a:lnSpc>
                <a:spcPts val="3250"/>
              </a:lnSpc>
              <a:spcBef>
                <a:spcPct val="0"/>
              </a:spcBef>
            </a:pPr>
            <a:endParaRPr lang="en-US" sz="2321" b="1">
              <a:solidFill>
                <a:srgbClr val="000000"/>
              </a:solidFill>
              <a:latin typeface="Times New Roman Bold"/>
              <a:ea typeface="Times New Roman Bold"/>
              <a:cs typeface="Times New Roman Bold"/>
              <a:sym typeface="Times New Roman Bold"/>
            </a:endParaRPr>
          </a:p>
          <a:p>
            <a:pPr algn="ctr">
              <a:lnSpc>
                <a:spcPts val="3250"/>
              </a:lnSpc>
              <a:spcBef>
                <a:spcPct val="0"/>
              </a:spcBef>
            </a:pPr>
            <a:r>
              <a:rPr lang="en-US" sz="2321" b="1">
                <a:solidFill>
                  <a:srgbClr val="00592E"/>
                </a:solidFill>
                <a:latin typeface="Times New Roman Bold"/>
                <a:ea typeface="Times New Roman Bold"/>
                <a:cs typeface="Times New Roman Bold"/>
                <a:sym typeface="Times New Roman Bold"/>
              </a:rPr>
              <a:t>Собор Різдва Пресвятої Богородиці</a:t>
            </a:r>
          </a:p>
          <a:p>
            <a:pPr algn="l">
              <a:lnSpc>
                <a:spcPts val="3250"/>
              </a:lnSpc>
              <a:spcBef>
                <a:spcPct val="0"/>
              </a:spcBef>
            </a:pPr>
            <a:r>
              <a:rPr lang="en-US" sz="2321">
                <a:solidFill>
                  <a:srgbClr val="000000"/>
                </a:solidFill>
                <a:latin typeface="Times New Roman"/>
                <a:ea typeface="Times New Roman"/>
                <a:cs typeface="Times New Roman"/>
                <a:sym typeface="Times New Roman"/>
              </a:rPr>
              <a:t>     Цей храм був </a:t>
            </a:r>
            <a:r>
              <a:rPr lang="en-US" sz="2321" b="1">
                <a:solidFill>
                  <a:srgbClr val="FF5757"/>
                </a:solidFill>
                <a:latin typeface="Times New Roman Bold"/>
                <a:ea typeface="Times New Roman Bold"/>
                <a:cs typeface="Times New Roman Bold"/>
                <a:sym typeface="Times New Roman Bold"/>
              </a:rPr>
              <a:t>заснований грецькою громадою</a:t>
            </a:r>
            <a:r>
              <a:rPr lang="en-US" sz="2321">
                <a:solidFill>
                  <a:srgbClr val="000000"/>
                </a:solidFill>
                <a:latin typeface="Times New Roman"/>
                <a:ea typeface="Times New Roman"/>
                <a:cs typeface="Times New Roman"/>
                <a:sym typeface="Times New Roman"/>
              </a:rPr>
              <a:t> міста у 1812 році. Він є яскравим свідченням того, як грецькі купці та переселенці впливали на духовне та культурне життя міста, привносячи свої традиції церковної архітектури.</a:t>
            </a:r>
          </a:p>
          <a:p>
            <a:pPr algn="ctr">
              <a:lnSpc>
                <a:spcPts val="3250"/>
              </a:lnSpc>
              <a:spcBef>
                <a:spcPct val="0"/>
              </a:spcBef>
            </a:pPr>
            <a:endParaRPr lang="en-US" sz="2321">
              <a:solidFill>
                <a:srgbClr val="000000"/>
              </a:solidFill>
              <a:latin typeface="Times New Roman"/>
              <a:ea typeface="Times New Roman"/>
              <a:cs typeface="Times New Roman"/>
              <a:sym typeface="Times New Roman"/>
            </a:endParaRPr>
          </a:p>
          <a:p>
            <a:pPr algn="ctr">
              <a:lnSpc>
                <a:spcPts val="3250"/>
              </a:lnSpc>
              <a:spcBef>
                <a:spcPct val="0"/>
              </a:spcBef>
            </a:pPr>
            <a:r>
              <a:rPr lang="en-US" sz="2321" b="1">
                <a:solidFill>
                  <a:srgbClr val="7E4B00"/>
                </a:solidFill>
                <a:latin typeface="Times New Roman Bold"/>
                <a:ea typeface="Times New Roman Bold"/>
                <a:cs typeface="Times New Roman Bold"/>
                <a:sym typeface="Times New Roman Bold"/>
              </a:rPr>
              <a:t>Римсько-католицький костел Святого Духа </a:t>
            </a:r>
          </a:p>
          <a:p>
            <a:pPr algn="l">
              <a:lnSpc>
                <a:spcPts val="3250"/>
              </a:lnSpc>
              <a:spcBef>
                <a:spcPct val="0"/>
              </a:spcBef>
            </a:pPr>
            <a:r>
              <a:rPr lang="en-US" sz="2321">
                <a:solidFill>
                  <a:srgbClr val="000000"/>
                </a:solidFill>
                <a:latin typeface="Times New Roman"/>
                <a:ea typeface="Times New Roman"/>
                <a:cs typeface="Times New Roman"/>
                <a:sym typeface="Times New Roman"/>
              </a:rPr>
              <a:t>    Сучасна будівля продовжує традиції католицької громади міста, яка історично складалася з </a:t>
            </a:r>
            <a:r>
              <a:rPr lang="en-US" sz="2321" b="1">
                <a:solidFill>
                  <a:srgbClr val="004AAD"/>
                </a:solidFill>
                <a:latin typeface="Times New Roman Bold"/>
                <a:ea typeface="Times New Roman Bold"/>
                <a:cs typeface="Times New Roman Bold"/>
                <a:sym typeface="Times New Roman Bold"/>
              </a:rPr>
              <a:t>поляків, німців та литовців. </a:t>
            </a:r>
            <a:r>
              <a:rPr lang="en-US" sz="2321">
                <a:solidFill>
                  <a:srgbClr val="000000"/>
                </a:solidFill>
                <a:latin typeface="Times New Roman"/>
                <a:ea typeface="Times New Roman"/>
                <a:cs typeface="Times New Roman"/>
                <a:sym typeface="Times New Roman"/>
              </a:rPr>
              <a:t>Присутність костелу підкреслює зв'язок Кропивницького з західноєвропейською християнською культурою.</a:t>
            </a:r>
          </a:p>
          <a:p>
            <a:pPr algn="ctr">
              <a:lnSpc>
                <a:spcPts val="2970"/>
              </a:lnSpc>
              <a:spcBef>
                <a:spcPct val="0"/>
              </a:spcBef>
            </a:pPr>
            <a:endParaRPr lang="en-US" sz="2321">
              <a:solidFill>
                <a:srgbClr val="000000"/>
              </a:solidFill>
              <a:latin typeface="Times New Roman"/>
              <a:ea typeface="Times New Roman"/>
              <a:cs typeface="Times New Roman"/>
              <a:sym typeface="Times New Roman"/>
            </a:endParaRPr>
          </a:p>
          <a:p>
            <a:pPr algn="ctr">
              <a:lnSpc>
                <a:spcPts val="2970"/>
              </a:lnSpc>
              <a:spcBef>
                <a:spcPct val="0"/>
              </a:spcBef>
            </a:pPr>
            <a:endParaRPr lang="en-US" sz="2321">
              <a:solidFill>
                <a:srgbClr val="000000"/>
              </a:solidFill>
              <a:latin typeface="Times New Roman"/>
              <a:ea typeface="Times New Roman"/>
              <a:cs typeface="Times New Roman"/>
              <a:sym typeface="Times New Roman"/>
            </a:endParaRPr>
          </a:p>
        </p:txBody>
      </p:sp>
      <p:sp>
        <p:nvSpPr>
          <p:cNvPr id="25" name="Freeform 25"/>
          <p:cNvSpPr/>
          <p:nvPr/>
        </p:nvSpPr>
        <p:spPr>
          <a:xfrm rot="5400000" flipH="1">
            <a:off x="6101300" y="2949515"/>
            <a:ext cx="2801967" cy="4415707"/>
          </a:xfrm>
          <a:custGeom>
            <a:avLst/>
            <a:gdLst/>
            <a:ahLst/>
            <a:cxnLst/>
            <a:rect l="l" t="t" r="r" b="b"/>
            <a:pathLst>
              <a:path w="2801967" h="4415707">
                <a:moveTo>
                  <a:pt x="2801966" y="0"/>
                </a:moveTo>
                <a:lnTo>
                  <a:pt x="0" y="0"/>
                </a:lnTo>
                <a:lnTo>
                  <a:pt x="0" y="4415707"/>
                </a:lnTo>
                <a:lnTo>
                  <a:pt x="2801966" y="4415707"/>
                </a:lnTo>
                <a:lnTo>
                  <a:pt x="2801966"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26" name="Freeform 26"/>
          <p:cNvSpPr/>
          <p:nvPr/>
        </p:nvSpPr>
        <p:spPr>
          <a:xfrm rot="5400000" flipH="1" flipV="1">
            <a:off x="6028644" y="5902111"/>
            <a:ext cx="3103613" cy="4891080"/>
          </a:xfrm>
          <a:custGeom>
            <a:avLst/>
            <a:gdLst/>
            <a:ahLst/>
            <a:cxnLst/>
            <a:rect l="l" t="t" r="r" b="b"/>
            <a:pathLst>
              <a:path w="3103613" h="4891080">
                <a:moveTo>
                  <a:pt x="3103613" y="4891080"/>
                </a:moveTo>
                <a:lnTo>
                  <a:pt x="0" y="4891080"/>
                </a:lnTo>
                <a:lnTo>
                  <a:pt x="0" y="0"/>
                </a:lnTo>
                <a:lnTo>
                  <a:pt x="3103613" y="0"/>
                </a:lnTo>
                <a:lnTo>
                  <a:pt x="3103613" y="489108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45642">
            <a:off x="-1053306" y="-2290325"/>
            <a:ext cx="20394612" cy="14867649"/>
          </a:xfrm>
          <a:custGeom>
            <a:avLst/>
            <a:gdLst/>
            <a:ahLst/>
            <a:cxnLst/>
            <a:rect l="l" t="t" r="r" b="b"/>
            <a:pathLst>
              <a:path w="20394612" h="14867649">
                <a:moveTo>
                  <a:pt x="2794159" y="0"/>
                </a:moveTo>
                <a:lnTo>
                  <a:pt x="20394612" y="4967395"/>
                </a:lnTo>
                <a:lnTo>
                  <a:pt x="17600453" y="14867650"/>
                </a:lnTo>
                <a:lnTo>
                  <a:pt x="0" y="9900255"/>
                </a:lnTo>
                <a:lnTo>
                  <a:pt x="2794159" y="0"/>
                </a:lnTo>
                <a:close/>
              </a:path>
            </a:pathLst>
          </a:custGeom>
          <a:blipFill>
            <a:blip r:embed="rId2"/>
            <a:stretch>
              <a:fillRect l="-36404" t="-14307" r="-11738"/>
            </a:stretch>
          </a:blipFill>
        </p:spPr>
      </p:sp>
      <p:grpSp>
        <p:nvGrpSpPr>
          <p:cNvPr id="3" name="Group 3"/>
          <p:cNvGrpSpPr/>
          <p:nvPr/>
        </p:nvGrpSpPr>
        <p:grpSpPr>
          <a:xfrm rot="5486727">
            <a:off x="-6667719" y="-3851549"/>
            <a:ext cx="12355791" cy="17293342"/>
            <a:chOff x="0" y="0"/>
            <a:chExt cx="3254200" cy="4554625"/>
          </a:xfrm>
        </p:grpSpPr>
        <p:sp>
          <p:nvSpPr>
            <p:cNvPr id="4" name="Freeform 4"/>
            <p:cNvSpPr/>
            <p:nvPr/>
          </p:nvSpPr>
          <p:spPr>
            <a:xfrm>
              <a:off x="0" y="0"/>
              <a:ext cx="3254200" cy="4554625"/>
            </a:xfrm>
            <a:custGeom>
              <a:avLst/>
              <a:gdLst/>
              <a:ahLst/>
              <a:cxnLst/>
              <a:rect l="l" t="t" r="r" b="b"/>
              <a:pathLst>
                <a:path w="3254200" h="4554625">
                  <a:moveTo>
                    <a:pt x="0" y="0"/>
                  </a:moveTo>
                  <a:lnTo>
                    <a:pt x="3254200" y="0"/>
                  </a:lnTo>
                  <a:lnTo>
                    <a:pt x="3254200" y="4554625"/>
                  </a:lnTo>
                  <a:lnTo>
                    <a:pt x="0" y="4554625"/>
                  </a:lnTo>
                  <a:close/>
                </a:path>
              </a:pathLst>
            </a:custGeom>
            <a:gradFill rotWithShape="1">
              <a:gsLst>
                <a:gs pos="0">
                  <a:srgbClr val="301404">
                    <a:alpha val="0"/>
                  </a:srgbClr>
                </a:gs>
                <a:gs pos="50000">
                  <a:srgbClr val="190A02">
                    <a:alpha val="56950"/>
                  </a:srgbClr>
                </a:gs>
                <a:gs pos="100000">
                  <a:srgbClr val="190A02">
                    <a:alpha val="85000"/>
                  </a:srgbClr>
                </a:gs>
              </a:gsLst>
              <a:lin ang="5400000"/>
            </a:gradFill>
          </p:spPr>
        </p:sp>
        <p:sp>
          <p:nvSpPr>
            <p:cNvPr id="5" name="TextBox 5"/>
            <p:cNvSpPr txBox="1"/>
            <p:nvPr/>
          </p:nvSpPr>
          <p:spPr>
            <a:xfrm>
              <a:off x="0" y="-38100"/>
              <a:ext cx="3254200" cy="4592725"/>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5400000">
            <a:off x="4057972" y="-3465418"/>
            <a:ext cx="12355791" cy="17293342"/>
            <a:chOff x="0" y="0"/>
            <a:chExt cx="3254200" cy="4554625"/>
          </a:xfrm>
        </p:grpSpPr>
        <p:sp>
          <p:nvSpPr>
            <p:cNvPr id="7" name="Freeform 7"/>
            <p:cNvSpPr/>
            <p:nvPr/>
          </p:nvSpPr>
          <p:spPr>
            <a:xfrm>
              <a:off x="0" y="0"/>
              <a:ext cx="3254200" cy="4554625"/>
            </a:xfrm>
            <a:custGeom>
              <a:avLst/>
              <a:gdLst/>
              <a:ahLst/>
              <a:cxnLst/>
              <a:rect l="l" t="t" r="r" b="b"/>
              <a:pathLst>
                <a:path w="3254200" h="4554625">
                  <a:moveTo>
                    <a:pt x="0" y="0"/>
                  </a:moveTo>
                  <a:lnTo>
                    <a:pt x="3254200" y="0"/>
                  </a:lnTo>
                  <a:lnTo>
                    <a:pt x="3254200" y="4554625"/>
                  </a:lnTo>
                  <a:lnTo>
                    <a:pt x="0" y="4554625"/>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8" name="TextBox 8"/>
            <p:cNvSpPr txBox="1"/>
            <p:nvPr/>
          </p:nvSpPr>
          <p:spPr>
            <a:xfrm>
              <a:off x="0" y="-38100"/>
              <a:ext cx="3254200" cy="4592725"/>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228612" y="2743813"/>
            <a:ext cx="9446255" cy="7313318"/>
            <a:chOff x="0" y="0"/>
            <a:chExt cx="2487903" cy="1926141"/>
          </a:xfrm>
        </p:grpSpPr>
        <p:sp>
          <p:nvSpPr>
            <p:cNvPr id="10" name="Freeform 10"/>
            <p:cNvSpPr/>
            <p:nvPr/>
          </p:nvSpPr>
          <p:spPr>
            <a:xfrm>
              <a:off x="0" y="0"/>
              <a:ext cx="2487903" cy="1926141"/>
            </a:xfrm>
            <a:custGeom>
              <a:avLst/>
              <a:gdLst/>
              <a:ahLst/>
              <a:cxnLst/>
              <a:rect l="l" t="t" r="r" b="b"/>
              <a:pathLst>
                <a:path w="2487903" h="1926141">
                  <a:moveTo>
                    <a:pt x="29505" y="0"/>
                  </a:moveTo>
                  <a:lnTo>
                    <a:pt x="2458398" y="0"/>
                  </a:lnTo>
                  <a:cubicBezTo>
                    <a:pt x="2466223" y="0"/>
                    <a:pt x="2473728" y="3109"/>
                    <a:pt x="2479261" y="8642"/>
                  </a:cubicBezTo>
                  <a:cubicBezTo>
                    <a:pt x="2484794" y="14175"/>
                    <a:pt x="2487903" y="21680"/>
                    <a:pt x="2487903" y="29505"/>
                  </a:cubicBezTo>
                  <a:lnTo>
                    <a:pt x="2487903" y="1896637"/>
                  </a:lnTo>
                  <a:cubicBezTo>
                    <a:pt x="2487903" y="1912932"/>
                    <a:pt x="2474693" y="1926141"/>
                    <a:pt x="2458398" y="1926141"/>
                  </a:cubicBezTo>
                  <a:lnTo>
                    <a:pt x="29505" y="1926141"/>
                  </a:lnTo>
                  <a:cubicBezTo>
                    <a:pt x="21680" y="1926141"/>
                    <a:pt x="14175" y="1923033"/>
                    <a:pt x="8642" y="1917500"/>
                  </a:cubicBezTo>
                  <a:cubicBezTo>
                    <a:pt x="3109" y="1911966"/>
                    <a:pt x="0" y="1904462"/>
                    <a:pt x="0" y="1896637"/>
                  </a:cubicBezTo>
                  <a:lnTo>
                    <a:pt x="0" y="29505"/>
                  </a:lnTo>
                  <a:cubicBezTo>
                    <a:pt x="0" y="21680"/>
                    <a:pt x="3109" y="14175"/>
                    <a:pt x="8642" y="8642"/>
                  </a:cubicBezTo>
                  <a:cubicBezTo>
                    <a:pt x="14175" y="3109"/>
                    <a:pt x="21680" y="0"/>
                    <a:pt x="29505" y="0"/>
                  </a:cubicBezTo>
                  <a:close/>
                </a:path>
              </a:pathLst>
            </a:custGeom>
            <a:solidFill>
              <a:srgbClr val="FFF5E5">
                <a:alpha val="75686"/>
              </a:srgbClr>
            </a:solidFill>
            <a:ln cap="rnd">
              <a:noFill/>
              <a:prstDash val="solid"/>
              <a:round/>
            </a:ln>
          </p:spPr>
        </p:sp>
        <p:sp>
          <p:nvSpPr>
            <p:cNvPr id="11" name="TextBox 11"/>
            <p:cNvSpPr txBox="1"/>
            <p:nvPr/>
          </p:nvSpPr>
          <p:spPr>
            <a:xfrm>
              <a:off x="0" y="-38100"/>
              <a:ext cx="2487903" cy="196424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12"/>
          <p:cNvGrpSpPr/>
          <p:nvPr/>
        </p:nvGrpSpPr>
        <p:grpSpPr>
          <a:xfrm>
            <a:off x="498799" y="3112885"/>
            <a:ext cx="8878567" cy="6772186"/>
            <a:chOff x="0" y="0"/>
            <a:chExt cx="2338388" cy="1783621"/>
          </a:xfrm>
        </p:grpSpPr>
        <p:sp>
          <p:nvSpPr>
            <p:cNvPr id="13" name="Freeform 13"/>
            <p:cNvSpPr/>
            <p:nvPr/>
          </p:nvSpPr>
          <p:spPr>
            <a:xfrm>
              <a:off x="0" y="0"/>
              <a:ext cx="2338388" cy="1783621"/>
            </a:xfrm>
            <a:custGeom>
              <a:avLst/>
              <a:gdLst/>
              <a:ahLst/>
              <a:cxnLst/>
              <a:rect l="l" t="t" r="r" b="b"/>
              <a:pathLst>
                <a:path w="2338388" h="1783621">
                  <a:moveTo>
                    <a:pt x="20056" y="0"/>
                  </a:moveTo>
                  <a:lnTo>
                    <a:pt x="2318332" y="0"/>
                  </a:lnTo>
                  <a:cubicBezTo>
                    <a:pt x="2323651" y="0"/>
                    <a:pt x="2328753" y="2113"/>
                    <a:pt x="2332514" y="5874"/>
                  </a:cubicBezTo>
                  <a:cubicBezTo>
                    <a:pt x="2336275" y="9635"/>
                    <a:pt x="2338388" y="14736"/>
                    <a:pt x="2338388" y="20056"/>
                  </a:cubicBezTo>
                  <a:lnTo>
                    <a:pt x="2338388" y="1763565"/>
                  </a:lnTo>
                  <a:cubicBezTo>
                    <a:pt x="2338388" y="1768884"/>
                    <a:pt x="2336275" y="1773986"/>
                    <a:pt x="2332514" y="1777747"/>
                  </a:cubicBezTo>
                  <a:cubicBezTo>
                    <a:pt x="2328753" y="1781508"/>
                    <a:pt x="2323651" y="1783621"/>
                    <a:pt x="2318332" y="1783621"/>
                  </a:cubicBezTo>
                  <a:lnTo>
                    <a:pt x="20056" y="1783621"/>
                  </a:lnTo>
                  <a:cubicBezTo>
                    <a:pt x="8979" y="1783621"/>
                    <a:pt x="0" y="1774642"/>
                    <a:pt x="0" y="1763565"/>
                  </a:cubicBezTo>
                  <a:lnTo>
                    <a:pt x="0" y="20056"/>
                  </a:lnTo>
                  <a:cubicBezTo>
                    <a:pt x="0" y="8979"/>
                    <a:pt x="8979" y="0"/>
                    <a:pt x="20056" y="0"/>
                  </a:cubicBezTo>
                  <a:close/>
                </a:path>
              </a:pathLst>
            </a:custGeom>
            <a:ln w="19050" cap="rnd">
              <a:solidFill>
                <a:srgbClr val="2C1A0D"/>
              </a:solidFill>
              <a:prstDash val="solid"/>
              <a:round/>
            </a:ln>
          </p:spPr>
        </p:sp>
        <p:sp>
          <p:nvSpPr>
            <p:cNvPr id="14" name="TextBox 14"/>
            <p:cNvSpPr txBox="1"/>
            <p:nvPr/>
          </p:nvSpPr>
          <p:spPr>
            <a:xfrm>
              <a:off x="0" y="-38100"/>
              <a:ext cx="2338388" cy="1821721"/>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4472817" y="2978146"/>
            <a:ext cx="3027078" cy="3633952"/>
          </a:xfrm>
          <a:custGeom>
            <a:avLst/>
            <a:gdLst/>
            <a:ahLst/>
            <a:cxnLst/>
            <a:rect l="l" t="t" r="r" b="b"/>
            <a:pathLst>
              <a:path w="3027078" h="3633952">
                <a:moveTo>
                  <a:pt x="0" y="0"/>
                </a:moveTo>
                <a:lnTo>
                  <a:pt x="3027078" y="0"/>
                </a:lnTo>
                <a:lnTo>
                  <a:pt x="3027078" y="3633952"/>
                </a:lnTo>
                <a:lnTo>
                  <a:pt x="0" y="3633952"/>
                </a:lnTo>
                <a:lnTo>
                  <a:pt x="0" y="0"/>
                </a:lnTo>
                <a:close/>
              </a:path>
            </a:pathLst>
          </a:custGeom>
          <a:blipFill>
            <a:blip r:embed="rId3"/>
            <a:stretch>
              <a:fillRect l="-54844" t="-25147" r="-54562" b="-83445"/>
            </a:stretch>
          </a:blipFill>
        </p:spPr>
      </p:sp>
      <p:sp>
        <p:nvSpPr>
          <p:cNvPr id="16" name="Freeform 16"/>
          <p:cNvSpPr/>
          <p:nvPr/>
        </p:nvSpPr>
        <p:spPr>
          <a:xfrm>
            <a:off x="9539743" y="231675"/>
            <a:ext cx="3027078" cy="2014383"/>
          </a:xfrm>
          <a:custGeom>
            <a:avLst/>
            <a:gdLst/>
            <a:ahLst/>
            <a:cxnLst/>
            <a:rect l="l" t="t" r="r" b="b"/>
            <a:pathLst>
              <a:path w="3027078" h="2014383">
                <a:moveTo>
                  <a:pt x="0" y="0"/>
                </a:moveTo>
                <a:lnTo>
                  <a:pt x="3027078" y="0"/>
                </a:lnTo>
                <a:lnTo>
                  <a:pt x="3027078" y="2014383"/>
                </a:lnTo>
                <a:lnTo>
                  <a:pt x="0" y="2014383"/>
                </a:lnTo>
                <a:lnTo>
                  <a:pt x="0" y="0"/>
                </a:lnTo>
                <a:close/>
              </a:path>
            </a:pathLst>
          </a:custGeom>
          <a:blipFill>
            <a:blip r:embed="rId4">
              <a:alphaModFix amt="74000"/>
            </a:blip>
            <a:stretch>
              <a:fillRect/>
            </a:stretch>
          </a:blipFill>
        </p:spPr>
      </p:sp>
      <p:sp>
        <p:nvSpPr>
          <p:cNvPr id="17" name="Freeform 17"/>
          <p:cNvSpPr/>
          <p:nvPr/>
        </p:nvSpPr>
        <p:spPr>
          <a:xfrm>
            <a:off x="14472817" y="459549"/>
            <a:ext cx="2685844" cy="2014383"/>
          </a:xfrm>
          <a:custGeom>
            <a:avLst/>
            <a:gdLst/>
            <a:ahLst/>
            <a:cxnLst/>
            <a:rect l="l" t="t" r="r" b="b"/>
            <a:pathLst>
              <a:path w="2685844" h="2014383">
                <a:moveTo>
                  <a:pt x="0" y="0"/>
                </a:moveTo>
                <a:lnTo>
                  <a:pt x="2685844" y="0"/>
                </a:lnTo>
                <a:lnTo>
                  <a:pt x="2685844" y="2014383"/>
                </a:lnTo>
                <a:lnTo>
                  <a:pt x="0" y="2014383"/>
                </a:lnTo>
                <a:lnTo>
                  <a:pt x="0" y="0"/>
                </a:lnTo>
                <a:close/>
              </a:path>
            </a:pathLst>
          </a:custGeom>
          <a:blipFill>
            <a:blip r:embed="rId5"/>
            <a:stretch>
              <a:fillRect/>
            </a:stretch>
          </a:blipFill>
        </p:spPr>
      </p:sp>
      <p:sp>
        <p:nvSpPr>
          <p:cNvPr id="18" name="Freeform 18"/>
          <p:cNvSpPr/>
          <p:nvPr/>
        </p:nvSpPr>
        <p:spPr>
          <a:xfrm>
            <a:off x="10474967" y="2473932"/>
            <a:ext cx="3200239" cy="4676148"/>
          </a:xfrm>
          <a:custGeom>
            <a:avLst/>
            <a:gdLst/>
            <a:ahLst/>
            <a:cxnLst/>
            <a:rect l="l" t="t" r="r" b="b"/>
            <a:pathLst>
              <a:path w="3200239" h="4676148">
                <a:moveTo>
                  <a:pt x="0" y="0"/>
                </a:moveTo>
                <a:lnTo>
                  <a:pt x="3200239" y="0"/>
                </a:lnTo>
                <a:lnTo>
                  <a:pt x="3200239" y="4676148"/>
                </a:lnTo>
                <a:lnTo>
                  <a:pt x="0" y="4676148"/>
                </a:lnTo>
                <a:lnTo>
                  <a:pt x="0" y="0"/>
                </a:lnTo>
                <a:close/>
              </a:path>
            </a:pathLst>
          </a:custGeom>
          <a:blipFill>
            <a:blip r:embed="rId6"/>
            <a:stretch>
              <a:fillRect/>
            </a:stretch>
          </a:blipFill>
        </p:spPr>
      </p:sp>
      <p:sp>
        <p:nvSpPr>
          <p:cNvPr id="19" name="Freeform 19"/>
          <p:cNvSpPr/>
          <p:nvPr/>
        </p:nvSpPr>
        <p:spPr>
          <a:xfrm>
            <a:off x="13071425" y="6786057"/>
            <a:ext cx="3662731" cy="3099014"/>
          </a:xfrm>
          <a:custGeom>
            <a:avLst/>
            <a:gdLst/>
            <a:ahLst/>
            <a:cxnLst/>
            <a:rect l="l" t="t" r="r" b="b"/>
            <a:pathLst>
              <a:path w="3662731" h="3099014">
                <a:moveTo>
                  <a:pt x="0" y="0"/>
                </a:moveTo>
                <a:lnTo>
                  <a:pt x="3662731" y="0"/>
                </a:lnTo>
                <a:lnTo>
                  <a:pt x="3662731" y="3099014"/>
                </a:lnTo>
                <a:lnTo>
                  <a:pt x="0" y="3099014"/>
                </a:lnTo>
                <a:lnTo>
                  <a:pt x="0" y="0"/>
                </a:lnTo>
                <a:close/>
              </a:path>
            </a:pathLst>
          </a:custGeom>
          <a:blipFill>
            <a:blip r:embed="rId7"/>
            <a:stretch>
              <a:fillRect/>
            </a:stretch>
          </a:blipFill>
        </p:spPr>
      </p:sp>
      <p:sp>
        <p:nvSpPr>
          <p:cNvPr id="20" name="TextBox 20"/>
          <p:cNvSpPr txBox="1"/>
          <p:nvPr/>
        </p:nvSpPr>
        <p:spPr>
          <a:xfrm>
            <a:off x="228612" y="225819"/>
            <a:ext cx="8980862" cy="2248113"/>
          </a:xfrm>
          <a:prstGeom prst="rect">
            <a:avLst/>
          </a:prstGeom>
        </p:spPr>
        <p:txBody>
          <a:bodyPr lIns="0" tIns="0" rIns="0" bIns="0" rtlCol="0" anchor="t">
            <a:spAutoFit/>
          </a:bodyPr>
          <a:lstStyle/>
          <a:p>
            <a:pPr algn="ctr">
              <a:lnSpc>
                <a:spcPts val="8913"/>
              </a:lnSpc>
              <a:spcBef>
                <a:spcPct val="0"/>
              </a:spcBef>
            </a:pPr>
            <a:r>
              <a:rPr lang="en-US" sz="6366" b="1">
                <a:solidFill>
                  <a:srgbClr val="FFFFFF"/>
                </a:solidFill>
                <a:latin typeface="Times New Roman Bold"/>
                <a:ea typeface="Times New Roman Bold"/>
                <a:cs typeface="Times New Roman Bold"/>
                <a:sym typeface="Times New Roman Bold"/>
              </a:rPr>
              <a:t>Вірменська культура в нашому місті</a:t>
            </a:r>
          </a:p>
        </p:txBody>
      </p:sp>
      <p:sp>
        <p:nvSpPr>
          <p:cNvPr id="21" name="TextBox 21"/>
          <p:cNvSpPr txBox="1"/>
          <p:nvPr/>
        </p:nvSpPr>
        <p:spPr>
          <a:xfrm>
            <a:off x="673949" y="3182320"/>
            <a:ext cx="8535525" cy="6335111"/>
          </a:xfrm>
          <a:prstGeom prst="rect">
            <a:avLst/>
          </a:prstGeom>
        </p:spPr>
        <p:txBody>
          <a:bodyPr lIns="0" tIns="0" rIns="0" bIns="0" rtlCol="0" anchor="t">
            <a:spAutoFit/>
          </a:bodyPr>
          <a:lstStyle/>
          <a:p>
            <a:pPr algn="l">
              <a:lnSpc>
                <a:spcPts val="2847"/>
              </a:lnSpc>
            </a:pPr>
            <a:r>
              <a:rPr lang="en-US" sz="2033">
                <a:solidFill>
                  <a:srgbClr val="000000"/>
                </a:solidFill>
                <a:latin typeface="Times New Roman"/>
                <a:ea typeface="Times New Roman"/>
                <a:cs typeface="Times New Roman"/>
                <a:sym typeface="Times New Roman"/>
              </a:rPr>
              <a:t>    В культурі кожного народу є унікальні та неповторні символи, які її вирізняють з-поміж інших культур світу. Для Вірменії такими символами є </a:t>
            </a:r>
            <a:r>
              <a:rPr lang="en-US" sz="2033" b="1">
                <a:solidFill>
                  <a:srgbClr val="AD0000"/>
                </a:solidFill>
                <a:latin typeface="Times New Roman Bold"/>
                <a:ea typeface="Times New Roman Bold"/>
                <a:cs typeface="Times New Roman Bold"/>
                <a:sym typeface="Times New Roman Bold"/>
              </a:rPr>
              <a:t>хачкари</a:t>
            </a:r>
            <a:r>
              <a:rPr lang="en-US" sz="2033">
                <a:solidFill>
                  <a:srgbClr val="000000"/>
                </a:solidFill>
                <a:latin typeface="Times New Roman"/>
                <a:ea typeface="Times New Roman"/>
                <a:cs typeface="Times New Roman"/>
                <a:sym typeface="Times New Roman"/>
              </a:rPr>
              <a:t> - </a:t>
            </a:r>
            <a:r>
              <a:rPr lang="en-US" sz="2033" b="1" i="1">
                <a:solidFill>
                  <a:srgbClr val="000000"/>
                </a:solidFill>
                <a:latin typeface="Times New Roman Bold Italics"/>
                <a:ea typeface="Times New Roman Bold Italics"/>
                <a:cs typeface="Times New Roman Bold Italics"/>
                <a:sym typeface="Times New Roman Bold Italics"/>
              </a:rPr>
              <a:t>це кам'яні стели з зображенням хреста,</a:t>
            </a:r>
            <a:r>
              <a:rPr lang="en-US" sz="2033">
                <a:solidFill>
                  <a:srgbClr val="000000"/>
                </a:solidFill>
                <a:latin typeface="Times New Roman"/>
                <a:ea typeface="Times New Roman"/>
                <a:cs typeface="Times New Roman"/>
                <a:sym typeface="Times New Roman"/>
              </a:rPr>
              <a:t> які не мають аналогів ні у одного з народів світу. Вірменською мовою "</a:t>
            </a:r>
            <a:r>
              <a:rPr lang="en-US" sz="2033" b="1">
                <a:solidFill>
                  <a:srgbClr val="00592E"/>
                </a:solidFill>
                <a:latin typeface="Times New Roman Bold"/>
                <a:ea typeface="Times New Roman Bold"/>
                <a:cs typeface="Times New Roman Bold"/>
                <a:sym typeface="Times New Roman Bold"/>
              </a:rPr>
              <a:t>хач</a:t>
            </a:r>
            <a:r>
              <a:rPr lang="en-US" sz="2033">
                <a:solidFill>
                  <a:srgbClr val="000000"/>
                </a:solidFill>
                <a:latin typeface="Times New Roman"/>
                <a:ea typeface="Times New Roman"/>
                <a:cs typeface="Times New Roman"/>
                <a:sym typeface="Times New Roman"/>
              </a:rPr>
              <a:t>" означає" </a:t>
            </a:r>
            <a:r>
              <a:rPr lang="en-US" sz="2033" b="1">
                <a:solidFill>
                  <a:srgbClr val="1800AD"/>
                </a:solidFill>
                <a:latin typeface="Times New Roman Bold"/>
                <a:ea typeface="Times New Roman Bold"/>
                <a:cs typeface="Times New Roman Bold"/>
                <a:sym typeface="Times New Roman Bold"/>
              </a:rPr>
              <a:t>хрест </a:t>
            </a:r>
            <a:r>
              <a:rPr lang="en-US" sz="2033">
                <a:solidFill>
                  <a:srgbClr val="000000"/>
                </a:solidFill>
                <a:latin typeface="Times New Roman"/>
                <a:ea typeface="Times New Roman"/>
                <a:cs typeface="Times New Roman"/>
                <a:sym typeface="Times New Roman"/>
              </a:rPr>
              <a:t>", а "</a:t>
            </a:r>
            <a:r>
              <a:rPr lang="en-US" sz="2033" b="1">
                <a:solidFill>
                  <a:srgbClr val="00592E"/>
                </a:solidFill>
                <a:latin typeface="Times New Roman Bold"/>
                <a:ea typeface="Times New Roman Bold"/>
                <a:cs typeface="Times New Roman Bold"/>
                <a:sym typeface="Times New Roman Bold"/>
              </a:rPr>
              <a:t>кар</a:t>
            </a:r>
            <a:r>
              <a:rPr lang="en-US" sz="2033">
                <a:solidFill>
                  <a:srgbClr val="000000"/>
                </a:solidFill>
                <a:latin typeface="Times New Roman"/>
                <a:ea typeface="Times New Roman"/>
                <a:cs typeface="Times New Roman"/>
                <a:sym typeface="Times New Roman"/>
              </a:rPr>
              <a:t>"- "</a:t>
            </a:r>
            <a:r>
              <a:rPr lang="en-US" sz="2033">
                <a:solidFill>
                  <a:srgbClr val="1800AD"/>
                </a:solidFill>
                <a:latin typeface="Times New Roman"/>
                <a:ea typeface="Times New Roman"/>
                <a:cs typeface="Times New Roman"/>
                <a:sym typeface="Times New Roman"/>
              </a:rPr>
              <a:t>камінь</a:t>
            </a:r>
            <a:r>
              <a:rPr lang="en-US" sz="2033">
                <a:solidFill>
                  <a:srgbClr val="000000"/>
                </a:solidFill>
                <a:latin typeface="Times New Roman"/>
                <a:ea typeface="Times New Roman"/>
                <a:cs typeface="Times New Roman"/>
                <a:sym typeface="Times New Roman"/>
              </a:rPr>
              <a:t>".Розташований на вулиці Миколи Смоленчука</a:t>
            </a:r>
          </a:p>
          <a:p>
            <a:pPr algn="l">
              <a:lnSpc>
                <a:spcPts val="2847"/>
              </a:lnSpc>
            </a:pPr>
            <a:r>
              <a:rPr lang="en-US" sz="2033">
                <a:solidFill>
                  <a:srgbClr val="000000"/>
                </a:solidFill>
                <a:latin typeface="Times New Roman"/>
                <a:ea typeface="Times New Roman"/>
                <a:cs typeface="Times New Roman"/>
                <a:sym typeface="Times New Roman"/>
              </a:rPr>
              <a:t>   Для вірмен Хачкар має високе духовне значення, оскільки відповідно до канонів Вірменської Апостольської церкви, хачкари освячують, і саме біля них відбуваються найбільш значущі події в житті кожного вірменина.</a:t>
            </a:r>
          </a:p>
          <a:p>
            <a:pPr algn="l">
              <a:lnSpc>
                <a:spcPts val="2847"/>
              </a:lnSpc>
            </a:pPr>
            <a:r>
              <a:rPr lang="en-US" sz="2033">
                <a:solidFill>
                  <a:srgbClr val="000000"/>
                </a:solidFill>
                <a:latin typeface="Times New Roman"/>
                <a:ea typeface="Times New Roman"/>
                <a:cs typeface="Times New Roman"/>
                <a:sym typeface="Times New Roman"/>
              </a:rPr>
              <a:t>   </a:t>
            </a:r>
            <a:r>
              <a:rPr lang="en-US" sz="2033">
                <a:solidFill>
                  <a:srgbClr val="D19500"/>
                </a:solidFill>
                <a:latin typeface="Times New Roman"/>
                <a:ea typeface="Times New Roman"/>
                <a:cs typeface="Times New Roman"/>
                <a:sym typeface="Times New Roman"/>
              </a:rPr>
              <a:t> </a:t>
            </a:r>
            <a:r>
              <a:rPr lang="en-US" sz="2033" b="1">
                <a:solidFill>
                  <a:srgbClr val="5E17EB"/>
                </a:solidFill>
                <a:latin typeface="Times New Roman Bold"/>
                <a:ea typeface="Times New Roman Bold"/>
                <a:cs typeface="Times New Roman Bold"/>
                <a:sym typeface="Times New Roman Bold"/>
              </a:rPr>
              <a:t>Вірменська громада на чолі з головою Спілки вірмен України Кіровоградської області</a:t>
            </a:r>
            <a:r>
              <a:rPr lang="en-US" sz="2033">
                <a:solidFill>
                  <a:srgbClr val="D19500"/>
                </a:solidFill>
                <a:latin typeface="Times New Roman"/>
                <a:ea typeface="Times New Roman"/>
                <a:cs typeface="Times New Roman"/>
                <a:sym typeface="Times New Roman"/>
              </a:rPr>
              <a:t> </a:t>
            </a:r>
            <a:r>
              <a:rPr lang="en-US" sz="2033" b="1">
                <a:solidFill>
                  <a:srgbClr val="000000"/>
                </a:solidFill>
                <a:latin typeface="Times New Roman Bold"/>
                <a:ea typeface="Times New Roman Bold"/>
                <a:cs typeface="Times New Roman Bold"/>
                <a:sym typeface="Times New Roman Bold"/>
              </a:rPr>
              <a:t>Тиграном Хачатряном</a:t>
            </a:r>
            <a:r>
              <a:rPr lang="en-US" sz="2033">
                <a:solidFill>
                  <a:srgbClr val="000000"/>
                </a:solidFill>
                <a:latin typeface="Times New Roman"/>
                <a:ea typeface="Times New Roman"/>
                <a:cs typeface="Times New Roman"/>
                <a:sym typeface="Times New Roman"/>
              </a:rPr>
              <a:t> беруть участь у міській </a:t>
            </a:r>
            <a:r>
              <a:rPr lang="en-US" sz="2033">
                <a:solidFill>
                  <a:srgbClr val="FF751F"/>
                </a:solidFill>
                <a:latin typeface="Times New Roman"/>
                <a:ea typeface="Times New Roman"/>
                <a:cs typeface="Times New Roman"/>
                <a:sym typeface="Times New Roman"/>
              </a:rPr>
              <a:t>соціальній акції «Європікнік»</a:t>
            </a:r>
            <a:r>
              <a:rPr lang="en-US" sz="2033">
                <a:solidFill>
                  <a:srgbClr val="000000"/>
                </a:solidFill>
                <a:latin typeface="Times New Roman"/>
                <a:ea typeface="Times New Roman"/>
                <a:cs typeface="Times New Roman"/>
                <a:sym typeface="Times New Roman"/>
              </a:rPr>
              <a:t>. Метою заходу є виховання екологічної свідомості серед молодого покоління. На акції активісти вірменської громади представили вірменський колорит, організували різні майстер-класи про здоровий спосіб життя. Фестиваль ознайомив гостей з екологічною культурою і сприяв розвитку волонтерства серед українського суспільства.</a:t>
            </a:r>
          </a:p>
          <a:p>
            <a:pPr algn="l">
              <a:lnSpc>
                <a:spcPts val="2847"/>
              </a:lnSpc>
              <a:spcBef>
                <a:spcPct val="0"/>
              </a:spcBef>
            </a:pPr>
            <a:r>
              <a:rPr lang="en-US" sz="2033">
                <a:solidFill>
                  <a:srgbClr val="000000"/>
                </a:solidFill>
                <a:latin typeface="Times New Roman"/>
                <a:ea typeface="Times New Roman"/>
                <a:cs typeface="Times New Roman"/>
                <a:sym typeface="Times New Roman"/>
              </a:rPr>
              <a:t>    </a:t>
            </a:r>
            <a:r>
              <a:rPr lang="en-US" sz="2033" b="1">
                <a:solidFill>
                  <a:srgbClr val="000000"/>
                </a:solidFill>
                <a:latin typeface="Times New Roman Bold"/>
                <a:ea typeface="Times New Roman Bold"/>
                <a:cs typeface="Times New Roman Bold"/>
                <a:sym typeface="Times New Roman Bold"/>
              </a:rPr>
              <a:t>У Кропивницькому по вулиці Михайлівській може з’явитись </a:t>
            </a:r>
            <a:r>
              <a:rPr lang="en-US" sz="2033" b="1">
                <a:solidFill>
                  <a:srgbClr val="5E17EB"/>
                </a:solidFill>
                <a:latin typeface="Times New Roman Bold"/>
                <a:ea typeface="Times New Roman Bold"/>
                <a:cs typeface="Times New Roman Bold"/>
                <a:sym typeface="Times New Roman Bold"/>
              </a:rPr>
              <a:t>Вірменська апостольська церква </a:t>
            </a:r>
            <a:r>
              <a:rPr lang="en-US" sz="2033" b="1">
                <a:solidFill>
                  <a:srgbClr val="000000"/>
                </a:solidFill>
                <a:latin typeface="Times New Roman Bold"/>
                <a:ea typeface="Times New Roman Bold"/>
                <a:cs typeface="Times New Roman Bold"/>
                <a:sym typeface="Times New Roman Bold"/>
              </a:rPr>
              <a:t>– одна з найдавніших християнських церков.</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45642">
            <a:off x="-1053306" y="-2290325"/>
            <a:ext cx="20394612" cy="14867649"/>
          </a:xfrm>
          <a:custGeom>
            <a:avLst/>
            <a:gdLst/>
            <a:ahLst/>
            <a:cxnLst/>
            <a:rect l="l" t="t" r="r" b="b"/>
            <a:pathLst>
              <a:path w="20394612" h="14867649">
                <a:moveTo>
                  <a:pt x="2794159" y="0"/>
                </a:moveTo>
                <a:lnTo>
                  <a:pt x="20394612" y="4967395"/>
                </a:lnTo>
                <a:lnTo>
                  <a:pt x="17600453" y="14867650"/>
                </a:lnTo>
                <a:lnTo>
                  <a:pt x="0" y="9900255"/>
                </a:lnTo>
                <a:lnTo>
                  <a:pt x="2794159" y="0"/>
                </a:lnTo>
                <a:close/>
              </a:path>
            </a:pathLst>
          </a:custGeom>
          <a:blipFill>
            <a:blip r:embed="rId2"/>
            <a:stretch>
              <a:fillRect l="-36404" t="-14307" r="-11738"/>
            </a:stretch>
          </a:blipFill>
        </p:spPr>
      </p:sp>
      <p:sp>
        <p:nvSpPr>
          <p:cNvPr id="3" name="Freeform 3"/>
          <p:cNvSpPr/>
          <p:nvPr/>
        </p:nvSpPr>
        <p:spPr>
          <a:xfrm>
            <a:off x="5017402" y="330056"/>
            <a:ext cx="7315200" cy="3963537"/>
          </a:xfrm>
          <a:custGeom>
            <a:avLst/>
            <a:gdLst/>
            <a:ahLst/>
            <a:cxnLst/>
            <a:rect l="l" t="t" r="r" b="b"/>
            <a:pathLst>
              <a:path w="7315200" h="3963537">
                <a:moveTo>
                  <a:pt x="0" y="0"/>
                </a:moveTo>
                <a:lnTo>
                  <a:pt x="7315200" y="0"/>
                </a:lnTo>
                <a:lnTo>
                  <a:pt x="7315200" y="3963537"/>
                </a:lnTo>
                <a:lnTo>
                  <a:pt x="0" y="3963537"/>
                </a:lnTo>
                <a:lnTo>
                  <a:pt x="0" y="0"/>
                </a:lnTo>
                <a:close/>
              </a:path>
            </a:pathLst>
          </a:custGeom>
          <a:blipFill>
            <a:blip r:embed="rId3">
              <a:alphaModFix amt="41000"/>
              <a:extLst>
                <a:ext uri="{96DAC541-7B7A-43D3-8B79-37D633B846F1}">
                  <asvg:svgBlip xmlns:asvg="http://schemas.microsoft.com/office/drawing/2016/SVG/main" xmlns="" r:embed="rId4"/>
                </a:ext>
              </a:extLst>
            </a:blip>
            <a:stretch>
              <a:fillRect/>
            </a:stretch>
          </a:blipFill>
        </p:spPr>
      </p:sp>
      <p:grpSp>
        <p:nvGrpSpPr>
          <p:cNvPr id="4" name="Group 4"/>
          <p:cNvGrpSpPr/>
          <p:nvPr/>
        </p:nvGrpSpPr>
        <p:grpSpPr>
          <a:xfrm rot="-5400000">
            <a:off x="4106154" y="-4097392"/>
            <a:ext cx="12355791" cy="17293342"/>
            <a:chOff x="0" y="0"/>
            <a:chExt cx="3254200" cy="4554625"/>
          </a:xfrm>
        </p:grpSpPr>
        <p:sp>
          <p:nvSpPr>
            <p:cNvPr id="5" name="Freeform 5"/>
            <p:cNvSpPr/>
            <p:nvPr/>
          </p:nvSpPr>
          <p:spPr>
            <a:xfrm>
              <a:off x="0" y="0"/>
              <a:ext cx="3254200" cy="4554625"/>
            </a:xfrm>
            <a:custGeom>
              <a:avLst/>
              <a:gdLst/>
              <a:ahLst/>
              <a:cxnLst/>
              <a:rect l="l" t="t" r="r" b="b"/>
              <a:pathLst>
                <a:path w="3254200" h="4554625">
                  <a:moveTo>
                    <a:pt x="0" y="0"/>
                  </a:moveTo>
                  <a:lnTo>
                    <a:pt x="3254200" y="0"/>
                  </a:lnTo>
                  <a:lnTo>
                    <a:pt x="3254200" y="4554625"/>
                  </a:lnTo>
                  <a:lnTo>
                    <a:pt x="0" y="4554625"/>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6" name="TextBox 6"/>
            <p:cNvSpPr txBox="1"/>
            <p:nvPr/>
          </p:nvSpPr>
          <p:spPr>
            <a:xfrm>
              <a:off x="0" y="-38100"/>
              <a:ext cx="3254200" cy="4592725"/>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8765369" y="3533274"/>
            <a:ext cx="8620435" cy="5391572"/>
            <a:chOff x="0" y="0"/>
            <a:chExt cx="2270403" cy="1420003"/>
          </a:xfrm>
        </p:grpSpPr>
        <p:sp>
          <p:nvSpPr>
            <p:cNvPr id="8" name="Freeform 8"/>
            <p:cNvSpPr/>
            <p:nvPr/>
          </p:nvSpPr>
          <p:spPr>
            <a:xfrm>
              <a:off x="0" y="0"/>
              <a:ext cx="2270403" cy="1420003"/>
            </a:xfrm>
            <a:custGeom>
              <a:avLst/>
              <a:gdLst/>
              <a:ahLst/>
              <a:cxnLst/>
              <a:rect l="l" t="t" r="r" b="b"/>
              <a:pathLst>
                <a:path w="2270403" h="1420003">
                  <a:moveTo>
                    <a:pt x="32331" y="0"/>
                  </a:moveTo>
                  <a:lnTo>
                    <a:pt x="2238072" y="0"/>
                  </a:lnTo>
                  <a:cubicBezTo>
                    <a:pt x="2255928" y="0"/>
                    <a:pt x="2270403" y="14475"/>
                    <a:pt x="2270403" y="32331"/>
                  </a:cubicBezTo>
                  <a:lnTo>
                    <a:pt x="2270403" y="1387671"/>
                  </a:lnTo>
                  <a:cubicBezTo>
                    <a:pt x="2270403" y="1405527"/>
                    <a:pt x="2255928" y="1420003"/>
                    <a:pt x="2238072" y="1420003"/>
                  </a:cubicBezTo>
                  <a:lnTo>
                    <a:pt x="32331" y="1420003"/>
                  </a:lnTo>
                  <a:cubicBezTo>
                    <a:pt x="14475" y="1420003"/>
                    <a:pt x="0" y="1405527"/>
                    <a:pt x="0" y="1387671"/>
                  </a:cubicBezTo>
                  <a:lnTo>
                    <a:pt x="0" y="32331"/>
                  </a:lnTo>
                  <a:cubicBezTo>
                    <a:pt x="0" y="14475"/>
                    <a:pt x="14475" y="0"/>
                    <a:pt x="32331" y="0"/>
                  </a:cubicBezTo>
                  <a:close/>
                </a:path>
              </a:pathLst>
            </a:custGeom>
            <a:solidFill>
              <a:srgbClr val="FFF5E5">
                <a:alpha val="75686"/>
              </a:srgbClr>
            </a:solidFill>
            <a:ln cap="rnd">
              <a:noFill/>
              <a:prstDash val="solid"/>
              <a:round/>
            </a:ln>
          </p:spPr>
        </p:sp>
        <p:sp>
          <p:nvSpPr>
            <p:cNvPr id="9" name="TextBox 9"/>
            <p:cNvSpPr txBox="1"/>
            <p:nvPr/>
          </p:nvSpPr>
          <p:spPr>
            <a:xfrm>
              <a:off x="0" y="-38100"/>
              <a:ext cx="2270403" cy="1458103"/>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0" name="Group 10"/>
          <p:cNvGrpSpPr/>
          <p:nvPr/>
        </p:nvGrpSpPr>
        <p:grpSpPr>
          <a:xfrm>
            <a:off x="9043361" y="3790439"/>
            <a:ext cx="8115300" cy="4881396"/>
            <a:chOff x="0" y="0"/>
            <a:chExt cx="2137363" cy="1285635"/>
          </a:xfrm>
        </p:grpSpPr>
        <p:sp>
          <p:nvSpPr>
            <p:cNvPr id="11" name="Freeform 11"/>
            <p:cNvSpPr/>
            <p:nvPr/>
          </p:nvSpPr>
          <p:spPr>
            <a:xfrm>
              <a:off x="0" y="0"/>
              <a:ext cx="2137363" cy="1285635"/>
            </a:xfrm>
            <a:custGeom>
              <a:avLst/>
              <a:gdLst/>
              <a:ahLst/>
              <a:cxnLst/>
              <a:rect l="l" t="t" r="r" b="b"/>
              <a:pathLst>
                <a:path w="2137363" h="1285635">
                  <a:moveTo>
                    <a:pt x="21942" y="0"/>
                  </a:moveTo>
                  <a:lnTo>
                    <a:pt x="2115421" y="0"/>
                  </a:lnTo>
                  <a:cubicBezTo>
                    <a:pt x="2121240" y="0"/>
                    <a:pt x="2126822" y="2312"/>
                    <a:pt x="2130936" y="6427"/>
                  </a:cubicBezTo>
                  <a:cubicBezTo>
                    <a:pt x="2135051" y="10541"/>
                    <a:pt x="2137363" y="16122"/>
                    <a:pt x="2137363" y="21942"/>
                  </a:cubicBezTo>
                  <a:lnTo>
                    <a:pt x="2137363" y="1263693"/>
                  </a:lnTo>
                  <a:cubicBezTo>
                    <a:pt x="2137363" y="1275812"/>
                    <a:pt x="2127539" y="1285635"/>
                    <a:pt x="2115421" y="1285635"/>
                  </a:cubicBezTo>
                  <a:lnTo>
                    <a:pt x="21942" y="1285635"/>
                  </a:lnTo>
                  <a:cubicBezTo>
                    <a:pt x="9824" y="1285635"/>
                    <a:pt x="0" y="1275812"/>
                    <a:pt x="0" y="1263693"/>
                  </a:cubicBezTo>
                  <a:lnTo>
                    <a:pt x="0" y="21942"/>
                  </a:lnTo>
                  <a:cubicBezTo>
                    <a:pt x="0" y="16122"/>
                    <a:pt x="2312" y="10541"/>
                    <a:pt x="6427" y="6427"/>
                  </a:cubicBezTo>
                  <a:cubicBezTo>
                    <a:pt x="10541" y="2312"/>
                    <a:pt x="16122" y="0"/>
                    <a:pt x="21942" y="0"/>
                  </a:cubicBezTo>
                  <a:close/>
                </a:path>
              </a:pathLst>
            </a:custGeom>
            <a:ln w="19050" cap="rnd">
              <a:solidFill>
                <a:srgbClr val="2C1A0D"/>
              </a:solidFill>
              <a:prstDash val="solid"/>
              <a:round/>
            </a:ln>
          </p:spPr>
        </p:sp>
        <p:sp>
          <p:nvSpPr>
            <p:cNvPr id="12" name="TextBox 12"/>
            <p:cNvSpPr txBox="1"/>
            <p:nvPr/>
          </p:nvSpPr>
          <p:spPr>
            <a:xfrm>
              <a:off x="0" y="-38100"/>
              <a:ext cx="2137363" cy="1323735"/>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231867" y="100381"/>
            <a:ext cx="5708713" cy="3932347"/>
          </a:xfrm>
          <a:custGeom>
            <a:avLst/>
            <a:gdLst/>
            <a:ahLst/>
            <a:cxnLst/>
            <a:rect l="l" t="t" r="r" b="b"/>
            <a:pathLst>
              <a:path w="5708713" h="3932347">
                <a:moveTo>
                  <a:pt x="0" y="0"/>
                </a:moveTo>
                <a:lnTo>
                  <a:pt x="5708712" y="0"/>
                </a:lnTo>
                <a:lnTo>
                  <a:pt x="5708712" y="3932347"/>
                </a:lnTo>
                <a:lnTo>
                  <a:pt x="0" y="3932347"/>
                </a:lnTo>
                <a:lnTo>
                  <a:pt x="0" y="0"/>
                </a:lnTo>
                <a:close/>
              </a:path>
            </a:pathLst>
          </a:custGeom>
          <a:blipFill>
            <a:blip r:embed="rId5"/>
            <a:stretch>
              <a:fillRect r="-3389"/>
            </a:stretch>
          </a:blipFill>
        </p:spPr>
      </p:sp>
      <p:sp>
        <p:nvSpPr>
          <p:cNvPr id="14" name="Freeform 14"/>
          <p:cNvSpPr/>
          <p:nvPr/>
        </p:nvSpPr>
        <p:spPr>
          <a:xfrm>
            <a:off x="3086223" y="5812167"/>
            <a:ext cx="5349015" cy="3281452"/>
          </a:xfrm>
          <a:custGeom>
            <a:avLst/>
            <a:gdLst/>
            <a:ahLst/>
            <a:cxnLst/>
            <a:rect l="l" t="t" r="r" b="b"/>
            <a:pathLst>
              <a:path w="5349015" h="3281452">
                <a:moveTo>
                  <a:pt x="0" y="0"/>
                </a:moveTo>
                <a:lnTo>
                  <a:pt x="5349015" y="0"/>
                </a:lnTo>
                <a:lnTo>
                  <a:pt x="5349015" y="3281451"/>
                </a:lnTo>
                <a:lnTo>
                  <a:pt x="0" y="3281451"/>
                </a:lnTo>
                <a:lnTo>
                  <a:pt x="0" y="0"/>
                </a:lnTo>
                <a:close/>
              </a:path>
            </a:pathLst>
          </a:custGeom>
          <a:blipFill>
            <a:blip r:embed="rId6"/>
            <a:stretch>
              <a:fillRect l="-10424"/>
            </a:stretch>
          </a:blipFill>
        </p:spPr>
      </p:sp>
      <p:sp>
        <p:nvSpPr>
          <p:cNvPr id="15" name="Freeform 15"/>
          <p:cNvSpPr/>
          <p:nvPr/>
        </p:nvSpPr>
        <p:spPr>
          <a:xfrm>
            <a:off x="3086223" y="5282902"/>
            <a:ext cx="5483045" cy="3810716"/>
          </a:xfrm>
          <a:custGeom>
            <a:avLst/>
            <a:gdLst/>
            <a:ahLst/>
            <a:cxnLst/>
            <a:rect l="l" t="t" r="r" b="b"/>
            <a:pathLst>
              <a:path w="5483045" h="3810716">
                <a:moveTo>
                  <a:pt x="0" y="0"/>
                </a:moveTo>
                <a:lnTo>
                  <a:pt x="5483045" y="0"/>
                </a:lnTo>
                <a:lnTo>
                  <a:pt x="5483045" y="3810716"/>
                </a:lnTo>
                <a:lnTo>
                  <a:pt x="0" y="3810716"/>
                </a:lnTo>
                <a:lnTo>
                  <a:pt x="0" y="0"/>
                </a:lnTo>
                <a:close/>
              </a:path>
            </a:pathLst>
          </a:custGeom>
          <a:blipFill>
            <a:blip r:embed="rId7">
              <a:alphaModFix amt="57000"/>
            </a:blip>
            <a:stretch>
              <a:fillRect/>
            </a:stretch>
          </a:blipFill>
        </p:spPr>
      </p:sp>
      <p:sp>
        <p:nvSpPr>
          <p:cNvPr id="16" name="Freeform 16"/>
          <p:cNvSpPr/>
          <p:nvPr/>
        </p:nvSpPr>
        <p:spPr>
          <a:xfrm rot="3925577">
            <a:off x="13348107" y="6867447"/>
            <a:ext cx="6127697" cy="4114800"/>
          </a:xfrm>
          <a:custGeom>
            <a:avLst/>
            <a:gdLst/>
            <a:ahLst/>
            <a:cxnLst/>
            <a:rect l="l" t="t" r="r" b="b"/>
            <a:pathLst>
              <a:path w="6127697" h="4114800">
                <a:moveTo>
                  <a:pt x="0" y="0"/>
                </a:moveTo>
                <a:lnTo>
                  <a:pt x="6127697" y="0"/>
                </a:lnTo>
                <a:lnTo>
                  <a:pt x="6127697" y="4114800"/>
                </a:lnTo>
                <a:lnTo>
                  <a:pt x="0" y="4114800"/>
                </a:lnTo>
                <a:lnTo>
                  <a:pt x="0" y="0"/>
                </a:lnTo>
                <a:close/>
              </a:path>
            </a:pathLst>
          </a:custGeom>
          <a:blipFill>
            <a:blip r:embed="rId8">
              <a:alphaModFix amt="25000"/>
              <a:extLst>
                <a:ext uri="{96DAC541-7B7A-43D3-8B79-37D633B846F1}">
                  <asvg:svgBlip xmlns:asvg="http://schemas.microsoft.com/office/drawing/2016/SVG/main" xmlns="" r:embed="rId9"/>
                </a:ext>
              </a:extLst>
            </a:blip>
            <a:stretch>
              <a:fillRect/>
            </a:stretch>
          </a:blipFill>
        </p:spPr>
      </p:sp>
      <p:sp>
        <p:nvSpPr>
          <p:cNvPr id="17" name="Freeform 17"/>
          <p:cNvSpPr/>
          <p:nvPr/>
        </p:nvSpPr>
        <p:spPr>
          <a:xfrm rot="-10800000">
            <a:off x="231867" y="62607"/>
            <a:ext cx="5708713" cy="3842426"/>
          </a:xfrm>
          <a:custGeom>
            <a:avLst/>
            <a:gdLst/>
            <a:ahLst/>
            <a:cxnLst/>
            <a:rect l="l" t="t" r="r" b="b"/>
            <a:pathLst>
              <a:path w="5708713" h="3842426">
                <a:moveTo>
                  <a:pt x="0" y="0"/>
                </a:moveTo>
                <a:lnTo>
                  <a:pt x="5708712" y="0"/>
                </a:lnTo>
                <a:lnTo>
                  <a:pt x="5708712" y="3842426"/>
                </a:lnTo>
                <a:lnTo>
                  <a:pt x="0" y="3842426"/>
                </a:lnTo>
                <a:lnTo>
                  <a:pt x="0" y="0"/>
                </a:lnTo>
                <a:close/>
              </a:path>
            </a:pathLst>
          </a:custGeom>
          <a:blipFill>
            <a:blip r:embed="rId10">
              <a:alphaModFix amt="51000"/>
            </a:blip>
            <a:stretch>
              <a:fillRect r="-647"/>
            </a:stretch>
          </a:blipFill>
        </p:spPr>
      </p:sp>
      <p:sp>
        <p:nvSpPr>
          <p:cNvPr id="18" name="Freeform 18"/>
          <p:cNvSpPr/>
          <p:nvPr/>
        </p:nvSpPr>
        <p:spPr>
          <a:xfrm>
            <a:off x="14748887" y="1012166"/>
            <a:ext cx="2914962" cy="1943308"/>
          </a:xfrm>
          <a:custGeom>
            <a:avLst/>
            <a:gdLst/>
            <a:ahLst/>
            <a:cxnLst/>
            <a:rect l="l" t="t" r="r" b="b"/>
            <a:pathLst>
              <a:path w="2914962" h="1943308">
                <a:moveTo>
                  <a:pt x="0" y="0"/>
                </a:moveTo>
                <a:lnTo>
                  <a:pt x="2914962" y="0"/>
                </a:lnTo>
                <a:lnTo>
                  <a:pt x="2914962" y="1943308"/>
                </a:lnTo>
                <a:lnTo>
                  <a:pt x="0" y="1943308"/>
                </a:lnTo>
                <a:lnTo>
                  <a:pt x="0" y="0"/>
                </a:lnTo>
                <a:close/>
              </a:path>
            </a:pathLst>
          </a:custGeom>
          <a:blipFill>
            <a:blip r:embed="rId11">
              <a:alphaModFix amt="78000"/>
            </a:blip>
            <a:stretch>
              <a:fillRect/>
            </a:stretch>
          </a:blipFill>
        </p:spPr>
      </p:sp>
      <p:sp>
        <p:nvSpPr>
          <p:cNvPr id="19" name="Freeform 19"/>
          <p:cNvSpPr/>
          <p:nvPr/>
        </p:nvSpPr>
        <p:spPr>
          <a:xfrm>
            <a:off x="192343" y="4843726"/>
            <a:ext cx="2693855" cy="3828109"/>
          </a:xfrm>
          <a:custGeom>
            <a:avLst/>
            <a:gdLst/>
            <a:ahLst/>
            <a:cxnLst/>
            <a:rect l="l" t="t" r="r" b="b"/>
            <a:pathLst>
              <a:path w="2693855" h="3828109">
                <a:moveTo>
                  <a:pt x="0" y="0"/>
                </a:moveTo>
                <a:lnTo>
                  <a:pt x="2693855" y="0"/>
                </a:lnTo>
                <a:lnTo>
                  <a:pt x="2693855" y="3828109"/>
                </a:lnTo>
                <a:lnTo>
                  <a:pt x="0" y="3828109"/>
                </a:lnTo>
                <a:lnTo>
                  <a:pt x="0" y="0"/>
                </a:lnTo>
                <a:close/>
              </a:path>
            </a:pathLst>
          </a:custGeom>
          <a:blipFill>
            <a:blip r:embed="rId12"/>
            <a:stretch>
              <a:fillRect/>
            </a:stretch>
          </a:blipFill>
        </p:spPr>
      </p:sp>
      <p:sp>
        <p:nvSpPr>
          <p:cNvPr id="20" name="TextBox 20"/>
          <p:cNvSpPr txBox="1"/>
          <p:nvPr/>
        </p:nvSpPr>
        <p:spPr>
          <a:xfrm>
            <a:off x="8012325" y="139556"/>
            <a:ext cx="6234674" cy="2614863"/>
          </a:xfrm>
          <a:prstGeom prst="rect">
            <a:avLst/>
          </a:prstGeom>
        </p:spPr>
        <p:txBody>
          <a:bodyPr lIns="0" tIns="0" rIns="0" bIns="0" rtlCol="0" anchor="t">
            <a:spAutoFit/>
          </a:bodyPr>
          <a:lstStyle/>
          <a:p>
            <a:pPr algn="ctr">
              <a:lnSpc>
                <a:spcPts val="10342"/>
              </a:lnSpc>
              <a:spcBef>
                <a:spcPct val="0"/>
              </a:spcBef>
            </a:pPr>
            <a:r>
              <a:rPr lang="en-US" sz="7387" b="1">
                <a:solidFill>
                  <a:srgbClr val="FFFFFF"/>
                </a:solidFill>
                <a:latin typeface="Times New Roman Bold"/>
                <a:ea typeface="Times New Roman Bold"/>
                <a:cs typeface="Times New Roman Bold"/>
                <a:sym typeface="Times New Roman Bold"/>
              </a:rPr>
              <a:t>Грузинська культура</a:t>
            </a:r>
          </a:p>
        </p:txBody>
      </p:sp>
      <p:sp>
        <p:nvSpPr>
          <p:cNvPr id="21" name="TextBox 21"/>
          <p:cNvSpPr txBox="1"/>
          <p:nvPr/>
        </p:nvSpPr>
        <p:spPr>
          <a:xfrm>
            <a:off x="9144000" y="3896585"/>
            <a:ext cx="7759540" cy="5039903"/>
          </a:xfrm>
          <a:prstGeom prst="rect">
            <a:avLst/>
          </a:prstGeom>
        </p:spPr>
        <p:txBody>
          <a:bodyPr lIns="0" tIns="0" rIns="0" bIns="0" rtlCol="0" anchor="t">
            <a:spAutoFit/>
          </a:bodyPr>
          <a:lstStyle/>
          <a:p>
            <a:pPr marL="556721" lvl="1" indent="-278360" algn="l">
              <a:lnSpc>
                <a:spcPts val="3610"/>
              </a:lnSpc>
              <a:spcBef>
                <a:spcPct val="0"/>
              </a:spcBef>
              <a:buFont typeface="Arial"/>
              <a:buChar char="•"/>
            </a:pPr>
            <a:r>
              <a:rPr lang="en-US" sz="2578">
                <a:solidFill>
                  <a:srgbClr val="000000"/>
                </a:solidFill>
                <a:latin typeface="Times New Roman"/>
                <a:ea typeface="Times New Roman"/>
                <a:cs typeface="Times New Roman"/>
                <a:sym typeface="Times New Roman"/>
              </a:rPr>
              <a:t>Ресторан «</a:t>
            </a:r>
            <a:r>
              <a:rPr lang="en-US" sz="2578" b="1">
                <a:solidFill>
                  <a:srgbClr val="000000"/>
                </a:solidFill>
                <a:latin typeface="Times New Roman Bold"/>
                <a:ea typeface="Times New Roman Bold"/>
                <a:cs typeface="Times New Roman Bold"/>
                <a:sym typeface="Times New Roman Bold"/>
              </a:rPr>
              <a:t>ChaCha</a:t>
            </a:r>
            <a:r>
              <a:rPr lang="en-US" sz="2578">
                <a:solidFill>
                  <a:srgbClr val="000000"/>
                </a:solidFill>
                <a:latin typeface="Times New Roman"/>
                <a:ea typeface="Times New Roman"/>
                <a:cs typeface="Times New Roman"/>
                <a:sym typeface="Times New Roman"/>
              </a:rPr>
              <a:t>»: розташований на вул. Вокзальній, відомий камінним залом, дитячою кімнатою та проведенням банкетів з грузинським колоритом.</a:t>
            </a:r>
          </a:p>
          <a:p>
            <a:pPr marL="556721" lvl="1" indent="-278360" algn="l">
              <a:lnSpc>
                <a:spcPts val="3610"/>
              </a:lnSpc>
              <a:spcBef>
                <a:spcPct val="0"/>
              </a:spcBef>
              <a:buFont typeface="Arial"/>
              <a:buChar char="•"/>
            </a:pPr>
            <a:r>
              <a:rPr lang="en-US" sz="2578">
                <a:solidFill>
                  <a:srgbClr val="000000"/>
                </a:solidFill>
                <a:latin typeface="Times New Roman"/>
                <a:ea typeface="Times New Roman"/>
                <a:cs typeface="Times New Roman"/>
                <a:sym typeface="Times New Roman"/>
              </a:rPr>
              <a:t>Кафе «</a:t>
            </a:r>
            <a:r>
              <a:rPr lang="en-US" sz="2578" b="1">
                <a:solidFill>
                  <a:srgbClr val="000000"/>
                </a:solidFill>
                <a:latin typeface="Times New Roman Bold"/>
                <a:ea typeface="Times New Roman Bold"/>
                <a:cs typeface="Times New Roman Bold"/>
                <a:sym typeface="Times New Roman Bold"/>
              </a:rPr>
              <a:t>Стумарі</a:t>
            </a:r>
            <a:r>
              <a:rPr lang="en-US" sz="2578">
                <a:solidFill>
                  <a:srgbClr val="000000"/>
                </a:solidFill>
                <a:latin typeface="Times New Roman"/>
                <a:ea typeface="Times New Roman"/>
                <a:cs typeface="Times New Roman"/>
                <a:sym typeface="Times New Roman"/>
              </a:rPr>
              <a:t>»: знаходиться на вул. Велика Перспективна, 21, спеціалізується на грузинській кухні.</a:t>
            </a:r>
          </a:p>
          <a:p>
            <a:pPr marL="556721" lvl="1" indent="-278360" algn="l">
              <a:lnSpc>
                <a:spcPts val="3610"/>
              </a:lnSpc>
              <a:spcBef>
                <a:spcPct val="0"/>
              </a:spcBef>
              <a:buFont typeface="Arial"/>
              <a:buChar char="•"/>
            </a:pPr>
            <a:r>
              <a:rPr lang="en-US" sz="2578">
                <a:solidFill>
                  <a:srgbClr val="000000"/>
                </a:solidFill>
                <a:latin typeface="Times New Roman"/>
                <a:ea typeface="Times New Roman"/>
                <a:cs typeface="Times New Roman"/>
                <a:sym typeface="Times New Roman"/>
              </a:rPr>
              <a:t>Культурні заходи: у місті виступають грузинські державні ансамблі пісні й танцю, наприклад, «</a:t>
            </a:r>
            <a:r>
              <a:rPr lang="en-US" sz="2578" b="1">
                <a:solidFill>
                  <a:srgbClr val="000000"/>
                </a:solidFill>
                <a:latin typeface="Times New Roman Bold"/>
                <a:ea typeface="Times New Roman Bold"/>
                <a:cs typeface="Times New Roman Bold"/>
                <a:sym typeface="Times New Roman Bold"/>
              </a:rPr>
              <a:t>KUTAISI</a:t>
            </a:r>
            <a:r>
              <a:rPr lang="en-US" sz="2578">
                <a:solidFill>
                  <a:srgbClr val="000000"/>
                </a:solidFill>
                <a:latin typeface="Times New Roman"/>
                <a:ea typeface="Times New Roman"/>
                <a:cs typeface="Times New Roman"/>
                <a:sym typeface="Times New Roman"/>
              </a:rPr>
              <a:t>» та «</a:t>
            </a:r>
            <a:r>
              <a:rPr lang="en-US" sz="2578" b="1">
                <a:solidFill>
                  <a:srgbClr val="000000"/>
                </a:solidFill>
                <a:latin typeface="Times New Roman Bold"/>
                <a:ea typeface="Times New Roman Bold"/>
                <a:cs typeface="Times New Roman Bold"/>
                <a:sym typeface="Times New Roman Bold"/>
              </a:rPr>
              <a:t>Georgian Royal Ballet</a:t>
            </a:r>
            <a:r>
              <a:rPr lang="en-US" sz="2578">
                <a:solidFill>
                  <a:srgbClr val="000000"/>
                </a:solidFill>
                <a:latin typeface="Times New Roman"/>
                <a:ea typeface="Times New Roman"/>
                <a:cs typeface="Times New Roman"/>
                <a:sym typeface="Times New Roman"/>
              </a:rPr>
              <a:t>». </a:t>
            </a:r>
          </a:p>
          <a:p>
            <a:pPr algn="ctr">
              <a:lnSpc>
                <a:spcPts val="3610"/>
              </a:lnSpc>
              <a:spcBef>
                <a:spcPct val="0"/>
              </a:spcBef>
            </a:pPr>
            <a:endParaRPr lang="en-US" sz="2578">
              <a:solidFill>
                <a:srgbClr val="000000"/>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222" b="-11222"/>
            </a:stretch>
          </a:blipFill>
        </p:spPr>
      </p:sp>
      <p:grpSp>
        <p:nvGrpSpPr>
          <p:cNvPr id="3" name="Group 3"/>
          <p:cNvGrpSpPr/>
          <p:nvPr/>
        </p:nvGrpSpPr>
        <p:grpSpPr>
          <a:xfrm rot="-10800000">
            <a:off x="-987148" y="-499540"/>
            <a:ext cx="21587287" cy="9757840"/>
            <a:chOff x="0" y="0"/>
            <a:chExt cx="5685541" cy="2569966"/>
          </a:xfrm>
        </p:grpSpPr>
        <p:sp>
          <p:nvSpPr>
            <p:cNvPr id="4" name="Freeform 4"/>
            <p:cNvSpPr/>
            <p:nvPr/>
          </p:nvSpPr>
          <p:spPr>
            <a:xfrm>
              <a:off x="0" y="0"/>
              <a:ext cx="5685541" cy="2569966"/>
            </a:xfrm>
            <a:custGeom>
              <a:avLst/>
              <a:gdLst/>
              <a:ahLst/>
              <a:cxnLst/>
              <a:rect l="l" t="t" r="r" b="b"/>
              <a:pathLst>
                <a:path w="5685541" h="2569966">
                  <a:moveTo>
                    <a:pt x="0" y="0"/>
                  </a:moveTo>
                  <a:lnTo>
                    <a:pt x="5685541" y="0"/>
                  </a:lnTo>
                  <a:lnTo>
                    <a:pt x="5685541" y="2569966"/>
                  </a:lnTo>
                  <a:lnTo>
                    <a:pt x="0" y="2569966"/>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5685541" cy="2608066"/>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003282" y="2053960"/>
            <a:ext cx="20294564" cy="7868205"/>
            <a:chOff x="0" y="0"/>
            <a:chExt cx="5345070" cy="2072285"/>
          </a:xfrm>
        </p:grpSpPr>
        <p:sp>
          <p:nvSpPr>
            <p:cNvPr id="7" name="Freeform 7"/>
            <p:cNvSpPr/>
            <p:nvPr/>
          </p:nvSpPr>
          <p:spPr>
            <a:xfrm>
              <a:off x="0" y="0"/>
              <a:ext cx="5345070" cy="2072285"/>
            </a:xfrm>
            <a:custGeom>
              <a:avLst/>
              <a:gdLst/>
              <a:ahLst/>
              <a:cxnLst/>
              <a:rect l="l" t="t" r="r" b="b"/>
              <a:pathLst>
                <a:path w="5345070" h="2072285">
                  <a:moveTo>
                    <a:pt x="13733" y="0"/>
                  </a:moveTo>
                  <a:lnTo>
                    <a:pt x="5331337" y="0"/>
                  </a:lnTo>
                  <a:cubicBezTo>
                    <a:pt x="5338922" y="0"/>
                    <a:pt x="5345070" y="6149"/>
                    <a:pt x="5345070" y="13733"/>
                  </a:cubicBezTo>
                  <a:lnTo>
                    <a:pt x="5345070" y="2058551"/>
                  </a:lnTo>
                  <a:cubicBezTo>
                    <a:pt x="5345070" y="2066136"/>
                    <a:pt x="5338922" y="2072285"/>
                    <a:pt x="5331337" y="2072285"/>
                  </a:cubicBezTo>
                  <a:lnTo>
                    <a:pt x="13733" y="2072285"/>
                  </a:lnTo>
                  <a:cubicBezTo>
                    <a:pt x="6149" y="2072285"/>
                    <a:pt x="0" y="2066136"/>
                    <a:pt x="0" y="2058551"/>
                  </a:cubicBezTo>
                  <a:lnTo>
                    <a:pt x="0" y="13733"/>
                  </a:lnTo>
                  <a:cubicBezTo>
                    <a:pt x="0" y="6149"/>
                    <a:pt x="6149" y="0"/>
                    <a:pt x="13733" y="0"/>
                  </a:cubicBezTo>
                  <a:close/>
                </a:path>
              </a:pathLst>
            </a:custGeom>
            <a:solidFill>
              <a:srgbClr val="FFF5E5">
                <a:alpha val="75686"/>
              </a:srgbClr>
            </a:solidFill>
          </p:spPr>
        </p:sp>
        <p:sp>
          <p:nvSpPr>
            <p:cNvPr id="8" name="TextBox 8"/>
            <p:cNvSpPr txBox="1"/>
            <p:nvPr/>
          </p:nvSpPr>
          <p:spPr>
            <a:xfrm>
              <a:off x="0" y="-38100"/>
              <a:ext cx="5345070" cy="211038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3432129" y="2283151"/>
            <a:ext cx="23331922" cy="7043872"/>
            <a:chOff x="0" y="0"/>
            <a:chExt cx="6145033" cy="1855176"/>
          </a:xfrm>
        </p:grpSpPr>
        <p:sp>
          <p:nvSpPr>
            <p:cNvPr id="10" name="Freeform 10"/>
            <p:cNvSpPr/>
            <p:nvPr/>
          </p:nvSpPr>
          <p:spPr>
            <a:xfrm>
              <a:off x="0" y="0"/>
              <a:ext cx="6145033" cy="1855176"/>
            </a:xfrm>
            <a:custGeom>
              <a:avLst/>
              <a:gdLst/>
              <a:ahLst/>
              <a:cxnLst/>
              <a:rect l="l" t="t" r="r" b="b"/>
              <a:pathLst>
                <a:path w="6145033" h="1855176">
                  <a:moveTo>
                    <a:pt x="4977" y="0"/>
                  </a:moveTo>
                  <a:lnTo>
                    <a:pt x="6140056" y="0"/>
                  </a:lnTo>
                  <a:cubicBezTo>
                    <a:pt x="6141376" y="0"/>
                    <a:pt x="6142642" y="524"/>
                    <a:pt x="6143575" y="1458"/>
                  </a:cubicBezTo>
                  <a:cubicBezTo>
                    <a:pt x="6144509" y="2391"/>
                    <a:pt x="6145033" y="3657"/>
                    <a:pt x="6145033" y="4977"/>
                  </a:cubicBezTo>
                  <a:lnTo>
                    <a:pt x="6145033" y="1850199"/>
                  </a:lnTo>
                  <a:cubicBezTo>
                    <a:pt x="6145033" y="1851519"/>
                    <a:pt x="6144509" y="1852785"/>
                    <a:pt x="6143575" y="1853718"/>
                  </a:cubicBezTo>
                  <a:cubicBezTo>
                    <a:pt x="6142642" y="1854652"/>
                    <a:pt x="6141376" y="1855176"/>
                    <a:pt x="6140056" y="1855176"/>
                  </a:cubicBezTo>
                  <a:lnTo>
                    <a:pt x="4977" y="1855176"/>
                  </a:lnTo>
                  <a:cubicBezTo>
                    <a:pt x="3657" y="1855176"/>
                    <a:pt x="2391" y="1854652"/>
                    <a:pt x="1458" y="1853718"/>
                  </a:cubicBezTo>
                  <a:cubicBezTo>
                    <a:pt x="524" y="1852785"/>
                    <a:pt x="0" y="1851519"/>
                    <a:pt x="0" y="1850199"/>
                  </a:cubicBezTo>
                  <a:lnTo>
                    <a:pt x="0" y="4977"/>
                  </a:lnTo>
                  <a:cubicBezTo>
                    <a:pt x="0" y="3657"/>
                    <a:pt x="524" y="2391"/>
                    <a:pt x="1458" y="1458"/>
                  </a:cubicBezTo>
                  <a:cubicBezTo>
                    <a:pt x="2391" y="524"/>
                    <a:pt x="3657" y="0"/>
                    <a:pt x="4977" y="0"/>
                  </a:cubicBezTo>
                  <a:close/>
                </a:path>
              </a:pathLst>
            </a:custGeom>
            <a:ln w="19050" cap="sq">
              <a:solidFill>
                <a:srgbClr val="2C1A0D"/>
              </a:solidFill>
              <a:prstDash val="solid"/>
              <a:miter/>
            </a:ln>
          </p:spPr>
        </p:sp>
        <p:sp>
          <p:nvSpPr>
            <p:cNvPr id="11" name="TextBox 11"/>
            <p:cNvSpPr txBox="1"/>
            <p:nvPr/>
          </p:nvSpPr>
          <p:spPr>
            <a:xfrm>
              <a:off x="0" y="-38100"/>
              <a:ext cx="6145033" cy="1893276"/>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5400000">
            <a:off x="1776111" y="5695975"/>
            <a:ext cx="6317002" cy="218224"/>
          </a:xfrm>
          <a:custGeom>
            <a:avLst/>
            <a:gdLst/>
            <a:ahLst/>
            <a:cxnLst/>
            <a:rect l="l" t="t" r="r" b="b"/>
            <a:pathLst>
              <a:path w="6317002" h="218224">
                <a:moveTo>
                  <a:pt x="0" y="0"/>
                </a:moveTo>
                <a:lnTo>
                  <a:pt x="6317002" y="0"/>
                </a:lnTo>
                <a:lnTo>
                  <a:pt x="6317002" y="218224"/>
                </a:lnTo>
                <a:lnTo>
                  <a:pt x="0" y="21822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3" name="Freeform 13"/>
          <p:cNvSpPr/>
          <p:nvPr/>
        </p:nvSpPr>
        <p:spPr>
          <a:xfrm>
            <a:off x="13990215" y="2473024"/>
            <a:ext cx="3812713" cy="3812713"/>
          </a:xfrm>
          <a:custGeom>
            <a:avLst/>
            <a:gdLst/>
            <a:ahLst/>
            <a:cxnLst/>
            <a:rect l="l" t="t" r="r" b="b"/>
            <a:pathLst>
              <a:path w="3812713" h="3812713">
                <a:moveTo>
                  <a:pt x="0" y="0"/>
                </a:moveTo>
                <a:lnTo>
                  <a:pt x="3812713" y="0"/>
                </a:lnTo>
                <a:lnTo>
                  <a:pt x="3812713" y="3812713"/>
                </a:lnTo>
                <a:lnTo>
                  <a:pt x="0" y="3812713"/>
                </a:lnTo>
                <a:lnTo>
                  <a:pt x="0" y="0"/>
                </a:lnTo>
                <a:close/>
              </a:path>
            </a:pathLst>
          </a:custGeom>
          <a:blipFill>
            <a:blip r:embed="rId5"/>
            <a:stretch>
              <a:fillRect/>
            </a:stretch>
          </a:blipFill>
          <a:ln w="76200" cap="sq">
            <a:solidFill>
              <a:srgbClr val="1800AD"/>
            </a:solidFill>
            <a:prstDash val="solid"/>
            <a:miter/>
          </a:ln>
        </p:spPr>
      </p:sp>
      <p:sp>
        <p:nvSpPr>
          <p:cNvPr id="14" name="Freeform 14"/>
          <p:cNvSpPr/>
          <p:nvPr/>
        </p:nvSpPr>
        <p:spPr>
          <a:xfrm>
            <a:off x="10179149" y="5483401"/>
            <a:ext cx="3480188" cy="3480188"/>
          </a:xfrm>
          <a:custGeom>
            <a:avLst/>
            <a:gdLst/>
            <a:ahLst/>
            <a:cxnLst/>
            <a:rect l="l" t="t" r="r" b="b"/>
            <a:pathLst>
              <a:path w="3480188" h="3480188">
                <a:moveTo>
                  <a:pt x="0" y="0"/>
                </a:moveTo>
                <a:lnTo>
                  <a:pt x="3480187" y="0"/>
                </a:lnTo>
                <a:lnTo>
                  <a:pt x="3480187" y="3480187"/>
                </a:lnTo>
                <a:lnTo>
                  <a:pt x="0" y="3480187"/>
                </a:lnTo>
                <a:lnTo>
                  <a:pt x="0" y="0"/>
                </a:lnTo>
                <a:close/>
              </a:path>
            </a:pathLst>
          </a:custGeom>
          <a:blipFill>
            <a:blip r:embed="rId6"/>
            <a:stretch>
              <a:fillRect/>
            </a:stretch>
          </a:blipFill>
          <a:ln w="66675" cap="sq">
            <a:solidFill>
              <a:srgbClr val="1800AD"/>
            </a:solidFill>
            <a:prstDash val="solid"/>
            <a:miter/>
          </a:ln>
        </p:spPr>
      </p:sp>
      <p:sp>
        <p:nvSpPr>
          <p:cNvPr id="15" name="Freeform 15"/>
          <p:cNvSpPr/>
          <p:nvPr/>
        </p:nvSpPr>
        <p:spPr>
          <a:xfrm>
            <a:off x="10808151" y="2283151"/>
            <a:ext cx="2851185" cy="2851185"/>
          </a:xfrm>
          <a:custGeom>
            <a:avLst/>
            <a:gdLst/>
            <a:ahLst/>
            <a:cxnLst/>
            <a:rect l="l" t="t" r="r" b="b"/>
            <a:pathLst>
              <a:path w="2851185" h="2851185">
                <a:moveTo>
                  <a:pt x="0" y="0"/>
                </a:moveTo>
                <a:lnTo>
                  <a:pt x="2851185" y="0"/>
                </a:lnTo>
                <a:lnTo>
                  <a:pt x="2851185" y="2851185"/>
                </a:lnTo>
                <a:lnTo>
                  <a:pt x="0" y="2851185"/>
                </a:lnTo>
                <a:lnTo>
                  <a:pt x="0" y="0"/>
                </a:lnTo>
                <a:close/>
              </a:path>
            </a:pathLst>
          </a:custGeom>
          <a:blipFill>
            <a:blip r:embed="rId7"/>
            <a:stretch>
              <a:fillRect/>
            </a:stretch>
          </a:blipFill>
          <a:ln w="85725" cap="sq">
            <a:solidFill>
              <a:srgbClr val="1800AD"/>
            </a:solidFill>
            <a:prstDash val="solid"/>
            <a:miter/>
          </a:ln>
        </p:spPr>
      </p:sp>
      <p:sp>
        <p:nvSpPr>
          <p:cNvPr id="16" name="Freeform 16"/>
          <p:cNvSpPr/>
          <p:nvPr/>
        </p:nvSpPr>
        <p:spPr>
          <a:xfrm>
            <a:off x="12233744" y="160729"/>
            <a:ext cx="2498480" cy="1561550"/>
          </a:xfrm>
          <a:custGeom>
            <a:avLst/>
            <a:gdLst/>
            <a:ahLst/>
            <a:cxnLst/>
            <a:rect l="l" t="t" r="r" b="b"/>
            <a:pathLst>
              <a:path w="2498480" h="1561550">
                <a:moveTo>
                  <a:pt x="0" y="0"/>
                </a:moveTo>
                <a:lnTo>
                  <a:pt x="2498480" y="0"/>
                </a:lnTo>
                <a:lnTo>
                  <a:pt x="2498480" y="1561550"/>
                </a:lnTo>
                <a:lnTo>
                  <a:pt x="0" y="1561550"/>
                </a:lnTo>
                <a:lnTo>
                  <a:pt x="0" y="0"/>
                </a:lnTo>
                <a:close/>
              </a:path>
            </a:pathLst>
          </a:custGeom>
          <a:blipFill>
            <a:blip r:embed="rId8"/>
            <a:stretch>
              <a:fillRect/>
            </a:stretch>
          </a:blipFill>
        </p:spPr>
      </p:sp>
      <p:sp>
        <p:nvSpPr>
          <p:cNvPr id="17" name="Freeform 17"/>
          <p:cNvSpPr/>
          <p:nvPr/>
        </p:nvSpPr>
        <p:spPr>
          <a:xfrm>
            <a:off x="13990215" y="6454836"/>
            <a:ext cx="3812713" cy="3657912"/>
          </a:xfrm>
          <a:custGeom>
            <a:avLst/>
            <a:gdLst/>
            <a:ahLst/>
            <a:cxnLst/>
            <a:rect l="l" t="t" r="r" b="b"/>
            <a:pathLst>
              <a:path w="3812713" h="3657912">
                <a:moveTo>
                  <a:pt x="0" y="0"/>
                </a:moveTo>
                <a:lnTo>
                  <a:pt x="3812713" y="0"/>
                </a:lnTo>
                <a:lnTo>
                  <a:pt x="3812713" y="3657912"/>
                </a:lnTo>
                <a:lnTo>
                  <a:pt x="0" y="3657912"/>
                </a:lnTo>
                <a:lnTo>
                  <a:pt x="0" y="0"/>
                </a:lnTo>
                <a:close/>
              </a:path>
            </a:pathLst>
          </a:custGeom>
          <a:blipFill>
            <a:blip r:embed="rId9"/>
            <a:stretch>
              <a:fillRect l="-109361" t="-38965" r="-41847" b="-8319"/>
            </a:stretch>
          </a:blipFill>
          <a:ln w="47625" cap="sq">
            <a:solidFill>
              <a:srgbClr val="1800AD"/>
            </a:solidFill>
            <a:prstDash val="solid"/>
            <a:miter/>
          </a:ln>
        </p:spPr>
      </p:sp>
      <p:sp>
        <p:nvSpPr>
          <p:cNvPr id="18" name="TextBox 18"/>
          <p:cNvSpPr txBox="1"/>
          <p:nvPr/>
        </p:nvSpPr>
        <p:spPr>
          <a:xfrm>
            <a:off x="5130884" y="2608486"/>
            <a:ext cx="4961105" cy="7042520"/>
          </a:xfrm>
          <a:prstGeom prst="rect">
            <a:avLst/>
          </a:prstGeom>
        </p:spPr>
        <p:txBody>
          <a:bodyPr lIns="0" tIns="0" rIns="0" bIns="0" rtlCol="0" anchor="t">
            <a:spAutoFit/>
          </a:bodyPr>
          <a:lstStyle/>
          <a:p>
            <a:pPr algn="ctr">
              <a:lnSpc>
                <a:spcPts val="2954"/>
              </a:lnSpc>
            </a:pPr>
            <a:r>
              <a:rPr lang="en-US" sz="2110" b="1">
                <a:solidFill>
                  <a:srgbClr val="000000"/>
                </a:solidFill>
                <a:latin typeface="Open Sans Bold"/>
                <a:ea typeface="Open Sans Bold"/>
                <a:cs typeface="Open Sans Bold"/>
                <a:sym typeface="Open Sans Bold"/>
              </a:rPr>
              <a:t>Історичні факти про німців у Кропивницькому:</a:t>
            </a:r>
          </a:p>
          <a:p>
            <a:pPr marL="455639" lvl="1" indent="-227820" algn="l">
              <a:lnSpc>
                <a:spcPts val="2954"/>
              </a:lnSpc>
              <a:spcBef>
                <a:spcPct val="0"/>
              </a:spcBef>
              <a:buFont typeface="Arial"/>
              <a:buChar char="•"/>
            </a:pPr>
            <a:r>
              <a:rPr lang="en-US" sz="2110">
                <a:solidFill>
                  <a:srgbClr val="000000"/>
                </a:solidFill>
                <a:latin typeface="Open Sans"/>
                <a:ea typeface="Open Sans"/>
                <a:cs typeface="Open Sans"/>
                <a:sym typeface="Open Sans"/>
              </a:rPr>
              <a:t>Поселення та вплив: Німці з'явилися на теренах Кіровоградщини давно, зробивши внесок у розвиток інфраструктури та культури, що відображено у виставках «Німці в Україні: історія і культура».</a:t>
            </a:r>
          </a:p>
          <a:p>
            <a:pPr marL="455639" lvl="1" indent="-227820" algn="l">
              <a:lnSpc>
                <a:spcPts val="2954"/>
              </a:lnSpc>
              <a:spcBef>
                <a:spcPct val="0"/>
              </a:spcBef>
              <a:buFont typeface="Arial"/>
              <a:buChar char="•"/>
            </a:pPr>
            <a:r>
              <a:rPr lang="en-US" sz="2110">
                <a:solidFill>
                  <a:srgbClr val="000000"/>
                </a:solidFill>
                <a:latin typeface="Open Sans"/>
                <a:ea typeface="Open Sans"/>
                <a:cs typeface="Open Sans"/>
                <a:sym typeface="Open Sans"/>
              </a:rPr>
              <a:t>Культурна спадщина: Німецьке населення впливало на мистецьке життя, освіту та побутову культуру міста протягом XIX-ХХ століття.</a:t>
            </a:r>
          </a:p>
          <a:p>
            <a:pPr marL="455639" lvl="1" indent="-227820" algn="l">
              <a:lnSpc>
                <a:spcPts val="2954"/>
              </a:lnSpc>
              <a:spcBef>
                <a:spcPct val="0"/>
              </a:spcBef>
              <a:buFont typeface="Arial"/>
              <a:buChar char="•"/>
            </a:pPr>
            <a:r>
              <a:rPr lang="en-US" sz="2110">
                <a:solidFill>
                  <a:srgbClr val="000000"/>
                </a:solidFill>
                <a:latin typeface="Open Sans"/>
                <a:ea typeface="Open Sans"/>
                <a:cs typeface="Open Sans"/>
                <a:sym typeface="Open Sans"/>
              </a:rPr>
              <a:t>Сучасність: У місті діють об'єднання, що досліджують та зберігають німецьку національну ідентичність. </a:t>
            </a:r>
          </a:p>
          <a:p>
            <a:pPr algn="ctr">
              <a:lnSpc>
                <a:spcPts val="2954"/>
              </a:lnSpc>
              <a:spcBef>
                <a:spcPct val="0"/>
              </a:spcBef>
            </a:pPr>
            <a:endParaRPr lang="en-US" sz="2110">
              <a:solidFill>
                <a:srgbClr val="000000"/>
              </a:solidFill>
              <a:latin typeface="Open Sans"/>
              <a:ea typeface="Open Sans"/>
              <a:cs typeface="Open Sans"/>
              <a:sym typeface="Open Sans"/>
            </a:endParaRPr>
          </a:p>
        </p:txBody>
      </p:sp>
      <p:sp>
        <p:nvSpPr>
          <p:cNvPr id="19" name="TextBox 19"/>
          <p:cNvSpPr txBox="1"/>
          <p:nvPr/>
        </p:nvSpPr>
        <p:spPr>
          <a:xfrm>
            <a:off x="3127775" y="173949"/>
            <a:ext cx="8429368" cy="1344611"/>
          </a:xfrm>
          <a:prstGeom prst="rect">
            <a:avLst/>
          </a:prstGeom>
        </p:spPr>
        <p:txBody>
          <a:bodyPr lIns="0" tIns="0" rIns="0" bIns="0" rtlCol="0" anchor="t">
            <a:spAutoFit/>
          </a:bodyPr>
          <a:lstStyle/>
          <a:p>
            <a:pPr algn="ctr">
              <a:lnSpc>
                <a:spcPts val="10656"/>
              </a:lnSpc>
              <a:spcBef>
                <a:spcPct val="0"/>
              </a:spcBef>
            </a:pPr>
            <a:r>
              <a:rPr lang="en-US" sz="7611" b="1">
                <a:solidFill>
                  <a:srgbClr val="FFFFFF"/>
                </a:solidFill>
                <a:latin typeface="Times New Roman Bold"/>
                <a:ea typeface="Times New Roman Bold"/>
                <a:cs typeface="Times New Roman Bold"/>
                <a:sym typeface="Times New Roman Bold"/>
              </a:rPr>
              <a:t>Німецька культура</a:t>
            </a:r>
          </a:p>
        </p:txBody>
      </p:sp>
      <p:sp>
        <p:nvSpPr>
          <p:cNvPr id="20" name="TextBox 20"/>
          <p:cNvSpPr txBox="1"/>
          <p:nvPr/>
        </p:nvSpPr>
        <p:spPr>
          <a:xfrm>
            <a:off x="216820" y="2579911"/>
            <a:ext cx="4184748" cy="7061836"/>
          </a:xfrm>
          <a:prstGeom prst="rect">
            <a:avLst/>
          </a:prstGeom>
        </p:spPr>
        <p:txBody>
          <a:bodyPr lIns="0" tIns="0" rIns="0" bIns="0" rtlCol="0" anchor="t">
            <a:spAutoFit/>
          </a:bodyPr>
          <a:lstStyle/>
          <a:p>
            <a:pPr algn="ctr">
              <a:lnSpc>
                <a:spcPts val="3989"/>
              </a:lnSpc>
            </a:pPr>
            <a:r>
              <a:rPr lang="en-US" sz="2849" b="1">
                <a:solidFill>
                  <a:srgbClr val="000000"/>
                </a:solidFill>
                <a:latin typeface="Times New Roman Bold"/>
                <a:ea typeface="Times New Roman Bold"/>
                <a:cs typeface="Times New Roman Bold"/>
                <a:sym typeface="Times New Roman Bold"/>
              </a:rPr>
              <a:t>Мовна освіта:</a:t>
            </a:r>
          </a:p>
          <a:p>
            <a:pPr marL="615307" lvl="1" indent="-307653" algn="ctr">
              <a:lnSpc>
                <a:spcPts val="3989"/>
              </a:lnSpc>
              <a:spcBef>
                <a:spcPct val="0"/>
              </a:spcBef>
              <a:buFont typeface="Arial"/>
              <a:buChar char="•"/>
            </a:pPr>
            <a:r>
              <a:rPr lang="en-US" sz="2849" u="sng">
                <a:solidFill>
                  <a:srgbClr val="000000"/>
                </a:solidFill>
                <a:latin typeface="Times New Roman"/>
                <a:ea typeface="Times New Roman"/>
                <a:cs typeface="Times New Roman"/>
                <a:sym typeface="Times New Roman"/>
                <a:hlinkClick r:id="rId10" tooltip="https://www.facebook.com/Sprachlernzentrum/"/>
              </a:rPr>
              <a:t>Ц</a:t>
            </a:r>
            <a:r>
              <a:rPr lang="en-US" sz="2849" u="sng">
                <a:solidFill>
                  <a:srgbClr val="000000"/>
                </a:solidFill>
                <a:latin typeface="Times New Roman"/>
                <a:ea typeface="Times New Roman"/>
                <a:cs typeface="Times New Roman"/>
                <a:sym typeface="Times New Roman"/>
                <a:hlinkClick r:id="rId10" tooltip="https://www.facebook.com/Sprachlernzentrum/"/>
              </a:rPr>
              <a:t>ентр німецької мови (Sprachlernzentrum)</a:t>
            </a:r>
            <a:r>
              <a:rPr lang="en-US" sz="2849">
                <a:solidFill>
                  <a:srgbClr val="000000"/>
                </a:solidFill>
                <a:latin typeface="Times New Roman"/>
                <a:ea typeface="Times New Roman"/>
                <a:cs typeface="Times New Roman"/>
                <a:sym typeface="Times New Roman"/>
              </a:rPr>
              <a:t>: Партнер </a:t>
            </a:r>
            <a:r>
              <a:rPr lang="en-US" sz="2849" u="sng">
                <a:solidFill>
                  <a:srgbClr val="000000"/>
                </a:solidFill>
                <a:latin typeface="Times New Roman"/>
                <a:ea typeface="Times New Roman"/>
                <a:cs typeface="Times New Roman"/>
                <a:sym typeface="Times New Roman"/>
                <a:hlinkClick r:id="rId11" tooltip="https://dszentrum.com.ua/uk/news-uk/deutsch_kropuvnutsky/"/>
              </a:rPr>
              <a:t>Goethe-Institut</a:t>
            </a:r>
            <a:r>
              <a:rPr lang="en-US" sz="2849">
                <a:solidFill>
                  <a:srgbClr val="000000"/>
                </a:solidFill>
                <a:latin typeface="Times New Roman"/>
                <a:ea typeface="Times New Roman"/>
                <a:cs typeface="Times New Roman"/>
                <a:sym typeface="Times New Roman"/>
              </a:rPr>
              <a:t>.</a:t>
            </a:r>
          </a:p>
          <a:p>
            <a:pPr marL="615307" lvl="1" indent="-307653" algn="ctr">
              <a:lnSpc>
                <a:spcPts val="3989"/>
              </a:lnSpc>
              <a:spcBef>
                <a:spcPct val="0"/>
              </a:spcBef>
              <a:buFont typeface="Arial"/>
              <a:buChar char="•"/>
            </a:pPr>
            <a:r>
              <a:rPr lang="en-US" sz="2849" u="sng">
                <a:solidFill>
                  <a:srgbClr val="000000"/>
                </a:solidFill>
                <a:latin typeface="Times New Roman"/>
                <a:ea typeface="Times New Roman"/>
                <a:cs typeface="Times New Roman"/>
                <a:sym typeface="Times New Roman"/>
              </a:rPr>
              <a:t>ОНКЦ “Розвиток”</a:t>
            </a:r>
            <a:r>
              <a:rPr lang="en-US" sz="2849">
                <a:solidFill>
                  <a:srgbClr val="000000"/>
                </a:solidFill>
                <a:latin typeface="Times New Roman"/>
                <a:ea typeface="Times New Roman"/>
                <a:cs typeface="Times New Roman"/>
                <a:sym typeface="Times New Roman"/>
              </a:rPr>
              <a:t>: культурні заходи та курсиз підготовки до іспитів (ÖSD, Goethe Institut).</a:t>
            </a:r>
          </a:p>
          <a:p>
            <a:pPr marL="615307" lvl="1" indent="-307653" algn="ctr">
              <a:lnSpc>
                <a:spcPts val="3989"/>
              </a:lnSpc>
              <a:spcBef>
                <a:spcPct val="0"/>
              </a:spcBef>
              <a:buFont typeface="Arial"/>
              <a:buChar char="•"/>
            </a:pPr>
            <a:r>
              <a:rPr lang="en-US" sz="2849" u="sng">
                <a:solidFill>
                  <a:srgbClr val="000000"/>
                </a:solidFill>
                <a:latin typeface="Times New Roman"/>
                <a:ea typeface="Times New Roman"/>
                <a:cs typeface="Times New Roman"/>
                <a:sym typeface="Times New Roman"/>
                <a:hlinkClick r:id="rId12" tooltip="https://www.instagram.com/goncharenkocentrekrop/"/>
              </a:rPr>
              <a:t>Гончаренко центр</a:t>
            </a:r>
            <a:r>
              <a:rPr lang="en-US" sz="2849">
                <a:solidFill>
                  <a:srgbClr val="000000"/>
                </a:solidFill>
                <a:latin typeface="Times New Roman"/>
                <a:ea typeface="Times New Roman"/>
                <a:cs typeface="Times New Roman"/>
                <a:sym typeface="Times New Roman"/>
              </a:rPr>
              <a:t>: безкоштовні курси для дорослих.</a:t>
            </a:r>
          </a:p>
          <a:p>
            <a:pPr algn="ctr">
              <a:lnSpc>
                <a:spcPts val="3989"/>
              </a:lnSpc>
              <a:spcBef>
                <a:spcPct val="0"/>
              </a:spcBef>
            </a:pPr>
            <a:endParaRPr lang="en-US" sz="2849">
              <a:solidFill>
                <a:srgbClr val="000000"/>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rot="-10800000">
            <a:off x="-987148" y="-499540"/>
            <a:ext cx="21587287" cy="9757840"/>
            <a:chOff x="0" y="0"/>
            <a:chExt cx="5685541" cy="2569966"/>
          </a:xfrm>
        </p:grpSpPr>
        <p:sp>
          <p:nvSpPr>
            <p:cNvPr id="4" name="Freeform 4"/>
            <p:cNvSpPr/>
            <p:nvPr/>
          </p:nvSpPr>
          <p:spPr>
            <a:xfrm>
              <a:off x="0" y="0"/>
              <a:ext cx="5685541" cy="2569966"/>
            </a:xfrm>
            <a:custGeom>
              <a:avLst/>
              <a:gdLst/>
              <a:ahLst/>
              <a:cxnLst/>
              <a:rect l="l" t="t" r="r" b="b"/>
              <a:pathLst>
                <a:path w="5685541" h="2569966">
                  <a:moveTo>
                    <a:pt x="0" y="0"/>
                  </a:moveTo>
                  <a:lnTo>
                    <a:pt x="5685541" y="0"/>
                  </a:lnTo>
                  <a:lnTo>
                    <a:pt x="5685541" y="2569966"/>
                  </a:lnTo>
                  <a:lnTo>
                    <a:pt x="0" y="2569966"/>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5685541" cy="2608066"/>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379829" y="702229"/>
            <a:ext cx="7798187" cy="8882542"/>
            <a:chOff x="0" y="0"/>
            <a:chExt cx="2053843" cy="2339435"/>
          </a:xfrm>
        </p:grpSpPr>
        <p:sp>
          <p:nvSpPr>
            <p:cNvPr id="7" name="Freeform 7"/>
            <p:cNvSpPr/>
            <p:nvPr/>
          </p:nvSpPr>
          <p:spPr>
            <a:xfrm>
              <a:off x="0" y="0"/>
              <a:ext cx="2053843" cy="2339435"/>
            </a:xfrm>
            <a:custGeom>
              <a:avLst/>
              <a:gdLst/>
              <a:ahLst/>
              <a:cxnLst/>
              <a:rect l="l" t="t" r="r" b="b"/>
              <a:pathLst>
                <a:path w="2053843" h="2339435">
                  <a:moveTo>
                    <a:pt x="35740" y="0"/>
                  </a:moveTo>
                  <a:lnTo>
                    <a:pt x="2018103" y="0"/>
                  </a:lnTo>
                  <a:cubicBezTo>
                    <a:pt x="2037842" y="0"/>
                    <a:pt x="2053843" y="16001"/>
                    <a:pt x="2053843" y="35740"/>
                  </a:cubicBezTo>
                  <a:lnTo>
                    <a:pt x="2053843" y="2303695"/>
                  </a:lnTo>
                  <a:cubicBezTo>
                    <a:pt x="2053843" y="2313174"/>
                    <a:pt x="2050078" y="2322264"/>
                    <a:pt x="2043375" y="2328967"/>
                  </a:cubicBezTo>
                  <a:cubicBezTo>
                    <a:pt x="2036673" y="2335670"/>
                    <a:pt x="2027582" y="2339435"/>
                    <a:pt x="2018103" y="2339435"/>
                  </a:cubicBezTo>
                  <a:lnTo>
                    <a:pt x="35740" y="2339435"/>
                  </a:lnTo>
                  <a:cubicBezTo>
                    <a:pt x="26261" y="2339435"/>
                    <a:pt x="17171" y="2335670"/>
                    <a:pt x="10468" y="2328967"/>
                  </a:cubicBezTo>
                  <a:cubicBezTo>
                    <a:pt x="3765" y="2322264"/>
                    <a:pt x="0" y="2313174"/>
                    <a:pt x="0" y="2303695"/>
                  </a:cubicBezTo>
                  <a:lnTo>
                    <a:pt x="0" y="35740"/>
                  </a:lnTo>
                  <a:cubicBezTo>
                    <a:pt x="0" y="26261"/>
                    <a:pt x="3765" y="17171"/>
                    <a:pt x="10468" y="10468"/>
                  </a:cubicBezTo>
                  <a:cubicBezTo>
                    <a:pt x="17171" y="3765"/>
                    <a:pt x="26261" y="0"/>
                    <a:pt x="35740" y="0"/>
                  </a:cubicBezTo>
                  <a:close/>
                </a:path>
              </a:pathLst>
            </a:custGeom>
            <a:solidFill>
              <a:srgbClr val="FFF5E5">
                <a:alpha val="75686"/>
              </a:srgbClr>
            </a:solidFill>
            <a:ln cap="rnd">
              <a:noFill/>
              <a:prstDash val="solid"/>
              <a:round/>
            </a:ln>
          </p:spPr>
        </p:sp>
        <p:sp>
          <p:nvSpPr>
            <p:cNvPr id="8" name="TextBox 8"/>
            <p:cNvSpPr txBox="1"/>
            <p:nvPr/>
          </p:nvSpPr>
          <p:spPr>
            <a:xfrm>
              <a:off x="0" y="-38100"/>
              <a:ext cx="2053843" cy="237753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651974" y="896157"/>
            <a:ext cx="7253897" cy="8433526"/>
            <a:chOff x="0" y="0"/>
            <a:chExt cx="1910491" cy="2221176"/>
          </a:xfrm>
        </p:grpSpPr>
        <p:sp>
          <p:nvSpPr>
            <p:cNvPr id="10" name="Freeform 10"/>
            <p:cNvSpPr/>
            <p:nvPr/>
          </p:nvSpPr>
          <p:spPr>
            <a:xfrm>
              <a:off x="0" y="0"/>
              <a:ext cx="1910491" cy="2221176"/>
            </a:xfrm>
            <a:custGeom>
              <a:avLst/>
              <a:gdLst/>
              <a:ahLst/>
              <a:cxnLst/>
              <a:rect l="l" t="t" r="r" b="b"/>
              <a:pathLst>
                <a:path w="1910491" h="2221176">
                  <a:moveTo>
                    <a:pt x="24547" y="0"/>
                  </a:moveTo>
                  <a:lnTo>
                    <a:pt x="1885944" y="0"/>
                  </a:lnTo>
                  <a:cubicBezTo>
                    <a:pt x="1892454" y="0"/>
                    <a:pt x="1898698" y="2586"/>
                    <a:pt x="1903302" y="7190"/>
                  </a:cubicBezTo>
                  <a:cubicBezTo>
                    <a:pt x="1907905" y="11793"/>
                    <a:pt x="1910491" y="18037"/>
                    <a:pt x="1910491" y="24547"/>
                  </a:cubicBezTo>
                  <a:lnTo>
                    <a:pt x="1910491" y="2196628"/>
                  </a:lnTo>
                  <a:cubicBezTo>
                    <a:pt x="1910491" y="2203139"/>
                    <a:pt x="1907905" y="2209382"/>
                    <a:pt x="1903302" y="2213986"/>
                  </a:cubicBezTo>
                  <a:cubicBezTo>
                    <a:pt x="1898698" y="2218589"/>
                    <a:pt x="1892454" y="2221176"/>
                    <a:pt x="1885944" y="2221176"/>
                  </a:cubicBezTo>
                  <a:lnTo>
                    <a:pt x="24547" y="2221176"/>
                  </a:lnTo>
                  <a:cubicBezTo>
                    <a:pt x="18037" y="2221176"/>
                    <a:pt x="11793" y="2218589"/>
                    <a:pt x="7190" y="2213986"/>
                  </a:cubicBezTo>
                  <a:cubicBezTo>
                    <a:pt x="2586" y="2209382"/>
                    <a:pt x="0" y="2203139"/>
                    <a:pt x="0" y="2196628"/>
                  </a:cubicBezTo>
                  <a:lnTo>
                    <a:pt x="0" y="24547"/>
                  </a:lnTo>
                  <a:cubicBezTo>
                    <a:pt x="0" y="18037"/>
                    <a:pt x="2586" y="11793"/>
                    <a:pt x="7190" y="7190"/>
                  </a:cubicBezTo>
                  <a:cubicBezTo>
                    <a:pt x="11793" y="2586"/>
                    <a:pt x="18037" y="0"/>
                    <a:pt x="24547" y="0"/>
                  </a:cubicBezTo>
                  <a:close/>
                </a:path>
              </a:pathLst>
            </a:custGeom>
            <a:ln w="19050" cap="rnd">
              <a:solidFill>
                <a:srgbClr val="2C1A0D"/>
              </a:solidFill>
              <a:prstDash val="solid"/>
              <a:round/>
            </a:ln>
          </p:spPr>
        </p:sp>
        <p:sp>
          <p:nvSpPr>
            <p:cNvPr id="11" name="TextBox 11"/>
            <p:cNvSpPr txBox="1"/>
            <p:nvPr/>
          </p:nvSpPr>
          <p:spPr>
            <a:xfrm>
              <a:off x="0" y="-38100"/>
              <a:ext cx="1910491" cy="2259276"/>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8742737" y="5697722"/>
            <a:ext cx="4870655" cy="3652991"/>
          </a:xfrm>
          <a:custGeom>
            <a:avLst/>
            <a:gdLst/>
            <a:ahLst/>
            <a:cxnLst/>
            <a:rect l="l" t="t" r="r" b="b"/>
            <a:pathLst>
              <a:path w="4870655" h="3652991">
                <a:moveTo>
                  <a:pt x="0" y="0"/>
                </a:moveTo>
                <a:lnTo>
                  <a:pt x="4870655" y="0"/>
                </a:lnTo>
                <a:lnTo>
                  <a:pt x="4870655" y="3652991"/>
                </a:lnTo>
                <a:lnTo>
                  <a:pt x="0" y="3652991"/>
                </a:lnTo>
                <a:lnTo>
                  <a:pt x="0" y="0"/>
                </a:lnTo>
                <a:close/>
              </a:path>
            </a:pathLst>
          </a:custGeom>
          <a:blipFill>
            <a:blip r:embed="rId3"/>
            <a:stretch>
              <a:fillRect/>
            </a:stretch>
          </a:blipFill>
        </p:spPr>
      </p:sp>
      <p:sp>
        <p:nvSpPr>
          <p:cNvPr id="13" name="Freeform 13"/>
          <p:cNvSpPr/>
          <p:nvPr/>
        </p:nvSpPr>
        <p:spPr>
          <a:xfrm>
            <a:off x="8463766" y="492646"/>
            <a:ext cx="4865605" cy="2948800"/>
          </a:xfrm>
          <a:custGeom>
            <a:avLst/>
            <a:gdLst/>
            <a:ahLst/>
            <a:cxnLst/>
            <a:rect l="l" t="t" r="r" b="b"/>
            <a:pathLst>
              <a:path w="4865605" h="2948800">
                <a:moveTo>
                  <a:pt x="0" y="0"/>
                </a:moveTo>
                <a:lnTo>
                  <a:pt x="4865604" y="0"/>
                </a:lnTo>
                <a:lnTo>
                  <a:pt x="4865604" y="2948801"/>
                </a:lnTo>
                <a:lnTo>
                  <a:pt x="0" y="2948801"/>
                </a:lnTo>
                <a:lnTo>
                  <a:pt x="0" y="0"/>
                </a:lnTo>
                <a:close/>
              </a:path>
            </a:pathLst>
          </a:custGeom>
          <a:blipFill>
            <a:blip r:embed="rId4"/>
            <a:stretch>
              <a:fillRect l="-12928"/>
            </a:stretch>
          </a:blipFill>
        </p:spPr>
      </p:sp>
      <p:sp>
        <p:nvSpPr>
          <p:cNvPr id="14" name="Freeform 14"/>
          <p:cNvSpPr/>
          <p:nvPr/>
        </p:nvSpPr>
        <p:spPr>
          <a:xfrm>
            <a:off x="13613392" y="492646"/>
            <a:ext cx="4485927" cy="2923329"/>
          </a:xfrm>
          <a:custGeom>
            <a:avLst/>
            <a:gdLst/>
            <a:ahLst/>
            <a:cxnLst/>
            <a:rect l="l" t="t" r="r" b="b"/>
            <a:pathLst>
              <a:path w="4485927" h="2923329">
                <a:moveTo>
                  <a:pt x="0" y="0"/>
                </a:moveTo>
                <a:lnTo>
                  <a:pt x="4485927" y="0"/>
                </a:lnTo>
                <a:lnTo>
                  <a:pt x="4485927" y="2923329"/>
                </a:lnTo>
                <a:lnTo>
                  <a:pt x="0" y="2923329"/>
                </a:lnTo>
                <a:lnTo>
                  <a:pt x="0" y="0"/>
                </a:lnTo>
                <a:close/>
              </a:path>
            </a:pathLst>
          </a:custGeom>
          <a:blipFill>
            <a:blip r:embed="rId5"/>
            <a:stretch>
              <a:fillRect/>
            </a:stretch>
          </a:blipFill>
        </p:spPr>
      </p:sp>
      <p:sp>
        <p:nvSpPr>
          <p:cNvPr id="15" name="Freeform 15"/>
          <p:cNvSpPr/>
          <p:nvPr/>
        </p:nvSpPr>
        <p:spPr>
          <a:xfrm>
            <a:off x="14005673" y="5697722"/>
            <a:ext cx="4093647" cy="3652991"/>
          </a:xfrm>
          <a:custGeom>
            <a:avLst/>
            <a:gdLst/>
            <a:ahLst/>
            <a:cxnLst/>
            <a:rect l="l" t="t" r="r" b="b"/>
            <a:pathLst>
              <a:path w="4093647" h="3652991">
                <a:moveTo>
                  <a:pt x="0" y="0"/>
                </a:moveTo>
                <a:lnTo>
                  <a:pt x="4093646" y="0"/>
                </a:lnTo>
                <a:lnTo>
                  <a:pt x="4093646" y="3652991"/>
                </a:lnTo>
                <a:lnTo>
                  <a:pt x="0" y="3652991"/>
                </a:lnTo>
                <a:lnTo>
                  <a:pt x="0" y="0"/>
                </a:lnTo>
                <a:close/>
              </a:path>
            </a:pathLst>
          </a:custGeom>
          <a:blipFill>
            <a:blip r:embed="rId6"/>
            <a:stretch>
              <a:fillRect l="-9456" r="-9456"/>
            </a:stretch>
          </a:blipFill>
        </p:spPr>
      </p:sp>
      <p:sp>
        <p:nvSpPr>
          <p:cNvPr id="16" name="Freeform 16"/>
          <p:cNvSpPr/>
          <p:nvPr/>
        </p:nvSpPr>
        <p:spPr>
          <a:xfrm>
            <a:off x="11059654" y="2936335"/>
            <a:ext cx="4992842" cy="3326481"/>
          </a:xfrm>
          <a:custGeom>
            <a:avLst/>
            <a:gdLst/>
            <a:ahLst/>
            <a:cxnLst/>
            <a:rect l="l" t="t" r="r" b="b"/>
            <a:pathLst>
              <a:path w="4992842" h="3326481">
                <a:moveTo>
                  <a:pt x="0" y="0"/>
                </a:moveTo>
                <a:lnTo>
                  <a:pt x="4992842" y="0"/>
                </a:lnTo>
                <a:lnTo>
                  <a:pt x="4992842" y="3326480"/>
                </a:lnTo>
                <a:lnTo>
                  <a:pt x="0" y="3326480"/>
                </a:lnTo>
                <a:lnTo>
                  <a:pt x="0" y="0"/>
                </a:lnTo>
                <a:close/>
              </a:path>
            </a:pathLst>
          </a:custGeom>
          <a:blipFill>
            <a:blip r:embed="rId7"/>
            <a:stretch>
              <a:fillRect/>
            </a:stretch>
          </a:blipFill>
        </p:spPr>
      </p:sp>
      <p:sp>
        <p:nvSpPr>
          <p:cNvPr id="17" name="TextBox 17"/>
          <p:cNvSpPr txBox="1"/>
          <p:nvPr/>
        </p:nvSpPr>
        <p:spPr>
          <a:xfrm>
            <a:off x="786261" y="975318"/>
            <a:ext cx="7119610" cy="8189895"/>
          </a:xfrm>
          <a:prstGeom prst="rect">
            <a:avLst/>
          </a:prstGeom>
        </p:spPr>
        <p:txBody>
          <a:bodyPr lIns="0" tIns="0" rIns="0" bIns="0" rtlCol="0" anchor="t">
            <a:spAutoFit/>
          </a:bodyPr>
          <a:lstStyle/>
          <a:p>
            <a:pPr algn="ctr">
              <a:lnSpc>
                <a:spcPts val="3238"/>
              </a:lnSpc>
            </a:pPr>
            <a:r>
              <a:rPr lang="en-US" sz="2313" b="1">
                <a:solidFill>
                  <a:srgbClr val="000000"/>
                </a:solidFill>
                <a:latin typeface="Times New Roman Bold"/>
                <a:ea typeface="Times New Roman Bold"/>
                <a:cs typeface="Times New Roman Bold"/>
                <a:sym typeface="Times New Roman Bold"/>
              </a:rPr>
              <a:t>Сьогодні в місті Кропивницький проживають представники різних національностей:</a:t>
            </a:r>
            <a:r>
              <a:rPr lang="en-US" sz="2313" b="1">
                <a:solidFill>
                  <a:srgbClr val="004AAD"/>
                </a:solidFill>
                <a:latin typeface="Times New Roman Bold"/>
                <a:ea typeface="Times New Roman Bold"/>
                <a:cs typeface="Times New Roman Bold"/>
                <a:sym typeface="Times New Roman Bold"/>
              </a:rPr>
              <a:t> українці, євреї, вірмени, грузини, поляки, росіяни, білоруси, болгари, роми, молдавани та інш.</a:t>
            </a:r>
          </a:p>
          <a:p>
            <a:pPr algn="l">
              <a:lnSpc>
                <a:spcPts val="3238"/>
              </a:lnSpc>
              <a:spcBef>
                <a:spcPct val="0"/>
              </a:spcBef>
            </a:pPr>
            <a:r>
              <a:rPr lang="en-US" sz="2313" b="1">
                <a:solidFill>
                  <a:srgbClr val="000000"/>
                </a:solidFill>
                <a:latin typeface="Times New Roman Bold"/>
                <a:ea typeface="Times New Roman Bold"/>
                <a:cs typeface="Times New Roman Bold"/>
                <a:sym typeface="Times New Roman Bold"/>
              </a:rPr>
              <a:t>   Усі ці спільноти формують неповторний колорит нашого міста. Вони активно беруть участь у громадському житті, зокрема представлені в органах місцевої влади як депутати міської ради. Представники різних національностей також захищають Україну в лавах ЗСУ.</a:t>
            </a:r>
          </a:p>
          <a:p>
            <a:pPr algn="l">
              <a:lnSpc>
                <a:spcPts val="3238"/>
              </a:lnSpc>
              <a:spcBef>
                <a:spcPct val="0"/>
              </a:spcBef>
            </a:pPr>
            <a:r>
              <a:rPr lang="en-US" sz="2313" b="1">
                <a:solidFill>
                  <a:srgbClr val="000000"/>
                </a:solidFill>
                <a:latin typeface="Times New Roman Bold"/>
                <a:ea typeface="Times New Roman Bold"/>
                <a:cs typeface="Times New Roman Bold"/>
                <a:sym typeface="Times New Roman Bold"/>
              </a:rPr>
              <a:t>   У місті регулярно проводяться фестивалі культур, де кожна спільнота має змогу презентувати свої традиції, національні страви та культурні здобутки. Крім того, вони мають власні осередки, що сприяють збереженню та розвитку їхньої культури.</a:t>
            </a:r>
          </a:p>
          <a:p>
            <a:pPr algn="l">
              <a:lnSpc>
                <a:spcPts val="3238"/>
              </a:lnSpc>
              <a:spcBef>
                <a:spcPct val="0"/>
              </a:spcBef>
            </a:pPr>
            <a:r>
              <a:rPr lang="en-US" sz="2313" b="1">
                <a:solidFill>
                  <a:srgbClr val="000000"/>
                </a:solidFill>
                <a:latin typeface="Times New Roman Bold"/>
                <a:ea typeface="Times New Roman Bold"/>
                <a:cs typeface="Times New Roman Bold"/>
                <a:sym typeface="Times New Roman Bold"/>
              </a:rPr>
              <a:t>    У місті створені сприятливі умови для розвитку культур різних народів, що сприяє взаєморозумінню, повазі та збагаченню спільного культурного простору.</a:t>
            </a:r>
          </a:p>
          <a:p>
            <a:pPr algn="ctr">
              <a:lnSpc>
                <a:spcPts val="3238"/>
              </a:lnSpc>
              <a:spcBef>
                <a:spcPct val="0"/>
              </a:spcBef>
            </a:pPr>
            <a:endParaRPr lang="en-US" sz="2313" b="1">
              <a:solidFill>
                <a:srgbClr val="000000"/>
              </a:solidFill>
              <a:latin typeface="Times New Roman Bold"/>
              <a:ea typeface="Times New Roman Bold"/>
              <a:cs typeface="Times New Roman Bold"/>
              <a:sym typeface="Times New Roman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222" b="-11222"/>
            </a:stretch>
          </a:blipFill>
        </p:spPr>
      </p:sp>
      <p:grpSp>
        <p:nvGrpSpPr>
          <p:cNvPr id="3" name="Group 3"/>
          <p:cNvGrpSpPr/>
          <p:nvPr/>
        </p:nvGrpSpPr>
        <p:grpSpPr>
          <a:xfrm rot="-10800000">
            <a:off x="-457200" y="-499931"/>
            <a:ext cx="21587287" cy="9757840"/>
            <a:chOff x="0" y="0"/>
            <a:chExt cx="5685541" cy="2569966"/>
          </a:xfrm>
        </p:grpSpPr>
        <p:sp>
          <p:nvSpPr>
            <p:cNvPr id="4" name="Freeform 4"/>
            <p:cNvSpPr/>
            <p:nvPr/>
          </p:nvSpPr>
          <p:spPr>
            <a:xfrm>
              <a:off x="0" y="0"/>
              <a:ext cx="5685541" cy="2569966"/>
            </a:xfrm>
            <a:custGeom>
              <a:avLst/>
              <a:gdLst/>
              <a:ahLst/>
              <a:cxnLst/>
              <a:rect l="l" t="t" r="r" b="b"/>
              <a:pathLst>
                <a:path w="5685541" h="2569966">
                  <a:moveTo>
                    <a:pt x="0" y="0"/>
                  </a:moveTo>
                  <a:lnTo>
                    <a:pt x="5685541" y="0"/>
                  </a:lnTo>
                  <a:lnTo>
                    <a:pt x="5685541" y="2569966"/>
                  </a:lnTo>
                  <a:lnTo>
                    <a:pt x="0" y="2569966"/>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5685541" cy="2608066"/>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702201" y="1584139"/>
            <a:ext cx="16884841" cy="7501146"/>
            <a:chOff x="0" y="0"/>
            <a:chExt cx="4447036" cy="1975610"/>
          </a:xfrm>
        </p:grpSpPr>
        <p:sp>
          <p:nvSpPr>
            <p:cNvPr id="7" name="Freeform 7"/>
            <p:cNvSpPr/>
            <p:nvPr/>
          </p:nvSpPr>
          <p:spPr>
            <a:xfrm>
              <a:off x="0" y="0"/>
              <a:ext cx="4447036" cy="1975610"/>
            </a:xfrm>
            <a:custGeom>
              <a:avLst/>
              <a:gdLst/>
              <a:ahLst/>
              <a:cxnLst/>
              <a:rect l="l" t="t" r="r" b="b"/>
              <a:pathLst>
                <a:path w="4447036" h="1975610">
                  <a:moveTo>
                    <a:pt x="16506" y="0"/>
                  </a:moveTo>
                  <a:lnTo>
                    <a:pt x="4430530" y="0"/>
                  </a:lnTo>
                  <a:cubicBezTo>
                    <a:pt x="4434908" y="0"/>
                    <a:pt x="4439106" y="1739"/>
                    <a:pt x="4442202" y="4835"/>
                  </a:cubicBezTo>
                  <a:cubicBezTo>
                    <a:pt x="4445297" y="7930"/>
                    <a:pt x="4447036" y="12129"/>
                    <a:pt x="4447036" y="16506"/>
                  </a:cubicBezTo>
                  <a:lnTo>
                    <a:pt x="4447036" y="1959104"/>
                  </a:lnTo>
                  <a:cubicBezTo>
                    <a:pt x="4447036" y="1968220"/>
                    <a:pt x="4439646" y="1975610"/>
                    <a:pt x="4430530" y="1975610"/>
                  </a:cubicBezTo>
                  <a:lnTo>
                    <a:pt x="16506" y="1975610"/>
                  </a:lnTo>
                  <a:cubicBezTo>
                    <a:pt x="7390" y="1975610"/>
                    <a:pt x="0" y="1968220"/>
                    <a:pt x="0" y="1959104"/>
                  </a:cubicBezTo>
                  <a:lnTo>
                    <a:pt x="0" y="16506"/>
                  </a:lnTo>
                  <a:cubicBezTo>
                    <a:pt x="0" y="7390"/>
                    <a:pt x="7390" y="0"/>
                    <a:pt x="16506" y="0"/>
                  </a:cubicBezTo>
                  <a:close/>
                </a:path>
              </a:pathLst>
            </a:custGeom>
            <a:solidFill>
              <a:srgbClr val="FFF5E5">
                <a:alpha val="75686"/>
              </a:srgbClr>
            </a:solidFill>
          </p:spPr>
        </p:sp>
        <p:sp>
          <p:nvSpPr>
            <p:cNvPr id="8" name="TextBox 8"/>
            <p:cNvSpPr txBox="1"/>
            <p:nvPr/>
          </p:nvSpPr>
          <p:spPr>
            <a:xfrm>
              <a:off x="0" y="-38100"/>
              <a:ext cx="4447036" cy="201371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28700" y="1965908"/>
            <a:ext cx="16230600" cy="6745872"/>
            <a:chOff x="0" y="0"/>
            <a:chExt cx="4274726" cy="1776690"/>
          </a:xfrm>
        </p:grpSpPr>
        <p:sp>
          <p:nvSpPr>
            <p:cNvPr id="10" name="Freeform 10"/>
            <p:cNvSpPr/>
            <p:nvPr/>
          </p:nvSpPr>
          <p:spPr>
            <a:xfrm>
              <a:off x="0" y="0"/>
              <a:ext cx="4274726" cy="1776690"/>
            </a:xfrm>
            <a:custGeom>
              <a:avLst/>
              <a:gdLst/>
              <a:ahLst/>
              <a:cxnLst/>
              <a:rect l="l" t="t" r="r" b="b"/>
              <a:pathLst>
                <a:path w="4274726" h="1776690">
                  <a:moveTo>
                    <a:pt x="7155" y="0"/>
                  </a:moveTo>
                  <a:lnTo>
                    <a:pt x="4267571" y="0"/>
                  </a:lnTo>
                  <a:cubicBezTo>
                    <a:pt x="4271523" y="0"/>
                    <a:pt x="4274726" y="3203"/>
                    <a:pt x="4274726" y="7155"/>
                  </a:cubicBezTo>
                  <a:lnTo>
                    <a:pt x="4274726" y="1769535"/>
                  </a:lnTo>
                  <a:cubicBezTo>
                    <a:pt x="4274726" y="1771433"/>
                    <a:pt x="4273972" y="1773253"/>
                    <a:pt x="4272630" y="1774595"/>
                  </a:cubicBezTo>
                  <a:cubicBezTo>
                    <a:pt x="4271289" y="1775937"/>
                    <a:pt x="4269468" y="1776690"/>
                    <a:pt x="4267571" y="1776690"/>
                  </a:cubicBezTo>
                  <a:lnTo>
                    <a:pt x="7155" y="1776690"/>
                  </a:lnTo>
                  <a:cubicBezTo>
                    <a:pt x="5257" y="1776690"/>
                    <a:pt x="3437" y="1775937"/>
                    <a:pt x="2096" y="1774595"/>
                  </a:cubicBezTo>
                  <a:cubicBezTo>
                    <a:pt x="754" y="1773253"/>
                    <a:pt x="0" y="1771433"/>
                    <a:pt x="0" y="1769535"/>
                  </a:cubicBezTo>
                  <a:lnTo>
                    <a:pt x="0" y="7155"/>
                  </a:lnTo>
                  <a:cubicBezTo>
                    <a:pt x="0" y="5257"/>
                    <a:pt x="754" y="3437"/>
                    <a:pt x="2096" y="2096"/>
                  </a:cubicBezTo>
                  <a:cubicBezTo>
                    <a:pt x="3437" y="754"/>
                    <a:pt x="5257" y="0"/>
                    <a:pt x="7155" y="0"/>
                  </a:cubicBezTo>
                  <a:close/>
                </a:path>
              </a:pathLst>
            </a:custGeom>
            <a:ln w="19050" cap="sq">
              <a:solidFill>
                <a:srgbClr val="2C1A0D"/>
              </a:solidFill>
              <a:prstDash val="solid"/>
              <a:miter/>
            </a:ln>
          </p:spPr>
        </p:sp>
        <p:sp>
          <p:nvSpPr>
            <p:cNvPr id="11" name="TextBox 11"/>
            <p:cNvSpPr txBox="1"/>
            <p:nvPr/>
          </p:nvSpPr>
          <p:spPr>
            <a:xfrm>
              <a:off x="0" y="-38100"/>
              <a:ext cx="4274726" cy="1814790"/>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145142" y="2140144"/>
            <a:ext cx="15732218" cy="7311647"/>
          </a:xfrm>
          <a:prstGeom prst="rect">
            <a:avLst/>
          </a:prstGeom>
        </p:spPr>
        <p:txBody>
          <a:bodyPr lIns="0" tIns="0" rIns="0" bIns="0" rtlCol="0" anchor="t">
            <a:spAutoFit/>
          </a:bodyPr>
          <a:lstStyle/>
          <a:p>
            <a:pPr algn="l">
              <a:lnSpc>
                <a:spcPts val="3634"/>
              </a:lnSpc>
            </a:pPr>
            <a:r>
              <a:rPr lang="en-US" sz="2595" dirty="0">
                <a:solidFill>
                  <a:srgbClr val="000000"/>
                </a:solidFill>
                <a:latin typeface="Times New Roman"/>
                <a:ea typeface="Times New Roman"/>
                <a:cs typeface="Times New Roman"/>
                <a:sym typeface="Times New Roman"/>
              </a:rPr>
              <a:t>    У </a:t>
            </a:r>
            <a:r>
              <a:rPr lang="en-US" sz="2595" dirty="0" err="1">
                <a:solidFill>
                  <a:srgbClr val="000000"/>
                </a:solidFill>
                <a:latin typeface="Times New Roman"/>
                <a:ea typeface="Times New Roman"/>
                <a:cs typeface="Times New Roman"/>
                <a:sym typeface="Times New Roman"/>
              </a:rPr>
              <a:t>процесі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роботи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над</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проєктом</a:t>
            </a:r>
            <a:r>
              <a:rPr lang="en-US" sz="2595" dirty="0">
                <a:solidFill>
                  <a:srgbClr val="000000"/>
                </a:solidFill>
                <a:latin typeface="Times New Roman"/>
                <a:ea typeface="Times New Roman"/>
                <a:cs typeface="Times New Roman"/>
                <a:sym typeface="Times New Roman"/>
              </a:rPr>
              <a:t> я </a:t>
            </a:r>
            <a:r>
              <a:rPr lang="en-US" sz="2595" dirty="0" err="1">
                <a:solidFill>
                  <a:srgbClr val="000000"/>
                </a:solidFill>
                <a:latin typeface="Times New Roman"/>
                <a:ea typeface="Times New Roman"/>
                <a:cs typeface="Times New Roman"/>
                <a:sym typeface="Times New Roman"/>
              </a:rPr>
              <a:t>самостійно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визначив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напрям</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дослідження</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міста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сформулював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його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мету</a:t>
            </a:r>
            <a:r>
              <a:rPr lang="en-US" sz="2595" dirty="0">
                <a:solidFill>
                  <a:srgbClr val="000000"/>
                </a:solidFill>
                <a:latin typeface="Times New Roman"/>
                <a:ea typeface="Times New Roman"/>
                <a:cs typeface="Times New Roman"/>
                <a:sym typeface="Times New Roman"/>
              </a:rPr>
              <a:t> й </a:t>
            </a:r>
            <a:r>
              <a:rPr lang="en-US" sz="2595" dirty="0" err="1">
                <a:solidFill>
                  <a:srgbClr val="000000"/>
                </a:solidFill>
                <a:latin typeface="Times New Roman"/>
                <a:ea typeface="Times New Roman"/>
                <a:cs typeface="Times New Roman"/>
                <a:sym typeface="Times New Roman"/>
              </a:rPr>
              <a:t>основні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завдання</a:t>
            </a:r>
            <a:r>
              <a:rPr lang="en-US" sz="2595" dirty="0">
                <a:solidFill>
                  <a:srgbClr val="000000"/>
                </a:solidFill>
                <a:latin typeface="Times New Roman"/>
                <a:ea typeface="Times New Roman"/>
                <a:cs typeface="Times New Roman"/>
                <a:sym typeface="Times New Roman"/>
              </a:rPr>
              <a:t>.</a:t>
            </a:r>
          </a:p>
          <a:p>
            <a:pPr algn="l">
              <a:lnSpc>
                <a:spcPts val="3634"/>
              </a:lnSpc>
              <a:spcBef>
                <a:spcPct val="0"/>
              </a:spcBef>
            </a:pP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Зібрав</a:t>
            </a:r>
            <a:r>
              <a:rPr lang="en-US" sz="2595" dirty="0">
                <a:solidFill>
                  <a:srgbClr val="000000"/>
                </a:solidFill>
                <a:latin typeface="Times New Roman"/>
                <a:ea typeface="Times New Roman"/>
                <a:cs typeface="Times New Roman"/>
                <a:sym typeface="Times New Roman"/>
              </a:rPr>
              <a:t> і </a:t>
            </a:r>
            <a:r>
              <a:rPr lang="en-US" sz="2595" dirty="0" err="1">
                <a:solidFill>
                  <a:srgbClr val="000000"/>
                </a:solidFill>
                <a:latin typeface="Times New Roman"/>
                <a:ea typeface="Times New Roman"/>
                <a:cs typeface="Times New Roman"/>
                <a:sym typeface="Times New Roman"/>
              </a:rPr>
              <a:t>опрацював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інформацію</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про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історію</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міста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Кропивницький</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його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національний</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розвиток</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культурні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особливості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використовуючи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різні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джерела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Також</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проаналізував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які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національності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проживають</a:t>
            </a:r>
            <a:r>
              <a:rPr lang="en-US" sz="2595" dirty="0">
                <a:solidFill>
                  <a:srgbClr val="000000"/>
                </a:solidFill>
                <a:latin typeface="Times New Roman"/>
                <a:ea typeface="Times New Roman"/>
                <a:cs typeface="Times New Roman"/>
                <a:sym typeface="Times New Roman"/>
              </a:rPr>
              <a:t> у </a:t>
            </a:r>
            <a:r>
              <a:rPr lang="en-US" sz="2595" dirty="0" err="1">
                <a:solidFill>
                  <a:srgbClr val="000000"/>
                </a:solidFill>
                <a:latin typeface="Times New Roman"/>
                <a:ea typeface="Times New Roman"/>
                <a:cs typeface="Times New Roman"/>
                <a:sym typeface="Times New Roman"/>
              </a:rPr>
              <a:t>місті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як</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вони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вплинули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на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його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культурне</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середовище</a:t>
            </a:r>
            <a:r>
              <a:rPr lang="en-US" sz="2595" dirty="0">
                <a:solidFill>
                  <a:srgbClr val="000000"/>
                </a:solidFill>
                <a:latin typeface="Times New Roman"/>
                <a:ea typeface="Times New Roman"/>
                <a:cs typeface="Times New Roman"/>
                <a:sym typeface="Times New Roman"/>
              </a:rPr>
              <a:t>.</a:t>
            </a:r>
          </a:p>
          <a:p>
            <a:pPr algn="l">
              <a:lnSpc>
                <a:spcPts val="3634"/>
              </a:lnSpc>
              <a:spcBef>
                <a:spcPct val="0"/>
              </a:spcBef>
            </a:pP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Окрему</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увагу</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приділив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вивченню</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архітектури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міста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культурних</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подій</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які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формують</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сучасне</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життя</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нашого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обласного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центру</a:t>
            </a:r>
            <a:r>
              <a:rPr lang="en-US" sz="2595" dirty="0">
                <a:solidFill>
                  <a:srgbClr val="000000"/>
                </a:solidFill>
                <a:latin typeface="Times New Roman"/>
                <a:ea typeface="Times New Roman"/>
                <a:cs typeface="Times New Roman"/>
                <a:sym typeface="Times New Roman"/>
              </a:rPr>
              <a:t>. </a:t>
            </a:r>
          </a:p>
          <a:p>
            <a:pPr algn="l">
              <a:lnSpc>
                <a:spcPts val="3634"/>
              </a:lnSpc>
              <a:spcBef>
                <a:spcPct val="0"/>
              </a:spcBef>
            </a:pP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Також</a:t>
            </a:r>
            <a:r>
              <a:rPr lang="en-US" sz="2595" dirty="0">
                <a:solidFill>
                  <a:srgbClr val="000000"/>
                </a:solidFill>
                <a:latin typeface="Times New Roman"/>
                <a:ea typeface="Times New Roman"/>
                <a:cs typeface="Times New Roman"/>
                <a:sym typeface="Times New Roman"/>
              </a:rPr>
              <a:t> я </a:t>
            </a:r>
            <a:r>
              <a:rPr lang="en-US" sz="2595" dirty="0" err="1">
                <a:solidFill>
                  <a:srgbClr val="000000"/>
                </a:solidFill>
                <a:latin typeface="Times New Roman"/>
                <a:ea typeface="Times New Roman"/>
                <a:cs typeface="Times New Roman"/>
                <a:sym typeface="Times New Roman"/>
              </a:rPr>
              <a:t>досліджував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архітектуру</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будівлі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своєї</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школи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Спілкувався</a:t>
            </a:r>
            <a:r>
              <a:rPr lang="en-US" sz="2595" dirty="0">
                <a:solidFill>
                  <a:srgbClr val="000000"/>
                </a:solidFill>
                <a:latin typeface="Times New Roman"/>
                <a:ea typeface="Times New Roman"/>
                <a:cs typeface="Times New Roman"/>
                <a:sym typeface="Times New Roman"/>
              </a:rPr>
              <a:t> з </a:t>
            </a:r>
            <a:r>
              <a:rPr lang="en-US" sz="2595" dirty="0" err="1">
                <a:solidFill>
                  <a:srgbClr val="000000"/>
                </a:solidFill>
                <a:latin typeface="Times New Roman"/>
                <a:ea typeface="Times New Roman"/>
                <a:cs typeface="Times New Roman"/>
                <a:sym typeface="Times New Roman"/>
              </a:rPr>
              <a:t>учнями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своєї</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школи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різних</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національностей</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вчителем</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моєї</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школи</a:t>
            </a:r>
            <a:r>
              <a:rPr lang="en-US" sz="2595" dirty="0">
                <a:solidFill>
                  <a:srgbClr val="000000"/>
                </a:solidFill>
                <a:latin typeface="Times New Roman"/>
                <a:ea typeface="Times New Roman"/>
                <a:cs typeface="Times New Roman"/>
                <a:sym typeface="Times New Roman"/>
              </a:rPr>
              <a:t> - </a:t>
            </a:r>
            <a:r>
              <a:rPr lang="en-US" sz="2595" dirty="0" err="1">
                <a:solidFill>
                  <a:srgbClr val="000000"/>
                </a:solidFill>
                <a:latin typeface="Times New Roman"/>
                <a:ea typeface="Times New Roman"/>
                <a:cs typeface="Times New Roman"/>
                <a:sym typeface="Times New Roman"/>
              </a:rPr>
              <a:t>Савенко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Всеволодом</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Максимовичем</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який</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зараз</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працює</a:t>
            </a:r>
            <a:r>
              <a:rPr lang="en-US" sz="2595" dirty="0">
                <a:solidFill>
                  <a:srgbClr val="000000"/>
                </a:solidFill>
                <a:latin typeface="Times New Roman"/>
                <a:ea typeface="Times New Roman"/>
                <a:cs typeface="Times New Roman"/>
                <a:sym typeface="Times New Roman"/>
              </a:rPr>
              <a:t> у “</a:t>
            </a:r>
            <a:r>
              <a:rPr lang="en-US" sz="2595" dirty="0" err="1">
                <a:solidFill>
                  <a:srgbClr val="000000"/>
                </a:solidFill>
                <a:latin typeface="Times New Roman"/>
                <a:ea typeface="Times New Roman"/>
                <a:cs typeface="Times New Roman"/>
                <a:sym typeface="Times New Roman"/>
              </a:rPr>
              <a:t>Гончаренко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ценрі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безкоштовно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викладає</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німецьку</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мову</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Фотоматеріали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надані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вчителем</a:t>
            </a:r>
            <a:r>
              <a:rPr lang="en-US" sz="2595" dirty="0">
                <a:solidFill>
                  <a:srgbClr val="000000"/>
                </a:solidFill>
                <a:latin typeface="Times New Roman"/>
                <a:ea typeface="Times New Roman"/>
                <a:cs typeface="Times New Roman"/>
                <a:sym typeface="Times New Roman"/>
              </a:rPr>
              <a:t>, я </a:t>
            </a:r>
            <a:r>
              <a:rPr lang="en-US" sz="2595" dirty="0" err="1">
                <a:solidFill>
                  <a:srgbClr val="000000"/>
                </a:solidFill>
                <a:latin typeface="Times New Roman"/>
                <a:ea typeface="Times New Roman"/>
                <a:cs typeface="Times New Roman"/>
                <a:sym typeface="Times New Roman"/>
              </a:rPr>
              <a:t>долучив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до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своєї</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роботи</a:t>
            </a:r>
            <a:r>
              <a:rPr lang="en-US" sz="2595" dirty="0">
                <a:solidFill>
                  <a:srgbClr val="000000"/>
                </a:solidFill>
                <a:latin typeface="Times New Roman"/>
                <a:ea typeface="Times New Roman"/>
                <a:cs typeface="Times New Roman"/>
                <a:sym typeface="Times New Roman"/>
              </a:rPr>
              <a:t>.</a:t>
            </a:r>
          </a:p>
          <a:p>
            <a:pPr algn="l">
              <a:lnSpc>
                <a:spcPts val="3634"/>
              </a:lnSpc>
              <a:spcBef>
                <a:spcPct val="0"/>
              </a:spcBef>
            </a:pP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Отримані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матеріали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узагальнив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зробив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висновки</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щодо</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взаємодії</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культур</a:t>
            </a:r>
            <a:r>
              <a:rPr lang="en-US" sz="2595" dirty="0">
                <a:solidFill>
                  <a:srgbClr val="000000"/>
                </a:solidFill>
                <a:latin typeface="Times New Roman"/>
                <a:ea typeface="Times New Roman"/>
                <a:cs typeface="Times New Roman"/>
                <a:sym typeface="Times New Roman"/>
              </a:rPr>
              <a:t> у </a:t>
            </a:r>
            <a:r>
              <a:rPr lang="en-US" sz="2595" dirty="0" err="1">
                <a:solidFill>
                  <a:srgbClr val="000000"/>
                </a:solidFill>
                <a:latin typeface="Times New Roman"/>
                <a:ea typeface="Times New Roman"/>
                <a:cs typeface="Times New Roman"/>
                <a:sym typeface="Times New Roman"/>
              </a:rPr>
              <a:t>місті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та</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представив</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результати</a:t>
            </a:r>
            <a:r>
              <a:rPr lang="en-US" sz="2595" dirty="0">
                <a:solidFill>
                  <a:srgbClr val="000000"/>
                </a:solidFill>
                <a:latin typeface="Times New Roman"/>
                <a:ea typeface="Times New Roman"/>
                <a:cs typeface="Times New Roman"/>
                <a:sym typeface="Times New Roman"/>
              </a:rPr>
              <a:t> у </a:t>
            </a:r>
            <a:r>
              <a:rPr lang="en-US" sz="2595" dirty="0" err="1">
                <a:solidFill>
                  <a:srgbClr val="000000"/>
                </a:solidFill>
                <a:latin typeface="Times New Roman"/>
                <a:ea typeface="Times New Roman"/>
                <a:cs typeface="Times New Roman"/>
                <a:sym typeface="Times New Roman"/>
              </a:rPr>
              <a:t>вигляді</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дослідницької</a:t>
            </a:r>
            <a:r>
              <a:rPr lang="en-US" sz="2595" dirty="0">
                <a:solidFill>
                  <a:srgbClr val="000000"/>
                </a:solidFill>
                <a:latin typeface="Times New Roman"/>
                <a:ea typeface="Times New Roman"/>
                <a:cs typeface="Times New Roman"/>
                <a:sym typeface="Times New Roman"/>
              </a:rPr>
              <a:t> </a:t>
            </a:r>
            <a:r>
              <a:rPr lang="en-US" sz="2595" dirty="0" err="1">
                <a:solidFill>
                  <a:srgbClr val="000000"/>
                </a:solidFill>
                <a:latin typeface="Times New Roman"/>
                <a:ea typeface="Times New Roman"/>
                <a:cs typeface="Times New Roman"/>
                <a:sym typeface="Times New Roman"/>
              </a:rPr>
              <a:t>роботи</a:t>
            </a:r>
            <a:r>
              <a:rPr lang="en-US" sz="2595" dirty="0">
                <a:solidFill>
                  <a:srgbClr val="000000"/>
                </a:solidFill>
                <a:latin typeface="Times New Roman"/>
                <a:ea typeface="Times New Roman"/>
                <a:cs typeface="Times New Roman"/>
                <a:sym typeface="Times New Roman"/>
              </a:rPr>
              <a:t> й </a:t>
            </a:r>
            <a:r>
              <a:rPr lang="en-US" sz="2595" dirty="0" err="1">
                <a:solidFill>
                  <a:srgbClr val="000000"/>
                </a:solidFill>
                <a:latin typeface="Times New Roman"/>
                <a:ea typeface="Times New Roman"/>
                <a:cs typeface="Times New Roman"/>
                <a:sym typeface="Times New Roman"/>
              </a:rPr>
              <a:t>презентації</a:t>
            </a:r>
            <a:r>
              <a:rPr lang="en-US" sz="2595" dirty="0">
                <a:solidFill>
                  <a:srgbClr val="000000"/>
                </a:solidFill>
                <a:latin typeface="Times New Roman"/>
                <a:ea typeface="Times New Roman"/>
                <a:cs typeface="Times New Roman"/>
                <a:sym typeface="Times New Roman"/>
              </a:rPr>
              <a:t>.</a:t>
            </a:r>
          </a:p>
          <a:p>
            <a:pPr algn="l">
              <a:lnSpc>
                <a:spcPts val="3634"/>
              </a:lnSpc>
              <a:spcBef>
                <a:spcPct val="0"/>
              </a:spcBef>
            </a:pPr>
            <a:endParaRPr lang="en-US" sz="2595" dirty="0">
              <a:solidFill>
                <a:srgbClr val="000000"/>
              </a:solidFill>
              <a:latin typeface="Times New Roman"/>
              <a:ea typeface="Times New Roman"/>
              <a:cs typeface="Times New Roman"/>
              <a:sym typeface="Times New Roman"/>
            </a:endParaRPr>
          </a:p>
          <a:p>
            <a:pPr algn="ctr">
              <a:lnSpc>
                <a:spcPts val="3634"/>
              </a:lnSpc>
              <a:spcBef>
                <a:spcPct val="0"/>
              </a:spcBef>
            </a:pPr>
            <a:endParaRPr lang="en-US" sz="2595" dirty="0">
              <a:solidFill>
                <a:srgbClr val="000000"/>
              </a:solidFill>
              <a:latin typeface="Times New Roman"/>
              <a:ea typeface="Times New Roman"/>
              <a:cs typeface="Times New Roman"/>
              <a:sym typeface="Times New Roman"/>
            </a:endParaRPr>
          </a:p>
          <a:p>
            <a:pPr algn="ctr">
              <a:lnSpc>
                <a:spcPts val="3634"/>
              </a:lnSpc>
              <a:spcBef>
                <a:spcPct val="0"/>
              </a:spcBef>
            </a:pPr>
            <a:endParaRPr lang="en-US" sz="2595" dirty="0">
              <a:solidFill>
                <a:srgbClr val="000000"/>
              </a:solidFill>
              <a:latin typeface="Times New Roman"/>
              <a:ea typeface="Times New Roman"/>
              <a:cs typeface="Times New Roman"/>
              <a:sym typeface="Times New Roman"/>
            </a:endParaRPr>
          </a:p>
        </p:txBody>
      </p:sp>
      <p:sp>
        <p:nvSpPr>
          <p:cNvPr id="13" name="Freeform 13"/>
          <p:cNvSpPr/>
          <p:nvPr/>
        </p:nvSpPr>
        <p:spPr>
          <a:xfrm>
            <a:off x="5801381" y="9451791"/>
            <a:ext cx="7315200" cy="651718"/>
          </a:xfrm>
          <a:custGeom>
            <a:avLst/>
            <a:gdLst/>
            <a:ahLst/>
            <a:cxnLst/>
            <a:rect l="l" t="t" r="r" b="b"/>
            <a:pathLst>
              <a:path w="7315200" h="651718">
                <a:moveTo>
                  <a:pt x="0" y="0"/>
                </a:moveTo>
                <a:lnTo>
                  <a:pt x="7315200" y="0"/>
                </a:lnTo>
                <a:lnTo>
                  <a:pt x="7315200" y="651718"/>
                </a:lnTo>
                <a:lnTo>
                  <a:pt x="0" y="65171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4" name="TextBox 14"/>
          <p:cNvSpPr txBox="1"/>
          <p:nvPr/>
        </p:nvSpPr>
        <p:spPr>
          <a:xfrm>
            <a:off x="2667001" y="268698"/>
            <a:ext cx="12604612" cy="1102866"/>
          </a:xfrm>
          <a:prstGeom prst="rect">
            <a:avLst/>
          </a:prstGeom>
        </p:spPr>
        <p:txBody>
          <a:bodyPr wrap="square" lIns="0" tIns="0" rIns="0" bIns="0" rtlCol="0" anchor="t">
            <a:spAutoFit/>
          </a:bodyPr>
          <a:lstStyle/>
          <a:p>
            <a:pPr algn="ctr">
              <a:lnSpc>
                <a:spcPts val="8617"/>
              </a:lnSpc>
              <a:spcBef>
                <a:spcPct val="0"/>
              </a:spcBef>
            </a:pPr>
            <a:r>
              <a:rPr lang="en-US" sz="6155" b="1" dirty="0" err="1">
                <a:solidFill>
                  <a:srgbClr val="FFFFFF"/>
                </a:solidFill>
                <a:latin typeface="Times New Roman Bold"/>
                <a:ea typeface="Times New Roman Bold"/>
                <a:cs typeface="Times New Roman Bold"/>
                <a:sym typeface="Times New Roman Bold"/>
              </a:rPr>
              <a:t>Особистий</a:t>
            </a:r>
            <a:r>
              <a:rPr lang="en-US" sz="6155" b="1" dirty="0">
                <a:solidFill>
                  <a:srgbClr val="FFFFFF"/>
                </a:solidFill>
                <a:latin typeface="Times New Roman Bold"/>
                <a:ea typeface="Times New Roman Bold"/>
                <a:cs typeface="Times New Roman Bold"/>
                <a:sym typeface="Times New Roman Bold"/>
              </a:rPr>
              <a:t> </a:t>
            </a:r>
            <a:r>
              <a:rPr lang="en-US" sz="6155" b="1" dirty="0" err="1">
                <a:solidFill>
                  <a:srgbClr val="FFFFFF"/>
                </a:solidFill>
                <a:latin typeface="Times New Roman Bold"/>
                <a:ea typeface="Times New Roman Bold"/>
                <a:cs typeface="Times New Roman Bold"/>
                <a:sym typeface="Times New Roman Bold"/>
              </a:rPr>
              <a:t>внесок</a:t>
            </a:r>
            <a:r>
              <a:rPr lang="en-US" sz="6155" b="1" dirty="0">
                <a:solidFill>
                  <a:srgbClr val="FFFFFF"/>
                </a:solidFill>
                <a:latin typeface="Times New Roman Bold"/>
                <a:ea typeface="Times New Roman Bold"/>
                <a:cs typeface="Times New Roman Bold"/>
                <a:sym typeface="Times New Roman Bold"/>
              </a:rPr>
              <a:t> у </a:t>
            </a:r>
            <a:r>
              <a:rPr lang="en-US" sz="6155" b="1" dirty="0" err="1">
                <a:solidFill>
                  <a:srgbClr val="FFFFFF"/>
                </a:solidFill>
                <a:latin typeface="Times New Roman Bold"/>
                <a:ea typeface="Times New Roman Bold"/>
                <a:cs typeface="Times New Roman Bold"/>
                <a:sym typeface="Times New Roman Bold"/>
              </a:rPr>
              <a:t>дослідження</a:t>
            </a:r>
            <a:endParaRPr lang="en-US" sz="6155" b="1" dirty="0">
              <a:solidFill>
                <a:srgbClr val="FFFFFF"/>
              </a:solidFill>
              <a:latin typeface="Times New Roman Bold"/>
              <a:ea typeface="Times New Roman Bold"/>
              <a:cs typeface="Times New Roman Bold"/>
              <a:sym typeface="Times New Roman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45642">
            <a:off x="-1053306" y="-2290325"/>
            <a:ext cx="20394612" cy="14867649"/>
          </a:xfrm>
          <a:custGeom>
            <a:avLst/>
            <a:gdLst/>
            <a:ahLst/>
            <a:cxnLst/>
            <a:rect l="l" t="t" r="r" b="b"/>
            <a:pathLst>
              <a:path w="20394612" h="14867649">
                <a:moveTo>
                  <a:pt x="2794159" y="0"/>
                </a:moveTo>
                <a:lnTo>
                  <a:pt x="20394612" y="4967395"/>
                </a:lnTo>
                <a:lnTo>
                  <a:pt x="17600453" y="14867650"/>
                </a:lnTo>
                <a:lnTo>
                  <a:pt x="0" y="9900255"/>
                </a:lnTo>
                <a:lnTo>
                  <a:pt x="2794159" y="0"/>
                </a:lnTo>
                <a:close/>
              </a:path>
            </a:pathLst>
          </a:custGeom>
          <a:blipFill>
            <a:blip r:embed="rId2"/>
            <a:stretch>
              <a:fillRect l="-36404" t="-14307" r="-11738"/>
            </a:stretch>
          </a:blipFill>
        </p:spPr>
      </p:sp>
      <p:grpSp>
        <p:nvGrpSpPr>
          <p:cNvPr id="3" name="Group 3"/>
          <p:cNvGrpSpPr/>
          <p:nvPr/>
        </p:nvGrpSpPr>
        <p:grpSpPr>
          <a:xfrm rot="5400000">
            <a:off x="1147782" y="-3465418"/>
            <a:ext cx="12355791" cy="17293342"/>
            <a:chOff x="0" y="0"/>
            <a:chExt cx="3254200" cy="4554625"/>
          </a:xfrm>
        </p:grpSpPr>
        <p:sp>
          <p:nvSpPr>
            <p:cNvPr id="4" name="Freeform 4"/>
            <p:cNvSpPr/>
            <p:nvPr/>
          </p:nvSpPr>
          <p:spPr>
            <a:xfrm>
              <a:off x="0" y="0"/>
              <a:ext cx="3254200" cy="4554625"/>
            </a:xfrm>
            <a:custGeom>
              <a:avLst/>
              <a:gdLst/>
              <a:ahLst/>
              <a:cxnLst/>
              <a:rect l="l" t="t" r="r" b="b"/>
              <a:pathLst>
                <a:path w="3254200" h="4554625">
                  <a:moveTo>
                    <a:pt x="0" y="0"/>
                  </a:moveTo>
                  <a:lnTo>
                    <a:pt x="3254200" y="0"/>
                  </a:lnTo>
                  <a:lnTo>
                    <a:pt x="3254200" y="4554625"/>
                  </a:lnTo>
                  <a:lnTo>
                    <a:pt x="0" y="4554625"/>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3254200" cy="4592725"/>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149984" y="4028434"/>
            <a:ext cx="8035139" cy="5044234"/>
            <a:chOff x="0" y="0"/>
            <a:chExt cx="2116251" cy="1328522"/>
          </a:xfrm>
        </p:grpSpPr>
        <p:sp>
          <p:nvSpPr>
            <p:cNvPr id="7" name="Freeform 7"/>
            <p:cNvSpPr/>
            <p:nvPr/>
          </p:nvSpPr>
          <p:spPr>
            <a:xfrm>
              <a:off x="0" y="0"/>
              <a:ext cx="2116251" cy="1328522"/>
            </a:xfrm>
            <a:custGeom>
              <a:avLst/>
              <a:gdLst/>
              <a:ahLst/>
              <a:cxnLst/>
              <a:rect l="l" t="t" r="r" b="b"/>
              <a:pathLst>
                <a:path w="2116251" h="1328522">
                  <a:moveTo>
                    <a:pt x="34686" y="0"/>
                  </a:moveTo>
                  <a:lnTo>
                    <a:pt x="2081564" y="0"/>
                  </a:lnTo>
                  <a:cubicBezTo>
                    <a:pt x="2100721" y="0"/>
                    <a:pt x="2116251" y="15530"/>
                    <a:pt x="2116251" y="34686"/>
                  </a:cubicBezTo>
                  <a:lnTo>
                    <a:pt x="2116251" y="1293836"/>
                  </a:lnTo>
                  <a:cubicBezTo>
                    <a:pt x="2116251" y="1312993"/>
                    <a:pt x="2100721" y="1328522"/>
                    <a:pt x="2081564" y="1328522"/>
                  </a:cubicBezTo>
                  <a:lnTo>
                    <a:pt x="34686" y="1328522"/>
                  </a:lnTo>
                  <a:cubicBezTo>
                    <a:pt x="15530" y="1328522"/>
                    <a:pt x="0" y="1312993"/>
                    <a:pt x="0" y="1293836"/>
                  </a:cubicBezTo>
                  <a:lnTo>
                    <a:pt x="0" y="34686"/>
                  </a:lnTo>
                  <a:cubicBezTo>
                    <a:pt x="0" y="15530"/>
                    <a:pt x="15530" y="0"/>
                    <a:pt x="34686" y="0"/>
                  </a:cubicBezTo>
                  <a:close/>
                </a:path>
              </a:pathLst>
            </a:custGeom>
            <a:solidFill>
              <a:srgbClr val="FFF5E5">
                <a:alpha val="75686"/>
              </a:srgbClr>
            </a:solidFill>
            <a:ln cap="rnd">
              <a:noFill/>
              <a:prstDash val="solid"/>
              <a:round/>
            </a:ln>
          </p:spPr>
        </p:sp>
        <p:sp>
          <p:nvSpPr>
            <p:cNvPr id="8" name="TextBox 8"/>
            <p:cNvSpPr txBox="1"/>
            <p:nvPr/>
          </p:nvSpPr>
          <p:spPr>
            <a:xfrm>
              <a:off x="0" y="-38100"/>
              <a:ext cx="2116251" cy="1366622"/>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1482710" y="4315575"/>
            <a:ext cx="7369686" cy="4389372"/>
            <a:chOff x="0" y="0"/>
            <a:chExt cx="1940987" cy="1156049"/>
          </a:xfrm>
        </p:grpSpPr>
        <p:sp>
          <p:nvSpPr>
            <p:cNvPr id="10" name="Freeform 10"/>
            <p:cNvSpPr/>
            <p:nvPr/>
          </p:nvSpPr>
          <p:spPr>
            <a:xfrm>
              <a:off x="0" y="0"/>
              <a:ext cx="1940987" cy="1156049"/>
            </a:xfrm>
            <a:custGeom>
              <a:avLst/>
              <a:gdLst/>
              <a:ahLst/>
              <a:cxnLst/>
              <a:rect l="l" t="t" r="r" b="b"/>
              <a:pathLst>
                <a:path w="1940987" h="1156049">
                  <a:moveTo>
                    <a:pt x="24162" y="0"/>
                  </a:moveTo>
                  <a:lnTo>
                    <a:pt x="1916826" y="0"/>
                  </a:lnTo>
                  <a:cubicBezTo>
                    <a:pt x="1930170" y="0"/>
                    <a:pt x="1940987" y="10818"/>
                    <a:pt x="1940987" y="24162"/>
                  </a:cubicBezTo>
                  <a:lnTo>
                    <a:pt x="1940987" y="1131887"/>
                  </a:lnTo>
                  <a:cubicBezTo>
                    <a:pt x="1940987" y="1145231"/>
                    <a:pt x="1930170" y="1156049"/>
                    <a:pt x="1916826" y="1156049"/>
                  </a:cubicBezTo>
                  <a:lnTo>
                    <a:pt x="24162" y="1156049"/>
                  </a:lnTo>
                  <a:cubicBezTo>
                    <a:pt x="10818" y="1156049"/>
                    <a:pt x="0" y="1145231"/>
                    <a:pt x="0" y="1131887"/>
                  </a:cubicBezTo>
                  <a:lnTo>
                    <a:pt x="0" y="24162"/>
                  </a:lnTo>
                  <a:cubicBezTo>
                    <a:pt x="0" y="10818"/>
                    <a:pt x="10818" y="0"/>
                    <a:pt x="24162" y="0"/>
                  </a:cubicBezTo>
                  <a:close/>
                </a:path>
              </a:pathLst>
            </a:custGeom>
            <a:ln w="19050" cap="rnd">
              <a:solidFill>
                <a:srgbClr val="2C1A0D"/>
              </a:solidFill>
              <a:prstDash val="solid"/>
              <a:round/>
            </a:ln>
          </p:spPr>
        </p:sp>
        <p:sp>
          <p:nvSpPr>
            <p:cNvPr id="11" name="TextBox 11"/>
            <p:cNvSpPr txBox="1"/>
            <p:nvPr/>
          </p:nvSpPr>
          <p:spPr>
            <a:xfrm>
              <a:off x="0" y="-38100"/>
              <a:ext cx="1940987" cy="1194149"/>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0680510" y="1019175"/>
            <a:ext cx="6820197" cy="7896147"/>
            <a:chOff x="0" y="0"/>
            <a:chExt cx="1796266" cy="2079644"/>
          </a:xfrm>
        </p:grpSpPr>
        <p:sp>
          <p:nvSpPr>
            <p:cNvPr id="13" name="Freeform 13"/>
            <p:cNvSpPr/>
            <p:nvPr/>
          </p:nvSpPr>
          <p:spPr>
            <a:xfrm>
              <a:off x="0" y="0"/>
              <a:ext cx="1796266" cy="2079644"/>
            </a:xfrm>
            <a:custGeom>
              <a:avLst/>
              <a:gdLst/>
              <a:ahLst/>
              <a:cxnLst/>
              <a:rect l="l" t="t" r="r" b="b"/>
              <a:pathLst>
                <a:path w="1796266" h="2079644">
                  <a:moveTo>
                    <a:pt x="40865" y="0"/>
                  </a:moveTo>
                  <a:lnTo>
                    <a:pt x="1755401" y="0"/>
                  </a:lnTo>
                  <a:cubicBezTo>
                    <a:pt x="1766239" y="0"/>
                    <a:pt x="1776633" y="4305"/>
                    <a:pt x="1784297" y="11969"/>
                  </a:cubicBezTo>
                  <a:cubicBezTo>
                    <a:pt x="1791961" y="19633"/>
                    <a:pt x="1796266" y="30027"/>
                    <a:pt x="1796266" y="40865"/>
                  </a:cubicBezTo>
                  <a:lnTo>
                    <a:pt x="1796266" y="2038778"/>
                  </a:lnTo>
                  <a:cubicBezTo>
                    <a:pt x="1796266" y="2061348"/>
                    <a:pt x="1777970" y="2079644"/>
                    <a:pt x="1755401" y="2079644"/>
                  </a:cubicBezTo>
                  <a:lnTo>
                    <a:pt x="40865" y="2079644"/>
                  </a:lnTo>
                  <a:cubicBezTo>
                    <a:pt x="30027" y="2079644"/>
                    <a:pt x="19633" y="2075338"/>
                    <a:pt x="11969" y="2067674"/>
                  </a:cubicBezTo>
                  <a:cubicBezTo>
                    <a:pt x="4305" y="2060011"/>
                    <a:pt x="0" y="2049617"/>
                    <a:pt x="0" y="2038778"/>
                  </a:cubicBezTo>
                  <a:lnTo>
                    <a:pt x="0" y="40865"/>
                  </a:lnTo>
                  <a:cubicBezTo>
                    <a:pt x="0" y="30027"/>
                    <a:pt x="4305" y="19633"/>
                    <a:pt x="11969" y="11969"/>
                  </a:cubicBezTo>
                  <a:cubicBezTo>
                    <a:pt x="19633" y="4305"/>
                    <a:pt x="30027" y="0"/>
                    <a:pt x="40865" y="0"/>
                  </a:cubicBezTo>
                  <a:close/>
                </a:path>
              </a:pathLst>
            </a:custGeom>
            <a:solidFill>
              <a:srgbClr val="FFF5E5">
                <a:alpha val="75686"/>
              </a:srgbClr>
            </a:solidFill>
            <a:ln cap="rnd">
              <a:noFill/>
              <a:prstDash val="solid"/>
              <a:round/>
            </a:ln>
          </p:spPr>
        </p:sp>
        <p:sp>
          <p:nvSpPr>
            <p:cNvPr id="14" name="TextBox 14"/>
            <p:cNvSpPr txBox="1"/>
            <p:nvPr/>
          </p:nvSpPr>
          <p:spPr>
            <a:xfrm>
              <a:off x="0" y="-38100"/>
              <a:ext cx="1796266" cy="2117744"/>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5" name="Group 15"/>
          <p:cNvGrpSpPr/>
          <p:nvPr/>
        </p:nvGrpSpPr>
        <p:grpSpPr>
          <a:xfrm>
            <a:off x="10967765" y="1285864"/>
            <a:ext cx="6291535" cy="7332612"/>
            <a:chOff x="0" y="0"/>
            <a:chExt cx="1657030" cy="1931223"/>
          </a:xfrm>
        </p:grpSpPr>
        <p:sp>
          <p:nvSpPr>
            <p:cNvPr id="16" name="Freeform 16"/>
            <p:cNvSpPr/>
            <p:nvPr/>
          </p:nvSpPr>
          <p:spPr>
            <a:xfrm>
              <a:off x="0" y="0"/>
              <a:ext cx="1657030" cy="1931223"/>
            </a:xfrm>
            <a:custGeom>
              <a:avLst/>
              <a:gdLst/>
              <a:ahLst/>
              <a:cxnLst/>
              <a:rect l="l" t="t" r="r" b="b"/>
              <a:pathLst>
                <a:path w="1657030" h="1931223">
                  <a:moveTo>
                    <a:pt x="28302" y="0"/>
                  </a:moveTo>
                  <a:lnTo>
                    <a:pt x="1628728" y="0"/>
                  </a:lnTo>
                  <a:cubicBezTo>
                    <a:pt x="1644359" y="0"/>
                    <a:pt x="1657030" y="12671"/>
                    <a:pt x="1657030" y="28302"/>
                  </a:cubicBezTo>
                  <a:lnTo>
                    <a:pt x="1657030" y="1902921"/>
                  </a:lnTo>
                  <a:cubicBezTo>
                    <a:pt x="1657030" y="1910427"/>
                    <a:pt x="1654048" y="1917626"/>
                    <a:pt x="1648740" y="1922934"/>
                  </a:cubicBezTo>
                  <a:cubicBezTo>
                    <a:pt x="1643433" y="1928241"/>
                    <a:pt x="1636234" y="1931223"/>
                    <a:pt x="1628728" y="1931223"/>
                  </a:cubicBezTo>
                  <a:lnTo>
                    <a:pt x="28302" y="1931223"/>
                  </a:lnTo>
                  <a:cubicBezTo>
                    <a:pt x="12671" y="1931223"/>
                    <a:pt x="0" y="1918552"/>
                    <a:pt x="0" y="1902921"/>
                  </a:cubicBezTo>
                  <a:lnTo>
                    <a:pt x="0" y="28302"/>
                  </a:lnTo>
                  <a:cubicBezTo>
                    <a:pt x="0" y="20796"/>
                    <a:pt x="2982" y="13597"/>
                    <a:pt x="8290" y="8290"/>
                  </a:cubicBezTo>
                  <a:cubicBezTo>
                    <a:pt x="13597" y="2982"/>
                    <a:pt x="20796" y="0"/>
                    <a:pt x="28302" y="0"/>
                  </a:cubicBezTo>
                  <a:close/>
                </a:path>
              </a:pathLst>
            </a:custGeom>
            <a:ln w="19050" cap="rnd">
              <a:solidFill>
                <a:srgbClr val="2C1A0D"/>
              </a:solidFill>
              <a:prstDash val="solid"/>
              <a:round/>
            </a:ln>
          </p:spPr>
        </p:sp>
        <p:sp>
          <p:nvSpPr>
            <p:cNvPr id="17" name="TextBox 17"/>
            <p:cNvSpPr txBox="1"/>
            <p:nvPr/>
          </p:nvSpPr>
          <p:spPr>
            <a:xfrm>
              <a:off x="0" y="-38100"/>
              <a:ext cx="1657030" cy="1969323"/>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821901" y="5409183"/>
            <a:ext cx="1141369" cy="1141369"/>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5E5"/>
            </a:solidFill>
            <a:ln w="19050" cap="sq">
              <a:solidFill>
                <a:srgbClr val="2C1A0D"/>
              </a:solidFill>
              <a:prstDash val="solid"/>
              <a:miter/>
            </a:ln>
          </p:spPr>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10419441" y="1872461"/>
            <a:ext cx="1141369" cy="1141369"/>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5E5"/>
            </a:solidFill>
            <a:ln w="19050" cap="sq">
              <a:solidFill>
                <a:srgbClr val="2C1A0D"/>
              </a:solidFill>
              <a:prstDash val="solid"/>
              <a:miter/>
            </a:ln>
          </p:spPr>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0419441" y="5279083"/>
            <a:ext cx="1141369" cy="1141369"/>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5E5"/>
            </a:solidFill>
            <a:ln w="19050" cap="sq">
              <a:solidFill>
                <a:srgbClr val="2C1A0D"/>
              </a:solidFill>
              <a:prstDash val="solid"/>
              <a:miter/>
            </a:ln>
          </p:spPr>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11484531" y="4589891"/>
            <a:ext cx="4923062" cy="223776"/>
          </a:xfrm>
          <a:custGeom>
            <a:avLst/>
            <a:gdLst/>
            <a:ahLst/>
            <a:cxnLst/>
            <a:rect l="l" t="t" r="r" b="b"/>
            <a:pathLst>
              <a:path w="4923062" h="223776">
                <a:moveTo>
                  <a:pt x="0" y="0"/>
                </a:moveTo>
                <a:lnTo>
                  <a:pt x="4923061" y="0"/>
                </a:lnTo>
                <a:lnTo>
                  <a:pt x="4923061" y="223775"/>
                </a:lnTo>
                <a:lnTo>
                  <a:pt x="0" y="22377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28" name="TextBox 28"/>
          <p:cNvSpPr txBox="1"/>
          <p:nvPr/>
        </p:nvSpPr>
        <p:spPr>
          <a:xfrm>
            <a:off x="821901" y="5706500"/>
            <a:ext cx="1141369" cy="575310"/>
          </a:xfrm>
          <a:prstGeom prst="rect">
            <a:avLst/>
          </a:prstGeom>
        </p:spPr>
        <p:txBody>
          <a:bodyPr lIns="0" tIns="0" rIns="0" bIns="0" rtlCol="0" anchor="t">
            <a:spAutoFit/>
          </a:bodyPr>
          <a:lstStyle/>
          <a:p>
            <a:pPr algn="ctr">
              <a:lnSpc>
                <a:spcPts val="4319"/>
              </a:lnSpc>
            </a:pPr>
            <a:r>
              <a:rPr lang="en-US" sz="3999" spc="-135">
                <a:solidFill>
                  <a:srgbClr val="2C1A0D"/>
                </a:solidFill>
                <a:latin typeface="Chonburi"/>
                <a:ea typeface="Chonburi"/>
                <a:cs typeface="Chonburi"/>
                <a:sym typeface="Chonburi"/>
              </a:rPr>
              <a:t>1</a:t>
            </a:r>
          </a:p>
        </p:txBody>
      </p:sp>
      <p:sp>
        <p:nvSpPr>
          <p:cNvPr id="29" name="TextBox 29"/>
          <p:cNvSpPr txBox="1"/>
          <p:nvPr/>
        </p:nvSpPr>
        <p:spPr>
          <a:xfrm>
            <a:off x="10419441" y="2169777"/>
            <a:ext cx="1141369" cy="575310"/>
          </a:xfrm>
          <a:prstGeom prst="rect">
            <a:avLst/>
          </a:prstGeom>
        </p:spPr>
        <p:txBody>
          <a:bodyPr lIns="0" tIns="0" rIns="0" bIns="0" rtlCol="0" anchor="t">
            <a:spAutoFit/>
          </a:bodyPr>
          <a:lstStyle/>
          <a:p>
            <a:pPr algn="ctr">
              <a:lnSpc>
                <a:spcPts val="4319"/>
              </a:lnSpc>
            </a:pPr>
            <a:r>
              <a:rPr lang="en-US" sz="3999" spc="-135">
                <a:solidFill>
                  <a:srgbClr val="2C1A0D"/>
                </a:solidFill>
                <a:latin typeface="Chonburi"/>
                <a:ea typeface="Chonburi"/>
                <a:cs typeface="Chonburi"/>
                <a:sym typeface="Chonburi"/>
              </a:rPr>
              <a:t>2</a:t>
            </a:r>
          </a:p>
        </p:txBody>
      </p:sp>
      <p:sp>
        <p:nvSpPr>
          <p:cNvPr id="30" name="TextBox 30"/>
          <p:cNvSpPr txBox="1"/>
          <p:nvPr/>
        </p:nvSpPr>
        <p:spPr>
          <a:xfrm>
            <a:off x="10419441" y="5576400"/>
            <a:ext cx="1141369" cy="575310"/>
          </a:xfrm>
          <a:prstGeom prst="rect">
            <a:avLst/>
          </a:prstGeom>
        </p:spPr>
        <p:txBody>
          <a:bodyPr lIns="0" tIns="0" rIns="0" bIns="0" rtlCol="0" anchor="t">
            <a:spAutoFit/>
          </a:bodyPr>
          <a:lstStyle/>
          <a:p>
            <a:pPr algn="ctr">
              <a:lnSpc>
                <a:spcPts val="4319"/>
              </a:lnSpc>
            </a:pPr>
            <a:r>
              <a:rPr lang="en-US" sz="3999" spc="-135">
                <a:solidFill>
                  <a:srgbClr val="2C1A0D"/>
                </a:solidFill>
                <a:latin typeface="Chonburi"/>
                <a:ea typeface="Chonburi"/>
                <a:cs typeface="Chonburi"/>
                <a:sym typeface="Chonburi"/>
              </a:rPr>
              <a:t>3</a:t>
            </a:r>
          </a:p>
        </p:txBody>
      </p:sp>
      <p:sp>
        <p:nvSpPr>
          <p:cNvPr id="31" name="TextBox 31"/>
          <p:cNvSpPr txBox="1"/>
          <p:nvPr/>
        </p:nvSpPr>
        <p:spPr>
          <a:xfrm>
            <a:off x="1629326" y="4239375"/>
            <a:ext cx="6813082" cy="4546154"/>
          </a:xfrm>
          <a:prstGeom prst="rect">
            <a:avLst/>
          </a:prstGeom>
        </p:spPr>
        <p:txBody>
          <a:bodyPr lIns="0" tIns="0" rIns="0" bIns="0" rtlCol="0" anchor="t">
            <a:spAutoFit/>
          </a:bodyPr>
          <a:lstStyle/>
          <a:p>
            <a:pPr algn="ctr">
              <a:lnSpc>
                <a:spcPts val="4049"/>
              </a:lnSpc>
            </a:pPr>
            <a:r>
              <a:rPr lang="en-US" sz="2892" b="1" u="sng" dirty="0" err="1">
                <a:solidFill>
                  <a:srgbClr val="2C1A0D"/>
                </a:solidFill>
                <a:latin typeface="Times New Roman Bold"/>
                <a:ea typeface="Times New Roman Bold"/>
                <a:cs typeface="Times New Roman Bold"/>
                <a:sym typeface="Times New Roman Bold"/>
              </a:rPr>
              <a:t>Культурний</a:t>
            </a:r>
            <a:r>
              <a:rPr lang="en-US" sz="2892" b="1" u="sng" dirty="0">
                <a:solidFill>
                  <a:srgbClr val="2C1A0D"/>
                </a:solidFill>
                <a:latin typeface="Times New Roman Bold"/>
                <a:ea typeface="Times New Roman Bold"/>
                <a:cs typeface="Times New Roman Bold"/>
                <a:sym typeface="Times New Roman Bold"/>
              </a:rPr>
              <a:t> </a:t>
            </a:r>
            <a:r>
              <a:rPr lang="en-US" sz="2892" b="1" u="sng" dirty="0" err="1">
                <a:solidFill>
                  <a:srgbClr val="2C1A0D"/>
                </a:solidFill>
                <a:latin typeface="Times New Roman Bold"/>
                <a:ea typeface="Times New Roman Bold"/>
                <a:cs typeface="Times New Roman Bold"/>
                <a:sym typeface="Times New Roman Bold"/>
              </a:rPr>
              <a:t>синтез</a:t>
            </a:r>
            <a:endParaRPr lang="en-US" sz="2892" b="1" u="sng" dirty="0">
              <a:solidFill>
                <a:srgbClr val="2C1A0D"/>
              </a:solidFill>
              <a:latin typeface="Times New Roman Bold"/>
              <a:ea typeface="Times New Roman Bold"/>
              <a:cs typeface="Times New Roman Bold"/>
              <a:sym typeface="Times New Roman Bold"/>
            </a:endParaRPr>
          </a:p>
          <a:p>
            <a:pPr algn="ctr">
              <a:lnSpc>
                <a:spcPts val="4049"/>
              </a:lnSpc>
              <a:spcBef>
                <a:spcPct val="0"/>
              </a:spcBef>
            </a:pPr>
            <a:r>
              <a:rPr lang="en-US" sz="2892" b="1" dirty="0" err="1">
                <a:solidFill>
                  <a:srgbClr val="2C1A0D"/>
                </a:solidFill>
                <a:latin typeface="Times New Roman Bold"/>
                <a:ea typeface="Times New Roman Bold"/>
                <a:cs typeface="Times New Roman Bold"/>
                <a:sym typeface="Times New Roman Bold"/>
              </a:rPr>
              <a:t>Місто</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Кропивницький</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це</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унікальний</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сплав</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традицій</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різних</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народів</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Взаємодія</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українців</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греків</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євреїв</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поляків</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грузинів</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вірмен</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та</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інших</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етносів</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сформувала</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наш</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неповторний</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архітектурний</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стиль</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багату</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мову</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та</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гостинні</a:t>
            </a:r>
            <a:r>
              <a:rPr lang="en-US" sz="2892" b="1" dirty="0">
                <a:solidFill>
                  <a:srgbClr val="2C1A0D"/>
                </a:solidFill>
                <a:latin typeface="Times New Roman Bold"/>
                <a:ea typeface="Times New Roman Bold"/>
                <a:cs typeface="Times New Roman Bold"/>
                <a:sym typeface="Times New Roman Bold"/>
              </a:rPr>
              <a:t> </a:t>
            </a:r>
            <a:r>
              <a:rPr lang="en-US" sz="2892" b="1" dirty="0" err="1">
                <a:solidFill>
                  <a:srgbClr val="2C1A0D"/>
                </a:solidFill>
                <a:latin typeface="Times New Roman Bold"/>
                <a:ea typeface="Times New Roman Bold"/>
                <a:cs typeface="Times New Roman Bold"/>
                <a:sym typeface="Times New Roman Bold"/>
              </a:rPr>
              <a:t>традиції</a:t>
            </a:r>
            <a:r>
              <a:rPr lang="en-US" sz="2892" b="1" dirty="0">
                <a:solidFill>
                  <a:srgbClr val="2C1A0D"/>
                </a:solidFill>
                <a:latin typeface="Times New Roman Bold"/>
                <a:ea typeface="Times New Roman Bold"/>
                <a:cs typeface="Times New Roman Bold"/>
                <a:sym typeface="Times New Roman Bold"/>
              </a:rPr>
              <a:t>.</a:t>
            </a:r>
          </a:p>
          <a:p>
            <a:pPr algn="ctr">
              <a:lnSpc>
                <a:spcPts val="4049"/>
              </a:lnSpc>
              <a:spcBef>
                <a:spcPct val="0"/>
              </a:spcBef>
            </a:pPr>
            <a:endParaRPr lang="en-US" sz="2892" b="1" dirty="0">
              <a:solidFill>
                <a:srgbClr val="2C1A0D"/>
              </a:solidFill>
              <a:latin typeface="Times New Roman Bold"/>
              <a:ea typeface="Times New Roman Bold"/>
              <a:cs typeface="Times New Roman Bold"/>
              <a:sym typeface="Times New Roman Bold"/>
            </a:endParaRPr>
          </a:p>
        </p:txBody>
      </p:sp>
      <p:sp>
        <p:nvSpPr>
          <p:cNvPr id="32" name="TextBox 32"/>
          <p:cNvSpPr txBox="1"/>
          <p:nvPr/>
        </p:nvSpPr>
        <p:spPr>
          <a:xfrm>
            <a:off x="11560810" y="1262862"/>
            <a:ext cx="5384505" cy="3733612"/>
          </a:xfrm>
          <a:prstGeom prst="rect">
            <a:avLst/>
          </a:prstGeom>
        </p:spPr>
        <p:txBody>
          <a:bodyPr lIns="0" tIns="0" rIns="0" bIns="0" rtlCol="0" anchor="t">
            <a:spAutoFit/>
          </a:bodyPr>
          <a:lstStyle/>
          <a:p>
            <a:pPr algn="ctr">
              <a:lnSpc>
                <a:spcPts val="3685"/>
              </a:lnSpc>
              <a:spcBef>
                <a:spcPct val="0"/>
              </a:spcBef>
            </a:pPr>
            <a:r>
              <a:rPr lang="en-US" sz="2632" b="1" u="sng">
                <a:solidFill>
                  <a:srgbClr val="2C1A0D"/>
                </a:solidFill>
                <a:latin typeface="Times New Roman Bold"/>
                <a:ea typeface="Times New Roman Bold"/>
                <a:cs typeface="Times New Roman Bold"/>
                <a:sym typeface="Times New Roman Bold"/>
              </a:rPr>
              <a:t>Фундамент толерантності</a:t>
            </a:r>
          </a:p>
          <a:p>
            <a:pPr algn="ctr">
              <a:lnSpc>
                <a:spcPts val="3685"/>
              </a:lnSpc>
              <a:spcBef>
                <a:spcPct val="0"/>
              </a:spcBef>
            </a:pPr>
            <a:r>
              <a:rPr lang="en-US" sz="2632" b="1">
                <a:solidFill>
                  <a:srgbClr val="2C1A0D"/>
                </a:solidFill>
                <a:latin typeface="Times New Roman Bold"/>
                <a:ea typeface="Times New Roman Bold"/>
                <a:cs typeface="Times New Roman Bold"/>
                <a:sym typeface="Times New Roman Bold"/>
              </a:rPr>
              <a:t>Століття спільного життя навчили нас головному: різноманіття — це наша сила. Взаємоповага та відсутність конфліктів стали основою, на якій ми будуємо сучасне, згуртоване суспільство.</a:t>
            </a:r>
          </a:p>
          <a:p>
            <a:pPr algn="ctr">
              <a:lnSpc>
                <a:spcPts val="3685"/>
              </a:lnSpc>
              <a:spcBef>
                <a:spcPct val="0"/>
              </a:spcBef>
            </a:pPr>
            <a:endParaRPr lang="en-US" sz="2632" b="1">
              <a:solidFill>
                <a:srgbClr val="2C1A0D"/>
              </a:solidFill>
              <a:latin typeface="Times New Roman Bold"/>
              <a:ea typeface="Times New Roman Bold"/>
              <a:cs typeface="Times New Roman Bold"/>
              <a:sym typeface="Times New Roman Bold"/>
            </a:endParaRPr>
          </a:p>
        </p:txBody>
      </p:sp>
      <p:sp>
        <p:nvSpPr>
          <p:cNvPr id="33" name="TextBox 33"/>
          <p:cNvSpPr txBox="1"/>
          <p:nvPr/>
        </p:nvSpPr>
        <p:spPr>
          <a:xfrm>
            <a:off x="11560810" y="4737466"/>
            <a:ext cx="5227903" cy="4335202"/>
          </a:xfrm>
          <a:prstGeom prst="rect">
            <a:avLst/>
          </a:prstGeom>
        </p:spPr>
        <p:txBody>
          <a:bodyPr lIns="0" tIns="0" rIns="0" bIns="0" rtlCol="0" anchor="t">
            <a:spAutoFit/>
          </a:bodyPr>
          <a:lstStyle/>
          <a:p>
            <a:pPr algn="ctr">
              <a:lnSpc>
                <a:spcPts val="3805"/>
              </a:lnSpc>
            </a:pPr>
            <a:r>
              <a:rPr lang="en-US" sz="2718" b="1" u="sng">
                <a:solidFill>
                  <a:srgbClr val="2C1A0D"/>
                </a:solidFill>
                <a:latin typeface="Times New Roman Bold"/>
                <a:ea typeface="Times New Roman Bold"/>
                <a:cs typeface="Times New Roman Bold"/>
                <a:sym typeface="Times New Roman Bold"/>
              </a:rPr>
              <a:t>Майбутнє в єдності</a:t>
            </a:r>
          </a:p>
          <a:p>
            <a:pPr algn="ctr">
              <a:lnSpc>
                <a:spcPts val="3805"/>
              </a:lnSpc>
              <a:spcBef>
                <a:spcPct val="0"/>
              </a:spcBef>
            </a:pPr>
            <a:r>
              <a:rPr lang="en-US" sz="2718" b="1">
                <a:solidFill>
                  <a:srgbClr val="2C1A0D"/>
                </a:solidFill>
                <a:latin typeface="Times New Roman Bold"/>
                <a:ea typeface="Times New Roman Bold"/>
                <a:cs typeface="Times New Roman Bold"/>
                <a:sym typeface="Times New Roman Bold"/>
              </a:rPr>
              <a:t>Збереження цього культурного спадку — наше спільне завдання. Розуміючи свою історію, ми робимо наше місто відкритим та сучасним, яке є гідною частиною європейського світу.</a:t>
            </a:r>
          </a:p>
          <a:p>
            <a:pPr algn="ctr">
              <a:lnSpc>
                <a:spcPts val="3805"/>
              </a:lnSpc>
              <a:spcBef>
                <a:spcPct val="0"/>
              </a:spcBef>
            </a:pPr>
            <a:endParaRPr lang="en-US" sz="2718" b="1">
              <a:solidFill>
                <a:srgbClr val="2C1A0D"/>
              </a:solidFill>
              <a:latin typeface="Times New Roman Bold"/>
              <a:ea typeface="Times New Roman Bold"/>
              <a:cs typeface="Times New Roman Bold"/>
              <a:sym typeface="Times New Roman Bold"/>
            </a:endParaRPr>
          </a:p>
        </p:txBody>
      </p:sp>
      <p:sp>
        <p:nvSpPr>
          <p:cNvPr id="34" name="TextBox 34"/>
          <p:cNvSpPr txBox="1"/>
          <p:nvPr/>
        </p:nvSpPr>
        <p:spPr>
          <a:xfrm>
            <a:off x="1451369" y="-17880"/>
            <a:ext cx="7432368" cy="2370985"/>
          </a:xfrm>
          <a:prstGeom prst="rect">
            <a:avLst/>
          </a:prstGeom>
        </p:spPr>
        <p:txBody>
          <a:bodyPr lIns="0" tIns="0" rIns="0" bIns="0" rtlCol="0" anchor="t">
            <a:spAutoFit/>
          </a:bodyPr>
          <a:lstStyle/>
          <a:p>
            <a:pPr algn="ctr">
              <a:lnSpc>
                <a:spcPts val="18843"/>
              </a:lnSpc>
              <a:spcBef>
                <a:spcPct val="0"/>
              </a:spcBef>
            </a:pPr>
            <a:r>
              <a:rPr lang="en-US" sz="13459" b="1">
                <a:solidFill>
                  <a:srgbClr val="FFFFFF"/>
                </a:solidFill>
                <a:latin typeface="Times New Roman Bold"/>
                <a:ea typeface="Times New Roman Bold"/>
                <a:cs typeface="Times New Roman Bold"/>
                <a:sym typeface="Times New Roman Bold"/>
              </a:rPr>
              <a:t>Висновок</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222" b="-11222"/>
            </a:stretch>
          </a:blipFill>
        </p:spPr>
      </p:sp>
      <p:grpSp>
        <p:nvGrpSpPr>
          <p:cNvPr id="3" name="Group 3"/>
          <p:cNvGrpSpPr/>
          <p:nvPr/>
        </p:nvGrpSpPr>
        <p:grpSpPr>
          <a:xfrm rot="-10800000">
            <a:off x="-987148" y="-499540"/>
            <a:ext cx="21587287" cy="9757840"/>
            <a:chOff x="0" y="0"/>
            <a:chExt cx="5685541" cy="2569966"/>
          </a:xfrm>
        </p:grpSpPr>
        <p:sp>
          <p:nvSpPr>
            <p:cNvPr id="4" name="Freeform 4"/>
            <p:cNvSpPr/>
            <p:nvPr/>
          </p:nvSpPr>
          <p:spPr>
            <a:xfrm>
              <a:off x="0" y="0"/>
              <a:ext cx="5685541" cy="2569966"/>
            </a:xfrm>
            <a:custGeom>
              <a:avLst/>
              <a:gdLst/>
              <a:ahLst/>
              <a:cxnLst/>
              <a:rect l="l" t="t" r="r" b="b"/>
              <a:pathLst>
                <a:path w="5685541" h="2569966">
                  <a:moveTo>
                    <a:pt x="0" y="0"/>
                  </a:moveTo>
                  <a:lnTo>
                    <a:pt x="5685541" y="0"/>
                  </a:lnTo>
                  <a:lnTo>
                    <a:pt x="5685541" y="2569966"/>
                  </a:lnTo>
                  <a:lnTo>
                    <a:pt x="0" y="2569966"/>
                  </a:lnTo>
                  <a:close/>
                </a:path>
              </a:pathLst>
            </a:custGeom>
            <a:gradFill rotWithShape="1">
              <a:gsLst>
                <a:gs pos="0">
                  <a:srgbClr val="301404">
                    <a:alpha val="0"/>
                  </a:srgbClr>
                </a:gs>
                <a:gs pos="50000">
                  <a:srgbClr val="190A02">
                    <a:alpha val="67000"/>
                  </a:srgbClr>
                </a:gs>
                <a:gs pos="100000">
                  <a:srgbClr val="190A02">
                    <a:alpha val="100000"/>
                  </a:srgbClr>
                </a:gs>
              </a:gsLst>
              <a:lin ang="5400000"/>
            </a:gradFill>
          </p:spPr>
        </p:sp>
        <p:sp>
          <p:nvSpPr>
            <p:cNvPr id="5" name="TextBox 5"/>
            <p:cNvSpPr txBox="1"/>
            <p:nvPr/>
          </p:nvSpPr>
          <p:spPr>
            <a:xfrm>
              <a:off x="0" y="-38100"/>
              <a:ext cx="5685541" cy="2608066"/>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003282" y="2929750"/>
            <a:ext cx="20294564" cy="6957328"/>
            <a:chOff x="0" y="0"/>
            <a:chExt cx="5345070" cy="1832383"/>
          </a:xfrm>
        </p:grpSpPr>
        <p:sp>
          <p:nvSpPr>
            <p:cNvPr id="7" name="Freeform 7"/>
            <p:cNvSpPr/>
            <p:nvPr/>
          </p:nvSpPr>
          <p:spPr>
            <a:xfrm>
              <a:off x="0" y="0"/>
              <a:ext cx="5345070" cy="1832383"/>
            </a:xfrm>
            <a:custGeom>
              <a:avLst/>
              <a:gdLst/>
              <a:ahLst/>
              <a:cxnLst/>
              <a:rect l="l" t="t" r="r" b="b"/>
              <a:pathLst>
                <a:path w="5345070" h="1832383">
                  <a:moveTo>
                    <a:pt x="13733" y="0"/>
                  </a:moveTo>
                  <a:lnTo>
                    <a:pt x="5331337" y="0"/>
                  </a:lnTo>
                  <a:cubicBezTo>
                    <a:pt x="5338922" y="0"/>
                    <a:pt x="5345070" y="6149"/>
                    <a:pt x="5345070" y="13733"/>
                  </a:cubicBezTo>
                  <a:lnTo>
                    <a:pt x="5345070" y="1818649"/>
                  </a:lnTo>
                  <a:cubicBezTo>
                    <a:pt x="5345070" y="1826234"/>
                    <a:pt x="5338922" y="1832383"/>
                    <a:pt x="5331337" y="1832383"/>
                  </a:cubicBezTo>
                  <a:lnTo>
                    <a:pt x="13733" y="1832383"/>
                  </a:lnTo>
                  <a:cubicBezTo>
                    <a:pt x="6149" y="1832383"/>
                    <a:pt x="0" y="1826234"/>
                    <a:pt x="0" y="1818649"/>
                  </a:cubicBezTo>
                  <a:lnTo>
                    <a:pt x="0" y="13733"/>
                  </a:lnTo>
                  <a:cubicBezTo>
                    <a:pt x="0" y="6149"/>
                    <a:pt x="6149" y="0"/>
                    <a:pt x="13733" y="0"/>
                  </a:cubicBezTo>
                  <a:close/>
                </a:path>
              </a:pathLst>
            </a:custGeom>
            <a:solidFill>
              <a:srgbClr val="FFF5E5">
                <a:alpha val="75686"/>
              </a:srgbClr>
            </a:solidFill>
          </p:spPr>
        </p:sp>
        <p:sp>
          <p:nvSpPr>
            <p:cNvPr id="8" name="TextBox 8"/>
            <p:cNvSpPr txBox="1"/>
            <p:nvPr/>
          </p:nvSpPr>
          <p:spPr>
            <a:xfrm>
              <a:off x="0" y="-38100"/>
              <a:ext cx="5345070" cy="187048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2516665" y="3186914"/>
            <a:ext cx="23331922" cy="6528824"/>
            <a:chOff x="0" y="0"/>
            <a:chExt cx="6145033" cy="1719526"/>
          </a:xfrm>
        </p:grpSpPr>
        <p:sp>
          <p:nvSpPr>
            <p:cNvPr id="10" name="Freeform 10"/>
            <p:cNvSpPr/>
            <p:nvPr/>
          </p:nvSpPr>
          <p:spPr>
            <a:xfrm>
              <a:off x="0" y="0"/>
              <a:ext cx="6145033" cy="1719526"/>
            </a:xfrm>
            <a:custGeom>
              <a:avLst/>
              <a:gdLst/>
              <a:ahLst/>
              <a:cxnLst/>
              <a:rect l="l" t="t" r="r" b="b"/>
              <a:pathLst>
                <a:path w="6145033" h="1719526">
                  <a:moveTo>
                    <a:pt x="4977" y="0"/>
                  </a:moveTo>
                  <a:lnTo>
                    <a:pt x="6140056" y="0"/>
                  </a:lnTo>
                  <a:cubicBezTo>
                    <a:pt x="6141376" y="0"/>
                    <a:pt x="6142642" y="524"/>
                    <a:pt x="6143575" y="1458"/>
                  </a:cubicBezTo>
                  <a:cubicBezTo>
                    <a:pt x="6144509" y="2391"/>
                    <a:pt x="6145033" y="3657"/>
                    <a:pt x="6145033" y="4977"/>
                  </a:cubicBezTo>
                  <a:lnTo>
                    <a:pt x="6145033" y="1714548"/>
                  </a:lnTo>
                  <a:cubicBezTo>
                    <a:pt x="6145033" y="1715869"/>
                    <a:pt x="6144509" y="1717135"/>
                    <a:pt x="6143575" y="1718068"/>
                  </a:cubicBezTo>
                  <a:cubicBezTo>
                    <a:pt x="6142642" y="1719001"/>
                    <a:pt x="6141376" y="1719526"/>
                    <a:pt x="6140056" y="1719526"/>
                  </a:cubicBezTo>
                  <a:lnTo>
                    <a:pt x="4977" y="1719526"/>
                  </a:lnTo>
                  <a:cubicBezTo>
                    <a:pt x="3657" y="1719526"/>
                    <a:pt x="2391" y="1719001"/>
                    <a:pt x="1458" y="1718068"/>
                  </a:cubicBezTo>
                  <a:cubicBezTo>
                    <a:pt x="524" y="1717135"/>
                    <a:pt x="0" y="1715869"/>
                    <a:pt x="0" y="1714548"/>
                  </a:cubicBezTo>
                  <a:lnTo>
                    <a:pt x="0" y="4977"/>
                  </a:lnTo>
                  <a:cubicBezTo>
                    <a:pt x="0" y="3657"/>
                    <a:pt x="524" y="2391"/>
                    <a:pt x="1458" y="1458"/>
                  </a:cubicBezTo>
                  <a:cubicBezTo>
                    <a:pt x="2391" y="524"/>
                    <a:pt x="3657" y="0"/>
                    <a:pt x="4977" y="0"/>
                  </a:cubicBezTo>
                  <a:close/>
                </a:path>
              </a:pathLst>
            </a:custGeom>
            <a:solidFill>
              <a:srgbClr val="DBC99E"/>
            </a:solidFill>
            <a:ln w="19050" cap="sq">
              <a:solidFill>
                <a:srgbClr val="2C1A0D"/>
              </a:solidFill>
              <a:prstDash val="solid"/>
              <a:miter/>
            </a:ln>
          </p:spPr>
        </p:sp>
        <p:sp>
          <p:nvSpPr>
            <p:cNvPr id="11" name="TextBox 11"/>
            <p:cNvSpPr txBox="1"/>
            <p:nvPr/>
          </p:nvSpPr>
          <p:spPr>
            <a:xfrm>
              <a:off x="0" y="-38100"/>
              <a:ext cx="6145033" cy="1757626"/>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5379065" y="876300"/>
            <a:ext cx="7529870" cy="1050234"/>
          </a:xfrm>
          <a:prstGeom prst="rect">
            <a:avLst/>
          </a:prstGeom>
        </p:spPr>
        <p:txBody>
          <a:bodyPr lIns="0" tIns="0" rIns="0" bIns="0" rtlCol="0" anchor="t">
            <a:spAutoFit/>
          </a:bodyPr>
          <a:lstStyle/>
          <a:p>
            <a:pPr algn="ctr">
              <a:lnSpc>
                <a:spcPts val="8263"/>
              </a:lnSpc>
              <a:spcBef>
                <a:spcPct val="0"/>
              </a:spcBef>
            </a:pPr>
            <a:r>
              <a:rPr lang="en-US" sz="5902" b="1">
                <a:solidFill>
                  <a:srgbClr val="FFFFFF"/>
                </a:solidFill>
                <a:latin typeface="Times New Roman Bold"/>
                <a:ea typeface="Times New Roman Bold"/>
                <a:cs typeface="Times New Roman Bold"/>
                <a:sym typeface="Times New Roman Bold"/>
              </a:rPr>
              <a:t>Використані джерела:</a:t>
            </a:r>
          </a:p>
        </p:txBody>
      </p:sp>
      <p:sp>
        <p:nvSpPr>
          <p:cNvPr id="13" name="TextBox 13"/>
          <p:cNvSpPr txBox="1"/>
          <p:nvPr/>
        </p:nvSpPr>
        <p:spPr>
          <a:xfrm>
            <a:off x="0" y="2872600"/>
            <a:ext cx="17979489" cy="5863596"/>
          </a:xfrm>
          <a:prstGeom prst="rect">
            <a:avLst/>
          </a:prstGeom>
        </p:spPr>
        <p:txBody>
          <a:bodyPr lIns="0" tIns="0" rIns="0" bIns="0" rtlCol="0" anchor="t">
            <a:spAutoFit/>
          </a:bodyPr>
          <a:lstStyle/>
          <a:p>
            <a:pPr algn="l">
              <a:lnSpc>
                <a:spcPts val="3359"/>
              </a:lnSpc>
            </a:pPr>
            <a:endParaRPr dirty="0"/>
          </a:p>
          <a:p>
            <a:pPr marL="518111" lvl="1" indent="-259056" algn="l">
              <a:lnSpc>
                <a:spcPts val="3359"/>
              </a:lnSpc>
              <a:buAutoNum type="arabicPeriod"/>
            </a:pPr>
            <a:r>
              <a:rPr lang="en-US" sz="2399" dirty="0" err="1">
                <a:solidFill>
                  <a:srgbClr val="000000"/>
                </a:solidFill>
                <a:latin typeface="Times New Roman"/>
                <a:ea typeface="Times New Roman"/>
                <a:cs typeface="Times New Roman"/>
                <a:sym typeface="Times New Roman"/>
              </a:rPr>
              <a:t>Велика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хоральна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синагога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Кропивницький</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Вікіпедія</a:t>
            </a:r>
            <a:r>
              <a:rPr lang="en-US" sz="2399" dirty="0">
                <a:solidFill>
                  <a:srgbClr val="000000"/>
                </a:solidFill>
                <a:latin typeface="Times New Roman"/>
                <a:ea typeface="Times New Roman"/>
                <a:cs typeface="Times New Roman"/>
                <a:sym typeface="Times New Roman"/>
              </a:rPr>
              <a:t>. https://lnk.ua/q8d1TSkJ3 (</a:t>
            </a:r>
            <a:r>
              <a:rPr lang="en-US" sz="2399" dirty="0" err="1">
                <a:solidFill>
                  <a:srgbClr val="000000"/>
                </a:solidFill>
                <a:latin typeface="Times New Roman"/>
                <a:ea typeface="Times New Roman"/>
                <a:cs typeface="Times New Roman"/>
                <a:sym typeface="Times New Roman"/>
              </a:rPr>
              <a:t>дата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звернення</a:t>
            </a:r>
            <a:r>
              <a:rPr lang="en-US" sz="2399" dirty="0">
                <a:solidFill>
                  <a:srgbClr val="000000"/>
                </a:solidFill>
                <a:latin typeface="Times New Roman"/>
                <a:ea typeface="Times New Roman"/>
                <a:cs typeface="Times New Roman"/>
                <a:sym typeface="Times New Roman"/>
              </a:rPr>
              <a:t>: 10.04.2026).</a:t>
            </a:r>
          </a:p>
          <a:p>
            <a:pPr marL="518111" lvl="1" indent="-259056" algn="l">
              <a:lnSpc>
                <a:spcPts val="3359"/>
              </a:lnSpc>
              <a:buAutoNum type="arabicPeriod"/>
            </a:pPr>
            <a:r>
              <a:rPr lang="en-US" sz="2399" dirty="0" err="1">
                <a:solidFill>
                  <a:srgbClr val="000000"/>
                </a:solidFill>
                <a:latin typeface="Times New Roman"/>
                <a:ea typeface="Times New Roman"/>
                <a:cs typeface="Times New Roman"/>
                <a:sym typeface="Times New Roman"/>
              </a:rPr>
              <a:t>Вірменський</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пам'ятний</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знак</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Хачкар</a:t>
            </a:r>
            <a:r>
              <a:rPr lang="en-US" sz="2399" dirty="0">
                <a:solidFill>
                  <a:srgbClr val="000000"/>
                </a:solidFill>
                <a:latin typeface="Times New Roman"/>
                <a:ea typeface="Times New Roman"/>
                <a:cs typeface="Times New Roman"/>
                <a:sym typeface="Times New Roman"/>
              </a:rPr>
              <a:t>" https://kroptravel.gov.ua/node/233 (</a:t>
            </a:r>
            <a:r>
              <a:rPr lang="en-US" sz="2399" dirty="0" err="1">
                <a:solidFill>
                  <a:srgbClr val="000000"/>
                </a:solidFill>
                <a:latin typeface="Times New Roman"/>
                <a:ea typeface="Times New Roman"/>
                <a:cs typeface="Times New Roman"/>
                <a:sym typeface="Times New Roman"/>
              </a:rPr>
              <a:t>дата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звернення</a:t>
            </a:r>
            <a:r>
              <a:rPr lang="en-US" sz="2399" dirty="0">
                <a:solidFill>
                  <a:srgbClr val="000000"/>
                </a:solidFill>
                <a:latin typeface="Times New Roman"/>
                <a:ea typeface="Times New Roman"/>
                <a:cs typeface="Times New Roman"/>
                <a:sym typeface="Times New Roman"/>
              </a:rPr>
              <a:t>: 09.04.2026).</a:t>
            </a:r>
          </a:p>
          <a:p>
            <a:pPr marL="518111" lvl="1" indent="-259056" algn="l">
              <a:lnSpc>
                <a:spcPts val="3359"/>
              </a:lnSpc>
              <a:buAutoNum type="arabicPeriod"/>
            </a:pPr>
            <a:r>
              <a:rPr lang="en-US" sz="2399" dirty="0" err="1">
                <a:solidFill>
                  <a:srgbClr val="000000"/>
                </a:solidFill>
                <a:latin typeface="Times New Roman"/>
                <a:ea typeface="Times New Roman"/>
                <a:cs typeface="Times New Roman"/>
                <a:sym typeface="Times New Roman"/>
              </a:rPr>
              <a:t>Гончаренко</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Центр</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Кропивницький</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Фейсбук</a:t>
            </a:r>
            <a:r>
              <a:rPr lang="en-US" sz="2399" dirty="0">
                <a:solidFill>
                  <a:srgbClr val="000000"/>
                </a:solidFill>
                <a:latin typeface="Times New Roman"/>
                <a:ea typeface="Times New Roman"/>
                <a:cs typeface="Times New Roman"/>
                <a:sym typeface="Times New Roman"/>
              </a:rPr>
              <a:t>. URL: https://surli.cc/utsmma (</a:t>
            </a:r>
            <a:r>
              <a:rPr lang="en-US" sz="2399" dirty="0" err="1">
                <a:solidFill>
                  <a:srgbClr val="000000"/>
                </a:solidFill>
                <a:latin typeface="Times New Roman"/>
                <a:ea typeface="Times New Roman"/>
                <a:cs typeface="Times New Roman"/>
                <a:sym typeface="Times New Roman"/>
              </a:rPr>
              <a:t>дата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звернення</a:t>
            </a:r>
            <a:r>
              <a:rPr lang="en-US" sz="2399" dirty="0">
                <a:solidFill>
                  <a:srgbClr val="000000"/>
                </a:solidFill>
                <a:latin typeface="Times New Roman"/>
                <a:ea typeface="Times New Roman"/>
                <a:cs typeface="Times New Roman"/>
                <a:sym typeface="Times New Roman"/>
              </a:rPr>
              <a:t>: 08.04.2026).</a:t>
            </a:r>
          </a:p>
          <a:p>
            <a:pPr marL="518111" lvl="1" indent="-259056" algn="l">
              <a:lnSpc>
                <a:spcPts val="3359"/>
              </a:lnSpc>
              <a:buAutoNum type="arabicPeriod"/>
            </a:pPr>
            <a:r>
              <a:rPr lang="en-US" sz="2399" dirty="0" err="1">
                <a:solidFill>
                  <a:srgbClr val="000000"/>
                </a:solidFill>
                <a:latin typeface="Times New Roman"/>
                <a:ea typeface="Times New Roman"/>
                <a:cs typeface="Times New Roman"/>
                <a:sym typeface="Times New Roman"/>
              </a:rPr>
              <a:t>Знайомтесь</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Кропивницький</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мікрорайон</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Бикове</a:t>
            </a:r>
            <a:r>
              <a:rPr lang="en-US" sz="2399" dirty="0">
                <a:solidFill>
                  <a:srgbClr val="000000"/>
                </a:solidFill>
                <a:latin typeface="Times New Roman"/>
                <a:ea typeface="Times New Roman"/>
                <a:cs typeface="Times New Roman"/>
                <a:sym typeface="Times New Roman"/>
              </a:rPr>
              <a:t> – </a:t>
            </a:r>
            <a:r>
              <a:rPr lang="en-US" sz="2399" dirty="0" err="1">
                <a:solidFill>
                  <a:srgbClr val="000000"/>
                </a:solidFill>
                <a:latin typeface="Times New Roman"/>
                <a:ea typeface="Times New Roman"/>
                <a:cs typeface="Times New Roman"/>
                <a:sym typeface="Times New Roman"/>
              </a:rPr>
              <a:t>Грецька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слобода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та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Чечори</a:t>
            </a:r>
            <a:r>
              <a:rPr lang="en-US" sz="2399" dirty="0">
                <a:solidFill>
                  <a:srgbClr val="000000"/>
                </a:solidFill>
                <a:latin typeface="Times New Roman"/>
                <a:ea typeface="Times New Roman"/>
                <a:cs typeface="Times New Roman"/>
                <a:sym typeface="Times New Roman"/>
              </a:rPr>
              <a:t> (ФОТО). </a:t>
            </a:r>
            <a:r>
              <a:rPr lang="en-US" sz="2399" dirty="0" err="1">
                <a:solidFill>
                  <a:srgbClr val="000000"/>
                </a:solidFill>
                <a:latin typeface="Times New Roman"/>
                <a:ea typeface="Times New Roman"/>
                <a:cs typeface="Times New Roman"/>
                <a:sym typeface="Times New Roman"/>
              </a:rPr>
              <a:t>Доступ</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медіа</a:t>
            </a:r>
            <a:r>
              <a:rPr lang="en-US" sz="2399" dirty="0">
                <a:solidFill>
                  <a:srgbClr val="000000"/>
                </a:solidFill>
                <a:latin typeface="Times New Roman"/>
                <a:ea typeface="Times New Roman"/>
                <a:cs typeface="Times New Roman"/>
                <a:sym typeface="Times New Roman"/>
              </a:rPr>
              <a:t>. URL: https://lnk.ua/AhdVXpXUC (</a:t>
            </a:r>
            <a:r>
              <a:rPr lang="en-US" sz="2399" dirty="0" err="1">
                <a:solidFill>
                  <a:srgbClr val="000000"/>
                </a:solidFill>
                <a:latin typeface="Times New Roman"/>
                <a:ea typeface="Times New Roman"/>
                <a:cs typeface="Times New Roman"/>
                <a:sym typeface="Times New Roman"/>
              </a:rPr>
              <a:t>дата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звернення</a:t>
            </a:r>
            <a:r>
              <a:rPr lang="en-US" sz="2399" dirty="0">
                <a:solidFill>
                  <a:srgbClr val="000000"/>
                </a:solidFill>
                <a:latin typeface="Times New Roman"/>
                <a:ea typeface="Times New Roman"/>
                <a:cs typeface="Times New Roman"/>
                <a:sym typeface="Times New Roman"/>
              </a:rPr>
              <a:t>: 08.04.2026).</a:t>
            </a:r>
          </a:p>
          <a:p>
            <a:pPr marL="518111" lvl="1" indent="-259056" algn="l">
              <a:lnSpc>
                <a:spcPts val="3359"/>
              </a:lnSpc>
              <a:buAutoNum type="arabicPeriod"/>
            </a:pPr>
            <a:r>
              <a:rPr lang="en-US" sz="2399" dirty="0" err="1">
                <a:solidFill>
                  <a:srgbClr val="000000"/>
                </a:solidFill>
                <a:latin typeface="Times New Roman"/>
                <a:ea typeface="Times New Roman"/>
                <a:cs typeface="Times New Roman"/>
                <a:sym typeface="Times New Roman"/>
              </a:rPr>
              <a:t>Кіровоградщина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Історія</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рідного</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краю</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ред</a:t>
            </a:r>
            <a:r>
              <a:rPr lang="en-US" sz="2399" dirty="0">
                <a:solidFill>
                  <a:srgbClr val="000000"/>
                </a:solidFill>
                <a:latin typeface="Times New Roman"/>
                <a:ea typeface="Times New Roman"/>
                <a:cs typeface="Times New Roman"/>
                <a:sym typeface="Times New Roman"/>
              </a:rPr>
              <a:t>. І.А. </a:t>
            </a:r>
            <a:r>
              <a:rPr lang="en-US" sz="2399" dirty="0" err="1">
                <a:solidFill>
                  <a:srgbClr val="000000"/>
                </a:solidFill>
                <a:latin typeface="Times New Roman"/>
                <a:ea typeface="Times New Roman"/>
                <a:cs typeface="Times New Roman"/>
                <a:sym typeface="Times New Roman"/>
              </a:rPr>
              <a:t>Козир</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Кіровоград</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Імекс</a:t>
            </a:r>
            <a:r>
              <a:rPr lang="en-US" sz="2399" dirty="0">
                <a:solidFill>
                  <a:srgbClr val="000000"/>
                </a:solidFill>
                <a:latin typeface="Times New Roman"/>
                <a:ea typeface="Times New Roman"/>
                <a:cs typeface="Times New Roman"/>
                <a:sym typeface="Times New Roman"/>
              </a:rPr>
              <a:t>-ЛТД, 2012. 304 с. </a:t>
            </a:r>
            <a:r>
              <a:rPr lang="en-US" sz="2399" dirty="0" err="1">
                <a:solidFill>
                  <a:srgbClr val="000000"/>
                </a:solidFill>
                <a:latin typeface="Times New Roman"/>
                <a:ea typeface="Times New Roman"/>
                <a:cs typeface="Times New Roman"/>
                <a:sym typeface="Times New Roman"/>
              </a:rPr>
              <a:t>іл</a:t>
            </a:r>
            <a:r>
              <a:rPr lang="en-US" sz="2399" dirty="0">
                <a:solidFill>
                  <a:srgbClr val="000000"/>
                </a:solidFill>
                <a:latin typeface="Times New Roman"/>
                <a:ea typeface="Times New Roman"/>
                <a:cs typeface="Times New Roman"/>
                <a:sym typeface="Times New Roman"/>
              </a:rPr>
              <a:t>.</a:t>
            </a:r>
          </a:p>
          <a:p>
            <a:pPr marL="518111" lvl="1" indent="-259056" algn="l">
              <a:lnSpc>
                <a:spcPts val="3359"/>
              </a:lnSpc>
              <a:buAutoNum type="arabicPeriod"/>
            </a:pPr>
            <a:r>
              <a:rPr lang="en-US" sz="2399" dirty="0" err="1">
                <a:solidFill>
                  <a:srgbClr val="000000"/>
                </a:solidFill>
                <a:latin typeface="Times New Roman"/>
                <a:ea typeface="Times New Roman"/>
                <a:cs typeface="Times New Roman"/>
                <a:sym typeface="Times New Roman"/>
              </a:rPr>
              <a:t>Козацьке</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минуле</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Кропивницького</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створення</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зимівника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та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легенда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про</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козака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Лелеку</a:t>
            </a:r>
            <a:r>
              <a:rPr lang="en-US" sz="2399" dirty="0">
                <a:solidFill>
                  <a:srgbClr val="000000"/>
                </a:solidFill>
                <a:latin typeface="Times New Roman"/>
                <a:ea typeface="Times New Roman"/>
                <a:cs typeface="Times New Roman"/>
                <a:sym typeface="Times New Roman"/>
              </a:rPr>
              <a:t>. URL: https://surli.cc/ntiaay (</a:t>
            </a:r>
            <a:r>
              <a:rPr lang="en-US" sz="2399" dirty="0" err="1">
                <a:solidFill>
                  <a:srgbClr val="000000"/>
                </a:solidFill>
                <a:latin typeface="Times New Roman"/>
                <a:ea typeface="Times New Roman"/>
                <a:cs typeface="Times New Roman"/>
                <a:sym typeface="Times New Roman"/>
              </a:rPr>
              <a:t>дата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звернення</a:t>
            </a:r>
            <a:r>
              <a:rPr lang="en-US" sz="2399" dirty="0">
                <a:solidFill>
                  <a:srgbClr val="000000"/>
                </a:solidFill>
                <a:latin typeface="Times New Roman"/>
                <a:ea typeface="Times New Roman"/>
                <a:cs typeface="Times New Roman"/>
                <a:sym typeface="Times New Roman"/>
              </a:rPr>
              <a:t>: 05.04.2026) </a:t>
            </a:r>
          </a:p>
          <a:p>
            <a:pPr marL="518111" lvl="1" indent="-259056" algn="l">
              <a:lnSpc>
                <a:spcPts val="3359"/>
              </a:lnSpc>
              <a:buAutoNum type="arabicPeriod"/>
            </a:pPr>
            <a:r>
              <a:rPr lang="en-US" sz="2399" dirty="0" err="1">
                <a:solidFill>
                  <a:srgbClr val="000000"/>
                </a:solidFill>
                <a:latin typeface="Times New Roman"/>
                <a:ea typeface="Times New Roman"/>
                <a:cs typeface="Times New Roman"/>
                <a:sym typeface="Times New Roman"/>
              </a:rPr>
              <a:t>Музей</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мистецтв</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Кіровоградської</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обласної</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ради</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Офіційний</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веб-сайт</a:t>
            </a:r>
            <a:r>
              <a:rPr lang="en-US" sz="2399" dirty="0">
                <a:solidFill>
                  <a:srgbClr val="000000"/>
                </a:solidFill>
                <a:latin typeface="Times New Roman"/>
                <a:ea typeface="Times New Roman"/>
                <a:cs typeface="Times New Roman"/>
                <a:sym typeface="Times New Roman"/>
              </a:rPr>
              <a:t>. URL: https://www.artmuseum.online/ (</a:t>
            </a:r>
            <a:r>
              <a:rPr lang="en-US" sz="2399" dirty="0" err="1">
                <a:solidFill>
                  <a:srgbClr val="000000"/>
                </a:solidFill>
                <a:latin typeface="Times New Roman"/>
                <a:ea typeface="Times New Roman"/>
                <a:cs typeface="Times New Roman"/>
                <a:sym typeface="Times New Roman"/>
              </a:rPr>
              <a:t>дата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звернення</a:t>
            </a:r>
            <a:r>
              <a:rPr lang="en-US" sz="2399" dirty="0">
                <a:solidFill>
                  <a:srgbClr val="000000"/>
                </a:solidFill>
                <a:latin typeface="Times New Roman"/>
                <a:ea typeface="Times New Roman"/>
                <a:cs typeface="Times New Roman"/>
                <a:sym typeface="Times New Roman"/>
              </a:rPr>
              <a:t>: 10.04.2026)</a:t>
            </a:r>
          </a:p>
          <a:p>
            <a:pPr marL="518111" lvl="1" indent="-259056" algn="l">
              <a:lnSpc>
                <a:spcPts val="3359"/>
              </a:lnSpc>
              <a:buAutoNum type="arabicPeriod"/>
            </a:pPr>
            <a:r>
              <a:rPr lang="en-US" sz="2399" dirty="0" err="1">
                <a:solidFill>
                  <a:srgbClr val="000000"/>
                </a:solidFill>
                <a:latin typeface="Times New Roman"/>
                <a:ea typeface="Times New Roman"/>
                <a:cs typeface="Times New Roman"/>
                <a:sym typeface="Times New Roman"/>
              </a:rPr>
              <a:t>Спілка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Вірмен</a:t>
            </a:r>
            <a:r>
              <a:rPr lang="en-US" sz="2399" dirty="0">
                <a:solidFill>
                  <a:srgbClr val="000000"/>
                </a:solidFill>
                <a:latin typeface="Times New Roman"/>
                <a:ea typeface="Times New Roman"/>
                <a:cs typeface="Times New Roman"/>
                <a:sym typeface="Times New Roman"/>
              </a:rPr>
              <a:t> в </a:t>
            </a:r>
            <a:r>
              <a:rPr lang="en-US" sz="2399" dirty="0" err="1">
                <a:solidFill>
                  <a:srgbClr val="000000"/>
                </a:solidFill>
                <a:latin typeface="Times New Roman"/>
                <a:ea typeface="Times New Roman"/>
                <a:cs typeface="Times New Roman"/>
                <a:sym typeface="Times New Roman"/>
              </a:rPr>
              <a:t>Україні</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Представництво</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Спілки</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вірмен</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України</a:t>
            </a:r>
            <a:r>
              <a:rPr lang="en-US" sz="2399" dirty="0">
                <a:solidFill>
                  <a:srgbClr val="000000"/>
                </a:solidFill>
                <a:latin typeface="Times New Roman"/>
                <a:ea typeface="Times New Roman"/>
                <a:cs typeface="Times New Roman"/>
                <a:sym typeface="Times New Roman"/>
              </a:rPr>
              <a:t> у </a:t>
            </a:r>
            <a:r>
              <a:rPr lang="en-US" sz="2399" dirty="0" err="1">
                <a:solidFill>
                  <a:srgbClr val="000000"/>
                </a:solidFill>
                <a:latin typeface="Times New Roman"/>
                <a:ea typeface="Times New Roman"/>
                <a:cs typeface="Times New Roman"/>
                <a:sym typeface="Times New Roman"/>
              </a:rPr>
              <a:t>Кіровоградській</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області</a:t>
            </a:r>
            <a:r>
              <a:rPr lang="en-US" sz="2399" dirty="0">
                <a:solidFill>
                  <a:srgbClr val="000000"/>
                </a:solidFill>
                <a:latin typeface="Times New Roman"/>
                <a:ea typeface="Times New Roman"/>
                <a:cs typeface="Times New Roman"/>
                <a:sym typeface="Times New Roman"/>
              </a:rPr>
              <a:t> URL: https://www.sau.org.ua/sostav-sau/9 (</a:t>
            </a:r>
            <a:r>
              <a:rPr lang="en-US" sz="2399" dirty="0" err="1">
                <a:solidFill>
                  <a:srgbClr val="000000"/>
                </a:solidFill>
                <a:latin typeface="Times New Roman"/>
                <a:ea typeface="Times New Roman"/>
                <a:cs typeface="Times New Roman"/>
                <a:sym typeface="Times New Roman"/>
              </a:rPr>
              <a:t>дата</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звернення</a:t>
            </a:r>
            <a:r>
              <a:rPr lang="en-US" sz="2399" dirty="0">
                <a:solidFill>
                  <a:srgbClr val="000000"/>
                </a:solidFill>
                <a:latin typeface="Times New Roman"/>
                <a:ea typeface="Times New Roman"/>
                <a:cs typeface="Times New Roman"/>
                <a:sym typeface="Times New Roman"/>
              </a:rPr>
              <a:t>: 07.04.2026).</a:t>
            </a:r>
          </a:p>
          <a:p>
            <a:pPr marL="518111" lvl="1" indent="-259056" algn="l">
              <a:lnSpc>
                <a:spcPts val="3359"/>
              </a:lnSpc>
              <a:buAutoNum type="arabicPeriod"/>
            </a:pP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Чотири</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факти</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про</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архітектуру</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Кропивницького</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які</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ви</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не</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знали</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Гречка</a:t>
            </a:r>
            <a:r>
              <a:rPr lang="en-US" sz="2399" dirty="0">
                <a:solidFill>
                  <a:srgbClr val="000000"/>
                </a:solidFill>
                <a:latin typeface="Times New Roman"/>
                <a:ea typeface="Times New Roman"/>
                <a:cs typeface="Times New Roman"/>
                <a:sym typeface="Times New Roman"/>
              </a:rPr>
              <a:t>. https://surli.cc/hwhavw/(дата </a:t>
            </a:r>
            <a:r>
              <a:rPr lang="en-US" sz="2399" dirty="0" err="1">
                <a:solidFill>
                  <a:srgbClr val="000000"/>
                </a:solidFill>
                <a:latin typeface="Times New Roman"/>
                <a:ea typeface="Times New Roman"/>
                <a:cs typeface="Times New Roman"/>
                <a:sym typeface="Times New Roman"/>
              </a:rPr>
              <a:t>звернення</a:t>
            </a:r>
            <a:r>
              <a:rPr lang="en-US" sz="2399" dirty="0">
                <a:solidFill>
                  <a:srgbClr val="000000"/>
                </a:solidFill>
                <a:latin typeface="Times New Roman"/>
                <a:ea typeface="Times New Roman"/>
                <a:cs typeface="Times New Roman"/>
                <a:sym typeface="Times New Roman"/>
              </a:rPr>
              <a:t>: 10.04.2026).</a:t>
            </a:r>
          </a:p>
          <a:p>
            <a:pPr marL="518111" lvl="1" indent="-259056" algn="l">
              <a:lnSpc>
                <a:spcPts val="3359"/>
              </a:lnSpc>
              <a:buAutoNum type="arabicPeriod"/>
            </a:pPr>
            <a:r>
              <a:rPr lang="en-US" sz="2399" dirty="0" err="1">
                <a:solidFill>
                  <a:srgbClr val="000000"/>
                </a:solidFill>
                <a:latin typeface="Times New Roman"/>
                <a:ea typeface="Times New Roman"/>
                <a:cs typeface="Times New Roman"/>
                <a:sym typeface="Times New Roman"/>
              </a:rPr>
              <a:t>ChaCha</a:t>
            </a:r>
            <a:r>
              <a:rPr lang="en-US" sz="2399" dirty="0">
                <a:solidFill>
                  <a:srgbClr val="000000"/>
                </a:solidFill>
                <a:latin typeface="Times New Roman"/>
                <a:ea typeface="Times New Roman"/>
                <a:cs typeface="Times New Roman"/>
                <a:sym typeface="Times New Roman"/>
              </a:rPr>
              <a:t> </a:t>
            </a:r>
            <a:r>
              <a:rPr lang="en-US" sz="2399" dirty="0" err="1">
                <a:solidFill>
                  <a:srgbClr val="000000"/>
                </a:solidFill>
                <a:latin typeface="Times New Roman"/>
                <a:ea typeface="Times New Roman"/>
                <a:cs typeface="Times New Roman"/>
                <a:sym typeface="Times New Roman"/>
              </a:rPr>
              <a:t>ресторан</a:t>
            </a:r>
            <a:r>
              <a:rPr lang="en-US" sz="2399" dirty="0">
                <a:solidFill>
                  <a:srgbClr val="000000"/>
                </a:solidFill>
                <a:latin typeface="Times New Roman"/>
                <a:ea typeface="Times New Roman"/>
                <a:cs typeface="Times New Roman"/>
                <a:sym typeface="Times New Roman"/>
              </a:rPr>
              <a:t> у </a:t>
            </a:r>
            <a:r>
              <a:rPr lang="en-US" sz="2399" dirty="0" err="1">
                <a:solidFill>
                  <a:srgbClr val="000000"/>
                </a:solidFill>
                <a:latin typeface="Times New Roman"/>
                <a:ea typeface="Times New Roman"/>
                <a:cs typeface="Times New Roman"/>
                <a:sym typeface="Times New Roman"/>
              </a:rPr>
              <a:t>Кропивницькому</a:t>
            </a:r>
            <a:r>
              <a:rPr lang="en-US" sz="2399" dirty="0">
                <a:solidFill>
                  <a:srgbClr val="000000"/>
                </a:solidFill>
                <a:latin typeface="Times New Roman"/>
                <a:ea typeface="Times New Roman"/>
                <a:cs typeface="Times New Roman"/>
                <a:sym typeface="Times New Roman"/>
              </a:rPr>
              <a:t>. </a:t>
            </a:r>
            <a:r>
              <a:rPr lang="en-US" sz="2399" i="1" dirty="0" err="1">
                <a:solidFill>
                  <a:srgbClr val="000000"/>
                </a:solidFill>
                <a:latin typeface="Times New Roman Italics"/>
                <a:ea typeface="Times New Roman Italics"/>
                <a:cs typeface="Times New Roman Italics"/>
                <a:sym typeface="Times New Roman Italics"/>
              </a:rPr>
              <a:t>ChaCha</a:t>
            </a:r>
            <a:r>
              <a:rPr lang="en-US" sz="2399" i="1" dirty="0">
                <a:solidFill>
                  <a:srgbClr val="000000"/>
                </a:solidFill>
                <a:latin typeface="Times New Roman Italics"/>
                <a:ea typeface="Times New Roman Italics"/>
                <a:cs typeface="Times New Roman Italics"/>
                <a:sym typeface="Times New Roman Italics"/>
              </a:rPr>
              <a:t> </a:t>
            </a:r>
            <a:r>
              <a:rPr lang="en-US" sz="2399" i="1" dirty="0" err="1">
                <a:solidFill>
                  <a:srgbClr val="000000"/>
                </a:solidFill>
                <a:latin typeface="Times New Roman Italics"/>
                <a:ea typeface="Times New Roman Italics"/>
                <a:cs typeface="Times New Roman Italics"/>
                <a:sym typeface="Times New Roman Italics"/>
              </a:rPr>
              <a:t>Кропивницький</a:t>
            </a:r>
            <a:r>
              <a:rPr lang="en-US" sz="2399" i="1" dirty="0">
                <a:solidFill>
                  <a:srgbClr val="000000"/>
                </a:solidFill>
                <a:latin typeface="Times New Roman Italics"/>
                <a:ea typeface="Times New Roman Italics"/>
                <a:cs typeface="Times New Roman Italics"/>
                <a:sym typeface="Times New Roman Italics"/>
              </a:rPr>
              <a:t>.</a:t>
            </a:r>
            <a:r>
              <a:rPr lang="en-US" sz="2399" dirty="0">
                <a:solidFill>
                  <a:srgbClr val="000000"/>
                </a:solidFill>
                <a:latin typeface="Times New Roman"/>
                <a:ea typeface="Times New Roman"/>
                <a:cs typeface="Times New Roman"/>
                <a:sym typeface="Times New Roman"/>
              </a:rPr>
              <a:t> URL: https://chacha-kr.choiceqr.com/(дата </a:t>
            </a:r>
            <a:r>
              <a:rPr lang="en-US" sz="2399" dirty="0" err="1">
                <a:solidFill>
                  <a:srgbClr val="000000"/>
                </a:solidFill>
                <a:latin typeface="Times New Roman"/>
                <a:ea typeface="Times New Roman"/>
                <a:cs typeface="Times New Roman"/>
                <a:sym typeface="Times New Roman"/>
              </a:rPr>
              <a:t>звернення</a:t>
            </a:r>
            <a:r>
              <a:rPr lang="en-US" sz="2399" dirty="0">
                <a:solidFill>
                  <a:srgbClr val="000000"/>
                </a:solidFill>
                <a:latin typeface="Times New Roman"/>
                <a:ea typeface="Times New Roman"/>
                <a:cs typeface="Times New Roman"/>
                <a:sym typeface="Times New Roman"/>
              </a:rPr>
              <a:t>: 07.04.2026).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TotalTime>
  <Words>1850</Words>
  <Application>Microsoft Office PowerPoint</Application>
  <PresentationFormat>Произвольный</PresentationFormat>
  <Paragraphs>110</Paragraphs>
  <Slides>15</Slides>
  <Notes>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15</vt:i4>
      </vt:variant>
    </vt:vector>
  </HeadingPairs>
  <TitlesOfParts>
    <vt:vector size="27" baseType="lpstr">
      <vt:lpstr>Times New Roman Italics</vt:lpstr>
      <vt:lpstr>Noto Serif Display Bold</vt:lpstr>
      <vt:lpstr>Times New Roman Bold Italics</vt:lpstr>
      <vt:lpstr>Times New Roman Bold</vt:lpstr>
      <vt:lpstr>Calibri</vt:lpstr>
      <vt:lpstr>Noto Serif Display</vt:lpstr>
      <vt:lpstr>Open Sans</vt:lpstr>
      <vt:lpstr>Times New Roman</vt:lpstr>
      <vt:lpstr>Arial</vt:lpstr>
      <vt:lpstr>Chonburi</vt:lpstr>
      <vt:lpstr>Open Sans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Взаємний вплив культур різних національностей, які проживають на території вашої області, міста, селища»</dc:title>
  <cp:lastModifiedBy>shvetssan@ukr.net</cp:lastModifiedBy>
  <cp:revision>4</cp:revision>
  <dcterms:created xsi:type="dcterms:W3CDTF">2006-08-16T00:00:00Z</dcterms:created>
  <dcterms:modified xsi:type="dcterms:W3CDTF">2026-04-14T19:09:33Z</dcterms:modified>
  <dc:identifier>DAHFmHbA52M</dc:identifier>
</cp:coreProperties>
</file>