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Meteoritika" charset="1" panose="00000000000000000000"/>
      <p:regular r:id="rId20"/>
    </p:embeddedFont>
    <p:embeddedFont>
      <p:font typeface="True Typewriter" charset="1" panose="020607040402050204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0437" y="-1356444"/>
            <a:ext cx="19588873" cy="12999889"/>
          </a:xfrm>
          <a:custGeom>
            <a:avLst/>
            <a:gdLst/>
            <a:ahLst/>
            <a:cxnLst/>
            <a:rect r="r" b="b" t="t" l="l"/>
            <a:pathLst>
              <a:path h="12999889" w="19588873">
                <a:moveTo>
                  <a:pt x="0" y="0"/>
                </a:moveTo>
                <a:lnTo>
                  <a:pt x="19588874" y="0"/>
                </a:lnTo>
                <a:lnTo>
                  <a:pt x="19588874" y="12999888"/>
                </a:lnTo>
                <a:lnTo>
                  <a:pt x="0" y="12999888"/>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20090" y="1656934"/>
            <a:ext cx="617220" cy="8229600"/>
          </a:xfrm>
          <a:custGeom>
            <a:avLst/>
            <a:gdLst/>
            <a:ahLst/>
            <a:cxnLst/>
            <a:rect r="r" b="b" t="t" l="l"/>
            <a:pathLst>
              <a:path h="8229600" w="617220">
                <a:moveTo>
                  <a:pt x="0" y="0"/>
                </a:moveTo>
                <a:lnTo>
                  <a:pt x="617220" y="0"/>
                </a:lnTo>
                <a:lnTo>
                  <a:pt x="617220" y="8229600"/>
                </a:lnTo>
                <a:lnTo>
                  <a:pt x="0" y="8229600"/>
                </a:lnTo>
                <a:lnTo>
                  <a:pt x="0" y="0"/>
                </a:lnTo>
                <a:close/>
              </a:path>
            </a:pathLst>
          </a:custGeom>
          <a:blipFill>
            <a:blip r:embed="rId4"/>
            <a:stretch>
              <a:fillRect l="0" t="0" r="0" b="0"/>
            </a:stretch>
          </a:blipFill>
        </p:spPr>
      </p:sp>
      <p:sp>
        <p:nvSpPr>
          <p:cNvPr name="Freeform 4" id="4"/>
          <p:cNvSpPr/>
          <p:nvPr/>
        </p:nvSpPr>
        <p:spPr>
          <a:xfrm flipH="true" flipV="false" rot="0">
            <a:off x="-536036" y="7255524"/>
            <a:ext cx="3963828" cy="4114800"/>
          </a:xfrm>
          <a:custGeom>
            <a:avLst/>
            <a:gdLst/>
            <a:ahLst/>
            <a:cxnLst/>
            <a:rect r="r" b="b" t="t" l="l"/>
            <a:pathLst>
              <a:path h="4114800" w="3963828">
                <a:moveTo>
                  <a:pt x="3963827" y="0"/>
                </a:moveTo>
                <a:lnTo>
                  <a:pt x="0" y="0"/>
                </a:lnTo>
                <a:lnTo>
                  <a:pt x="0" y="4114800"/>
                </a:lnTo>
                <a:lnTo>
                  <a:pt x="3963827" y="4114800"/>
                </a:lnTo>
                <a:lnTo>
                  <a:pt x="3963827"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427791" y="3638134"/>
            <a:ext cx="12360912" cy="764129"/>
          </a:xfrm>
          <a:custGeom>
            <a:avLst/>
            <a:gdLst/>
            <a:ahLst/>
            <a:cxnLst/>
            <a:rect r="r" b="b" t="t" l="l"/>
            <a:pathLst>
              <a:path h="764129" w="12360912">
                <a:moveTo>
                  <a:pt x="0" y="0"/>
                </a:moveTo>
                <a:lnTo>
                  <a:pt x="12360913" y="0"/>
                </a:lnTo>
                <a:lnTo>
                  <a:pt x="12360913" y="764130"/>
                </a:lnTo>
                <a:lnTo>
                  <a:pt x="0" y="7641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3427791" y="4321824"/>
            <a:ext cx="12360912" cy="2114550"/>
          </a:xfrm>
          <a:prstGeom prst="rect">
            <a:avLst/>
          </a:prstGeom>
        </p:spPr>
        <p:txBody>
          <a:bodyPr anchor="t" rtlCol="false" tIns="0" lIns="0" bIns="0" rIns="0">
            <a:spAutoFit/>
          </a:bodyPr>
          <a:lstStyle/>
          <a:p>
            <a:pPr algn="ctr">
              <a:lnSpc>
                <a:spcPts val="8400"/>
              </a:lnSpc>
            </a:pPr>
            <a:r>
              <a:rPr lang="en-US" sz="6000">
                <a:solidFill>
                  <a:srgbClr val="000000"/>
                </a:solidFill>
                <a:latin typeface="Meteoritika"/>
                <a:ea typeface="Meteoritika"/>
                <a:cs typeface="Meteoritika"/>
                <a:sym typeface="Meteoritika"/>
              </a:rPr>
              <a:t>НА МІСЦЕВІСТЬ ТАТАРКИ В М.КИЇВ</a:t>
            </a:r>
          </a:p>
        </p:txBody>
      </p:sp>
      <p:sp>
        <p:nvSpPr>
          <p:cNvPr name="TextBox 7" id="7"/>
          <p:cNvSpPr txBox="true"/>
          <p:nvPr/>
        </p:nvSpPr>
        <p:spPr>
          <a:xfrm rot="0">
            <a:off x="3649619" y="6719578"/>
            <a:ext cx="11917256" cy="1816100"/>
          </a:xfrm>
          <a:prstGeom prst="rect">
            <a:avLst/>
          </a:prstGeom>
        </p:spPr>
        <p:txBody>
          <a:bodyPr anchor="t" rtlCol="false" tIns="0" lIns="0" bIns="0" rIns="0">
            <a:spAutoFit/>
          </a:bodyPr>
          <a:lstStyle/>
          <a:p>
            <a:pPr algn="ctr">
              <a:lnSpc>
                <a:spcPts val="7000"/>
              </a:lnSpc>
            </a:pPr>
            <a:r>
              <a:rPr lang="en-US" sz="5000">
                <a:solidFill>
                  <a:srgbClr val="000000"/>
                </a:solidFill>
                <a:latin typeface="True Typewriter"/>
                <a:ea typeface="True Typewriter"/>
                <a:cs typeface="True Typewriter"/>
                <a:sym typeface="True Typewriter"/>
              </a:rPr>
              <a:t>Сігал Стівен; Дворак Богдан; Гусовська Майя; Булах Анна; Дожджанюк Данило.</a:t>
            </a:r>
          </a:p>
        </p:txBody>
      </p:sp>
      <p:sp>
        <p:nvSpPr>
          <p:cNvPr name="Freeform 8" id="8"/>
          <p:cNvSpPr/>
          <p:nvPr/>
        </p:nvSpPr>
        <p:spPr>
          <a:xfrm flipH="false" flipV="false" rot="0">
            <a:off x="13124902" y="5886979"/>
            <a:ext cx="6364760" cy="4561411"/>
          </a:xfrm>
          <a:custGeom>
            <a:avLst/>
            <a:gdLst/>
            <a:ahLst/>
            <a:cxnLst/>
            <a:rect r="r" b="b" t="t" l="l"/>
            <a:pathLst>
              <a:path h="4561411" w="6364760">
                <a:moveTo>
                  <a:pt x="0" y="0"/>
                </a:moveTo>
                <a:lnTo>
                  <a:pt x="6364760" y="0"/>
                </a:lnTo>
                <a:lnTo>
                  <a:pt x="6364760" y="4561411"/>
                </a:lnTo>
                <a:lnTo>
                  <a:pt x="0" y="4561411"/>
                </a:lnTo>
                <a:lnTo>
                  <a:pt x="0" y="0"/>
                </a:lnTo>
                <a:close/>
              </a:path>
            </a:pathLst>
          </a:custGeom>
          <a:blipFill>
            <a:blip r:embed="rId9"/>
            <a:stretch>
              <a:fillRect l="0" t="0" r="0" b="0"/>
            </a:stretch>
          </a:blipFill>
        </p:spPr>
      </p:sp>
      <p:sp>
        <p:nvSpPr>
          <p:cNvPr name="Freeform 9" id="9"/>
          <p:cNvSpPr/>
          <p:nvPr/>
        </p:nvSpPr>
        <p:spPr>
          <a:xfrm flipH="false" flipV="false" rot="471437">
            <a:off x="15194871" y="120505"/>
            <a:ext cx="2910275" cy="2874999"/>
          </a:xfrm>
          <a:custGeom>
            <a:avLst/>
            <a:gdLst/>
            <a:ahLst/>
            <a:cxnLst/>
            <a:rect r="r" b="b" t="t" l="l"/>
            <a:pathLst>
              <a:path h="2874999" w="2910275">
                <a:moveTo>
                  <a:pt x="0" y="0"/>
                </a:moveTo>
                <a:lnTo>
                  <a:pt x="2910275" y="0"/>
                </a:lnTo>
                <a:lnTo>
                  <a:pt x="2910275" y="2874999"/>
                </a:lnTo>
                <a:lnTo>
                  <a:pt x="0" y="2874999"/>
                </a:lnTo>
                <a:lnTo>
                  <a:pt x="0" y="0"/>
                </a:lnTo>
                <a:close/>
              </a:path>
            </a:pathLst>
          </a:custGeom>
          <a:blipFill>
            <a:blip r:embed="rId10"/>
            <a:stretch>
              <a:fillRect l="0" t="0" r="0" b="0"/>
            </a:stretch>
          </a:blipFill>
        </p:spPr>
      </p:sp>
      <p:sp>
        <p:nvSpPr>
          <p:cNvPr name="TextBox 10" id="10"/>
          <p:cNvSpPr txBox="true"/>
          <p:nvPr/>
        </p:nvSpPr>
        <p:spPr>
          <a:xfrm rot="0">
            <a:off x="3427791" y="1523584"/>
            <a:ext cx="12360912" cy="2114550"/>
          </a:xfrm>
          <a:prstGeom prst="rect">
            <a:avLst/>
          </a:prstGeom>
        </p:spPr>
        <p:txBody>
          <a:bodyPr anchor="t" rtlCol="false" tIns="0" lIns="0" bIns="0" rIns="0">
            <a:spAutoFit/>
          </a:bodyPr>
          <a:lstStyle/>
          <a:p>
            <a:pPr algn="ctr">
              <a:lnSpc>
                <a:spcPts val="8400"/>
              </a:lnSpc>
            </a:pPr>
            <a:r>
              <a:rPr lang="en-US" sz="6000">
                <a:solidFill>
                  <a:srgbClr val="000000"/>
                </a:solidFill>
                <a:latin typeface="Meteoritika"/>
                <a:ea typeface="Meteoritika"/>
                <a:cs typeface="Meteoritika"/>
                <a:sym typeface="Meteoritika"/>
              </a:rPr>
              <a:t>ВПЛИВ ТАТАРСЬКИХ ПЕРЕСЕЛЕНЦІВ</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98037" y="-1204044"/>
            <a:ext cx="19588873" cy="12999889"/>
          </a:xfrm>
          <a:custGeom>
            <a:avLst/>
            <a:gdLst/>
            <a:ahLst/>
            <a:cxnLst/>
            <a:rect r="r" b="b" t="t" l="l"/>
            <a:pathLst>
              <a:path h="12999889" w="19588873">
                <a:moveTo>
                  <a:pt x="0" y="0"/>
                </a:moveTo>
                <a:lnTo>
                  <a:pt x="19588874" y="0"/>
                </a:lnTo>
                <a:lnTo>
                  <a:pt x="19588874" y="12999888"/>
                </a:lnTo>
                <a:lnTo>
                  <a:pt x="0" y="12999888"/>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913253" y="6797488"/>
            <a:ext cx="4457632" cy="4921623"/>
          </a:xfrm>
          <a:custGeom>
            <a:avLst/>
            <a:gdLst/>
            <a:ahLst/>
            <a:cxnLst/>
            <a:rect r="r" b="b" t="t" l="l"/>
            <a:pathLst>
              <a:path h="4921623" w="4457632">
                <a:moveTo>
                  <a:pt x="0" y="0"/>
                </a:moveTo>
                <a:lnTo>
                  <a:pt x="4457631" y="0"/>
                </a:lnTo>
                <a:lnTo>
                  <a:pt x="4457631" y="4921624"/>
                </a:lnTo>
                <a:lnTo>
                  <a:pt x="0" y="4921624"/>
                </a:lnTo>
                <a:lnTo>
                  <a:pt x="0" y="0"/>
                </a:lnTo>
                <a:close/>
              </a:path>
            </a:pathLst>
          </a:custGeom>
          <a:blipFill>
            <a:blip r:embed="rId4"/>
            <a:stretch>
              <a:fillRect l="0" t="0" r="0" b="0"/>
            </a:stretch>
          </a:blipFill>
        </p:spPr>
      </p:sp>
      <p:sp>
        <p:nvSpPr>
          <p:cNvPr name="Freeform 4" id="4"/>
          <p:cNvSpPr/>
          <p:nvPr/>
        </p:nvSpPr>
        <p:spPr>
          <a:xfrm flipH="true" flipV="true" rot="0">
            <a:off x="-1158518" y="-1421185"/>
            <a:ext cx="3963828" cy="4114800"/>
          </a:xfrm>
          <a:custGeom>
            <a:avLst/>
            <a:gdLst/>
            <a:ahLst/>
            <a:cxnLst/>
            <a:rect r="r" b="b" t="t" l="l"/>
            <a:pathLst>
              <a:path h="4114800" w="3963828">
                <a:moveTo>
                  <a:pt x="3963827" y="4114800"/>
                </a:moveTo>
                <a:lnTo>
                  <a:pt x="0" y="4114800"/>
                </a:lnTo>
                <a:lnTo>
                  <a:pt x="0" y="0"/>
                </a:lnTo>
                <a:lnTo>
                  <a:pt x="3963827" y="0"/>
                </a:lnTo>
                <a:lnTo>
                  <a:pt x="3963827" y="411480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true" rot="0">
            <a:off x="15482691" y="-1421185"/>
            <a:ext cx="3963828" cy="4114800"/>
          </a:xfrm>
          <a:custGeom>
            <a:avLst/>
            <a:gdLst/>
            <a:ahLst/>
            <a:cxnLst/>
            <a:rect r="r" b="b" t="t" l="l"/>
            <a:pathLst>
              <a:path h="4114800" w="3963828">
                <a:moveTo>
                  <a:pt x="0" y="4114800"/>
                </a:moveTo>
                <a:lnTo>
                  <a:pt x="3963827" y="4114800"/>
                </a:lnTo>
                <a:lnTo>
                  <a:pt x="3963827"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3225925" y="2177129"/>
            <a:ext cx="11836150" cy="1032973"/>
          </a:xfrm>
          <a:custGeom>
            <a:avLst/>
            <a:gdLst/>
            <a:ahLst/>
            <a:cxnLst/>
            <a:rect r="r" b="b" t="t" l="l"/>
            <a:pathLst>
              <a:path h="1032973" w="11836150">
                <a:moveTo>
                  <a:pt x="0" y="0"/>
                </a:moveTo>
                <a:lnTo>
                  <a:pt x="11836150" y="0"/>
                </a:lnTo>
                <a:lnTo>
                  <a:pt x="11836150" y="1032973"/>
                </a:lnTo>
                <a:lnTo>
                  <a:pt x="0" y="10329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3185372" y="885825"/>
            <a:ext cx="11917256" cy="1236550"/>
          </a:xfrm>
          <a:prstGeom prst="rect">
            <a:avLst/>
          </a:prstGeom>
        </p:spPr>
        <p:txBody>
          <a:bodyPr anchor="t" rtlCol="false" tIns="0" lIns="0" bIns="0" rIns="0">
            <a:spAutoFit/>
          </a:bodyPr>
          <a:lstStyle/>
          <a:p>
            <a:pPr algn="l">
              <a:lnSpc>
                <a:spcPts val="10068"/>
              </a:lnSpc>
            </a:pPr>
            <a:r>
              <a:rPr lang="en-US" sz="7191">
                <a:solidFill>
                  <a:srgbClr val="000000"/>
                </a:solidFill>
                <a:latin typeface="Meteoritika"/>
                <a:ea typeface="Meteoritika"/>
                <a:cs typeface="Meteoritika"/>
                <a:sym typeface="Meteoritika"/>
              </a:rPr>
              <a:t>ПЛАН</a:t>
            </a:r>
          </a:p>
        </p:txBody>
      </p:sp>
      <p:sp>
        <p:nvSpPr>
          <p:cNvPr name="TextBox 8" id="8"/>
          <p:cNvSpPr txBox="true"/>
          <p:nvPr/>
        </p:nvSpPr>
        <p:spPr>
          <a:xfrm rot="0">
            <a:off x="2805309" y="3660775"/>
            <a:ext cx="8916860" cy="2841625"/>
          </a:xfrm>
          <a:prstGeom prst="rect">
            <a:avLst/>
          </a:prstGeom>
        </p:spPr>
        <p:txBody>
          <a:bodyPr anchor="t" rtlCol="false" tIns="0" lIns="0" bIns="0" rIns="0">
            <a:spAutoFit/>
          </a:bodyPr>
          <a:lstStyle/>
          <a:p>
            <a:pPr algn="l" marL="863599" indent="-431800" lvl="1">
              <a:lnSpc>
                <a:spcPts val="5599"/>
              </a:lnSpc>
              <a:buFont typeface="Arial"/>
              <a:buChar char="•"/>
            </a:pPr>
            <a:r>
              <a:rPr lang="en-US" sz="3999">
                <a:solidFill>
                  <a:srgbClr val="000000"/>
                </a:solidFill>
                <a:latin typeface="True Typewriter"/>
                <a:ea typeface="True Typewriter"/>
                <a:cs typeface="True Typewriter"/>
                <a:sym typeface="True Typewriter"/>
              </a:rPr>
              <a:t>Історичне тло та переселення</a:t>
            </a:r>
          </a:p>
          <a:p>
            <a:pPr algn="l" marL="863599" indent="-431800" lvl="1">
              <a:lnSpc>
                <a:spcPts val="5599"/>
              </a:lnSpc>
              <a:buFont typeface="Arial"/>
              <a:buChar char="•"/>
            </a:pPr>
            <a:r>
              <a:rPr lang="en-US" sz="3999">
                <a:solidFill>
                  <a:srgbClr val="000000"/>
                </a:solidFill>
                <a:latin typeface="True Typewriter"/>
                <a:ea typeface="True Typewriter"/>
                <a:cs typeface="True Typewriter"/>
                <a:sym typeface="True Typewriter"/>
              </a:rPr>
              <a:t>Економічний вплив</a:t>
            </a:r>
          </a:p>
          <a:p>
            <a:pPr algn="l" marL="863599" indent="-431800" lvl="1">
              <a:lnSpc>
                <a:spcPts val="5599"/>
              </a:lnSpc>
              <a:buFont typeface="Arial"/>
              <a:buChar char="•"/>
            </a:pPr>
            <a:r>
              <a:rPr lang="en-US" sz="3999">
                <a:solidFill>
                  <a:srgbClr val="000000"/>
                </a:solidFill>
                <a:latin typeface="True Typewriter"/>
                <a:ea typeface="True Typewriter"/>
                <a:cs typeface="True Typewriter"/>
                <a:sym typeface="True Typewriter"/>
              </a:rPr>
              <a:t>Вплив на топоніміку міста</a:t>
            </a:r>
          </a:p>
          <a:p>
            <a:pPr algn="l" marL="863599" indent="-431800" lvl="1">
              <a:lnSpc>
                <a:spcPts val="5599"/>
              </a:lnSpc>
              <a:buFont typeface="Arial"/>
              <a:buChar char="•"/>
            </a:pPr>
            <a:r>
              <a:rPr lang="en-US" sz="3999">
                <a:solidFill>
                  <a:srgbClr val="000000"/>
                </a:solidFill>
                <a:latin typeface="True Typewriter"/>
                <a:ea typeface="True Typewriter"/>
                <a:cs typeface="True Typewriter"/>
                <a:sym typeface="True Typewriter"/>
              </a:rPr>
              <a:t>Релігійний та культурний розвиток</a:t>
            </a:r>
          </a:p>
        </p:txBody>
      </p:sp>
      <p:sp>
        <p:nvSpPr>
          <p:cNvPr name="Freeform 9" id="9"/>
          <p:cNvSpPr/>
          <p:nvPr/>
        </p:nvSpPr>
        <p:spPr>
          <a:xfrm flipH="false" flipV="false" rot="0">
            <a:off x="13098980" y="3151361"/>
            <a:ext cx="3642193" cy="5240565"/>
          </a:xfrm>
          <a:custGeom>
            <a:avLst/>
            <a:gdLst/>
            <a:ahLst/>
            <a:cxnLst/>
            <a:rect r="r" b="b" t="t" l="l"/>
            <a:pathLst>
              <a:path h="5240565" w="3642193">
                <a:moveTo>
                  <a:pt x="0" y="0"/>
                </a:moveTo>
                <a:lnTo>
                  <a:pt x="3642193" y="0"/>
                </a:lnTo>
                <a:lnTo>
                  <a:pt x="3642193" y="5240565"/>
                </a:lnTo>
                <a:lnTo>
                  <a:pt x="0" y="5240565"/>
                </a:lnTo>
                <a:lnTo>
                  <a:pt x="0" y="0"/>
                </a:lnTo>
                <a:close/>
              </a:path>
            </a:pathLst>
          </a:custGeom>
          <a:blipFill>
            <a:blip r:embed="rId9"/>
            <a:stretch>
              <a:fillRect l="0" t="0" r="0" b="0"/>
            </a:stretch>
          </a:blipFill>
        </p:spPr>
      </p:sp>
      <p:sp>
        <p:nvSpPr>
          <p:cNvPr name="TextBox 10" id="10"/>
          <p:cNvSpPr txBox="true"/>
          <p:nvPr/>
        </p:nvSpPr>
        <p:spPr>
          <a:xfrm rot="0">
            <a:off x="12295748" y="8622665"/>
            <a:ext cx="5168856" cy="1156970"/>
          </a:xfrm>
          <a:prstGeom prst="rect">
            <a:avLst/>
          </a:prstGeom>
        </p:spPr>
        <p:txBody>
          <a:bodyPr anchor="t" rtlCol="false" tIns="0" lIns="0" bIns="0" rIns="0">
            <a:spAutoFit/>
          </a:bodyPr>
          <a:lstStyle/>
          <a:p>
            <a:pPr algn="ctr">
              <a:lnSpc>
                <a:spcPts val="4479"/>
              </a:lnSpc>
            </a:pPr>
            <a:r>
              <a:rPr lang="en-US" sz="3199">
                <a:solidFill>
                  <a:srgbClr val="000000"/>
                </a:solidFill>
                <a:latin typeface="True Typewriter"/>
                <a:ea typeface="True Typewriter"/>
                <a:cs typeface="True Typewriter"/>
                <a:sym typeface="True Typewriter"/>
              </a:rPr>
              <a:t>“Татарська жінка” XVIII ст. </a:t>
            </a:r>
          </a:p>
          <a:p>
            <a:pPr algn="ctr">
              <a:lnSpc>
                <a:spcPts val="4479"/>
              </a:lnSpc>
            </a:pPr>
            <a:r>
              <a:rPr lang="en-US" sz="3199">
                <a:solidFill>
                  <a:srgbClr val="000000"/>
                </a:solidFill>
                <a:latin typeface="True Typewriter"/>
                <a:ea typeface="True Typewriter"/>
                <a:cs typeface="True Typewriter"/>
                <a:sym typeface="True Typewriter"/>
              </a:rPr>
              <a:t>Автор  -  невідомий</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821051" y="-623252"/>
            <a:ext cx="19588873" cy="12999889"/>
          </a:xfrm>
          <a:custGeom>
            <a:avLst/>
            <a:gdLst/>
            <a:ahLst/>
            <a:cxnLst/>
            <a:rect r="r" b="b" t="t" l="l"/>
            <a:pathLst>
              <a:path h="12999889" w="19588873">
                <a:moveTo>
                  <a:pt x="0" y="0"/>
                </a:moveTo>
                <a:lnTo>
                  <a:pt x="19588873" y="0"/>
                </a:lnTo>
                <a:lnTo>
                  <a:pt x="19588873" y="12999888"/>
                </a:lnTo>
                <a:lnTo>
                  <a:pt x="0" y="12999888"/>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520178" y="-1356444"/>
            <a:ext cx="19588873" cy="12999889"/>
          </a:xfrm>
          <a:custGeom>
            <a:avLst/>
            <a:gdLst/>
            <a:ahLst/>
            <a:cxnLst/>
            <a:rect r="r" b="b" t="t" l="l"/>
            <a:pathLst>
              <a:path h="12999889" w="19588873">
                <a:moveTo>
                  <a:pt x="0" y="0"/>
                </a:moveTo>
                <a:lnTo>
                  <a:pt x="19588873" y="0"/>
                </a:lnTo>
                <a:lnTo>
                  <a:pt x="19588873" y="12999888"/>
                </a:lnTo>
                <a:lnTo>
                  <a:pt x="0" y="12999888"/>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5400000">
            <a:off x="-689933" y="6980049"/>
            <a:ext cx="3509206" cy="3642863"/>
          </a:xfrm>
          <a:custGeom>
            <a:avLst/>
            <a:gdLst/>
            <a:ahLst/>
            <a:cxnLst/>
            <a:rect r="r" b="b" t="t" l="l"/>
            <a:pathLst>
              <a:path h="3642863" w="3509206">
                <a:moveTo>
                  <a:pt x="3509206" y="3642864"/>
                </a:moveTo>
                <a:lnTo>
                  <a:pt x="0" y="3642864"/>
                </a:lnTo>
                <a:lnTo>
                  <a:pt x="0" y="0"/>
                </a:lnTo>
                <a:lnTo>
                  <a:pt x="3509206" y="0"/>
                </a:lnTo>
                <a:lnTo>
                  <a:pt x="3509206" y="3642864"/>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5400000">
            <a:off x="14920901" y="-218421"/>
            <a:ext cx="3509206" cy="3642863"/>
          </a:xfrm>
          <a:custGeom>
            <a:avLst/>
            <a:gdLst/>
            <a:ahLst/>
            <a:cxnLst/>
            <a:rect r="r" b="b" t="t" l="l"/>
            <a:pathLst>
              <a:path h="3642863" w="3509206">
                <a:moveTo>
                  <a:pt x="3509206" y="3642863"/>
                </a:moveTo>
                <a:lnTo>
                  <a:pt x="0" y="3642863"/>
                </a:lnTo>
                <a:lnTo>
                  <a:pt x="0" y="0"/>
                </a:lnTo>
                <a:lnTo>
                  <a:pt x="3509206" y="0"/>
                </a:lnTo>
                <a:lnTo>
                  <a:pt x="3509206" y="3642863"/>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961432" y="932815"/>
            <a:ext cx="11892641" cy="8325485"/>
          </a:xfrm>
          <a:prstGeom prst="rect">
            <a:avLst/>
          </a:prstGeom>
        </p:spPr>
        <p:txBody>
          <a:bodyPr anchor="t" rtlCol="false" tIns="0" lIns="0" bIns="0" rIns="0">
            <a:spAutoFit/>
          </a:bodyPr>
          <a:lstStyle/>
          <a:p>
            <a:pPr algn="just">
              <a:lnSpc>
                <a:spcPts val="4719"/>
              </a:lnSpc>
            </a:pPr>
            <a:r>
              <a:rPr lang="en-US" sz="3999">
                <a:solidFill>
                  <a:srgbClr val="221F1B"/>
                </a:solidFill>
                <a:latin typeface="True Typewriter"/>
                <a:ea typeface="True Typewriter"/>
                <a:cs typeface="True Typewriter"/>
                <a:sym typeface="True Typewriter"/>
              </a:rPr>
              <a:t>1.Мета дослідження: </a:t>
            </a:r>
          </a:p>
          <a:p>
            <a:pPr algn="just">
              <a:lnSpc>
                <a:spcPts val="4719"/>
              </a:lnSpc>
            </a:pPr>
            <a:r>
              <a:rPr lang="en-US" sz="3999">
                <a:solidFill>
                  <a:srgbClr val="221F1B"/>
                </a:solidFill>
                <a:latin typeface="True Typewriter"/>
                <a:ea typeface="True Typewriter"/>
                <a:cs typeface="True Typewriter"/>
                <a:sym typeface="True Typewriter"/>
              </a:rPr>
              <a:t>полягає у визначенні впливу татарських переселенців на етнографічну місцевість Татарки в місті Києві, та їх їхню взаємодію з місцевим населенням.</a:t>
            </a:r>
          </a:p>
          <a:p>
            <a:pPr algn="just">
              <a:lnSpc>
                <a:spcPts val="4719"/>
              </a:lnSpc>
            </a:pPr>
          </a:p>
          <a:p>
            <a:pPr algn="just">
              <a:lnSpc>
                <a:spcPts val="4719"/>
              </a:lnSpc>
            </a:pPr>
            <a:r>
              <a:rPr lang="en-US" sz="3999">
                <a:solidFill>
                  <a:srgbClr val="221F1B"/>
                </a:solidFill>
                <a:latin typeface="True Typewriter"/>
                <a:ea typeface="True Typewriter"/>
                <a:cs typeface="True Typewriter"/>
                <a:sym typeface="True Typewriter"/>
              </a:rPr>
              <a:t>2.Об’єкт: </a:t>
            </a:r>
          </a:p>
          <a:p>
            <a:pPr algn="just">
              <a:lnSpc>
                <a:spcPts val="4719"/>
              </a:lnSpc>
            </a:pPr>
            <a:r>
              <a:rPr lang="en-US" sz="3999">
                <a:solidFill>
                  <a:srgbClr val="221F1B"/>
                </a:solidFill>
                <a:latin typeface="True Typewriter"/>
                <a:ea typeface="True Typewriter"/>
                <a:cs typeface="True Typewriter"/>
                <a:sym typeface="True Typewriter"/>
              </a:rPr>
              <a:t>Татарка як соціально-економічний простір мусульманської культури в м.Києві.</a:t>
            </a:r>
          </a:p>
          <a:p>
            <a:pPr algn="just">
              <a:lnSpc>
                <a:spcPts val="4719"/>
              </a:lnSpc>
            </a:pPr>
          </a:p>
          <a:p>
            <a:pPr algn="just">
              <a:lnSpc>
                <a:spcPts val="4719"/>
              </a:lnSpc>
            </a:pPr>
            <a:r>
              <a:rPr lang="en-US" sz="3999">
                <a:solidFill>
                  <a:srgbClr val="221F1B"/>
                </a:solidFill>
                <a:latin typeface="True Typewriter"/>
                <a:ea typeface="True Typewriter"/>
                <a:cs typeface="True Typewriter"/>
                <a:sym typeface="True Typewriter"/>
              </a:rPr>
              <a:t>3.Предмет дослідження: </a:t>
            </a:r>
          </a:p>
          <a:p>
            <a:pPr algn="just">
              <a:lnSpc>
                <a:spcPts val="4719"/>
              </a:lnSpc>
            </a:pPr>
            <a:r>
              <a:rPr lang="en-US" sz="3999">
                <a:solidFill>
                  <a:srgbClr val="221F1B"/>
                </a:solidFill>
                <a:latin typeface="True Typewriter"/>
                <a:ea typeface="True Typewriter"/>
                <a:cs typeface="True Typewriter"/>
                <a:sym typeface="True Typewriter"/>
              </a:rPr>
              <a:t>вплив татар на формування полікультурного середовища на Татарці.</a:t>
            </a:r>
          </a:p>
          <a:p>
            <a:pPr algn="l">
              <a:lnSpc>
                <a:spcPts val="4719"/>
              </a:lnSpc>
            </a:pPr>
          </a:p>
          <a:p>
            <a:pPr algn="l">
              <a:lnSpc>
                <a:spcPts val="4719"/>
              </a:lnSpc>
            </a:pPr>
          </a:p>
        </p:txBody>
      </p:sp>
      <p:sp>
        <p:nvSpPr>
          <p:cNvPr name="Freeform 7" id="7"/>
          <p:cNvSpPr/>
          <p:nvPr/>
        </p:nvSpPr>
        <p:spPr>
          <a:xfrm flipH="false" flipV="false" rot="0">
            <a:off x="14854072" y="6424596"/>
            <a:ext cx="3433928" cy="3392304"/>
          </a:xfrm>
          <a:custGeom>
            <a:avLst/>
            <a:gdLst/>
            <a:ahLst/>
            <a:cxnLst/>
            <a:rect r="r" b="b" t="t" l="l"/>
            <a:pathLst>
              <a:path h="3392304" w="3433928">
                <a:moveTo>
                  <a:pt x="0" y="0"/>
                </a:moveTo>
                <a:lnTo>
                  <a:pt x="3433928" y="0"/>
                </a:lnTo>
                <a:lnTo>
                  <a:pt x="3433928" y="3392304"/>
                </a:lnTo>
                <a:lnTo>
                  <a:pt x="0" y="3392304"/>
                </a:lnTo>
                <a:lnTo>
                  <a:pt x="0" y="0"/>
                </a:lnTo>
                <a:close/>
              </a:path>
            </a:pathLst>
          </a:custGeom>
          <a:blipFill>
            <a:blip r:embed="rId6"/>
            <a:stretch>
              <a:fillRect l="0" t="0" r="0" b="0"/>
            </a:stretch>
          </a:blipFill>
        </p:spPr>
      </p:sp>
      <p:sp>
        <p:nvSpPr>
          <p:cNvPr name="Freeform 8" id="8"/>
          <p:cNvSpPr/>
          <p:nvPr/>
        </p:nvSpPr>
        <p:spPr>
          <a:xfrm flipH="false" flipV="false" rot="0">
            <a:off x="-304100" y="256844"/>
            <a:ext cx="3265532" cy="3225950"/>
          </a:xfrm>
          <a:custGeom>
            <a:avLst/>
            <a:gdLst/>
            <a:ahLst/>
            <a:cxnLst/>
            <a:rect r="r" b="b" t="t" l="l"/>
            <a:pathLst>
              <a:path h="3225950" w="3265532">
                <a:moveTo>
                  <a:pt x="0" y="0"/>
                </a:moveTo>
                <a:lnTo>
                  <a:pt x="3265532" y="0"/>
                </a:lnTo>
                <a:lnTo>
                  <a:pt x="3265532" y="3225950"/>
                </a:lnTo>
                <a:lnTo>
                  <a:pt x="0" y="3225950"/>
                </a:lnTo>
                <a:lnTo>
                  <a:pt x="0" y="0"/>
                </a:lnTo>
                <a:close/>
              </a:path>
            </a:pathLst>
          </a:custGeom>
          <a:blipFill>
            <a:blip r:embed="rId6"/>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821051" y="-623252"/>
            <a:ext cx="19588873" cy="12999889"/>
          </a:xfrm>
          <a:custGeom>
            <a:avLst/>
            <a:gdLst/>
            <a:ahLst/>
            <a:cxnLst/>
            <a:rect r="r" b="b" t="t" l="l"/>
            <a:pathLst>
              <a:path h="12999889" w="19588873">
                <a:moveTo>
                  <a:pt x="0" y="0"/>
                </a:moveTo>
                <a:lnTo>
                  <a:pt x="19588873" y="0"/>
                </a:lnTo>
                <a:lnTo>
                  <a:pt x="19588873" y="12999888"/>
                </a:lnTo>
                <a:lnTo>
                  <a:pt x="0" y="12999888"/>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520178" y="-1356444"/>
            <a:ext cx="19588873" cy="12999889"/>
          </a:xfrm>
          <a:custGeom>
            <a:avLst/>
            <a:gdLst/>
            <a:ahLst/>
            <a:cxnLst/>
            <a:rect r="r" b="b" t="t" l="l"/>
            <a:pathLst>
              <a:path h="12999889" w="19588873">
                <a:moveTo>
                  <a:pt x="0" y="0"/>
                </a:moveTo>
                <a:lnTo>
                  <a:pt x="19588873" y="0"/>
                </a:lnTo>
                <a:lnTo>
                  <a:pt x="19588873" y="12999888"/>
                </a:lnTo>
                <a:lnTo>
                  <a:pt x="0" y="12999888"/>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5400000">
            <a:off x="-689933" y="6980049"/>
            <a:ext cx="3509206" cy="3642863"/>
          </a:xfrm>
          <a:custGeom>
            <a:avLst/>
            <a:gdLst/>
            <a:ahLst/>
            <a:cxnLst/>
            <a:rect r="r" b="b" t="t" l="l"/>
            <a:pathLst>
              <a:path h="3642863" w="3509206">
                <a:moveTo>
                  <a:pt x="3509206" y="3642864"/>
                </a:moveTo>
                <a:lnTo>
                  <a:pt x="0" y="3642864"/>
                </a:lnTo>
                <a:lnTo>
                  <a:pt x="0" y="0"/>
                </a:lnTo>
                <a:lnTo>
                  <a:pt x="3509206" y="0"/>
                </a:lnTo>
                <a:lnTo>
                  <a:pt x="3509206" y="3642864"/>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5400000">
            <a:off x="14920901" y="-218421"/>
            <a:ext cx="3509206" cy="3642863"/>
          </a:xfrm>
          <a:custGeom>
            <a:avLst/>
            <a:gdLst/>
            <a:ahLst/>
            <a:cxnLst/>
            <a:rect r="r" b="b" t="t" l="l"/>
            <a:pathLst>
              <a:path h="3642863" w="3509206">
                <a:moveTo>
                  <a:pt x="3509206" y="3642863"/>
                </a:moveTo>
                <a:lnTo>
                  <a:pt x="0" y="3642863"/>
                </a:lnTo>
                <a:lnTo>
                  <a:pt x="0" y="0"/>
                </a:lnTo>
                <a:lnTo>
                  <a:pt x="3509206" y="0"/>
                </a:lnTo>
                <a:lnTo>
                  <a:pt x="3509206" y="3642863"/>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961432" y="2728595"/>
            <a:ext cx="11892641" cy="4782185"/>
          </a:xfrm>
          <a:prstGeom prst="rect">
            <a:avLst/>
          </a:prstGeom>
        </p:spPr>
        <p:txBody>
          <a:bodyPr anchor="t" rtlCol="false" tIns="0" lIns="0" bIns="0" rIns="0">
            <a:spAutoFit/>
          </a:bodyPr>
          <a:lstStyle/>
          <a:p>
            <a:pPr algn="just">
              <a:lnSpc>
                <a:spcPts val="4719"/>
              </a:lnSpc>
            </a:pPr>
            <a:r>
              <a:rPr lang="en-US" sz="3999">
                <a:solidFill>
                  <a:srgbClr val="221F1B"/>
                </a:solidFill>
                <a:latin typeface="True Typewriter"/>
                <a:ea typeface="True Typewriter"/>
                <a:cs typeface="True Typewriter"/>
                <a:sym typeface="True Typewriter"/>
              </a:rPr>
              <a:t>Завдання:</a:t>
            </a:r>
          </a:p>
          <a:p>
            <a:pPr algn="just" marL="863599" indent="-431800" lvl="1">
              <a:lnSpc>
                <a:spcPts val="4719"/>
              </a:lnSpc>
              <a:buFont typeface="Arial"/>
              <a:buChar char="•"/>
            </a:pPr>
            <a:r>
              <a:rPr lang="en-US" sz="3999">
                <a:solidFill>
                  <a:srgbClr val="221F1B"/>
                </a:solidFill>
                <a:latin typeface="True Typewriter"/>
                <a:ea typeface="True Typewriter"/>
                <a:cs typeface="True Typewriter"/>
                <a:sym typeface="True Typewriter"/>
              </a:rPr>
              <a:t>Д</a:t>
            </a:r>
            <a:r>
              <a:rPr lang="en-US" sz="3999">
                <a:solidFill>
                  <a:srgbClr val="221F1B"/>
                </a:solidFill>
                <a:latin typeface="True Typewriter"/>
                <a:ea typeface="True Typewriter"/>
                <a:cs typeface="True Typewriter"/>
                <a:sym typeface="True Typewriter"/>
              </a:rPr>
              <a:t>ослідити причини та процес переселення.</a:t>
            </a:r>
          </a:p>
          <a:p>
            <a:pPr algn="just" marL="863599" indent="-431800" lvl="1">
              <a:lnSpc>
                <a:spcPts val="4719"/>
              </a:lnSpc>
              <a:buFont typeface="Arial"/>
              <a:buChar char="•"/>
            </a:pPr>
            <a:r>
              <a:rPr lang="en-US" sz="3999">
                <a:solidFill>
                  <a:srgbClr val="221F1B"/>
                </a:solidFill>
                <a:latin typeface="True Typewriter"/>
                <a:ea typeface="True Typewriter"/>
                <a:cs typeface="True Typewriter"/>
                <a:sym typeface="True Typewriter"/>
              </a:rPr>
              <a:t>Визначити зони проживання цих сімей.</a:t>
            </a:r>
          </a:p>
          <a:p>
            <a:pPr algn="just" marL="863599" indent="-431800" lvl="1">
              <a:lnSpc>
                <a:spcPts val="4719"/>
              </a:lnSpc>
              <a:buFont typeface="Arial"/>
              <a:buChar char="•"/>
            </a:pPr>
            <a:r>
              <a:rPr lang="en-US" sz="3999">
                <a:solidFill>
                  <a:srgbClr val="221F1B"/>
                </a:solidFill>
                <a:latin typeface="True Typewriter"/>
                <a:ea typeface="True Typewriter"/>
                <a:cs typeface="True Typewriter"/>
                <a:sym typeface="True Typewriter"/>
              </a:rPr>
              <a:t>П</a:t>
            </a:r>
            <a:r>
              <a:rPr lang="en-US" sz="3999">
                <a:solidFill>
                  <a:srgbClr val="221F1B"/>
                </a:solidFill>
                <a:latin typeface="True Typewriter"/>
                <a:ea typeface="True Typewriter"/>
                <a:cs typeface="True Typewriter"/>
                <a:sym typeface="True Typewriter"/>
              </a:rPr>
              <a:t>рослідкувати початки мусульманської общини та релігії в м. Києві.</a:t>
            </a:r>
          </a:p>
          <a:p>
            <a:pPr algn="just" marL="863599" indent="-431800" lvl="1">
              <a:lnSpc>
                <a:spcPts val="4719"/>
              </a:lnSpc>
              <a:buFont typeface="Arial"/>
              <a:buChar char="•"/>
            </a:pPr>
            <a:r>
              <a:rPr lang="en-US" sz="3999">
                <a:solidFill>
                  <a:srgbClr val="221F1B"/>
                </a:solidFill>
                <a:latin typeface="True Typewriter"/>
                <a:ea typeface="True Typewriter"/>
                <a:cs typeface="True Typewriter"/>
                <a:sym typeface="True Typewriter"/>
              </a:rPr>
              <a:t>Проаналізувати вплив на економіку: історичну та сучасну.</a:t>
            </a:r>
          </a:p>
          <a:p>
            <a:pPr algn="just">
              <a:lnSpc>
                <a:spcPts val="4719"/>
              </a:lnSpc>
            </a:pPr>
          </a:p>
        </p:txBody>
      </p:sp>
      <p:sp>
        <p:nvSpPr>
          <p:cNvPr name="Freeform 7" id="7"/>
          <p:cNvSpPr/>
          <p:nvPr/>
        </p:nvSpPr>
        <p:spPr>
          <a:xfrm flipH="false" flipV="false" rot="0">
            <a:off x="14854072" y="6424596"/>
            <a:ext cx="3433928" cy="3392304"/>
          </a:xfrm>
          <a:custGeom>
            <a:avLst/>
            <a:gdLst/>
            <a:ahLst/>
            <a:cxnLst/>
            <a:rect r="r" b="b" t="t" l="l"/>
            <a:pathLst>
              <a:path h="3392304" w="3433928">
                <a:moveTo>
                  <a:pt x="0" y="0"/>
                </a:moveTo>
                <a:lnTo>
                  <a:pt x="3433928" y="0"/>
                </a:lnTo>
                <a:lnTo>
                  <a:pt x="3433928" y="3392304"/>
                </a:lnTo>
                <a:lnTo>
                  <a:pt x="0" y="3392304"/>
                </a:lnTo>
                <a:lnTo>
                  <a:pt x="0" y="0"/>
                </a:lnTo>
                <a:close/>
              </a:path>
            </a:pathLst>
          </a:custGeom>
          <a:blipFill>
            <a:blip r:embed="rId6"/>
            <a:stretch>
              <a:fillRect l="0" t="0" r="0" b="0"/>
            </a:stretch>
          </a:blipFill>
        </p:spPr>
      </p:sp>
      <p:sp>
        <p:nvSpPr>
          <p:cNvPr name="Freeform 8" id="8"/>
          <p:cNvSpPr/>
          <p:nvPr/>
        </p:nvSpPr>
        <p:spPr>
          <a:xfrm flipH="false" flipV="false" rot="0">
            <a:off x="-304100" y="256844"/>
            <a:ext cx="3265532" cy="3225950"/>
          </a:xfrm>
          <a:custGeom>
            <a:avLst/>
            <a:gdLst/>
            <a:ahLst/>
            <a:cxnLst/>
            <a:rect r="r" b="b" t="t" l="l"/>
            <a:pathLst>
              <a:path h="3225950" w="3265532">
                <a:moveTo>
                  <a:pt x="0" y="0"/>
                </a:moveTo>
                <a:lnTo>
                  <a:pt x="3265532" y="0"/>
                </a:lnTo>
                <a:lnTo>
                  <a:pt x="3265532" y="3225950"/>
                </a:lnTo>
                <a:lnTo>
                  <a:pt x="0" y="3225950"/>
                </a:lnTo>
                <a:lnTo>
                  <a:pt x="0" y="0"/>
                </a:lnTo>
                <a:close/>
              </a:path>
            </a:pathLst>
          </a:custGeom>
          <a:blipFill>
            <a:blip r:embed="rId6"/>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7396" y="-1491167"/>
            <a:ext cx="19988690" cy="13265221"/>
          </a:xfrm>
          <a:custGeom>
            <a:avLst/>
            <a:gdLst/>
            <a:ahLst/>
            <a:cxnLst/>
            <a:rect r="r" b="b" t="t" l="l"/>
            <a:pathLst>
              <a:path h="13265221" w="19988690">
                <a:moveTo>
                  <a:pt x="0" y="0"/>
                </a:moveTo>
                <a:lnTo>
                  <a:pt x="19988690" y="0"/>
                </a:lnTo>
                <a:lnTo>
                  <a:pt x="19988690" y="13265221"/>
                </a:lnTo>
                <a:lnTo>
                  <a:pt x="0" y="13265221"/>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89664" y="1032813"/>
            <a:ext cx="12394569" cy="8225487"/>
          </a:xfrm>
          <a:custGeom>
            <a:avLst/>
            <a:gdLst/>
            <a:ahLst/>
            <a:cxnLst/>
            <a:rect r="r" b="b" t="t" l="l"/>
            <a:pathLst>
              <a:path h="8225487" w="12394569">
                <a:moveTo>
                  <a:pt x="0" y="0"/>
                </a:moveTo>
                <a:lnTo>
                  <a:pt x="12394570" y="0"/>
                </a:lnTo>
                <a:lnTo>
                  <a:pt x="12394570" y="8225487"/>
                </a:lnTo>
                <a:lnTo>
                  <a:pt x="0" y="8225487"/>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68874" y="1032813"/>
            <a:ext cx="11836150" cy="1032973"/>
          </a:xfrm>
          <a:custGeom>
            <a:avLst/>
            <a:gdLst/>
            <a:ahLst/>
            <a:cxnLst/>
            <a:rect r="r" b="b" t="t" l="l"/>
            <a:pathLst>
              <a:path h="1032973" w="11836150">
                <a:moveTo>
                  <a:pt x="0" y="0"/>
                </a:moveTo>
                <a:lnTo>
                  <a:pt x="11836150" y="0"/>
                </a:lnTo>
                <a:lnTo>
                  <a:pt x="11836150"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3311823" y="8012809"/>
            <a:ext cx="11836150" cy="1032973"/>
          </a:xfrm>
          <a:custGeom>
            <a:avLst/>
            <a:gdLst/>
            <a:ahLst/>
            <a:cxnLst/>
            <a:rect r="r" b="b" t="t" l="l"/>
            <a:pathLst>
              <a:path h="1032973" w="11836150">
                <a:moveTo>
                  <a:pt x="0" y="0"/>
                </a:moveTo>
                <a:lnTo>
                  <a:pt x="11836149" y="0"/>
                </a:lnTo>
                <a:lnTo>
                  <a:pt x="11836149"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070868" y="3458782"/>
            <a:ext cx="10318060" cy="3161030"/>
          </a:xfrm>
          <a:prstGeom prst="rect">
            <a:avLst/>
          </a:prstGeom>
        </p:spPr>
        <p:txBody>
          <a:bodyPr anchor="t" rtlCol="false" tIns="0" lIns="0" bIns="0" rIns="0">
            <a:spAutoFit/>
          </a:bodyPr>
          <a:lstStyle/>
          <a:p>
            <a:pPr algn="ctr">
              <a:lnSpc>
                <a:spcPts val="8259"/>
              </a:lnSpc>
            </a:pPr>
            <a:r>
              <a:rPr lang="en-US" sz="6999">
                <a:solidFill>
                  <a:srgbClr val="221F1B"/>
                </a:solidFill>
                <a:latin typeface="Meteoritika"/>
                <a:ea typeface="Meteoritika"/>
                <a:cs typeface="Meteoritika"/>
                <a:sym typeface="Meteoritika"/>
              </a:rPr>
              <a:t>ІСТОРИЧНЕ ТЛО ТА ПЕРЕСЕЛЕННЯ</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537393" y="6892731"/>
            <a:ext cx="13169734" cy="3010535"/>
          </a:xfrm>
          <a:prstGeom prst="rect">
            <a:avLst/>
          </a:prstGeom>
        </p:spPr>
        <p:txBody>
          <a:bodyPr anchor="t" rtlCol="false" tIns="0" lIns="0" bIns="0" rIns="0">
            <a:spAutoFit/>
          </a:bodyPr>
          <a:lstStyle/>
          <a:p>
            <a:pPr algn="ctr">
              <a:lnSpc>
                <a:spcPts val="4719"/>
              </a:lnSpc>
            </a:pPr>
            <a:r>
              <a:rPr lang="en-US" sz="3999">
                <a:solidFill>
                  <a:srgbClr val="221F1B"/>
                </a:solidFill>
                <a:latin typeface="True Typewriter"/>
                <a:ea typeface="True Typewriter"/>
                <a:cs typeface="True Typewriter"/>
                <a:sym typeface="True Typewriter"/>
              </a:rPr>
              <a:t>У середині XIX ст. 60 сімей волзьких татар, рятуючись від голоду та спротиву московських купців, переїхали до Києва як до вигідного логістичного центру. Для поселення вони обрали пагорби над Подолом завдяки дешевій землі, малозаселеності та зручному доступу до ярмарків.</a:t>
            </a:r>
          </a:p>
        </p:txBody>
      </p:sp>
      <p:sp>
        <p:nvSpPr>
          <p:cNvPr name="Freeform 3" id="3"/>
          <p:cNvSpPr/>
          <p:nvPr/>
        </p:nvSpPr>
        <p:spPr>
          <a:xfrm flipH="false" flipV="false" rot="0">
            <a:off x="3951978" y="275575"/>
            <a:ext cx="10140782" cy="6332078"/>
          </a:xfrm>
          <a:custGeom>
            <a:avLst/>
            <a:gdLst/>
            <a:ahLst/>
            <a:cxnLst/>
            <a:rect r="r" b="b" t="t" l="l"/>
            <a:pathLst>
              <a:path h="6332078" w="10140782">
                <a:moveTo>
                  <a:pt x="0" y="0"/>
                </a:moveTo>
                <a:lnTo>
                  <a:pt x="10140782" y="0"/>
                </a:lnTo>
                <a:lnTo>
                  <a:pt x="10140782" y="6332078"/>
                </a:lnTo>
                <a:lnTo>
                  <a:pt x="0" y="6332078"/>
                </a:lnTo>
                <a:lnTo>
                  <a:pt x="0" y="0"/>
                </a:lnTo>
                <a:close/>
              </a:path>
            </a:pathLst>
          </a:custGeom>
          <a:blipFill>
            <a:blip r:embed="rId2"/>
            <a:stretch>
              <a:fillRect l="0" t="-1447" r="0" b="-1447"/>
            </a:stretch>
          </a:blipFill>
        </p:spPr>
      </p:sp>
      <p:sp>
        <p:nvSpPr>
          <p:cNvPr name="Freeform 4" id="4"/>
          <p:cNvSpPr/>
          <p:nvPr/>
        </p:nvSpPr>
        <p:spPr>
          <a:xfrm flipH="false" flipV="false" rot="0">
            <a:off x="-17821051" y="-623252"/>
            <a:ext cx="19588873" cy="12999889"/>
          </a:xfrm>
          <a:custGeom>
            <a:avLst/>
            <a:gdLst/>
            <a:ahLst/>
            <a:cxnLst/>
            <a:rect r="r" b="b" t="t" l="l"/>
            <a:pathLst>
              <a:path h="12999889" w="19588873">
                <a:moveTo>
                  <a:pt x="0" y="0"/>
                </a:moveTo>
                <a:lnTo>
                  <a:pt x="19588873" y="0"/>
                </a:lnTo>
                <a:lnTo>
                  <a:pt x="19588873" y="12999888"/>
                </a:lnTo>
                <a:lnTo>
                  <a:pt x="0" y="12999888"/>
                </a:lnTo>
                <a:lnTo>
                  <a:pt x="0" y="0"/>
                </a:lnTo>
                <a:close/>
              </a:path>
            </a:pathLst>
          </a:custGeom>
          <a:blipFill>
            <a:blip r:embed="rId3">
              <a:alphaModFix amt="60000"/>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6520178" y="-1356444"/>
            <a:ext cx="19588873" cy="12999889"/>
          </a:xfrm>
          <a:custGeom>
            <a:avLst/>
            <a:gdLst/>
            <a:ahLst/>
            <a:cxnLst/>
            <a:rect r="r" b="b" t="t" l="l"/>
            <a:pathLst>
              <a:path h="12999889" w="19588873">
                <a:moveTo>
                  <a:pt x="0" y="0"/>
                </a:moveTo>
                <a:lnTo>
                  <a:pt x="19588873" y="0"/>
                </a:lnTo>
                <a:lnTo>
                  <a:pt x="19588873" y="12999888"/>
                </a:lnTo>
                <a:lnTo>
                  <a:pt x="0" y="12999888"/>
                </a:lnTo>
                <a:lnTo>
                  <a:pt x="0" y="0"/>
                </a:lnTo>
                <a:close/>
              </a:path>
            </a:pathLst>
          </a:custGeom>
          <a:blipFill>
            <a:blip r:embed="rId3">
              <a:alphaModFix amt="60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5400000">
            <a:off x="-1481237" y="6980049"/>
            <a:ext cx="3509206" cy="3642863"/>
          </a:xfrm>
          <a:custGeom>
            <a:avLst/>
            <a:gdLst/>
            <a:ahLst/>
            <a:cxnLst/>
            <a:rect r="r" b="b" t="t" l="l"/>
            <a:pathLst>
              <a:path h="3642863" w="3509206">
                <a:moveTo>
                  <a:pt x="3509206" y="3642864"/>
                </a:moveTo>
                <a:lnTo>
                  <a:pt x="0" y="3642864"/>
                </a:lnTo>
                <a:lnTo>
                  <a:pt x="0" y="0"/>
                </a:lnTo>
                <a:lnTo>
                  <a:pt x="3509206" y="0"/>
                </a:lnTo>
                <a:lnTo>
                  <a:pt x="3509206" y="364286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true" rot="5400000">
            <a:off x="15605683" y="-218421"/>
            <a:ext cx="3509206" cy="3642863"/>
          </a:xfrm>
          <a:custGeom>
            <a:avLst/>
            <a:gdLst/>
            <a:ahLst/>
            <a:cxnLst/>
            <a:rect r="r" b="b" t="t" l="l"/>
            <a:pathLst>
              <a:path h="3642863" w="3509206">
                <a:moveTo>
                  <a:pt x="3509206" y="3642863"/>
                </a:moveTo>
                <a:lnTo>
                  <a:pt x="0" y="3642863"/>
                </a:lnTo>
                <a:lnTo>
                  <a:pt x="0" y="0"/>
                </a:lnTo>
                <a:lnTo>
                  <a:pt x="3509206" y="0"/>
                </a:lnTo>
                <a:lnTo>
                  <a:pt x="3509206" y="3642863"/>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7396" y="-1491167"/>
            <a:ext cx="19988690" cy="13265221"/>
          </a:xfrm>
          <a:custGeom>
            <a:avLst/>
            <a:gdLst/>
            <a:ahLst/>
            <a:cxnLst/>
            <a:rect r="r" b="b" t="t" l="l"/>
            <a:pathLst>
              <a:path h="13265221" w="19988690">
                <a:moveTo>
                  <a:pt x="0" y="0"/>
                </a:moveTo>
                <a:lnTo>
                  <a:pt x="19988690" y="0"/>
                </a:lnTo>
                <a:lnTo>
                  <a:pt x="19988690" y="13265221"/>
                </a:lnTo>
                <a:lnTo>
                  <a:pt x="0" y="13265221"/>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89664" y="1032813"/>
            <a:ext cx="12394569" cy="8225487"/>
          </a:xfrm>
          <a:custGeom>
            <a:avLst/>
            <a:gdLst/>
            <a:ahLst/>
            <a:cxnLst/>
            <a:rect r="r" b="b" t="t" l="l"/>
            <a:pathLst>
              <a:path h="8225487" w="12394569">
                <a:moveTo>
                  <a:pt x="0" y="0"/>
                </a:moveTo>
                <a:lnTo>
                  <a:pt x="12394570" y="0"/>
                </a:lnTo>
                <a:lnTo>
                  <a:pt x="12394570" y="8225487"/>
                </a:lnTo>
                <a:lnTo>
                  <a:pt x="0" y="8225487"/>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68874" y="1032813"/>
            <a:ext cx="11836150" cy="1032973"/>
          </a:xfrm>
          <a:custGeom>
            <a:avLst/>
            <a:gdLst/>
            <a:ahLst/>
            <a:cxnLst/>
            <a:rect r="r" b="b" t="t" l="l"/>
            <a:pathLst>
              <a:path h="1032973" w="11836150">
                <a:moveTo>
                  <a:pt x="0" y="0"/>
                </a:moveTo>
                <a:lnTo>
                  <a:pt x="11836150" y="0"/>
                </a:lnTo>
                <a:lnTo>
                  <a:pt x="11836150"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3311823" y="8012809"/>
            <a:ext cx="11836150" cy="1032973"/>
          </a:xfrm>
          <a:custGeom>
            <a:avLst/>
            <a:gdLst/>
            <a:ahLst/>
            <a:cxnLst/>
            <a:rect r="r" b="b" t="t" l="l"/>
            <a:pathLst>
              <a:path h="1032973" w="11836150">
                <a:moveTo>
                  <a:pt x="0" y="0"/>
                </a:moveTo>
                <a:lnTo>
                  <a:pt x="11836149" y="0"/>
                </a:lnTo>
                <a:lnTo>
                  <a:pt x="11836149"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070868" y="4084804"/>
            <a:ext cx="10318060" cy="2113280"/>
          </a:xfrm>
          <a:prstGeom prst="rect">
            <a:avLst/>
          </a:prstGeom>
        </p:spPr>
        <p:txBody>
          <a:bodyPr anchor="t" rtlCol="false" tIns="0" lIns="0" bIns="0" rIns="0">
            <a:spAutoFit/>
          </a:bodyPr>
          <a:lstStyle/>
          <a:p>
            <a:pPr algn="ctr">
              <a:lnSpc>
                <a:spcPts val="8259"/>
              </a:lnSpc>
            </a:pPr>
            <a:r>
              <a:rPr lang="en-US" sz="6999">
                <a:solidFill>
                  <a:srgbClr val="221F1B"/>
                </a:solidFill>
                <a:latin typeface="Meteoritika"/>
                <a:ea typeface="Meteoritika"/>
                <a:cs typeface="Meteoritika"/>
                <a:sym typeface="Meteoritika"/>
              </a:rPr>
              <a:t>ЕКОНОМІЧНИЙ ВПЛИВ</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0437" y="-10706576"/>
            <a:ext cx="19588873" cy="12999889"/>
          </a:xfrm>
          <a:custGeom>
            <a:avLst/>
            <a:gdLst/>
            <a:ahLst/>
            <a:cxnLst/>
            <a:rect r="r" b="b" t="t" l="l"/>
            <a:pathLst>
              <a:path h="12999889" w="19588873">
                <a:moveTo>
                  <a:pt x="0" y="0"/>
                </a:moveTo>
                <a:lnTo>
                  <a:pt x="19588874" y="0"/>
                </a:lnTo>
                <a:lnTo>
                  <a:pt x="19588874" y="12999889"/>
                </a:lnTo>
                <a:lnTo>
                  <a:pt x="0" y="12999889"/>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2552065"/>
            <a:ext cx="9727551" cy="7734935"/>
          </a:xfrm>
          <a:prstGeom prst="rect">
            <a:avLst/>
          </a:prstGeom>
        </p:spPr>
        <p:txBody>
          <a:bodyPr anchor="t" rtlCol="false" tIns="0" lIns="0" bIns="0" rIns="0">
            <a:spAutoFit/>
          </a:bodyPr>
          <a:lstStyle/>
          <a:p>
            <a:pPr algn="just">
              <a:lnSpc>
                <a:spcPts val="4719"/>
              </a:lnSpc>
            </a:pPr>
            <a:r>
              <a:rPr lang="en-US" sz="3999">
                <a:solidFill>
                  <a:srgbClr val="221F1B"/>
                </a:solidFill>
                <a:latin typeface="True Typewriter"/>
                <a:ea typeface="True Typewriter"/>
                <a:cs typeface="True Typewriter"/>
                <a:sym typeface="True Typewriter"/>
              </a:rPr>
              <a:t>Оселившись тут, татари активно інтегрувалися в міську економіку. Вони займалися виготовленням мила (саме тут з'явилися перші київські миловарні),а також скуповували їх; заходячи до двору, вони вигукували: «Шурум-Бурум, старі речі купляю!» - а потім перепродавали або переробляли старі речі, створюючи прообраз сучасних секонд-хендів та точок переробки. Їхній нічний базар "Шурум-Бурум" славився одягом, тканинами та специфічними східними стравами (конина, чак-чак).</a:t>
            </a:r>
          </a:p>
          <a:p>
            <a:pPr algn="just">
              <a:lnSpc>
                <a:spcPts val="4719"/>
              </a:lnSpc>
            </a:pPr>
          </a:p>
        </p:txBody>
      </p:sp>
      <p:sp>
        <p:nvSpPr>
          <p:cNvPr name="Freeform 4" id="4"/>
          <p:cNvSpPr/>
          <p:nvPr/>
        </p:nvSpPr>
        <p:spPr>
          <a:xfrm flipH="false" flipV="false" rot="0">
            <a:off x="11216374" y="3122520"/>
            <a:ext cx="6570176" cy="5098550"/>
          </a:xfrm>
          <a:custGeom>
            <a:avLst/>
            <a:gdLst/>
            <a:ahLst/>
            <a:cxnLst/>
            <a:rect r="r" b="b" t="t" l="l"/>
            <a:pathLst>
              <a:path h="5098550" w="6570176">
                <a:moveTo>
                  <a:pt x="0" y="0"/>
                </a:moveTo>
                <a:lnTo>
                  <a:pt x="6570176" y="0"/>
                </a:lnTo>
                <a:lnTo>
                  <a:pt x="6570176" y="5098550"/>
                </a:lnTo>
                <a:lnTo>
                  <a:pt x="0" y="5098550"/>
                </a:lnTo>
                <a:lnTo>
                  <a:pt x="0" y="0"/>
                </a:lnTo>
                <a:close/>
              </a:path>
            </a:pathLst>
          </a:custGeom>
          <a:blipFill>
            <a:blip r:embed="rId4"/>
            <a:stretch>
              <a:fillRect l="0" t="0" r="0" b="0"/>
            </a:stretch>
          </a:blipFill>
        </p:spPr>
      </p:sp>
      <p:sp>
        <p:nvSpPr>
          <p:cNvPr name="TextBox 5" id="5"/>
          <p:cNvSpPr txBox="true"/>
          <p:nvPr/>
        </p:nvSpPr>
        <p:spPr>
          <a:xfrm rot="0">
            <a:off x="1769798" y="466725"/>
            <a:ext cx="14748404" cy="1133475"/>
          </a:xfrm>
          <a:prstGeom prst="rect">
            <a:avLst/>
          </a:prstGeom>
        </p:spPr>
        <p:txBody>
          <a:bodyPr anchor="t" rtlCol="false" tIns="0" lIns="0" bIns="0" rIns="0">
            <a:spAutoFit/>
          </a:bodyPr>
          <a:lstStyle/>
          <a:p>
            <a:pPr algn="ctr">
              <a:lnSpc>
                <a:spcPts val="8850"/>
              </a:lnSpc>
            </a:pPr>
            <a:r>
              <a:rPr lang="en-US" sz="7500">
                <a:solidFill>
                  <a:srgbClr val="221F1B"/>
                </a:solidFill>
                <a:latin typeface="Meteoritika"/>
                <a:ea typeface="Meteoritika"/>
                <a:cs typeface="Meteoritika"/>
                <a:sym typeface="Meteoritika"/>
              </a:rPr>
              <a:t>ЕКОНОМІЧНИЙ ВПЛИВ</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7396" y="-1491167"/>
            <a:ext cx="19988690" cy="13265221"/>
          </a:xfrm>
          <a:custGeom>
            <a:avLst/>
            <a:gdLst/>
            <a:ahLst/>
            <a:cxnLst/>
            <a:rect r="r" b="b" t="t" l="l"/>
            <a:pathLst>
              <a:path h="13265221" w="19988690">
                <a:moveTo>
                  <a:pt x="0" y="0"/>
                </a:moveTo>
                <a:lnTo>
                  <a:pt x="19988690" y="0"/>
                </a:lnTo>
                <a:lnTo>
                  <a:pt x="19988690" y="13265221"/>
                </a:lnTo>
                <a:lnTo>
                  <a:pt x="0" y="13265221"/>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89664" y="1032813"/>
            <a:ext cx="12394569" cy="8225487"/>
          </a:xfrm>
          <a:custGeom>
            <a:avLst/>
            <a:gdLst/>
            <a:ahLst/>
            <a:cxnLst/>
            <a:rect r="r" b="b" t="t" l="l"/>
            <a:pathLst>
              <a:path h="8225487" w="12394569">
                <a:moveTo>
                  <a:pt x="0" y="0"/>
                </a:moveTo>
                <a:lnTo>
                  <a:pt x="12394570" y="0"/>
                </a:lnTo>
                <a:lnTo>
                  <a:pt x="12394570" y="8225487"/>
                </a:lnTo>
                <a:lnTo>
                  <a:pt x="0" y="8225487"/>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68874" y="1032813"/>
            <a:ext cx="11836150" cy="1032973"/>
          </a:xfrm>
          <a:custGeom>
            <a:avLst/>
            <a:gdLst/>
            <a:ahLst/>
            <a:cxnLst/>
            <a:rect r="r" b="b" t="t" l="l"/>
            <a:pathLst>
              <a:path h="1032973" w="11836150">
                <a:moveTo>
                  <a:pt x="0" y="0"/>
                </a:moveTo>
                <a:lnTo>
                  <a:pt x="11836150" y="0"/>
                </a:lnTo>
                <a:lnTo>
                  <a:pt x="11836150"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3311823" y="8012809"/>
            <a:ext cx="11836150" cy="1032973"/>
          </a:xfrm>
          <a:custGeom>
            <a:avLst/>
            <a:gdLst/>
            <a:ahLst/>
            <a:cxnLst/>
            <a:rect r="r" b="b" t="t" l="l"/>
            <a:pathLst>
              <a:path h="1032973" w="11836150">
                <a:moveTo>
                  <a:pt x="0" y="0"/>
                </a:moveTo>
                <a:lnTo>
                  <a:pt x="11836149" y="0"/>
                </a:lnTo>
                <a:lnTo>
                  <a:pt x="11836149"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070868" y="4084804"/>
            <a:ext cx="10318060" cy="3161030"/>
          </a:xfrm>
          <a:prstGeom prst="rect">
            <a:avLst/>
          </a:prstGeom>
        </p:spPr>
        <p:txBody>
          <a:bodyPr anchor="t" rtlCol="false" tIns="0" lIns="0" bIns="0" rIns="0">
            <a:spAutoFit/>
          </a:bodyPr>
          <a:lstStyle/>
          <a:p>
            <a:pPr algn="ctr">
              <a:lnSpc>
                <a:spcPts val="8259"/>
              </a:lnSpc>
            </a:pPr>
            <a:r>
              <a:rPr lang="en-US" sz="6999">
                <a:solidFill>
                  <a:srgbClr val="221F1B"/>
                </a:solidFill>
                <a:latin typeface="Meteoritika"/>
                <a:ea typeface="Meteoritika"/>
                <a:cs typeface="Meteoritika"/>
                <a:sym typeface="Meteoritika"/>
              </a:rPr>
              <a:t>ВПЛИВ НА ТОПОНІМІКУ МІСТА</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0437" y="-10706576"/>
            <a:ext cx="19588873" cy="12999889"/>
          </a:xfrm>
          <a:custGeom>
            <a:avLst/>
            <a:gdLst/>
            <a:ahLst/>
            <a:cxnLst/>
            <a:rect r="r" b="b" t="t" l="l"/>
            <a:pathLst>
              <a:path h="12999889" w="19588873">
                <a:moveTo>
                  <a:pt x="0" y="0"/>
                </a:moveTo>
                <a:lnTo>
                  <a:pt x="19588874" y="0"/>
                </a:lnTo>
                <a:lnTo>
                  <a:pt x="19588874" y="12999889"/>
                </a:lnTo>
                <a:lnTo>
                  <a:pt x="0" y="12999889"/>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466725"/>
            <a:ext cx="16230600" cy="1133475"/>
          </a:xfrm>
          <a:prstGeom prst="rect">
            <a:avLst/>
          </a:prstGeom>
        </p:spPr>
        <p:txBody>
          <a:bodyPr anchor="t" rtlCol="false" tIns="0" lIns="0" bIns="0" rIns="0">
            <a:spAutoFit/>
          </a:bodyPr>
          <a:lstStyle/>
          <a:p>
            <a:pPr algn="ctr">
              <a:lnSpc>
                <a:spcPts val="8850"/>
              </a:lnSpc>
            </a:pPr>
            <a:r>
              <a:rPr lang="en-US" sz="7500">
                <a:solidFill>
                  <a:srgbClr val="221F1B"/>
                </a:solidFill>
                <a:latin typeface="Meteoritika"/>
                <a:ea typeface="Meteoritika"/>
                <a:cs typeface="Meteoritika"/>
                <a:sym typeface="Meteoritika"/>
              </a:rPr>
              <a:t>ТОПОНІМІКА МІСТА</a:t>
            </a:r>
          </a:p>
        </p:txBody>
      </p:sp>
      <p:sp>
        <p:nvSpPr>
          <p:cNvPr name="TextBox 4" id="4"/>
          <p:cNvSpPr txBox="true"/>
          <p:nvPr/>
        </p:nvSpPr>
        <p:spPr>
          <a:xfrm rot="0">
            <a:off x="1028700" y="2854461"/>
            <a:ext cx="16230600" cy="3601085"/>
          </a:xfrm>
          <a:prstGeom prst="rect">
            <a:avLst/>
          </a:prstGeom>
        </p:spPr>
        <p:txBody>
          <a:bodyPr anchor="t" rtlCol="false" tIns="0" lIns="0" bIns="0" rIns="0">
            <a:spAutoFit/>
          </a:bodyPr>
          <a:lstStyle/>
          <a:p>
            <a:pPr algn="just">
              <a:lnSpc>
                <a:spcPts val="4719"/>
              </a:lnSpc>
            </a:pPr>
            <a:r>
              <a:rPr lang="en-US" sz="3999">
                <a:solidFill>
                  <a:srgbClr val="221F1B"/>
                </a:solidFill>
                <a:latin typeface="True Typewriter"/>
                <a:ea typeface="True Typewriter"/>
                <a:cs typeface="True Typewriter"/>
                <a:sym typeface="True Typewriter"/>
              </a:rPr>
              <a:t>Така концентрація представників кочових народів безпосередньо вплинула на топоніміку міста. Вулиця, де вони будували будинки і торгували, природно отримала назву Татарська. А у 1869 році міська влада, впорядковуючи назви, вирішила найменувати сусідні вулиці на честь інших степових народів - так з'явилися Печенізька та Половецька.</a:t>
            </a:r>
          </a:p>
          <a:p>
            <a:pPr algn="just">
              <a:lnSpc>
                <a:spcPts val="4719"/>
              </a:lnSpc>
            </a:pPr>
          </a:p>
        </p:txBody>
      </p:sp>
      <p:sp>
        <p:nvSpPr>
          <p:cNvPr name="Freeform 5" id="5"/>
          <p:cNvSpPr/>
          <p:nvPr/>
        </p:nvSpPr>
        <p:spPr>
          <a:xfrm flipH="false" flipV="false" rot="0">
            <a:off x="0" y="5676680"/>
            <a:ext cx="6551076" cy="4610320"/>
          </a:xfrm>
          <a:custGeom>
            <a:avLst/>
            <a:gdLst/>
            <a:ahLst/>
            <a:cxnLst/>
            <a:rect r="r" b="b" t="t" l="l"/>
            <a:pathLst>
              <a:path h="4610320" w="6551076">
                <a:moveTo>
                  <a:pt x="0" y="0"/>
                </a:moveTo>
                <a:lnTo>
                  <a:pt x="6551076" y="0"/>
                </a:lnTo>
                <a:lnTo>
                  <a:pt x="6551076" y="4610320"/>
                </a:lnTo>
                <a:lnTo>
                  <a:pt x="0" y="4610320"/>
                </a:lnTo>
                <a:lnTo>
                  <a:pt x="0" y="0"/>
                </a:lnTo>
                <a:close/>
              </a:path>
            </a:pathLst>
          </a:custGeom>
          <a:blipFill>
            <a:blip r:embed="rId4"/>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7396" y="-1491167"/>
            <a:ext cx="19988690" cy="13265221"/>
          </a:xfrm>
          <a:custGeom>
            <a:avLst/>
            <a:gdLst/>
            <a:ahLst/>
            <a:cxnLst/>
            <a:rect r="r" b="b" t="t" l="l"/>
            <a:pathLst>
              <a:path h="13265221" w="19988690">
                <a:moveTo>
                  <a:pt x="0" y="0"/>
                </a:moveTo>
                <a:lnTo>
                  <a:pt x="19988690" y="0"/>
                </a:lnTo>
                <a:lnTo>
                  <a:pt x="19988690" y="13265221"/>
                </a:lnTo>
                <a:lnTo>
                  <a:pt x="0" y="13265221"/>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89664" y="1032813"/>
            <a:ext cx="12394569" cy="8225487"/>
          </a:xfrm>
          <a:custGeom>
            <a:avLst/>
            <a:gdLst/>
            <a:ahLst/>
            <a:cxnLst/>
            <a:rect r="r" b="b" t="t" l="l"/>
            <a:pathLst>
              <a:path h="8225487" w="12394569">
                <a:moveTo>
                  <a:pt x="0" y="0"/>
                </a:moveTo>
                <a:lnTo>
                  <a:pt x="12394570" y="0"/>
                </a:lnTo>
                <a:lnTo>
                  <a:pt x="12394570" y="8225487"/>
                </a:lnTo>
                <a:lnTo>
                  <a:pt x="0" y="8225487"/>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68874" y="1032813"/>
            <a:ext cx="11836150" cy="1032973"/>
          </a:xfrm>
          <a:custGeom>
            <a:avLst/>
            <a:gdLst/>
            <a:ahLst/>
            <a:cxnLst/>
            <a:rect r="r" b="b" t="t" l="l"/>
            <a:pathLst>
              <a:path h="1032973" w="11836150">
                <a:moveTo>
                  <a:pt x="0" y="0"/>
                </a:moveTo>
                <a:lnTo>
                  <a:pt x="11836150" y="0"/>
                </a:lnTo>
                <a:lnTo>
                  <a:pt x="11836150"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3311823" y="8012809"/>
            <a:ext cx="11836150" cy="1032973"/>
          </a:xfrm>
          <a:custGeom>
            <a:avLst/>
            <a:gdLst/>
            <a:ahLst/>
            <a:cxnLst/>
            <a:rect r="r" b="b" t="t" l="l"/>
            <a:pathLst>
              <a:path h="1032973" w="11836150">
                <a:moveTo>
                  <a:pt x="0" y="0"/>
                </a:moveTo>
                <a:lnTo>
                  <a:pt x="11836149" y="0"/>
                </a:lnTo>
                <a:lnTo>
                  <a:pt x="11836149"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070868" y="4084804"/>
            <a:ext cx="10318060" cy="3161030"/>
          </a:xfrm>
          <a:prstGeom prst="rect">
            <a:avLst/>
          </a:prstGeom>
        </p:spPr>
        <p:txBody>
          <a:bodyPr anchor="t" rtlCol="false" tIns="0" lIns="0" bIns="0" rIns="0">
            <a:spAutoFit/>
          </a:bodyPr>
          <a:lstStyle/>
          <a:p>
            <a:pPr algn="ctr">
              <a:lnSpc>
                <a:spcPts val="8259"/>
              </a:lnSpc>
            </a:pPr>
            <a:r>
              <a:rPr lang="en-US" sz="6999">
                <a:solidFill>
                  <a:srgbClr val="221F1B"/>
                </a:solidFill>
                <a:latin typeface="Meteoritika"/>
                <a:ea typeface="Meteoritika"/>
                <a:cs typeface="Meteoritika"/>
                <a:sym typeface="Meteoritika"/>
              </a:rPr>
              <a:t>РЕЛІГІЙНИЙ ТА КУЛЬТУРНИЙ РОЗВИТОК</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0437" y="-10706576"/>
            <a:ext cx="19588873" cy="12999889"/>
          </a:xfrm>
          <a:custGeom>
            <a:avLst/>
            <a:gdLst/>
            <a:ahLst/>
            <a:cxnLst/>
            <a:rect r="r" b="b" t="t" l="l"/>
            <a:pathLst>
              <a:path h="12999889" w="19588873">
                <a:moveTo>
                  <a:pt x="0" y="0"/>
                </a:moveTo>
                <a:lnTo>
                  <a:pt x="19588874" y="0"/>
                </a:lnTo>
                <a:lnTo>
                  <a:pt x="19588874" y="12999889"/>
                </a:lnTo>
                <a:lnTo>
                  <a:pt x="0" y="12999889"/>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466725"/>
            <a:ext cx="16230600" cy="1133475"/>
          </a:xfrm>
          <a:prstGeom prst="rect">
            <a:avLst/>
          </a:prstGeom>
        </p:spPr>
        <p:txBody>
          <a:bodyPr anchor="t" rtlCol="false" tIns="0" lIns="0" bIns="0" rIns="0">
            <a:spAutoFit/>
          </a:bodyPr>
          <a:lstStyle/>
          <a:p>
            <a:pPr algn="ctr">
              <a:lnSpc>
                <a:spcPts val="8850"/>
              </a:lnSpc>
            </a:pPr>
            <a:r>
              <a:rPr lang="en-US" sz="7500">
                <a:solidFill>
                  <a:srgbClr val="221F1B"/>
                </a:solidFill>
                <a:latin typeface="Meteoritika"/>
                <a:ea typeface="Meteoritika"/>
                <a:cs typeface="Meteoritika"/>
                <a:sym typeface="Meteoritika"/>
              </a:rPr>
              <a:t>РЕЛІГІЯ</a:t>
            </a:r>
          </a:p>
        </p:txBody>
      </p:sp>
      <p:sp>
        <p:nvSpPr>
          <p:cNvPr name="TextBox 4" id="4"/>
          <p:cNvSpPr txBox="true"/>
          <p:nvPr/>
        </p:nvSpPr>
        <p:spPr>
          <a:xfrm rot="0">
            <a:off x="1028700" y="2704465"/>
            <a:ext cx="12778683" cy="6553835"/>
          </a:xfrm>
          <a:prstGeom prst="rect">
            <a:avLst/>
          </a:prstGeom>
        </p:spPr>
        <p:txBody>
          <a:bodyPr anchor="t" rtlCol="false" tIns="0" lIns="0" bIns="0" rIns="0">
            <a:spAutoFit/>
          </a:bodyPr>
          <a:lstStyle/>
          <a:p>
            <a:pPr algn="just">
              <a:lnSpc>
                <a:spcPts val="4719"/>
              </a:lnSpc>
            </a:pPr>
            <a:r>
              <a:rPr lang="en-US" sz="3999">
                <a:solidFill>
                  <a:srgbClr val="221F1B"/>
                </a:solidFill>
                <a:latin typeface="True Typewriter"/>
                <a:ea typeface="True Typewriter"/>
                <a:cs typeface="True Typewriter"/>
                <a:sym typeface="True Typewriter"/>
              </a:rPr>
              <a:t>Зі зростанням громади (у 1897 р. в Києві проживало близько 1759 мусульман) виникла потреба в релігійних осередках. За рішенням адміністрації на Подолі (вул. Мирна) було відкрито перший молитовний будинок. У 1913 р. губернатор Суковкін заклав фундамент першої кам'яної мечеті на вул. Гоголівській, проте будівництву завадили Перша світова війна та революція. Релігійне життя громади отримало сучасне продовження лише у 1990-х роках, коли зусиллями Духовного Управління мусульман України було збудовано мечеть “Ар-Рахма” - одну з найбільших в Європі та Ісламський комплекс.</a:t>
            </a:r>
          </a:p>
        </p:txBody>
      </p:sp>
      <p:sp>
        <p:nvSpPr>
          <p:cNvPr name="Freeform 5" id="5"/>
          <p:cNvSpPr/>
          <p:nvPr/>
        </p:nvSpPr>
        <p:spPr>
          <a:xfrm flipH="false" flipV="false" rot="0">
            <a:off x="14227355" y="4322933"/>
            <a:ext cx="4237139" cy="5964067"/>
          </a:xfrm>
          <a:custGeom>
            <a:avLst/>
            <a:gdLst/>
            <a:ahLst/>
            <a:cxnLst/>
            <a:rect r="r" b="b" t="t" l="l"/>
            <a:pathLst>
              <a:path h="5964067" w="4237139">
                <a:moveTo>
                  <a:pt x="0" y="0"/>
                </a:moveTo>
                <a:lnTo>
                  <a:pt x="4237139" y="0"/>
                </a:lnTo>
                <a:lnTo>
                  <a:pt x="4237139" y="5964067"/>
                </a:lnTo>
                <a:lnTo>
                  <a:pt x="0" y="5964067"/>
                </a:lnTo>
                <a:lnTo>
                  <a:pt x="0" y="0"/>
                </a:lnTo>
                <a:close/>
              </a:path>
            </a:pathLst>
          </a:custGeom>
          <a:blipFill>
            <a:blip r:embed="rId4"/>
            <a:stretch>
              <a:fillRect l="-6975"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0437" y="-10706576"/>
            <a:ext cx="19588873" cy="12999889"/>
          </a:xfrm>
          <a:custGeom>
            <a:avLst/>
            <a:gdLst/>
            <a:ahLst/>
            <a:cxnLst/>
            <a:rect r="r" b="b" t="t" l="l"/>
            <a:pathLst>
              <a:path h="12999889" w="19588873">
                <a:moveTo>
                  <a:pt x="0" y="0"/>
                </a:moveTo>
                <a:lnTo>
                  <a:pt x="19588874" y="0"/>
                </a:lnTo>
                <a:lnTo>
                  <a:pt x="19588874" y="12999889"/>
                </a:lnTo>
                <a:lnTo>
                  <a:pt x="0" y="12999889"/>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466725"/>
            <a:ext cx="16230600" cy="1133475"/>
          </a:xfrm>
          <a:prstGeom prst="rect">
            <a:avLst/>
          </a:prstGeom>
        </p:spPr>
        <p:txBody>
          <a:bodyPr anchor="t" rtlCol="false" tIns="0" lIns="0" bIns="0" rIns="0">
            <a:spAutoFit/>
          </a:bodyPr>
          <a:lstStyle/>
          <a:p>
            <a:pPr algn="ctr">
              <a:lnSpc>
                <a:spcPts val="8850"/>
              </a:lnSpc>
            </a:pPr>
            <a:r>
              <a:rPr lang="en-US" sz="7500">
                <a:solidFill>
                  <a:srgbClr val="221F1B"/>
                </a:solidFill>
                <a:latin typeface="Meteoritika"/>
                <a:ea typeface="Meteoritika"/>
                <a:cs typeface="Meteoritika"/>
                <a:sym typeface="Meteoritika"/>
              </a:rPr>
              <a:t>ВИСНОВОК</a:t>
            </a:r>
          </a:p>
        </p:txBody>
      </p:sp>
      <p:sp>
        <p:nvSpPr>
          <p:cNvPr name="TextBox 4" id="4"/>
          <p:cNvSpPr txBox="true"/>
          <p:nvPr/>
        </p:nvSpPr>
        <p:spPr>
          <a:xfrm rot="0">
            <a:off x="8041496" y="2552291"/>
            <a:ext cx="9217804" cy="6553835"/>
          </a:xfrm>
          <a:prstGeom prst="rect">
            <a:avLst/>
          </a:prstGeom>
        </p:spPr>
        <p:txBody>
          <a:bodyPr anchor="t" rtlCol="false" tIns="0" lIns="0" bIns="0" rIns="0">
            <a:spAutoFit/>
          </a:bodyPr>
          <a:lstStyle/>
          <a:p>
            <a:pPr algn="just">
              <a:lnSpc>
                <a:spcPts val="4719"/>
              </a:lnSpc>
            </a:pPr>
            <a:r>
              <a:rPr lang="en-US" sz="3999">
                <a:solidFill>
                  <a:srgbClr val="221F1B"/>
                </a:solidFill>
                <a:latin typeface="True Typewriter"/>
                <a:ea typeface="True Typewriter"/>
                <a:cs typeface="True Typewriter"/>
                <a:sym typeface="True Typewriter"/>
              </a:rPr>
              <a:t>В ході даної роботи ми дослідили причини та деталі переселення татар у місто Київ, зони проживання переселенців. Також проаналізували культурний та економічний розвиток історичної місцевості. Наприклад, утворення базару “Шурум-Бурум” та нових вулиць. Дослідили початки мусульманської общини та релігії в місті Києві. З’ясували вплив татарських переселенців на Татарку місто й міське населення загалом.</a:t>
            </a:r>
          </a:p>
        </p:txBody>
      </p:sp>
      <p:sp>
        <p:nvSpPr>
          <p:cNvPr name="Freeform 5" id="5"/>
          <p:cNvSpPr/>
          <p:nvPr/>
        </p:nvSpPr>
        <p:spPr>
          <a:xfrm flipH="false" flipV="false" rot="0">
            <a:off x="1028700" y="3055643"/>
            <a:ext cx="6832606" cy="5949531"/>
          </a:xfrm>
          <a:custGeom>
            <a:avLst/>
            <a:gdLst/>
            <a:ahLst/>
            <a:cxnLst/>
            <a:rect r="r" b="b" t="t" l="l"/>
            <a:pathLst>
              <a:path h="5949531" w="6832606">
                <a:moveTo>
                  <a:pt x="0" y="0"/>
                </a:moveTo>
                <a:lnTo>
                  <a:pt x="6832606" y="0"/>
                </a:lnTo>
                <a:lnTo>
                  <a:pt x="6832606" y="5949531"/>
                </a:lnTo>
                <a:lnTo>
                  <a:pt x="0" y="5949531"/>
                </a:lnTo>
                <a:lnTo>
                  <a:pt x="0" y="0"/>
                </a:lnTo>
                <a:close/>
              </a:path>
            </a:pathLst>
          </a:custGeom>
          <a:blipFill>
            <a:blip r:embed="rId4"/>
            <a:stretch>
              <a:fillRect l="-9876" t="0" r="-8192"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7396" y="-1491167"/>
            <a:ext cx="19988690" cy="13265221"/>
          </a:xfrm>
          <a:custGeom>
            <a:avLst/>
            <a:gdLst/>
            <a:ahLst/>
            <a:cxnLst/>
            <a:rect r="r" b="b" t="t" l="l"/>
            <a:pathLst>
              <a:path h="13265221" w="19988690">
                <a:moveTo>
                  <a:pt x="0" y="0"/>
                </a:moveTo>
                <a:lnTo>
                  <a:pt x="19988690" y="0"/>
                </a:lnTo>
                <a:lnTo>
                  <a:pt x="19988690" y="13265221"/>
                </a:lnTo>
                <a:lnTo>
                  <a:pt x="0" y="13265221"/>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89664" y="1032813"/>
            <a:ext cx="12394569" cy="8225487"/>
          </a:xfrm>
          <a:custGeom>
            <a:avLst/>
            <a:gdLst/>
            <a:ahLst/>
            <a:cxnLst/>
            <a:rect r="r" b="b" t="t" l="l"/>
            <a:pathLst>
              <a:path h="8225487" w="12394569">
                <a:moveTo>
                  <a:pt x="0" y="0"/>
                </a:moveTo>
                <a:lnTo>
                  <a:pt x="12394570" y="0"/>
                </a:lnTo>
                <a:lnTo>
                  <a:pt x="12394570" y="8225487"/>
                </a:lnTo>
                <a:lnTo>
                  <a:pt x="0" y="8225487"/>
                </a:lnTo>
                <a:lnTo>
                  <a:pt x="0" y="0"/>
                </a:lnTo>
                <a:close/>
              </a:path>
            </a:pathLst>
          </a:custGeom>
          <a:blipFill>
            <a:blip r:embed="rId2">
              <a:alphaModFix amt="60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68874" y="1032813"/>
            <a:ext cx="11836150" cy="1032973"/>
          </a:xfrm>
          <a:custGeom>
            <a:avLst/>
            <a:gdLst/>
            <a:ahLst/>
            <a:cxnLst/>
            <a:rect r="r" b="b" t="t" l="l"/>
            <a:pathLst>
              <a:path h="1032973" w="11836150">
                <a:moveTo>
                  <a:pt x="0" y="0"/>
                </a:moveTo>
                <a:lnTo>
                  <a:pt x="11836150" y="0"/>
                </a:lnTo>
                <a:lnTo>
                  <a:pt x="11836150"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3311823" y="8012809"/>
            <a:ext cx="11836150" cy="1032973"/>
          </a:xfrm>
          <a:custGeom>
            <a:avLst/>
            <a:gdLst/>
            <a:ahLst/>
            <a:cxnLst/>
            <a:rect r="r" b="b" t="t" l="l"/>
            <a:pathLst>
              <a:path h="1032973" w="11836150">
                <a:moveTo>
                  <a:pt x="0" y="0"/>
                </a:moveTo>
                <a:lnTo>
                  <a:pt x="11836149" y="0"/>
                </a:lnTo>
                <a:lnTo>
                  <a:pt x="11836149" y="1032973"/>
                </a:lnTo>
                <a:lnTo>
                  <a:pt x="0" y="10329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070868" y="4084804"/>
            <a:ext cx="10318060" cy="2113280"/>
          </a:xfrm>
          <a:prstGeom prst="rect">
            <a:avLst/>
          </a:prstGeom>
        </p:spPr>
        <p:txBody>
          <a:bodyPr anchor="t" rtlCol="false" tIns="0" lIns="0" bIns="0" rIns="0">
            <a:spAutoFit/>
          </a:bodyPr>
          <a:lstStyle/>
          <a:p>
            <a:pPr algn="ctr">
              <a:lnSpc>
                <a:spcPts val="8259"/>
              </a:lnSpc>
            </a:pPr>
            <a:r>
              <a:rPr lang="en-US" sz="6999">
                <a:solidFill>
                  <a:srgbClr val="221F1B"/>
                </a:solidFill>
                <a:latin typeface="Meteoritika"/>
                <a:ea typeface="Meteoritika"/>
                <a:cs typeface="Meteoritika"/>
                <a:sym typeface="Meteoritika"/>
              </a:rPr>
              <a:t>ДЯКУЄМО ЗА</a:t>
            </a:r>
          </a:p>
          <a:p>
            <a:pPr algn="ctr">
              <a:lnSpc>
                <a:spcPts val="8259"/>
              </a:lnSpc>
            </a:pPr>
            <a:r>
              <a:rPr lang="en-US" sz="6999">
                <a:solidFill>
                  <a:srgbClr val="221F1B"/>
                </a:solidFill>
                <a:latin typeface="Meteoritika"/>
                <a:ea typeface="Meteoritika"/>
                <a:cs typeface="Meteoritika"/>
                <a:sym typeface="Meteoritika"/>
              </a:rPr>
              <a:t>УВАГУ!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DAHGbtEVk-c</dc:identifier>
  <dcterms:modified xsi:type="dcterms:W3CDTF">2011-08-01T06:04:30Z</dcterms:modified>
  <cp:revision>1</cp:revision>
  <dc:title>Вплив татарських переселенців</dc:title>
</cp:coreProperties>
</file>