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69" r:id="rId3"/>
    <p:sldId id="257" r:id="rId4"/>
    <p:sldId id="258" r:id="rId5"/>
    <p:sldId id="259" r:id="rId6"/>
    <p:sldId id="260" r:id="rId7"/>
    <p:sldId id="261" r:id="rId8"/>
    <p:sldId id="262" r:id="rId9"/>
    <p:sldId id="264" r:id="rId10"/>
    <p:sldId id="263" r:id="rId11"/>
    <p:sldId id="265" r:id="rId12"/>
    <p:sldId id="266" r:id="rId13"/>
    <p:sldId id="268" r:id="rId14"/>
    <p:sldId id="267" r:id="rId15"/>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692223-FF7E-420D-A266-AB6817BE6B4D}" type="datetimeFigureOut">
              <a:rPr lang="uk-UA" smtClean="0"/>
              <a:t>13.04.2026</a:t>
            </a:fld>
            <a:endParaRPr lang="uk-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F333BC-4334-4333-BD17-DECCEE8A9EDB}" type="slidenum">
              <a:rPr lang="uk-UA" smtClean="0"/>
              <a:t>‹#›</a:t>
            </a:fld>
            <a:endParaRPr lang="uk-UA"/>
          </a:p>
        </p:txBody>
      </p:sp>
    </p:spTree>
    <p:extLst>
      <p:ext uri="{BB962C8B-B14F-4D97-AF65-F5344CB8AC3E}">
        <p14:creationId xmlns:p14="http://schemas.microsoft.com/office/powerpoint/2010/main" val="1383106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9EF333BC-4334-4333-BD17-DECCEE8A9EDB}" type="slidenum">
              <a:rPr lang="uk-UA" smtClean="0"/>
              <a:t>1</a:t>
            </a:fld>
            <a:endParaRPr lang="uk-UA"/>
          </a:p>
        </p:txBody>
      </p:sp>
    </p:spTree>
    <p:extLst>
      <p:ext uri="{BB962C8B-B14F-4D97-AF65-F5344CB8AC3E}">
        <p14:creationId xmlns:p14="http://schemas.microsoft.com/office/powerpoint/2010/main" val="3541372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a:p>
        </p:txBody>
      </p:sp>
      <p:sp>
        <p:nvSpPr>
          <p:cNvPr id="4" name="Номер слайда 3"/>
          <p:cNvSpPr>
            <a:spLocks noGrp="1"/>
          </p:cNvSpPr>
          <p:nvPr>
            <p:ph type="sldNum" sz="quarter" idx="10"/>
          </p:nvPr>
        </p:nvSpPr>
        <p:spPr/>
        <p:txBody>
          <a:bodyPr/>
          <a:lstStyle/>
          <a:p>
            <a:fld id="{9EF333BC-4334-4333-BD17-DECCEE8A9EDB}" type="slidenum">
              <a:rPr lang="uk-UA" smtClean="0"/>
              <a:t>3</a:t>
            </a:fld>
            <a:endParaRPr lang="uk-UA"/>
          </a:p>
        </p:txBody>
      </p:sp>
    </p:spTree>
    <p:extLst>
      <p:ext uri="{BB962C8B-B14F-4D97-AF65-F5344CB8AC3E}">
        <p14:creationId xmlns:p14="http://schemas.microsoft.com/office/powerpoint/2010/main" val="1801544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C752C34-E6DF-48D6-B207-4A84F9C055F7}" type="datetimeFigureOut">
              <a:rPr lang="uk-UA" smtClean="0"/>
              <a:t>13.04.2026</a:t>
            </a:fld>
            <a:endParaRPr lang="uk-UA"/>
          </a:p>
        </p:txBody>
      </p:sp>
      <p:sp>
        <p:nvSpPr>
          <p:cNvPr id="5" name="Footer Placeholder 4"/>
          <p:cNvSpPr>
            <a:spLocks noGrp="1"/>
          </p:cNvSpPr>
          <p:nvPr>
            <p:ph type="ftr" sz="quarter" idx="11"/>
          </p:nvPr>
        </p:nvSpPr>
        <p:spPr/>
        <p:txBody>
          <a:bodyPr/>
          <a:lstStyle/>
          <a:p>
            <a:endParaRPr lang="uk-U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AB80852-68DD-40D6-9551-5B41F93CE172}" type="slidenum">
              <a:rPr lang="uk-UA" smtClean="0"/>
              <a:t>‹#›</a:t>
            </a:fld>
            <a:endParaRPr lang="uk-UA"/>
          </a:p>
        </p:txBody>
      </p:sp>
    </p:spTree>
    <p:extLst>
      <p:ext uri="{BB962C8B-B14F-4D97-AF65-F5344CB8AC3E}">
        <p14:creationId xmlns:p14="http://schemas.microsoft.com/office/powerpoint/2010/main" val="3806464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C752C34-E6DF-48D6-B207-4A84F9C055F7}" type="datetimeFigureOut">
              <a:rPr lang="uk-UA" smtClean="0"/>
              <a:t>13.04.2026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B80852-68DD-40D6-9551-5B41F93CE172}" type="slidenum">
              <a:rPr lang="uk-UA" smtClean="0"/>
              <a:t>‹#›</a:t>
            </a:fld>
            <a:endParaRPr lang="uk-UA"/>
          </a:p>
        </p:txBody>
      </p:sp>
    </p:spTree>
    <p:extLst>
      <p:ext uri="{BB962C8B-B14F-4D97-AF65-F5344CB8AC3E}">
        <p14:creationId xmlns:p14="http://schemas.microsoft.com/office/powerpoint/2010/main" val="4002186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C752C34-E6DF-48D6-B207-4A84F9C055F7}" type="datetimeFigureOut">
              <a:rPr lang="uk-UA" smtClean="0"/>
              <a:t>13.04.2026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B80852-68DD-40D6-9551-5B41F93CE172}" type="slidenum">
              <a:rPr lang="uk-UA" smtClean="0"/>
              <a:t>‹#›</a:t>
            </a:fld>
            <a:endParaRPr lang="uk-UA"/>
          </a:p>
        </p:txBody>
      </p:sp>
    </p:spTree>
    <p:extLst>
      <p:ext uri="{BB962C8B-B14F-4D97-AF65-F5344CB8AC3E}">
        <p14:creationId xmlns:p14="http://schemas.microsoft.com/office/powerpoint/2010/main" val="698694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C752C34-E6DF-48D6-B207-4A84F9C055F7}" type="datetimeFigureOut">
              <a:rPr lang="uk-UA" smtClean="0"/>
              <a:t>13.04.2026</a:t>
            </a:fld>
            <a:endParaRPr lang="uk-UA"/>
          </a:p>
        </p:txBody>
      </p:sp>
      <p:sp>
        <p:nvSpPr>
          <p:cNvPr id="6" name="Footer Placeholder 5"/>
          <p:cNvSpPr>
            <a:spLocks noGrp="1"/>
          </p:cNvSpPr>
          <p:nvPr>
            <p:ph type="ftr" sz="quarter" idx="11"/>
          </p:nvPr>
        </p:nvSpPr>
        <p:spPr/>
        <p:txBody>
          <a:bodyPr/>
          <a:lstStyle/>
          <a:p>
            <a:endParaRPr lang="uk-UA"/>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AAB80852-68DD-40D6-9551-5B41F93CE172}" type="slidenum">
              <a:rPr lang="uk-UA" smtClean="0"/>
              <a:t>‹#›</a:t>
            </a:fld>
            <a:endParaRPr lang="uk-UA"/>
          </a:p>
        </p:txBody>
      </p:sp>
    </p:spTree>
    <p:extLst>
      <p:ext uri="{BB962C8B-B14F-4D97-AF65-F5344CB8AC3E}">
        <p14:creationId xmlns:p14="http://schemas.microsoft.com/office/powerpoint/2010/main" val="2057517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C752C34-E6DF-48D6-B207-4A84F9C055F7}" type="datetimeFigureOut">
              <a:rPr lang="uk-UA" smtClean="0"/>
              <a:t>13.04.2026</a:t>
            </a:fld>
            <a:endParaRPr lang="uk-UA"/>
          </a:p>
        </p:txBody>
      </p:sp>
      <p:sp>
        <p:nvSpPr>
          <p:cNvPr id="8" name="Footer Placeholder 7"/>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AB80852-68DD-40D6-9551-5B41F93CE172}" type="slidenum">
              <a:rPr lang="uk-UA" smtClean="0"/>
              <a:t>‹#›</a:t>
            </a:fld>
            <a:endParaRPr lang="uk-UA"/>
          </a:p>
        </p:txBody>
      </p:sp>
    </p:spTree>
    <p:extLst>
      <p:ext uri="{BB962C8B-B14F-4D97-AF65-F5344CB8AC3E}">
        <p14:creationId xmlns:p14="http://schemas.microsoft.com/office/powerpoint/2010/main" val="877632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C752C34-E6DF-48D6-B207-4A84F9C055F7}" type="datetimeFigureOut">
              <a:rPr lang="uk-UA" smtClean="0"/>
              <a:t>13.04.2026</a:t>
            </a:fld>
            <a:endParaRPr lang="uk-UA"/>
          </a:p>
        </p:txBody>
      </p:sp>
      <p:sp>
        <p:nvSpPr>
          <p:cNvPr id="4" name="Footer Placeholder 3"/>
          <p:cNvSpPr>
            <a:spLocks noGrp="1"/>
          </p:cNvSpPr>
          <p:nvPr>
            <p:ph type="ftr" sz="quarter" idx="11"/>
          </p:nvPr>
        </p:nvSpPr>
        <p:spPr/>
        <p:txBody>
          <a:bodyPr/>
          <a:lstStyle/>
          <a:p>
            <a:endParaRPr lang="uk-U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AB80852-68DD-40D6-9551-5B41F93CE172}" type="slidenum">
              <a:rPr lang="uk-UA" smtClean="0"/>
              <a:t>‹#›</a:t>
            </a:fld>
            <a:endParaRPr lang="uk-UA"/>
          </a:p>
        </p:txBody>
      </p:sp>
    </p:spTree>
    <p:extLst>
      <p:ext uri="{BB962C8B-B14F-4D97-AF65-F5344CB8AC3E}">
        <p14:creationId xmlns:p14="http://schemas.microsoft.com/office/powerpoint/2010/main" val="2017996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752C34-E6DF-48D6-B207-4A84F9C055F7}" type="datetimeFigureOut">
              <a:rPr lang="uk-UA" smtClean="0"/>
              <a:t>13.04.2026</a:t>
            </a:fld>
            <a:endParaRPr lang="uk-UA"/>
          </a:p>
        </p:txBody>
      </p:sp>
      <p:sp>
        <p:nvSpPr>
          <p:cNvPr id="3" name="Footer Placeholder 2"/>
          <p:cNvSpPr>
            <a:spLocks noGrp="1"/>
          </p:cNvSpPr>
          <p:nvPr>
            <p:ph type="ftr" sz="quarter" idx="11"/>
          </p:nvPr>
        </p:nvSpPr>
        <p:spPr/>
        <p:txBody>
          <a:bodyPr/>
          <a:lstStyle/>
          <a:p>
            <a:endParaRPr lang="uk-U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AB80852-68DD-40D6-9551-5B41F93CE172}" type="slidenum">
              <a:rPr lang="uk-UA" smtClean="0"/>
              <a:t>‹#›</a:t>
            </a:fld>
            <a:endParaRPr lang="uk-UA"/>
          </a:p>
        </p:txBody>
      </p:sp>
    </p:spTree>
    <p:extLst>
      <p:ext uri="{BB962C8B-B14F-4D97-AF65-F5344CB8AC3E}">
        <p14:creationId xmlns:p14="http://schemas.microsoft.com/office/powerpoint/2010/main" val="3039720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C752C34-E6DF-48D6-B207-4A84F9C055F7}" type="datetimeFigureOut">
              <a:rPr lang="uk-UA" smtClean="0"/>
              <a:t>13.04.2026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AB80852-68DD-40D6-9551-5B41F93CE172}" type="slidenum">
              <a:rPr lang="uk-UA" smtClean="0"/>
              <a:t>‹#›</a:t>
            </a:fld>
            <a:endParaRPr lang="uk-UA"/>
          </a:p>
        </p:txBody>
      </p:sp>
    </p:spTree>
    <p:extLst>
      <p:ext uri="{BB962C8B-B14F-4D97-AF65-F5344CB8AC3E}">
        <p14:creationId xmlns:p14="http://schemas.microsoft.com/office/powerpoint/2010/main" val="172889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C752C34-E6DF-48D6-B207-4A84F9C055F7}" type="datetimeFigureOut">
              <a:rPr lang="uk-UA" smtClean="0"/>
              <a:t>13.04.2026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B80852-68DD-40D6-9551-5B41F93CE172}" type="slidenum">
              <a:rPr lang="uk-UA" smtClean="0"/>
              <a:t>‹#›</a:t>
            </a:fld>
            <a:endParaRPr lang="uk-UA"/>
          </a:p>
        </p:txBody>
      </p:sp>
    </p:spTree>
    <p:extLst>
      <p:ext uri="{BB962C8B-B14F-4D97-AF65-F5344CB8AC3E}">
        <p14:creationId xmlns:p14="http://schemas.microsoft.com/office/powerpoint/2010/main" val="437323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C752C34-E6DF-48D6-B207-4A84F9C055F7}" type="datetimeFigureOut">
              <a:rPr lang="uk-UA" smtClean="0"/>
              <a:t>13.04.2026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B80852-68DD-40D6-9551-5B41F93CE172}" type="slidenum">
              <a:rPr lang="uk-UA" smtClean="0"/>
              <a:t>‹#›</a:t>
            </a:fld>
            <a:endParaRPr lang="uk-UA"/>
          </a:p>
        </p:txBody>
      </p:sp>
    </p:spTree>
    <p:extLst>
      <p:ext uri="{BB962C8B-B14F-4D97-AF65-F5344CB8AC3E}">
        <p14:creationId xmlns:p14="http://schemas.microsoft.com/office/powerpoint/2010/main" val="2440218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C752C34-E6DF-48D6-B207-4A84F9C055F7}" type="datetimeFigureOut">
              <a:rPr lang="uk-UA" smtClean="0"/>
              <a:t>13.04.2026</a:t>
            </a:fld>
            <a:endParaRPr lang="uk-UA"/>
          </a:p>
        </p:txBody>
      </p:sp>
      <p:sp>
        <p:nvSpPr>
          <p:cNvPr id="5" name="Footer Placeholder 4"/>
          <p:cNvSpPr>
            <a:spLocks noGrp="1"/>
          </p:cNvSpPr>
          <p:nvPr>
            <p:ph type="ftr" sz="quarter" idx="11"/>
          </p:nvPr>
        </p:nvSpPr>
        <p:spPr/>
        <p:txBody>
          <a:bodyPr/>
          <a:lstStyle/>
          <a:p>
            <a:endParaRPr lang="uk-U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B80852-68DD-40D6-9551-5B41F93CE172}" type="slidenum">
              <a:rPr lang="uk-UA" smtClean="0"/>
              <a:t>‹#›</a:t>
            </a:fld>
            <a:endParaRPr lang="uk-U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765298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FC752C34-E6DF-48D6-B207-4A84F9C055F7}" type="datetimeFigureOut">
              <a:rPr lang="uk-UA" smtClean="0"/>
              <a:t>13.04.2026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B80852-68DD-40D6-9551-5B41F93CE172}" type="slidenum">
              <a:rPr lang="uk-UA" smtClean="0"/>
              <a:t>‹#›</a:t>
            </a:fld>
            <a:endParaRPr lang="uk-UA"/>
          </a:p>
        </p:txBody>
      </p:sp>
    </p:spTree>
    <p:extLst>
      <p:ext uri="{BB962C8B-B14F-4D97-AF65-F5344CB8AC3E}">
        <p14:creationId xmlns:p14="http://schemas.microsoft.com/office/powerpoint/2010/main" val="29460148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FC752C34-E6DF-48D6-B207-4A84F9C055F7}" type="datetimeFigureOut">
              <a:rPr lang="uk-UA" smtClean="0"/>
              <a:t>13.04.2026</a:t>
            </a:fld>
            <a:endParaRPr lang="uk-UA"/>
          </a:p>
        </p:txBody>
      </p:sp>
      <p:sp>
        <p:nvSpPr>
          <p:cNvPr id="6" name="Footer Placeholder 5"/>
          <p:cNvSpPr>
            <a:spLocks noGrp="1"/>
          </p:cNvSpPr>
          <p:nvPr>
            <p:ph type="ftr" sz="quarter" idx="11"/>
          </p:nvPr>
        </p:nvSpPr>
        <p:spPr/>
        <p:txBody>
          <a:bodyPr/>
          <a:lstStyle/>
          <a:p>
            <a:endParaRPr lang="uk-U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B80852-68DD-40D6-9551-5B41F93CE172}" type="slidenum">
              <a:rPr lang="uk-UA" smtClean="0"/>
              <a:t>‹#›</a:t>
            </a:fld>
            <a:endParaRPr lang="uk-U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147827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FC752C34-E6DF-48D6-B207-4A84F9C055F7}" type="datetimeFigureOut">
              <a:rPr lang="uk-UA" smtClean="0"/>
              <a:t>13.04.2026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B80852-68DD-40D6-9551-5B41F93CE172}" type="slidenum">
              <a:rPr lang="uk-UA" smtClean="0"/>
              <a:t>‹#›</a:t>
            </a:fld>
            <a:endParaRPr lang="uk-UA"/>
          </a:p>
        </p:txBody>
      </p:sp>
    </p:spTree>
    <p:extLst>
      <p:ext uri="{BB962C8B-B14F-4D97-AF65-F5344CB8AC3E}">
        <p14:creationId xmlns:p14="http://schemas.microsoft.com/office/powerpoint/2010/main" val="1896010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C752C34-E6DF-48D6-B207-4A84F9C055F7}" type="datetimeFigureOut">
              <a:rPr lang="uk-UA" smtClean="0"/>
              <a:t>13.04.2026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B80852-68DD-40D6-9551-5B41F93CE172}" type="slidenum">
              <a:rPr lang="uk-UA" smtClean="0"/>
              <a:t>‹#›</a:t>
            </a:fld>
            <a:endParaRPr lang="uk-UA"/>
          </a:p>
        </p:txBody>
      </p:sp>
    </p:spTree>
    <p:extLst>
      <p:ext uri="{BB962C8B-B14F-4D97-AF65-F5344CB8AC3E}">
        <p14:creationId xmlns:p14="http://schemas.microsoft.com/office/powerpoint/2010/main" val="33224434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C752C34-E6DF-48D6-B207-4A84F9C055F7}" type="datetimeFigureOut">
              <a:rPr lang="uk-UA" smtClean="0"/>
              <a:t>13.04.2026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B80852-68DD-40D6-9551-5B41F93CE172}" type="slidenum">
              <a:rPr lang="uk-UA" smtClean="0"/>
              <a:t>‹#›</a:t>
            </a:fld>
            <a:endParaRPr lang="uk-UA"/>
          </a:p>
        </p:txBody>
      </p:sp>
    </p:spTree>
    <p:extLst>
      <p:ext uri="{BB962C8B-B14F-4D97-AF65-F5344CB8AC3E}">
        <p14:creationId xmlns:p14="http://schemas.microsoft.com/office/powerpoint/2010/main" val="1675211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FC752C34-E6DF-48D6-B207-4A84F9C055F7}" type="datetimeFigureOut">
              <a:rPr lang="uk-UA" smtClean="0"/>
              <a:t>13.04.2026</a:t>
            </a:fld>
            <a:endParaRPr lang="uk-U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AB80852-68DD-40D6-9551-5B41F93CE172}" type="slidenum">
              <a:rPr lang="uk-UA" smtClean="0"/>
              <a:t>‹#›</a:t>
            </a:fld>
            <a:endParaRPr lang="uk-UA"/>
          </a:p>
        </p:txBody>
      </p:sp>
    </p:spTree>
    <p:extLst>
      <p:ext uri="{BB962C8B-B14F-4D97-AF65-F5344CB8AC3E}">
        <p14:creationId xmlns:p14="http://schemas.microsoft.com/office/powerpoint/2010/main" val="41597682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uk-UA" dirty="0" smtClean="0"/>
              <a:t/>
            </a:r>
            <a:br>
              <a:rPr lang="uk-UA" dirty="0" smtClean="0"/>
            </a:br>
            <a:r>
              <a:rPr lang="uk-UA" dirty="0"/>
              <a:t/>
            </a:r>
            <a:br>
              <a:rPr lang="uk-UA" dirty="0"/>
            </a:br>
            <a:r>
              <a:rPr lang="uk-UA" dirty="0" smtClean="0"/>
              <a:t/>
            </a:r>
            <a:br>
              <a:rPr lang="uk-UA" dirty="0" smtClean="0"/>
            </a:br>
            <a:r>
              <a:rPr lang="uk-UA" dirty="0"/>
              <a:t/>
            </a:r>
            <a:br>
              <a:rPr lang="uk-UA" dirty="0"/>
            </a:br>
            <a:r>
              <a:rPr lang="uk-UA" dirty="0" smtClean="0"/>
              <a:t/>
            </a:r>
            <a:br>
              <a:rPr lang="uk-UA" dirty="0" smtClean="0"/>
            </a:br>
            <a:r>
              <a:rPr lang="uk-UA" dirty="0"/>
              <a:t/>
            </a:r>
            <a:br>
              <a:rPr lang="uk-UA" dirty="0"/>
            </a:br>
            <a:r>
              <a:rPr lang="uk-UA" dirty="0" smtClean="0"/>
              <a:t/>
            </a:r>
            <a:br>
              <a:rPr lang="uk-UA" dirty="0" smtClean="0"/>
            </a:br>
            <a:r>
              <a:rPr lang="uk-UA" dirty="0"/>
              <a:t/>
            </a:r>
            <a:br>
              <a:rPr lang="uk-UA" dirty="0"/>
            </a:br>
            <a:endParaRPr lang="uk-UA" sz="2200" dirty="0">
              <a:latin typeface="Times New Roman" panose="02020603050405020304" pitchFamily="18" charset="0"/>
              <a:cs typeface="Times New Roman" panose="02020603050405020304" pitchFamily="18" charset="0"/>
            </a:endParaRPr>
          </a:p>
        </p:txBody>
      </p:sp>
      <p:sp>
        <p:nvSpPr>
          <p:cNvPr id="9" name="Подзаголовок 8"/>
          <p:cNvSpPr>
            <a:spLocks noGrp="1"/>
          </p:cNvSpPr>
          <p:nvPr>
            <p:ph type="subTitle" idx="1"/>
          </p:nvPr>
        </p:nvSpPr>
        <p:spPr>
          <a:xfrm>
            <a:off x="682389" y="272955"/>
            <a:ext cx="5489336" cy="4735773"/>
          </a:xfrm>
        </p:spPr>
        <p:txBody>
          <a:bodyPr>
            <a:normAutofit/>
          </a:bodyPr>
          <a:lstStyle/>
          <a:p>
            <a:pPr algn="ctr">
              <a:lnSpc>
                <a:spcPct val="100000"/>
              </a:lnSpc>
            </a:pPr>
            <a:r>
              <a:rPr lang="uk-UA" sz="2800" b="1" i="1" dirty="0" smtClean="0">
                <a:solidFill>
                  <a:schemeClr val="tx1"/>
                </a:solidFill>
                <a:latin typeface="Times New Roman" panose="02020603050405020304" pitchFamily="18" charset="0"/>
                <a:cs typeface="Times New Roman" panose="02020603050405020304" pitchFamily="18" charset="0"/>
              </a:rPr>
              <a:t>Діалог культур у неволі. </a:t>
            </a:r>
          </a:p>
          <a:p>
            <a:pPr algn="ctr">
              <a:lnSpc>
                <a:spcPct val="100000"/>
              </a:lnSpc>
            </a:pPr>
            <a:r>
              <a:rPr lang="uk-UA" sz="2800" b="1" i="1" dirty="0" smtClean="0">
                <a:solidFill>
                  <a:schemeClr val="tx1"/>
                </a:solidFill>
                <a:latin typeface="Times New Roman" panose="02020603050405020304" pitchFamily="18" charset="0"/>
                <a:cs typeface="Times New Roman" panose="02020603050405020304" pitchFamily="18" charset="0"/>
              </a:rPr>
              <a:t>Взаємний вплив</a:t>
            </a:r>
          </a:p>
          <a:p>
            <a:pPr algn="ctr">
              <a:lnSpc>
                <a:spcPct val="100000"/>
              </a:lnSpc>
            </a:pPr>
            <a:r>
              <a:rPr lang="uk-UA" sz="2800" b="1" i="1" dirty="0" smtClean="0">
                <a:solidFill>
                  <a:schemeClr val="tx1"/>
                </a:solidFill>
                <a:latin typeface="Times New Roman" panose="02020603050405020304" pitchFamily="18" charset="0"/>
                <a:cs typeface="Times New Roman" panose="02020603050405020304" pitchFamily="18" charset="0"/>
              </a:rPr>
              <a:t> національностей </a:t>
            </a:r>
          </a:p>
          <a:p>
            <a:pPr algn="ctr">
              <a:lnSpc>
                <a:spcPct val="100000"/>
              </a:lnSpc>
            </a:pPr>
            <a:r>
              <a:rPr lang="uk-UA" sz="2800" b="1" i="1" dirty="0" smtClean="0">
                <a:solidFill>
                  <a:schemeClr val="tx1"/>
                </a:solidFill>
                <a:latin typeface="Times New Roman" panose="02020603050405020304" pitchFamily="18" charset="0"/>
                <a:cs typeface="Times New Roman" panose="02020603050405020304" pitchFamily="18" charset="0"/>
              </a:rPr>
              <a:t>у житті військовополоненого </a:t>
            </a:r>
          </a:p>
          <a:p>
            <a:pPr algn="ctr">
              <a:lnSpc>
                <a:spcPct val="100000"/>
              </a:lnSpc>
            </a:pPr>
            <a:r>
              <a:rPr lang="uk-UA" sz="2800" b="1" i="1" dirty="0" smtClean="0">
                <a:solidFill>
                  <a:schemeClr val="tx1"/>
                </a:solidFill>
                <a:latin typeface="Times New Roman" panose="02020603050405020304" pitchFamily="18" charset="0"/>
                <a:cs typeface="Times New Roman" panose="02020603050405020304" pitchFamily="18" charset="0"/>
              </a:rPr>
              <a:t>Сергія </a:t>
            </a:r>
            <a:r>
              <a:rPr lang="uk-UA" sz="2800" b="1" i="1" dirty="0" err="1" smtClean="0">
                <a:solidFill>
                  <a:schemeClr val="tx1"/>
                </a:solidFill>
                <a:latin typeface="Times New Roman" panose="02020603050405020304" pitchFamily="18" charset="0"/>
                <a:cs typeface="Times New Roman" panose="02020603050405020304" pitchFamily="18" charset="0"/>
              </a:rPr>
              <a:t>Гриціва</a:t>
            </a:r>
            <a:r>
              <a:rPr lang="uk-UA" sz="2800" b="1" i="1" dirty="0" smtClean="0">
                <a:solidFill>
                  <a:schemeClr val="tx1"/>
                </a:solidFill>
                <a:latin typeface="Times New Roman" panose="02020603050405020304" pitchFamily="18" charset="0"/>
                <a:cs typeface="Times New Roman" panose="02020603050405020304" pitchFamily="18" charset="0"/>
              </a:rPr>
              <a:t> </a:t>
            </a:r>
          </a:p>
          <a:p>
            <a:pPr algn="ctr">
              <a:lnSpc>
                <a:spcPct val="100000"/>
              </a:lnSpc>
            </a:pPr>
            <a:r>
              <a:rPr lang="uk-UA" sz="2800" b="1" i="1" dirty="0" smtClean="0">
                <a:solidFill>
                  <a:schemeClr val="tx1"/>
                </a:solidFill>
                <a:latin typeface="Times New Roman" panose="02020603050405020304" pitchFamily="18" charset="0"/>
                <a:cs typeface="Times New Roman" panose="02020603050405020304" pitchFamily="18" charset="0"/>
              </a:rPr>
              <a:t>випускника </a:t>
            </a:r>
          </a:p>
          <a:p>
            <a:pPr algn="ctr">
              <a:lnSpc>
                <a:spcPct val="100000"/>
              </a:lnSpc>
            </a:pPr>
            <a:r>
              <a:rPr lang="uk-UA" sz="2800" b="1" i="1" dirty="0" err="1" smtClean="0">
                <a:solidFill>
                  <a:schemeClr val="tx1"/>
                </a:solidFill>
                <a:latin typeface="Times New Roman" panose="02020603050405020304" pitchFamily="18" charset="0"/>
                <a:cs typeface="Times New Roman" panose="02020603050405020304" pitchFamily="18" charset="0"/>
              </a:rPr>
              <a:t>Підлісківської</a:t>
            </a:r>
            <a:r>
              <a:rPr lang="uk-UA" sz="2800" b="1" i="1" dirty="0" smtClean="0">
                <a:solidFill>
                  <a:schemeClr val="tx1"/>
                </a:solidFill>
                <a:latin typeface="Times New Roman" panose="02020603050405020304" pitchFamily="18" charset="0"/>
                <a:cs typeface="Times New Roman" panose="02020603050405020304" pitchFamily="18" charset="0"/>
              </a:rPr>
              <a:t> гімназії.</a:t>
            </a:r>
            <a:endParaRPr lang="uk-UA" sz="2800" b="1" i="1" dirty="0">
              <a:solidFill>
                <a:schemeClr val="tx1"/>
              </a:solidFill>
            </a:endParaRPr>
          </a:p>
        </p:txBody>
      </p:sp>
      <p:pic>
        <p:nvPicPr>
          <p:cNvPr id="10" name="Рисунок 9"/>
          <p:cNvPicPr>
            <a:picLocks noChangeAspect="1"/>
          </p:cNvPicPr>
          <p:nvPr/>
        </p:nvPicPr>
        <p:blipFill>
          <a:blip r:embed="rId3"/>
          <a:stretch>
            <a:fillRect/>
          </a:stretch>
        </p:blipFill>
        <p:spPr>
          <a:xfrm>
            <a:off x="6660107" y="0"/>
            <a:ext cx="5336275" cy="6892119"/>
          </a:xfrm>
          <a:prstGeom prst="rect">
            <a:avLst/>
          </a:prstGeom>
        </p:spPr>
      </p:pic>
      <p:sp>
        <p:nvSpPr>
          <p:cNvPr id="3" name="Прямоугольник 2"/>
          <p:cNvSpPr/>
          <p:nvPr/>
        </p:nvSpPr>
        <p:spPr>
          <a:xfrm>
            <a:off x="204716" y="4777381"/>
            <a:ext cx="6455391" cy="2031325"/>
          </a:xfrm>
          <a:prstGeom prst="rect">
            <a:avLst/>
          </a:prstGeom>
        </p:spPr>
        <p:txBody>
          <a:bodyPr wrap="square">
            <a:spAutoFit/>
          </a:bodyPr>
          <a:lstStyle/>
          <a:p>
            <a:r>
              <a:rPr lang="uk-UA" b="1" i="1" dirty="0" smtClean="0">
                <a:latin typeface="Times New Roman" panose="02020603050405020304" pitchFamily="18" charset="0"/>
                <a:cs typeface="Times New Roman" panose="02020603050405020304" pitchFamily="18" charset="0"/>
              </a:rPr>
              <a:t>Підготувала:</a:t>
            </a:r>
            <a:endParaRPr lang="uk-UA" b="1" i="1" dirty="0">
              <a:latin typeface="Times New Roman" panose="02020603050405020304" pitchFamily="18" charset="0"/>
              <a:cs typeface="Times New Roman" panose="02020603050405020304" pitchFamily="18" charset="0"/>
            </a:endParaRPr>
          </a:p>
          <a:p>
            <a:r>
              <a:rPr lang="uk-UA" b="1" i="1" dirty="0">
                <a:latin typeface="Times New Roman" panose="02020603050405020304" pitchFamily="18" charset="0"/>
                <a:cs typeface="Times New Roman" panose="02020603050405020304" pitchFamily="18" charset="0"/>
              </a:rPr>
              <a:t>у</a:t>
            </a:r>
            <a:r>
              <a:rPr lang="uk-UA" b="1" i="1" dirty="0" smtClean="0">
                <a:latin typeface="Times New Roman" panose="02020603050405020304" pitchFamily="18" charset="0"/>
                <a:cs typeface="Times New Roman" panose="02020603050405020304" pitchFamily="18" charset="0"/>
              </a:rPr>
              <a:t>чениця 9 </a:t>
            </a:r>
            <a:r>
              <a:rPr lang="uk-UA" b="1" i="1" dirty="0">
                <a:latin typeface="Times New Roman" panose="02020603050405020304" pitchFamily="18" charset="0"/>
                <a:cs typeface="Times New Roman" panose="02020603050405020304" pitchFamily="18" charset="0"/>
              </a:rPr>
              <a:t>класу </a:t>
            </a:r>
          </a:p>
          <a:p>
            <a:r>
              <a:rPr lang="uk-UA" b="1" i="1" dirty="0" err="1">
                <a:latin typeface="Times New Roman" panose="02020603050405020304" pitchFamily="18" charset="0"/>
                <a:cs typeface="Times New Roman" panose="02020603050405020304" pitchFamily="18" charset="0"/>
              </a:rPr>
              <a:t>Підлісківської</a:t>
            </a:r>
            <a:r>
              <a:rPr lang="uk-UA" b="1" i="1" dirty="0">
                <a:latin typeface="Times New Roman" panose="02020603050405020304" pitchFamily="18" charset="0"/>
                <a:cs typeface="Times New Roman" panose="02020603050405020304" pitchFamily="18" charset="0"/>
              </a:rPr>
              <a:t> гімназії </a:t>
            </a:r>
          </a:p>
          <a:p>
            <a:r>
              <a:rPr lang="uk-UA" b="1" i="1" dirty="0" err="1" smtClean="0">
                <a:latin typeface="Times New Roman" panose="02020603050405020304" pitchFamily="18" charset="0"/>
                <a:cs typeface="Times New Roman" panose="02020603050405020304" pitchFamily="18" charset="0"/>
              </a:rPr>
              <a:t>Дарвай</a:t>
            </a:r>
            <a:r>
              <a:rPr lang="uk-UA" b="1" i="1" dirty="0" smtClean="0">
                <a:latin typeface="Times New Roman" panose="02020603050405020304" pitchFamily="18" charset="0"/>
                <a:cs typeface="Times New Roman" panose="02020603050405020304" pitchFamily="18" charset="0"/>
              </a:rPr>
              <a:t> Христина Ігорівна</a:t>
            </a:r>
            <a:endParaRPr lang="uk-UA" b="1" i="1" dirty="0">
              <a:latin typeface="Times New Roman" panose="02020603050405020304" pitchFamily="18" charset="0"/>
              <a:cs typeface="Times New Roman" panose="02020603050405020304" pitchFamily="18" charset="0"/>
            </a:endParaRPr>
          </a:p>
          <a:p>
            <a:r>
              <a:rPr lang="uk-UA" b="1" i="1" dirty="0">
                <a:latin typeface="Times New Roman" panose="02020603050405020304" pitchFamily="18" charset="0"/>
                <a:cs typeface="Times New Roman" panose="02020603050405020304" pitchFamily="18" charset="0"/>
              </a:rPr>
              <a:t>Керівник :</a:t>
            </a:r>
          </a:p>
          <a:p>
            <a:r>
              <a:rPr lang="uk-UA" b="1" i="1" dirty="0">
                <a:latin typeface="Times New Roman" panose="02020603050405020304" pitchFamily="18" charset="0"/>
                <a:cs typeface="Times New Roman" panose="02020603050405020304" pitchFamily="18" charset="0"/>
              </a:rPr>
              <a:t>асистент вчителя, бібліотекар</a:t>
            </a:r>
          </a:p>
          <a:p>
            <a:r>
              <a:rPr lang="uk-UA" b="1" i="1" dirty="0" err="1">
                <a:latin typeface="Times New Roman" panose="02020603050405020304" pitchFamily="18" charset="0"/>
                <a:cs typeface="Times New Roman" panose="02020603050405020304" pitchFamily="18" charset="0"/>
              </a:rPr>
              <a:t>Шутка</a:t>
            </a:r>
            <a:r>
              <a:rPr lang="uk-UA" b="1" i="1" dirty="0">
                <a:latin typeface="Times New Roman" panose="02020603050405020304" pitchFamily="18" charset="0"/>
                <a:cs typeface="Times New Roman" panose="02020603050405020304" pitchFamily="18" charset="0"/>
              </a:rPr>
              <a:t> Наталія Миколаївна</a:t>
            </a:r>
          </a:p>
        </p:txBody>
      </p:sp>
    </p:spTree>
    <p:extLst>
      <p:ext uri="{BB962C8B-B14F-4D97-AF65-F5344CB8AC3E}">
        <p14:creationId xmlns:p14="http://schemas.microsoft.com/office/powerpoint/2010/main" val="23590204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924334" y="109182"/>
            <a:ext cx="7315200" cy="400110"/>
          </a:xfrm>
          <a:prstGeom prst="rect">
            <a:avLst/>
          </a:prstGeom>
        </p:spPr>
        <p:txBody>
          <a:bodyPr wrap="square">
            <a:spAutoFit/>
          </a:bodyPr>
          <a:lstStyle/>
          <a:p>
            <a:r>
              <a:rPr lang="uk-UA" sz="2000" b="1" i="1" dirty="0" smtClean="0">
                <a:latin typeface="Times New Roman" panose="02020603050405020304" pitchFamily="18" charset="0"/>
                <a:cs typeface="Times New Roman" panose="02020603050405020304" pitchFamily="18" charset="0"/>
              </a:rPr>
              <a:t>Актуальність творчої роботи</a:t>
            </a:r>
            <a:endParaRPr lang="uk-UA" sz="2000" b="1" dirty="0"/>
          </a:p>
        </p:txBody>
      </p:sp>
      <p:sp>
        <p:nvSpPr>
          <p:cNvPr id="5" name="Прямоугольник 4"/>
          <p:cNvSpPr/>
          <p:nvPr/>
        </p:nvSpPr>
        <p:spPr>
          <a:xfrm>
            <a:off x="150124" y="509292"/>
            <a:ext cx="11723427" cy="5847755"/>
          </a:xfrm>
          <a:prstGeom prst="rect">
            <a:avLst/>
          </a:prstGeom>
        </p:spPr>
        <p:txBody>
          <a:bodyPr wrap="square">
            <a:spAutoFit/>
          </a:bodyPr>
          <a:lstStyle/>
          <a:p>
            <a:endParaRPr lang="uk-UA" dirty="0"/>
          </a:p>
          <a:p>
            <a:endParaRPr lang="uk-UA" dirty="0"/>
          </a:p>
          <a:p>
            <a:pPr algn="just"/>
            <a:r>
              <a:rPr lang="uk-UA" sz="2000" i="1" dirty="0" smtClean="0">
                <a:latin typeface="Times New Roman" panose="02020603050405020304" pitchFamily="18" charset="0"/>
                <a:cs typeface="Times New Roman" panose="02020603050405020304" pitchFamily="18" charset="0"/>
              </a:rPr>
              <a:t>          </a:t>
            </a:r>
          </a:p>
          <a:p>
            <a:pPr algn="just"/>
            <a:r>
              <a:rPr lang="uk-UA" sz="2000" i="1" dirty="0">
                <a:latin typeface="Times New Roman" panose="02020603050405020304" pitchFamily="18" charset="0"/>
                <a:cs typeface="Times New Roman" panose="02020603050405020304" pitchFamily="18" charset="0"/>
              </a:rPr>
              <a:t> </a:t>
            </a:r>
            <a:r>
              <a:rPr lang="uk-UA" sz="2000" i="1" dirty="0" smtClean="0">
                <a:latin typeface="Times New Roman" panose="02020603050405020304" pitchFamily="18" charset="0"/>
                <a:cs typeface="Times New Roman" panose="02020603050405020304" pitchFamily="18" charset="0"/>
              </a:rPr>
              <a:t>        Взаємний </a:t>
            </a:r>
            <a:r>
              <a:rPr lang="uk-UA" sz="2000" i="1" dirty="0">
                <a:latin typeface="Times New Roman" panose="02020603050405020304" pitchFamily="18" charset="0"/>
                <a:cs typeface="Times New Roman" panose="02020603050405020304" pitchFamily="18" charset="0"/>
              </a:rPr>
              <a:t>вплив національностей у житті військовополоненого Сергія </a:t>
            </a:r>
            <a:r>
              <a:rPr lang="uk-UA" sz="2000" i="1" dirty="0" err="1">
                <a:latin typeface="Times New Roman" panose="02020603050405020304" pitchFamily="18" charset="0"/>
                <a:cs typeface="Times New Roman" panose="02020603050405020304" pitchFamily="18" charset="0"/>
              </a:rPr>
              <a:t>Гриціва</a:t>
            </a:r>
            <a:r>
              <a:rPr lang="uk-UA" sz="2000" i="1" dirty="0">
                <a:latin typeface="Times New Roman" panose="02020603050405020304" pitchFamily="18" charset="0"/>
                <a:cs typeface="Times New Roman" panose="02020603050405020304" pitchFamily="18" charset="0"/>
              </a:rPr>
              <a:t>» зумовлена сучасними умовами війни, коли питання людяності, міжкультурної взаємодії та збереження гідності людини набувають особливого значення.</a:t>
            </a:r>
          </a:p>
          <a:p>
            <a:pPr algn="just"/>
            <a:r>
              <a:rPr lang="uk-UA" sz="2000" i="1" dirty="0" smtClean="0">
                <a:latin typeface="Times New Roman" panose="02020603050405020304" pitchFamily="18" charset="0"/>
                <a:cs typeface="Times New Roman" panose="02020603050405020304" pitchFamily="18" charset="0"/>
              </a:rPr>
              <a:t>         У </a:t>
            </a:r>
            <a:r>
              <a:rPr lang="uk-UA" sz="2000" i="1" dirty="0">
                <a:latin typeface="Times New Roman" panose="02020603050405020304" pitchFamily="18" charset="0"/>
                <a:cs typeface="Times New Roman" panose="02020603050405020304" pitchFamily="18" charset="0"/>
              </a:rPr>
              <a:t>ситуаціях військового конфлікту та перебування людей у полоні відбувається зіткнення різних культур, мов і світоглядів. Саме в таких екстремальних умовах особливо яскраво проявляються як негативні явища (стереотипи, упередження, ворожість), так і позитивні (взаємодопомога, солідарність, прагнення до порозуміння).</a:t>
            </a:r>
          </a:p>
          <a:p>
            <a:pPr algn="just"/>
            <a:r>
              <a:rPr lang="uk-UA" sz="2000" i="1" dirty="0" smtClean="0">
                <a:latin typeface="Times New Roman" panose="02020603050405020304" pitchFamily="18" charset="0"/>
                <a:cs typeface="Times New Roman" panose="02020603050405020304" pitchFamily="18" charset="0"/>
              </a:rPr>
              <a:t>       Дослідження </a:t>
            </a:r>
            <a:r>
              <a:rPr lang="uk-UA" sz="2000" i="1" dirty="0">
                <a:latin typeface="Times New Roman" panose="02020603050405020304" pitchFamily="18" charset="0"/>
                <a:cs typeface="Times New Roman" panose="02020603050405020304" pitchFamily="18" charset="0"/>
              </a:rPr>
              <a:t>цієї теми є важливим, оскільки дозволяє глибше зрозуміти, як у складних життєвих обставинах формується діалог культур, яким чином він впливає на особистість людини та її світогляд. Особливу цінність має аналіз реального життєвого досвіду військовополоненого Сергія </a:t>
            </a:r>
            <a:r>
              <a:rPr lang="uk-UA" sz="2000" i="1" dirty="0" err="1">
                <a:latin typeface="Times New Roman" panose="02020603050405020304" pitchFamily="18" charset="0"/>
                <a:cs typeface="Times New Roman" panose="02020603050405020304" pitchFamily="18" charset="0"/>
              </a:rPr>
              <a:t>Гриціва</a:t>
            </a:r>
            <a:r>
              <a:rPr lang="uk-UA" sz="2000" i="1" dirty="0">
                <a:latin typeface="Times New Roman" panose="02020603050405020304" pitchFamily="18" charset="0"/>
                <a:cs typeface="Times New Roman" panose="02020603050405020304" pitchFamily="18" charset="0"/>
              </a:rPr>
              <a:t>, що дає змогу поєднати теоретичні положення з практичними спостереженнями.</a:t>
            </a:r>
          </a:p>
          <a:p>
            <a:pPr algn="just"/>
            <a:r>
              <a:rPr lang="uk-UA" sz="2000" i="1" dirty="0" smtClean="0">
                <a:latin typeface="Times New Roman" panose="02020603050405020304" pitchFamily="18" charset="0"/>
                <a:cs typeface="Times New Roman" panose="02020603050405020304" pitchFamily="18" charset="0"/>
              </a:rPr>
              <a:t>      Крім </a:t>
            </a:r>
            <a:r>
              <a:rPr lang="uk-UA" sz="2000" i="1" dirty="0">
                <a:latin typeface="Times New Roman" panose="02020603050405020304" pitchFamily="18" charset="0"/>
                <a:cs typeface="Times New Roman" panose="02020603050405020304" pitchFamily="18" charset="0"/>
              </a:rPr>
              <a:t>того, тема є актуальною з виховної точки зору, адже сприяє формуванню в молоді розуміння цінності миру, толерантності, взаємоповаги та національної ідентичності.</a:t>
            </a:r>
          </a:p>
          <a:p>
            <a:pPr algn="just"/>
            <a:r>
              <a:rPr lang="uk-UA" sz="2000" i="1" dirty="0">
                <a:latin typeface="Times New Roman" panose="02020603050405020304" pitchFamily="18" charset="0"/>
                <a:cs typeface="Times New Roman" panose="02020603050405020304" pitchFamily="18" charset="0"/>
              </a:rPr>
              <a:t>Отже, дослідження діалогу культур у неволі є своєчасним і важливим у контексті сучасних соціальних, культурних та історичних процесів в Україні.</a:t>
            </a:r>
          </a:p>
          <a:p>
            <a:pPr algn="just"/>
            <a:endParaRPr lang="uk-UA" dirty="0"/>
          </a:p>
        </p:txBody>
      </p:sp>
    </p:spTree>
    <p:extLst>
      <p:ext uri="{BB962C8B-B14F-4D97-AF65-F5344CB8AC3E}">
        <p14:creationId xmlns:p14="http://schemas.microsoft.com/office/powerpoint/2010/main" val="55590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14900" y="675286"/>
            <a:ext cx="5431809" cy="5247841"/>
          </a:xfrm>
        </p:spPr>
        <p:txBody>
          <a:bodyPr>
            <a:normAutofit fontScale="90000"/>
          </a:bodyPr>
          <a:lstStyle/>
          <a:p>
            <a:r>
              <a:rPr lang="uk-UA" sz="1800" b="1" i="1" dirty="0">
                <a:latin typeface="Times New Roman" panose="02020603050405020304" pitchFamily="18" charset="0"/>
                <a:cs typeface="Times New Roman" panose="02020603050405020304" pitchFamily="18" charset="0"/>
              </a:rPr>
              <a:t>Мета </a:t>
            </a:r>
            <a:r>
              <a:rPr lang="uk-UA" sz="1800" b="1" i="1" dirty="0" smtClean="0">
                <a:latin typeface="Times New Roman" panose="02020603050405020304" pitchFamily="18" charset="0"/>
                <a:cs typeface="Times New Roman" panose="02020603050405020304" pitchFamily="18" charset="0"/>
              </a:rPr>
              <a:t>дослідження</a:t>
            </a:r>
            <a:r>
              <a:rPr lang="uk-UA" sz="1800" b="1" i="1" dirty="0">
                <a:latin typeface="Times New Roman" panose="02020603050405020304" pitchFamily="18" charset="0"/>
                <a:cs typeface="Times New Roman" panose="02020603050405020304" pitchFamily="18" charset="0"/>
              </a:rPr>
              <a:t/>
            </a:r>
            <a:br>
              <a:rPr lang="uk-UA" sz="1800" b="1" i="1" dirty="0">
                <a:latin typeface="Times New Roman" panose="02020603050405020304" pitchFamily="18" charset="0"/>
                <a:cs typeface="Times New Roman" panose="02020603050405020304" pitchFamily="18" charset="0"/>
              </a:rPr>
            </a:br>
            <a:r>
              <a:rPr lang="uk-UA" sz="1800" b="1" i="1" dirty="0" smtClean="0">
                <a:latin typeface="Times New Roman" panose="02020603050405020304" pitchFamily="18" charset="0"/>
                <a:cs typeface="Times New Roman" panose="02020603050405020304" pitchFamily="18" charset="0"/>
              </a:rPr>
              <a:t>     </a:t>
            </a:r>
            <a:r>
              <a:rPr lang="uk-UA" sz="1800" i="1" dirty="0" smtClean="0">
                <a:latin typeface="Times New Roman" panose="02020603050405020304" pitchFamily="18" charset="0"/>
                <a:cs typeface="Times New Roman" panose="02020603050405020304" pitchFamily="18" charset="0"/>
              </a:rPr>
              <a:t>Дослідити </a:t>
            </a:r>
            <a:r>
              <a:rPr lang="uk-UA" sz="1800" i="1" dirty="0">
                <a:latin typeface="Times New Roman" panose="02020603050405020304" pitchFamily="18" charset="0"/>
                <a:cs typeface="Times New Roman" panose="02020603050405020304" pitchFamily="18" charset="0"/>
              </a:rPr>
              <a:t>особливості взаємного впливу культур представників різних національностей у складних умовах неволі на </a:t>
            </a:r>
            <a:r>
              <a:rPr lang="uk-UA" sz="1800" i="1" dirty="0" smtClean="0">
                <a:latin typeface="Times New Roman" panose="02020603050405020304" pitchFamily="18" charset="0"/>
                <a:cs typeface="Times New Roman" panose="02020603050405020304" pitchFamily="18" charset="0"/>
              </a:rPr>
              <a:t>прикладі життєвої </a:t>
            </a:r>
            <a:r>
              <a:rPr lang="uk-UA" sz="1800" i="1" dirty="0">
                <a:latin typeface="Times New Roman" panose="02020603050405020304" pitchFamily="18" charset="0"/>
                <a:cs typeface="Times New Roman" panose="02020603050405020304" pitchFamily="18" charset="0"/>
              </a:rPr>
              <a:t>історії військовополоненого Сергія </a:t>
            </a:r>
            <a:r>
              <a:rPr lang="uk-UA" sz="1800" i="1" dirty="0" err="1">
                <a:latin typeface="Times New Roman" panose="02020603050405020304" pitchFamily="18" charset="0"/>
                <a:cs typeface="Times New Roman" panose="02020603050405020304" pitchFamily="18" charset="0"/>
              </a:rPr>
              <a:t>Гриціва</a:t>
            </a:r>
            <a:r>
              <a:rPr lang="uk-UA" sz="1800" i="1" dirty="0">
                <a:latin typeface="Times New Roman" panose="02020603050405020304" pitchFamily="18" charset="0"/>
                <a:cs typeface="Times New Roman" panose="02020603050405020304" pitchFamily="18" charset="0"/>
              </a:rPr>
              <a:t>, випускника </a:t>
            </a:r>
            <a:r>
              <a:rPr lang="uk-UA" sz="1800" i="1" dirty="0" err="1">
                <a:latin typeface="Times New Roman" panose="02020603050405020304" pitchFamily="18" charset="0"/>
                <a:cs typeface="Times New Roman" panose="02020603050405020304" pitchFamily="18" charset="0"/>
              </a:rPr>
              <a:t>Підлісківської</a:t>
            </a:r>
            <a:r>
              <a:rPr lang="uk-UA" sz="1800" i="1" dirty="0">
                <a:latin typeface="Times New Roman" panose="02020603050405020304" pitchFamily="18" charset="0"/>
                <a:cs typeface="Times New Roman" panose="02020603050405020304" pitchFamily="18" charset="0"/>
              </a:rPr>
              <a:t> гімназії, а також з’ясувати, як міжкультурний діалог сприяє збереженню </a:t>
            </a:r>
            <a:r>
              <a:rPr lang="uk-UA" sz="1800" i="1" dirty="0" smtClean="0">
                <a:latin typeface="Times New Roman" panose="02020603050405020304" pitchFamily="18" charset="0"/>
                <a:cs typeface="Times New Roman" panose="02020603050405020304" pitchFamily="18" charset="0"/>
              </a:rPr>
              <a:t>людяності</a:t>
            </a:r>
            <a:r>
              <a:rPr lang="uk-UA" sz="1800" i="1" dirty="0">
                <a:latin typeface="Times New Roman" panose="02020603050405020304" pitchFamily="18" charset="0"/>
                <a:cs typeface="Times New Roman" panose="02020603050405020304" pitchFamily="18" charset="0"/>
              </a:rPr>
              <a:t>, ідентичності та моральних цінносте</a:t>
            </a:r>
            <a:r>
              <a:rPr lang="uk-UA" sz="1800" dirty="0">
                <a:latin typeface="Times New Roman" panose="02020603050405020304" pitchFamily="18" charset="0"/>
                <a:cs typeface="Times New Roman" panose="02020603050405020304" pitchFamily="18" charset="0"/>
              </a:rPr>
              <a:t>й.</a:t>
            </a:r>
            <a:br>
              <a:rPr lang="uk-UA" sz="1800" dirty="0">
                <a:latin typeface="Times New Roman" panose="02020603050405020304" pitchFamily="18" charset="0"/>
                <a:cs typeface="Times New Roman" panose="02020603050405020304" pitchFamily="18" charset="0"/>
              </a:rPr>
            </a:br>
            <a:r>
              <a:rPr lang="uk-UA" sz="1800" b="1" i="1" dirty="0" smtClean="0">
                <a:latin typeface="Times New Roman" panose="02020603050405020304" pitchFamily="18" charset="0"/>
                <a:cs typeface="Times New Roman" panose="02020603050405020304" pitchFamily="18" charset="0"/>
              </a:rPr>
              <a:t>Завдання</a:t>
            </a:r>
            <a:r>
              <a:rPr lang="uk-UA" sz="1800" dirty="0">
                <a:latin typeface="Times New Roman" panose="02020603050405020304" pitchFamily="18" charset="0"/>
                <a:cs typeface="Times New Roman" panose="02020603050405020304" pitchFamily="18" charset="0"/>
              </a:rPr>
              <a:t/>
            </a:r>
            <a:br>
              <a:rPr lang="uk-UA" sz="1800" dirty="0">
                <a:latin typeface="Times New Roman" panose="02020603050405020304" pitchFamily="18" charset="0"/>
                <a:cs typeface="Times New Roman" panose="02020603050405020304" pitchFamily="18" charset="0"/>
              </a:rPr>
            </a:br>
            <a:r>
              <a:rPr lang="uk-UA" sz="1800" i="1" dirty="0" smtClean="0">
                <a:latin typeface="Times New Roman" panose="02020603050405020304" pitchFamily="18" charset="0"/>
                <a:cs typeface="Times New Roman" panose="02020603050405020304" pitchFamily="18" charset="0"/>
              </a:rPr>
              <a:t>1. Зібрати </a:t>
            </a:r>
            <a:r>
              <a:rPr lang="uk-UA" sz="1800" i="1" dirty="0">
                <a:latin typeface="Times New Roman" panose="02020603050405020304" pitchFamily="18" charset="0"/>
                <a:cs typeface="Times New Roman" panose="02020603050405020304" pitchFamily="18" charset="0"/>
              </a:rPr>
              <a:t>та опрацювати інформацію про життєвий шлях Сергія </a:t>
            </a:r>
            <a:r>
              <a:rPr lang="uk-UA" sz="1800" i="1" dirty="0" err="1">
                <a:latin typeface="Times New Roman" panose="02020603050405020304" pitchFamily="18" charset="0"/>
                <a:cs typeface="Times New Roman" panose="02020603050405020304" pitchFamily="18" charset="0"/>
              </a:rPr>
              <a:t>Гриціва</a:t>
            </a:r>
            <a:r>
              <a:rPr lang="uk-UA" sz="1800" i="1" dirty="0">
                <a:latin typeface="Times New Roman" panose="02020603050405020304" pitchFamily="18" charset="0"/>
                <a:cs typeface="Times New Roman" panose="02020603050405020304" pitchFamily="18" charset="0"/>
              </a:rPr>
              <a:t>.</a:t>
            </a:r>
            <a:br>
              <a:rPr lang="uk-UA" sz="1800" i="1" dirty="0">
                <a:latin typeface="Times New Roman" panose="02020603050405020304" pitchFamily="18" charset="0"/>
                <a:cs typeface="Times New Roman" panose="02020603050405020304" pitchFamily="18" charset="0"/>
              </a:rPr>
            </a:br>
            <a:r>
              <a:rPr lang="uk-UA" sz="1800" i="1" dirty="0" smtClean="0">
                <a:latin typeface="Times New Roman" panose="02020603050405020304" pitchFamily="18" charset="0"/>
                <a:cs typeface="Times New Roman" panose="02020603050405020304" pitchFamily="18" charset="0"/>
              </a:rPr>
              <a:t>2. Дослідити </a:t>
            </a:r>
            <a:r>
              <a:rPr lang="uk-UA" sz="1800" i="1" dirty="0">
                <a:latin typeface="Times New Roman" panose="02020603050405020304" pitchFamily="18" charset="0"/>
                <a:cs typeface="Times New Roman" panose="02020603050405020304" pitchFamily="18" charset="0"/>
              </a:rPr>
              <a:t>умови перебування військовополонених та особливості їхнього повсякденного життя.</a:t>
            </a:r>
            <a:br>
              <a:rPr lang="uk-UA" sz="1800" i="1" dirty="0">
                <a:latin typeface="Times New Roman" panose="02020603050405020304" pitchFamily="18" charset="0"/>
                <a:cs typeface="Times New Roman" panose="02020603050405020304" pitchFamily="18" charset="0"/>
              </a:rPr>
            </a:br>
            <a:r>
              <a:rPr lang="uk-UA" sz="1800" i="1" dirty="0" smtClean="0">
                <a:latin typeface="Times New Roman" panose="02020603050405020304" pitchFamily="18" charset="0"/>
                <a:cs typeface="Times New Roman" panose="02020603050405020304" pitchFamily="18" charset="0"/>
              </a:rPr>
              <a:t>3. Проаналізувати </a:t>
            </a:r>
            <a:r>
              <a:rPr lang="uk-UA" sz="1800" i="1" dirty="0">
                <a:latin typeface="Times New Roman" panose="02020603050405020304" pitchFamily="18" charset="0"/>
                <a:cs typeface="Times New Roman" panose="02020603050405020304" pitchFamily="18" charset="0"/>
              </a:rPr>
              <a:t>взаємодію представників різних національностей у неволі.</a:t>
            </a:r>
            <a:br>
              <a:rPr lang="uk-UA" sz="1800" i="1" dirty="0">
                <a:latin typeface="Times New Roman" panose="02020603050405020304" pitchFamily="18" charset="0"/>
                <a:cs typeface="Times New Roman" panose="02020603050405020304" pitchFamily="18" charset="0"/>
              </a:rPr>
            </a:br>
            <a:r>
              <a:rPr lang="uk-UA" sz="1800" i="1" dirty="0" smtClean="0">
                <a:latin typeface="Times New Roman" panose="02020603050405020304" pitchFamily="18" charset="0"/>
                <a:cs typeface="Times New Roman" panose="02020603050405020304" pitchFamily="18" charset="0"/>
              </a:rPr>
              <a:t>4. Визначити</a:t>
            </a:r>
            <a:r>
              <a:rPr lang="uk-UA" sz="1800" i="1" dirty="0">
                <a:latin typeface="Times New Roman" panose="02020603050405020304" pitchFamily="18" charset="0"/>
                <a:cs typeface="Times New Roman" panose="02020603050405020304" pitchFamily="18" charset="0"/>
              </a:rPr>
              <a:t>, як культурні традиції, мова та звичаї впливають на формування взаєморозуміння між людьми.</a:t>
            </a:r>
            <a:br>
              <a:rPr lang="uk-UA" sz="1800" i="1" dirty="0">
                <a:latin typeface="Times New Roman" panose="02020603050405020304" pitchFamily="18" charset="0"/>
                <a:cs typeface="Times New Roman" panose="02020603050405020304" pitchFamily="18" charset="0"/>
              </a:rPr>
            </a:br>
            <a:r>
              <a:rPr lang="uk-UA" sz="1800" i="1" dirty="0" smtClean="0">
                <a:latin typeface="Times New Roman" panose="02020603050405020304" pitchFamily="18" charset="0"/>
                <a:cs typeface="Times New Roman" panose="02020603050405020304" pitchFamily="18" charset="0"/>
              </a:rPr>
              <a:t>5. З’ясувати </a:t>
            </a:r>
            <a:r>
              <a:rPr lang="uk-UA" sz="1800" i="1" dirty="0">
                <a:latin typeface="Times New Roman" panose="02020603050405020304" pitchFamily="18" charset="0"/>
                <a:cs typeface="Times New Roman" panose="02020603050405020304" pitchFamily="18" charset="0"/>
              </a:rPr>
              <a:t>роль підтримки, солідарності та людяності у середовищі військовополонених.</a:t>
            </a:r>
            <a:br>
              <a:rPr lang="uk-UA" sz="1800" i="1" dirty="0">
                <a:latin typeface="Times New Roman" panose="02020603050405020304" pitchFamily="18" charset="0"/>
                <a:cs typeface="Times New Roman" panose="02020603050405020304" pitchFamily="18" charset="0"/>
              </a:rPr>
            </a:br>
            <a:r>
              <a:rPr lang="uk-UA" sz="1800" i="1" dirty="0" smtClean="0">
                <a:latin typeface="Times New Roman" panose="02020603050405020304" pitchFamily="18" charset="0"/>
                <a:cs typeface="Times New Roman" panose="02020603050405020304" pitchFamily="18" charset="0"/>
              </a:rPr>
              <a:t>6. Розкрити </a:t>
            </a:r>
            <a:r>
              <a:rPr lang="uk-UA" sz="1800" i="1" dirty="0">
                <a:latin typeface="Times New Roman" panose="02020603050405020304" pitchFamily="18" charset="0"/>
                <a:cs typeface="Times New Roman" panose="02020603050405020304" pitchFamily="18" charset="0"/>
              </a:rPr>
              <a:t>значення міжкультурного діалогу як чинника духовної стійкості людини.</a:t>
            </a:r>
            <a:br>
              <a:rPr lang="uk-UA" sz="1800" i="1" dirty="0">
                <a:latin typeface="Times New Roman" panose="02020603050405020304" pitchFamily="18" charset="0"/>
                <a:cs typeface="Times New Roman" panose="02020603050405020304" pitchFamily="18" charset="0"/>
              </a:rPr>
            </a:br>
            <a:r>
              <a:rPr lang="uk-UA" sz="1800" i="1" dirty="0" smtClean="0">
                <a:latin typeface="Times New Roman" panose="02020603050405020304" pitchFamily="18" charset="0"/>
                <a:cs typeface="Times New Roman" panose="02020603050405020304" pitchFamily="18" charset="0"/>
              </a:rPr>
              <a:t>7. Узагальнити </a:t>
            </a:r>
            <a:r>
              <a:rPr lang="uk-UA" sz="1800" i="1" dirty="0">
                <a:latin typeface="Times New Roman" panose="02020603050405020304" pitchFamily="18" charset="0"/>
                <a:cs typeface="Times New Roman" panose="02020603050405020304" pitchFamily="18" charset="0"/>
              </a:rPr>
              <a:t>отримані результати та зробити висновки про значення культурного взаємовпливу в екстремальних умов</a:t>
            </a:r>
          </a:p>
        </p:txBody>
      </p:sp>
      <p:pic>
        <p:nvPicPr>
          <p:cNvPr id="4" name="Объект 3"/>
          <p:cNvPicPr>
            <a:picLocks noGrp="1" noChangeAspect="1"/>
          </p:cNvPicPr>
          <p:nvPr>
            <p:ph idx="1"/>
          </p:nvPr>
        </p:nvPicPr>
        <p:blipFill>
          <a:blip r:embed="rId3"/>
          <a:stretch>
            <a:fillRect/>
          </a:stretch>
        </p:blipFill>
        <p:spPr>
          <a:xfrm>
            <a:off x="7674592" y="2276901"/>
            <a:ext cx="4517408" cy="4581099"/>
          </a:xfrm>
          <a:prstGeom prst="rect">
            <a:avLst/>
          </a:prstGeom>
        </p:spPr>
      </p:pic>
    </p:spTree>
    <p:extLst>
      <p:ext uri="{BB962C8B-B14F-4D97-AF65-F5344CB8AC3E}">
        <p14:creationId xmlns:p14="http://schemas.microsoft.com/office/powerpoint/2010/main" val="25273439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4294967295"/>
          </p:nvPr>
        </p:nvSpPr>
        <p:spPr>
          <a:xfrm>
            <a:off x="1707107" y="632347"/>
            <a:ext cx="8915400" cy="3778250"/>
          </a:xfrm>
        </p:spPr>
        <p:txBody>
          <a:bodyPr>
            <a:noAutofit/>
          </a:bodyPr>
          <a:lstStyle/>
          <a:p>
            <a:pPr marL="0" indent="0" algn="just">
              <a:buNone/>
            </a:pPr>
            <a:r>
              <a:rPr lang="uk-UA" sz="2000" i="1" dirty="0" smtClean="0">
                <a:latin typeface="Times New Roman" panose="02020603050405020304" pitchFamily="18" charset="0"/>
                <a:cs typeface="Times New Roman" panose="02020603050405020304" pitchFamily="18" charset="0"/>
              </a:rPr>
              <a:t>    Війна </a:t>
            </a:r>
            <a:r>
              <a:rPr lang="uk-UA" sz="2000" i="1" dirty="0">
                <a:latin typeface="Times New Roman" panose="02020603050405020304" pitchFamily="18" charset="0"/>
                <a:cs typeface="Times New Roman" panose="02020603050405020304" pitchFamily="18" charset="0"/>
              </a:rPr>
              <a:t>— це не лише протистояння зброї, а й випробування людяності, гідності та внутрішньої сили. У складних умовах неволі людина опиняється на межі фізичних і моральних можливостей. Саме там, де здається, що надії майже не залишається, народжується справжній діалог культур — тихий, але надзвичайно важливий.</a:t>
            </a:r>
          </a:p>
          <a:p>
            <a:pPr marL="0" indent="0" algn="just">
              <a:buNone/>
            </a:pPr>
            <a:r>
              <a:rPr lang="uk-UA" sz="2000" i="1" dirty="0" smtClean="0">
                <a:latin typeface="Times New Roman" panose="02020603050405020304" pitchFamily="18" charset="0"/>
                <a:cs typeface="Times New Roman" panose="02020603050405020304" pitchFamily="18" charset="0"/>
              </a:rPr>
              <a:t>    Історія </a:t>
            </a:r>
            <a:r>
              <a:rPr lang="uk-UA" sz="2000" i="1" dirty="0">
                <a:latin typeface="Times New Roman" panose="02020603050405020304" pitchFamily="18" charset="0"/>
                <a:cs typeface="Times New Roman" panose="02020603050405020304" pitchFamily="18" charset="0"/>
              </a:rPr>
              <a:t>військовополоненого Сергія </a:t>
            </a:r>
            <a:r>
              <a:rPr lang="uk-UA" sz="2000" i="1" dirty="0" err="1">
                <a:latin typeface="Times New Roman" panose="02020603050405020304" pitchFamily="18" charset="0"/>
                <a:cs typeface="Times New Roman" panose="02020603050405020304" pitchFamily="18" charset="0"/>
              </a:rPr>
              <a:t>Гриціва</a:t>
            </a:r>
            <a:r>
              <a:rPr lang="uk-UA" sz="2000" i="1" dirty="0">
                <a:latin typeface="Times New Roman" panose="02020603050405020304" pitchFamily="18" charset="0"/>
                <a:cs typeface="Times New Roman" panose="02020603050405020304" pitchFamily="18" charset="0"/>
              </a:rPr>
              <a:t>, випускника </a:t>
            </a:r>
            <a:r>
              <a:rPr lang="uk-UA" sz="2000" i="1" dirty="0" err="1">
                <a:latin typeface="Times New Roman" panose="02020603050405020304" pitchFamily="18" charset="0"/>
                <a:cs typeface="Times New Roman" panose="02020603050405020304" pitchFamily="18" charset="0"/>
              </a:rPr>
              <a:t>Підлісківської</a:t>
            </a:r>
            <a:r>
              <a:rPr lang="uk-UA" sz="2000" i="1" dirty="0">
                <a:latin typeface="Times New Roman" panose="02020603050405020304" pitchFamily="18" charset="0"/>
                <a:cs typeface="Times New Roman" panose="02020603050405020304" pitchFamily="18" charset="0"/>
              </a:rPr>
              <a:t> гімназії, є прикладом того, як у найтяжчих обставинах люди різних національностей здатні знаходити спільну мову. У неволі стираються звичні межі між культурами, адже всі опиняються в однакових умовах: далеко від дому, рідних і звичного життя. Тут важливими стають не походження чи мова, а підтримка, співчуття і взаєморозуміння.</a:t>
            </a:r>
          </a:p>
          <a:p>
            <a:pPr marL="0" indent="0" algn="just">
              <a:buNone/>
            </a:pPr>
            <a:r>
              <a:rPr lang="uk-UA" sz="2000" i="1" dirty="0" smtClean="0">
                <a:latin typeface="Times New Roman" panose="02020603050405020304" pitchFamily="18" charset="0"/>
                <a:cs typeface="Times New Roman" panose="02020603050405020304" pitchFamily="18" charset="0"/>
              </a:rPr>
              <a:t>    Повсякденне </a:t>
            </a:r>
            <a:r>
              <a:rPr lang="uk-UA" sz="2000" i="1" dirty="0">
                <a:latin typeface="Times New Roman" panose="02020603050405020304" pitchFamily="18" charset="0"/>
                <a:cs typeface="Times New Roman" panose="02020603050405020304" pitchFamily="18" charset="0"/>
              </a:rPr>
              <a:t>життя військовополонених сповнене труднощів: обмежене харчування, складні санітарні умови, психологічний тиск. Проте навіть у таких обставинах люди знаходять способи підтримати одне одного. Вони діляться спогадами про свої традиції, розповідають про рідні краї, навчають одне </a:t>
            </a:r>
            <a:r>
              <a:rPr lang="uk-UA" sz="2000" i="1" dirty="0" smtClean="0">
                <a:latin typeface="Times New Roman" panose="02020603050405020304" pitchFamily="18" charset="0"/>
                <a:cs typeface="Times New Roman" panose="02020603050405020304" pitchFamily="18" charset="0"/>
              </a:rPr>
              <a:t>одного </a:t>
            </a:r>
            <a:r>
              <a:rPr lang="uk-UA" sz="2000" i="1" dirty="0">
                <a:latin typeface="Times New Roman" panose="02020603050405020304" pitchFamily="18" charset="0"/>
                <a:cs typeface="Times New Roman" panose="02020603050405020304" pitchFamily="18" charset="0"/>
              </a:rPr>
              <a:t>слів різними </a:t>
            </a:r>
            <a:r>
              <a:rPr lang="uk-UA" sz="2000" i="1" dirty="0" smtClean="0">
                <a:latin typeface="Times New Roman" panose="02020603050405020304" pitchFamily="18" charset="0"/>
                <a:cs typeface="Times New Roman" panose="02020603050405020304" pitchFamily="18" charset="0"/>
              </a:rPr>
              <a:t>мовами. </a:t>
            </a:r>
            <a:r>
              <a:rPr lang="uk-UA" sz="2000" i="1" dirty="0">
                <a:latin typeface="Times New Roman" panose="02020603050405020304" pitchFamily="18" charset="0"/>
                <a:cs typeface="Times New Roman" panose="02020603050405020304" pitchFamily="18" charset="0"/>
              </a:rPr>
              <a:t>Так виникає особливий простір взаємного збагачення культур, де кожен відкриває для себе щось но</a:t>
            </a:r>
            <a:r>
              <a:rPr lang="uk-UA" sz="2000" dirty="0">
                <a:latin typeface="Times New Roman" panose="02020603050405020304" pitchFamily="18" charset="0"/>
                <a:cs typeface="Times New Roman" panose="02020603050405020304" pitchFamily="18" charset="0"/>
              </a:rPr>
              <a:t>ве.</a:t>
            </a:r>
          </a:p>
        </p:txBody>
      </p:sp>
    </p:spTree>
    <p:extLst>
      <p:ext uri="{BB962C8B-B14F-4D97-AF65-F5344CB8AC3E}">
        <p14:creationId xmlns:p14="http://schemas.microsoft.com/office/powerpoint/2010/main" val="27077213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2012" y="0"/>
            <a:ext cx="11805313" cy="6771084"/>
          </a:xfrm>
          <a:prstGeom prst="rect">
            <a:avLst/>
          </a:prstGeom>
        </p:spPr>
        <p:txBody>
          <a:bodyPr wrap="square">
            <a:spAutoFit/>
          </a:bodyPr>
          <a:lstStyle/>
          <a:p>
            <a:pPr algn="just">
              <a:spcAft>
                <a:spcPts val="0"/>
              </a:spcAft>
            </a:pPr>
            <a:r>
              <a:rPr lang="uk-UA" sz="2000" dirty="0" smtClean="0">
                <a:effectLst/>
                <a:latin typeface="Times New Roman" panose="02020603050405020304" pitchFamily="18" charset="0"/>
                <a:ea typeface="Calibri" panose="020F0502020204030204" pitchFamily="34" charset="0"/>
                <a:cs typeface="Times New Roman" panose="02020603050405020304" pitchFamily="18" charset="0"/>
              </a:rPr>
              <a:t>       </a:t>
            </a:r>
          </a:p>
          <a:p>
            <a:pPr algn="just">
              <a:spcAft>
                <a:spcPts val="0"/>
              </a:spcAft>
            </a:pPr>
            <a:r>
              <a:rPr lang="uk-UA" sz="2000" i="1" dirty="0">
                <a:latin typeface="Times New Roman" panose="02020603050405020304" pitchFamily="18" charset="0"/>
                <a:ea typeface="Calibri" panose="020F0502020204030204" pitchFamily="34" charset="0"/>
                <a:cs typeface="Times New Roman" panose="02020603050405020304" pitchFamily="18" charset="0"/>
              </a:rPr>
              <a:t> </a:t>
            </a:r>
            <a:r>
              <a:rPr lang="uk-UA" sz="2000" i="1" dirty="0" smtClean="0">
                <a:latin typeface="Times New Roman" panose="02020603050405020304" pitchFamily="18" charset="0"/>
                <a:ea typeface="Calibri" panose="020F0502020204030204" pitchFamily="34" charset="0"/>
                <a:cs typeface="Times New Roman" panose="02020603050405020304" pitchFamily="18" charset="0"/>
              </a:rPr>
              <a:t>    </a:t>
            </a:r>
            <a:r>
              <a:rPr lang="uk-UA" i="1" dirty="0" smtClean="0">
                <a:effectLst/>
                <a:latin typeface="Times New Roman" panose="02020603050405020304" pitchFamily="18" charset="0"/>
                <a:ea typeface="Calibri" panose="020F0502020204030204" pitchFamily="34" charset="0"/>
                <a:cs typeface="Times New Roman" panose="02020603050405020304" pitchFamily="18" charset="0"/>
              </a:rPr>
              <a:t>Народився Сергій Гриців він у невеликому гірському селі </a:t>
            </a:r>
            <a:r>
              <a:rPr lang="uk-UA" i="1" dirty="0" err="1" smtClean="0">
                <a:effectLst/>
                <a:latin typeface="Times New Roman" panose="02020603050405020304" pitchFamily="18" charset="0"/>
                <a:ea typeface="Calibri" panose="020F0502020204030204" pitchFamily="34" charset="0"/>
                <a:cs typeface="Times New Roman" panose="02020603050405020304" pitchFamily="18" charset="0"/>
              </a:rPr>
              <a:t>Ангелівка</a:t>
            </a:r>
            <a:r>
              <a:rPr lang="uk-UA" i="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uk-UA" i="1" dirty="0" err="1" smtClean="0">
                <a:effectLst/>
                <a:latin typeface="Times New Roman" panose="02020603050405020304" pitchFamily="18" charset="0"/>
                <a:ea typeface="Calibri" panose="020F0502020204030204" pitchFamily="34" charset="0"/>
                <a:cs typeface="Times New Roman" panose="02020603050405020304" pitchFamily="18" charset="0"/>
              </a:rPr>
              <a:t>Долинського</a:t>
            </a:r>
            <a:r>
              <a:rPr lang="uk-UA" i="1" dirty="0" smtClean="0">
                <a:effectLst/>
                <a:latin typeface="Times New Roman" panose="02020603050405020304" pitchFamily="18" charset="0"/>
                <a:ea typeface="Calibri" panose="020F0502020204030204" pitchFamily="34" charset="0"/>
                <a:cs typeface="Times New Roman" panose="02020603050405020304" pitchFamily="18" charset="0"/>
              </a:rPr>
              <a:t> району Івано-Франківської області. З дитинства він був допитливим, любив читати і мріяв про професію, яка допомагатиме людям. </a:t>
            </a:r>
          </a:p>
          <a:p>
            <a:pPr algn="just">
              <a:spcAft>
                <a:spcPts val="0"/>
              </a:spcAft>
            </a:pPr>
            <a:r>
              <a:rPr lang="uk-UA" i="1" dirty="0" smtClean="0">
                <a:effectLst/>
                <a:latin typeface="Times New Roman" panose="02020603050405020304" pitchFamily="18" charset="0"/>
                <a:ea typeface="Calibri" panose="020F0502020204030204" pitchFamily="34" charset="0"/>
                <a:cs typeface="Times New Roman" panose="02020603050405020304" pitchFamily="18" charset="0"/>
              </a:rPr>
              <a:t>      Закінчивши   </a:t>
            </a:r>
            <a:r>
              <a:rPr lang="uk-UA" i="1" dirty="0" err="1" smtClean="0">
                <a:effectLst/>
                <a:latin typeface="Times New Roman" panose="02020603050405020304" pitchFamily="18" charset="0"/>
                <a:ea typeface="Calibri" panose="020F0502020204030204" pitchFamily="34" charset="0"/>
                <a:cs typeface="Times New Roman" panose="02020603050405020304" pitchFamily="18" charset="0"/>
              </a:rPr>
              <a:t>Підлісківську</a:t>
            </a:r>
            <a:r>
              <a:rPr lang="uk-UA" i="1" dirty="0" smtClean="0">
                <a:effectLst/>
                <a:latin typeface="Times New Roman" panose="02020603050405020304" pitchFamily="18" charset="0"/>
                <a:ea typeface="Calibri" panose="020F0502020204030204" pitchFamily="34" charset="0"/>
                <a:cs typeface="Times New Roman" panose="02020603050405020304" pitchFamily="18" charset="0"/>
              </a:rPr>
              <a:t> загальноосвітню школу І-ІІ ступенів. вступив до Львівського університету внутрішніх справ України. </a:t>
            </a:r>
          </a:p>
          <a:p>
            <a:pPr algn="just">
              <a:spcAft>
                <a:spcPts val="0"/>
              </a:spcAft>
            </a:pPr>
            <a:r>
              <a:rPr lang="uk-UA" i="1" dirty="0" smtClean="0">
                <a:effectLst/>
                <a:latin typeface="Times New Roman" panose="02020603050405020304" pitchFamily="18" charset="0"/>
                <a:ea typeface="Calibri" panose="020F0502020204030204" pitchFamily="34" charset="0"/>
                <a:cs typeface="Times New Roman" panose="02020603050405020304" pitchFamily="18" charset="0"/>
              </a:rPr>
              <a:t>      Його завжди вирізняли працьовитість, відповідальність і готовність допомогти іншим. Ще до початку військових дій він жив звичайним життям: навчався, спілкувався з друзями, допомагав родині. Він мріяв подорожувати Україною та світом, реалізовувати свої плани і будувати майбутнє. Любив спорт і часто займався футболом, волейболом та бігом, щоб бути витривалим і сильним.</a:t>
            </a:r>
          </a:p>
          <a:p>
            <a:pPr algn="just"/>
            <a:r>
              <a:rPr lang="uk-UA" i="1" dirty="0" smtClean="0">
                <a:effectLst/>
                <a:latin typeface="Times New Roman" panose="02020603050405020304" pitchFamily="18" charset="0"/>
                <a:ea typeface="Calibri" panose="020F0502020204030204" pitchFamily="34" charset="0"/>
                <a:cs typeface="Times New Roman" panose="02020603050405020304" pitchFamily="18" charset="0"/>
              </a:rPr>
              <a:t>       У 2012 році коли розпочалася антитерористична операція, він зрозумів, що не може залишатися осторонь. Попри молодий вік і спокійне життя до цього, він вирішив стати на захист своєї країни. Так почався його шлях від звичайного студента до українського воїна, який згодом пройде через тяжкі випробування, у тому числі полон. </a:t>
            </a:r>
          </a:p>
          <a:p>
            <a:r>
              <a:rPr lang="uk-UA" i="1" dirty="0" smtClean="0">
                <a:latin typeface="Times New Roman" panose="02020603050405020304" pitchFamily="18" charset="0"/>
                <a:cs typeface="Times New Roman" panose="02020603050405020304" pitchFamily="18" charset="0"/>
              </a:rPr>
              <a:t>      Лютий </a:t>
            </a:r>
            <a:r>
              <a:rPr lang="uk-UA" i="1" dirty="0">
                <a:latin typeface="Times New Roman" panose="02020603050405020304" pitchFamily="18" charset="0"/>
                <a:cs typeface="Times New Roman" panose="02020603050405020304" pitchFamily="18" charset="0"/>
              </a:rPr>
              <a:t>2024…. </a:t>
            </a:r>
            <a:r>
              <a:rPr lang="uk-UA" i="1" dirty="0" err="1">
                <a:latin typeface="Times New Roman" panose="02020603050405020304" pitchFamily="18" charset="0"/>
                <a:cs typeface="Times New Roman" panose="02020603050405020304" pitchFamily="18" charset="0"/>
              </a:rPr>
              <a:t>Повномаштабна</a:t>
            </a:r>
            <a:r>
              <a:rPr lang="uk-UA" i="1" dirty="0">
                <a:latin typeface="Times New Roman" panose="02020603050405020304" pitchFamily="18" charset="0"/>
                <a:cs typeface="Times New Roman" panose="02020603050405020304" pitchFamily="18" charset="0"/>
              </a:rPr>
              <a:t> війна застала Сергія у </a:t>
            </a:r>
            <a:r>
              <a:rPr lang="uk-UA" i="1" dirty="0" err="1">
                <a:latin typeface="Times New Roman" panose="02020603050405020304" pitchFamily="18" charset="0"/>
                <a:cs typeface="Times New Roman" panose="02020603050405020304" pitchFamily="18" charset="0"/>
              </a:rPr>
              <a:t>Павлопіллі</a:t>
            </a:r>
            <a:r>
              <a:rPr lang="uk-UA" i="1" dirty="0">
                <a:latin typeface="Times New Roman" panose="02020603050405020304" pitchFamily="18" charset="0"/>
                <a:cs typeface="Times New Roman" panose="02020603050405020304" pitchFamily="18" charset="0"/>
              </a:rPr>
              <a:t> Маріупольського району. Їхня бригада під тиском «</a:t>
            </a:r>
            <a:r>
              <a:rPr lang="uk-UA" i="1" dirty="0" err="1">
                <a:latin typeface="Times New Roman" panose="02020603050405020304" pitchFamily="18" charset="0"/>
                <a:cs typeface="Times New Roman" panose="02020603050405020304" pitchFamily="18" charset="0"/>
              </a:rPr>
              <a:t>освободітєлєй</a:t>
            </a:r>
            <a:r>
              <a:rPr lang="uk-UA" i="1" dirty="0">
                <a:latin typeface="Times New Roman" panose="02020603050405020304" pitchFamily="18" charset="0"/>
                <a:cs typeface="Times New Roman" panose="02020603050405020304" pitchFamily="18" charset="0"/>
              </a:rPr>
              <a:t>» відійшла  у місто Маріуполь.</a:t>
            </a:r>
          </a:p>
          <a:p>
            <a:endParaRPr lang="uk-UA" i="1" dirty="0" smtClean="0">
              <a:latin typeface="Times New Roman" panose="02020603050405020304" pitchFamily="18" charset="0"/>
              <a:cs typeface="Times New Roman" panose="02020603050405020304" pitchFamily="18" charset="0"/>
            </a:endParaRPr>
          </a:p>
          <a:p>
            <a:r>
              <a:rPr lang="uk-UA" i="1" dirty="0" smtClean="0">
                <a:latin typeface="Times New Roman" panose="02020603050405020304" pitchFamily="18" charset="0"/>
                <a:cs typeface="Times New Roman" panose="02020603050405020304" pitchFamily="18" charset="0"/>
              </a:rPr>
              <a:t>Зі спогадів Сергія……«Обстріли </a:t>
            </a:r>
            <a:r>
              <a:rPr lang="uk-UA" i="1" dirty="0">
                <a:latin typeface="Times New Roman" panose="02020603050405020304" pitchFamily="18" charset="0"/>
                <a:cs typeface="Times New Roman" panose="02020603050405020304" pitchFamily="18" charset="0"/>
              </a:rPr>
              <a:t>позиції почалися десь 17 лютого. Почали обстрілювати «градами», великокаліберною ствольною артилерією. 24 лютого я був відряджений на </a:t>
            </a:r>
            <a:r>
              <a:rPr lang="uk-UA" i="1" dirty="0" err="1">
                <a:latin typeface="Times New Roman" panose="02020603050405020304" pitchFamily="18" charset="0"/>
                <a:cs typeface="Times New Roman" panose="02020603050405020304" pitchFamily="18" charset="0"/>
              </a:rPr>
              <a:t>бронегрупу</a:t>
            </a:r>
            <a:r>
              <a:rPr lang="uk-UA" i="1" dirty="0">
                <a:latin typeface="Times New Roman" panose="02020603050405020304" pitchFamily="18" charset="0"/>
                <a:cs typeface="Times New Roman" panose="02020603050405020304" pitchFamily="18" charset="0"/>
              </a:rPr>
              <a:t>, і орієнтовно о 03.00 ми вирушили на маневрені дії. До 28 лютого ми їздили полями, евакуйовували наших побратимів та забезпечували вогневу підтримку, але вже з 26 лютого наші почали відступати на запасні позиції. Відійшли ми за річку </a:t>
            </a:r>
            <a:r>
              <a:rPr lang="uk-UA" i="1" dirty="0" err="1">
                <a:latin typeface="Times New Roman" panose="02020603050405020304" pitchFamily="18" charset="0"/>
                <a:cs typeface="Times New Roman" panose="02020603050405020304" pitchFamily="18" charset="0"/>
              </a:rPr>
              <a:t>Кальчик</a:t>
            </a:r>
            <a:r>
              <a:rPr lang="uk-UA" i="1" dirty="0">
                <a:latin typeface="Times New Roman" panose="02020603050405020304" pitchFamily="18" charset="0"/>
                <a:cs typeface="Times New Roman" panose="02020603050405020304" pitchFamily="18" charset="0"/>
              </a:rPr>
              <a:t>, там почалися перші загиблі та поранені з мого підрозділу. Нашими сусідами були 56 бригада. Їх прорвали, і ворог почав заходити до нас з лівого боку. Тож 28 лютого ми попрямували на завод. Знайшли пачку </a:t>
            </a:r>
            <a:r>
              <a:rPr lang="uk-UA" i="1" dirty="0" err="1">
                <a:latin typeface="Times New Roman" panose="02020603050405020304" pitchFamily="18" charset="0"/>
                <a:cs typeface="Times New Roman" panose="02020603050405020304" pitchFamily="18" charset="0"/>
              </a:rPr>
              <a:t>крекера</a:t>
            </a:r>
            <a:r>
              <a:rPr lang="uk-UA" i="1" dirty="0">
                <a:latin typeface="Times New Roman" panose="02020603050405020304" pitchFamily="18" charset="0"/>
                <a:cs typeface="Times New Roman" panose="02020603050405020304" pitchFamily="18" charset="0"/>
              </a:rPr>
              <a:t>, де було вісім штучок»,- згадує Сергій  Це була довга дорога, але воїнів свого підрозділу Сергій Романович привів живими. Розпочалися жорстокі бої….Найжорстокіші в історії України….Закінчилися запаси боєприпасів, їжі, води….»</a:t>
            </a:r>
          </a:p>
          <a:p>
            <a:pPr algn="just"/>
            <a:endParaRPr lang="uk-UA"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68288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6479" y="333137"/>
            <a:ext cx="11900846" cy="6740307"/>
          </a:xfrm>
          <a:prstGeom prst="rect">
            <a:avLst/>
          </a:prstGeom>
        </p:spPr>
        <p:txBody>
          <a:bodyPr wrap="square">
            <a:spAutoFit/>
          </a:bodyPr>
          <a:lstStyle/>
          <a:p>
            <a:pPr algn="just"/>
            <a:r>
              <a:rPr lang="uk-UA" dirty="0" smtClean="0">
                <a:latin typeface="Times New Roman" panose="02020603050405020304" pitchFamily="18" charset="0"/>
                <a:cs typeface="Times New Roman" panose="02020603050405020304" pitchFamily="18" charset="0"/>
              </a:rPr>
              <a:t>        </a:t>
            </a:r>
            <a:r>
              <a:rPr lang="uk-UA" i="1" dirty="0" smtClean="0">
                <a:latin typeface="Times New Roman" panose="02020603050405020304" pitchFamily="18" charset="0"/>
                <a:cs typeface="Times New Roman" panose="02020603050405020304" pitchFamily="18" charset="0"/>
              </a:rPr>
              <a:t>Перебування Сергія </a:t>
            </a:r>
            <a:r>
              <a:rPr lang="uk-UA" i="1" dirty="0" err="1" smtClean="0">
                <a:latin typeface="Times New Roman" panose="02020603050405020304" pitchFamily="18" charset="0"/>
                <a:cs typeface="Times New Roman" panose="02020603050405020304" pitchFamily="18" charset="0"/>
              </a:rPr>
              <a:t>Гриціва</a:t>
            </a:r>
            <a:r>
              <a:rPr lang="uk-UA" i="1" dirty="0" smtClean="0">
                <a:latin typeface="Times New Roman" panose="02020603050405020304" pitchFamily="18" charset="0"/>
                <a:cs typeface="Times New Roman" panose="02020603050405020304" pitchFamily="18" charset="0"/>
              </a:rPr>
              <a:t> у полоні відбувалося в середовищі, де були представлені різні національності, зокрема українці із західних областей України, закарпатці, гуцули, бойки, українці з російським корінням, грузини та один білорус. Таке багатонаціональне середовище створювало умови для безпосереднього і щоденного діалогу культур.</a:t>
            </a:r>
          </a:p>
          <a:p>
            <a:pPr algn="just"/>
            <a:r>
              <a:rPr lang="uk-UA" i="1" dirty="0" smtClean="0">
                <a:latin typeface="Times New Roman" panose="02020603050405020304" pitchFamily="18" charset="0"/>
                <a:cs typeface="Times New Roman" panose="02020603050405020304" pitchFamily="18" charset="0"/>
              </a:rPr>
              <a:t>         Однією з ключових форм цього діалогу було </a:t>
            </a:r>
            <a:r>
              <a:rPr lang="uk-UA" i="1" dirty="0" err="1" smtClean="0">
                <a:latin typeface="Times New Roman" panose="02020603050405020304" pitchFamily="18" charset="0"/>
                <a:cs typeface="Times New Roman" panose="02020603050405020304" pitchFamily="18" charset="0"/>
              </a:rPr>
              <a:t>мовне</a:t>
            </a:r>
            <a:r>
              <a:rPr lang="uk-UA" i="1" dirty="0" smtClean="0">
                <a:latin typeface="Times New Roman" panose="02020603050405020304" pitchFamily="18" charset="0"/>
                <a:cs typeface="Times New Roman" panose="02020603050405020304" pitchFamily="18" charset="0"/>
              </a:rPr>
              <a:t> спілкування. Попри різні рідні мови та діалекти, полонені поступово знаходили спільні способи комунікації. Найчастіше використовувалася спрощена форма спілкування, яка поєднувала елементи різних мов, жести та інтонацію. У процесі цього відбувалося взаємне засвоєння окремих слів і виразів, що сприяло кращому розумінню один одного. </a:t>
            </a:r>
          </a:p>
          <a:p>
            <a:pPr algn="just"/>
            <a:r>
              <a:rPr lang="uk-UA" i="1" dirty="0" smtClean="0">
                <a:latin typeface="Times New Roman" panose="02020603050405020304" pitchFamily="18" charset="0"/>
                <a:cs typeface="Times New Roman" panose="02020603050405020304" pitchFamily="18" charset="0"/>
              </a:rPr>
              <a:t>       І вони розумілися….і підтримували один одного….. </a:t>
            </a:r>
            <a:endParaRPr lang="uk-UA" i="1" dirty="0">
              <a:latin typeface="Times New Roman" panose="02020603050405020304" pitchFamily="18" charset="0"/>
              <a:cs typeface="Times New Roman" panose="02020603050405020304" pitchFamily="18" charset="0"/>
            </a:endParaRPr>
          </a:p>
          <a:p>
            <a:pPr algn="just"/>
            <a:r>
              <a:rPr lang="uk-UA" i="1" dirty="0" smtClean="0">
                <a:latin typeface="Times New Roman" panose="02020603050405020304" pitchFamily="18" charset="0"/>
                <a:cs typeface="Times New Roman" panose="02020603050405020304" pitchFamily="18" charset="0"/>
              </a:rPr>
              <a:t>       У</a:t>
            </a:r>
            <a:r>
              <a:rPr lang="ru-RU" i="1" dirty="0" err="1" smtClean="0">
                <a:latin typeface="Times New Roman" panose="02020603050405020304" pitchFamily="18" charset="0"/>
                <a:cs typeface="Times New Roman" panose="02020603050405020304" pitchFamily="18" charset="0"/>
              </a:rPr>
              <a:t>мови</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утримання</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військовополонених</a:t>
            </a:r>
            <a:r>
              <a:rPr lang="ru-RU" i="1" dirty="0" smtClean="0">
                <a:latin typeface="Times New Roman" panose="02020603050405020304" pitchFamily="18" charset="0"/>
                <a:cs typeface="Times New Roman" panose="02020603050405020304" pitchFamily="18" charset="0"/>
              </a:rPr>
              <a:t> у </a:t>
            </a:r>
            <a:r>
              <a:rPr lang="ru-RU" i="1" dirty="0" err="1" smtClean="0">
                <a:latin typeface="Times New Roman" panose="02020603050405020304" pitchFamily="18" charset="0"/>
                <a:cs typeface="Times New Roman" panose="02020603050405020304" pitchFamily="18" charset="0"/>
              </a:rPr>
              <a:t>неволі</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супроводжувалися</a:t>
            </a:r>
            <a:r>
              <a:rPr lang="ru-RU" i="1" dirty="0" smtClean="0">
                <a:latin typeface="Times New Roman" panose="02020603050405020304" pitchFamily="18" charset="0"/>
                <a:cs typeface="Times New Roman" panose="02020603050405020304" pitchFamily="18" charset="0"/>
              </a:rPr>
              <a:t> не </a:t>
            </a:r>
            <a:r>
              <a:rPr lang="ru-RU" i="1" dirty="0" err="1" smtClean="0">
                <a:latin typeface="Times New Roman" panose="02020603050405020304" pitchFamily="18" charset="0"/>
                <a:cs typeface="Times New Roman" panose="02020603050405020304" pitchFamily="18" charset="0"/>
              </a:rPr>
              <a:t>лише</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фізичними</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обмеженнями</a:t>
            </a:r>
            <a:r>
              <a:rPr lang="ru-RU" i="1" dirty="0" smtClean="0">
                <a:latin typeface="Times New Roman" panose="02020603050405020304" pitchFamily="18" charset="0"/>
                <a:cs typeface="Times New Roman" panose="02020603050405020304" pitchFamily="18" charset="0"/>
              </a:rPr>
              <a:t>, а й </a:t>
            </a:r>
            <a:r>
              <a:rPr lang="ru-RU" i="1" dirty="0" err="1" smtClean="0">
                <a:latin typeface="Times New Roman" panose="02020603050405020304" pitchFamily="18" charset="0"/>
                <a:cs typeface="Times New Roman" panose="02020603050405020304" pitchFamily="18" charset="0"/>
              </a:rPr>
              <a:t>складним</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психологічним</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кліматом</a:t>
            </a:r>
            <a:r>
              <a:rPr lang="ru-RU" i="1" dirty="0" smtClean="0">
                <a:latin typeface="Times New Roman" panose="02020603050405020304" pitchFamily="18" charset="0"/>
                <a:cs typeface="Times New Roman" panose="02020603050405020304" pitchFamily="18" charset="0"/>
              </a:rPr>
              <a:t>. Особливо </a:t>
            </a:r>
            <a:r>
              <a:rPr lang="ru-RU" i="1" dirty="0" err="1" smtClean="0">
                <a:latin typeface="Times New Roman" panose="02020603050405020304" pitchFamily="18" charset="0"/>
                <a:cs typeface="Times New Roman" panose="02020603050405020304" pitchFamily="18" charset="0"/>
              </a:rPr>
              <a:t>це</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стосувалося</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українців</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які</a:t>
            </a:r>
            <a:r>
              <a:rPr lang="ru-RU" i="1" dirty="0" smtClean="0">
                <a:latin typeface="Times New Roman" panose="02020603050405020304" pitchFamily="18" charset="0"/>
                <a:cs typeface="Times New Roman" panose="02020603050405020304" pitchFamily="18" charset="0"/>
              </a:rPr>
              <a:t> походили </a:t>
            </a:r>
            <a:r>
              <a:rPr lang="ru-RU" i="1" dirty="0" err="1" smtClean="0">
                <a:latin typeface="Times New Roman" panose="02020603050405020304" pitchFamily="18" charset="0"/>
                <a:cs typeface="Times New Roman" panose="02020603050405020304" pitchFamily="18" charset="0"/>
              </a:rPr>
              <a:t>із</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західних</a:t>
            </a:r>
            <a:r>
              <a:rPr lang="ru-RU" i="1" dirty="0" smtClean="0">
                <a:latin typeface="Times New Roman" panose="02020603050405020304" pitchFamily="18" charset="0"/>
                <a:cs typeface="Times New Roman" panose="02020603050405020304" pitchFamily="18" charset="0"/>
              </a:rPr>
              <a:t> областей, </a:t>
            </a:r>
            <a:r>
              <a:rPr lang="ru-RU" i="1" dirty="0" err="1" smtClean="0">
                <a:latin typeface="Times New Roman" panose="02020603050405020304" pitchFamily="18" charset="0"/>
                <a:cs typeface="Times New Roman" panose="02020603050405020304" pitchFamily="18" charset="0"/>
              </a:rPr>
              <a:t>зокрема</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Івано-Франківщини</a:t>
            </a:r>
            <a:r>
              <a:rPr lang="ru-RU" i="1" dirty="0" smtClean="0">
                <a:latin typeface="Times New Roman" panose="02020603050405020304" pitchFamily="18" charset="0"/>
                <a:cs typeface="Times New Roman" panose="02020603050405020304" pitchFamily="18" charset="0"/>
              </a:rPr>
              <a:t>, до </a:t>
            </a:r>
            <a:r>
              <a:rPr lang="ru-RU" i="1" dirty="0" err="1" smtClean="0">
                <a:latin typeface="Times New Roman" panose="02020603050405020304" pitchFamily="18" charset="0"/>
                <a:cs typeface="Times New Roman" panose="02020603050405020304" pitchFamily="18" charset="0"/>
              </a:rPr>
              <a:t>якої</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належить</a:t>
            </a:r>
            <a:r>
              <a:rPr lang="ru-RU" i="1" dirty="0" smtClean="0">
                <a:latin typeface="Times New Roman" panose="02020603050405020304" pitchFamily="18" charset="0"/>
                <a:cs typeface="Times New Roman" panose="02020603050405020304" pitchFamily="18" charset="0"/>
              </a:rPr>
              <a:t> і </a:t>
            </a:r>
            <a:r>
              <a:rPr lang="ru-RU" i="1" dirty="0" err="1" smtClean="0">
                <a:latin typeface="Times New Roman" panose="02020603050405020304" pitchFamily="18" charset="0"/>
                <a:cs typeface="Times New Roman" panose="02020603050405020304" pitchFamily="18" charset="0"/>
              </a:rPr>
              <a:t>рідний</a:t>
            </a:r>
            <a:r>
              <a:rPr lang="ru-RU" i="1" dirty="0" smtClean="0">
                <a:latin typeface="Times New Roman" panose="02020603050405020304" pitchFamily="18" charset="0"/>
                <a:cs typeface="Times New Roman" panose="02020603050405020304" pitchFamily="18" charset="0"/>
              </a:rPr>
              <a:t> край </a:t>
            </a:r>
            <a:r>
              <a:rPr lang="ru-RU" i="1" dirty="0" err="1" smtClean="0">
                <a:latin typeface="Times New Roman" panose="02020603050405020304" pitchFamily="18" charset="0"/>
                <a:cs typeface="Times New Roman" panose="02020603050405020304" pitchFamily="18" charset="0"/>
              </a:rPr>
              <a:t>Сергія</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Гриціва</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Після</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з’ясування</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походження</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полонених</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із</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західних</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регіонів</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України</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їхнє</a:t>
            </a:r>
            <a:r>
              <a:rPr lang="ru-RU" i="1" dirty="0" smtClean="0">
                <a:latin typeface="Times New Roman" panose="02020603050405020304" pitchFamily="18" charset="0"/>
                <a:cs typeface="Times New Roman" panose="02020603050405020304" pitchFamily="18" charset="0"/>
              </a:rPr>
              <a:t> становище  </a:t>
            </a:r>
            <a:r>
              <a:rPr lang="ru-RU" i="1" dirty="0" err="1" smtClean="0">
                <a:latin typeface="Times New Roman" panose="02020603050405020304" pitchFamily="18" charset="0"/>
                <a:cs typeface="Times New Roman" panose="02020603050405020304" pitchFamily="18" charset="0"/>
              </a:rPr>
              <a:t>ускладнювалося</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Це</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було</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пов’язано</a:t>
            </a:r>
            <a:r>
              <a:rPr lang="ru-RU" i="1" dirty="0" smtClean="0">
                <a:latin typeface="Times New Roman" panose="02020603050405020304" pitchFamily="18" charset="0"/>
                <a:cs typeface="Times New Roman" panose="02020603050405020304" pitchFamily="18" charset="0"/>
              </a:rPr>
              <a:t> з </a:t>
            </a:r>
            <a:r>
              <a:rPr lang="ru-RU" i="1" dirty="0" err="1" smtClean="0">
                <a:latin typeface="Times New Roman" panose="02020603050405020304" pitchFamily="18" charset="0"/>
                <a:cs typeface="Times New Roman" panose="02020603050405020304" pitchFamily="18" charset="0"/>
              </a:rPr>
              <a:t>наявністю</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стереотипів</a:t>
            </a:r>
            <a:r>
              <a:rPr lang="ru-RU" i="1" dirty="0" smtClean="0">
                <a:latin typeface="Times New Roman" panose="02020603050405020304" pitchFamily="18" charset="0"/>
                <a:cs typeface="Times New Roman" panose="02020603050405020304" pitchFamily="18" charset="0"/>
              </a:rPr>
              <a:t> та </a:t>
            </a:r>
            <a:r>
              <a:rPr lang="ru-RU" i="1" dirty="0" err="1" smtClean="0">
                <a:latin typeface="Times New Roman" panose="02020603050405020304" pitchFamily="18" charset="0"/>
                <a:cs typeface="Times New Roman" panose="02020603050405020304" pitchFamily="18" charset="0"/>
              </a:rPr>
              <a:t>упереджень</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що</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формувалися</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під</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впливом</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пропаганди</a:t>
            </a:r>
            <a:r>
              <a:rPr lang="ru-RU" i="1" dirty="0" smtClean="0">
                <a:latin typeface="Times New Roman" panose="02020603050405020304" pitchFamily="18" charset="0"/>
                <a:cs typeface="Times New Roman" panose="02020603050405020304" pitchFamily="18" charset="0"/>
              </a:rPr>
              <a:t>. Таких </a:t>
            </a:r>
            <a:r>
              <a:rPr lang="ru-RU" i="1" dirty="0" err="1" smtClean="0">
                <a:latin typeface="Times New Roman" panose="02020603050405020304" pitchFamily="18" charset="0"/>
                <a:cs typeface="Times New Roman" panose="02020603050405020304" pitchFamily="18" charset="0"/>
              </a:rPr>
              <a:t>полонених</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сприймали</a:t>
            </a:r>
            <a:r>
              <a:rPr lang="ru-RU" i="1" dirty="0" smtClean="0">
                <a:latin typeface="Times New Roman" panose="02020603050405020304" pitchFamily="18" charset="0"/>
                <a:cs typeface="Times New Roman" panose="02020603050405020304" pitchFamily="18" charset="0"/>
              </a:rPr>
              <a:t> як </a:t>
            </a:r>
            <a:r>
              <a:rPr lang="ru-RU" i="1" dirty="0" err="1" smtClean="0">
                <a:latin typeface="Times New Roman" panose="02020603050405020304" pitchFamily="18" charset="0"/>
                <a:cs typeface="Times New Roman" panose="02020603050405020304" pitchFamily="18" charset="0"/>
              </a:rPr>
              <a:t>носіїв</a:t>
            </a:r>
            <a:r>
              <a:rPr lang="ru-RU" i="1" dirty="0" smtClean="0">
                <a:latin typeface="Times New Roman" panose="02020603050405020304" pitchFamily="18" charset="0"/>
                <a:cs typeface="Times New Roman" panose="02020603050405020304" pitchFamily="18" charset="0"/>
              </a:rPr>
              <a:t> «особливо </a:t>
            </a:r>
            <a:r>
              <a:rPr lang="ru-RU" i="1" dirty="0" err="1" smtClean="0">
                <a:latin typeface="Times New Roman" panose="02020603050405020304" pitchFamily="18" charset="0"/>
                <a:cs typeface="Times New Roman" panose="02020603050405020304" pitchFamily="18" charset="0"/>
              </a:rPr>
              <a:t>небезпечної</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ідентичності</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що</a:t>
            </a:r>
            <a:r>
              <a:rPr lang="ru-RU" i="1" dirty="0" smtClean="0">
                <a:latin typeface="Times New Roman" panose="02020603050405020304" pitchFamily="18" charset="0"/>
                <a:cs typeface="Times New Roman" panose="02020603050405020304" pitchFamily="18" charset="0"/>
              </a:rPr>
              <a:t>, у свою </a:t>
            </a:r>
            <a:r>
              <a:rPr lang="ru-RU" i="1" dirty="0" err="1" smtClean="0">
                <a:latin typeface="Times New Roman" panose="02020603050405020304" pitchFamily="18" charset="0"/>
                <a:cs typeface="Times New Roman" panose="02020603050405020304" pitchFamily="18" charset="0"/>
              </a:rPr>
              <a:t>чергу</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позначалося</a:t>
            </a:r>
            <a:r>
              <a:rPr lang="ru-RU" i="1" dirty="0" smtClean="0">
                <a:latin typeface="Times New Roman" panose="02020603050405020304" pitchFamily="18" charset="0"/>
                <a:cs typeface="Times New Roman" panose="02020603050405020304" pitchFamily="18" charset="0"/>
              </a:rPr>
              <a:t> на </a:t>
            </a:r>
            <a:r>
              <a:rPr lang="ru-RU" i="1" dirty="0" err="1" smtClean="0">
                <a:latin typeface="Times New Roman" panose="02020603050405020304" pitchFamily="18" charset="0"/>
                <a:cs typeface="Times New Roman" panose="02020603050405020304" pitchFamily="18" charset="0"/>
              </a:rPr>
              <a:t>ставленні</a:t>
            </a:r>
            <a:r>
              <a:rPr lang="ru-RU" i="1" dirty="0" smtClean="0">
                <a:latin typeface="Times New Roman" panose="02020603050405020304" pitchFamily="18" charset="0"/>
                <a:cs typeface="Times New Roman" panose="02020603050405020304" pitchFamily="18" charset="0"/>
              </a:rPr>
              <a:t> до них. Прояви </a:t>
            </a:r>
            <a:r>
              <a:rPr lang="ru-RU" i="1" dirty="0" err="1" smtClean="0">
                <a:latin typeface="Times New Roman" panose="02020603050405020304" pitchFamily="18" charset="0"/>
                <a:cs typeface="Times New Roman" panose="02020603050405020304" pitchFamily="18" charset="0"/>
              </a:rPr>
              <a:t>цього</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ставлення</a:t>
            </a:r>
            <a:r>
              <a:rPr lang="ru-RU" i="1" dirty="0" smtClean="0">
                <a:latin typeface="Times New Roman" panose="02020603050405020304" pitchFamily="18" charset="0"/>
                <a:cs typeface="Times New Roman" panose="02020603050405020304" pitchFamily="18" charset="0"/>
              </a:rPr>
              <a:t> включали </a:t>
            </a:r>
            <a:r>
              <a:rPr lang="ru-RU" i="1" dirty="0" err="1" smtClean="0">
                <a:latin typeface="Times New Roman" panose="02020603050405020304" pitchFamily="18" charset="0"/>
                <a:cs typeface="Times New Roman" panose="02020603050405020304" pitchFamily="18" charset="0"/>
              </a:rPr>
              <a:t>посилений</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психологічний</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тиск</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словесні</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образи</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приниження</a:t>
            </a:r>
            <a:r>
              <a:rPr lang="ru-RU" i="1" dirty="0" smtClean="0">
                <a:latin typeface="Times New Roman" panose="02020603050405020304" pitchFamily="18" charset="0"/>
                <a:cs typeface="Times New Roman" panose="02020603050405020304" pitchFamily="18" charset="0"/>
              </a:rPr>
              <a:t> та демонстративно </a:t>
            </a:r>
            <a:r>
              <a:rPr lang="ru-RU" i="1" dirty="0" err="1" smtClean="0">
                <a:latin typeface="Times New Roman" panose="02020603050405020304" pitchFamily="18" charset="0"/>
                <a:cs typeface="Times New Roman" panose="02020603050405020304" pitchFamily="18" charset="0"/>
              </a:rPr>
              <a:t>жорстке</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поводження</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Використання</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образливих</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назв</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зокрема</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пов’язаних</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із</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історичними</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чи</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політичними</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ярликами</a:t>
            </a:r>
            <a:r>
              <a:rPr lang="ru-RU" i="1" dirty="0" smtClean="0">
                <a:latin typeface="Times New Roman" panose="02020603050405020304" pitchFamily="18" charset="0"/>
                <a:cs typeface="Times New Roman" panose="02020603050405020304" pitchFamily="18" charset="0"/>
              </a:rPr>
              <a:t>, мало на </a:t>
            </a:r>
            <a:r>
              <a:rPr lang="ru-RU" i="1" dirty="0" err="1" smtClean="0">
                <a:latin typeface="Times New Roman" panose="02020603050405020304" pitchFamily="18" charset="0"/>
                <a:cs typeface="Times New Roman" panose="02020603050405020304" pitchFamily="18" charset="0"/>
              </a:rPr>
              <a:t>меті</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принизити</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гідність</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полонених</a:t>
            </a:r>
            <a:r>
              <a:rPr lang="ru-RU" i="1" dirty="0" smtClean="0">
                <a:latin typeface="Times New Roman" panose="02020603050405020304" pitchFamily="18" charset="0"/>
                <a:cs typeface="Times New Roman" panose="02020603050405020304" pitchFamily="18" charset="0"/>
              </a:rPr>
              <a:t> і </a:t>
            </a:r>
            <a:r>
              <a:rPr lang="ru-RU" i="1" dirty="0" err="1" smtClean="0">
                <a:latin typeface="Times New Roman" panose="02020603050405020304" pitchFamily="18" charset="0"/>
                <a:cs typeface="Times New Roman" panose="02020603050405020304" pitchFamily="18" charset="0"/>
              </a:rPr>
              <a:t>викликати</a:t>
            </a:r>
            <a:r>
              <a:rPr lang="ru-RU" i="1" dirty="0" smtClean="0">
                <a:latin typeface="Times New Roman" panose="02020603050405020304" pitchFamily="18" charset="0"/>
                <a:cs typeface="Times New Roman" panose="02020603050405020304" pitchFamily="18" charset="0"/>
              </a:rPr>
              <a:t> у них </a:t>
            </a:r>
            <a:r>
              <a:rPr lang="ru-RU" i="1" dirty="0" err="1" smtClean="0">
                <a:latin typeface="Times New Roman" panose="02020603050405020304" pitchFamily="18" charset="0"/>
                <a:cs typeface="Times New Roman" panose="02020603050405020304" pitchFamily="18" charset="0"/>
              </a:rPr>
              <a:t>відчуття</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ізоляції</a:t>
            </a:r>
            <a:r>
              <a:rPr lang="ru-RU" i="1" dirty="0" smtClean="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Т</a:t>
            </a:r>
            <a:r>
              <a:rPr lang="ru-RU" i="1" dirty="0" err="1" smtClean="0">
                <a:latin typeface="Times New Roman" panose="02020603050405020304" pitchFamily="18" charset="0"/>
                <a:cs typeface="Times New Roman" panose="02020603050405020304" pitchFamily="18" charset="0"/>
              </a:rPr>
              <a:t>акі</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дії</a:t>
            </a:r>
            <a:r>
              <a:rPr lang="ru-RU" i="1" dirty="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супроводжувалися</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більш</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суворим</a:t>
            </a:r>
            <a:r>
              <a:rPr lang="ru-RU" i="1" dirty="0" smtClean="0">
                <a:latin typeface="Times New Roman" panose="02020603050405020304" pitchFamily="18" charset="0"/>
                <a:cs typeface="Times New Roman" panose="02020603050405020304" pitchFamily="18" charset="0"/>
              </a:rPr>
              <a:t> режимом </a:t>
            </a:r>
            <a:r>
              <a:rPr lang="ru-RU" i="1" dirty="0" err="1" smtClean="0">
                <a:latin typeface="Times New Roman" panose="02020603050405020304" pitchFamily="18" charset="0"/>
                <a:cs typeface="Times New Roman" panose="02020603050405020304" pitchFamily="18" charset="0"/>
              </a:rPr>
              <a:t>утримання</a:t>
            </a:r>
            <a:r>
              <a:rPr lang="ru-RU" i="1" dirty="0" smtClean="0">
                <a:latin typeface="Times New Roman" panose="02020603050405020304" pitchFamily="18" charset="0"/>
                <a:cs typeface="Times New Roman" panose="02020603050405020304" pitchFamily="18" charset="0"/>
              </a:rPr>
              <a:t> і </a:t>
            </a:r>
            <a:r>
              <a:rPr lang="ru-RU" i="1" dirty="0" err="1" smtClean="0">
                <a:latin typeface="Times New Roman" panose="02020603050405020304" pitchFamily="18" charset="0"/>
                <a:cs typeface="Times New Roman" panose="02020603050405020304" pitchFamily="18" charset="0"/>
              </a:rPr>
              <a:t>упередженим</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ставленням</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Це</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створювало</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додаткове</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психологічне</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навантаження</a:t>
            </a:r>
            <a:r>
              <a:rPr lang="ru-RU" i="1" dirty="0" smtClean="0">
                <a:latin typeface="Times New Roman" panose="02020603050405020304" pitchFamily="18" charset="0"/>
                <a:cs typeface="Times New Roman" panose="02020603050405020304" pitchFamily="18" charset="0"/>
              </a:rPr>
              <a:t>, яке </a:t>
            </a:r>
            <a:r>
              <a:rPr lang="ru-RU" i="1" dirty="0" err="1" smtClean="0">
                <a:latin typeface="Times New Roman" panose="02020603050405020304" pitchFamily="18" charset="0"/>
                <a:cs typeface="Times New Roman" panose="02020603050405020304" pitchFamily="18" charset="0"/>
              </a:rPr>
              <a:t>ускладнювало</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процес</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адаптації</a:t>
            </a:r>
            <a:r>
              <a:rPr lang="ru-RU" i="1" dirty="0" smtClean="0">
                <a:latin typeface="Times New Roman" panose="02020603050405020304" pitchFamily="18" charset="0"/>
                <a:cs typeface="Times New Roman" panose="02020603050405020304" pitchFamily="18" charset="0"/>
              </a:rPr>
              <a:t> до умов </a:t>
            </a:r>
            <a:r>
              <a:rPr lang="ru-RU" i="1" dirty="0" err="1" smtClean="0">
                <a:latin typeface="Times New Roman" panose="02020603050405020304" pitchFamily="18" charset="0"/>
                <a:cs typeface="Times New Roman" panose="02020603050405020304" pitchFamily="18" charset="0"/>
              </a:rPr>
              <a:t>неволі</a:t>
            </a:r>
            <a:r>
              <a:rPr lang="ru-RU" i="1" dirty="0" smtClean="0">
                <a:latin typeface="Times New Roman" panose="02020603050405020304" pitchFamily="18" charset="0"/>
                <a:cs typeface="Times New Roman" panose="02020603050405020304" pitchFamily="18" charset="0"/>
              </a:rPr>
              <a:t>.</a:t>
            </a:r>
          </a:p>
          <a:p>
            <a:pPr algn="just"/>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Однак</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важливо</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підкреслити</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що</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навіть</a:t>
            </a:r>
            <a:r>
              <a:rPr lang="ru-RU" i="1" dirty="0" smtClean="0">
                <a:latin typeface="Times New Roman" panose="02020603050405020304" pitchFamily="18" charset="0"/>
                <a:cs typeface="Times New Roman" panose="02020603050405020304" pitchFamily="18" charset="0"/>
              </a:rPr>
              <a:t> у таких </a:t>
            </a:r>
            <a:r>
              <a:rPr lang="ru-RU" i="1" dirty="0" err="1" smtClean="0">
                <a:latin typeface="Times New Roman" panose="02020603050405020304" pitchFamily="18" charset="0"/>
                <a:cs typeface="Times New Roman" panose="02020603050405020304" pitchFamily="18" charset="0"/>
              </a:rPr>
              <a:t>обставинах</a:t>
            </a:r>
            <a:r>
              <a:rPr lang="ru-RU" i="1" dirty="0" smtClean="0">
                <a:latin typeface="Times New Roman" panose="02020603050405020304" pitchFamily="18" charset="0"/>
                <a:cs typeface="Times New Roman" panose="02020603050405020304" pitchFamily="18" charset="0"/>
              </a:rPr>
              <a:t> не </a:t>
            </a:r>
            <a:r>
              <a:rPr lang="ru-RU" i="1" dirty="0" err="1" smtClean="0">
                <a:latin typeface="Times New Roman" panose="02020603050405020304" pitchFamily="18" charset="0"/>
                <a:cs typeface="Times New Roman" panose="02020603050405020304" pitchFamily="18" charset="0"/>
              </a:rPr>
              <a:t>зникали</a:t>
            </a:r>
            <a:r>
              <a:rPr lang="ru-RU" i="1" dirty="0" smtClean="0">
                <a:latin typeface="Times New Roman" panose="02020603050405020304" pitchFamily="18" charset="0"/>
                <a:cs typeface="Times New Roman" panose="02020603050405020304" pitchFamily="18" charset="0"/>
              </a:rPr>
              <a:t> прояви </a:t>
            </a:r>
            <a:r>
              <a:rPr lang="ru-RU" i="1" dirty="0" err="1" smtClean="0">
                <a:latin typeface="Times New Roman" panose="02020603050405020304" pitchFamily="18" charset="0"/>
                <a:cs typeface="Times New Roman" panose="02020603050405020304" pitchFamily="18" charset="0"/>
              </a:rPr>
              <a:t>людяності</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Інші</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військовополонені</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незалежно</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від</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національності</a:t>
            </a:r>
            <a:r>
              <a:rPr lang="ru-RU" i="1" dirty="0" smtClean="0">
                <a:latin typeface="Times New Roman" panose="02020603050405020304" pitchFamily="18" charset="0"/>
                <a:cs typeface="Times New Roman" panose="02020603050405020304" pitchFamily="18" charset="0"/>
              </a:rPr>
              <a:t>, часто </a:t>
            </a:r>
            <a:r>
              <a:rPr lang="ru-RU" i="1" dirty="0" err="1" smtClean="0">
                <a:latin typeface="Times New Roman" panose="02020603050405020304" pitchFamily="18" charset="0"/>
                <a:cs typeface="Times New Roman" panose="02020603050405020304" pitchFamily="18" charset="0"/>
              </a:rPr>
              <a:t>демонстрували</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співчуття</a:t>
            </a:r>
            <a:r>
              <a:rPr lang="ru-RU" i="1" dirty="0" smtClean="0">
                <a:latin typeface="Times New Roman" panose="02020603050405020304" pitchFamily="18" charset="0"/>
                <a:cs typeface="Times New Roman" panose="02020603050405020304" pitchFamily="18" charset="0"/>
              </a:rPr>
              <a:t> та </a:t>
            </a:r>
            <a:r>
              <a:rPr lang="ru-RU" i="1" dirty="0" err="1" smtClean="0">
                <a:latin typeface="Times New Roman" panose="02020603050405020304" pitchFamily="18" charset="0"/>
                <a:cs typeface="Times New Roman" panose="02020603050405020304" pitchFamily="18" charset="0"/>
              </a:rPr>
              <a:t>підтримку</a:t>
            </a:r>
            <a:r>
              <a:rPr lang="ru-RU" i="1" dirty="0" smtClean="0">
                <a:latin typeface="Times New Roman" panose="02020603050405020304" pitchFamily="18" charset="0"/>
                <a:cs typeface="Times New Roman" panose="02020603050405020304" pitchFamily="18" charset="0"/>
              </a:rPr>
              <a:t>. Вони  морально </a:t>
            </a:r>
            <a:r>
              <a:rPr lang="ru-RU" i="1" dirty="0" err="1" smtClean="0">
                <a:latin typeface="Times New Roman" panose="02020603050405020304" pitchFamily="18" charset="0"/>
                <a:cs typeface="Times New Roman" panose="02020603050405020304" pitchFamily="18" charset="0"/>
              </a:rPr>
              <a:t>підтримувати</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українців</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ділитися</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їжею</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допомагати</a:t>
            </a:r>
            <a:r>
              <a:rPr lang="ru-RU" i="1" dirty="0" smtClean="0">
                <a:latin typeface="Times New Roman" panose="02020603050405020304" pitchFamily="18" charset="0"/>
                <a:cs typeface="Times New Roman" panose="02020603050405020304" pitchFamily="18" charset="0"/>
              </a:rPr>
              <a:t> у </a:t>
            </a:r>
            <a:r>
              <a:rPr lang="ru-RU" i="1" dirty="0" err="1" smtClean="0">
                <a:latin typeface="Times New Roman" panose="02020603050405020304" pitchFamily="18" charset="0"/>
                <a:cs typeface="Times New Roman" panose="02020603050405020304" pitchFamily="18" charset="0"/>
              </a:rPr>
              <a:t>повсякденних</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ситуаціях</a:t>
            </a:r>
            <a:r>
              <a:rPr lang="ru-RU" i="1" dirty="0" smtClean="0">
                <a:latin typeface="Times New Roman" panose="02020603050405020304" pitchFamily="18" charset="0"/>
                <a:cs typeface="Times New Roman" panose="02020603050405020304" pitchFamily="18" charset="0"/>
              </a:rPr>
              <a:t> і </a:t>
            </a:r>
            <a:r>
              <a:rPr lang="ru-RU" i="1" dirty="0" err="1" smtClean="0">
                <a:latin typeface="Times New Roman" panose="02020603050405020304" pitchFamily="18" charset="0"/>
                <a:cs typeface="Times New Roman" panose="02020603050405020304" pitchFamily="18" charset="0"/>
              </a:rPr>
              <a:t>ставилися</a:t>
            </a:r>
            <a:r>
              <a:rPr lang="ru-RU" i="1" dirty="0" smtClean="0">
                <a:latin typeface="Times New Roman" panose="02020603050405020304" pitchFamily="18" charset="0"/>
                <a:cs typeface="Times New Roman" panose="02020603050405020304" pitchFamily="18" charset="0"/>
              </a:rPr>
              <a:t> з </a:t>
            </a:r>
            <a:r>
              <a:rPr lang="ru-RU" i="1" dirty="0" err="1" smtClean="0">
                <a:latin typeface="Times New Roman" panose="02020603050405020304" pitchFamily="18" charset="0"/>
                <a:cs typeface="Times New Roman" panose="02020603050405020304" pitchFamily="18" charset="0"/>
              </a:rPr>
              <a:t>повагою.Така</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підтримка</a:t>
            </a:r>
            <a:r>
              <a:rPr lang="ru-RU" i="1" dirty="0" smtClean="0">
                <a:latin typeface="Times New Roman" panose="02020603050405020304" pitchFamily="18" charset="0"/>
                <a:cs typeface="Times New Roman" panose="02020603050405020304" pitchFamily="18" charset="0"/>
              </a:rPr>
              <a:t> мала </a:t>
            </a:r>
            <a:r>
              <a:rPr lang="ru-RU" i="1" dirty="0" err="1" smtClean="0">
                <a:latin typeface="Times New Roman" panose="02020603050405020304" pitchFamily="18" charset="0"/>
                <a:cs typeface="Times New Roman" panose="02020603050405020304" pitchFamily="18" charset="0"/>
              </a:rPr>
              <a:t>надзвичайно</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важливе</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значення</a:t>
            </a:r>
            <a:r>
              <a:rPr lang="ru-RU" i="1" dirty="0" smtClean="0">
                <a:latin typeface="Times New Roman" panose="02020603050405020304" pitchFamily="18" charset="0"/>
                <a:cs typeface="Times New Roman" panose="02020603050405020304" pitchFamily="18" charset="0"/>
              </a:rPr>
              <a:t>. Вона </a:t>
            </a:r>
            <a:r>
              <a:rPr lang="ru-RU" i="1" dirty="0" err="1" smtClean="0">
                <a:latin typeface="Times New Roman" panose="02020603050405020304" pitchFamily="18" charset="0"/>
                <a:cs typeface="Times New Roman" panose="02020603050405020304" pitchFamily="18" charset="0"/>
              </a:rPr>
              <a:t>допомагала</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зберегти</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психологічну</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стійкість</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відчуття</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гідності</a:t>
            </a:r>
            <a:r>
              <a:rPr lang="ru-RU" i="1" dirty="0" smtClean="0">
                <a:latin typeface="Times New Roman" panose="02020603050405020304" pitchFamily="18" charset="0"/>
                <a:cs typeface="Times New Roman" panose="02020603050405020304" pitchFamily="18" charset="0"/>
              </a:rPr>
              <a:t> та </a:t>
            </a:r>
            <a:r>
              <a:rPr lang="ru-RU" i="1" dirty="0" err="1" smtClean="0">
                <a:latin typeface="Times New Roman" panose="02020603050405020304" pitchFamily="18" charset="0"/>
                <a:cs typeface="Times New Roman" panose="02020603050405020304" pitchFamily="18" charset="0"/>
              </a:rPr>
              <a:t>віру</a:t>
            </a:r>
            <a:r>
              <a:rPr lang="ru-RU" i="1" dirty="0" smtClean="0">
                <a:latin typeface="Times New Roman" panose="02020603050405020304" pitchFamily="18" charset="0"/>
                <a:cs typeface="Times New Roman" panose="02020603050405020304" pitchFamily="18" charset="0"/>
              </a:rPr>
              <a:t> в </a:t>
            </a:r>
            <a:r>
              <a:rPr lang="ru-RU" i="1" dirty="0" err="1" smtClean="0">
                <a:latin typeface="Times New Roman" panose="02020603050405020304" pitchFamily="18" charset="0"/>
                <a:cs typeface="Times New Roman" panose="02020603050405020304" pitchFamily="18" charset="0"/>
              </a:rPr>
              <a:t>людяність</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навіть</a:t>
            </a:r>
            <a:r>
              <a:rPr lang="ru-RU" i="1" dirty="0" smtClean="0">
                <a:latin typeface="Times New Roman" panose="02020603050405020304" pitchFamily="18" charset="0"/>
                <a:cs typeface="Times New Roman" panose="02020603050405020304" pitchFamily="18" charset="0"/>
              </a:rPr>
              <a:t> у </a:t>
            </a:r>
            <a:r>
              <a:rPr lang="ru-RU" i="1" dirty="0" err="1" smtClean="0">
                <a:latin typeface="Times New Roman" panose="02020603050405020304" pitchFamily="18" charset="0"/>
                <a:cs typeface="Times New Roman" panose="02020603050405020304" pitchFamily="18" charset="0"/>
              </a:rPr>
              <a:t>найскладніших</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умовах</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Саме</a:t>
            </a:r>
            <a:r>
              <a:rPr lang="ru-RU" i="1" dirty="0" smtClean="0">
                <a:latin typeface="Times New Roman" panose="02020603050405020304" pitchFamily="18" charset="0"/>
                <a:cs typeface="Times New Roman" panose="02020603050405020304" pitchFamily="18" charset="0"/>
              </a:rPr>
              <a:t> через </a:t>
            </a:r>
            <a:r>
              <a:rPr lang="ru-RU" i="1" dirty="0" err="1" smtClean="0">
                <a:latin typeface="Times New Roman" panose="02020603050405020304" pitchFamily="18" charset="0"/>
                <a:cs typeface="Times New Roman" panose="02020603050405020304" pitchFamily="18" charset="0"/>
              </a:rPr>
              <a:t>ці</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взаємодії</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формувався</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справжній</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діалог</a:t>
            </a:r>
            <a:r>
              <a:rPr lang="ru-RU" i="1" dirty="0" smtClean="0">
                <a:latin typeface="Times New Roman" panose="02020603050405020304" pitchFamily="18" charset="0"/>
                <a:cs typeface="Times New Roman" panose="02020603050405020304" pitchFamily="18" charset="0"/>
              </a:rPr>
              <a:t> культур — </a:t>
            </a:r>
            <a:r>
              <a:rPr lang="ru-RU" i="1" dirty="0" err="1" smtClean="0">
                <a:latin typeface="Times New Roman" panose="02020603050405020304" pitchFamily="18" charset="0"/>
                <a:cs typeface="Times New Roman" panose="02020603050405020304" pitchFamily="18" charset="0"/>
              </a:rPr>
              <a:t>глибоко</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особистісний</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заснований</a:t>
            </a:r>
            <a:r>
              <a:rPr lang="ru-RU" i="1" dirty="0" smtClean="0">
                <a:latin typeface="Times New Roman" panose="02020603050405020304" pitchFamily="18" charset="0"/>
                <a:cs typeface="Times New Roman" panose="02020603050405020304" pitchFamily="18" charset="0"/>
              </a:rPr>
              <a:t> на </a:t>
            </a:r>
            <a:r>
              <a:rPr lang="ru-RU" i="1" dirty="0" err="1" smtClean="0">
                <a:latin typeface="Times New Roman" panose="02020603050405020304" pitchFamily="18" charset="0"/>
                <a:cs typeface="Times New Roman" panose="02020603050405020304" pitchFamily="18" charset="0"/>
              </a:rPr>
              <a:t>спільному</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досвіді</a:t>
            </a:r>
            <a:r>
              <a:rPr lang="ru-RU" i="1" dirty="0" smtClean="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страждання</a:t>
            </a:r>
            <a:r>
              <a:rPr lang="ru-RU" i="1" dirty="0" smtClean="0">
                <a:latin typeface="Times New Roman" panose="02020603050405020304" pitchFamily="18" charset="0"/>
                <a:cs typeface="Times New Roman" panose="02020603050405020304" pitchFamily="18" charset="0"/>
              </a:rPr>
              <a:t> і </a:t>
            </a:r>
            <a:r>
              <a:rPr lang="ru-RU" i="1" dirty="0" err="1" smtClean="0">
                <a:latin typeface="Times New Roman" panose="02020603050405020304" pitchFamily="18" charset="0"/>
                <a:cs typeface="Times New Roman" panose="02020603050405020304" pitchFamily="18" charset="0"/>
              </a:rPr>
              <a:t>взаємодопомоги</a:t>
            </a:r>
            <a:r>
              <a:rPr lang="ru-RU" i="1" dirty="0" smtClean="0">
                <a:latin typeface="Times New Roman" panose="02020603050405020304" pitchFamily="18" charset="0"/>
                <a:cs typeface="Times New Roman" panose="02020603050405020304" pitchFamily="18" charset="0"/>
              </a:rPr>
              <a:t>.</a:t>
            </a:r>
            <a:endParaRPr lang="uk-UA"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223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1194" y="0"/>
            <a:ext cx="11750722" cy="5909310"/>
          </a:xfrm>
          <a:prstGeom prst="rect">
            <a:avLst/>
          </a:prstGeom>
        </p:spPr>
        <p:txBody>
          <a:bodyPr wrap="square">
            <a:spAutoFit/>
          </a:bodyPr>
          <a:lstStyle/>
          <a:p>
            <a:r>
              <a:rPr lang="uk-UA" i="1" dirty="0" smtClean="0">
                <a:latin typeface="Times New Roman" panose="02020603050405020304" pitchFamily="18" charset="0"/>
                <a:cs typeface="Times New Roman" panose="02020603050405020304" pitchFamily="18" charset="0"/>
              </a:rPr>
              <a:t>          Наш герой народився у Карпатському регіоні — краї, який здавна вирізняється багатством звичаїв, традицій та культурної самобутності. Саме це середовище сформувало його як особистість ще до потрапляння в полон. Карпатська культура, що поєднує глибоку повагу до родини, обрядів, пісенної спадщини та взаємодопомоги, стала важливим внутрішнім ресурсом для Сергія в умовах неволі.</a:t>
            </a:r>
          </a:p>
          <a:p>
            <a:r>
              <a:rPr lang="uk-UA" i="1" dirty="0" smtClean="0">
                <a:latin typeface="Times New Roman" panose="02020603050405020304" pitchFamily="18" charset="0"/>
                <a:cs typeface="Times New Roman" panose="02020603050405020304" pitchFamily="18" charset="0"/>
              </a:rPr>
              <a:t>      У багатонаціональному середовищі військовополонених його культурний досвід відіграв значну роль у налагодженні міжособистісних контактів. Зокрема, він міг ділитися елементами української, зокрема карпатської, культури — розповідями про традиції святкування Різдва, Великодня, народні звичаї, обряди та пісні. Такі розповіді викликали зацікавлення в представників інших національностей і ставали основою для діалогу.</a:t>
            </a:r>
          </a:p>
          <a:p>
            <a:r>
              <a:rPr lang="uk-UA" i="1" dirty="0" smtClean="0">
                <a:latin typeface="Times New Roman" panose="02020603050405020304" pitchFamily="18" charset="0"/>
                <a:cs typeface="Times New Roman" panose="02020603050405020304" pitchFamily="18" charset="0"/>
              </a:rPr>
              <a:t>      Карпатська традиція гостинності та відкритості сприяла тому, що Сергій проявляв доброзичливість і готовність до спілкування, навіть у складних умовах. Це допомагало долати </a:t>
            </a:r>
            <a:r>
              <a:rPr lang="uk-UA" i="1" dirty="0" err="1" smtClean="0">
                <a:latin typeface="Times New Roman" panose="02020603050405020304" pitchFamily="18" charset="0"/>
                <a:cs typeface="Times New Roman" panose="02020603050405020304" pitchFamily="18" charset="0"/>
              </a:rPr>
              <a:t>мовні</a:t>
            </a:r>
            <a:r>
              <a:rPr lang="uk-UA" i="1" dirty="0" smtClean="0">
                <a:latin typeface="Times New Roman" panose="02020603050405020304" pitchFamily="18" charset="0"/>
                <a:cs typeface="Times New Roman" panose="02020603050405020304" pitchFamily="18" charset="0"/>
              </a:rPr>
              <a:t> бар’єри та формувати довірливі стосунки з іншими полоненими. У відповідь він також знайомився з культурними особливостями інших народів, що розширювало його світогляд.</a:t>
            </a:r>
          </a:p>
          <a:p>
            <a:r>
              <a:rPr lang="uk-UA" i="1" dirty="0" smtClean="0">
                <a:latin typeface="Times New Roman" panose="02020603050405020304" pitchFamily="18" charset="0"/>
                <a:cs typeface="Times New Roman" panose="02020603050405020304" pitchFamily="18" charset="0"/>
              </a:rPr>
              <a:t>      Особливу роль відігравала усна народна творчість. Пісні, спогади про рідний край, традиції — усе це не лише підтримувало моральний стан Сергія, а й ставало засобом культурного обміну. Навіть короткі фрагменти народних пісень чи розповіді про звичаї могли об’єднувати людей, створюючи атмосферу взаєморозуміння.</a:t>
            </a:r>
          </a:p>
          <a:p>
            <a:r>
              <a:rPr lang="uk-UA" i="1" dirty="0" smtClean="0">
                <a:latin typeface="Times New Roman" panose="02020603050405020304" pitchFamily="18" charset="0"/>
                <a:cs typeface="Times New Roman" panose="02020603050405020304" pitchFamily="18" charset="0"/>
              </a:rPr>
              <a:t>      Водночас досвід полону дозволив Сергію глибше усвідомити цінність власної культури. У порівнянні з іншими традиціями він міг краще зрозуміти унікальність карпатської спадщини, її значення для збереження національної ідентичності.</a:t>
            </a:r>
          </a:p>
          <a:p>
            <a:r>
              <a:rPr lang="uk-UA" i="1" dirty="0" smtClean="0">
                <a:latin typeface="Times New Roman" panose="02020603050405020304" pitchFamily="18" charset="0"/>
                <a:cs typeface="Times New Roman" panose="02020603050405020304" pitchFamily="18" charset="0"/>
              </a:rPr>
              <a:t>     Таким чином, карпатське походження Сергія </a:t>
            </a:r>
            <a:r>
              <a:rPr lang="uk-UA" i="1" dirty="0" err="1" smtClean="0">
                <a:latin typeface="Times New Roman" panose="02020603050405020304" pitchFamily="18" charset="0"/>
                <a:cs typeface="Times New Roman" panose="02020603050405020304" pitchFamily="18" charset="0"/>
              </a:rPr>
              <a:t>Гриціва</a:t>
            </a:r>
            <a:r>
              <a:rPr lang="uk-UA" i="1" dirty="0" smtClean="0">
                <a:latin typeface="Times New Roman" panose="02020603050405020304" pitchFamily="18" charset="0"/>
                <a:cs typeface="Times New Roman" panose="02020603050405020304" pitchFamily="18" charset="0"/>
              </a:rPr>
              <a:t> стало важливим чинником у процесі діалогу культур у неволі. Воно не лише допомогло йому зберегти внутрішню стійкість, а й стало основою для встановлення міжкультурних </a:t>
            </a:r>
            <a:r>
              <a:rPr lang="uk-UA" i="1" dirty="0" err="1" smtClean="0">
                <a:latin typeface="Times New Roman" panose="02020603050405020304" pitchFamily="18" charset="0"/>
                <a:cs typeface="Times New Roman" panose="02020603050405020304" pitchFamily="18" charset="0"/>
              </a:rPr>
              <a:t>зв’язків</a:t>
            </a:r>
            <a:r>
              <a:rPr lang="uk-UA" i="1" dirty="0" smtClean="0">
                <a:latin typeface="Times New Roman" panose="02020603050405020304" pitchFamily="18" charset="0"/>
                <a:cs typeface="Times New Roman" panose="02020603050405020304" pitchFamily="18" charset="0"/>
              </a:rPr>
              <a:t> та взаєморозуміння між представниками різних національностей.</a:t>
            </a:r>
            <a:endParaRPr lang="uk-UA"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45554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888406" y="58847"/>
            <a:ext cx="4303594" cy="6858000"/>
          </a:xfrm>
          <a:prstGeom prst="rect">
            <a:avLst/>
          </a:prstGeom>
        </p:spPr>
      </p:pic>
      <p:sp>
        <p:nvSpPr>
          <p:cNvPr id="3" name="Прямоугольник 2"/>
          <p:cNvSpPr/>
          <p:nvPr/>
        </p:nvSpPr>
        <p:spPr>
          <a:xfrm>
            <a:off x="218364" y="117693"/>
            <a:ext cx="7670042" cy="6740307"/>
          </a:xfrm>
          <a:prstGeom prst="rect">
            <a:avLst/>
          </a:prstGeom>
        </p:spPr>
        <p:txBody>
          <a:bodyPr wrap="square">
            <a:spAutoFit/>
          </a:bodyPr>
          <a:lstStyle/>
          <a:p>
            <a:pPr algn="just"/>
            <a:r>
              <a:rPr lang="uk-UA" i="1" dirty="0" smtClean="0">
                <a:latin typeface="Times New Roman" panose="02020603050405020304" pitchFamily="18" charset="0"/>
                <a:cs typeface="Times New Roman" panose="02020603050405020304" pitchFamily="18" charset="0"/>
              </a:rPr>
              <a:t>    Важливим аспектом дослідження діалогу культур у контексті військового полону є не лише взаємодія самих полонених, а й позиція їхніх родин. Батьки та близькі військовополонених різних національностей, незалежно від культурних, </a:t>
            </a:r>
            <a:r>
              <a:rPr lang="uk-UA" i="1" dirty="0" err="1" smtClean="0">
                <a:latin typeface="Times New Roman" panose="02020603050405020304" pitchFamily="18" charset="0"/>
                <a:cs typeface="Times New Roman" panose="02020603050405020304" pitchFamily="18" charset="0"/>
              </a:rPr>
              <a:t>мовних</a:t>
            </a:r>
            <a:r>
              <a:rPr lang="uk-UA" i="1" dirty="0" smtClean="0">
                <a:latin typeface="Times New Roman" panose="02020603050405020304" pitchFamily="18" charset="0"/>
                <a:cs typeface="Times New Roman" panose="02020603050405020304" pitchFamily="18" charset="0"/>
              </a:rPr>
              <a:t> чи релігійних відмінностей, об’єднувалися навколо спільної мети — повернення своїх рідних додому.</a:t>
            </a:r>
          </a:p>
          <a:p>
            <a:pPr algn="just"/>
            <a:r>
              <a:rPr lang="uk-UA" i="1" dirty="0" smtClean="0">
                <a:latin typeface="Times New Roman" panose="02020603050405020304" pitchFamily="18" charset="0"/>
                <a:cs typeface="Times New Roman" panose="02020603050405020304" pitchFamily="18" charset="0"/>
              </a:rPr>
              <a:t>    У різних містах відбувалися мирні акції, під час яких матері, батьки, дружини та родичі виходили з плакатами, зверненнями та закликами до влади й міжнародної спільноти. Вони вимагали дотримання прав військовополонених, гуманного ставлення до них та якнайшвидшого обміну і повернення додому.</a:t>
            </a:r>
          </a:p>
          <a:p>
            <a:pPr algn="just"/>
            <a:r>
              <a:rPr lang="uk-UA" i="1" dirty="0" smtClean="0">
                <a:latin typeface="Times New Roman" panose="02020603050405020304" pitchFamily="18" charset="0"/>
                <a:cs typeface="Times New Roman" panose="02020603050405020304" pitchFamily="18" charset="0"/>
              </a:rPr>
              <a:t>    Особливістю цих акцій було те, що вони об’єднували людей різних національностей. Попри політичні конфлікти та інформаційні бар’єри, родини полонених демонстрували спільність людських почуттів — болю, тривоги, надії та любові до своїх близьких. Це ставало прикладом справжнього діалогу культур, що виходив за межі офіційних відносин між державами.</a:t>
            </a:r>
          </a:p>
          <a:p>
            <a:pPr algn="just"/>
            <a:r>
              <a:rPr lang="uk-UA" i="1" dirty="0" smtClean="0">
                <a:latin typeface="Times New Roman" panose="02020603050405020304" pitchFamily="18" charset="0"/>
                <a:cs typeface="Times New Roman" panose="02020603050405020304" pitchFamily="18" charset="0"/>
              </a:rPr>
              <a:t>    Учасники таких акцій підтримували одне одного, ділилися історіями, створювали спільні ініціативи та інформаційні кампанії. Їхня взаємодія показувала, що у складних умовах війни саме людяність і співчуття можуть стати основою для взаєморозуміння. Таким чином, діяльність родин військовополонених є важливим проявом міжкультурного діалогу. Вона засвідчує, що незалежно від національності люди здатні об’єднуватися навколо спільних гуманістичних цінностей, демонструючи силу солідарності та взаємної підтримки.</a:t>
            </a:r>
            <a:endParaRPr lang="uk-UA"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30394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8364" y="150125"/>
            <a:ext cx="11973636" cy="2246769"/>
          </a:xfrm>
          <a:prstGeom prst="rect">
            <a:avLst/>
          </a:prstGeom>
        </p:spPr>
        <p:txBody>
          <a:bodyPr wrap="square">
            <a:spAutoFit/>
          </a:bodyPr>
          <a:lstStyle/>
          <a:p>
            <a:pPr algn="just"/>
            <a:r>
              <a:rPr lang="uk-UA" sz="2000" i="1" dirty="0" smtClean="0">
                <a:latin typeface="Times New Roman" panose="02020603050405020304" pitchFamily="18" charset="0"/>
                <a:cs typeface="Times New Roman" panose="02020603050405020304" pitchFamily="18" charset="0"/>
              </a:rPr>
              <a:t>     Повернення з полону стало для Сергія </a:t>
            </a:r>
            <a:r>
              <a:rPr lang="uk-UA" sz="2000" i="1" dirty="0" err="1" smtClean="0">
                <a:latin typeface="Times New Roman" panose="02020603050405020304" pitchFamily="18" charset="0"/>
                <a:cs typeface="Times New Roman" panose="02020603050405020304" pitchFamily="18" charset="0"/>
              </a:rPr>
              <a:t>Гриціва</a:t>
            </a:r>
            <a:r>
              <a:rPr lang="uk-UA" sz="2000" i="1" dirty="0" smtClean="0">
                <a:latin typeface="Times New Roman" panose="02020603050405020304" pitchFamily="18" charset="0"/>
                <a:cs typeface="Times New Roman" panose="02020603050405020304" pitchFamily="18" charset="0"/>
              </a:rPr>
              <a:t> новим етапом життя, який вимагав не меншої внутрішньої сили, ніж перебування у неволі. Пережитий досвід залишив глибокий слід у його свідомості, вплинув на світогляд, цінності та ставлення до людей.</a:t>
            </a:r>
          </a:p>
          <a:p>
            <a:pPr algn="just"/>
            <a:r>
              <a:rPr lang="uk-UA" sz="2000" i="1" dirty="0" smtClean="0">
                <a:latin typeface="Times New Roman" panose="02020603050405020304" pitchFamily="18" charset="0"/>
                <a:cs typeface="Times New Roman" panose="02020603050405020304" pitchFamily="18" charset="0"/>
              </a:rPr>
              <a:t>    Після звільнення важливим завданням стало відновлення як фізичного, так і психологічного стану. Адаптація до мирного життя супроводжувалася переосмисленням пережитого, усвідомленням цінності свободи, родини, рідної культури та людяності. Досвід міжкультурного спілкування в умовах полону сприяв формуванню більш глибокого розуміння інших людей, незалежно від їхньої національності.</a:t>
            </a:r>
            <a:endParaRPr lang="uk-UA" sz="2000" i="1"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9307773" y="2497540"/>
            <a:ext cx="2739504" cy="4251278"/>
          </a:xfrm>
          <a:prstGeom prst="rect">
            <a:avLst/>
          </a:prstGeom>
        </p:spPr>
      </p:pic>
      <p:sp>
        <p:nvSpPr>
          <p:cNvPr id="4" name="Прямоугольник 3"/>
          <p:cNvSpPr/>
          <p:nvPr/>
        </p:nvSpPr>
        <p:spPr>
          <a:xfrm>
            <a:off x="218365" y="2606722"/>
            <a:ext cx="8106770" cy="3416320"/>
          </a:xfrm>
          <a:prstGeom prst="rect">
            <a:avLst/>
          </a:prstGeom>
        </p:spPr>
        <p:txBody>
          <a:bodyPr wrap="square">
            <a:spAutoFit/>
          </a:bodyPr>
          <a:lstStyle/>
          <a:p>
            <a:pPr algn="just"/>
            <a:r>
              <a:rPr lang="uk-UA" i="1" dirty="0" smtClean="0">
                <a:latin typeface="Times New Roman" panose="02020603050405020304" pitchFamily="18" charset="0"/>
                <a:cs typeface="Times New Roman" panose="02020603050405020304" pitchFamily="18" charset="0"/>
              </a:rPr>
              <a:t>     Адаптація до мирного життя супроводжувалася переосмисленням пережитого, усвідомленням цінності свободи, родини, рідної культури та людяності. Досвід міжкультурного спілкування в умовах полону сприяв формуванню більш глибокого розуміння інших людей, незалежно від їхньої національності.</a:t>
            </a:r>
          </a:p>
          <a:p>
            <a:pPr algn="just"/>
            <a:r>
              <a:rPr lang="uk-UA" i="1" dirty="0" smtClean="0">
                <a:latin typeface="Times New Roman" panose="02020603050405020304" pitchFamily="18" charset="0"/>
                <a:cs typeface="Times New Roman" panose="02020603050405020304" pitchFamily="18" charset="0"/>
              </a:rPr>
              <a:t>     Особливого значення набула зустріч Сергія </a:t>
            </a:r>
            <a:r>
              <a:rPr lang="uk-UA" i="1" dirty="0" err="1" smtClean="0">
                <a:latin typeface="Times New Roman" panose="02020603050405020304" pitchFamily="18" charset="0"/>
                <a:cs typeface="Times New Roman" panose="02020603050405020304" pitchFamily="18" charset="0"/>
              </a:rPr>
              <a:t>Гриціва</a:t>
            </a:r>
            <a:r>
              <a:rPr lang="uk-UA" i="1" dirty="0" smtClean="0">
                <a:latin typeface="Times New Roman" panose="02020603050405020304" pitchFamily="18" charset="0"/>
                <a:cs typeface="Times New Roman" panose="02020603050405020304" pitchFamily="18" charset="0"/>
              </a:rPr>
              <a:t> з учнями </a:t>
            </a:r>
            <a:r>
              <a:rPr lang="uk-UA" i="1" dirty="0" err="1" smtClean="0">
                <a:latin typeface="Times New Roman" panose="02020603050405020304" pitchFamily="18" charset="0"/>
                <a:cs typeface="Times New Roman" panose="02020603050405020304" pitchFamily="18" charset="0"/>
              </a:rPr>
              <a:t>Підлісківської</a:t>
            </a:r>
            <a:r>
              <a:rPr lang="uk-UA" i="1" dirty="0" smtClean="0">
                <a:latin typeface="Times New Roman" panose="02020603050405020304" pitchFamily="18" charset="0"/>
                <a:cs typeface="Times New Roman" panose="02020603050405020304" pitchFamily="18" charset="0"/>
              </a:rPr>
              <a:t> гімназії — навчального закладу, випускником якого він є. Ця подія стала важливим моментом не лише для самого Сергія, а й для учнів та педагогів.</a:t>
            </a:r>
          </a:p>
          <a:p>
            <a:pPr algn="just"/>
            <a:r>
              <a:rPr lang="uk-UA" i="1" dirty="0" smtClean="0">
                <a:latin typeface="Times New Roman" panose="02020603050405020304" pitchFamily="18" charset="0"/>
                <a:cs typeface="Times New Roman" panose="02020603050405020304" pitchFamily="18" charset="0"/>
              </a:rPr>
              <a:t>Під час зустрічі він поділився своїм життєвим досвідом, розповів про труднощі, з якими довелося зіткнутися, а також про значення підтримки, взаємодопомоги та віри. Особливу увагу він приділив темі людяності, наголосивши, що навіть у найскладніших умовах важливо залишатися людиною.</a:t>
            </a:r>
            <a:endParaRPr lang="uk-UA"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97677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9103058" y="3101710"/>
            <a:ext cx="3088942" cy="3704854"/>
          </a:xfrm>
          <a:prstGeom prst="rect">
            <a:avLst/>
          </a:prstGeom>
        </p:spPr>
      </p:pic>
      <p:pic>
        <p:nvPicPr>
          <p:cNvPr id="4" name="Рисунок 3"/>
          <p:cNvPicPr>
            <a:picLocks noChangeAspect="1"/>
          </p:cNvPicPr>
          <p:nvPr/>
        </p:nvPicPr>
        <p:blipFill>
          <a:blip r:embed="rId3"/>
          <a:stretch>
            <a:fillRect/>
          </a:stretch>
        </p:blipFill>
        <p:spPr>
          <a:xfrm>
            <a:off x="0" y="3050274"/>
            <a:ext cx="3152218" cy="3807726"/>
          </a:xfrm>
          <a:prstGeom prst="rect">
            <a:avLst/>
          </a:prstGeom>
        </p:spPr>
      </p:pic>
      <p:sp>
        <p:nvSpPr>
          <p:cNvPr id="5" name="Прямоугольник 4"/>
          <p:cNvSpPr/>
          <p:nvPr/>
        </p:nvSpPr>
        <p:spPr>
          <a:xfrm>
            <a:off x="218363" y="477671"/>
            <a:ext cx="11750723" cy="2246769"/>
          </a:xfrm>
          <a:prstGeom prst="rect">
            <a:avLst/>
          </a:prstGeom>
        </p:spPr>
        <p:txBody>
          <a:bodyPr wrap="square">
            <a:spAutoFit/>
          </a:bodyPr>
          <a:lstStyle/>
          <a:p>
            <a:r>
              <a:rPr lang="uk-UA" sz="2000" i="1" dirty="0" smtClean="0">
                <a:latin typeface="Times New Roman" panose="02020603050405020304" pitchFamily="18" charset="0"/>
                <a:cs typeface="Times New Roman" panose="02020603050405020304" pitchFamily="18" charset="0"/>
              </a:rPr>
              <a:t>       Для учнів ця зустріч стала важливим виховним </a:t>
            </a:r>
            <a:r>
              <a:rPr lang="uk-UA" sz="2000" i="1" dirty="0" err="1" smtClean="0">
                <a:latin typeface="Times New Roman" panose="02020603050405020304" pitchFamily="18" charset="0"/>
                <a:cs typeface="Times New Roman" panose="02020603050405020304" pitchFamily="18" charset="0"/>
              </a:rPr>
              <a:t>уроком</a:t>
            </a:r>
            <a:r>
              <a:rPr lang="uk-UA" sz="2000" i="1" dirty="0" smtClean="0">
                <a:latin typeface="Times New Roman" panose="02020603050405020304" pitchFamily="18" charset="0"/>
                <a:cs typeface="Times New Roman" panose="02020603050405020304" pitchFamily="18" charset="0"/>
              </a:rPr>
              <a:t>. Вона сприяла формуванню патріотичних почуттів, поваги до захисників України, а також усвідомленню цінності миру і свободи. Живе спілкування з людиною, яка пройшла через випробування полоном, справило значно глибший вплив, ніж будь-який теоретичний матеріал.</a:t>
            </a:r>
          </a:p>
          <a:p>
            <a:r>
              <a:rPr lang="uk-UA" sz="2000" i="1" dirty="0" smtClean="0">
                <a:latin typeface="Times New Roman" panose="02020603050405020304" pitchFamily="18" charset="0"/>
                <a:cs typeface="Times New Roman" panose="02020603050405020304" pitchFamily="18" charset="0"/>
              </a:rPr>
              <a:t>Крім того, ця зустріч стала своєрідним продовженням діалогу культур. Досвід Сергія, отриманий у багатонаціональному середовищі полону, був переданий молодому поколінню як приклад того, що навіть у складних умовах можливе взаєморозуміння, підтримка і збереження людських цінностей</a:t>
            </a:r>
            <a:endParaRPr lang="uk-UA" sz="2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37831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5661" y="108890"/>
            <a:ext cx="11559652" cy="6247864"/>
          </a:xfrm>
          <a:prstGeom prst="rect">
            <a:avLst/>
          </a:prstGeom>
        </p:spPr>
        <p:txBody>
          <a:bodyPr wrap="square">
            <a:spAutoFit/>
          </a:bodyPr>
          <a:lstStyle/>
          <a:p>
            <a:r>
              <a:rPr lang="uk-UA" dirty="0" smtClean="0"/>
              <a:t>                                                                 </a:t>
            </a:r>
            <a:r>
              <a:rPr lang="uk-UA" sz="2000" i="1" dirty="0" smtClean="0">
                <a:latin typeface="Times New Roman" panose="02020603050405020304" pitchFamily="18" charset="0"/>
                <a:cs typeface="Times New Roman" panose="02020603050405020304" pitchFamily="18" charset="0"/>
              </a:rPr>
              <a:t>ВИСНОВКИ</a:t>
            </a:r>
          </a:p>
          <a:p>
            <a:endParaRPr lang="uk-UA" sz="2000" i="1" dirty="0">
              <a:latin typeface="Times New Roman" panose="02020603050405020304" pitchFamily="18" charset="0"/>
              <a:cs typeface="Times New Roman" panose="02020603050405020304" pitchFamily="18" charset="0"/>
            </a:endParaRPr>
          </a:p>
          <a:p>
            <a:endParaRPr lang="uk-UA" sz="2000" i="1" dirty="0" smtClean="0">
              <a:latin typeface="Times New Roman" panose="02020603050405020304" pitchFamily="18" charset="0"/>
              <a:cs typeface="Times New Roman" panose="02020603050405020304" pitchFamily="18" charset="0"/>
            </a:endParaRPr>
          </a:p>
          <a:p>
            <a:endParaRPr lang="uk-UA" sz="2000" i="1" dirty="0" smtClean="0">
              <a:latin typeface="Times New Roman" panose="02020603050405020304" pitchFamily="18" charset="0"/>
              <a:cs typeface="Times New Roman" panose="02020603050405020304" pitchFamily="18" charset="0"/>
            </a:endParaRPr>
          </a:p>
          <a:p>
            <a:pPr algn="just"/>
            <a:r>
              <a:rPr lang="uk-UA" sz="2000" i="1" dirty="0" smtClean="0">
                <a:latin typeface="Times New Roman" panose="02020603050405020304" pitchFamily="18" charset="0"/>
                <a:cs typeface="Times New Roman" panose="02020603050405020304" pitchFamily="18" charset="0"/>
              </a:rPr>
              <a:t>         У результаті проведеного дослідження на тему «Діалог культур у неволі. Взаємний вплив національностей у житті військовополоненого Сергія </a:t>
            </a:r>
            <a:r>
              <a:rPr lang="uk-UA" sz="2000" i="1" dirty="0" err="1" smtClean="0">
                <a:latin typeface="Times New Roman" panose="02020603050405020304" pitchFamily="18" charset="0"/>
                <a:cs typeface="Times New Roman" panose="02020603050405020304" pitchFamily="18" charset="0"/>
              </a:rPr>
              <a:t>Гриціва</a:t>
            </a:r>
            <a:r>
              <a:rPr lang="uk-UA" sz="2000" i="1" dirty="0" smtClean="0">
                <a:latin typeface="Times New Roman" panose="02020603050405020304" pitchFamily="18" charset="0"/>
                <a:cs typeface="Times New Roman" panose="02020603050405020304" pitchFamily="18" charset="0"/>
              </a:rPr>
              <a:t>» було досягнуто поставленої мети та виконано основні завдання роботи.</a:t>
            </a:r>
          </a:p>
          <a:p>
            <a:pPr algn="just"/>
            <a:r>
              <a:rPr lang="uk-UA" sz="2000" i="1" dirty="0" smtClean="0">
                <a:latin typeface="Times New Roman" panose="02020603050405020304" pitchFamily="18" charset="0"/>
                <a:cs typeface="Times New Roman" panose="02020603050405020304" pitchFamily="18" charset="0"/>
              </a:rPr>
              <a:t>        З’ясовано, що діалог культур є складним і багатогранним процесом взаємодії між представниками різних національностей, який ґрунтується на обміні цінностями, традиціями та досвідом. В умовах неволі цей діалог набуває особливого значення, оскільки відбувається в екстремальному середовищі, де люди змушені співіснувати та взаємодіяти незалежно від культурних відмінностей.</a:t>
            </a:r>
          </a:p>
          <a:p>
            <a:pPr algn="just"/>
            <a:r>
              <a:rPr lang="uk-UA" sz="2000" i="1" dirty="0" smtClean="0">
                <a:latin typeface="Times New Roman" panose="02020603050405020304" pitchFamily="18" charset="0"/>
                <a:cs typeface="Times New Roman" panose="02020603050405020304" pitchFamily="18" charset="0"/>
              </a:rPr>
              <a:t>        У ході дослідження встановлено, що середовище військовополонених є специфічним простором інтенсивного міжкультурного контакту. З одного боку, у ньому проявляються стереотипи, упередження та випадки ворожого ставлення, зокрема щодо українців із західних регіонів. З іншого боку, саме в таких умовах виникають приклади </a:t>
            </a:r>
            <a:r>
              <a:rPr lang="uk-UA" sz="2000" i="1" dirty="0" err="1" smtClean="0">
                <a:latin typeface="Times New Roman" panose="02020603050405020304" pitchFamily="18" charset="0"/>
                <a:cs typeface="Times New Roman" panose="02020603050405020304" pitchFamily="18" charset="0"/>
              </a:rPr>
              <a:t>взаємопідтримки</a:t>
            </a:r>
            <a:r>
              <a:rPr lang="uk-UA" sz="2000" i="1" dirty="0" smtClean="0">
                <a:latin typeface="Times New Roman" panose="02020603050405020304" pitchFamily="18" charset="0"/>
                <a:cs typeface="Times New Roman" panose="02020603050405020304" pitchFamily="18" charset="0"/>
              </a:rPr>
              <a:t>, солідарності та людяності між представниками різних національностей.</a:t>
            </a:r>
          </a:p>
          <a:p>
            <a:pPr algn="just"/>
            <a:r>
              <a:rPr lang="uk-UA" sz="2000" i="1" dirty="0" smtClean="0">
                <a:latin typeface="Times New Roman" panose="02020603050405020304" pitchFamily="18" charset="0"/>
                <a:cs typeface="Times New Roman" panose="02020603050405020304" pitchFamily="18" charset="0"/>
              </a:rPr>
              <a:t>        Важливу роль у процесі діалогу культур відіграє особистісний досвід, зокрема досвід Сергія </a:t>
            </a:r>
            <a:r>
              <a:rPr lang="uk-UA" sz="2000" i="1" dirty="0" err="1" smtClean="0">
                <a:latin typeface="Times New Roman" panose="02020603050405020304" pitchFamily="18" charset="0"/>
                <a:cs typeface="Times New Roman" panose="02020603050405020304" pitchFamily="18" charset="0"/>
              </a:rPr>
              <a:t>Гриціва</a:t>
            </a:r>
            <a:r>
              <a:rPr lang="uk-UA" sz="2000" i="1" dirty="0" smtClean="0">
                <a:latin typeface="Times New Roman" panose="02020603050405020304" pitchFamily="18" charset="0"/>
                <a:cs typeface="Times New Roman" panose="02020603050405020304" pitchFamily="18" charset="0"/>
              </a:rPr>
              <a:t> — вихідця з Карпатського регіону, багатого на традиції та звичаї. Його культурне підґрунтя сприяло збереженню внутрішньої стійкості, формуванню толерантності та здатності до налагодження міжкультурних контактів навіть у складних умовах полону.</a:t>
            </a:r>
            <a:endParaRPr lang="uk-UA" sz="2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00875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9307" y="1473958"/>
            <a:ext cx="11532359" cy="3785652"/>
          </a:xfrm>
          <a:prstGeom prst="rect">
            <a:avLst/>
          </a:prstGeom>
        </p:spPr>
        <p:txBody>
          <a:bodyPr wrap="square">
            <a:spAutoFit/>
          </a:bodyPr>
          <a:lstStyle/>
          <a:p>
            <a:pPr algn="just"/>
            <a:r>
              <a:rPr lang="uk-UA" sz="2000" dirty="0" smtClean="0">
                <a:latin typeface="Times New Roman" panose="02020603050405020304" pitchFamily="18" charset="0"/>
                <a:cs typeface="Times New Roman" panose="02020603050405020304" pitchFamily="18" charset="0"/>
              </a:rPr>
              <a:t>         </a:t>
            </a:r>
            <a:r>
              <a:rPr lang="uk-UA" sz="2000" i="1" dirty="0" smtClean="0">
                <a:latin typeface="Times New Roman" panose="02020603050405020304" pitchFamily="18" charset="0"/>
                <a:cs typeface="Times New Roman" panose="02020603050405020304" pitchFamily="18" charset="0"/>
              </a:rPr>
              <a:t>Дослідження показало, що попри прояви жорстокого поводження та дискримінації, діалог культур не припиняється. Він трансформується у форму взаємної підтримки, співпереживання та спільного прагнення до збереження людської гідності. Особливого значення набуває допомога з боку інших полонених, які, незалежно від національності, демонструють співчуття та солідарність.</a:t>
            </a:r>
          </a:p>
          <a:p>
            <a:pPr algn="just"/>
            <a:r>
              <a:rPr lang="uk-UA" sz="2000" i="1" dirty="0" smtClean="0">
                <a:latin typeface="Times New Roman" panose="02020603050405020304" pitchFamily="18" charset="0"/>
                <a:cs typeface="Times New Roman" panose="02020603050405020304" pitchFamily="18" charset="0"/>
              </a:rPr>
              <a:t>       Окремо встановлено, що діалог культур виходить за межі середовища полону. Прикладом цього є діяльність родин військовополонених різних національностей, які об’єднуються у прагненні повернути своїх близьких додому. Їхня солідарність підтверджує універсальність людських цінностей та здатність до взаєморозуміння навіть у період конфлікту.</a:t>
            </a:r>
          </a:p>
          <a:p>
            <a:pPr algn="just"/>
            <a:r>
              <a:rPr lang="uk-UA" sz="2000" i="1" dirty="0" smtClean="0">
                <a:latin typeface="Times New Roman" panose="02020603050405020304" pitchFamily="18" charset="0"/>
                <a:cs typeface="Times New Roman" panose="02020603050405020304" pitchFamily="18" charset="0"/>
              </a:rPr>
              <a:t>      Отже, результати дослідження свідчать, що діалог культур у неволі є не лише можливим, а й необхідним явищем, яке сприяє збереженню людяності, формуванню толерантності та подоланню стереотипів. Він виступає важливим чинником духовної стійкості особистості та основою для взаєморозуміння між народами.</a:t>
            </a:r>
            <a:endParaRPr lang="uk-UA" sz="2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28142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46663" y="1828800"/>
            <a:ext cx="10126637" cy="3170099"/>
          </a:xfrm>
          <a:prstGeom prst="rect">
            <a:avLst/>
          </a:prstGeom>
        </p:spPr>
        <p:txBody>
          <a:bodyPr wrap="square">
            <a:spAutoFit/>
          </a:bodyPr>
          <a:lstStyle/>
          <a:p>
            <a:pPr algn="just"/>
            <a:r>
              <a:rPr lang="uk-UA" sz="2000" i="1" dirty="0" smtClean="0">
                <a:latin typeface="Times New Roman" panose="02020603050405020304" pitchFamily="18" charset="0"/>
                <a:cs typeface="Times New Roman" panose="02020603050405020304" pitchFamily="18" charset="0"/>
              </a:rPr>
              <a:t>    Щиро дякую Сергію </a:t>
            </a:r>
            <a:r>
              <a:rPr lang="uk-UA" sz="2000" i="1" dirty="0" err="1" smtClean="0">
                <a:latin typeface="Times New Roman" panose="02020603050405020304" pitchFamily="18" charset="0"/>
                <a:cs typeface="Times New Roman" panose="02020603050405020304" pitchFamily="18" charset="0"/>
              </a:rPr>
              <a:t>Гриціву</a:t>
            </a:r>
            <a:r>
              <a:rPr lang="uk-UA" sz="2000" i="1" dirty="0" smtClean="0">
                <a:latin typeface="Times New Roman" panose="02020603050405020304" pitchFamily="18" charset="0"/>
                <a:cs typeface="Times New Roman" panose="02020603050405020304" pitchFamily="18" charset="0"/>
              </a:rPr>
              <a:t> за надану можливість використати його життєвий досвід у дослідженні, а також за щире інтерв’ю, яке стало важливою основою для написання практичної частини роботи.</a:t>
            </a:r>
          </a:p>
          <a:p>
            <a:pPr algn="just"/>
            <a:endParaRPr lang="uk-UA" sz="2000" i="1" dirty="0" smtClean="0">
              <a:latin typeface="Times New Roman" panose="02020603050405020304" pitchFamily="18" charset="0"/>
              <a:cs typeface="Times New Roman" panose="02020603050405020304" pitchFamily="18" charset="0"/>
            </a:endParaRPr>
          </a:p>
          <a:p>
            <a:pPr algn="just"/>
            <a:r>
              <a:rPr lang="uk-UA" sz="2000" i="1" dirty="0" smtClean="0">
                <a:latin typeface="Times New Roman" panose="02020603050405020304" pitchFamily="18" charset="0"/>
                <a:cs typeface="Times New Roman" panose="02020603050405020304" pitchFamily="18" charset="0"/>
              </a:rPr>
              <a:t>     Висловлюю глибоку вдячність родині Сергія </a:t>
            </a:r>
            <a:r>
              <a:rPr lang="uk-UA" sz="2000" i="1" dirty="0" err="1" smtClean="0">
                <a:latin typeface="Times New Roman" panose="02020603050405020304" pitchFamily="18" charset="0"/>
                <a:cs typeface="Times New Roman" panose="02020603050405020304" pitchFamily="18" charset="0"/>
              </a:rPr>
              <a:t>Гриціва</a:t>
            </a:r>
            <a:r>
              <a:rPr lang="uk-UA" sz="2000" i="1" dirty="0" smtClean="0">
                <a:latin typeface="Times New Roman" panose="02020603050405020304" pitchFamily="18" charset="0"/>
                <a:cs typeface="Times New Roman" panose="02020603050405020304" pitchFamily="18" charset="0"/>
              </a:rPr>
              <a:t> за надані фотоматеріали та підтримку під час збору інформації. Завдяки вашій відкритості та довірі стало можливим глибше розкрити тему дослідження та показати реальні людські історії.</a:t>
            </a:r>
          </a:p>
          <a:p>
            <a:pPr algn="just"/>
            <a:endParaRPr lang="uk-UA" sz="2000" i="1" dirty="0" smtClean="0">
              <a:latin typeface="Times New Roman" panose="02020603050405020304" pitchFamily="18" charset="0"/>
              <a:cs typeface="Times New Roman" panose="02020603050405020304" pitchFamily="18" charset="0"/>
            </a:endParaRPr>
          </a:p>
          <a:p>
            <a:pPr algn="just"/>
            <a:r>
              <a:rPr lang="uk-UA" sz="2000" i="1" dirty="0" smtClean="0">
                <a:latin typeface="Times New Roman" panose="02020603050405020304" pitchFamily="18" charset="0"/>
                <a:cs typeface="Times New Roman" panose="02020603050405020304" pitchFamily="18" charset="0"/>
              </a:rPr>
              <a:t>    Окремо дякую всім, хто сприяв виконанню цієї роботи, ділився інформацією та підтримував у процесі її написання.</a:t>
            </a:r>
            <a:endParaRPr lang="uk-UA" sz="2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7064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27797" y="1624085"/>
            <a:ext cx="11313994" cy="1631216"/>
          </a:xfrm>
          <a:prstGeom prst="rect">
            <a:avLst/>
          </a:prstGeom>
        </p:spPr>
        <p:txBody>
          <a:bodyPr wrap="square">
            <a:spAutoFit/>
          </a:bodyPr>
          <a:lstStyle/>
          <a:p>
            <a:r>
              <a:rPr lang="ru-RU" dirty="0" smtClean="0"/>
              <a:t>                                               </a:t>
            </a:r>
            <a:r>
              <a:rPr lang="ru-RU" sz="2000" i="1" dirty="0" smtClean="0">
                <a:latin typeface="Times New Roman" panose="02020603050405020304" pitchFamily="18" charset="0"/>
                <a:cs typeface="Times New Roman" panose="02020603050405020304" pitchFamily="18" charset="0"/>
              </a:rPr>
              <a:t>Список </a:t>
            </a:r>
            <a:r>
              <a:rPr lang="ru-RU" sz="2000" i="1" dirty="0" err="1" smtClean="0">
                <a:latin typeface="Times New Roman" panose="02020603050405020304" pitchFamily="18" charset="0"/>
                <a:cs typeface="Times New Roman" panose="02020603050405020304" pitchFamily="18" charset="0"/>
              </a:rPr>
              <a:t>використаної</a:t>
            </a:r>
            <a:r>
              <a:rPr lang="ru-RU" sz="2000" i="1" dirty="0" smtClean="0">
                <a:latin typeface="Times New Roman" panose="02020603050405020304" pitchFamily="18" charset="0"/>
                <a:cs typeface="Times New Roman" panose="02020603050405020304" pitchFamily="18" charset="0"/>
              </a:rPr>
              <a:t> </a:t>
            </a:r>
            <a:r>
              <a:rPr lang="ru-RU" sz="2000" i="1" dirty="0" err="1" smtClean="0">
                <a:latin typeface="Times New Roman" panose="02020603050405020304" pitchFamily="18" charset="0"/>
                <a:cs typeface="Times New Roman" panose="02020603050405020304" pitchFamily="18" charset="0"/>
              </a:rPr>
              <a:t>літератури</a:t>
            </a:r>
            <a:endParaRPr lang="ru-RU" sz="2000" i="1" dirty="0" smtClean="0">
              <a:latin typeface="Times New Roman" panose="02020603050405020304" pitchFamily="18" charset="0"/>
              <a:cs typeface="Times New Roman" panose="02020603050405020304" pitchFamily="18" charset="0"/>
            </a:endParaRPr>
          </a:p>
          <a:p>
            <a:endParaRPr lang="ru-RU" sz="2000" i="1" dirty="0" smtClean="0">
              <a:latin typeface="Times New Roman" panose="02020603050405020304" pitchFamily="18" charset="0"/>
              <a:cs typeface="Times New Roman" panose="02020603050405020304" pitchFamily="18" charset="0"/>
            </a:endParaRPr>
          </a:p>
          <a:p>
            <a:r>
              <a:rPr lang="ru-RU" sz="2000" i="1" dirty="0" smtClean="0">
                <a:latin typeface="Times New Roman" panose="02020603050405020304" pitchFamily="18" charset="0"/>
                <a:cs typeface="Times New Roman" panose="02020603050405020304" pitchFamily="18" charset="0"/>
              </a:rPr>
              <a:t>1. </a:t>
            </a:r>
            <a:r>
              <a:rPr lang="ru-RU" sz="2000" i="1" dirty="0" err="1" smtClean="0">
                <a:latin typeface="Times New Roman" panose="02020603050405020304" pitchFamily="18" charset="0"/>
                <a:cs typeface="Times New Roman" panose="02020603050405020304" pitchFamily="18" charset="0"/>
              </a:rPr>
              <a:t>Фотоматеріали</a:t>
            </a:r>
            <a:r>
              <a:rPr lang="ru-RU" sz="2000" i="1" dirty="0" smtClean="0">
                <a:latin typeface="Times New Roman" panose="02020603050405020304" pitchFamily="18" charset="0"/>
                <a:cs typeface="Times New Roman" panose="02020603050405020304" pitchFamily="18" charset="0"/>
              </a:rPr>
              <a:t> з </a:t>
            </a:r>
            <a:r>
              <a:rPr lang="ru-RU" sz="2000" i="1" dirty="0" err="1" smtClean="0">
                <a:latin typeface="Times New Roman" panose="02020603050405020304" pitchFamily="18" charset="0"/>
                <a:cs typeface="Times New Roman" panose="02020603050405020304" pitchFamily="18" charset="0"/>
              </a:rPr>
              <a:t>родинного</a:t>
            </a:r>
            <a:r>
              <a:rPr lang="ru-RU" sz="2000" i="1" dirty="0" smtClean="0">
                <a:latin typeface="Times New Roman" panose="02020603050405020304" pitchFamily="18" charset="0"/>
                <a:cs typeface="Times New Roman" panose="02020603050405020304" pitchFamily="18" charset="0"/>
              </a:rPr>
              <a:t> </a:t>
            </a:r>
            <a:r>
              <a:rPr lang="ru-RU" sz="2000" i="1" dirty="0" err="1" smtClean="0">
                <a:latin typeface="Times New Roman" panose="02020603050405020304" pitchFamily="18" charset="0"/>
                <a:cs typeface="Times New Roman" panose="02020603050405020304" pitchFamily="18" charset="0"/>
              </a:rPr>
              <a:t>архіву</a:t>
            </a:r>
            <a:r>
              <a:rPr lang="ru-RU" sz="2000" i="1" dirty="0" smtClean="0">
                <a:latin typeface="Times New Roman" panose="02020603050405020304" pitchFamily="18" charset="0"/>
                <a:cs typeface="Times New Roman" panose="02020603050405020304" pitchFamily="18" charset="0"/>
              </a:rPr>
              <a:t> (</a:t>
            </a:r>
            <a:r>
              <a:rPr lang="ru-RU" sz="2000" i="1" dirty="0" err="1" smtClean="0">
                <a:latin typeface="Times New Roman" panose="02020603050405020304" pitchFamily="18" charset="0"/>
                <a:cs typeface="Times New Roman" panose="02020603050405020304" pitchFamily="18" charset="0"/>
              </a:rPr>
              <a:t>надані</a:t>
            </a:r>
            <a:r>
              <a:rPr lang="ru-RU" sz="2000" i="1" dirty="0" smtClean="0">
                <a:latin typeface="Times New Roman" panose="02020603050405020304" pitchFamily="18" charset="0"/>
                <a:cs typeface="Times New Roman" panose="02020603050405020304" pitchFamily="18" charset="0"/>
              </a:rPr>
              <a:t> родиною </a:t>
            </a:r>
            <a:r>
              <a:rPr lang="ru-RU" sz="2000" i="1" dirty="0" err="1" smtClean="0">
                <a:latin typeface="Times New Roman" panose="02020603050405020304" pitchFamily="18" charset="0"/>
                <a:cs typeface="Times New Roman" panose="02020603050405020304" pitchFamily="18" charset="0"/>
              </a:rPr>
              <a:t>Сергія</a:t>
            </a:r>
            <a:r>
              <a:rPr lang="ru-RU" sz="2000" i="1" dirty="0" smtClean="0">
                <a:latin typeface="Times New Roman" panose="02020603050405020304" pitchFamily="18" charset="0"/>
                <a:cs typeface="Times New Roman" panose="02020603050405020304" pitchFamily="18" charset="0"/>
              </a:rPr>
              <a:t> </a:t>
            </a:r>
            <a:r>
              <a:rPr lang="ru-RU" sz="2000" i="1" dirty="0" err="1" smtClean="0">
                <a:latin typeface="Times New Roman" panose="02020603050405020304" pitchFamily="18" charset="0"/>
                <a:cs typeface="Times New Roman" panose="02020603050405020304" pitchFamily="18" charset="0"/>
              </a:rPr>
              <a:t>Гриціва</a:t>
            </a:r>
            <a:r>
              <a:rPr lang="ru-RU" sz="2000" i="1" dirty="0" smtClean="0">
                <a:latin typeface="Times New Roman" panose="02020603050405020304" pitchFamily="18" charset="0"/>
                <a:cs typeface="Times New Roman" panose="02020603050405020304" pitchFamily="18" charset="0"/>
              </a:rPr>
              <a:t>). </a:t>
            </a:r>
          </a:p>
          <a:p>
            <a:r>
              <a:rPr lang="ru-RU" sz="2000" i="1" dirty="0" smtClean="0">
                <a:latin typeface="Times New Roman" panose="02020603050405020304" pitchFamily="18" charset="0"/>
                <a:cs typeface="Times New Roman" panose="02020603050405020304" pitchFamily="18" charset="0"/>
              </a:rPr>
              <a:t>2. </a:t>
            </a:r>
            <a:r>
              <a:rPr lang="ru-RU" sz="2000" i="1" dirty="0" err="1" smtClean="0">
                <a:latin typeface="Times New Roman" panose="02020603050405020304" pitchFamily="18" charset="0"/>
                <a:cs typeface="Times New Roman" panose="02020603050405020304" pitchFamily="18" charset="0"/>
              </a:rPr>
              <a:t>Інтерв’ю</a:t>
            </a:r>
            <a:r>
              <a:rPr lang="ru-RU" sz="2000" i="1" dirty="0" smtClean="0">
                <a:latin typeface="Times New Roman" panose="02020603050405020304" pitchFamily="18" charset="0"/>
                <a:cs typeface="Times New Roman" panose="02020603050405020304" pitchFamily="18" charset="0"/>
              </a:rPr>
              <a:t> </a:t>
            </a:r>
            <a:r>
              <a:rPr lang="ru-RU" sz="2000" i="1" dirty="0" err="1" smtClean="0">
                <a:latin typeface="Times New Roman" panose="02020603050405020304" pitchFamily="18" charset="0"/>
                <a:cs typeface="Times New Roman" panose="02020603050405020304" pitchFamily="18" charset="0"/>
              </a:rPr>
              <a:t>військовополоненого</a:t>
            </a:r>
            <a:r>
              <a:rPr lang="ru-RU" sz="2000" i="1" dirty="0" smtClean="0">
                <a:latin typeface="Times New Roman" panose="02020603050405020304" pitchFamily="18" charset="0"/>
                <a:cs typeface="Times New Roman" panose="02020603050405020304" pitchFamily="18" charset="0"/>
              </a:rPr>
              <a:t> </a:t>
            </a:r>
            <a:r>
              <a:rPr lang="ru-RU" sz="2000" i="1" dirty="0" err="1" smtClean="0">
                <a:latin typeface="Times New Roman" panose="02020603050405020304" pitchFamily="18" charset="0"/>
                <a:cs typeface="Times New Roman" panose="02020603050405020304" pitchFamily="18" charset="0"/>
              </a:rPr>
              <a:t>Сергія</a:t>
            </a:r>
            <a:r>
              <a:rPr lang="ru-RU" sz="2000" i="1" dirty="0" smtClean="0">
                <a:latin typeface="Times New Roman" panose="02020603050405020304" pitchFamily="18" charset="0"/>
                <a:cs typeface="Times New Roman" panose="02020603050405020304" pitchFamily="18" charset="0"/>
              </a:rPr>
              <a:t> </a:t>
            </a:r>
            <a:r>
              <a:rPr lang="ru-RU" sz="2000" i="1" dirty="0" err="1" smtClean="0">
                <a:latin typeface="Times New Roman" panose="02020603050405020304" pitchFamily="18" charset="0"/>
                <a:cs typeface="Times New Roman" panose="02020603050405020304" pitchFamily="18" charset="0"/>
              </a:rPr>
              <a:t>Гриціва</a:t>
            </a:r>
            <a:r>
              <a:rPr lang="ru-RU" sz="2000" i="1" dirty="0" smtClean="0">
                <a:latin typeface="Times New Roman" panose="02020603050405020304" pitchFamily="18" charset="0"/>
                <a:cs typeface="Times New Roman" panose="02020603050405020304" pitchFamily="18" charset="0"/>
              </a:rPr>
              <a:t> проведено мною.</a:t>
            </a:r>
          </a:p>
          <a:p>
            <a:r>
              <a:rPr lang="ru-RU" sz="2000" i="1" dirty="0" smtClean="0">
                <a:latin typeface="Times New Roman" panose="02020603050405020304" pitchFamily="18" charset="0"/>
                <a:cs typeface="Times New Roman" panose="02020603050405020304" pitchFamily="18" charset="0"/>
              </a:rPr>
              <a:t>3. </a:t>
            </a:r>
            <a:r>
              <a:rPr lang="ru-RU" sz="2000" i="1" dirty="0" err="1" smtClean="0">
                <a:latin typeface="Times New Roman" panose="02020603050405020304" pitchFamily="18" charset="0"/>
                <a:cs typeface="Times New Roman" panose="02020603050405020304" pitchFamily="18" charset="0"/>
              </a:rPr>
              <a:t>Матеріали</a:t>
            </a:r>
            <a:r>
              <a:rPr lang="ru-RU" sz="2000" i="1" dirty="0" smtClean="0">
                <a:latin typeface="Times New Roman" panose="02020603050405020304" pitchFamily="18" charset="0"/>
                <a:cs typeface="Times New Roman" panose="02020603050405020304" pitchFamily="18" charset="0"/>
              </a:rPr>
              <a:t> про </a:t>
            </a:r>
            <a:r>
              <a:rPr lang="ru-RU" sz="2000" i="1" dirty="0" err="1" smtClean="0">
                <a:latin typeface="Times New Roman" panose="02020603050405020304" pitchFamily="18" charset="0"/>
                <a:cs typeface="Times New Roman" panose="02020603050405020304" pitchFamily="18" charset="0"/>
              </a:rPr>
              <a:t>діяльність</a:t>
            </a:r>
            <a:r>
              <a:rPr lang="ru-RU" sz="2000" i="1" dirty="0" smtClean="0">
                <a:latin typeface="Times New Roman" panose="02020603050405020304" pitchFamily="18" charset="0"/>
                <a:cs typeface="Times New Roman" panose="02020603050405020304" pitchFamily="18" charset="0"/>
              </a:rPr>
              <a:t> родин </a:t>
            </a:r>
            <a:r>
              <a:rPr lang="ru-RU" sz="2000" i="1" dirty="0" err="1" smtClean="0">
                <a:latin typeface="Times New Roman" panose="02020603050405020304" pitchFamily="18" charset="0"/>
                <a:cs typeface="Times New Roman" panose="02020603050405020304" pitchFamily="18" charset="0"/>
              </a:rPr>
              <a:t>військовополонених</a:t>
            </a:r>
            <a:r>
              <a:rPr lang="ru-RU" sz="2000" i="1" dirty="0" smtClean="0">
                <a:latin typeface="Times New Roman" panose="02020603050405020304" pitchFamily="18" charset="0"/>
                <a:cs typeface="Times New Roman" panose="02020603050405020304" pitchFamily="18" charset="0"/>
              </a:rPr>
              <a:t> (</a:t>
            </a:r>
            <a:r>
              <a:rPr lang="ru-RU" sz="2000" i="1" dirty="0" err="1" smtClean="0">
                <a:latin typeface="Times New Roman" panose="02020603050405020304" pitchFamily="18" charset="0"/>
                <a:cs typeface="Times New Roman" panose="02020603050405020304" pitchFamily="18" charset="0"/>
              </a:rPr>
              <a:t>мирні</a:t>
            </a:r>
            <a:r>
              <a:rPr lang="ru-RU" sz="2000" i="1" dirty="0" smtClean="0">
                <a:latin typeface="Times New Roman" panose="02020603050405020304" pitchFamily="18" charset="0"/>
                <a:cs typeface="Times New Roman" panose="02020603050405020304" pitchFamily="18" charset="0"/>
              </a:rPr>
              <a:t> </a:t>
            </a:r>
            <a:r>
              <a:rPr lang="ru-RU" sz="2000" i="1" dirty="0" err="1" smtClean="0">
                <a:latin typeface="Times New Roman" panose="02020603050405020304" pitchFamily="18" charset="0"/>
                <a:cs typeface="Times New Roman" panose="02020603050405020304" pitchFamily="18" charset="0"/>
              </a:rPr>
              <a:t>акції</a:t>
            </a:r>
            <a:r>
              <a:rPr lang="ru-RU" sz="2000" i="1" dirty="0" smtClean="0">
                <a:latin typeface="Times New Roman" panose="02020603050405020304" pitchFamily="18" charset="0"/>
                <a:cs typeface="Times New Roman" panose="02020603050405020304" pitchFamily="18" charset="0"/>
              </a:rPr>
              <a:t>, </a:t>
            </a:r>
            <a:r>
              <a:rPr lang="ru-RU" sz="2000" i="1" dirty="0" err="1" smtClean="0">
                <a:latin typeface="Times New Roman" panose="02020603050405020304" pitchFamily="18" charset="0"/>
                <a:cs typeface="Times New Roman" panose="02020603050405020304" pitchFamily="18" charset="0"/>
              </a:rPr>
              <a:t>новини</a:t>
            </a:r>
            <a:r>
              <a:rPr lang="ru-RU" sz="2000" i="1" dirty="0" smtClean="0">
                <a:latin typeface="Times New Roman" panose="02020603050405020304" pitchFamily="18" charset="0"/>
                <a:cs typeface="Times New Roman" panose="02020603050405020304" pitchFamily="18" charset="0"/>
              </a:rPr>
              <a:t> </a:t>
            </a:r>
            <a:r>
              <a:rPr lang="ru-RU" sz="2000" i="1" dirty="0" err="1" smtClean="0">
                <a:latin typeface="Times New Roman" panose="02020603050405020304" pitchFamily="18" charset="0"/>
                <a:cs typeface="Times New Roman" panose="02020603050405020304" pitchFamily="18" charset="0"/>
              </a:rPr>
              <a:t>українських</a:t>
            </a:r>
            <a:r>
              <a:rPr lang="ru-RU" sz="2000" i="1" dirty="0" smtClean="0">
                <a:latin typeface="Times New Roman" panose="02020603050405020304" pitchFamily="18" charset="0"/>
                <a:cs typeface="Times New Roman" panose="02020603050405020304" pitchFamily="18" charset="0"/>
              </a:rPr>
              <a:t> </a:t>
            </a:r>
            <a:r>
              <a:rPr lang="ru-RU" sz="2000" i="1" dirty="0" err="1" smtClean="0">
                <a:latin typeface="Times New Roman" panose="02020603050405020304" pitchFamily="18" charset="0"/>
                <a:cs typeface="Times New Roman" panose="02020603050405020304" pitchFamily="18" charset="0"/>
              </a:rPr>
              <a:t>медіа</a:t>
            </a:r>
            <a:r>
              <a:rPr lang="ru-RU" sz="2000" i="1" dirty="0" smtClean="0">
                <a:latin typeface="Times New Roman" panose="02020603050405020304" pitchFamily="18" charset="0"/>
                <a:cs typeface="Times New Roman" panose="02020603050405020304" pitchFamily="18" charset="0"/>
              </a:rPr>
              <a:t>).</a:t>
            </a:r>
            <a:endParaRPr lang="uk-UA" sz="2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1904227"/>
      </p:ext>
    </p:extLst>
  </p:cSld>
  <p:clrMapOvr>
    <a:masterClrMapping/>
  </p:clrMapOvr>
  <p:timing>
    <p:tnLst>
      <p:par>
        <p:cTn id="1" dur="indefinite" restart="never" nodeType="tmRoot"/>
      </p:par>
    </p:tnLst>
  </p:timing>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159</TotalTime>
  <Words>2414</Words>
  <Application>Microsoft Office PowerPoint</Application>
  <PresentationFormat>Широкоэкранный</PresentationFormat>
  <Paragraphs>81</Paragraphs>
  <Slides>14</Slides>
  <Notes>2</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14</vt:i4>
      </vt:variant>
    </vt:vector>
  </HeadingPairs>
  <TitlesOfParts>
    <vt:vector size="20" baseType="lpstr">
      <vt:lpstr>Arial</vt:lpstr>
      <vt:lpstr>Calibri</vt:lpstr>
      <vt:lpstr>Century Gothic</vt:lpstr>
      <vt:lpstr>Times New Roman</vt:lpstr>
      <vt:lpstr>Wingdings 3</vt:lpstr>
      <vt:lpstr>Легкий дым</vt:lpstr>
      <vt:lpstr>        </vt:lpstr>
      <vt:lpstr>Презентация PowerPoint</vt:lpstr>
      <vt:lpstr>Мета дослідження      Дослідити особливості взаємного впливу культур представників різних національностей у складних умовах неволі на прикладі життєвої історії військовополоненого Сергія Гриціва, випускника Підлісківської гімназії, а також з’ясувати, як міжкультурний діалог сприяє збереженню людяності, ідентичності та моральних цінностей. Завдання 1. Зібрати та опрацювати інформацію про життєвий шлях Сергія Гриціва. 2. Дослідити умови перебування військовополонених та особливості їхнього повсякденного життя. 3. Проаналізувати взаємодію представників різних національностей у неволі. 4. Визначити, як культурні традиції, мова та звичаї впливають на формування взаєморозуміння між людьми. 5. З’ясувати роль підтримки, солідарності та людяності у середовищі військовополонених. 6. Розкрити значення міжкультурного діалогу як чинника духовної стійкості людини. 7. Узагальнити отримані результати та зробити висновки про значення культурного взаємовпливу в екстремальних умов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lenovo</dc:creator>
  <cp:lastModifiedBy>lenovo</cp:lastModifiedBy>
  <cp:revision>17</cp:revision>
  <dcterms:created xsi:type="dcterms:W3CDTF">2026-04-13T13:28:35Z</dcterms:created>
  <dcterms:modified xsi:type="dcterms:W3CDTF">2026-04-13T16:12:15Z</dcterms:modified>
</cp:coreProperties>
</file>