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Aileron" panose="020B0604020202020204" charset="0"/>
      <p:regular r:id="rId17"/>
    </p:embeddedFont>
    <p:embeddedFont>
      <p:font typeface="Aileron Bold" panose="020B0604020202020204" charset="0"/>
      <p:regular r:id="rId18"/>
    </p:embeddedFont>
    <p:embeddedFont>
      <p:font typeface="Aileron Heavy" panose="020B0604020202020204" charset="0"/>
      <p:regular r:id="rId19"/>
    </p:embeddedFont>
    <p:embeddedFont>
      <p:font typeface="Calibri" panose="020F0502020204030204" pitchFamily="34" charset="0"/>
      <p:regular r:id="rId20"/>
      <p:bold r:id="rId21"/>
      <p:italic r:id="rId22"/>
      <p:boldItalic r:id="rId23"/>
    </p:embeddedFont>
    <p:embeddedFont>
      <p:font typeface="Canva Sans" panose="020B0604020202020204" charset="0"/>
      <p:regular r:id="rId24"/>
    </p:embeddedFont>
    <p:embeddedFont>
      <p:font typeface="Canva Sans Bold" panose="020B0604020202020204" charset="0"/>
      <p:regular r:id="rId25"/>
    </p:embeddedFont>
    <p:embeddedFont>
      <p:font typeface="Inter Bold" panose="020B0604020202020204" charset="0"/>
      <p:regular r:id="rId26"/>
    </p:embeddedFont>
    <p:embeddedFont>
      <p:font typeface="Inter Semi-Bold"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Стиль із теми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Стиль із теми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Помір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778"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15.svg"/><Relationship Id="rId4" Type="http://schemas.openxmlformats.org/officeDocument/2006/relationships/image" Target="../media/image17.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7.svg"/><Relationship Id="rId4" Type="http://schemas.openxmlformats.org/officeDocument/2006/relationships/image" Target="../media/image20.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svg"/><Relationship Id="rId3" Type="http://schemas.openxmlformats.org/officeDocument/2006/relationships/image" Target="../media/image11.sv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30.jpeg"/><Relationship Id="rId5" Type="http://schemas.openxmlformats.org/officeDocument/2006/relationships/image" Target="../media/image18.png"/><Relationship Id="rId10" Type="http://schemas.openxmlformats.org/officeDocument/2006/relationships/image" Target="../media/image29.jpeg"/><Relationship Id="rId4" Type="http://schemas.openxmlformats.org/officeDocument/2006/relationships/image" Target="../media/image25.jpeg"/><Relationship Id="rId9"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10" Type="http://schemas.openxmlformats.org/officeDocument/2006/relationships/image" Target="../media/image35.jpeg"/><Relationship Id="rId4" Type="http://schemas.openxmlformats.org/officeDocument/2006/relationships/image" Target="../media/image12.pn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11.svg"/><Relationship Id="rId7" Type="http://schemas.openxmlformats.org/officeDocument/2006/relationships/image" Target="../media/image37.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image" Target="../media/image41.jpeg"/><Relationship Id="rId5" Type="http://schemas.openxmlformats.org/officeDocument/2006/relationships/image" Target="../media/image19.svg"/><Relationship Id="rId10" Type="http://schemas.openxmlformats.org/officeDocument/2006/relationships/image" Target="../media/image40.svg"/><Relationship Id="rId4" Type="http://schemas.openxmlformats.org/officeDocument/2006/relationships/image" Target="../media/image18.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2.svg"/><Relationship Id="rId7" Type="http://schemas.openxmlformats.org/officeDocument/2006/relationships/image" Target="../media/image4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19.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svg"/><Relationship Id="rId7" Type="http://schemas.openxmlformats.org/officeDocument/2006/relationships/image" Target="../media/image14.png"/><Relationship Id="rId12"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47.png"/><Relationship Id="rId5" Type="http://schemas.openxmlformats.org/officeDocument/2006/relationships/image" Target="../media/image12.png"/><Relationship Id="rId10" Type="http://schemas.openxmlformats.org/officeDocument/2006/relationships/image" Target="../media/image46.svg"/><Relationship Id="rId4" Type="http://schemas.openxmlformats.org/officeDocument/2006/relationships/image" Target="../media/image25.jpeg"/><Relationship Id="rId9"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11.svg"/><Relationship Id="rId7" Type="http://schemas.openxmlformats.org/officeDocument/2006/relationships/image" Target="../media/image50.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jpe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56.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55.jpeg"/><Relationship Id="rId5" Type="http://schemas.openxmlformats.org/officeDocument/2006/relationships/image" Target="../media/image13.svg"/><Relationship Id="rId10" Type="http://schemas.openxmlformats.org/officeDocument/2006/relationships/image" Target="../media/image54.jpeg"/><Relationship Id="rId4" Type="http://schemas.openxmlformats.org/officeDocument/2006/relationships/image" Target="../media/image12.png"/><Relationship Id="rId9" Type="http://schemas.openxmlformats.org/officeDocument/2006/relationships/image" Target="../media/image53.sv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1.svg"/><Relationship Id="rId7" Type="http://schemas.openxmlformats.org/officeDocument/2006/relationships/image" Target="../media/image40.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53.svg"/><Relationship Id="rId5" Type="http://schemas.openxmlformats.org/officeDocument/2006/relationships/image" Target="../media/image59.svg"/><Relationship Id="rId10" Type="http://schemas.openxmlformats.org/officeDocument/2006/relationships/image" Target="../media/image52.png"/><Relationship Id="rId4" Type="http://schemas.openxmlformats.org/officeDocument/2006/relationships/image" Target="../media/image58.png"/><Relationship Id="rId9" Type="http://schemas.openxmlformats.org/officeDocument/2006/relationships/image" Target="../media/image61.sv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sp>
        <p:nvSpPr>
          <p:cNvPr id="2" name="Freeform 2"/>
          <p:cNvSpPr/>
          <p:nvPr/>
        </p:nvSpPr>
        <p:spPr>
          <a:xfrm>
            <a:off x="-70244" y="-54320"/>
            <a:ext cx="4695523" cy="4695523"/>
          </a:xfrm>
          <a:custGeom>
            <a:avLst/>
            <a:gdLst/>
            <a:ahLst/>
            <a:cxnLst/>
            <a:rect l="l" t="t" r="r" b="b"/>
            <a:pathLst>
              <a:path w="4695523" h="4695523">
                <a:moveTo>
                  <a:pt x="0" y="0"/>
                </a:moveTo>
                <a:lnTo>
                  <a:pt x="4695523" y="0"/>
                </a:lnTo>
                <a:lnTo>
                  <a:pt x="4695523" y="4695523"/>
                </a:lnTo>
                <a:lnTo>
                  <a:pt x="0" y="46955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58638" y="4935402"/>
            <a:ext cx="19701933" cy="7440873"/>
          </a:xfrm>
          <a:custGeom>
            <a:avLst/>
            <a:gdLst/>
            <a:ahLst/>
            <a:cxnLst/>
            <a:rect l="l" t="t" r="r" b="b"/>
            <a:pathLst>
              <a:path w="19701933" h="7440873">
                <a:moveTo>
                  <a:pt x="0" y="0"/>
                </a:moveTo>
                <a:lnTo>
                  <a:pt x="19701933" y="0"/>
                </a:lnTo>
                <a:lnTo>
                  <a:pt x="19701933" y="7440873"/>
                </a:lnTo>
                <a:lnTo>
                  <a:pt x="0" y="74408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a:grpSpLocks noChangeAspect="1"/>
          </p:cNvGrpSpPr>
          <p:nvPr/>
        </p:nvGrpSpPr>
        <p:grpSpPr>
          <a:xfrm>
            <a:off x="10019210" y="2396685"/>
            <a:ext cx="6259154" cy="6259154"/>
            <a:chOff x="0" y="0"/>
            <a:chExt cx="6350000" cy="6350000"/>
          </a:xfrm>
        </p:grpSpPr>
        <p:sp>
          <p:nvSpPr>
            <p:cNvPr id="5" name="Freeform 5"/>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80A88F"/>
            </a:solidFill>
          </p:spPr>
        </p:sp>
        <p:sp>
          <p:nvSpPr>
            <p:cNvPr id="6" name="Freeform 6"/>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6"/>
              <a:stretch>
                <a:fillRect l="-20983" r="-20983"/>
              </a:stretch>
            </a:blipFill>
          </p:spPr>
        </p:sp>
      </p:grpSp>
      <p:grpSp>
        <p:nvGrpSpPr>
          <p:cNvPr id="7" name="Group 7"/>
          <p:cNvGrpSpPr/>
          <p:nvPr/>
        </p:nvGrpSpPr>
        <p:grpSpPr>
          <a:xfrm>
            <a:off x="-1526776" y="4206698"/>
            <a:ext cx="9045223" cy="834555"/>
            <a:chOff x="0" y="0"/>
            <a:chExt cx="2382281" cy="219800"/>
          </a:xfrm>
        </p:grpSpPr>
        <p:sp>
          <p:nvSpPr>
            <p:cNvPr id="8" name="Freeform 8"/>
            <p:cNvSpPr/>
            <p:nvPr/>
          </p:nvSpPr>
          <p:spPr>
            <a:xfrm>
              <a:off x="0" y="0"/>
              <a:ext cx="2382281" cy="219800"/>
            </a:xfrm>
            <a:custGeom>
              <a:avLst/>
              <a:gdLst/>
              <a:ahLst/>
              <a:cxnLst/>
              <a:rect l="l" t="t" r="r" b="b"/>
              <a:pathLst>
                <a:path w="2382281" h="219800">
                  <a:moveTo>
                    <a:pt x="42796" y="0"/>
                  </a:moveTo>
                  <a:lnTo>
                    <a:pt x="2339485" y="0"/>
                  </a:lnTo>
                  <a:cubicBezTo>
                    <a:pt x="2350835" y="0"/>
                    <a:pt x="2361721" y="4509"/>
                    <a:pt x="2369746" y="12535"/>
                  </a:cubicBezTo>
                  <a:cubicBezTo>
                    <a:pt x="2377772" y="20560"/>
                    <a:pt x="2382281" y="31446"/>
                    <a:pt x="2382281" y="42796"/>
                  </a:cubicBezTo>
                  <a:lnTo>
                    <a:pt x="2382281" y="177005"/>
                  </a:lnTo>
                  <a:cubicBezTo>
                    <a:pt x="2382281" y="200640"/>
                    <a:pt x="2363121" y="219800"/>
                    <a:pt x="2339485" y="219800"/>
                  </a:cubicBezTo>
                  <a:lnTo>
                    <a:pt x="42796" y="219800"/>
                  </a:lnTo>
                  <a:cubicBezTo>
                    <a:pt x="31446" y="219800"/>
                    <a:pt x="20560" y="215292"/>
                    <a:pt x="12535" y="207266"/>
                  </a:cubicBezTo>
                  <a:cubicBezTo>
                    <a:pt x="4509" y="199240"/>
                    <a:pt x="0" y="188355"/>
                    <a:pt x="0" y="177005"/>
                  </a:cubicBezTo>
                  <a:lnTo>
                    <a:pt x="0" y="42796"/>
                  </a:lnTo>
                  <a:cubicBezTo>
                    <a:pt x="0" y="19160"/>
                    <a:pt x="19160" y="0"/>
                    <a:pt x="42796" y="0"/>
                  </a:cubicBezTo>
                  <a:close/>
                </a:path>
              </a:pathLst>
            </a:custGeom>
            <a:solidFill>
              <a:srgbClr val="8BC29F"/>
            </a:solidFill>
          </p:spPr>
        </p:sp>
        <p:sp>
          <p:nvSpPr>
            <p:cNvPr id="9" name="TextBox 9"/>
            <p:cNvSpPr txBox="1"/>
            <p:nvPr/>
          </p:nvSpPr>
          <p:spPr>
            <a:xfrm>
              <a:off x="0" y="-38100"/>
              <a:ext cx="2382281" cy="257900"/>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13838800" y="2446705"/>
            <a:ext cx="1135569" cy="113556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72A"/>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5498920" y="1244154"/>
            <a:ext cx="1760380" cy="1760380"/>
          </a:xfrm>
          <a:custGeom>
            <a:avLst/>
            <a:gdLst/>
            <a:ahLst/>
            <a:cxnLst/>
            <a:rect l="l" t="t" r="r" b="b"/>
            <a:pathLst>
              <a:path w="1760380" h="1760380">
                <a:moveTo>
                  <a:pt x="0" y="0"/>
                </a:moveTo>
                <a:lnTo>
                  <a:pt x="1760380" y="0"/>
                </a:lnTo>
                <a:lnTo>
                  <a:pt x="1760380" y="1760379"/>
                </a:lnTo>
                <a:lnTo>
                  <a:pt x="0" y="176037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4"/>
          <p:cNvSpPr/>
          <p:nvPr/>
        </p:nvSpPr>
        <p:spPr>
          <a:xfrm>
            <a:off x="15297429" y="9112051"/>
            <a:ext cx="1961871" cy="292497"/>
          </a:xfrm>
          <a:custGeom>
            <a:avLst/>
            <a:gdLst/>
            <a:ahLst/>
            <a:cxnLst/>
            <a:rect l="l" t="t" r="r" b="b"/>
            <a:pathLst>
              <a:path w="1961871" h="292497">
                <a:moveTo>
                  <a:pt x="0" y="0"/>
                </a:moveTo>
                <a:lnTo>
                  <a:pt x="1961871" y="0"/>
                </a:lnTo>
                <a:lnTo>
                  <a:pt x="1961871" y="292498"/>
                </a:lnTo>
                <a:lnTo>
                  <a:pt x="0" y="29249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7518447" y="-394219"/>
            <a:ext cx="3127230" cy="2388066"/>
          </a:xfrm>
          <a:custGeom>
            <a:avLst/>
            <a:gdLst/>
            <a:ahLst/>
            <a:cxnLst/>
            <a:rect l="l" t="t" r="r" b="b"/>
            <a:pathLst>
              <a:path w="3127230" h="2388066">
                <a:moveTo>
                  <a:pt x="0" y="0"/>
                </a:moveTo>
                <a:lnTo>
                  <a:pt x="3127230" y="0"/>
                </a:lnTo>
                <a:lnTo>
                  <a:pt x="3127230" y="2388066"/>
                </a:lnTo>
                <a:lnTo>
                  <a:pt x="0" y="238806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Freeform 16"/>
          <p:cNvSpPr/>
          <p:nvPr/>
        </p:nvSpPr>
        <p:spPr>
          <a:xfrm>
            <a:off x="13415647" y="1550378"/>
            <a:ext cx="846306" cy="846306"/>
          </a:xfrm>
          <a:custGeom>
            <a:avLst/>
            <a:gdLst/>
            <a:ahLst/>
            <a:cxnLst/>
            <a:rect l="l" t="t" r="r" b="b"/>
            <a:pathLst>
              <a:path w="846306" h="846306">
                <a:moveTo>
                  <a:pt x="0" y="0"/>
                </a:moveTo>
                <a:lnTo>
                  <a:pt x="846306" y="0"/>
                </a:lnTo>
                <a:lnTo>
                  <a:pt x="846306" y="846307"/>
                </a:lnTo>
                <a:lnTo>
                  <a:pt x="0" y="84630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7" name="Freeform 17"/>
          <p:cNvSpPr/>
          <p:nvPr/>
        </p:nvSpPr>
        <p:spPr>
          <a:xfrm>
            <a:off x="14193244" y="2695539"/>
            <a:ext cx="426680" cy="637901"/>
          </a:xfrm>
          <a:custGeom>
            <a:avLst/>
            <a:gdLst/>
            <a:ahLst/>
            <a:cxnLst/>
            <a:rect l="l" t="t" r="r" b="b"/>
            <a:pathLst>
              <a:path w="426680" h="637901">
                <a:moveTo>
                  <a:pt x="0" y="0"/>
                </a:moveTo>
                <a:lnTo>
                  <a:pt x="426681" y="0"/>
                </a:lnTo>
                <a:lnTo>
                  <a:pt x="426681" y="637901"/>
                </a:lnTo>
                <a:lnTo>
                  <a:pt x="0" y="63790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8" name="Freeform 18"/>
          <p:cNvSpPr/>
          <p:nvPr/>
        </p:nvSpPr>
        <p:spPr>
          <a:xfrm flipH="1">
            <a:off x="12820643" y="-1278418"/>
            <a:ext cx="4953572" cy="5919621"/>
          </a:xfrm>
          <a:custGeom>
            <a:avLst/>
            <a:gdLst/>
            <a:ahLst/>
            <a:cxnLst/>
            <a:rect l="l" t="t" r="r" b="b"/>
            <a:pathLst>
              <a:path w="4953572" h="5919621">
                <a:moveTo>
                  <a:pt x="4953572" y="0"/>
                </a:moveTo>
                <a:lnTo>
                  <a:pt x="0" y="0"/>
                </a:lnTo>
                <a:lnTo>
                  <a:pt x="0" y="5919621"/>
                </a:lnTo>
                <a:lnTo>
                  <a:pt x="4953572" y="5919621"/>
                </a:lnTo>
                <a:lnTo>
                  <a:pt x="4953572" y="0"/>
                </a:lnTo>
                <a:close/>
              </a:path>
            </a:pathLst>
          </a:custGeom>
          <a:blipFill>
            <a:blip r:embed="rId17"/>
            <a:stretch>
              <a:fillRect/>
            </a:stretch>
          </a:blipFill>
        </p:spPr>
      </p:sp>
      <p:sp>
        <p:nvSpPr>
          <p:cNvPr id="19" name="TextBox 19"/>
          <p:cNvSpPr txBox="1"/>
          <p:nvPr/>
        </p:nvSpPr>
        <p:spPr>
          <a:xfrm>
            <a:off x="1436651" y="766585"/>
            <a:ext cx="6377255" cy="3091814"/>
          </a:xfrm>
          <a:prstGeom prst="rect">
            <a:avLst/>
          </a:prstGeom>
        </p:spPr>
        <p:txBody>
          <a:bodyPr lIns="0" tIns="0" rIns="0" bIns="0" rtlCol="0" anchor="t">
            <a:spAutoFit/>
          </a:bodyPr>
          <a:lstStyle/>
          <a:p>
            <a:pPr algn="ctr">
              <a:lnSpc>
                <a:spcPts val="3464"/>
              </a:lnSpc>
            </a:pPr>
            <a:r>
              <a:rPr lang="en-US" sz="3299" b="1">
                <a:solidFill>
                  <a:srgbClr val="134030"/>
                </a:solidFill>
                <a:latin typeface="Aileron Heavy"/>
                <a:ea typeface="Aileron Heavy"/>
                <a:cs typeface="Aileron Heavy"/>
                <a:sym typeface="Aileron Heavy"/>
              </a:rPr>
              <a:t>ДОСЛІДЖЕННЯ</a:t>
            </a:r>
          </a:p>
          <a:p>
            <a:pPr algn="ctr">
              <a:lnSpc>
                <a:spcPts val="3464"/>
              </a:lnSpc>
            </a:pPr>
            <a:r>
              <a:rPr lang="en-US" sz="3299" b="1">
                <a:solidFill>
                  <a:srgbClr val="134030"/>
                </a:solidFill>
                <a:latin typeface="Aileron Heavy"/>
                <a:ea typeface="Aileron Heavy"/>
                <a:cs typeface="Aileron Heavy"/>
                <a:sym typeface="Aileron Heavy"/>
              </a:rPr>
              <a:t>«Вплив сонячного освітлення та рослинності на забарвлення </a:t>
            </a:r>
          </a:p>
          <a:p>
            <a:pPr algn="ctr">
              <a:lnSpc>
                <a:spcPts val="3464"/>
              </a:lnSpc>
            </a:pPr>
            <a:r>
              <a:rPr lang="en-US" sz="3299" b="1">
                <a:solidFill>
                  <a:srgbClr val="134030"/>
                </a:solidFill>
                <a:latin typeface="Aileron Heavy"/>
                <a:ea typeface="Aileron Heavy"/>
                <a:cs typeface="Aileron Heavy"/>
                <a:sym typeface="Aileron Heavy"/>
              </a:rPr>
              <a:t>клопа-солдатика (PyrrhoCORIS APTERUS)»</a:t>
            </a:r>
          </a:p>
        </p:txBody>
      </p:sp>
      <p:sp>
        <p:nvSpPr>
          <p:cNvPr id="20" name="TextBox 20"/>
          <p:cNvSpPr txBox="1"/>
          <p:nvPr/>
        </p:nvSpPr>
        <p:spPr>
          <a:xfrm>
            <a:off x="1028700" y="4288778"/>
            <a:ext cx="5521979" cy="523875"/>
          </a:xfrm>
          <a:prstGeom prst="rect">
            <a:avLst/>
          </a:prstGeom>
        </p:spPr>
        <p:txBody>
          <a:bodyPr lIns="0" tIns="0" rIns="0" bIns="0" rtlCol="0" anchor="t">
            <a:spAutoFit/>
          </a:bodyPr>
          <a:lstStyle/>
          <a:p>
            <a:pPr algn="l">
              <a:lnSpc>
                <a:spcPts val="4200"/>
              </a:lnSpc>
            </a:pPr>
            <a:r>
              <a:rPr lang="en-US" sz="3000" b="1">
                <a:solidFill>
                  <a:srgbClr val="000000"/>
                </a:solidFill>
                <a:latin typeface="Inter Semi-Bold"/>
                <a:ea typeface="Inter Semi-Bold"/>
                <a:cs typeface="Inter Semi-Bold"/>
                <a:sym typeface="Inter Semi-Bold"/>
              </a:rPr>
              <a:t>Над проєктом працювала:</a:t>
            </a:r>
          </a:p>
        </p:txBody>
      </p:sp>
      <p:sp>
        <p:nvSpPr>
          <p:cNvPr id="21" name="TextBox 21"/>
          <p:cNvSpPr txBox="1"/>
          <p:nvPr/>
        </p:nvSpPr>
        <p:spPr>
          <a:xfrm>
            <a:off x="1731347" y="5105400"/>
            <a:ext cx="7860981" cy="3658044"/>
          </a:xfrm>
          <a:prstGeom prst="rect">
            <a:avLst/>
          </a:prstGeom>
        </p:spPr>
        <p:txBody>
          <a:bodyPr lIns="0" tIns="0" rIns="0" bIns="0" rtlCol="0" anchor="t">
            <a:spAutoFit/>
          </a:bodyPr>
          <a:lstStyle/>
          <a:p>
            <a:pPr algn="l">
              <a:lnSpc>
                <a:spcPts val="3197"/>
              </a:lnSpc>
            </a:pPr>
            <a:r>
              <a:rPr lang="en-US" sz="2300" b="1">
                <a:solidFill>
                  <a:srgbClr val="000000"/>
                </a:solidFill>
                <a:latin typeface="Inter Bold"/>
                <a:ea typeface="Inter Bold"/>
                <a:cs typeface="Inter Bold"/>
                <a:sym typeface="Inter Bold"/>
              </a:rPr>
              <a:t>Данько Юлія Дмитрівна, </a:t>
            </a:r>
          </a:p>
          <a:p>
            <a:pPr algn="l">
              <a:lnSpc>
                <a:spcPts val="3197"/>
              </a:lnSpc>
            </a:pPr>
            <a:r>
              <a:rPr lang="en-US" sz="2300" b="1">
                <a:solidFill>
                  <a:srgbClr val="000000"/>
                </a:solidFill>
                <a:latin typeface="Inter Bold"/>
                <a:ea typeface="Inter Bold"/>
                <a:cs typeface="Inter Bold"/>
                <a:sym typeface="Inter Bold"/>
              </a:rPr>
              <a:t>учениця 7 -А класу</a:t>
            </a:r>
          </a:p>
          <a:p>
            <a:pPr algn="l">
              <a:lnSpc>
                <a:spcPts val="3197"/>
              </a:lnSpc>
            </a:pPr>
            <a:r>
              <a:rPr lang="en-US" sz="2300" b="1">
                <a:solidFill>
                  <a:srgbClr val="000000"/>
                </a:solidFill>
                <a:latin typeface="Inter Bold"/>
                <a:ea typeface="Inter Bold"/>
                <a:cs typeface="Inter Bold"/>
                <a:sym typeface="Inter Bold"/>
              </a:rPr>
              <a:t>ОЗО «Миргородський ліцей імені І. А. Зубковського»</a:t>
            </a:r>
          </a:p>
          <a:p>
            <a:pPr algn="l">
              <a:lnSpc>
                <a:spcPts val="3197"/>
              </a:lnSpc>
            </a:pPr>
            <a:r>
              <a:rPr lang="en-US" sz="2300" b="1">
                <a:solidFill>
                  <a:srgbClr val="000000"/>
                </a:solidFill>
                <a:latin typeface="Inter Bold"/>
                <a:ea typeface="Inter Bold"/>
                <a:cs typeface="Inter Bold"/>
                <a:sym typeface="Inter Bold"/>
              </a:rPr>
              <a:t>Науковий керівник: </a:t>
            </a:r>
          </a:p>
          <a:p>
            <a:pPr algn="l">
              <a:lnSpc>
                <a:spcPts val="3197"/>
              </a:lnSpc>
            </a:pPr>
            <a:r>
              <a:rPr lang="en-US" sz="2300" b="1">
                <a:solidFill>
                  <a:srgbClr val="000000"/>
                </a:solidFill>
                <a:latin typeface="Inter Bold"/>
                <a:ea typeface="Inter Bold"/>
                <a:cs typeface="Inter Bold"/>
                <a:sym typeface="Inter Bold"/>
              </a:rPr>
              <a:t>Шаркий Геннадій Анатолійович, вчитель біології</a:t>
            </a:r>
          </a:p>
          <a:p>
            <a:pPr algn="l">
              <a:lnSpc>
                <a:spcPts val="3336"/>
              </a:lnSpc>
            </a:pPr>
            <a:r>
              <a:rPr lang="en-US" sz="2400" b="1">
                <a:solidFill>
                  <a:srgbClr val="000000"/>
                </a:solidFill>
                <a:latin typeface="Inter Bold"/>
                <a:ea typeface="Inter Bold"/>
                <a:cs typeface="Inter Bold"/>
                <a:sym typeface="Inter Bold"/>
              </a:rPr>
              <a:t> Опорного закладу освіти “Миргородський</a:t>
            </a:r>
          </a:p>
          <a:p>
            <a:pPr algn="l">
              <a:lnSpc>
                <a:spcPts val="3336"/>
              </a:lnSpc>
            </a:pPr>
            <a:r>
              <a:rPr lang="en-US" sz="2400" b="1">
                <a:solidFill>
                  <a:srgbClr val="000000"/>
                </a:solidFill>
                <a:latin typeface="Inter Bold"/>
                <a:ea typeface="Inter Bold"/>
                <a:cs typeface="Inter Bold"/>
                <a:sym typeface="Inter Bold"/>
              </a:rPr>
              <a:t>ліцей імені І.А. Зубковського Миргородської міської ради Полтавської області”</a:t>
            </a:r>
          </a:p>
          <a:p>
            <a:pPr algn="l">
              <a:lnSpc>
                <a:spcPts val="3336"/>
              </a:lnSpc>
            </a:pPr>
            <a:endParaRPr lang="en-US" sz="2400" b="1">
              <a:solidFill>
                <a:srgbClr val="000000"/>
              </a:solidFill>
              <a:latin typeface="Inter Bold"/>
              <a:ea typeface="Inter Bold"/>
              <a:cs typeface="Inter Bold"/>
              <a:sym typeface="Inter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06406" y="9258300"/>
            <a:ext cx="19300813" cy="1374547"/>
            <a:chOff x="0" y="0"/>
            <a:chExt cx="5083342" cy="362021"/>
          </a:xfrm>
        </p:grpSpPr>
        <p:sp>
          <p:nvSpPr>
            <p:cNvPr id="3" name="Freeform 3"/>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4" name="TextBox 4"/>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0515" y="-68235"/>
            <a:ext cx="4695523" cy="4695523"/>
          </a:xfrm>
          <a:custGeom>
            <a:avLst/>
            <a:gdLst/>
            <a:ahLst/>
            <a:cxnLst/>
            <a:rect l="l" t="t" r="r" b="b"/>
            <a:pathLst>
              <a:path w="4695523" h="4695523">
                <a:moveTo>
                  <a:pt x="0" y="0"/>
                </a:moveTo>
                <a:lnTo>
                  <a:pt x="4695522" y="0"/>
                </a:lnTo>
                <a:lnTo>
                  <a:pt x="4695522" y="4695523"/>
                </a:lnTo>
                <a:lnTo>
                  <a:pt x="0" y="46955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032654" y="4107591"/>
            <a:ext cx="12235758" cy="4710217"/>
            <a:chOff x="0" y="0"/>
            <a:chExt cx="3222586" cy="1240551"/>
          </a:xfrm>
        </p:grpSpPr>
        <p:sp>
          <p:nvSpPr>
            <p:cNvPr id="7" name="Freeform 7"/>
            <p:cNvSpPr/>
            <p:nvPr/>
          </p:nvSpPr>
          <p:spPr>
            <a:xfrm>
              <a:off x="0" y="0"/>
              <a:ext cx="3222586" cy="1240551"/>
            </a:xfrm>
            <a:custGeom>
              <a:avLst/>
              <a:gdLst/>
              <a:ahLst/>
              <a:cxnLst/>
              <a:rect l="l" t="t" r="r" b="b"/>
              <a:pathLst>
                <a:path w="3222586" h="1240551">
                  <a:moveTo>
                    <a:pt x="31636" y="0"/>
                  </a:moveTo>
                  <a:lnTo>
                    <a:pt x="3190950" y="0"/>
                  </a:lnTo>
                  <a:cubicBezTo>
                    <a:pt x="3208422" y="0"/>
                    <a:pt x="3222586" y="14164"/>
                    <a:pt x="3222586" y="31636"/>
                  </a:cubicBezTo>
                  <a:lnTo>
                    <a:pt x="3222586" y="1208914"/>
                  </a:lnTo>
                  <a:cubicBezTo>
                    <a:pt x="3222586" y="1226387"/>
                    <a:pt x="3208422" y="1240551"/>
                    <a:pt x="3190950" y="1240551"/>
                  </a:cubicBezTo>
                  <a:lnTo>
                    <a:pt x="31636" y="1240551"/>
                  </a:lnTo>
                  <a:cubicBezTo>
                    <a:pt x="14164" y="1240551"/>
                    <a:pt x="0" y="1226387"/>
                    <a:pt x="0" y="1208914"/>
                  </a:cubicBezTo>
                  <a:lnTo>
                    <a:pt x="0" y="31636"/>
                  </a:lnTo>
                  <a:cubicBezTo>
                    <a:pt x="0" y="14164"/>
                    <a:pt x="14164" y="0"/>
                    <a:pt x="31636" y="0"/>
                  </a:cubicBezTo>
                  <a:close/>
                </a:path>
              </a:pathLst>
            </a:custGeom>
            <a:solidFill>
              <a:srgbClr val="8BC29F"/>
            </a:solidFill>
          </p:spPr>
        </p:sp>
        <p:sp>
          <p:nvSpPr>
            <p:cNvPr id="8" name="TextBox 8"/>
            <p:cNvSpPr txBox="1"/>
            <p:nvPr/>
          </p:nvSpPr>
          <p:spPr>
            <a:xfrm>
              <a:off x="0" y="-38100"/>
              <a:ext cx="3222586" cy="1278651"/>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1659556" y="-2575112"/>
            <a:ext cx="5448240" cy="9076241"/>
            <a:chOff x="0" y="0"/>
            <a:chExt cx="850166" cy="1416294"/>
          </a:xfrm>
        </p:grpSpPr>
        <p:sp>
          <p:nvSpPr>
            <p:cNvPr id="10" name="Freeform 10"/>
            <p:cNvSpPr/>
            <p:nvPr/>
          </p:nvSpPr>
          <p:spPr>
            <a:xfrm>
              <a:off x="0" y="0"/>
              <a:ext cx="850166" cy="1416294"/>
            </a:xfrm>
            <a:custGeom>
              <a:avLst/>
              <a:gdLst/>
              <a:ahLst/>
              <a:cxnLst/>
              <a:rect l="l" t="t" r="r" b="b"/>
              <a:pathLst>
                <a:path w="850166" h="1416294">
                  <a:moveTo>
                    <a:pt x="283542" y="1397225"/>
                  </a:moveTo>
                  <a:cubicBezTo>
                    <a:pt x="327127" y="1408739"/>
                    <a:pt x="376679" y="1416294"/>
                    <a:pt x="425312" y="1416294"/>
                  </a:cubicBezTo>
                  <a:cubicBezTo>
                    <a:pt x="473946" y="1416294"/>
                    <a:pt x="520745" y="1409817"/>
                    <a:pt x="563871" y="1398303"/>
                  </a:cubicBezTo>
                  <a:cubicBezTo>
                    <a:pt x="564790" y="1397944"/>
                    <a:pt x="565707" y="1397944"/>
                    <a:pt x="566624" y="1397584"/>
                  </a:cubicBezTo>
                  <a:cubicBezTo>
                    <a:pt x="728582" y="1351529"/>
                    <a:pt x="847872" y="1229915"/>
                    <a:pt x="850166" y="1074387"/>
                  </a:cubicBezTo>
                  <a:lnTo>
                    <a:pt x="850166" y="0"/>
                  </a:lnTo>
                  <a:lnTo>
                    <a:pt x="0" y="0"/>
                  </a:lnTo>
                  <a:lnTo>
                    <a:pt x="0" y="1073589"/>
                  </a:lnTo>
                  <a:cubicBezTo>
                    <a:pt x="2294" y="1230634"/>
                    <a:pt x="119748" y="1352249"/>
                    <a:pt x="283542" y="1397225"/>
                  </a:cubicBezTo>
                  <a:close/>
                </a:path>
              </a:pathLst>
            </a:custGeom>
            <a:solidFill>
              <a:srgbClr val="134030"/>
            </a:solidFill>
          </p:spPr>
        </p:sp>
        <p:sp>
          <p:nvSpPr>
            <p:cNvPr id="11" name="TextBox 11"/>
            <p:cNvSpPr txBox="1"/>
            <p:nvPr/>
          </p:nvSpPr>
          <p:spPr>
            <a:xfrm>
              <a:off x="0" y="-38100"/>
              <a:ext cx="850166" cy="1327394"/>
            </a:xfrm>
            <a:prstGeom prst="rect">
              <a:avLst/>
            </a:prstGeom>
          </p:spPr>
          <p:txBody>
            <a:bodyPr lIns="50800" tIns="50800" rIns="50800" bIns="50800" rtlCol="0" anchor="ctr"/>
            <a:lstStyle/>
            <a:p>
              <a:pPr algn="ctr">
                <a:lnSpc>
                  <a:spcPts val="2659"/>
                </a:lnSpc>
              </a:pPr>
              <a:endParaRPr/>
            </a:p>
          </p:txBody>
        </p:sp>
      </p:grpSp>
      <p:grpSp>
        <p:nvGrpSpPr>
          <p:cNvPr id="12" name="Group 12"/>
          <p:cNvGrpSpPr>
            <a:grpSpLocks noChangeAspect="1"/>
          </p:cNvGrpSpPr>
          <p:nvPr/>
        </p:nvGrpSpPr>
        <p:grpSpPr>
          <a:xfrm>
            <a:off x="12100474" y="1441762"/>
            <a:ext cx="4566405" cy="4566405"/>
            <a:chOff x="0" y="0"/>
            <a:chExt cx="6350000" cy="6350000"/>
          </a:xfrm>
        </p:grpSpPr>
        <p:sp>
          <p:nvSpPr>
            <p:cNvPr id="13" name="Freeform 13"/>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80A88F"/>
            </a:solidFill>
          </p:spPr>
        </p:sp>
        <p:sp>
          <p:nvSpPr>
            <p:cNvPr id="14" name="Freeform 14"/>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4"/>
              <a:stretch>
                <a:fillRect l="-36163" r="-36163"/>
              </a:stretch>
            </a:blipFill>
          </p:spPr>
        </p:sp>
      </p:grpSp>
      <p:sp>
        <p:nvSpPr>
          <p:cNvPr id="15" name="Freeform 15"/>
          <p:cNvSpPr/>
          <p:nvPr/>
        </p:nvSpPr>
        <p:spPr>
          <a:xfrm>
            <a:off x="13371648" y="8030888"/>
            <a:ext cx="2509355" cy="374122"/>
          </a:xfrm>
          <a:custGeom>
            <a:avLst/>
            <a:gdLst/>
            <a:ahLst/>
            <a:cxnLst/>
            <a:rect l="l" t="t" r="r" b="b"/>
            <a:pathLst>
              <a:path w="2509355" h="374122">
                <a:moveTo>
                  <a:pt x="0" y="0"/>
                </a:moveTo>
                <a:lnTo>
                  <a:pt x="2509355" y="0"/>
                </a:lnTo>
                <a:lnTo>
                  <a:pt x="2509355" y="374122"/>
                </a:lnTo>
                <a:lnTo>
                  <a:pt x="0" y="3741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p:cNvGrpSpPr/>
          <p:nvPr/>
        </p:nvGrpSpPr>
        <p:grpSpPr>
          <a:xfrm>
            <a:off x="13931147" y="5895244"/>
            <a:ext cx="1135569" cy="113556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72A"/>
            </a:soli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417245" y="3130599"/>
            <a:ext cx="611455" cy="611455"/>
          </a:xfrm>
          <a:custGeom>
            <a:avLst/>
            <a:gdLst/>
            <a:ahLst/>
            <a:cxnLst/>
            <a:rect l="l" t="t" r="r" b="b"/>
            <a:pathLst>
              <a:path w="611455" h="611455">
                <a:moveTo>
                  <a:pt x="0" y="0"/>
                </a:moveTo>
                <a:lnTo>
                  <a:pt x="611455" y="0"/>
                </a:lnTo>
                <a:lnTo>
                  <a:pt x="611455" y="611455"/>
                </a:lnTo>
                <a:lnTo>
                  <a:pt x="0" y="61145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14285591" y="6144079"/>
            <a:ext cx="426680" cy="637901"/>
          </a:xfrm>
          <a:custGeom>
            <a:avLst/>
            <a:gdLst/>
            <a:ahLst/>
            <a:cxnLst/>
            <a:rect l="l" t="t" r="r" b="b"/>
            <a:pathLst>
              <a:path w="426680" h="637901">
                <a:moveTo>
                  <a:pt x="0" y="0"/>
                </a:moveTo>
                <a:lnTo>
                  <a:pt x="426681" y="0"/>
                </a:lnTo>
                <a:lnTo>
                  <a:pt x="426681" y="637900"/>
                </a:lnTo>
                <a:lnTo>
                  <a:pt x="0" y="6379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1" name="TextBox 21"/>
          <p:cNvSpPr txBox="1"/>
          <p:nvPr/>
        </p:nvSpPr>
        <p:spPr>
          <a:xfrm>
            <a:off x="1816142" y="1047750"/>
            <a:ext cx="9055971" cy="3352801"/>
          </a:xfrm>
          <a:prstGeom prst="rect">
            <a:avLst/>
          </a:prstGeom>
        </p:spPr>
        <p:txBody>
          <a:bodyPr lIns="0" tIns="0" rIns="0" bIns="0" rtlCol="0" anchor="t">
            <a:spAutoFit/>
          </a:bodyPr>
          <a:lstStyle/>
          <a:p>
            <a:pPr algn="ctr">
              <a:lnSpc>
                <a:spcPts val="8775"/>
              </a:lnSpc>
            </a:pPr>
            <a:r>
              <a:rPr lang="en-US" sz="7500" b="1">
                <a:solidFill>
                  <a:srgbClr val="000000"/>
                </a:solidFill>
                <a:latin typeface="Aileron Heavy"/>
                <a:ea typeface="Aileron Heavy"/>
                <a:cs typeface="Aileron Heavy"/>
                <a:sym typeface="Aileron Heavy"/>
              </a:rPr>
              <a:t>АКТУАЛЬНІСТЬ ДОСЛІДЖЕННЯ</a:t>
            </a:r>
          </a:p>
          <a:p>
            <a:pPr algn="ctr">
              <a:lnSpc>
                <a:spcPts val="8775"/>
              </a:lnSpc>
            </a:pPr>
            <a:endParaRPr lang="en-US" sz="7500" b="1">
              <a:solidFill>
                <a:srgbClr val="000000"/>
              </a:solidFill>
              <a:latin typeface="Aileron Heavy"/>
              <a:ea typeface="Aileron Heavy"/>
              <a:cs typeface="Aileron Heavy"/>
              <a:sym typeface="Aileron Heavy"/>
            </a:endParaRPr>
          </a:p>
        </p:txBody>
      </p:sp>
      <p:sp>
        <p:nvSpPr>
          <p:cNvPr id="22" name="TextBox 22"/>
          <p:cNvSpPr txBox="1"/>
          <p:nvPr/>
        </p:nvSpPr>
        <p:spPr>
          <a:xfrm>
            <a:off x="602432" y="3846829"/>
            <a:ext cx="10100521" cy="5251450"/>
          </a:xfrm>
          <a:prstGeom prst="rect">
            <a:avLst/>
          </a:prstGeom>
        </p:spPr>
        <p:txBody>
          <a:bodyPr lIns="0" tIns="0" rIns="0" bIns="0" rtlCol="0" anchor="t">
            <a:spAutoFit/>
          </a:bodyPr>
          <a:lstStyle/>
          <a:p>
            <a:pPr algn="just">
              <a:lnSpc>
                <a:spcPts val="3500"/>
              </a:lnSpc>
            </a:pPr>
            <a:endParaRPr/>
          </a:p>
          <a:p>
            <a:pPr algn="just">
              <a:lnSpc>
                <a:spcPts val="3500"/>
              </a:lnSpc>
            </a:pPr>
            <a:r>
              <a:rPr lang="en-US" sz="2500" b="1">
                <a:solidFill>
                  <a:srgbClr val="000000"/>
                </a:solidFill>
                <a:latin typeface="Inter Semi-Bold"/>
                <a:ea typeface="Inter Semi-Bold"/>
                <a:cs typeface="Inter Semi-Bold"/>
                <a:sym typeface="Inter Semi-Bold"/>
              </a:rPr>
              <a:t>  Взаємодія рослин і комах є важливою складовою функціонування природних та агроекосистем. Рослинність не лише є джерелом живлення для багатьох видів комах, але й формує мікроекологічні умови їхнього існування, зокрема освітленість середовища та фон для маскування. Ці фактори можуть впливати на прояв морфологічних ознак, зокрема забарвлення. У зв’язку з цим дослідження впливу сонячного освітлення та рослинності на забарвлення клопа-солдатика є актуальним для вивчення екологічних зв’язків між рослинами і комахами.</a:t>
            </a:r>
          </a:p>
          <a:p>
            <a:pPr algn="just">
              <a:lnSpc>
                <a:spcPts val="3500"/>
              </a:lnSpc>
            </a:pPr>
            <a:endParaRPr lang="en-US" sz="2500" b="1">
              <a:solidFill>
                <a:srgbClr val="000000"/>
              </a:solidFill>
              <a:latin typeface="Inter Semi-Bold"/>
              <a:ea typeface="Inter Semi-Bold"/>
              <a:cs typeface="Inter Semi-Bold"/>
              <a:sym typeface="Inter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06406" y="9258300"/>
            <a:ext cx="19300813" cy="1374547"/>
            <a:chOff x="0" y="0"/>
            <a:chExt cx="5083342" cy="362021"/>
          </a:xfrm>
        </p:grpSpPr>
        <p:sp>
          <p:nvSpPr>
            <p:cNvPr id="3" name="Freeform 3"/>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4" name="TextBox 4"/>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flipH="1">
            <a:off x="13757303" y="-113667"/>
            <a:ext cx="4695523" cy="4695523"/>
          </a:xfrm>
          <a:custGeom>
            <a:avLst/>
            <a:gdLst/>
            <a:ahLst/>
            <a:cxnLst/>
            <a:rect l="l" t="t" r="r" b="b"/>
            <a:pathLst>
              <a:path w="4695523" h="4695523">
                <a:moveTo>
                  <a:pt x="4695522" y="0"/>
                </a:moveTo>
                <a:lnTo>
                  <a:pt x="0" y="0"/>
                </a:lnTo>
                <a:lnTo>
                  <a:pt x="0" y="4695523"/>
                </a:lnTo>
                <a:lnTo>
                  <a:pt x="4695522" y="4695523"/>
                </a:lnTo>
                <a:lnTo>
                  <a:pt x="4695522"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3898763" y="4204269"/>
            <a:ext cx="12447028" cy="4272333"/>
            <a:chOff x="0" y="0"/>
            <a:chExt cx="3278230" cy="1125223"/>
          </a:xfrm>
        </p:grpSpPr>
        <p:sp>
          <p:nvSpPr>
            <p:cNvPr id="7" name="Freeform 7"/>
            <p:cNvSpPr/>
            <p:nvPr/>
          </p:nvSpPr>
          <p:spPr>
            <a:xfrm>
              <a:off x="0" y="0"/>
              <a:ext cx="3278229" cy="1125223"/>
            </a:xfrm>
            <a:custGeom>
              <a:avLst/>
              <a:gdLst/>
              <a:ahLst/>
              <a:cxnLst/>
              <a:rect l="l" t="t" r="r" b="b"/>
              <a:pathLst>
                <a:path w="3278229" h="1125223">
                  <a:moveTo>
                    <a:pt x="31099" y="0"/>
                  </a:moveTo>
                  <a:lnTo>
                    <a:pt x="3247130" y="0"/>
                  </a:lnTo>
                  <a:cubicBezTo>
                    <a:pt x="3264306" y="0"/>
                    <a:pt x="3278229" y="13924"/>
                    <a:pt x="3278229" y="31099"/>
                  </a:cubicBezTo>
                  <a:lnTo>
                    <a:pt x="3278229" y="1094124"/>
                  </a:lnTo>
                  <a:cubicBezTo>
                    <a:pt x="3278229" y="1111300"/>
                    <a:pt x="3264306" y="1125223"/>
                    <a:pt x="3247130" y="1125223"/>
                  </a:cubicBezTo>
                  <a:lnTo>
                    <a:pt x="31099" y="1125223"/>
                  </a:lnTo>
                  <a:cubicBezTo>
                    <a:pt x="13924" y="1125223"/>
                    <a:pt x="0" y="1111300"/>
                    <a:pt x="0" y="1094124"/>
                  </a:cubicBezTo>
                  <a:lnTo>
                    <a:pt x="0" y="31099"/>
                  </a:lnTo>
                  <a:cubicBezTo>
                    <a:pt x="0" y="13924"/>
                    <a:pt x="13924" y="0"/>
                    <a:pt x="31099" y="0"/>
                  </a:cubicBezTo>
                  <a:close/>
                </a:path>
              </a:pathLst>
            </a:custGeom>
            <a:solidFill>
              <a:srgbClr val="8BC29F"/>
            </a:solidFill>
          </p:spPr>
        </p:sp>
        <p:sp>
          <p:nvSpPr>
            <p:cNvPr id="8" name="TextBox 8"/>
            <p:cNvSpPr txBox="1"/>
            <p:nvPr/>
          </p:nvSpPr>
          <p:spPr>
            <a:xfrm>
              <a:off x="0" y="-38100"/>
              <a:ext cx="3278230" cy="1163323"/>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a:grpSpLocks noChangeAspect="1"/>
          </p:cNvGrpSpPr>
          <p:nvPr/>
        </p:nvGrpSpPr>
        <p:grpSpPr>
          <a:xfrm>
            <a:off x="-292961" y="3097170"/>
            <a:ext cx="5952104" cy="5952104"/>
            <a:chOff x="0" y="0"/>
            <a:chExt cx="6350000" cy="6350000"/>
          </a:xfrm>
        </p:grpSpPr>
        <p:sp>
          <p:nvSpPr>
            <p:cNvPr id="10" name="Freeform 10"/>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134030"/>
            </a:solidFill>
          </p:spPr>
        </p:sp>
        <p:sp>
          <p:nvSpPr>
            <p:cNvPr id="11" name="Freeform 11"/>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4"/>
              <a:stretch>
                <a:fillRect l="-19687" r="-19687"/>
              </a:stretch>
            </a:blipFill>
          </p:spPr>
        </p:sp>
      </p:grpSp>
      <p:sp>
        <p:nvSpPr>
          <p:cNvPr id="12" name="Freeform 12"/>
          <p:cNvSpPr/>
          <p:nvPr/>
        </p:nvSpPr>
        <p:spPr>
          <a:xfrm>
            <a:off x="-2239963" y="-141556"/>
            <a:ext cx="4479925" cy="3421034"/>
          </a:xfrm>
          <a:custGeom>
            <a:avLst/>
            <a:gdLst/>
            <a:ahLst/>
            <a:cxnLst/>
            <a:rect l="l" t="t" r="r" b="b"/>
            <a:pathLst>
              <a:path w="4479925" h="3421034">
                <a:moveTo>
                  <a:pt x="0" y="0"/>
                </a:moveTo>
                <a:lnTo>
                  <a:pt x="4479926" y="0"/>
                </a:lnTo>
                <a:lnTo>
                  <a:pt x="4479926" y="3421034"/>
                </a:lnTo>
                <a:lnTo>
                  <a:pt x="0" y="34210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3"/>
          <p:cNvSpPr txBox="1"/>
          <p:nvPr/>
        </p:nvSpPr>
        <p:spPr>
          <a:xfrm>
            <a:off x="6283090" y="0"/>
            <a:ext cx="9216660" cy="1997773"/>
          </a:xfrm>
          <a:prstGeom prst="rect">
            <a:avLst/>
          </a:prstGeom>
        </p:spPr>
        <p:txBody>
          <a:bodyPr lIns="0" tIns="0" rIns="0" bIns="0" rtlCol="0" anchor="t">
            <a:spAutoFit/>
          </a:bodyPr>
          <a:lstStyle/>
          <a:p>
            <a:pPr algn="r">
              <a:lnSpc>
                <a:spcPts val="4562"/>
              </a:lnSpc>
            </a:pPr>
            <a:endParaRPr/>
          </a:p>
          <a:p>
            <a:pPr algn="r">
              <a:lnSpc>
                <a:spcPts val="5615"/>
              </a:lnSpc>
            </a:pPr>
            <a:r>
              <a:rPr lang="en-US" sz="4799" b="1">
                <a:solidFill>
                  <a:srgbClr val="134030"/>
                </a:solidFill>
                <a:latin typeface="Aileron Heavy"/>
                <a:ea typeface="Aileron Heavy"/>
                <a:cs typeface="Aileron Heavy"/>
                <a:sym typeface="Aileron Heavy"/>
              </a:rPr>
              <a:t>ОБ’ЄКТ ДОСЛІДЖЕННЯ: </a:t>
            </a:r>
          </a:p>
          <a:p>
            <a:pPr algn="r">
              <a:lnSpc>
                <a:spcPts val="5615"/>
              </a:lnSpc>
            </a:pPr>
            <a:endParaRPr lang="en-US" sz="4799" b="1">
              <a:solidFill>
                <a:srgbClr val="134030"/>
              </a:solidFill>
              <a:latin typeface="Aileron Heavy"/>
              <a:ea typeface="Aileron Heavy"/>
              <a:cs typeface="Aileron Heavy"/>
              <a:sym typeface="Aileron Heavy"/>
            </a:endParaRPr>
          </a:p>
        </p:txBody>
      </p:sp>
      <p:sp>
        <p:nvSpPr>
          <p:cNvPr id="14" name="Freeform 14"/>
          <p:cNvSpPr/>
          <p:nvPr/>
        </p:nvSpPr>
        <p:spPr>
          <a:xfrm>
            <a:off x="5860587" y="880892"/>
            <a:ext cx="1982793" cy="295616"/>
          </a:xfrm>
          <a:custGeom>
            <a:avLst/>
            <a:gdLst/>
            <a:ahLst/>
            <a:cxnLst/>
            <a:rect l="l" t="t" r="r" b="b"/>
            <a:pathLst>
              <a:path w="1982793" h="295616">
                <a:moveTo>
                  <a:pt x="0" y="0"/>
                </a:moveTo>
                <a:lnTo>
                  <a:pt x="1982793" y="0"/>
                </a:lnTo>
                <a:lnTo>
                  <a:pt x="1982793" y="295616"/>
                </a:lnTo>
                <a:lnTo>
                  <a:pt x="0" y="2956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a:off x="3898763" y="1859972"/>
            <a:ext cx="1760380" cy="1760380"/>
          </a:xfrm>
          <a:custGeom>
            <a:avLst/>
            <a:gdLst/>
            <a:ahLst/>
            <a:cxnLst/>
            <a:rect l="l" t="t" r="r" b="b"/>
            <a:pathLst>
              <a:path w="1760380" h="1760380">
                <a:moveTo>
                  <a:pt x="0" y="0"/>
                </a:moveTo>
                <a:lnTo>
                  <a:pt x="1760380" y="0"/>
                </a:lnTo>
                <a:lnTo>
                  <a:pt x="1760380" y="1760380"/>
                </a:lnTo>
                <a:lnTo>
                  <a:pt x="0" y="176038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6" name="TextBox 16"/>
          <p:cNvSpPr txBox="1"/>
          <p:nvPr/>
        </p:nvSpPr>
        <p:spPr>
          <a:xfrm>
            <a:off x="6283090" y="5882488"/>
            <a:ext cx="9678981" cy="1989456"/>
          </a:xfrm>
          <a:prstGeom prst="rect">
            <a:avLst/>
          </a:prstGeom>
        </p:spPr>
        <p:txBody>
          <a:bodyPr lIns="0" tIns="0" rIns="0" bIns="0" rtlCol="0" anchor="t">
            <a:spAutoFit/>
          </a:bodyPr>
          <a:lstStyle/>
          <a:p>
            <a:pPr algn="just">
              <a:lnSpc>
                <a:spcPts val="5319"/>
              </a:lnSpc>
            </a:pPr>
            <a:r>
              <a:rPr lang="en-US" sz="3799" b="1" dirty="0" err="1">
                <a:solidFill>
                  <a:srgbClr val="000000"/>
                </a:solidFill>
                <a:latin typeface="Canva Sans" panose="020B0604020202020204" charset="0"/>
                <a:ea typeface="Inter Semi-Bold"/>
                <a:cs typeface="Inter Semi-Bold"/>
                <a:sym typeface="Inter Semi-Bold"/>
              </a:rPr>
              <a:t>залежність</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між</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площею</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чорного</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пігменту</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на</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надкрилах</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жуків</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та</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рівнем</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затіненості</a:t>
            </a:r>
            <a:r>
              <a:rPr lang="en-US" sz="3799" b="1" dirty="0">
                <a:solidFill>
                  <a:srgbClr val="000000"/>
                </a:solidFill>
                <a:latin typeface="Canva Sans" panose="020B0604020202020204" charset="0"/>
                <a:ea typeface="Inter Semi-Bold"/>
                <a:cs typeface="Inter Semi-Bold"/>
                <a:sym typeface="Inter Semi-Bold"/>
              </a:rPr>
              <a:t> </a:t>
            </a:r>
            <a:r>
              <a:rPr lang="en-US" sz="3799" b="1" dirty="0" err="1">
                <a:solidFill>
                  <a:srgbClr val="000000"/>
                </a:solidFill>
                <a:latin typeface="Canva Sans" panose="020B0604020202020204" charset="0"/>
                <a:ea typeface="Inter Semi-Bold"/>
                <a:cs typeface="Inter Semi-Bold"/>
                <a:sym typeface="Inter Semi-Bold"/>
              </a:rPr>
              <a:t>території</a:t>
            </a:r>
            <a:r>
              <a:rPr lang="en-US" sz="3799" b="1" dirty="0">
                <a:solidFill>
                  <a:srgbClr val="000000"/>
                </a:solidFill>
                <a:latin typeface="Canva Sans" panose="020B0604020202020204" charset="0"/>
                <a:ea typeface="Inter Semi-Bold"/>
                <a:cs typeface="Inter Semi-Bold"/>
                <a:sym typeface="Inter Semi-Bold"/>
              </a:rPr>
              <a:t>.</a:t>
            </a:r>
          </a:p>
        </p:txBody>
      </p:sp>
      <p:sp>
        <p:nvSpPr>
          <p:cNvPr id="17" name="TextBox 17"/>
          <p:cNvSpPr txBox="1"/>
          <p:nvPr/>
        </p:nvSpPr>
        <p:spPr>
          <a:xfrm>
            <a:off x="5153195" y="1503844"/>
            <a:ext cx="11192595" cy="1384301"/>
          </a:xfrm>
          <a:prstGeom prst="rect">
            <a:avLst/>
          </a:prstGeom>
        </p:spPr>
        <p:txBody>
          <a:bodyPr lIns="0" tIns="0" rIns="0" bIns="0" rtlCol="0" anchor="t">
            <a:spAutoFit/>
          </a:bodyPr>
          <a:lstStyle/>
          <a:p>
            <a:pPr algn="ctr">
              <a:lnSpc>
                <a:spcPts val="5599"/>
              </a:lnSpc>
              <a:spcBef>
                <a:spcPct val="0"/>
              </a:spcBef>
            </a:pPr>
            <a:r>
              <a:rPr lang="en-US" sz="3999" dirty="0" err="1">
                <a:solidFill>
                  <a:srgbClr val="000000"/>
                </a:solidFill>
                <a:latin typeface="Canva Sans"/>
                <a:ea typeface="Canva Sans"/>
                <a:cs typeface="Canva Sans"/>
                <a:sym typeface="Canva Sans"/>
              </a:rPr>
              <a:t>популяції</a:t>
            </a:r>
            <a:r>
              <a:rPr lang="en-US" sz="3999" dirty="0">
                <a:solidFill>
                  <a:srgbClr val="000000"/>
                </a:solidFill>
                <a:latin typeface="Canva Sans"/>
                <a:ea typeface="Canva Sans"/>
                <a:cs typeface="Canva Sans"/>
                <a:sym typeface="Canva Sans"/>
              </a:rPr>
              <a:t> </a:t>
            </a:r>
            <a:r>
              <a:rPr lang="en-US" sz="3999" dirty="0" err="1">
                <a:solidFill>
                  <a:srgbClr val="000000"/>
                </a:solidFill>
                <a:latin typeface="Canva Sans"/>
                <a:ea typeface="Canva Sans"/>
                <a:cs typeface="Canva Sans"/>
                <a:sym typeface="Canva Sans"/>
              </a:rPr>
              <a:t>клопа-солдатика</a:t>
            </a:r>
            <a:r>
              <a:rPr lang="en-US" sz="3999" dirty="0">
                <a:solidFill>
                  <a:srgbClr val="000000"/>
                </a:solidFill>
                <a:latin typeface="Canva Sans"/>
                <a:ea typeface="Canva Sans"/>
                <a:cs typeface="Canva Sans"/>
                <a:sym typeface="Canva Sans"/>
              </a:rPr>
              <a:t> (</a:t>
            </a:r>
            <a:r>
              <a:rPr lang="en-US" sz="3999" dirty="0" err="1">
                <a:solidFill>
                  <a:srgbClr val="000000"/>
                </a:solidFill>
                <a:latin typeface="Canva Sans"/>
                <a:ea typeface="Canva Sans"/>
                <a:cs typeface="Canva Sans"/>
                <a:sym typeface="Canva Sans"/>
              </a:rPr>
              <a:t>Pyrrhocoris</a:t>
            </a:r>
            <a:r>
              <a:rPr lang="en-US" sz="3999" dirty="0">
                <a:solidFill>
                  <a:srgbClr val="000000"/>
                </a:solidFill>
                <a:latin typeface="Canva Sans"/>
                <a:ea typeface="Canva Sans"/>
                <a:cs typeface="Canva Sans"/>
                <a:sym typeface="Canva Sans"/>
              </a:rPr>
              <a:t> </a:t>
            </a:r>
            <a:r>
              <a:rPr lang="en-US" sz="3999" dirty="0" err="1">
                <a:solidFill>
                  <a:srgbClr val="000000"/>
                </a:solidFill>
                <a:latin typeface="Canva Sans"/>
                <a:ea typeface="Canva Sans"/>
                <a:cs typeface="Canva Sans"/>
                <a:sym typeface="Canva Sans"/>
              </a:rPr>
              <a:t>apterus</a:t>
            </a:r>
            <a:r>
              <a:rPr lang="en-US" sz="3999" dirty="0">
                <a:solidFill>
                  <a:srgbClr val="000000"/>
                </a:solidFill>
                <a:latin typeface="Canva Sans"/>
                <a:ea typeface="Canva Sans"/>
                <a:cs typeface="Canva Sans"/>
                <a:sym typeface="Canva Sans"/>
              </a:rPr>
              <a:t>) у </a:t>
            </a:r>
            <a:r>
              <a:rPr lang="en-US" sz="3999" dirty="0" err="1">
                <a:solidFill>
                  <a:srgbClr val="000000"/>
                </a:solidFill>
                <a:latin typeface="Canva Sans"/>
                <a:ea typeface="Canva Sans"/>
                <a:cs typeface="Canva Sans"/>
                <a:sym typeface="Canva Sans"/>
              </a:rPr>
              <a:t>різних</a:t>
            </a:r>
            <a:r>
              <a:rPr lang="en-US" sz="3999" dirty="0">
                <a:solidFill>
                  <a:srgbClr val="000000"/>
                </a:solidFill>
                <a:latin typeface="Canva Sans"/>
                <a:ea typeface="Canva Sans"/>
                <a:cs typeface="Canva Sans"/>
                <a:sym typeface="Canva Sans"/>
              </a:rPr>
              <a:t> </a:t>
            </a:r>
            <a:r>
              <a:rPr lang="en-US" sz="3999" dirty="0" err="1">
                <a:solidFill>
                  <a:srgbClr val="000000"/>
                </a:solidFill>
                <a:latin typeface="Canva Sans"/>
                <a:ea typeface="Canva Sans"/>
                <a:cs typeface="Canva Sans"/>
                <a:sym typeface="Canva Sans"/>
              </a:rPr>
              <a:t>типах</a:t>
            </a:r>
            <a:r>
              <a:rPr lang="en-US" sz="3999" dirty="0">
                <a:solidFill>
                  <a:srgbClr val="000000"/>
                </a:solidFill>
                <a:latin typeface="Canva Sans"/>
                <a:ea typeface="Canva Sans"/>
                <a:cs typeface="Canva Sans"/>
                <a:sym typeface="Canva Sans"/>
              </a:rPr>
              <a:t> </a:t>
            </a:r>
            <a:r>
              <a:rPr lang="en-US" sz="3999" dirty="0" err="1">
                <a:solidFill>
                  <a:srgbClr val="000000"/>
                </a:solidFill>
                <a:latin typeface="Canva Sans"/>
                <a:ea typeface="Canva Sans"/>
                <a:cs typeface="Canva Sans"/>
                <a:sym typeface="Canva Sans"/>
              </a:rPr>
              <a:t>екосистем</a:t>
            </a:r>
            <a:r>
              <a:rPr lang="en-US" sz="3999" dirty="0">
                <a:solidFill>
                  <a:srgbClr val="000000"/>
                </a:solidFill>
                <a:latin typeface="Canva Sans"/>
                <a:ea typeface="Canva Sans"/>
                <a:cs typeface="Canva Sans"/>
                <a:sym typeface="Canva Sans"/>
              </a:rPr>
              <a:t>.</a:t>
            </a:r>
          </a:p>
        </p:txBody>
      </p:sp>
      <p:sp>
        <p:nvSpPr>
          <p:cNvPr id="18" name="TextBox 18"/>
          <p:cNvSpPr txBox="1"/>
          <p:nvPr/>
        </p:nvSpPr>
        <p:spPr>
          <a:xfrm>
            <a:off x="5659143" y="4991431"/>
            <a:ext cx="9216660" cy="713613"/>
          </a:xfrm>
          <a:prstGeom prst="rect">
            <a:avLst/>
          </a:prstGeom>
        </p:spPr>
        <p:txBody>
          <a:bodyPr lIns="0" tIns="0" rIns="0" bIns="0" rtlCol="0" anchor="t">
            <a:spAutoFit/>
          </a:bodyPr>
          <a:lstStyle/>
          <a:p>
            <a:pPr algn="r">
              <a:lnSpc>
                <a:spcPts val="5615"/>
              </a:lnSpc>
            </a:pPr>
            <a:r>
              <a:rPr lang="en-US" sz="4799" b="1">
                <a:solidFill>
                  <a:srgbClr val="12372A"/>
                </a:solidFill>
                <a:latin typeface="Aileron Bold"/>
                <a:ea typeface="Aileron Bold"/>
                <a:cs typeface="Aileron Bold"/>
                <a:sym typeface="Aileron Bold"/>
              </a:rPr>
              <a:t>ПРЕДМЕТ ДОСЛІДЖЕННЯ</a:t>
            </a:r>
            <a:r>
              <a:rPr lang="en-US" sz="4799">
                <a:solidFill>
                  <a:srgbClr val="12372A"/>
                </a:solidFill>
                <a:latin typeface="Aileron"/>
                <a:ea typeface="Aileron"/>
                <a:cs typeface="Aileron"/>
                <a:sym typeface="Aileron"/>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52758" y="5660336"/>
            <a:ext cx="19163998" cy="3937514"/>
            <a:chOff x="0" y="0"/>
            <a:chExt cx="2969005" cy="610024"/>
          </a:xfrm>
        </p:grpSpPr>
        <p:sp>
          <p:nvSpPr>
            <p:cNvPr id="3" name="Freeform 3"/>
            <p:cNvSpPr/>
            <p:nvPr/>
          </p:nvSpPr>
          <p:spPr>
            <a:xfrm>
              <a:off x="0" y="0"/>
              <a:ext cx="2969005" cy="610024"/>
            </a:xfrm>
            <a:custGeom>
              <a:avLst/>
              <a:gdLst/>
              <a:ahLst/>
              <a:cxnLst/>
              <a:rect l="l" t="t" r="r" b="b"/>
              <a:pathLst>
                <a:path w="2969005" h="610024">
                  <a:moveTo>
                    <a:pt x="9292" y="0"/>
                  </a:moveTo>
                  <a:lnTo>
                    <a:pt x="2959713" y="0"/>
                  </a:lnTo>
                  <a:cubicBezTo>
                    <a:pt x="2962178" y="0"/>
                    <a:pt x="2964541" y="979"/>
                    <a:pt x="2966283" y="2721"/>
                  </a:cubicBezTo>
                  <a:cubicBezTo>
                    <a:pt x="2968026" y="4464"/>
                    <a:pt x="2969005" y="6827"/>
                    <a:pt x="2969005" y="9292"/>
                  </a:cubicBezTo>
                  <a:lnTo>
                    <a:pt x="2969005" y="600732"/>
                  </a:lnTo>
                  <a:cubicBezTo>
                    <a:pt x="2969005" y="605864"/>
                    <a:pt x="2964845" y="610024"/>
                    <a:pt x="2959713" y="610024"/>
                  </a:cubicBezTo>
                  <a:lnTo>
                    <a:pt x="9292" y="610024"/>
                  </a:lnTo>
                  <a:cubicBezTo>
                    <a:pt x="4160" y="610024"/>
                    <a:pt x="0" y="605864"/>
                    <a:pt x="0" y="600732"/>
                  </a:cubicBezTo>
                  <a:lnTo>
                    <a:pt x="0" y="9292"/>
                  </a:lnTo>
                  <a:cubicBezTo>
                    <a:pt x="0" y="4160"/>
                    <a:pt x="4160" y="0"/>
                    <a:pt x="9292" y="0"/>
                  </a:cubicBezTo>
                  <a:close/>
                </a:path>
              </a:pathLst>
            </a:custGeom>
            <a:blipFill>
              <a:blip r:embed="rId2"/>
              <a:stretch>
                <a:fillRect t="-175002" b="-49263"/>
              </a:stretch>
            </a:blipFill>
            <a:ln w="238125" cap="rnd">
              <a:solidFill>
                <a:srgbClr val="12372A"/>
              </a:solidFill>
              <a:prstDash val="solid"/>
              <a:round/>
            </a:ln>
          </p:spPr>
        </p:sp>
      </p:grpSp>
      <p:sp>
        <p:nvSpPr>
          <p:cNvPr id="4" name="TextBox 4"/>
          <p:cNvSpPr txBox="1"/>
          <p:nvPr/>
        </p:nvSpPr>
        <p:spPr>
          <a:xfrm>
            <a:off x="528801" y="1635528"/>
            <a:ext cx="7923605" cy="3352801"/>
          </a:xfrm>
          <a:prstGeom prst="rect">
            <a:avLst/>
          </a:prstGeom>
        </p:spPr>
        <p:txBody>
          <a:bodyPr lIns="0" tIns="0" rIns="0" bIns="0" rtlCol="0" anchor="t">
            <a:spAutoFit/>
          </a:bodyPr>
          <a:lstStyle/>
          <a:p>
            <a:pPr algn="l">
              <a:lnSpc>
                <a:spcPts val="8775"/>
              </a:lnSpc>
            </a:pPr>
            <a:r>
              <a:rPr lang="en-US" sz="7500" b="1">
                <a:solidFill>
                  <a:srgbClr val="000000"/>
                </a:solidFill>
                <a:latin typeface="Aileron Heavy"/>
                <a:ea typeface="Aileron Heavy"/>
                <a:cs typeface="Aileron Heavy"/>
                <a:sym typeface="Aileron Heavy"/>
              </a:rPr>
              <a:t>МЕТА ДОСЛІДЖЕННЯ</a:t>
            </a:r>
          </a:p>
          <a:p>
            <a:pPr algn="l">
              <a:lnSpc>
                <a:spcPts val="8775"/>
              </a:lnSpc>
            </a:pPr>
            <a:endParaRPr lang="en-US" sz="7500" b="1">
              <a:solidFill>
                <a:srgbClr val="000000"/>
              </a:solidFill>
              <a:latin typeface="Aileron Heavy"/>
              <a:ea typeface="Aileron Heavy"/>
              <a:cs typeface="Aileron Heavy"/>
              <a:sym typeface="Aileron Heavy"/>
            </a:endParaRPr>
          </a:p>
        </p:txBody>
      </p:sp>
      <p:sp>
        <p:nvSpPr>
          <p:cNvPr id="5" name="Freeform 5"/>
          <p:cNvSpPr/>
          <p:nvPr/>
        </p:nvSpPr>
        <p:spPr>
          <a:xfrm>
            <a:off x="16048037" y="-299199"/>
            <a:ext cx="4479925" cy="3421034"/>
          </a:xfrm>
          <a:custGeom>
            <a:avLst/>
            <a:gdLst/>
            <a:ahLst/>
            <a:cxnLst/>
            <a:rect l="l" t="t" r="r" b="b"/>
            <a:pathLst>
              <a:path w="4479925" h="3421034">
                <a:moveTo>
                  <a:pt x="0" y="0"/>
                </a:moveTo>
                <a:lnTo>
                  <a:pt x="4479926" y="0"/>
                </a:lnTo>
                <a:lnTo>
                  <a:pt x="4479926" y="3421034"/>
                </a:lnTo>
                <a:lnTo>
                  <a:pt x="0" y="34210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6" name="Group 6"/>
          <p:cNvGrpSpPr/>
          <p:nvPr/>
        </p:nvGrpSpPr>
        <p:grpSpPr>
          <a:xfrm>
            <a:off x="8144619" y="1771649"/>
            <a:ext cx="9114681" cy="3483320"/>
            <a:chOff x="0" y="0"/>
            <a:chExt cx="2400574" cy="917418"/>
          </a:xfrm>
        </p:grpSpPr>
        <p:sp>
          <p:nvSpPr>
            <p:cNvPr id="7" name="Freeform 7"/>
            <p:cNvSpPr/>
            <p:nvPr/>
          </p:nvSpPr>
          <p:spPr>
            <a:xfrm>
              <a:off x="0" y="0"/>
              <a:ext cx="2400574" cy="917418"/>
            </a:xfrm>
            <a:custGeom>
              <a:avLst/>
              <a:gdLst/>
              <a:ahLst/>
              <a:cxnLst/>
              <a:rect l="l" t="t" r="r" b="b"/>
              <a:pathLst>
                <a:path w="2400574" h="917418">
                  <a:moveTo>
                    <a:pt x="42470" y="0"/>
                  </a:moveTo>
                  <a:lnTo>
                    <a:pt x="2358105" y="0"/>
                  </a:lnTo>
                  <a:cubicBezTo>
                    <a:pt x="2369369" y="0"/>
                    <a:pt x="2380171" y="4474"/>
                    <a:pt x="2388135" y="12439"/>
                  </a:cubicBezTo>
                  <a:cubicBezTo>
                    <a:pt x="2396100" y="20404"/>
                    <a:pt x="2400574" y="31206"/>
                    <a:pt x="2400574" y="42470"/>
                  </a:cubicBezTo>
                  <a:lnTo>
                    <a:pt x="2400574" y="874948"/>
                  </a:lnTo>
                  <a:cubicBezTo>
                    <a:pt x="2400574" y="898403"/>
                    <a:pt x="2381560" y="917418"/>
                    <a:pt x="2358105" y="917418"/>
                  </a:cubicBezTo>
                  <a:lnTo>
                    <a:pt x="42470" y="917418"/>
                  </a:lnTo>
                  <a:cubicBezTo>
                    <a:pt x="19014" y="917418"/>
                    <a:pt x="0" y="898403"/>
                    <a:pt x="0" y="874948"/>
                  </a:cubicBezTo>
                  <a:lnTo>
                    <a:pt x="0" y="42470"/>
                  </a:lnTo>
                  <a:cubicBezTo>
                    <a:pt x="0" y="19014"/>
                    <a:pt x="19014" y="0"/>
                    <a:pt x="42470" y="0"/>
                  </a:cubicBezTo>
                  <a:close/>
                </a:path>
              </a:pathLst>
            </a:custGeom>
            <a:solidFill>
              <a:srgbClr val="8BC29F"/>
            </a:solidFill>
          </p:spPr>
        </p:sp>
        <p:sp>
          <p:nvSpPr>
            <p:cNvPr id="8" name="TextBox 8"/>
            <p:cNvSpPr txBox="1"/>
            <p:nvPr/>
          </p:nvSpPr>
          <p:spPr>
            <a:xfrm>
              <a:off x="0" y="-38100"/>
              <a:ext cx="2400574" cy="955518"/>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6176039" y="4219017"/>
            <a:ext cx="769312" cy="769312"/>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72A"/>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6411344" y="4380388"/>
            <a:ext cx="298703" cy="446570"/>
          </a:xfrm>
          <a:custGeom>
            <a:avLst/>
            <a:gdLst/>
            <a:ahLst/>
            <a:cxnLst/>
            <a:rect l="l" t="t" r="r" b="b"/>
            <a:pathLst>
              <a:path w="298703" h="446570">
                <a:moveTo>
                  <a:pt x="0" y="0"/>
                </a:moveTo>
                <a:lnTo>
                  <a:pt x="298703" y="0"/>
                </a:lnTo>
                <a:lnTo>
                  <a:pt x="298703" y="446570"/>
                </a:lnTo>
                <a:lnTo>
                  <a:pt x="0" y="4465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3" name="Group 13"/>
          <p:cNvGrpSpPr/>
          <p:nvPr/>
        </p:nvGrpSpPr>
        <p:grpSpPr>
          <a:xfrm rot="3658945">
            <a:off x="-1213644" y="4779053"/>
            <a:ext cx="5246370" cy="524637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2500" r="-12500"/>
              </a:stretch>
            </a:blipFill>
          </p:spPr>
        </p:sp>
      </p:grpSp>
      <p:sp>
        <p:nvSpPr>
          <p:cNvPr id="15" name="TextBox 15"/>
          <p:cNvSpPr txBox="1"/>
          <p:nvPr/>
        </p:nvSpPr>
        <p:spPr>
          <a:xfrm>
            <a:off x="8663784" y="2163617"/>
            <a:ext cx="8806894" cy="3268345"/>
          </a:xfrm>
          <a:prstGeom prst="rect">
            <a:avLst/>
          </a:prstGeom>
        </p:spPr>
        <p:txBody>
          <a:bodyPr lIns="0" tIns="0" rIns="0" bIns="0" rtlCol="0" anchor="t">
            <a:spAutoFit/>
          </a:bodyPr>
          <a:lstStyle/>
          <a:p>
            <a:pPr algn="l">
              <a:lnSpc>
                <a:spcPts val="5179"/>
              </a:lnSpc>
            </a:pPr>
            <a:r>
              <a:rPr lang="en-US" sz="3699" b="1">
                <a:solidFill>
                  <a:srgbClr val="000000"/>
                </a:solidFill>
                <a:latin typeface="Inter Semi-Bold"/>
                <a:ea typeface="Inter Semi-Bold"/>
                <a:cs typeface="Inter Semi-Bold"/>
                <a:sym typeface="Inter Semi-Bold"/>
              </a:rPr>
              <a:t>Встановити, чи впливає ступінь затіненості місцевості на  індивідуальну мінливість забарвлення клопа-солдатика.</a:t>
            </a:r>
          </a:p>
          <a:p>
            <a:pPr algn="l">
              <a:lnSpc>
                <a:spcPts val="5179"/>
              </a:lnSpc>
            </a:pPr>
            <a:endParaRPr lang="en-US" sz="3699" b="1">
              <a:solidFill>
                <a:srgbClr val="000000"/>
              </a:solidFill>
              <a:latin typeface="Inter Semi-Bold"/>
              <a:ea typeface="Inter Semi-Bold"/>
              <a:cs typeface="Inter Semi-Bold"/>
              <a:sym typeface="Inter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757952" y="4429346"/>
            <a:ext cx="14260464" cy="5099047"/>
            <a:chOff x="0" y="0"/>
            <a:chExt cx="3755842" cy="1342959"/>
          </a:xfrm>
        </p:grpSpPr>
        <p:sp>
          <p:nvSpPr>
            <p:cNvPr id="3" name="Freeform 3"/>
            <p:cNvSpPr/>
            <p:nvPr/>
          </p:nvSpPr>
          <p:spPr>
            <a:xfrm>
              <a:off x="0" y="0"/>
              <a:ext cx="3755842" cy="1342959"/>
            </a:xfrm>
            <a:custGeom>
              <a:avLst/>
              <a:gdLst/>
              <a:ahLst/>
              <a:cxnLst/>
              <a:rect l="l" t="t" r="r" b="b"/>
              <a:pathLst>
                <a:path w="3755842" h="1342959">
                  <a:moveTo>
                    <a:pt x="27145" y="0"/>
                  </a:moveTo>
                  <a:lnTo>
                    <a:pt x="3728698" y="0"/>
                  </a:lnTo>
                  <a:cubicBezTo>
                    <a:pt x="3743689" y="0"/>
                    <a:pt x="3755842" y="12153"/>
                    <a:pt x="3755842" y="27145"/>
                  </a:cubicBezTo>
                  <a:lnTo>
                    <a:pt x="3755842" y="1315814"/>
                  </a:lnTo>
                  <a:cubicBezTo>
                    <a:pt x="3755842" y="1330806"/>
                    <a:pt x="3743689" y="1342959"/>
                    <a:pt x="3728698" y="1342959"/>
                  </a:cubicBezTo>
                  <a:lnTo>
                    <a:pt x="27145" y="1342959"/>
                  </a:lnTo>
                  <a:cubicBezTo>
                    <a:pt x="19945" y="1342959"/>
                    <a:pt x="13041" y="1340099"/>
                    <a:pt x="7950" y="1335009"/>
                  </a:cubicBezTo>
                  <a:cubicBezTo>
                    <a:pt x="2860" y="1329918"/>
                    <a:pt x="0" y="1323014"/>
                    <a:pt x="0" y="1315814"/>
                  </a:cubicBezTo>
                  <a:lnTo>
                    <a:pt x="0" y="27145"/>
                  </a:lnTo>
                  <a:cubicBezTo>
                    <a:pt x="0" y="19945"/>
                    <a:pt x="2860" y="13041"/>
                    <a:pt x="7950" y="7950"/>
                  </a:cubicBezTo>
                  <a:cubicBezTo>
                    <a:pt x="13041" y="2860"/>
                    <a:pt x="19945" y="0"/>
                    <a:pt x="27145" y="0"/>
                  </a:cubicBezTo>
                  <a:close/>
                </a:path>
              </a:pathLst>
            </a:custGeom>
            <a:solidFill>
              <a:srgbClr val="8BC29F"/>
            </a:solidFill>
          </p:spPr>
        </p:sp>
        <p:sp>
          <p:nvSpPr>
            <p:cNvPr id="4" name="TextBox 4"/>
            <p:cNvSpPr txBox="1"/>
            <p:nvPr/>
          </p:nvSpPr>
          <p:spPr>
            <a:xfrm>
              <a:off x="0" y="-38100"/>
              <a:ext cx="3755842" cy="1381059"/>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flipH="1">
            <a:off x="13757303" y="-113667"/>
            <a:ext cx="4695523" cy="4695523"/>
          </a:xfrm>
          <a:custGeom>
            <a:avLst/>
            <a:gdLst/>
            <a:ahLst/>
            <a:cxnLst/>
            <a:rect l="l" t="t" r="r" b="b"/>
            <a:pathLst>
              <a:path w="4695523" h="4695523">
                <a:moveTo>
                  <a:pt x="4695522" y="0"/>
                </a:moveTo>
                <a:lnTo>
                  <a:pt x="0" y="0"/>
                </a:lnTo>
                <a:lnTo>
                  <a:pt x="0" y="4695523"/>
                </a:lnTo>
                <a:lnTo>
                  <a:pt x="4695522" y="4695523"/>
                </a:lnTo>
                <a:lnTo>
                  <a:pt x="4695522"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a:grpSpLocks noChangeAspect="1"/>
          </p:cNvGrpSpPr>
          <p:nvPr/>
        </p:nvGrpSpPr>
        <p:grpSpPr>
          <a:xfrm>
            <a:off x="11752314" y="4521635"/>
            <a:ext cx="7713231" cy="7713231"/>
            <a:chOff x="0" y="0"/>
            <a:chExt cx="6350000" cy="6350000"/>
          </a:xfrm>
        </p:grpSpPr>
        <p:sp>
          <p:nvSpPr>
            <p:cNvPr id="7" name="Freeform 7"/>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134030"/>
            </a:solidFill>
          </p:spPr>
        </p:sp>
        <p:sp>
          <p:nvSpPr>
            <p:cNvPr id="8" name="Freeform 8"/>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4"/>
              <a:stretch>
                <a:fillRect l="-25073" r="-25073"/>
              </a:stretch>
            </a:blipFill>
          </p:spPr>
        </p:sp>
      </p:grpSp>
      <p:grpSp>
        <p:nvGrpSpPr>
          <p:cNvPr id="9" name="Group 9"/>
          <p:cNvGrpSpPr/>
          <p:nvPr/>
        </p:nvGrpSpPr>
        <p:grpSpPr>
          <a:xfrm>
            <a:off x="12294686" y="3680884"/>
            <a:ext cx="2925233" cy="292523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6410" r="-16410"/>
              </a:stretch>
            </a:blipFill>
          </p:spPr>
        </p:sp>
      </p:grpSp>
      <p:sp>
        <p:nvSpPr>
          <p:cNvPr id="11" name="Freeform 11"/>
          <p:cNvSpPr/>
          <p:nvPr/>
        </p:nvSpPr>
        <p:spPr>
          <a:xfrm>
            <a:off x="-171767" y="-113667"/>
            <a:ext cx="4695523" cy="4695523"/>
          </a:xfrm>
          <a:custGeom>
            <a:avLst/>
            <a:gdLst/>
            <a:ahLst/>
            <a:cxnLst/>
            <a:rect l="l" t="t" r="r" b="b"/>
            <a:pathLst>
              <a:path w="4695523" h="4695523">
                <a:moveTo>
                  <a:pt x="0" y="0"/>
                </a:moveTo>
                <a:lnTo>
                  <a:pt x="4695523" y="0"/>
                </a:lnTo>
                <a:lnTo>
                  <a:pt x="4695523" y="4695523"/>
                </a:lnTo>
                <a:lnTo>
                  <a:pt x="0" y="46955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TextBox 12"/>
          <p:cNvSpPr txBox="1"/>
          <p:nvPr/>
        </p:nvSpPr>
        <p:spPr>
          <a:xfrm>
            <a:off x="2040872" y="1588016"/>
            <a:ext cx="14206256" cy="1123951"/>
          </a:xfrm>
          <a:prstGeom prst="rect">
            <a:avLst/>
          </a:prstGeom>
        </p:spPr>
        <p:txBody>
          <a:bodyPr lIns="0" tIns="0" rIns="0" bIns="0" rtlCol="0" anchor="t">
            <a:spAutoFit/>
          </a:bodyPr>
          <a:lstStyle/>
          <a:p>
            <a:pPr algn="ctr">
              <a:lnSpc>
                <a:spcPts val="8775"/>
              </a:lnSpc>
            </a:pPr>
            <a:r>
              <a:rPr lang="en-US" sz="7500" b="1">
                <a:solidFill>
                  <a:srgbClr val="134030"/>
                </a:solidFill>
                <a:latin typeface="Aileron Bold"/>
                <a:ea typeface="Aileron Bold"/>
                <a:cs typeface="Aileron Bold"/>
                <a:sym typeface="Aileron Bold"/>
              </a:rPr>
              <a:t>НАУКОВА НОВИЗНА</a:t>
            </a:r>
          </a:p>
        </p:txBody>
      </p:sp>
      <p:sp>
        <p:nvSpPr>
          <p:cNvPr id="13" name="Freeform 13"/>
          <p:cNvSpPr/>
          <p:nvPr/>
        </p:nvSpPr>
        <p:spPr>
          <a:xfrm>
            <a:off x="1846685" y="1979562"/>
            <a:ext cx="1707231" cy="254533"/>
          </a:xfrm>
          <a:custGeom>
            <a:avLst/>
            <a:gdLst/>
            <a:ahLst/>
            <a:cxnLst/>
            <a:rect l="l" t="t" r="r" b="b"/>
            <a:pathLst>
              <a:path w="1707231" h="254533">
                <a:moveTo>
                  <a:pt x="0" y="0"/>
                </a:moveTo>
                <a:lnTo>
                  <a:pt x="1707231" y="0"/>
                </a:lnTo>
                <a:lnTo>
                  <a:pt x="1707231" y="254532"/>
                </a:lnTo>
                <a:lnTo>
                  <a:pt x="0" y="2545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14755315" y="1979562"/>
            <a:ext cx="1707231" cy="254533"/>
          </a:xfrm>
          <a:custGeom>
            <a:avLst/>
            <a:gdLst/>
            <a:ahLst/>
            <a:cxnLst/>
            <a:rect l="l" t="t" r="r" b="b"/>
            <a:pathLst>
              <a:path w="1707231" h="254533">
                <a:moveTo>
                  <a:pt x="0" y="0"/>
                </a:moveTo>
                <a:lnTo>
                  <a:pt x="1707230" y="0"/>
                </a:lnTo>
                <a:lnTo>
                  <a:pt x="1707230" y="254532"/>
                </a:lnTo>
                <a:lnTo>
                  <a:pt x="0" y="2545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1189066" y="4654134"/>
            <a:ext cx="10398844" cy="4874260"/>
          </a:xfrm>
          <a:prstGeom prst="rect">
            <a:avLst/>
          </a:prstGeom>
        </p:spPr>
        <p:txBody>
          <a:bodyPr lIns="0" tIns="0" rIns="0" bIns="0" rtlCol="0" anchor="t">
            <a:spAutoFit/>
          </a:bodyPr>
          <a:lstStyle/>
          <a:p>
            <a:pPr algn="just">
              <a:lnSpc>
                <a:spcPts val="4339"/>
              </a:lnSpc>
            </a:pPr>
            <a:r>
              <a:rPr lang="en-US" sz="3099" b="1">
                <a:solidFill>
                  <a:srgbClr val="000000"/>
                </a:solidFill>
                <a:latin typeface="Inter Semi-Bold"/>
                <a:ea typeface="Inter Semi-Bold"/>
                <a:cs typeface="Inter Semi-Bold"/>
                <a:sym typeface="Inter Semi-Bold"/>
              </a:rPr>
              <a:t>       У роботі вперше встановлюється взаємозв’язок </a:t>
            </a:r>
          </a:p>
          <a:p>
            <a:pPr algn="just">
              <a:lnSpc>
                <a:spcPts val="4339"/>
              </a:lnSpc>
            </a:pPr>
            <a:r>
              <a:rPr lang="en-US" sz="3099" b="1">
                <a:solidFill>
                  <a:srgbClr val="000000"/>
                </a:solidFill>
                <a:latin typeface="Inter Semi-Bold"/>
                <a:ea typeface="Inter Semi-Bold"/>
                <a:cs typeface="Inter Semi-Bold"/>
                <a:sym typeface="Inter Semi-Bold"/>
              </a:rPr>
              <a:t>між ступенем замкненості рослинного покриву (відсотком тіні, яку створюють рослини) та мінливістю чорного малюнка на надкрилах комах.</a:t>
            </a:r>
          </a:p>
          <a:p>
            <a:pPr algn="just">
              <a:lnSpc>
                <a:spcPts val="4339"/>
              </a:lnSpc>
            </a:pPr>
            <a:r>
              <a:rPr lang="en-US" sz="3099" b="1">
                <a:solidFill>
                  <a:srgbClr val="000000"/>
                </a:solidFill>
                <a:latin typeface="Inter Semi-Bold"/>
                <a:ea typeface="Inter Semi-Bold"/>
                <a:cs typeface="Inter Semi-Bold"/>
                <a:sym typeface="Inter Semi-Bold"/>
              </a:rPr>
              <a:t>Рослинність розглядається не просто як середовище існування, а як екологічний фактор, що може впливати на формування вигідного типу забарвлення для виживання в конкретних умовах.</a:t>
            </a:r>
          </a:p>
          <a:p>
            <a:pPr algn="just">
              <a:lnSpc>
                <a:spcPts val="4339"/>
              </a:lnSpc>
            </a:pPr>
            <a:endParaRPr lang="en-US" sz="3099" b="1">
              <a:solidFill>
                <a:srgbClr val="000000"/>
              </a:solidFill>
              <a:latin typeface="Inter Semi-Bold"/>
              <a:ea typeface="Inter Semi-Bold"/>
              <a:cs typeface="Inter Semi-Bold"/>
              <a:sym typeface="Inter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06406" y="9258300"/>
            <a:ext cx="19300813" cy="1374547"/>
            <a:chOff x="0" y="0"/>
            <a:chExt cx="5083342" cy="362021"/>
          </a:xfrm>
        </p:grpSpPr>
        <p:sp>
          <p:nvSpPr>
            <p:cNvPr id="3" name="Freeform 3"/>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4" name="TextBox 4"/>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4223208" y="1931489"/>
            <a:ext cx="10183770" cy="1448457"/>
            <a:chOff x="0" y="0"/>
            <a:chExt cx="2682145" cy="381487"/>
          </a:xfrm>
        </p:grpSpPr>
        <p:sp>
          <p:nvSpPr>
            <p:cNvPr id="6" name="Freeform 6"/>
            <p:cNvSpPr/>
            <p:nvPr/>
          </p:nvSpPr>
          <p:spPr>
            <a:xfrm>
              <a:off x="0" y="0"/>
              <a:ext cx="2682145" cy="381487"/>
            </a:xfrm>
            <a:custGeom>
              <a:avLst/>
              <a:gdLst/>
              <a:ahLst/>
              <a:cxnLst/>
              <a:rect l="l" t="t" r="r" b="b"/>
              <a:pathLst>
                <a:path w="2682145" h="381487">
                  <a:moveTo>
                    <a:pt x="38011" y="0"/>
                  </a:moveTo>
                  <a:lnTo>
                    <a:pt x="2644134" y="0"/>
                  </a:lnTo>
                  <a:cubicBezTo>
                    <a:pt x="2654215" y="0"/>
                    <a:pt x="2663884" y="4005"/>
                    <a:pt x="2671012" y="11133"/>
                  </a:cubicBezTo>
                  <a:cubicBezTo>
                    <a:pt x="2678140" y="18262"/>
                    <a:pt x="2682145" y="27930"/>
                    <a:pt x="2682145" y="38011"/>
                  </a:cubicBezTo>
                  <a:lnTo>
                    <a:pt x="2682145" y="343475"/>
                  </a:lnTo>
                  <a:cubicBezTo>
                    <a:pt x="2682145" y="353557"/>
                    <a:pt x="2678140" y="363225"/>
                    <a:pt x="2671012" y="370353"/>
                  </a:cubicBezTo>
                  <a:cubicBezTo>
                    <a:pt x="2663884" y="377482"/>
                    <a:pt x="2654215" y="381487"/>
                    <a:pt x="2644134" y="381487"/>
                  </a:cubicBezTo>
                  <a:lnTo>
                    <a:pt x="38011" y="381487"/>
                  </a:lnTo>
                  <a:cubicBezTo>
                    <a:pt x="27930" y="381487"/>
                    <a:pt x="18262" y="377482"/>
                    <a:pt x="11133" y="370353"/>
                  </a:cubicBezTo>
                  <a:cubicBezTo>
                    <a:pt x="4005" y="363225"/>
                    <a:pt x="0" y="353557"/>
                    <a:pt x="0" y="343475"/>
                  </a:cubicBezTo>
                  <a:lnTo>
                    <a:pt x="0" y="38011"/>
                  </a:lnTo>
                  <a:cubicBezTo>
                    <a:pt x="0" y="27930"/>
                    <a:pt x="4005" y="18262"/>
                    <a:pt x="11133" y="11133"/>
                  </a:cubicBezTo>
                  <a:cubicBezTo>
                    <a:pt x="18262" y="4005"/>
                    <a:pt x="27930" y="0"/>
                    <a:pt x="38011" y="0"/>
                  </a:cubicBezTo>
                  <a:close/>
                </a:path>
              </a:pathLst>
            </a:custGeom>
            <a:solidFill>
              <a:srgbClr val="134030"/>
            </a:solidFill>
          </p:spPr>
        </p:sp>
        <p:sp>
          <p:nvSpPr>
            <p:cNvPr id="7" name="TextBox 7"/>
            <p:cNvSpPr txBox="1"/>
            <p:nvPr/>
          </p:nvSpPr>
          <p:spPr>
            <a:xfrm>
              <a:off x="0" y="-38100"/>
              <a:ext cx="2682145" cy="419587"/>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3166238" y="1798605"/>
            <a:ext cx="1816885" cy="181688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BC29F"/>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3095569" y="484017"/>
            <a:ext cx="10671098" cy="1123951"/>
          </a:xfrm>
          <a:prstGeom prst="rect">
            <a:avLst/>
          </a:prstGeom>
        </p:spPr>
        <p:txBody>
          <a:bodyPr lIns="0" tIns="0" rIns="0" bIns="0" rtlCol="0" anchor="t">
            <a:spAutoFit/>
          </a:bodyPr>
          <a:lstStyle/>
          <a:p>
            <a:pPr algn="ctr">
              <a:lnSpc>
                <a:spcPts val="8775"/>
              </a:lnSpc>
            </a:pPr>
            <a:r>
              <a:rPr lang="en-US" sz="7500" b="1">
                <a:solidFill>
                  <a:srgbClr val="134030"/>
                </a:solidFill>
                <a:latin typeface="Aileron Bold"/>
                <a:ea typeface="Aileron Bold"/>
                <a:cs typeface="Aileron Bold"/>
                <a:sym typeface="Aileron Bold"/>
              </a:rPr>
              <a:t>ЗАВДАННЯ</a:t>
            </a:r>
          </a:p>
        </p:txBody>
      </p:sp>
      <p:sp>
        <p:nvSpPr>
          <p:cNvPr id="12" name="TextBox 12"/>
          <p:cNvSpPr txBox="1"/>
          <p:nvPr/>
        </p:nvSpPr>
        <p:spPr>
          <a:xfrm>
            <a:off x="3576683" y="2142002"/>
            <a:ext cx="1130737" cy="913131"/>
          </a:xfrm>
          <a:prstGeom prst="rect">
            <a:avLst/>
          </a:prstGeom>
        </p:spPr>
        <p:txBody>
          <a:bodyPr lIns="0" tIns="0" rIns="0" bIns="0" rtlCol="0" anchor="t">
            <a:spAutoFit/>
          </a:bodyPr>
          <a:lstStyle/>
          <a:p>
            <a:pPr algn="ctr">
              <a:lnSpc>
                <a:spcPts val="7419"/>
              </a:lnSpc>
            </a:pPr>
            <a:r>
              <a:rPr lang="en-US" sz="5299" b="1">
                <a:solidFill>
                  <a:srgbClr val="000000"/>
                </a:solidFill>
                <a:latin typeface="Inter Bold"/>
                <a:ea typeface="Inter Bold"/>
                <a:cs typeface="Inter Bold"/>
                <a:sym typeface="Inter Bold"/>
              </a:rPr>
              <a:t>01.</a:t>
            </a:r>
          </a:p>
        </p:txBody>
      </p:sp>
      <p:sp>
        <p:nvSpPr>
          <p:cNvPr id="13" name="Freeform 13"/>
          <p:cNvSpPr/>
          <p:nvPr/>
        </p:nvSpPr>
        <p:spPr>
          <a:xfrm>
            <a:off x="14890490" y="1480252"/>
            <a:ext cx="1760380" cy="1760380"/>
          </a:xfrm>
          <a:custGeom>
            <a:avLst/>
            <a:gdLst/>
            <a:ahLst/>
            <a:cxnLst/>
            <a:rect l="l" t="t" r="r" b="b"/>
            <a:pathLst>
              <a:path w="1760380" h="1760380">
                <a:moveTo>
                  <a:pt x="0" y="0"/>
                </a:moveTo>
                <a:lnTo>
                  <a:pt x="1760380" y="0"/>
                </a:lnTo>
                <a:lnTo>
                  <a:pt x="1760380" y="1760380"/>
                </a:lnTo>
                <a:lnTo>
                  <a:pt x="0" y="17603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flipH="1">
            <a:off x="1125639" y="1480252"/>
            <a:ext cx="1760380" cy="1760380"/>
          </a:xfrm>
          <a:custGeom>
            <a:avLst/>
            <a:gdLst/>
            <a:ahLst/>
            <a:cxnLst/>
            <a:rect l="l" t="t" r="r" b="b"/>
            <a:pathLst>
              <a:path w="1760380" h="1760380">
                <a:moveTo>
                  <a:pt x="1760380" y="0"/>
                </a:moveTo>
                <a:lnTo>
                  <a:pt x="0" y="0"/>
                </a:lnTo>
                <a:lnTo>
                  <a:pt x="0" y="1760380"/>
                </a:lnTo>
                <a:lnTo>
                  <a:pt x="1760380" y="1760380"/>
                </a:lnTo>
                <a:lnTo>
                  <a:pt x="176038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4374461" y="726859"/>
            <a:ext cx="770697" cy="770697"/>
          </a:xfrm>
          <a:custGeom>
            <a:avLst/>
            <a:gdLst/>
            <a:ahLst/>
            <a:cxnLst/>
            <a:rect l="l" t="t" r="r" b="b"/>
            <a:pathLst>
              <a:path w="770697" h="770697">
                <a:moveTo>
                  <a:pt x="0" y="0"/>
                </a:moveTo>
                <a:lnTo>
                  <a:pt x="770697" y="0"/>
                </a:lnTo>
                <a:lnTo>
                  <a:pt x="770697" y="770698"/>
                </a:lnTo>
                <a:lnTo>
                  <a:pt x="0" y="7706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11899834" y="709555"/>
            <a:ext cx="770697" cy="770697"/>
          </a:xfrm>
          <a:custGeom>
            <a:avLst/>
            <a:gdLst/>
            <a:ahLst/>
            <a:cxnLst/>
            <a:rect l="l" t="t" r="r" b="b"/>
            <a:pathLst>
              <a:path w="770697" h="770697">
                <a:moveTo>
                  <a:pt x="0" y="0"/>
                </a:moveTo>
                <a:lnTo>
                  <a:pt x="770697" y="0"/>
                </a:lnTo>
                <a:lnTo>
                  <a:pt x="770697" y="770697"/>
                </a:lnTo>
                <a:lnTo>
                  <a:pt x="0" y="7706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TextBox 17"/>
          <p:cNvSpPr txBox="1"/>
          <p:nvPr/>
        </p:nvSpPr>
        <p:spPr>
          <a:xfrm>
            <a:off x="5259348" y="1982617"/>
            <a:ext cx="8235810" cy="1298575"/>
          </a:xfrm>
          <a:prstGeom prst="rect">
            <a:avLst/>
          </a:prstGeom>
        </p:spPr>
        <p:txBody>
          <a:bodyPr lIns="0" tIns="0" rIns="0" bIns="0" rtlCol="0" anchor="t">
            <a:spAutoFit/>
          </a:bodyPr>
          <a:lstStyle/>
          <a:p>
            <a:pPr algn="ctr">
              <a:lnSpc>
                <a:spcPts val="3499"/>
              </a:lnSpc>
              <a:spcBef>
                <a:spcPct val="0"/>
              </a:spcBef>
            </a:pPr>
            <a:r>
              <a:rPr lang="en-US" sz="2499">
                <a:solidFill>
                  <a:srgbClr val="FFFFFF"/>
                </a:solidFill>
                <a:latin typeface="Canva Sans"/>
                <a:ea typeface="Canva Sans"/>
                <a:cs typeface="Canva Sans"/>
                <a:sym typeface="Canva Sans"/>
              </a:rPr>
              <a:t>Дослідити залежність інтенсивності забарвлення клопа-солдатика (Pyrrhocoris apterus) від рівня сонячного освітлення (відкрита ділянка та затінок).</a:t>
            </a:r>
          </a:p>
        </p:txBody>
      </p:sp>
      <p:grpSp>
        <p:nvGrpSpPr>
          <p:cNvPr id="18" name="Group 18"/>
          <p:cNvGrpSpPr/>
          <p:nvPr/>
        </p:nvGrpSpPr>
        <p:grpSpPr>
          <a:xfrm>
            <a:off x="4142051" y="3897299"/>
            <a:ext cx="10854011" cy="1246201"/>
            <a:chOff x="0" y="0"/>
            <a:chExt cx="2858669" cy="328218"/>
          </a:xfrm>
        </p:grpSpPr>
        <p:sp>
          <p:nvSpPr>
            <p:cNvPr id="19" name="Freeform 19"/>
            <p:cNvSpPr/>
            <p:nvPr/>
          </p:nvSpPr>
          <p:spPr>
            <a:xfrm>
              <a:off x="0" y="0"/>
              <a:ext cx="2858670" cy="328218"/>
            </a:xfrm>
            <a:custGeom>
              <a:avLst/>
              <a:gdLst/>
              <a:ahLst/>
              <a:cxnLst/>
              <a:rect l="l" t="t" r="r" b="b"/>
              <a:pathLst>
                <a:path w="2858670" h="328218">
                  <a:moveTo>
                    <a:pt x="35664" y="0"/>
                  </a:moveTo>
                  <a:lnTo>
                    <a:pt x="2823006" y="0"/>
                  </a:lnTo>
                  <a:cubicBezTo>
                    <a:pt x="2842702" y="0"/>
                    <a:pt x="2858670" y="15967"/>
                    <a:pt x="2858670" y="35664"/>
                  </a:cubicBezTo>
                  <a:lnTo>
                    <a:pt x="2858670" y="292554"/>
                  </a:lnTo>
                  <a:cubicBezTo>
                    <a:pt x="2858670" y="302012"/>
                    <a:pt x="2854912" y="311084"/>
                    <a:pt x="2848224" y="317772"/>
                  </a:cubicBezTo>
                  <a:cubicBezTo>
                    <a:pt x="2841535" y="324460"/>
                    <a:pt x="2832464" y="328218"/>
                    <a:pt x="2823006" y="328218"/>
                  </a:cubicBezTo>
                  <a:lnTo>
                    <a:pt x="35664" y="328218"/>
                  </a:lnTo>
                  <a:cubicBezTo>
                    <a:pt x="15967" y="328218"/>
                    <a:pt x="0" y="312250"/>
                    <a:pt x="0" y="292554"/>
                  </a:cubicBezTo>
                  <a:lnTo>
                    <a:pt x="0" y="35664"/>
                  </a:lnTo>
                  <a:cubicBezTo>
                    <a:pt x="0" y="26205"/>
                    <a:pt x="3757" y="17134"/>
                    <a:pt x="10446" y="10446"/>
                  </a:cubicBezTo>
                  <a:cubicBezTo>
                    <a:pt x="17134" y="3757"/>
                    <a:pt x="26205" y="0"/>
                    <a:pt x="35664" y="0"/>
                  </a:cubicBezTo>
                  <a:close/>
                </a:path>
              </a:pathLst>
            </a:custGeom>
            <a:solidFill>
              <a:srgbClr val="8BC29F"/>
            </a:solidFill>
          </p:spPr>
        </p:sp>
        <p:sp>
          <p:nvSpPr>
            <p:cNvPr id="20" name="TextBox 20"/>
            <p:cNvSpPr txBox="1"/>
            <p:nvPr/>
          </p:nvSpPr>
          <p:spPr>
            <a:xfrm>
              <a:off x="0" y="-38100"/>
              <a:ext cx="2858669" cy="36631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3166238" y="3753867"/>
            <a:ext cx="1741251" cy="174125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4030"/>
            </a:solidFill>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5145158" y="4006003"/>
            <a:ext cx="9142419" cy="1189355"/>
          </a:xfrm>
          <a:prstGeom prst="rect">
            <a:avLst/>
          </a:prstGeom>
        </p:spPr>
        <p:txBody>
          <a:bodyPr lIns="0" tIns="0" rIns="0" bIns="0" rtlCol="0" anchor="t">
            <a:spAutoFit/>
          </a:bodyPr>
          <a:lstStyle/>
          <a:p>
            <a:pPr algn="ctr">
              <a:lnSpc>
                <a:spcPts val="3220"/>
              </a:lnSpc>
            </a:pPr>
            <a:r>
              <a:rPr lang="en-US" sz="2300" b="1">
                <a:solidFill>
                  <a:srgbClr val="000000"/>
                </a:solidFill>
                <a:latin typeface="Inter Bold"/>
                <a:ea typeface="Inter Bold"/>
                <a:cs typeface="Inter Bold"/>
                <a:sym typeface="Inter Bold"/>
              </a:rPr>
              <a:t>Проаналізувати вплив типу рослинності (трава, листяний опад, кора дерев) на варіації забарвлення клопів-солдатиків.</a:t>
            </a:r>
          </a:p>
          <a:p>
            <a:pPr algn="ctr">
              <a:lnSpc>
                <a:spcPts val="3220"/>
              </a:lnSpc>
            </a:pPr>
            <a:endParaRPr lang="en-US" sz="2300" b="1">
              <a:solidFill>
                <a:srgbClr val="000000"/>
              </a:solidFill>
              <a:latin typeface="Inter Bold"/>
              <a:ea typeface="Inter Bold"/>
              <a:cs typeface="Inter Bold"/>
              <a:sym typeface="Inter Bold"/>
            </a:endParaRPr>
          </a:p>
        </p:txBody>
      </p:sp>
      <p:sp>
        <p:nvSpPr>
          <p:cNvPr id="25" name="TextBox 25"/>
          <p:cNvSpPr txBox="1"/>
          <p:nvPr/>
        </p:nvSpPr>
        <p:spPr>
          <a:xfrm>
            <a:off x="3414368" y="4104139"/>
            <a:ext cx="1293051" cy="913131"/>
          </a:xfrm>
          <a:prstGeom prst="rect">
            <a:avLst/>
          </a:prstGeom>
        </p:spPr>
        <p:txBody>
          <a:bodyPr lIns="0" tIns="0" rIns="0" bIns="0" rtlCol="0" anchor="t">
            <a:spAutoFit/>
          </a:bodyPr>
          <a:lstStyle/>
          <a:p>
            <a:pPr algn="ctr">
              <a:lnSpc>
                <a:spcPts val="7419"/>
              </a:lnSpc>
            </a:pPr>
            <a:r>
              <a:rPr lang="en-US" sz="5299" b="1">
                <a:solidFill>
                  <a:srgbClr val="FFFFFF"/>
                </a:solidFill>
                <a:latin typeface="Inter Bold"/>
                <a:ea typeface="Inter Bold"/>
                <a:cs typeface="Inter Bold"/>
                <a:sym typeface="Inter Bold"/>
              </a:rPr>
              <a:t>02.</a:t>
            </a:r>
          </a:p>
        </p:txBody>
      </p:sp>
      <p:grpSp>
        <p:nvGrpSpPr>
          <p:cNvPr id="26" name="Group 26"/>
          <p:cNvGrpSpPr/>
          <p:nvPr/>
        </p:nvGrpSpPr>
        <p:grpSpPr>
          <a:xfrm>
            <a:off x="4223208" y="5780868"/>
            <a:ext cx="11560872" cy="1448457"/>
            <a:chOff x="0" y="0"/>
            <a:chExt cx="3044839" cy="381487"/>
          </a:xfrm>
        </p:grpSpPr>
        <p:sp>
          <p:nvSpPr>
            <p:cNvPr id="27" name="Freeform 27"/>
            <p:cNvSpPr/>
            <p:nvPr/>
          </p:nvSpPr>
          <p:spPr>
            <a:xfrm>
              <a:off x="0" y="0"/>
              <a:ext cx="3044839" cy="381487"/>
            </a:xfrm>
            <a:custGeom>
              <a:avLst/>
              <a:gdLst/>
              <a:ahLst/>
              <a:cxnLst/>
              <a:rect l="l" t="t" r="r" b="b"/>
              <a:pathLst>
                <a:path w="3044839" h="381487">
                  <a:moveTo>
                    <a:pt x="33483" y="0"/>
                  </a:moveTo>
                  <a:lnTo>
                    <a:pt x="3011356" y="0"/>
                  </a:lnTo>
                  <a:cubicBezTo>
                    <a:pt x="3029848" y="0"/>
                    <a:pt x="3044839" y="14991"/>
                    <a:pt x="3044839" y="33483"/>
                  </a:cubicBezTo>
                  <a:lnTo>
                    <a:pt x="3044839" y="348003"/>
                  </a:lnTo>
                  <a:cubicBezTo>
                    <a:pt x="3044839" y="366496"/>
                    <a:pt x="3029848" y="381487"/>
                    <a:pt x="3011356" y="381487"/>
                  </a:cubicBezTo>
                  <a:lnTo>
                    <a:pt x="33483" y="381487"/>
                  </a:lnTo>
                  <a:cubicBezTo>
                    <a:pt x="14991" y="381487"/>
                    <a:pt x="0" y="366496"/>
                    <a:pt x="0" y="348003"/>
                  </a:cubicBezTo>
                  <a:lnTo>
                    <a:pt x="0" y="33483"/>
                  </a:lnTo>
                  <a:cubicBezTo>
                    <a:pt x="0" y="14991"/>
                    <a:pt x="14991" y="0"/>
                    <a:pt x="33483" y="0"/>
                  </a:cubicBezTo>
                  <a:close/>
                </a:path>
              </a:pathLst>
            </a:custGeom>
            <a:solidFill>
              <a:srgbClr val="134030"/>
            </a:solidFill>
          </p:spPr>
        </p:sp>
        <p:sp>
          <p:nvSpPr>
            <p:cNvPr id="28" name="TextBox 28"/>
            <p:cNvSpPr txBox="1"/>
            <p:nvPr/>
          </p:nvSpPr>
          <p:spPr>
            <a:xfrm>
              <a:off x="0" y="-38100"/>
              <a:ext cx="3044839" cy="419587"/>
            </a:xfrm>
            <a:prstGeom prst="rect">
              <a:avLst/>
            </a:prstGeom>
          </p:spPr>
          <p:txBody>
            <a:bodyPr lIns="50800" tIns="50800" rIns="50800" bIns="50800" rtlCol="0" anchor="ctr"/>
            <a:lstStyle/>
            <a:p>
              <a:pPr algn="ctr">
                <a:lnSpc>
                  <a:spcPts val="2659"/>
                </a:lnSpc>
                <a:spcBef>
                  <a:spcPct val="0"/>
                </a:spcBef>
              </a:pPr>
              <a:endParaRPr/>
            </a:p>
          </p:txBody>
        </p:sp>
      </p:grpSp>
      <p:grpSp>
        <p:nvGrpSpPr>
          <p:cNvPr id="29" name="Group 29"/>
          <p:cNvGrpSpPr/>
          <p:nvPr/>
        </p:nvGrpSpPr>
        <p:grpSpPr>
          <a:xfrm>
            <a:off x="3128421" y="5637993"/>
            <a:ext cx="1816885" cy="1816885"/>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BC29F"/>
            </a:solidFill>
          </p:spPr>
        </p:sp>
        <p:sp>
          <p:nvSpPr>
            <p:cNvPr id="31" name="TextBox 3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2" name="TextBox 32"/>
          <p:cNvSpPr txBox="1"/>
          <p:nvPr/>
        </p:nvSpPr>
        <p:spPr>
          <a:xfrm>
            <a:off x="3509312" y="5980893"/>
            <a:ext cx="1130737" cy="913131"/>
          </a:xfrm>
          <a:prstGeom prst="rect">
            <a:avLst/>
          </a:prstGeom>
        </p:spPr>
        <p:txBody>
          <a:bodyPr lIns="0" tIns="0" rIns="0" bIns="0" rtlCol="0" anchor="t">
            <a:spAutoFit/>
          </a:bodyPr>
          <a:lstStyle/>
          <a:p>
            <a:pPr algn="ctr">
              <a:lnSpc>
                <a:spcPts val="7419"/>
              </a:lnSpc>
            </a:pPr>
            <a:r>
              <a:rPr lang="en-US" sz="5299" b="1">
                <a:solidFill>
                  <a:srgbClr val="000000"/>
                </a:solidFill>
                <a:latin typeface="Inter Bold"/>
                <a:ea typeface="Inter Bold"/>
                <a:cs typeface="Inter Bold"/>
                <a:sym typeface="Inter Bold"/>
              </a:rPr>
              <a:t>03.</a:t>
            </a:r>
          </a:p>
        </p:txBody>
      </p:sp>
      <p:grpSp>
        <p:nvGrpSpPr>
          <p:cNvPr id="33" name="Group 33"/>
          <p:cNvGrpSpPr/>
          <p:nvPr/>
        </p:nvGrpSpPr>
        <p:grpSpPr>
          <a:xfrm>
            <a:off x="4264087" y="7769203"/>
            <a:ext cx="12110387" cy="1246201"/>
            <a:chOff x="0" y="0"/>
            <a:chExt cx="3189567" cy="328218"/>
          </a:xfrm>
        </p:grpSpPr>
        <p:sp>
          <p:nvSpPr>
            <p:cNvPr id="34" name="Freeform 34"/>
            <p:cNvSpPr/>
            <p:nvPr/>
          </p:nvSpPr>
          <p:spPr>
            <a:xfrm>
              <a:off x="0" y="0"/>
              <a:ext cx="3189567" cy="328218"/>
            </a:xfrm>
            <a:custGeom>
              <a:avLst/>
              <a:gdLst/>
              <a:ahLst/>
              <a:cxnLst/>
              <a:rect l="l" t="t" r="r" b="b"/>
              <a:pathLst>
                <a:path w="3189567" h="328218">
                  <a:moveTo>
                    <a:pt x="31964" y="0"/>
                  </a:moveTo>
                  <a:lnTo>
                    <a:pt x="3157603" y="0"/>
                  </a:lnTo>
                  <a:cubicBezTo>
                    <a:pt x="3166080" y="0"/>
                    <a:pt x="3174211" y="3368"/>
                    <a:pt x="3180205" y="9362"/>
                  </a:cubicBezTo>
                  <a:cubicBezTo>
                    <a:pt x="3186199" y="15356"/>
                    <a:pt x="3189567" y="23487"/>
                    <a:pt x="3189567" y="31964"/>
                  </a:cubicBezTo>
                  <a:lnTo>
                    <a:pt x="3189567" y="296254"/>
                  </a:lnTo>
                  <a:cubicBezTo>
                    <a:pt x="3189567" y="304731"/>
                    <a:pt x="3186199" y="312861"/>
                    <a:pt x="3180205" y="318856"/>
                  </a:cubicBezTo>
                  <a:cubicBezTo>
                    <a:pt x="3174211" y="324850"/>
                    <a:pt x="3166080" y="328218"/>
                    <a:pt x="3157603" y="328218"/>
                  </a:cubicBezTo>
                  <a:lnTo>
                    <a:pt x="31964" y="328218"/>
                  </a:lnTo>
                  <a:cubicBezTo>
                    <a:pt x="23487" y="328218"/>
                    <a:pt x="15356" y="324850"/>
                    <a:pt x="9362" y="318856"/>
                  </a:cubicBezTo>
                  <a:cubicBezTo>
                    <a:pt x="3368" y="312861"/>
                    <a:pt x="0" y="304731"/>
                    <a:pt x="0" y="296254"/>
                  </a:cubicBezTo>
                  <a:lnTo>
                    <a:pt x="0" y="31964"/>
                  </a:lnTo>
                  <a:cubicBezTo>
                    <a:pt x="0" y="23487"/>
                    <a:pt x="3368" y="15356"/>
                    <a:pt x="9362" y="9362"/>
                  </a:cubicBezTo>
                  <a:cubicBezTo>
                    <a:pt x="15356" y="3368"/>
                    <a:pt x="23487" y="0"/>
                    <a:pt x="31964" y="0"/>
                  </a:cubicBezTo>
                  <a:close/>
                </a:path>
              </a:pathLst>
            </a:custGeom>
            <a:solidFill>
              <a:srgbClr val="8BC29F"/>
            </a:solidFill>
          </p:spPr>
        </p:sp>
        <p:sp>
          <p:nvSpPr>
            <p:cNvPr id="35" name="TextBox 35"/>
            <p:cNvSpPr txBox="1"/>
            <p:nvPr/>
          </p:nvSpPr>
          <p:spPr>
            <a:xfrm>
              <a:off x="0" y="-38100"/>
              <a:ext cx="3189567" cy="366318"/>
            </a:xfrm>
            <a:prstGeom prst="rect">
              <a:avLst/>
            </a:prstGeom>
          </p:spPr>
          <p:txBody>
            <a:bodyPr lIns="50800" tIns="50800" rIns="50800" bIns="50800" rtlCol="0" anchor="ctr"/>
            <a:lstStyle/>
            <a:p>
              <a:pPr algn="ctr">
                <a:lnSpc>
                  <a:spcPts val="2659"/>
                </a:lnSpc>
                <a:spcBef>
                  <a:spcPct val="0"/>
                </a:spcBef>
              </a:pPr>
              <a:endParaRPr/>
            </a:p>
          </p:txBody>
        </p:sp>
      </p:grpSp>
      <p:sp>
        <p:nvSpPr>
          <p:cNvPr id="36" name="TextBox 36"/>
          <p:cNvSpPr txBox="1"/>
          <p:nvPr/>
        </p:nvSpPr>
        <p:spPr>
          <a:xfrm>
            <a:off x="5432435" y="7857975"/>
            <a:ext cx="9142419" cy="789305"/>
          </a:xfrm>
          <a:prstGeom prst="rect">
            <a:avLst/>
          </a:prstGeom>
        </p:spPr>
        <p:txBody>
          <a:bodyPr lIns="0" tIns="0" rIns="0" bIns="0" rtlCol="0" anchor="t">
            <a:spAutoFit/>
          </a:bodyPr>
          <a:lstStyle/>
          <a:p>
            <a:pPr algn="ctr">
              <a:lnSpc>
                <a:spcPts val="3220"/>
              </a:lnSpc>
            </a:pPr>
            <a:r>
              <a:rPr lang="en-US" sz="2300" b="1">
                <a:solidFill>
                  <a:srgbClr val="000000"/>
                </a:solidFill>
                <a:latin typeface="Inter Bold"/>
                <a:ea typeface="Inter Bold"/>
                <a:cs typeface="Inter Bold"/>
                <a:sym typeface="Inter Bold"/>
              </a:rPr>
              <a:t>Дослідити поведінкові реакції клопів-солдатиків з різним типом забарвлення на зміну освітленості (фототаксис).</a:t>
            </a:r>
          </a:p>
        </p:txBody>
      </p:sp>
      <p:grpSp>
        <p:nvGrpSpPr>
          <p:cNvPr id="37" name="Group 37"/>
          <p:cNvGrpSpPr/>
          <p:nvPr/>
        </p:nvGrpSpPr>
        <p:grpSpPr>
          <a:xfrm>
            <a:off x="3166238" y="7517049"/>
            <a:ext cx="1741251" cy="1741251"/>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4030"/>
            </a:solidFill>
          </p:spPr>
        </p:sp>
        <p:sp>
          <p:nvSpPr>
            <p:cNvPr id="39" name="TextBox 3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40" name="TextBox 40"/>
          <p:cNvSpPr txBox="1"/>
          <p:nvPr/>
        </p:nvSpPr>
        <p:spPr>
          <a:xfrm>
            <a:off x="3466758" y="7873959"/>
            <a:ext cx="1293051" cy="913131"/>
          </a:xfrm>
          <a:prstGeom prst="rect">
            <a:avLst/>
          </a:prstGeom>
        </p:spPr>
        <p:txBody>
          <a:bodyPr lIns="0" tIns="0" rIns="0" bIns="0" rtlCol="0" anchor="t">
            <a:spAutoFit/>
          </a:bodyPr>
          <a:lstStyle/>
          <a:p>
            <a:pPr algn="ctr">
              <a:lnSpc>
                <a:spcPts val="7419"/>
              </a:lnSpc>
            </a:pPr>
            <a:r>
              <a:rPr lang="en-US" sz="5299" b="1">
                <a:solidFill>
                  <a:srgbClr val="FFFFFF"/>
                </a:solidFill>
                <a:latin typeface="Inter Bold"/>
                <a:ea typeface="Inter Bold"/>
                <a:cs typeface="Inter Bold"/>
                <a:sym typeface="Inter Bold"/>
              </a:rPr>
              <a:t>04.</a:t>
            </a:r>
          </a:p>
        </p:txBody>
      </p:sp>
      <p:sp>
        <p:nvSpPr>
          <p:cNvPr id="41" name="TextBox 41"/>
          <p:cNvSpPr txBox="1"/>
          <p:nvPr/>
        </p:nvSpPr>
        <p:spPr>
          <a:xfrm>
            <a:off x="5259348" y="5947833"/>
            <a:ext cx="10161013" cy="899064"/>
          </a:xfrm>
          <a:prstGeom prst="rect">
            <a:avLst/>
          </a:prstGeom>
        </p:spPr>
        <p:txBody>
          <a:bodyPr lIns="0" tIns="0" rIns="0" bIns="0" rtlCol="0" anchor="t">
            <a:spAutoFit/>
          </a:bodyPr>
          <a:lstStyle/>
          <a:p>
            <a:pPr algn="ctr">
              <a:lnSpc>
                <a:spcPts val="3625"/>
              </a:lnSpc>
              <a:spcBef>
                <a:spcPct val="0"/>
              </a:spcBef>
            </a:pPr>
            <a:r>
              <a:rPr lang="en-US" sz="2589">
                <a:solidFill>
                  <a:srgbClr val="FFFFFF"/>
                </a:solidFill>
                <a:latin typeface="Canva Sans"/>
                <a:ea typeface="Canva Sans"/>
                <a:cs typeface="Canva Sans"/>
                <a:sym typeface="Canva Sans"/>
              </a:rPr>
              <a:t>Встановити взаємозв’язок між температурою поверхні (як наслідком освітлення) та інтенсивністю забарвлення комах.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sp>
        <p:nvSpPr>
          <p:cNvPr id="2" name="Freeform 2"/>
          <p:cNvSpPr/>
          <p:nvPr/>
        </p:nvSpPr>
        <p:spPr>
          <a:xfrm>
            <a:off x="8509884" y="-527371"/>
            <a:ext cx="2809275" cy="2145265"/>
          </a:xfrm>
          <a:custGeom>
            <a:avLst/>
            <a:gdLst/>
            <a:ahLst/>
            <a:cxnLst/>
            <a:rect l="l" t="t" r="r" b="b"/>
            <a:pathLst>
              <a:path w="2809275" h="2145265">
                <a:moveTo>
                  <a:pt x="0" y="0"/>
                </a:moveTo>
                <a:lnTo>
                  <a:pt x="2809275" y="0"/>
                </a:lnTo>
                <a:lnTo>
                  <a:pt x="2809275" y="2145265"/>
                </a:lnTo>
                <a:lnTo>
                  <a:pt x="0" y="21452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506406" y="9258300"/>
            <a:ext cx="19300813" cy="1374547"/>
            <a:chOff x="0" y="0"/>
            <a:chExt cx="5083342" cy="362021"/>
          </a:xfrm>
        </p:grpSpPr>
        <p:sp>
          <p:nvSpPr>
            <p:cNvPr id="4" name="Freeform 4"/>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5" name="TextBox 5"/>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43032" y="2400731"/>
            <a:ext cx="7645555" cy="3867418"/>
            <a:chOff x="0" y="0"/>
            <a:chExt cx="2013644" cy="1018579"/>
          </a:xfrm>
        </p:grpSpPr>
        <p:sp>
          <p:nvSpPr>
            <p:cNvPr id="7" name="Freeform 7"/>
            <p:cNvSpPr/>
            <p:nvPr/>
          </p:nvSpPr>
          <p:spPr>
            <a:xfrm>
              <a:off x="0" y="0"/>
              <a:ext cx="2013644" cy="1018579"/>
            </a:xfrm>
            <a:custGeom>
              <a:avLst/>
              <a:gdLst/>
              <a:ahLst/>
              <a:cxnLst/>
              <a:rect l="l" t="t" r="r" b="b"/>
              <a:pathLst>
                <a:path w="2013644" h="1018579">
                  <a:moveTo>
                    <a:pt x="50630" y="0"/>
                  </a:moveTo>
                  <a:lnTo>
                    <a:pt x="1963014" y="0"/>
                  </a:lnTo>
                  <a:cubicBezTo>
                    <a:pt x="1990976" y="0"/>
                    <a:pt x="2013644" y="22668"/>
                    <a:pt x="2013644" y="50630"/>
                  </a:cubicBezTo>
                  <a:lnTo>
                    <a:pt x="2013644" y="967949"/>
                  </a:lnTo>
                  <a:cubicBezTo>
                    <a:pt x="2013644" y="995911"/>
                    <a:pt x="1990976" y="1018579"/>
                    <a:pt x="1963014" y="1018579"/>
                  </a:cubicBezTo>
                  <a:lnTo>
                    <a:pt x="50630" y="1018579"/>
                  </a:lnTo>
                  <a:cubicBezTo>
                    <a:pt x="37202" y="1018579"/>
                    <a:pt x="24324" y="1013245"/>
                    <a:pt x="14829" y="1003750"/>
                  </a:cubicBezTo>
                  <a:cubicBezTo>
                    <a:pt x="5334" y="994255"/>
                    <a:pt x="0" y="981377"/>
                    <a:pt x="0" y="967949"/>
                  </a:cubicBezTo>
                  <a:lnTo>
                    <a:pt x="0" y="50630"/>
                  </a:lnTo>
                  <a:cubicBezTo>
                    <a:pt x="0" y="22668"/>
                    <a:pt x="22668" y="0"/>
                    <a:pt x="50630" y="0"/>
                  </a:cubicBezTo>
                  <a:close/>
                </a:path>
              </a:pathLst>
            </a:custGeom>
            <a:solidFill>
              <a:srgbClr val="8BC29F"/>
            </a:solidFill>
          </p:spPr>
        </p:sp>
        <p:sp>
          <p:nvSpPr>
            <p:cNvPr id="8" name="TextBox 8"/>
            <p:cNvSpPr txBox="1"/>
            <p:nvPr/>
          </p:nvSpPr>
          <p:spPr>
            <a:xfrm>
              <a:off x="0" y="-38100"/>
              <a:ext cx="2013644" cy="1056679"/>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9272669" y="4143925"/>
            <a:ext cx="7645555" cy="3867418"/>
            <a:chOff x="0" y="0"/>
            <a:chExt cx="2013644" cy="1018579"/>
          </a:xfrm>
        </p:grpSpPr>
        <p:sp>
          <p:nvSpPr>
            <p:cNvPr id="10" name="Freeform 10"/>
            <p:cNvSpPr/>
            <p:nvPr/>
          </p:nvSpPr>
          <p:spPr>
            <a:xfrm>
              <a:off x="0" y="0"/>
              <a:ext cx="2013644" cy="1018579"/>
            </a:xfrm>
            <a:custGeom>
              <a:avLst/>
              <a:gdLst/>
              <a:ahLst/>
              <a:cxnLst/>
              <a:rect l="l" t="t" r="r" b="b"/>
              <a:pathLst>
                <a:path w="2013644" h="1018579">
                  <a:moveTo>
                    <a:pt x="50630" y="0"/>
                  </a:moveTo>
                  <a:lnTo>
                    <a:pt x="1963014" y="0"/>
                  </a:lnTo>
                  <a:cubicBezTo>
                    <a:pt x="1990976" y="0"/>
                    <a:pt x="2013644" y="22668"/>
                    <a:pt x="2013644" y="50630"/>
                  </a:cubicBezTo>
                  <a:lnTo>
                    <a:pt x="2013644" y="967949"/>
                  </a:lnTo>
                  <a:cubicBezTo>
                    <a:pt x="2013644" y="995911"/>
                    <a:pt x="1990976" y="1018579"/>
                    <a:pt x="1963014" y="1018579"/>
                  </a:cubicBezTo>
                  <a:lnTo>
                    <a:pt x="50630" y="1018579"/>
                  </a:lnTo>
                  <a:cubicBezTo>
                    <a:pt x="37202" y="1018579"/>
                    <a:pt x="24324" y="1013245"/>
                    <a:pt x="14829" y="1003750"/>
                  </a:cubicBezTo>
                  <a:cubicBezTo>
                    <a:pt x="5334" y="994255"/>
                    <a:pt x="0" y="981377"/>
                    <a:pt x="0" y="967949"/>
                  </a:cubicBezTo>
                  <a:lnTo>
                    <a:pt x="0" y="50630"/>
                  </a:lnTo>
                  <a:cubicBezTo>
                    <a:pt x="0" y="22668"/>
                    <a:pt x="22668" y="0"/>
                    <a:pt x="50630" y="0"/>
                  </a:cubicBezTo>
                  <a:close/>
                </a:path>
              </a:pathLst>
            </a:custGeom>
            <a:solidFill>
              <a:srgbClr val="8BC29F"/>
            </a:solidFill>
          </p:spPr>
        </p:sp>
        <p:sp>
          <p:nvSpPr>
            <p:cNvPr id="11" name="TextBox 11"/>
            <p:cNvSpPr txBox="1"/>
            <p:nvPr/>
          </p:nvSpPr>
          <p:spPr>
            <a:xfrm>
              <a:off x="0" y="-38100"/>
              <a:ext cx="2013644" cy="1056679"/>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6704009" y="2426994"/>
            <a:ext cx="3210512" cy="3210512"/>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14202" b="-63575"/>
              </a:stretch>
            </a:blipFill>
          </p:spPr>
        </p:sp>
      </p:grpSp>
      <p:sp>
        <p:nvSpPr>
          <p:cNvPr id="14" name="Freeform 14"/>
          <p:cNvSpPr/>
          <p:nvPr/>
        </p:nvSpPr>
        <p:spPr>
          <a:xfrm>
            <a:off x="12986195" y="1214434"/>
            <a:ext cx="2509355" cy="374122"/>
          </a:xfrm>
          <a:custGeom>
            <a:avLst/>
            <a:gdLst/>
            <a:ahLst/>
            <a:cxnLst/>
            <a:rect l="l" t="t" r="r" b="b"/>
            <a:pathLst>
              <a:path w="2509355" h="374122">
                <a:moveTo>
                  <a:pt x="0" y="0"/>
                </a:moveTo>
                <a:lnTo>
                  <a:pt x="2509354" y="0"/>
                </a:lnTo>
                <a:lnTo>
                  <a:pt x="2509354" y="374122"/>
                </a:lnTo>
                <a:lnTo>
                  <a:pt x="0" y="3741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15"/>
          <p:cNvSpPr/>
          <p:nvPr/>
        </p:nvSpPr>
        <p:spPr>
          <a:xfrm>
            <a:off x="16130364" y="738812"/>
            <a:ext cx="1942585" cy="1942585"/>
          </a:xfrm>
          <a:custGeom>
            <a:avLst/>
            <a:gdLst/>
            <a:ahLst/>
            <a:cxnLst/>
            <a:rect l="l" t="t" r="r" b="b"/>
            <a:pathLst>
              <a:path w="1942585" h="1942585">
                <a:moveTo>
                  <a:pt x="0" y="0"/>
                </a:moveTo>
                <a:lnTo>
                  <a:pt x="1942586" y="0"/>
                </a:lnTo>
                <a:lnTo>
                  <a:pt x="1942586" y="1942585"/>
                </a:lnTo>
                <a:lnTo>
                  <a:pt x="0" y="19425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6" name="Group 16"/>
          <p:cNvGrpSpPr/>
          <p:nvPr/>
        </p:nvGrpSpPr>
        <p:grpSpPr>
          <a:xfrm>
            <a:off x="14359013" y="6268149"/>
            <a:ext cx="3713937" cy="3713937"/>
            <a:chOff x="0" y="0"/>
            <a:chExt cx="812800" cy="812800"/>
          </a:xfrm>
        </p:grpSpPr>
        <p:sp>
          <p:nvSpPr>
            <p:cNvPr id="17" name="Freeform 17"/>
            <p:cNvSpPr/>
            <p:nvPr/>
          </p:nvSpPr>
          <p:spPr>
            <a:xfrm>
              <a:off x="0" y="0"/>
              <a:ext cx="812800" cy="812800"/>
            </a:xfrm>
            <a:custGeom>
              <a:avLst/>
              <a:gdLst/>
              <a:ahLst/>
              <a:cxnLst/>
              <a:rect l="l" t="t" r="r" b="b"/>
              <a:pathLst>
                <a:path w="812800" h="812800">
                  <a:moveTo>
                    <a:pt x="47945" y="0"/>
                  </a:moveTo>
                  <a:lnTo>
                    <a:pt x="764855" y="0"/>
                  </a:lnTo>
                  <a:cubicBezTo>
                    <a:pt x="777571" y="0"/>
                    <a:pt x="789766" y="5051"/>
                    <a:pt x="798757" y="14043"/>
                  </a:cubicBezTo>
                  <a:cubicBezTo>
                    <a:pt x="807749" y="23034"/>
                    <a:pt x="812800" y="35229"/>
                    <a:pt x="812800" y="47945"/>
                  </a:cubicBezTo>
                  <a:lnTo>
                    <a:pt x="812800" y="764855"/>
                  </a:lnTo>
                  <a:cubicBezTo>
                    <a:pt x="812800" y="777571"/>
                    <a:pt x="807749" y="789766"/>
                    <a:pt x="798757" y="798757"/>
                  </a:cubicBezTo>
                  <a:cubicBezTo>
                    <a:pt x="789766" y="807749"/>
                    <a:pt x="777571" y="812800"/>
                    <a:pt x="764855" y="812800"/>
                  </a:cubicBezTo>
                  <a:lnTo>
                    <a:pt x="47945" y="812800"/>
                  </a:lnTo>
                  <a:cubicBezTo>
                    <a:pt x="35229" y="812800"/>
                    <a:pt x="23034" y="807749"/>
                    <a:pt x="14043" y="798757"/>
                  </a:cubicBezTo>
                  <a:cubicBezTo>
                    <a:pt x="5051" y="789766"/>
                    <a:pt x="0" y="777571"/>
                    <a:pt x="0" y="764855"/>
                  </a:cubicBezTo>
                  <a:lnTo>
                    <a:pt x="0" y="47945"/>
                  </a:lnTo>
                  <a:cubicBezTo>
                    <a:pt x="0" y="35229"/>
                    <a:pt x="5051" y="23034"/>
                    <a:pt x="14043" y="14043"/>
                  </a:cubicBezTo>
                  <a:cubicBezTo>
                    <a:pt x="23034" y="5051"/>
                    <a:pt x="35229" y="0"/>
                    <a:pt x="47945" y="0"/>
                  </a:cubicBezTo>
                  <a:close/>
                </a:path>
              </a:pathLst>
            </a:custGeom>
            <a:blipFill>
              <a:blip r:embed="rId9"/>
              <a:stretch>
                <a:fillRect t="-38888" b="-38888"/>
              </a:stretch>
            </a:blipFill>
          </p:spPr>
        </p:sp>
      </p:grpSp>
      <p:grpSp>
        <p:nvGrpSpPr>
          <p:cNvPr id="18" name="Group 18"/>
          <p:cNvGrpSpPr/>
          <p:nvPr/>
        </p:nvGrpSpPr>
        <p:grpSpPr>
          <a:xfrm>
            <a:off x="443032" y="5637506"/>
            <a:ext cx="4078107" cy="4078107"/>
            <a:chOff x="0" y="0"/>
            <a:chExt cx="812800" cy="812800"/>
          </a:xfrm>
        </p:grpSpPr>
        <p:sp>
          <p:nvSpPr>
            <p:cNvPr id="19" name="Freeform 19"/>
            <p:cNvSpPr/>
            <p:nvPr/>
          </p:nvSpPr>
          <p:spPr>
            <a:xfrm>
              <a:off x="0" y="0"/>
              <a:ext cx="812800" cy="812800"/>
            </a:xfrm>
            <a:custGeom>
              <a:avLst/>
              <a:gdLst/>
              <a:ahLst/>
              <a:cxnLst/>
              <a:rect l="l" t="t" r="r" b="b"/>
              <a:pathLst>
                <a:path w="812800" h="812800">
                  <a:moveTo>
                    <a:pt x="43663" y="0"/>
                  </a:moveTo>
                  <a:lnTo>
                    <a:pt x="769137" y="0"/>
                  </a:lnTo>
                  <a:cubicBezTo>
                    <a:pt x="780717" y="0"/>
                    <a:pt x="791823" y="4600"/>
                    <a:pt x="800011" y="12789"/>
                  </a:cubicBezTo>
                  <a:cubicBezTo>
                    <a:pt x="808200" y="20977"/>
                    <a:pt x="812800" y="32083"/>
                    <a:pt x="812800" y="43663"/>
                  </a:cubicBezTo>
                  <a:lnTo>
                    <a:pt x="812800" y="769137"/>
                  </a:lnTo>
                  <a:cubicBezTo>
                    <a:pt x="812800" y="780717"/>
                    <a:pt x="808200" y="791823"/>
                    <a:pt x="800011" y="800011"/>
                  </a:cubicBezTo>
                  <a:cubicBezTo>
                    <a:pt x="791823" y="808200"/>
                    <a:pt x="780717" y="812800"/>
                    <a:pt x="769137" y="812800"/>
                  </a:cubicBezTo>
                  <a:lnTo>
                    <a:pt x="43663" y="812800"/>
                  </a:lnTo>
                  <a:cubicBezTo>
                    <a:pt x="32083" y="812800"/>
                    <a:pt x="20977" y="808200"/>
                    <a:pt x="12789" y="800011"/>
                  </a:cubicBezTo>
                  <a:cubicBezTo>
                    <a:pt x="4600" y="791823"/>
                    <a:pt x="0" y="780717"/>
                    <a:pt x="0" y="769137"/>
                  </a:cubicBezTo>
                  <a:lnTo>
                    <a:pt x="0" y="43663"/>
                  </a:lnTo>
                  <a:cubicBezTo>
                    <a:pt x="0" y="32083"/>
                    <a:pt x="4600" y="20977"/>
                    <a:pt x="12789" y="12789"/>
                  </a:cubicBezTo>
                  <a:cubicBezTo>
                    <a:pt x="20977" y="4600"/>
                    <a:pt x="32083" y="0"/>
                    <a:pt x="43663" y="0"/>
                  </a:cubicBezTo>
                  <a:close/>
                </a:path>
              </a:pathLst>
            </a:custGeom>
            <a:blipFill>
              <a:blip r:embed="rId10"/>
              <a:stretch>
                <a:fillRect t="-38888" b="-38888"/>
              </a:stretch>
            </a:blipFill>
          </p:spPr>
        </p:sp>
      </p:grpSp>
      <p:grpSp>
        <p:nvGrpSpPr>
          <p:cNvPr id="20" name="Group 20"/>
          <p:cNvGrpSpPr/>
          <p:nvPr/>
        </p:nvGrpSpPr>
        <p:grpSpPr>
          <a:xfrm>
            <a:off x="4915209" y="5921940"/>
            <a:ext cx="3794109" cy="3794109"/>
            <a:chOff x="0" y="0"/>
            <a:chExt cx="812800" cy="812800"/>
          </a:xfrm>
        </p:grpSpPr>
        <p:sp>
          <p:nvSpPr>
            <p:cNvPr id="21" name="Freeform 21"/>
            <p:cNvSpPr/>
            <p:nvPr/>
          </p:nvSpPr>
          <p:spPr>
            <a:xfrm>
              <a:off x="0" y="0"/>
              <a:ext cx="812800" cy="812800"/>
            </a:xfrm>
            <a:custGeom>
              <a:avLst/>
              <a:gdLst/>
              <a:ahLst/>
              <a:cxnLst/>
              <a:rect l="l" t="t" r="r" b="b"/>
              <a:pathLst>
                <a:path w="812800" h="812800">
                  <a:moveTo>
                    <a:pt x="46932" y="0"/>
                  </a:moveTo>
                  <a:lnTo>
                    <a:pt x="765868" y="0"/>
                  </a:lnTo>
                  <a:cubicBezTo>
                    <a:pt x="791788" y="0"/>
                    <a:pt x="812800" y="21012"/>
                    <a:pt x="812800" y="46932"/>
                  </a:cubicBezTo>
                  <a:lnTo>
                    <a:pt x="812800" y="765868"/>
                  </a:lnTo>
                  <a:cubicBezTo>
                    <a:pt x="812800" y="791788"/>
                    <a:pt x="791788" y="812800"/>
                    <a:pt x="765868" y="812800"/>
                  </a:cubicBezTo>
                  <a:lnTo>
                    <a:pt x="46932" y="812800"/>
                  </a:lnTo>
                  <a:cubicBezTo>
                    <a:pt x="21012" y="812800"/>
                    <a:pt x="0" y="791788"/>
                    <a:pt x="0" y="765868"/>
                  </a:cubicBezTo>
                  <a:lnTo>
                    <a:pt x="0" y="46932"/>
                  </a:lnTo>
                  <a:cubicBezTo>
                    <a:pt x="0" y="21012"/>
                    <a:pt x="21012" y="0"/>
                    <a:pt x="46932" y="0"/>
                  </a:cubicBezTo>
                  <a:close/>
                </a:path>
              </a:pathLst>
            </a:custGeom>
            <a:blipFill>
              <a:blip r:embed="rId11"/>
              <a:stretch>
                <a:fillRect t="-16666" b="-16666"/>
              </a:stretch>
            </a:blipFill>
          </p:spPr>
        </p:sp>
      </p:grpSp>
      <p:sp>
        <p:nvSpPr>
          <p:cNvPr id="22" name="Freeform 22"/>
          <p:cNvSpPr/>
          <p:nvPr/>
        </p:nvSpPr>
        <p:spPr>
          <a:xfrm>
            <a:off x="553457" y="9280950"/>
            <a:ext cx="2751138" cy="560544"/>
          </a:xfrm>
          <a:custGeom>
            <a:avLst/>
            <a:gdLst/>
            <a:ahLst/>
            <a:cxnLst/>
            <a:rect l="l" t="t" r="r" b="b"/>
            <a:pathLst>
              <a:path w="2751138" h="560544">
                <a:moveTo>
                  <a:pt x="0" y="0"/>
                </a:moveTo>
                <a:lnTo>
                  <a:pt x="2751138" y="0"/>
                </a:lnTo>
                <a:lnTo>
                  <a:pt x="2751138" y="560544"/>
                </a:lnTo>
                <a:lnTo>
                  <a:pt x="0" y="56054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TextBox 23"/>
          <p:cNvSpPr txBox="1"/>
          <p:nvPr/>
        </p:nvSpPr>
        <p:spPr>
          <a:xfrm>
            <a:off x="8928393" y="1636944"/>
            <a:ext cx="6986506" cy="2238376"/>
          </a:xfrm>
          <a:prstGeom prst="rect">
            <a:avLst/>
          </a:prstGeom>
        </p:spPr>
        <p:txBody>
          <a:bodyPr lIns="0" tIns="0" rIns="0" bIns="0" rtlCol="0" anchor="t">
            <a:spAutoFit/>
          </a:bodyPr>
          <a:lstStyle/>
          <a:p>
            <a:pPr algn="r">
              <a:lnSpc>
                <a:spcPts val="8775"/>
              </a:lnSpc>
            </a:pPr>
            <a:r>
              <a:rPr lang="en-US" sz="7500" b="1">
                <a:solidFill>
                  <a:srgbClr val="134030"/>
                </a:solidFill>
                <a:latin typeface="Aileron Heavy"/>
                <a:ea typeface="Aileron Heavy"/>
                <a:cs typeface="Aileron Heavy"/>
                <a:sym typeface="Aileron Heavy"/>
              </a:rPr>
              <a:t>ВИКОНАННЯ</a:t>
            </a:r>
            <a:r>
              <a:rPr lang="en-US" sz="7500" b="1">
                <a:solidFill>
                  <a:srgbClr val="000000"/>
                </a:solidFill>
                <a:latin typeface="Aileron Heavy"/>
                <a:ea typeface="Aileron Heavy"/>
                <a:cs typeface="Aileron Heavy"/>
                <a:sym typeface="Aileron Heavy"/>
              </a:rPr>
              <a:t> ЗАВДАННЯ</a:t>
            </a:r>
          </a:p>
        </p:txBody>
      </p:sp>
      <p:sp>
        <p:nvSpPr>
          <p:cNvPr id="24" name="TextBox 24"/>
          <p:cNvSpPr txBox="1"/>
          <p:nvPr/>
        </p:nvSpPr>
        <p:spPr>
          <a:xfrm>
            <a:off x="877570" y="2775515"/>
            <a:ext cx="6087021" cy="3060700"/>
          </a:xfrm>
          <a:prstGeom prst="rect">
            <a:avLst/>
          </a:prstGeom>
        </p:spPr>
        <p:txBody>
          <a:bodyPr lIns="0" tIns="0" rIns="0" bIns="0" rtlCol="0" anchor="t">
            <a:spAutoFit/>
          </a:bodyPr>
          <a:lstStyle/>
          <a:p>
            <a:pPr algn="l">
              <a:lnSpc>
                <a:spcPts val="3500"/>
              </a:lnSpc>
            </a:pPr>
            <a:r>
              <a:rPr lang="en-US" sz="2500" b="1">
                <a:solidFill>
                  <a:srgbClr val="000000"/>
                </a:solidFill>
                <a:latin typeface="Inter Semi-Bold"/>
                <a:ea typeface="Inter Semi-Bold"/>
                <a:cs typeface="Inter Semi-Bold"/>
                <a:sym typeface="Inter Semi-Bold"/>
              </a:rPr>
              <a:t>Для цього було сформовано дві групи комах: перша — особини, що перебували на відкритих сонячних ділянках (галявина), друга — ті, що знаходилися в тіні під рослинністю(березовийгай)</a:t>
            </a:r>
          </a:p>
          <a:p>
            <a:pPr algn="l">
              <a:lnSpc>
                <a:spcPts val="3500"/>
              </a:lnSpc>
            </a:pPr>
            <a:endParaRPr lang="en-US" sz="2500" b="1">
              <a:solidFill>
                <a:srgbClr val="000000"/>
              </a:solidFill>
              <a:latin typeface="Inter Semi-Bold"/>
              <a:ea typeface="Inter Semi-Bold"/>
              <a:cs typeface="Inter Semi-Bold"/>
              <a:sym typeface="Inter Semi-Bold"/>
            </a:endParaRPr>
          </a:p>
        </p:txBody>
      </p:sp>
      <p:sp>
        <p:nvSpPr>
          <p:cNvPr id="25" name="TextBox 25"/>
          <p:cNvSpPr txBox="1"/>
          <p:nvPr/>
        </p:nvSpPr>
        <p:spPr>
          <a:xfrm>
            <a:off x="9797279" y="4365054"/>
            <a:ext cx="6135657" cy="3758565"/>
          </a:xfrm>
          <a:prstGeom prst="rect">
            <a:avLst/>
          </a:prstGeom>
        </p:spPr>
        <p:txBody>
          <a:bodyPr lIns="0" tIns="0" rIns="0" bIns="0" rtlCol="0" anchor="t">
            <a:spAutoFit/>
          </a:bodyPr>
          <a:lstStyle/>
          <a:p>
            <a:pPr algn="just">
              <a:lnSpc>
                <a:spcPts val="3360"/>
              </a:lnSpc>
            </a:pPr>
            <a:r>
              <a:rPr lang="en-US" sz="2400" b="1">
                <a:solidFill>
                  <a:srgbClr val="000000"/>
                </a:solidFill>
                <a:latin typeface="Inter Semi-Bold"/>
                <a:ea typeface="Inter Semi-Bold"/>
                <a:cs typeface="Inter Semi-Bold"/>
                <a:sym typeface="Inter Semi-Bold"/>
              </a:rPr>
              <a:t> Для забезпечення об’єктивності всі фотографії виконувалися в однакових умовах: комах розміщували на білому фоні та фотографували зверху з однакової відстані (15 см.). </a:t>
            </a:r>
          </a:p>
          <a:p>
            <a:pPr algn="just">
              <a:lnSpc>
                <a:spcPts val="3360"/>
              </a:lnSpc>
            </a:pPr>
            <a:r>
              <a:rPr lang="en-US" sz="2400" b="1">
                <a:solidFill>
                  <a:srgbClr val="000000"/>
                </a:solidFill>
                <a:latin typeface="Inter Semi-Bold"/>
                <a:ea typeface="Inter Semi-Bold"/>
                <a:cs typeface="Inter Semi-Bold"/>
                <a:sym typeface="Inter Semi-Bold"/>
              </a:rPr>
              <a:t>У дослідженні було </a:t>
            </a:r>
          </a:p>
          <a:p>
            <a:pPr algn="just">
              <a:lnSpc>
                <a:spcPts val="3360"/>
              </a:lnSpc>
            </a:pPr>
            <a:r>
              <a:rPr lang="en-US" sz="2400" b="1">
                <a:solidFill>
                  <a:srgbClr val="000000"/>
                </a:solidFill>
                <a:latin typeface="Inter Semi-Bold"/>
                <a:ea typeface="Inter Semi-Bold"/>
                <a:cs typeface="Inter Semi-Bold"/>
                <a:sym typeface="Inter Semi-Bold"/>
              </a:rPr>
              <a:t>проаналізовано по 10 особин </a:t>
            </a:r>
          </a:p>
          <a:p>
            <a:pPr algn="just">
              <a:lnSpc>
                <a:spcPts val="3360"/>
              </a:lnSpc>
            </a:pPr>
            <a:r>
              <a:rPr lang="en-US" sz="2400" b="1">
                <a:solidFill>
                  <a:srgbClr val="000000"/>
                </a:solidFill>
                <a:latin typeface="Inter Semi-Bold"/>
                <a:ea typeface="Inter Semi-Bold"/>
                <a:cs typeface="Inter Semi-Bold"/>
                <a:sym typeface="Inter Semi-Bold"/>
              </a:rPr>
              <a:t>з кожної групи.</a:t>
            </a:r>
          </a:p>
          <a:p>
            <a:pPr algn="just">
              <a:lnSpc>
                <a:spcPts val="3360"/>
              </a:lnSpc>
            </a:pPr>
            <a:endParaRPr lang="en-US" sz="2400" b="1">
              <a:solidFill>
                <a:srgbClr val="000000"/>
              </a:solidFill>
              <a:latin typeface="Inter Semi-Bold"/>
              <a:ea typeface="Inter Semi-Bold"/>
              <a:cs typeface="Inter Semi-Bold"/>
              <a:sym typeface="Inter Semi-Bold"/>
            </a:endParaRPr>
          </a:p>
        </p:txBody>
      </p:sp>
      <p:sp>
        <p:nvSpPr>
          <p:cNvPr id="26" name="TextBox 26"/>
          <p:cNvSpPr txBox="1"/>
          <p:nvPr/>
        </p:nvSpPr>
        <p:spPr>
          <a:xfrm>
            <a:off x="250230" y="471474"/>
            <a:ext cx="8459088" cy="1869568"/>
          </a:xfrm>
          <a:prstGeom prst="rect">
            <a:avLst/>
          </a:prstGeom>
        </p:spPr>
        <p:txBody>
          <a:bodyPr lIns="0" tIns="0" rIns="0" bIns="0" rtlCol="0" anchor="t">
            <a:spAutoFit/>
          </a:bodyPr>
          <a:lstStyle/>
          <a:p>
            <a:pPr algn="ctr">
              <a:lnSpc>
                <a:spcPts val="3744"/>
              </a:lnSpc>
            </a:pPr>
            <a:r>
              <a:rPr lang="en-US" sz="3200" b="1">
                <a:solidFill>
                  <a:srgbClr val="134030"/>
                </a:solidFill>
                <a:latin typeface="Aileron Heavy"/>
                <a:ea typeface="Aileron Heavy"/>
                <a:cs typeface="Aileron Heavy"/>
                <a:sym typeface="Aileron Heavy"/>
              </a:rPr>
              <a:t>ДОСЛІДИТИ ЗАЛЕЖНІСТЬ ІНТЕНСИВНОСТІ ЗАБАРВЛЕННЯ КЛОПА-СОЛДАТИКА  ВІД РІВНЯ СОНЯЧНОГО ОСВІТЛЕННЯ </a:t>
            </a:r>
          </a:p>
        </p:txBody>
      </p:sp>
      <p:sp>
        <p:nvSpPr>
          <p:cNvPr id="27" name="Freeform 27"/>
          <p:cNvSpPr/>
          <p:nvPr/>
        </p:nvSpPr>
        <p:spPr>
          <a:xfrm>
            <a:off x="5658888" y="9280950"/>
            <a:ext cx="3441158" cy="701136"/>
          </a:xfrm>
          <a:custGeom>
            <a:avLst/>
            <a:gdLst/>
            <a:ahLst/>
            <a:cxnLst/>
            <a:rect l="l" t="t" r="r" b="b"/>
            <a:pathLst>
              <a:path w="3441158" h="701136">
                <a:moveTo>
                  <a:pt x="0" y="0"/>
                </a:moveTo>
                <a:lnTo>
                  <a:pt x="3441158" y="0"/>
                </a:lnTo>
                <a:lnTo>
                  <a:pt x="3441158" y="701136"/>
                </a:lnTo>
                <a:lnTo>
                  <a:pt x="0" y="70113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8" name="TextBox 28"/>
          <p:cNvSpPr txBox="1"/>
          <p:nvPr/>
        </p:nvSpPr>
        <p:spPr>
          <a:xfrm>
            <a:off x="1222299" y="9302512"/>
            <a:ext cx="2082295" cy="431800"/>
          </a:xfrm>
          <a:prstGeom prst="rect">
            <a:avLst/>
          </a:prstGeom>
        </p:spPr>
        <p:txBody>
          <a:bodyPr lIns="0" tIns="0" rIns="0" bIns="0" rtlCol="0" anchor="t">
            <a:spAutoFit/>
          </a:bodyPr>
          <a:lstStyle/>
          <a:p>
            <a:pPr algn="l">
              <a:lnSpc>
                <a:spcPts val="3500"/>
              </a:lnSpc>
            </a:pPr>
            <a:r>
              <a:rPr lang="en-US" sz="2500" b="1">
                <a:solidFill>
                  <a:srgbClr val="000000"/>
                </a:solidFill>
                <a:latin typeface="Inter Bold"/>
                <a:ea typeface="Inter Bold"/>
                <a:cs typeface="Inter Bold"/>
                <a:sym typeface="Inter Bold"/>
              </a:rPr>
              <a:t>Галявина</a:t>
            </a:r>
          </a:p>
        </p:txBody>
      </p:sp>
      <p:sp>
        <p:nvSpPr>
          <p:cNvPr id="29" name="TextBox 29"/>
          <p:cNvSpPr txBox="1"/>
          <p:nvPr/>
        </p:nvSpPr>
        <p:spPr>
          <a:xfrm>
            <a:off x="6129521" y="9387043"/>
            <a:ext cx="2579797" cy="431800"/>
          </a:xfrm>
          <a:prstGeom prst="rect">
            <a:avLst/>
          </a:prstGeom>
        </p:spPr>
        <p:txBody>
          <a:bodyPr lIns="0" tIns="0" rIns="0" bIns="0" rtlCol="0" anchor="t">
            <a:spAutoFit/>
          </a:bodyPr>
          <a:lstStyle/>
          <a:p>
            <a:pPr algn="l">
              <a:lnSpc>
                <a:spcPts val="3500"/>
              </a:lnSpc>
            </a:pPr>
            <a:r>
              <a:rPr lang="en-US" sz="2500" b="1">
                <a:solidFill>
                  <a:srgbClr val="000000"/>
                </a:solidFill>
                <a:latin typeface="Inter Bold"/>
                <a:ea typeface="Inter Bold"/>
                <a:cs typeface="Inter Bold"/>
                <a:sym typeface="Inter Bold"/>
              </a:rPr>
              <a:t>Березовий гай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06406" y="8651719"/>
            <a:ext cx="19300813" cy="1981128"/>
            <a:chOff x="0" y="0"/>
            <a:chExt cx="5083342" cy="521779"/>
          </a:xfrm>
        </p:grpSpPr>
        <p:sp>
          <p:nvSpPr>
            <p:cNvPr id="3" name="Freeform 3"/>
            <p:cNvSpPr/>
            <p:nvPr/>
          </p:nvSpPr>
          <p:spPr>
            <a:xfrm>
              <a:off x="0" y="0"/>
              <a:ext cx="5083342" cy="521779"/>
            </a:xfrm>
            <a:custGeom>
              <a:avLst/>
              <a:gdLst/>
              <a:ahLst/>
              <a:cxnLst/>
              <a:rect l="l" t="t" r="r" b="b"/>
              <a:pathLst>
                <a:path w="5083342" h="521779">
                  <a:moveTo>
                    <a:pt x="0" y="0"/>
                  </a:moveTo>
                  <a:lnTo>
                    <a:pt x="5083342" y="0"/>
                  </a:lnTo>
                  <a:lnTo>
                    <a:pt x="5083342" y="521779"/>
                  </a:lnTo>
                  <a:lnTo>
                    <a:pt x="0" y="521779"/>
                  </a:lnTo>
                  <a:close/>
                </a:path>
              </a:pathLst>
            </a:custGeom>
            <a:solidFill>
              <a:srgbClr val="12372A"/>
            </a:solidFill>
          </p:spPr>
        </p:sp>
        <p:sp>
          <p:nvSpPr>
            <p:cNvPr id="4" name="TextBox 4"/>
            <p:cNvSpPr txBox="1"/>
            <p:nvPr/>
          </p:nvSpPr>
          <p:spPr>
            <a:xfrm>
              <a:off x="0" y="-38100"/>
              <a:ext cx="5083342" cy="559879"/>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190845" y="1833512"/>
            <a:ext cx="9707494" cy="3423248"/>
            <a:chOff x="0" y="0"/>
            <a:chExt cx="2556706" cy="901596"/>
          </a:xfrm>
        </p:grpSpPr>
        <p:sp>
          <p:nvSpPr>
            <p:cNvPr id="6" name="Freeform 6"/>
            <p:cNvSpPr/>
            <p:nvPr/>
          </p:nvSpPr>
          <p:spPr>
            <a:xfrm>
              <a:off x="0" y="0"/>
              <a:ext cx="2556706" cy="901596"/>
            </a:xfrm>
            <a:custGeom>
              <a:avLst/>
              <a:gdLst/>
              <a:ahLst/>
              <a:cxnLst/>
              <a:rect l="l" t="t" r="r" b="b"/>
              <a:pathLst>
                <a:path w="2556706" h="901596">
                  <a:moveTo>
                    <a:pt x="39876" y="0"/>
                  </a:moveTo>
                  <a:lnTo>
                    <a:pt x="2516830" y="0"/>
                  </a:lnTo>
                  <a:cubicBezTo>
                    <a:pt x="2527406" y="0"/>
                    <a:pt x="2537549" y="4201"/>
                    <a:pt x="2545027" y="11679"/>
                  </a:cubicBezTo>
                  <a:cubicBezTo>
                    <a:pt x="2552505" y="19158"/>
                    <a:pt x="2556706" y="29300"/>
                    <a:pt x="2556706" y="39876"/>
                  </a:cubicBezTo>
                  <a:lnTo>
                    <a:pt x="2556706" y="861720"/>
                  </a:lnTo>
                  <a:cubicBezTo>
                    <a:pt x="2556706" y="883743"/>
                    <a:pt x="2538853" y="901596"/>
                    <a:pt x="2516830" y="901596"/>
                  </a:cubicBezTo>
                  <a:lnTo>
                    <a:pt x="39876" y="901596"/>
                  </a:lnTo>
                  <a:cubicBezTo>
                    <a:pt x="17853" y="901596"/>
                    <a:pt x="0" y="883743"/>
                    <a:pt x="0" y="861720"/>
                  </a:cubicBezTo>
                  <a:lnTo>
                    <a:pt x="0" y="39876"/>
                  </a:lnTo>
                  <a:cubicBezTo>
                    <a:pt x="0" y="17853"/>
                    <a:pt x="17853" y="0"/>
                    <a:pt x="39876" y="0"/>
                  </a:cubicBezTo>
                  <a:close/>
                </a:path>
              </a:pathLst>
            </a:custGeom>
            <a:solidFill>
              <a:srgbClr val="8BC29F"/>
            </a:solidFill>
          </p:spPr>
        </p:sp>
        <p:sp>
          <p:nvSpPr>
            <p:cNvPr id="7" name="TextBox 7"/>
            <p:cNvSpPr txBox="1"/>
            <p:nvPr/>
          </p:nvSpPr>
          <p:spPr>
            <a:xfrm>
              <a:off x="0" y="-38100"/>
              <a:ext cx="2556706" cy="939696"/>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7259300" y="-407067"/>
            <a:ext cx="4464826" cy="3409503"/>
          </a:xfrm>
          <a:custGeom>
            <a:avLst/>
            <a:gdLst/>
            <a:ahLst/>
            <a:cxnLst/>
            <a:rect l="l" t="t" r="r" b="b"/>
            <a:pathLst>
              <a:path w="4464826" h="3409503">
                <a:moveTo>
                  <a:pt x="0" y="0"/>
                </a:moveTo>
                <a:lnTo>
                  <a:pt x="4464826" y="0"/>
                </a:lnTo>
                <a:lnTo>
                  <a:pt x="4464826" y="3409504"/>
                </a:lnTo>
                <a:lnTo>
                  <a:pt x="0" y="34095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8767400" y="2263475"/>
            <a:ext cx="1135569" cy="113556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72A"/>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309193" y="479645"/>
            <a:ext cx="818040" cy="818040"/>
          </a:xfrm>
          <a:custGeom>
            <a:avLst/>
            <a:gdLst/>
            <a:ahLst/>
            <a:cxnLst/>
            <a:rect l="l" t="t" r="r" b="b"/>
            <a:pathLst>
              <a:path w="818040" h="818040">
                <a:moveTo>
                  <a:pt x="0" y="0"/>
                </a:moveTo>
                <a:lnTo>
                  <a:pt x="818040" y="0"/>
                </a:lnTo>
                <a:lnTo>
                  <a:pt x="818040" y="818040"/>
                </a:lnTo>
                <a:lnTo>
                  <a:pt x="0" y="8180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9144000" y="2512309"/>
            <a:ext cx="426680" cy="637901"/>
          </a:xfrm>
          <a:custGeom>
            <a:avLst/>
            <a:gdLst/>
            <a:ahLst/>
            <a:cxnLst/>
            <a:rect l="l" t="t" r="r" b="b"/>
            <a:pathLst>
              <a:path w="426680" h="637901">
                <a:moveTo>
                  <a:pt x="0" y="0"/>
                </a:moveTo>
                <a:lnTo>
                  <a:pt x="426680" y="0"/>
                </a:lnTo>
                <a:lnTo>
                  <a:pt x="426680" y="637901"/>
                </a:lnTo>
                <a:lnTo>
                  <a:pt x="0" y="6379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4" name="Group 14"/>
          <p:cNvGrpSpPr/>
          <p:nvPr/>
        </p:nvGrpSpPr>
        <p:grpSpPr>
          <a:xfrm>
            <a:off x="695090" y="5460990"/>
            <a:ext cx="6902874" cy="4545181"/>
            <a:chOff x="0" y="0"/>
            <a:chExt cx="1234419" cy="812800"/>
          </a:xfrm>
        </p:grpSpPr>
        <p:sp>
          <p:nvSpPr>
            <p:cNvPr id="15" name="Freeform 15"/>
            <p:cNvSpPr/>
            <p:nvPr/>
          </p:nvSpPr>
          <p:spPr>
            <a:xfrm>
              <a:off x="0" y="0"/>
              <a:ext cx="1234419" cy="812800"/>
            </a:xfrm>
            <a:custGeom>
              <a:avLst/>
              <a:gdLst/>
              <a:ahLst/>
              <a:cxnLst/>
              <a:rect l="l" t="t" r="r" b="b"/>
              <a:pathLst>
                <a:path w="1234419" h="812800">
                  <a:moveTo>
                    <a:pt x="25796" y="0"/>
                  </a:moveTo>
                  <a:lnTo>
                    <a:pt x="1208623" y="0"/>
                  </a:lnTo>
                  <a:cubicBezTo>
                    <a:pt x="1215464" y="0"/>
                    <a:pt x="1222026" y="2718"/>
                    <a:pt x="1226863" y="7555"/>
                  </a:cubicBezTo>
                  <a:cubicBezTo>
                    <a:pt x="1231701" y="12393"/>
                    <a:pt x="1234419" y="18954"/>
                    <a:pt x="1234419" y="25796"/>
                  </a:cubicBezTo>
                  <a:lnTo>
                    <a:pt x="1234419" y="787004"/>
                  </a:lnTo>
                  <a:cubicBezTo>
                    <a:pt x="1234419" y="793846"/>
                    <a:pt x="1231701" y="800407"/>
                    <a:pt x="1226863" y="805245"/>
                  </a:cubicBezTo>
                  <a:cubicBezTo>
                    <a:pt x="1222026" y="810082"/>
                    <a:pt x="1215464" y="812800"/>
                    <a:pt x="1208623" y="812800"/>
                  </a:cubicBezTo>
                  <a:lnTo>
                    <a:pt x="25796" y="812800"/>
                  </a:lnTo>
                  <a:cubicBezTo>
                    <a:pt x="18954" y="812800"/>
                    <a:pt x="12393" y="810082"/>
                    <a:pt x="7555" y="805245"/>
                  </a:cubicBezTo>
                  <a:cubicBezTo>
                    <a:pt x="2718" y="800407"/>
                    <a:pt x="0" y="793846"/>
                    <a:pt x="0" y="787004"/>
                  </a:cubicBezTo>
                  <a:lnTo>
                    <a:pt x="0" y="25796"/>
                  </a:lnTo>
                  <a:cubicBezTo>
                    <a:pt x="0" y="18954"/>
                    <a:pt x="2718" y="12393"/>
                    <a:pt x="7555" y="7555"/>
                  </a:cubicBezTo>
                  <a:cubicBezTo>
                    <a:pt x="12393" y="2718"/>
                    <a:pt x="18954" y="0"/>
                    <a:pt x="25796" y="0"/>
                  </a:cubicBezTo>
                  <a:close/>
                </a:path>
              </a:pathLst>
            </a:custGeom>
            <a:blipFill>
              <a:blip r:embed="rId8"/>
              <a:stretch>
                <a:fillRect t="-585" b="-585"/>
              </a:stretch>
            </a:blipFill>
          </p:spPr>
        </p:sp>
      </p:grpSp>
      <p:graphicFrame>
        <p:nvGraphicFramePr>
          <p:cNvPr id="16" name="Table 16"/>
          <p:cNvGraphicFramePr>
            <a:graphicFrameLocks noGrp="1"/>
          </p:cNvGraphicFramePr>
          <p:nvPr/>
        </p:nvGraphicFramePr>
        <p:xfrm>
          <a:off x="9902969" y="4919315"/>
          <a:ext cx="7528540" cy="3238500"/>
        </p:xfrm>
        <a:graphic>
          <a:graphicData uri="http://schemas.openxmlformats.org/drawingml/2006/table">
            <a:tbl>
              <a:tblPr/>
              <a:tblGrid>
                <a:gridCol w="2055284">
                  <a:extLst>
                    <a:ext uri="{9D8B030D-6E8A-4147-A177-3AD203B41FA5}">
                      <a16:colId xmlns:a16="http://schemas.microsoft.com/office/drawing/2014/main" val="20000"/>
                    </a:ext>
                  </a:extLst>
                </a:gridCol>
                <a:gridCol w="1824419">
                  <a:extLst>
                    <a:ext uri="{9D8B030D-6E8A-4147-A177-3AD203B41FA5}">
                      <a16:colId xmlns:a16="http://schemas.microsoft.com/office/drawing/2014/main" val="20001"/>
                    </a:ext>
                  </a:extLst>
                </a:gridCol>
                <a:gridCol w="2019567">
                  <a:extLst>
                    <a:ext uri="{9D8B030D-6E8A-4147-A177-3AD203B41FA5}">
                      <a16:colId xmlns:a16="http://schemas.microsoft.com/office/drawing/2014/main" val="20002"/>
                    </a:ext>
                  </a:extLst>
                </a:gridCol>
                <a:gridCol w="1629270">
                  <a:extLst>
                    <a:ext uri="{9D8B030D-6E8A-4147-A177-3AD203B41FA5}">
                      <a16:colId xmlns:a16="http://schemas.microsoft.com/office/drawing/2014/main" val="20003"/>
                    </a:ext>
                  </a:extLst>
                </a:gridCol>
              </a:tblGrid>
              <a:tr h="1079500">
                <a:tc>
                  <a:txBody>
                    <a:bodyPr/>
                    <a:lstStyle/>
                    <a:p>
                      <a:pPr algn="ctr">
                        <a:lnSpc>
                          <a:spcPts val="2100"/>
                        </a:lnSpc>
                        <a:defRPr/>
                      </a:pPr>
                      <a:r>
                        <a:rPr lang="en-US" sz="1500" b="1">
                          <a:solidFill>
                            <a:srgbClr val="000000"/>
                          </a:solidFill>
                          <a:latin typeface="Canva Sans Bold"/>
                          <a:ea typeface="Canva Sans Bold"/>
                          <a:cs typeface="Canva Sans Bold"/>
                          <a:sym typeface="Canva Sans Bold"/>
                        </a:rPr>
                        <a:t>Група дослідження</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9999"/>
                    </a:solidFill>
                  </a:tcPr>
                </a:tc>
                <a:tc>
                  <a:txBody>
                    <a:bodyPr/>
                    <a:lstStyle/>
                    <a:p>
                      <a:pPr algn="ctr">
                        <a:lnSpc>
                          <a:spcPts val="2100"/>
                        </a:lnSpc>
                        <a:defRPr/>
                      </a:pPr>
                      <a:r>
                        <a:rPr lang="en-US" sz="1500" b="1">
                          <a:solidFill>
                            <a:srgbClr val="000000"/>
                          </a:solidFill>
                          <a:latin typeface="Canva Sans Bold"/>
                          <a:ea typeface="Canva Sans Bold"/>
                          <a:cs typeface="Canva Sans Bold"/>
                          <a:sym typeface="Canva Sans Bold"/>
                        </a:rPr>
                        <a:t>Кількість особин</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9999"/>
                    </a:solidFill>
                  </a:tcPr>
                </a:tc>
                <a:tc>
                  <a:txBody>
                    <a:bodyPr/>
                    <a:lstStyle/>
                    <a:p>
                      <a:pPr algn="ctr">
                        <a:lnSpc>
                          <a:spcPts val="2100"/>
                        </a:lnSpc>
                        <a:defRPr/>
                      </a:pPr>
                      <a:r>
                        <a:rPr lang="en-US" sz="1500" b="1">
                          <a:solidFill>
                            <a:srgbClr val="000000"/>
                          </a:solidFill>
                          <a:latin typeface="Canva Sans Bold"/>
                          <a:ea typeface="Canva Sans Bold"/>
                          <a:cs typeface="Canva Sans Bold"/>
                          <a:sym typeface="Canva Sans Bold"/>
                        </a:rPr>
                        <a:t>Середній бал інтенсивності</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9999"/>
                    </a:solidFill>
                  </a:tcPr>
                </a:tc>
                <a:tc>
                  <a:txBody>
                    <a:bodyPr/>
                    <a:lstStyle/>
                    <a:p>
                      <a:pPr algn="ctr">
                        <a:lnSpc>
                          <a:spcPts val="2100"/>
                        </a:lnSpc>
                        <a:defRPr/>
                      </a:pPr>
                      <a:r>
                        <a:rPr lang="en-US" sz="1500" b="1">
                          <a:solidFill>
                            <a:srgbClr val="000000"/>
                          </a:solidFill>
                          <a:latin typeface="Canva Sans Bold"/>
                          <a:ea typeface="Canva Sans Bold"/>
                          <a:cs typeface="Canva Sans Bold"/>
                          <a:sym typeface="Canva Sans Bold"/>
                        </a:rPr>
                        <a:t>Відносна різниця</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9999"/>
                    </a:solidFill>
                  </a:tcPr>
                </a:tc>
                <a:extLst>
                  <a:ext uri="{0D108BD9-81ED-4DB2-BD59-A6C34878D82A}">
                    <a16:rowId xmlns:a16="http://schemas.microsoft.com/office/drawing/2014/main" val="10000"/>
                  </a:ext>
                </a:extLst>
              </a:tr>
              <a:tr h="1079500">
                <a:tc>
                  <a:txBody>
                    <a:bodyPr/>
                    <a:lstStyle/>
                    <a:p>
                      <a:pPr algn="ctr">
                        <a:lnSpc>
                          <a:spcPts val="2100"/>
                        </a:lnSpc>
                        <a:defRPr/>
                      </a:pPr>
                      <a:r>
                        <a:rPr lang="en-US" sz="1500">
                          <a:solidFill>
                            <a:srgbClr val="000000"/>
                          </a:solidFill>
                          <a:latin typeface="Canva Sans"/>
                          <a:ea typeface="Canva Sans"/>
                          <a:cs typeface="Canva Sans"/>
                          <a:sym typeface="Canva Sans"/>
                        </a:rPr>
                        <a:t>Сонячна ділянка</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DCD"/>
                    </a:solidFill>
                  </a:tcPr>
                </a:tc>
                <a:tc>
                  <a:txBody>
                    <a:bodyPr/>
                    <a:lstStyle/>
                    <a:p>
                      <a:pPr algn="ctr">
                        <a:lnSpc>
                          <a:spcPts val="2100"/>
                        </a:lnSpc>
                        <a:defRPr/>
                      </a:pPr>
                      <a:r>
                        <a:rPr lang="en-US" sz="1500">
                          <a:solidFill>
                            <a:srgbClr val="000000"/>
                          </a:solidFill>
                          <a:latin typeface="Canva Sans"/>
                          <a:ea typeface="Canva Sans"/>
                          <a:cs typeface="Canva Sans"/>
                          <a:sym typeface="Canva Sans"/>
                        </a:rPr>
                        <a:t>10</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c>
                  <a:txBody>
                    <a:bodyPr/>
                    <a:lstStyle/>
                    <a:p>
                      <a:pPr algn="ctr">
                        <a:lnSpc>
                          <a:spcPts val="2100"/>
                        </a:lnSpc>
                        <a:defRPr/>
                      </a:pPr>
                      <a:r>
                        <a:rPr lang="en-US" sz="1500">
                          <a:solidFill>
                            <a:srgbClr val="000000"/>
                          </a:solidFill>
                          <a:latin typeface="Canva Sans"/>
                          <a:ea typeface="Canva Sans"/>
                          <a:cs typeface="Canva Sans"/>
                          <a:sym typeface="Canva Sans"/>
                        </a:rPr>
                        <a:t>4,2</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c>
                  <a:txBody>
                    <a:bodyPr/>
                    <a:lstStyle/>
                    <a:p>
                      <a:pPr algn="ctr">
                        <a:lnSpc>
                          <a:spcPts val="2100"/>
                        </a:lnSpc>
                        <a:defRPr/>
                      </a:pPr>
                      <a:r>
                        <a:rPr lang="en-US" sz="1500">
                          <a:solidFill>
                            <a:srgbClr val="000000"/>
                          </a:solidFill>
                          <a:latin typeface="Canva Sans"/>
                          <a:ea typeface="Canva Sans"/>
                          <a:cs typeface="Canva Sans"/>
                          <a:sym typeface="Canva Sans"/>
                        </a:rPr>
                        <a:t>20%</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extLst>
                  <a:ext uri="{0D108BD9-81ED-4DB2-BD59-A6C34878D82A}">
                    <a16:rowId xmlns:a16="http://schemas.microsoft.com/office/drawing/2014/main" val="10001"/>
                  </a:ext>
                </a:extLst>
              </a:tr>
              <a:tr h="1079500">
                <a:tc>
                  <a:txBody>
                    <a:bodyPr/>
                    <a:lstStyle/>
                    <a:p>
                      <a:pPr algn="ctr">
                        <a:lnSpc>
                          <a:spcPts val="2100"/>
                        </a:lnSpc>
                        <a:defRPr/>
                      </a:pPr>
                      <a:r>
                        <a:rPr lang="en-US" sz="1500">
                          <a:solidFill>
                            <a:srgbClr val="000000"/>
                          </a:solidFill>
                          <a:latin typeface="Canva Sans"/>
                          <a:ea typeface="Canva Sans"/>
                          <a:cs typeface="Canva Sans"/>
                          <a:sym typeface="Canva Sans"/>
                        </a:rPr>
                        <a:t>Затінена ділянка</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CDCD"/>
                    </a:solidFill>
                  </a:tcPr>
                </a:tc>
                <a:tc>
                  <a:txBody>
                    <a:bodyPr/>
                    <a:lstStyle/>
                    <a:p>
                      <a:pPr algn="ctr">
                        <a:lnSpc>
                          <a:spcPts val="2100"/>
                        </a:lnSpc>
                        <a:defRPr/>
                      </a:pPr>
                      <a:r>
                        <a:rPr lang="en-US" sz="1500">
                          <a:solidFill>
                            <a:srgbClr val="000000"/>
                          </a:solidFill>
                          <a:latin typeface="Canva Sans"/>
                          <a:ea typeface="Canva Sans"/>
                          <a:cs typeface="Canva Sans"/>
                          <a:sym typeface="Canva Sans"/>
                        </a:rPr>
                        <a:t>10</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c>
                  <a:txBody>
                    <a:bodyPr/>
                    <a:lstStyle/>
                    <a:p>
                      <a:pPr algn="ctr">
                        <a:lnSpc>
                          <a:spcPts val="2100"/>
                        </a:lnSpc>
                        <a:defRPr/>
                      </a:pPr>
                      <a:r>
                        <a:rPr lang="en-US" sz="1500">
                          <a:solidFill>
                            <a:srgbClr val="000000"/>
                          </a:solidFill>
                          <a:latin typeface="Canva Sans"/>
                          <a:ea typeface="Canva Sans"/>
                          <a:cs typeface="Canva Sans"/>
                          <a:sym typeface="Canva Sans"/>
                        </a:rPr>
                        <a:t>3,5</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tc>
                  <a:txBody>
                    <a:bodyPr/>
                    <a:lstStyle/>
                    <a:p>
                      <a:pPr algn="ctr">
                        <a:lnSpc>
                          <a:spcPts val="2100"/>
                        </a:lnSpc>
                        <a:defRPr/>
                      </a:pPr>
                      <a:r>
                        <a:rPr lang="en-US" sz="1500">
                          <a:solidFill>
                            <a:srgbClr val="000000"/>
                          </a:solidFill>
                          <a:latin typeface="Canva Sans"/>
                          <a:ea typeface="Canva Sans"/>
                          <a:cs typeface="Canva Sans"/>
                          <a:sym typeface="Canva Sans"/>
                        </a:rPr>
                        <a:t>----</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FFE3E3"/>
                    </a:solidFill>
                  </a:tcPr>
                </a:tc>
                <a:extLst>
                  <a:ext uri="{0D108BD9-81ED-4DB2-BD59-A6C34878D82A}">
                    <a16:rowId xmlns:a16="http://schemas.microsoft.com/office/drawing/2014/main" val="10002"/>
                  </a:ext>
                </a:extLst>
              </a:tr>
            </a:tbl>
          </a:graphicData>
        </a:graphic>
      </p:graphicFrame>
      <p:grpSp>
        <p:nvGrpSpPr>
          <p:cNvPr id="17" name="Group 17"/>
          <p:cNvGrpSpPr/>
          <p:nvPr/>
        </p:nvGrpSpPr>
        <p:grpSpPr>
          <a:xfrm>
            <a:off x="10150619" y="339828"/>
            <a:ext cx="4461832" cy="4461832"/>
            <a:chOff x="0" y="0"/>
            <a:chExt cx="812800" cy="812800"/>
          </a:xfrm>
        </p:grpSpPr>
        <p:sp>
          <p:nvSpPr>
            <p:cNvPr id="18" name="Freeform 18"/>
            <p:cNvSpPr/>
            <p:nvPr/>
          </p:nvSpPr>
          <p:spPr>
            <a:xfrm>
              <a:off x="0" y="0"/>
              <a:ext cx="812800" cy="812800"/>
            </a:xfrm>
            <a:custGeom>
              <a:avLst/>
              <a:gdLst/>
              <a:ahLst/>
              <a:cxnLst/>
              <a:rect l="l" t="t" r="r" b="b"/>
              <a:pathLst>
                <a:path w="812800" h="812800">
                  <a:moveTo>
                    <a:pt x="39908" y="0"/>
                  </a:moveTo>
                  <a:lnTo>
                    <a:pt x="772892" y="0"/>
                  </a:lnTo>
                  <a:cubicBezTo>
                    <a:pt x="783476" y="0"/>
                    <a:pt x="793627" y="4205"/>
                    <a:pt x="801111" y="11689"/>
                  </a:cubicBezTo>
                  <a:cubicBezTo>
                    <a:pt x="808595" y="19173"/>
                    <a:pt x="812800" y="29324"/>
                    <a:pt x="812800" y="39908"/>
                  </a:cubicBezTo>
                  <a:lnTo>
                    <a:pt x="812800" y="772892"/>
                  </a:lnTo>
                  <a:cubicBezTo>
                    <a:pt x="812800" y="783476"/>
                    <a:pt x="808595" y="793627"/>
                    <a:pt x="801111" y="801111"/>
                  </a:cubicBezTo>
                  <a:cubicBezTo>
                    <a:pt x="793627" y="808595"/>
                    <a:pt x="783476" y="812800"/>
                    <a:pt x="772892" y="812800"/>
                  </a:cubicBezTo>
                  <a:lnTo>
                    <a:pt x="39908" y="812800"/>
                  </a:lnTo>
                  <a:cubicBezTo>
                    <a:pt x="29324" y="812800"/>
                    <a:pt x="19173" y="808595"/>
                    <a:pt x="11689" y="801111"/>
                  </a:cubicBezTo>
                  <a:cubicBezTo>
                    <a:pt x="4205" y="793627"/>
                    <a:pt x="0" y="783476"/>
                    <a:pt x="0" y="772892"/>
                  </a:cubicBezTo>
                  <a:lnTo>
                    <a:pt x="0" y="39908"/>
                  </a:lnTo>
                  <a:cubicBezTo>
                    <a:pt x="0" y="29324"/>
                    <a:pt x="4205" y="19173"/>
                    <a:pt x="11689" y="11689"/>
                  </a:cubicBezTo>
                  <a:cubicBezTo>
                    <a:pt x="19173" y="4205"/>
                    <a:pt x="29324" y="0"/>
                    <a:pt x="39908" y="0"/>
                  </a:cubicBezTo>
                  <a:close/>
                </a:path>
              </a:pathLst>
            </a:custGeom>
            <a:blipFill>
              <a:blip r:embed="rId9"/>
              <a:stretch>
                <a:fillRect t="-16666" b="-16666"/>
              </a:stretch>
            </a:blipFill>
          </p:spPr>
        </p:sp>
      </p:grpSp>
      <p:grpSp>
        <p:nvGrpSpPr>
          <p:cNvPr id="19" name="Group 19"/>
          <p:cNvGrpSpPr/>
          <p:nvPr/>
        </p:nvGrpSpPr>
        <p:grpSpPr>
          <a:xfrm>
            <a:off x="14860101" y="1697823"/>
            <a:ext cx="2904774" cy="2904774"/>
            <a:chOff x="0" y="0"/>
            <a:chExt cx="812800" cy="812800"/>
          </a:xfrm>
        </p:grpSpPr>
        <p:sp>
          <p:nvSpPr>
            <p:cNvPr id="20" name="Freeform 20"/>
            <p:cNvSpPr/>
            <p:nvPr/>
          </p:nvSpPr>
          <p:spPr>
            <a:xfrm>
              <a:off x="0" y="0"/>
              <a:ext cx="812800" cy="812800"/>
            </a:xfrm>
            <a:custGeom>
              <a:avLst/>
              <a:gdLst/>
              <a:ahLst/>
              <a:cxnLst/>
              <a:rect l="l" t="t" r="r" b="b"/>
              <a:pathLst>
                <a:path w="812800" h="812800">
                  <a:moveTo>
                    <a:pt x="61301" y="0"/>
                  </a:moveTo>
                  <a:lnTo>
                    <a:pt x="751499" y="0"/>
                  </a:lnTo>
                  <a:cubicBezTo>
                    <a:pt x="767757" y="0"/>
                    <a:pt x="783349" y="6458"/>
                    <a:pt x="794845" y="17955"/>
                  </a:cubicBezTo>
                  <a:cubicBezTo>
                    <a:pt x="806342" y="29451"/>
                    <a:pt x="812800" y="45043"/>
                    <a:pt x="812800" y="61301"/>
                  </a:cubicBezTo>
                  <a:lnTo>
                    <a:pt x="812800" y="751499"/>
                  </a:lnTo>
                  <a:cubicBezTo>
                    <a:pt x="812800" y="767757"/>
                    <a:pt x="806342" y="783349"/>
                    <a:pt x="794845" y="794845"/>
                  </a:cubicBezTo>
                  <a:cubicBezTo>
                    <a:pt x="783349" y="806342"/>
                    <a:pt x="767757" y="812800"/>
                    <a:pt x="751499" y="812800"/>
                  </a:cubicBezTo>
                  <a:lnTo>
                    <a:pt x="61301" y="812800"/>
                  </a:lnTo>
                  <a:cubicBezTo>
                    <a:pt x="45043" y="812800"/>
                    <a:pt x="29451" y="806342"/>
                    <a:pt x="17955" y="794845"/>
                  </a:cubicBezTo>
                  <a:cubicBezTo>
                    <a:pt x="6458" y="783349"/>
                    <a:pt x="0" y="767757"/>
                    <a:pt x="0" y="751499"/>
                  </a:cubicBezTo>
                  <a:lnTo>
                    <a:pt x="0" y="61301"/>
                  </a:lnTo>
                  <a:cubicBezTo>
                    <a:pt x="0" y="45043"/>
                    <a:pt x="6458" y="29451"/>
                    <a:pt x="17955" y="17955"/>
                  </a:cubicBezTo>
                  <a:cubicBezTo>
                    <a:pt x="29451" y="6458"/>
                    <a:pt x="45043" y="0"/>
                    <a:pt x="61301" y="0"/>
                  </a:cubicBezTo>
                  <a:close/>
                </a:path>
              </a:pathLst>
            </a:custGeom>
            <a:blipFill>
              <a:blip r:embed="rId10"/>
              <a:stretch>
                <a:fillRect t="-15362" b="-62415"/>
              </a:stretch>
            </a:blipFill>
          </p:spPr>
        </p:sp>
      </p:grpSp>
      <p:sp>
        <p:nvSpPr>
          <p:cNvPr id="21" name="TextBox 21"/>
          <p:cNvSpPr txBox="1"/>
          <p:nvPr/>
        </p:nvSpPr>
        <p:spPr>
          <a:xfrm>
            <a:off x="2473172" y="336215"/>
            <a:ext cx="9584597" cy="1123951"/>
          </a:xfrm>
          <a:prstGeom prst="rect">
            <a:avLst/>
          </a:prstGeom>
        </p:spPr>
        <p:txBody>
          <a:bodyPr lIns="0" tIns="0" rIns="0" bIns="0" rtlCol="0" anchor="t">
            <a:spAutoFit/>
          </a:bodyPr>
          <a:lstStyle/>
          <a:p>
            <a:pPr algn="l">
              <a:lnSpc>
                <a:spcPts val="8775"/>
              </a:lnSpc>
            </a:pPr>
            <a:r>
              <a:rPr lang="en-US" sz="7500" b="1">
                <a:solidFill>
                  <a:srgbClr val="134030"/>
                </a:solidFill>
                <a:latin typeface="Aileron Bold"/>
                <a:ea typeface="Aileron Bold"/>
                <a:cs typeface="Aileron Bold"/>
                <a:sym typeface="Aileron Bold"/>
              </a:rPr>
              <a:t>ДОСЛІДЖЕННЯ</a:t>
            </a:r>
          </a:p>
        </p:txBody>
      </p:sp>
      <p:sp>
        <p:nvSpPr>
          <p:cNvPr id="22" name="TextBox 22"/>
          <p:cNvSpPr txBox="1"/>
          <p:nvPr/>
        </p:nvSpPr>
        <p:spPr>
          <a:xfrm>
            <a:off x="511648" y="2034016"/>
            <a:ext cx="7269758" cy="3593465"/>
          </a:xfrm>
          <a:prstGeom prst="rect">
            <a:avLst/>
          </a:prstGeom>
        </p:spPr>
        <p:txBody>
          <a:bodyPr lIns="0" tIns="0" rIns="0" bIns="0" rtlCol="0" anchor="t">
            <a:spAutoFit/>
          </a:bodyPr>
          <a:lstStyle/>
          <a:p>
            <a:pPr algn="just">
              <a:lnSpc>
                <a:spcPts val="4060"/>
              </a:lnSpc>
            </a:pPr>
            <a:r>
              <a:rPr lang="en-US" sz="2900" b="1">
                <a:solidFill>
                  <a:srgbClr val="000000"/>
                </a:solidFill>
                <a:latin typeface="Inter Semi-Bold"/>
                <a:ea typeface="Inter Semi-Bold"/>
                <a:cs typeface="Inter Semi-Bold"/>
                <a:sym typeface="Inter Semi-Bold"/>
              </a:rPr>
              <a:t>Інтенсивність забарвлення визначали за допомогою спеціально створеної шкали червоного кольору, де кожній особині присвоювався бал від 1 до 5. Після цього було обчислено середні значення для обох груп.</a:t>
            </a:r>
          </a:p>
          <a:p>
            <a:pPr algn="just">
              <a:lnSpc>
                <a:spcPts val="4060"/>
              </a:lnSpc>
            </a:pPr>
            <a:endParaRPr lang="en-US" sz="2900" b="1">
              <a:solidFill>
                <a:srgbClr val="000000"/>
              </a:solidFill>
              <a:latin typeface="Inter Semi-Bold"/>
              <a:ea typeface="Inter Semi-Bold"/>
              <a:cs typeface="Inter Semi-Bold"/>
              <a:sym typeface="Inter Semi-Bold"/>
            </a:endParaRPr>
          </a:p>
        </p:txBody>
      </p:sp>
      <p:sp>
        <p:nvSpPr>
          <p:cNvPr id="23" name="TextBox 23"/>
          <p:cNvSpPr txBox="1"/>
          <p:nvPr/>
        </p:nvSpPr>
        <p:spPr>
          <a:xfrm>
            <a:off x="7781406" y="8770428"/>
            <a:ext cx="10160528" cy="1696085"/>
          </a:xfrm>
          <a:prstGeom prst="rect">
            <a:avLst/>
          </a:prstGeom>
        </p:spPr>
        <p:txBody>
          <a:bodyPr lIns="0" tIns="0" rIns="0" bIns="0" rtlCol="0" anchor="t">
            <a:spAutoFit/>
          </a:bodyPr>
          <a:lstStyle/>
          <a:p>
            <a:pPr algn="just">
              <a:lnSpc>
                <a:spcPts val="3220"/>
              </a:lnSpc>
            </a:pPr>
            <a:r>
              <a:rPr lang="en-US" sz="2300" b="1">
                <a:solidFill>
                  <a:srgbClr val="FFFFFF"/>
                </a:solidFill>
                <a:latin typeface="Inter Semi-Bold"/>
                <a:ea typeface="Inter Semi-Bold"/>
                <a:cs typeface="Inter Semi-Bold"/>
                <a:sym typeface="Inter Semi-Bold"/>
              </a:rPr>
              <a:t>У результаті встановлено, що у комах із сонячних ділянок інтенсивність червоного забарвлення приблизно на 20% вища, ніж у тих, що перебували в тіні.</a:t>
            </a:r>
          </a:p>
          <a:p>
            <a:pPr algn="just">
              <a:lnSpc>
                <a:spcPts val="4060"/>
              </a:lnSpc>
            </a:pPr>
            <a:endParaRPr lang="en-US" sz="2300" b="1">
              <a:solidFill>
                <a:srgbClr val="FFFFFF"/>
              </a:solidFill>
              <a:latin typeface="Inter Semi-Bold"/>
              <a:ea typeface="Inter Semi-Bold"/>
              <a:cs typeface="Inter Semi-Bold"/>
              <a:sym typeface="Inter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sp>
        <p:nvSpPr>
          <p:cNvPr id="2" name="Freeform 2"/>
          <p:cNvSpPr/>
          <p:nvPr/>
        </p:nvSpPr>
        <p:spPr>
          <a:xfrm>
            <a:off x="7099722" y="-417329"/>
            <a:ext cx="2809275" cy="2145265"/>
          </a:xfrm>
          <a:custGeom>
            <a:avLst/>
            <a:gdLst/>
            <a:ahLst/>
            <a:cxnLst/>
            <a:rect l="l" t="t" r="r" b="b"/>
            <a:pathLst>
              <a:path w="2809275" h="2145265">
                <a:moveTo>
                  <a:pt x="0" y="0"/>
                </a:moveTo>
                <a:lnTo>
                  <a:pt x="2809276" y="0"/>
                </a:lnTo>
                <a:lnTo>
                  <a:pt x="2809276" y="2145265"/>
                </a:lnTo>
                <a:lnTo>
                  <a:pt x="0" y="21452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506406" y="9258300"/>
            <a:ext cx="19300813" cy="1374547"/>
            <a:chOff x="0" y="0"/>
            <a:chExt cx="5083342" cy="362021"/>
          </a:xfrm>
        </p:grpSpPr>
        <p:sp>
          <p:nvSpPr>
            <p:cNvPr id="4" name="Freeform 4"/>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5" name="TextBox 5"/>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00757" y="2365977"/>
            <a:ext cx="7645555" cy="3867418"/>
            <a:chOff x="0" y="0"/>
            <a:chExt cx="2013644" cy="1018579"/>
          </a:xfrm>
        </p:grpSpPr>
        <p:sp>
          <p:nvSpPr>
            <p:cNvPr id="7" name="Freeform 7"/>
            <p:cNvSpPr/>
            <p:nvPr/>
          </p:nvSpPr>
          <p:spPr>
            <a:xfrm>
              <a:off x="0" y="0"/>
              <a:ext cx="2013644" cy="1018579"/>
            </a:xfrm>
            <a:custGeom>
              <a:avLst/>
              <a:gdLst/>
              <a:ahLst/>
              <a:cxnLst/>
              <a:rect l="l" t="t" r="r" b="b"/>
              <a:pathLst>
                <a:path w="2013644" h="1018579">
                  <a:moveTo>
                    <a:pt x="50630" y="0"/>
                  </a:moveTo>
                  <a:lnTo>
                    <a:pt x="1963014" y="0"/>
                  </a:lnTo>
                  <a:cubicBezTo>
                    <a:pt x="1990976" y="0"/>
                    <a:pt x="2013644" y="22668"/>
                    <a:pt x="2013644" y="50630"/>
                  </a:cubicBezTo>
                  <a:lnTo>
                    <a:pt x="2013644" y="967949"/>
                  </a:lnTo>
                  <a:cubicBezTo>
                    <a:pt x="2013644" y="995911"/>
                    <a:pt x="1990976" y="1018579"/>
                    <a:pt x="1963014" y="1018579"/>
                  </a:cubicBezTo>
                  <a:lnTo>
                    <a:pt x="50630" y="1018579"/>
                  </a:lnTo>
                  <a:cubicBezTo>
                    <a:pt x="37202" y="1018579"/>
                    <a:pt x="24324" y="1013245"/>
                    <a:pt x="14829" y="1003750"/>
                  </a:cubicBezTo>
                  <a:cubicBezTo>
                    <a:pt x="5334" y="994255"/>
                    <a:pt x="0" y="981377"/>
                    <a:pt x="0" y="967949"/>
                  </a:cubicBezTo>
                  <a:lnTo>
                    <a:pt x="0" y="50630"/>
                  </a:lnTo>
                  <a:cubicBezTo>
                    <a:pt x="0" y="22668"/>
                    <a:pt x="22668" y="0"/>
                    <a:pt x="50630" y="0"/>
                  </a:cubicBezTo>
                  <a:close/>
                </a:path>
              </a:pathLst>
            </a:custGeom>
            <a:solidFill>
              <a:srgbClr val="8BC29F"/>
            </a:solidFill>
          </p:spPr>
        </p:sp>
        <p:sp>
          <p:nvSpPr>
            <p:cNvPr id="8" name="TextBox 8"/>
            <p:cNvSpPr txBox="1"/>
            <p:nvPr/>
          </p:nvSpPr>
          <p:spPr>
            <a:xfrm>
              <a:off x="0" y="-38100"/>
              <a:ext cx="2013644" cy="1056679"/>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a:off x="14807984" y="468242"/>
            <a:ext cx="2509355" cy="374122"/>
          </a:xfrm>
          <a:custGeom>
            <a:avLst/>
            <a:gdLst/>
            <a:ahLst/>
            <a:cxnLst/>
            <a:rect l="l" t="t" r="r" b="b"/>
            <a:pathLst>
              <a:path w="2509355" h="374122">
                <a:moveTo>
                  <a:pt x="0" y="0"/>
                </a:moveTo>
                <a:lnTo>
                  <a:pt x="2509355" y="0"/>
                </a:lnTo>
                <a:lnTo>
                  <a:pt x="2509355" y="374122"/>
                </a:lnTo>
                <a:lnTo>
                  <a:pt x="0" y="3741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0" name="Group 10"/>
          <p:cNvGrpSpPr/>
          <p:nvPr/>
        </p:nvGrpSpPr>
        <p:grpSpPr>
          <a:xfrm>
            <a:off x="8446362" y="4299686"/>
            <a:ext cx="3415564" cy="3415564"/>
            <a:chOff x="0" y="0"/>
            <a:chExt cx="812800" cy="812800"/>
          </a:xfrm>
        </p:grpSpPr>
        <p:sp>
          <p:nvSpPr>
            <p:cNvPr id="11" name="Freeform 11"/>
            <p:cNvSpPr/>
            <p:nvPr/>
          </p:nvSpPr>
          <p:spPr>
            <a:xfrm>
              <a:off x="0" y="0"/>
              <a:ext cx="812800" cy="812800"/>
            </a:xfrm>
            <a:custGeom>
              <a:avLst/>
              <a:gdLst/>
              <a:ahLst/>
              <a:cxnLst/>
              <a:rect l="l" t="t" r="r" b="b"/>
              <a:pathLst>
                <a:path w="812800" h="812800">
                  <a:moveTo>
                    <a:pt x="52133" y="0"/>
                  </a:moveTo>
                  <a:lnTo>
                    <a:pt x="760667" y="0"/>
                  </a:lnTo>
                  <a:cubicBezTo>
                    <a:pt x="789459" y="0"/>
                    <a:pt x="812800" y="23341"/>
                    <a:pt x="812800" y="52133"/>
                  </a:cubicBezTo>
                  <a:lnTo>
                    <a:pt x="812800" y="760667"/>
                  </a:lnTo>
                  <a:cubicBezTo>
                    <a:pt x="812800" y="789459"/>
                    <a:pt x="789459" y="812800"/>
                    <a:pt x="760667" y="812800"/>
                  </a:cubicBezTo>
                  <a:lnTo>
                    <a:pt x="52133" y="812800"/>
                  </a:lnTo>
                  <a:cubicBezTo>
                    <a:pt x="23341" y="812800"/>
                    <a:pt x="0" y="789459"/>
                    <a:pt x="0" y="760667"/>
                  </a:cubicBezTo>
                  <a:lnTo>
                    <a:pt x="0" y="52133"/>
                  </a:lnTo>
                  <a:cubicBezTo>
                    <a:pt x="0" y="23341"/>
                    <a:pt x="23341" y="0"/>
                    <a:pt x="52133" y="0"/>
                  </a:cubicBezTo>
                  <a:close/>
                </a:path>
              </a:pathLst>
            </a:custGeom>
            <a:blipFill>
              <a:blip r:embed="rId6"/>
              <a:stretch>
                <a:fillRect t="-16666" b="-16666"/>
              </a:stretch>
            </a:blipFill>
          </p:spPr>
        </p:sp>
      </p:grpSp>
      <p:grpSp>
        <p:nvGrpSpPr>
          <p:cNvPr id="12" name="Group 12"/>
          <p:cNvGrpSpPr/>
          <p:nvPr/>
        </p:nvGrpSpPr>
        <p:grpSpPr>
          <a:xfrm>
            <a:off x="4754573" y="6290545"/>
            <a:ext cx="3415564" cy="3415564"/>
            <a:chOff x="0" y="0"/>
            <a:chExt cx="812800" cy="812800"/>
          </a:xfrm>
        </p:grpSpPr>
        <p:sp>
          <p:nvSpPr>
            <p:cNvPr id="13" name="Freeform 13"/>
            <p:cNvSpPr/>
            <p:nvPr/>
          </p:nvSpPr>
          <p:spPr>
            <a:xfrm>
              <a:off x="0" y="0"/>
              <a:ext cx="812800" cy="812800"/>
            </a:xfrm>
            <a:custGeom>
              <a:avLst/>
              <a:gdLst/>
              <a:ahLst/>
              <a:cxnLst/>
              <a:rect l="l" t="t" r="r" b="b"/>
              <a:pathLst>
                <a:path w="812800" h="812800">
                  <a:moveTo>
                    <a:pt x="52133" y="0"/>
                  </a:moveTo>
                  <a:lnTo>
                    <a:pt x="760667" y="0"/>
                  </a:lnTo>
                  <a:cubicBezTo>
                    <a:pt x="789459" y="0"/>
                    <a:pt x="812800" y="23341"/>
                    <a:pt x="812800" y="52133"/>
                  </a:cubicBezTo>
                  <a:lnTo>
                    <a:pt x="812800" y="760667"/>
                  </a:lnTo>
                  <a:cubicBezTo>
                    <a:pt x="812800" y="789459"/>
                    <a:pt x="789459" y="812800"/>
                    <a:pt x="760667" y="812800"/>
                  </a:cubicBezTo>
                  <a:lnTo>
                    <a:pt x="52133" y="812800"/>
                  </a:lnTo>
                  <a:cubicBezTo>
                    <a:pt x="23341" y="812800"/>
                    <a:pt x="0" y="789459"/>
                    <a:pt x="0" y="760667"/>
                  </a:cubicBezTo>
                  <a:lnTo>
                    <a:pt x="0" y="52133"/>
                  </a:lnTo>
                  <a:cubicBezTo>
                    <a:pt x="0" y="23341"/>
                    <a:pt x="23341" y="0"/>
                    <a:pt x="52133" y="0"/>
                  </a:cubicBezTo>
                  <a:close/>
                </a:path>
              </a:pathLst>
            </a:custGeom>
            <a:blipFill>
              <a:blip r:embed="rId7"/>
              <a:stretch>
                <a:fillRect t="-7039" b="-26293"/>
              </a:stretch>
            </a:blipFill>
          </p:spPr>
        </p:sp>
      </p:grpSp>
      <p:grpSp>
        <p:nvGrpSpPr>
          <p:cNvPr id="14" name="Group 14"/>
          <p:cNvGrpSpPr/>
          <p:nvPr/>
        </p:nvGrpSpPr>
        <p:grpSpPr>
          <a:xfrm>
            <a:off x="690473" y="6530009"/>
            <a:ext cx="3415564" cy="3415564"/>
            <a:chOff x="0" y="0"/>
            <a:chExt cx="812800" cy="812800"/>
          </a:xfrm>
        </p:grpSpPr>
        <p:sp>
          <p:nvSpPr>
            <p:cNvPr id="15" name="Freeform 15"/>
            <p:cNvSpPr/>
            <p:nvPr/>
          </p:nvSpPr>
          <p:spPr>
            <a:xfrm>
              <a:off x="0" y="0"/>
              <a:ext cx="812800" cy="812800"/>
            </a:xfrm>
            <a:custGeom>
              <a:avLst/>
              <a:gdLst/>
              <a:ahLst/>
              <a:cxnLst/>
              <a:rect l="l" t="t" r="r" b="b"/>
              <a:pathLst>
                <a:path w="812800" h="812800">
                  <a:moveTo>
                    <a:pt x="52133" y="0"/>
                  </a:moveTo>
                  <a:lnTo>
                    <a:pt x="760667" y="0"/>
                  </a:lnTo>
                  <a:cubicBezTo>
                    <a:pt x="789459" y="0"/>
                    <a:pt x="812800" y="23341"/>
                    <a:pt x="812800" y="52133"/>
                  </a:cubicBezTo>
                  <a:lnTo>
                    <a:pt x="812800" y="760667"/>
                  </a:lnTo>
                  <a:cubicBezTo>
                    <a:pt x="812800" y="789459"/>
                    <a:pt x="789459" y="812800"/>
                    <a:pt x="760667" y="812800"/>
                  </a:cubicBezTo>
                  <a:lnTo>
                    <a:pt x="52133" y="812800"/>
                  </a:lnTo>
                  <a:cubicBezTo>
                    <a:pt x="23341" y="812800"/>
                    <a:pt x="0" y="789459"/>
                    <a:pt x="0" y="760667"/>
                  </a:cubicBezTo>
                  <a:lnTo>
                    <a:pt x="0" y="52133"/>
                  </a:lnTo>
                  <a:cubicBezTo>
                    <a:pt x="0" y="23341"/>
                    <a:pt x="23341" y="0"/>
                    <a:pt x="52133" y="0"/>
                  </a:cubicBezTo>
                  <a:close/>
                </a:path>
              </a:pathLst>
            </a:custGeom>
            <a:blipFill>
              <a:blip r:embed="rId8"/>
              <a:stretch>
                <a:fillRect t="-16666" b="-16666"/>
              </a:stretch>
            </a:blipFill>
          </p:spPr>
        </p:sp>
      </p:grpSp>
      <p:sp>
        <p:nvSpPr>
          <p:cNvPr id="16" name="Freeform 16"/>
          <p:cNvSpPr/>
          <p:nvPr/>
        </p:nvSpPr>
        <p:spPr>
          <a:xfrm>
            <a:off x="15921543" y="842364"/>
            <a:ext cx="2040378" cy="2040378"/>
          </a:xfrm>
          <a:custGeom>
            <a:avLst/>
            <a:gdLst/>
            <a:ahLst/>
            <a:cxnLst/>
            <a:rect l="l" t="t" r="r" b="b"/>
            <a:pathLst>
              <a:path w="2040378" h="2040378">
                <a:moveTo>
                  <a:pt x="0" y="0"/>
                </a:moveTo>
                <a:lnTo>
                  <a:pt x="2040378" y="0"/>
                </a:lnTo>
                <a:lnTo>
                  <a:pt x="2040378" y="2040378"/>
                </a:lnTo>
                <a:lnTo>
                  <a:pt x="0" y="204037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17" name="Group 17"/>
          <p:cNvGrpSpPr/>
          <p:nvPr/>
        </p:nvGrpSpPr>
        <p:grpSpPr>
          <a:xfrm>
            <a:off x="12138788" y="3655757"/>
            <a:ext cx="5704549" cy="5704549"/>
            <a:chOff x="0" y="0"/>
            <a:chExt cx="812800" cy="812800"/>
          </a:xfrm>
        </p:grpSpPr>
        <p:sp>
          <p:nvSpPr>
            <p:cNvPr id="18" name="Freeform 18"/>
            <p:cNvSpPr/>
            <p:nvPr/>
          </p:nvSpPr>
          <p:spPr>
            <a:xfrm>
              <a:off x="0" y="0"/>
              <a:ext cx="812800" cy="812800"/>
            </a:xfrm>
            <a:custGeom>
              <a:avLst/>
              <a:gdLst/>
              <a:ahLst/>
              <a:cxnLst/>
              <a:rect l="l" t="t" r="r" b="b"/>
              <a:pathLst>
                <a:path w="812800" h="812800">
                  <a:moveTo>
                    <a:pt x="31214" y="0"/>
                  </a:moveTo>
                  <a:lnTo>
                    <a:pt x="781586" y="0"/>
                  </a:lnTo>
                  <a:cubicBezTo>
                    <a:pt x="798825" y="0"/>
                    <a:pt x="812800" y="13975"/>
                    <a:pt x="812800" y="31214"/>
                  </a:cubicBezTo>
                  <a:lnTo>
                    <a:pt x="812800" y="781586"/>
                  </a:lnTo>
                  <a:cubicBezTo>
                    <a:pt x="812800" y="798825"/>
                    <a:pt x="798825" y="812800"/>
                    <a:pt x="781586" y="812800"/>
                  </a:cubicBezTo>
                  <a:lnTo>
                    <a:pt x="31214" y="812800"/>
                  </a:lnTo>
                  <a:cubicBezTo>
                    <a:pt x="13975" y="812800"/>
                    <a:pt x="0" y="798825"/>
                    <a:pt x="0" y="781586"/>
                  </a:cubicBezTo>
                  <a:lnTo>
                    <a:pt x="0" y="31214"/>
                  </a:lnTo>
                  <a:cubicBezTo>
                    <a:pt x="0" y="13975"/>
                    <a:pt x="13975" y="0"/>
                    <a:pt x="31214" y="0"/>
                  </a:cubicBezTo>
                  <a:close/>
                </a:path>
              </a:pathLst>
            </a:custGeom>
            <a:blipFill>
              <a:blip r:embed="rId11"/>
              <a:stretch>
                <a:fillRect t="-16666" b="-16666"/>
              </a:stretch>
            </a:blipFill>
          </p:spPr>
        </p:sp>
      </p:grpSp>
      <p:sp>
        <p:nvSpPr>
          <p:cNvPr id="19" name="TextBox 19"/>
          <p:cNvSpPr txBox="1"/>
          <p:nvPr/>
        </p:nvSpPr>
        <p:spPr>
          <a:xfrm>
            <a:off x="824813" y="2717851"/>
            <a:ext cx="6562449" cy="3498850"/>
          </a:xfrm>
          <a:prstGeom prst="rect">
            <a:avLst/>
          </a:prstGeom>
        </p:spPr>
        <p:txBody>
          <a:bodyPr lIns="0" tIns="0" rIns="0" bIns="0" rtlCol="0" anchor="t">
            <a:spAutoFit/>
          </a:bodyPr>
          <a:lstStyle/>
          <a:p>
            <a:pPr algn="just">
              <a:lnSpc>
                <a:spcPts val="3500"/>
              </a:lnSpc>
            </a:pPr>
            <a:r>
              <a:rPr lang="en-US" sz="2500" b="1">
                <a:solidFill>
                  <a:srgbClr val="000000"/>
                </a:solidFill>
                <a:latin typeface="Inter Semi-Bold"/>
                <a:ea typeface="Inter Semi-Bold"/>
                <a:cs typeface="Inter Semi-Bold"/>
                <a:sym typeface="Inter Semi-Bold"/>
              </a:rPr>
              <a:t>    У дослідженні проаналізовано вплив типу рослинності на забарвлення клопа-солдатика (Pyrrhocoris apterus). Було обрано три середовища: трава, листяний опад і кора дерев, де проведено фотофіксацію комах у природних умовах.</a:t>
            </a:r>
          </a:p>
          <a:p>
            <a:pPr algn="just">
              <a:lnSpc>
                <a:spcPts val="3500"/>
              </a:lnSpc>
            </a:pPr>
            <a:endParaRPr lang="en-US" sz="2500" b="1">
              <a:solidFill>
                <a:srgbClr val="000000"/>
              </a:solidFill>
              <a:latin typeface="Inter Semi-Bold"/>
              <a:ea typeface="Inter Semi-Bold"/>
              <a:cs typeface="Inter Semi-Bold"/>
              <a:sym typeface="Inter Semi-Bold"/>
            </a:endParaRPr>
          </a:p>
        </p:txBody>
      </p:sp>
      <p:sp>
        <p:nvSpPr>
          <p:cNvPr id="20" name="TextBox 20"/>
          <p:cNvSpPr txBox="1"/>
          <p:nvPr/>
        </p:nvSpPr>
        <p:spPr>
          <a:xfrm>
            <a:off x="8935037" y="861414"/>
            <a:ext cx="6986506" cy="2238376"/>
          </a:xfrm>
          <a:prstGeom prst="rect">
            <a:avLst/>
          </a:prstGeom>
        </p:spPr>
        <p:txBody>
          <a:bodyPr lIns="0" tIns="0" rIns="0" bIns="0" rtlCol="0" anchor="t">
            <a:spAutoFit/>
          </a:bodyPr>
          <a:lstStyle/>
          <a:p>
            <a:pPr algn="r">
              <a:lnSpc>
                <a:spcPts val="8775"/>
              </a:lnSpc>
            </a:pPr>
            <a:r>
              <a:rPr lang="en-US" sz="7500" b="1">
                <a:solidFill>
                  <a:srgbClr val="134030"/>
                </a:solidFill>
                <a:latin typeface="Aileron Heavy"/>
                <a:ea typeface="Aileron Heavy"/>
                <a:cs typeface="Aileron Heavy"/>
                <a:sym typeface="Aileron Heavy"/>
              </a:rPr>
              <a:t>ВИКОНАННЯ</a:t>
            </a:r>
            <a:r>
              <a:rPr lang="en-US" sz="7500" b="1">
                <a:solidFill>
                  <a:srgbClr val="000000"/>
                </a:solidFill>
                <a:latin typeface="Aileron Heavy"/>
                <a:ea typeface="Aileron Heavy"/>
                <a:cs typeface="Aileron Heavy"/>
                <a:sym typeface="Aileron Heavy"/>
              </a:rPr>
              <a:t> ЗАВДАННЯ</a:t>
            </a:r>
          </a:p>
        </p:txBody>
      </p:sp>
      <p:sp>
        <p:nvSpPr>
          <p:cNvPr id="21" name="TextBox 21"/>
          <p:cNvSpPr txBox="1"/>
          <p:nvPr/>
        </p:nvSpPr>
        <p:spPr>
          <a:xfrm>
            <a:off x="400757" y="477767"/>
            <a:ext cx="6986506" cy="1831087"/>
          </a:xfrm>
          <a:prstGeom prst="rect">
            <a:avLst/>
          </a:prstGeom>
        </p:spPr>
        <p:txBody>
          <a:bodyPr lIns="0" tIns="0" rIns="0" bIns="0" rtlCol="0" anchor="t">
            <a:spAutoFit/>
          </a:bodyPr>
          <a:lstStyle/>
          <a:p>
            <a:pPr algn="ctr">
              <a:lnSpc>
                <a:spcPts val="3627"/>
              </a:lnSpc>
            </a:pPr>
            <a:r>
              <a:rPr lang="en-US" sz="3100" b="1">
                <a:solidFill>
                  <a:srgbClr val="134030"/>
                </a:solidFill>
                <a:latin typeface="Aileron Heavy"/>
                <a:ea typeface="Aileron Heavy"/>
                <a:cs typeface="Aileron Heavy"/>
                <a:sym typeface="Aileron Heavy"/>
              </a:rPr>
              <a:t>ПРОАНАЛІЗУВАТИ ВПЛИВ ТИПУ РОСЛИННОСТІ   НА ВАРІАЦІЇ ЗАБАРВЛЕННЯ КЛОПІВ-СОЛДАТИКІВ.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74271" y="3256762"/>
            <a:ext cx="8336392" cy="5087138"/>
            <a:chOff x="0" y="0"/>
            <a:chExt cx="2195593" cy="1179098"/>
          </a:xfrm>
        </p:grpSpPr>
        <p:sp>
          <p:nvSpPr>
            <p:cNvPr id="3" name="Freeform 3"/>
            <p:cNvSpPr/>
            <p:nvPr/>
          </p:nvSpPr>
          <p:spPr>
            <a:xfrm>
              <a:off x="0" y="0"/>
              <a:ext cx="2195593" cy="1179098"/>
            </a:xfrm>
            <a:custGeom>
              <a:avLst/>
              <a:gdLst/>
              <a:ahLst/>
              <a:cxnLst/>
              <a:rect l="l" t="t" r="r" b="b"/>
              <a:pathLst>
                <a:path w="2195593" h="1179098">
                  <a:moveTo>
                    <a:pt x="46434" y="0"/>
                  </a:moveTo>
                  <a:lnTo>
                    <a:pt x="2149159" y="0"/>
                  </a:lnTo>
                  <a:cubicBezTo>
                    <a:pt x="2161474" y="0"/>
                    <a:pt x="2173284" y="4892"/>
                    <a:pt x="2181993" y="13600"/>
                  </a:cubicBezTo>
                  <a:cubicBezTo>
                    <a:pt x="2190701" y="22308"/>
                    <a:pt x="2195593" y="34119"/>
                    <a:pt x="2195593" y="46434"/>
                  </a:cubicBezTo>
                  <a:lnTo>
                    <a:pt x="2195593" y="1132664"/>
                  </a:lnTo>
                  <a:cubicBezTo>
                    <a:pt x="2195593" y="1144979"/>
                    <a:pt x="2190701" y="1156790"/>
                    <a:pt x="2181993" y="1165498"/>
                  </a:cubicBezTo>
                  <a:cubicBezTo>
                    <a:pt x="2173284" y="1174206"/>
                    <a:pt x="2161474" y="1179098"/>
                    <a:pt x="2149159" y="1179098"/>
                  </a:cubicBezTo>
                  <a:lnTo>
                    <a:pt x="46434" y="1179098"/>
                  </a:lnTo>
                  <a:cubicBezTo>
                    <a:pt x="34119" y="1179098"/>
                    <a:pt x="22308" y="1174206"/>
                    <a:pt x="13600" y="1165498"/>
                  </a:cubicBezTo>
                  <a:cubicBezTo>
                    <a:pt x="4892" y="1156790"/>
                    <a:pt x="0" y="1144979"/>
                    <a:pt x="0" y="1132664"/>
                  </a:cubicBezTo>
                  <a:lnTo>
                    <a:pt x="0" y="46434"/>
                  </a:lnTo>
                  <a:cubicBezTo>
                    <a:pt x="0" y="34119"/>
                    <a:pt x="4892" y="22308"/>
                    <a:pt x="13600" y="13600"/>
                  </a:cubicBezTo>
                  <a:cubicBezTo>
                    <a:pt x="22308" y="4892"/>
                    <a:pt x="34119" y="0"/>
                    <a:pt x="46434" y="0"/>
                  </a:cubicBezTo>
                  <a:close/>
                </a:path>
              </a:pathLst>
            </a:custGeom>
            <a:solidFill>
              <a:srgbClr val="8BC29F"/>
            </a:solidFill>
          </p:spPr>
        </p:sp>
        <p:sp>
          <p:nvSpPr>
            <p:cNvPr id="4" name="TextBox 4"/>
            <p:cNvSpPr txBox="1"/>
            <p:nvPr/>
          </p:nvSpPr>
          <p:spPr>
            <a:xfrm>
              <a:off x="0" y="-38100"/>
              <a:ext cx="2195593" cy="121719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flipH="1">
            <a:off x="13757303" y="-113667"/>
            <a:ext cx="4695523" cy="4695523"/>
          </a:xfrm>
          <a:custGeom>
            <a:avLst/>
            <a:gdLst/>
            <a:ahLst/>
            <a:cxnLst/>
            <a:rect l="l" t="t" r="r" b="b"/>
            <a:pathLst>
              <a:path w="4695523" h="4695523">
                <a:moveTo>
                  <a:pt x="4695522" y="0"/>
                </a:moveTo>
                <a:lnTo>
                  <a:pt x="0" y="0"/>
                </a:lnTo>
                <a:lnTo>
                  <a:pt x="0" y="4695523"/>
                </a:lnTo>
                <a:lnTo>
                  <a:pt x="4695522" y="4695523"/>
                </a:lnTo>
                <a:lnTo>
                  <a:pt x="4695522"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71767" y="-113667"/>
            <a:ext cx="4695523" cy="4695523"/>
          </a:xfrm>
          <a:custGeom>
            <a:avLst/>
            <a:gdLst/>
            <a:ahLst/>
            <a:cxnLst/>
            <a:rect l="l" t="t" r="r" b="b"/>
            <a:pathLst>
              <a:path w="4695523" h="4695523">
                <a:moveTo>
                  <a:pt x="0" y="0"/>
                </a:moveTo>
                <a:lnTo>
                  <a:pt x="4695523" y="0"/>
                </a:lnTo>
                <a:lnTo>
                  <a:pt x="4695523" y="4695523"/>
                </a:lnTo>
                <a:lnTo>
                  <a:pt x="0" y="46955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7"/>
          <p:cNvSpPr txBox="1"/>
          <p:nvPr/>
        </p:nvSpPr>
        <p:spPr>
          <a:xfrm>
            <a:off x="2040872" y="604371"/>
            <a:ext cx="14206256" cy="1123951"/>
          </a:xfrm>
          <a:prstGeom prst="rect">
            <a:avLst/>
          </a:prstGeom>
        </p:spPr>
        <p:txBody>
          <a:bodyPr lIns="0" tIns="0" rIns="0" bIns="0" rtlCol="0" anchor="t">
            <a:spAutoFit/>
          </a:bodyPr>
          <a:lstStyle/>
          <a:p>
            <a:pPr algn="ctr">
              <a:lnSpc>
                <a:spcPts val="8775"/>
              </a:lnSpc>
            </a:pPr>
            <a:r>
              <a:rPr lang="en-US" sz="7500" b="1">
                <a:solidFill>
                  <a:srgbClr val="134030"/>
                </a:solidFill>
                <a:latin typeface="Aileron Heavy"/>
                <a:ea typeface="Aileron Heavy"/>
                <a:cs typeface="Aileron Heavy"/>
                <a:sym typeface="Aileron Heavy"/>
              </a:rPr>
              <a:t>ВСТАНОВЛЕНО</a:t>
            </a:r>
          </a:p>
        </p:txBody>
      </p:sp>
      <p:sp>
        <p:nvSpPr>
          <p:cNvPr id="8" name="Freeform 8"/>
          <p:cNvSpPr/>
          <p:nvPr/>
        </p:nvSpPr>
        <p:spPr>
          <a:xfrm>
            <a:off x="2535237" y="1029555"/>
            <a:ext cx="1707231" cy="254533"/>
          </a:xfrm>
          <a:custGeom>
            <a:avLst/>
            <a:gdLst/>
            <a:ahLst/>
            <a:cxnLst/>
            <a:rect l="l" t="t" r="r" b="b"/>
            <a:pathLst>
              <a:path w="1707231" h="254533">
                <a:moveTo>
                  <a:pt x="0" y="0"/>
                </a:moveTo>
                <a:lnTo>
                  <a:pt x="1707230" y="0"/>
                </a:lnTo>
                <a:lnTo>
                  <a:pt x="1707230" y="254533"/>
                </a:lnTo>
                <a:lnTo>
                  <a:pt x="0" y="2545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13757303" y="1029555"/>
            <a:ext cx="1707231" cy="254533"/>
          </a:xfrm>
          <a:custGeom>
            <a:avLst/>
            <a:gdLst/>
            <a:ahLst/>
            <a:cxnLst/>
            <a:rect l="l" t="t" r="r" b="b"/>
            <a:pathLst>
              <a:path w="1707231" h="254533">
                <a:moveTo>
                  <a:pt x="0" y="0"/>
                </a:moveTo>
                <a:lnTo>
                  <a:pt x="1707230" y="0"/>
                </a:lnTo>
                <a:lnTo>
                  <a:pt x="1707230" y="254533"/>
                </a:lnTo>
                <a:lnTo>
                  <a:pt x="0" y="2545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aphicFrame>
        <p:nvGraphicFramePr>
          <p:cNvPr id="10" name="Table 10"/>
          <p:cNvGraphicFramePr>
            <a:graphicFrameLocks noGrp="1"/>
          </p:cNvGraphicFramePr>
          <p:nvPr>
            <p:extLst>
              <p:ext uri="{D42A27DB-BD31-4B8C-83A1-F6EECF244321}">
                <p14:modId xmlns:p14="http://schemas.microsoft.com/office/powerpoint/2010/main" val="4135706935"/>
              </p:ext>
            </p:extLst>
          </p:nvPr>
        </p:nvGraphicFramePr>
        <p:xfrm>
          <a:off x="9468455" y="1931883"/>
          <a:ext cx="7528541" cy="4114800"/>
        </p:xfrm>
        <a:graphic>
          <a:graphicData uri="http://schemas.openxmlformats.org/drawingml/2006/table">
            <a:tbl>
              <a:tblPr>
                <a:tableStyleId>{0505E3EF-67EA-436B-97B2-0124C06EBD24}</a:tableStyleId>
              </a:tblPr>
              <a:tblGrid>
                <a:gridCol w="2419152">
                  <a:extLst>
                    <a:ext uri="{9D8B030D-6E8A-4147-A177-3AD203B41FA5}">
                      <a16:colId xmlns:a16="http://schemas.microsoft.com/office/drawing/2014/main" val="20000"/>
                    </a:ext>
                  </a:extLst>
                </a:gridCol>
                <a:gridCol w="2532054">
                  <a:extLst>
                    <a:ext uri="{9D8B030D-6E8A-4147-A177-3AD203B41FA5}">
                      <a16:colId xmlns:a16="http://schemas.microsoft.com/office/drawing/2014/main" val="20001"/>
                    </a:ext>
                  </a:extLst>
                </a:gridCol>
                <a:gridCol w="2577335">
                  <a:extLst>
                    <a:ext uri="{9D8B030D-6E8A-4147-A177-3AD203B41FA5}">
                      <a16:colId xmlns:a16="http://schemas.microsoft.com/office/drawing/2014/main" val="20002"/>
                    </a:ext>
                  </a:extLst>
                </a:gridCol>
              </a:tblGrid>
              <a:tr h="1028700">
                <a:tc>
                  <a:txBody>
                    <a:bodyPr/>
                    <a:lstStyle/>
                    <a:p>
                      <a:pPr algn="ctr">
                        <a:lnSpc>
                          <a:spcPts val="2100"/>
                        </a:lnSpc>
                        <a:defRPr/>
                      </a:pPr>
                      <a:r>
                        <a:rPr lang="en-US" sz="1500" b="1" dirty="0" err="1">
                          <a:solidFill>
                            <a:srgbClr val="000000"/>
                          </a:solidFill>
                          <a:sym typeface="Canva Sans Bold"/>
                        </a:rPr>
                        <a:t>Субстрат</a:t>
                      </a:r>
                      <a:endParaRPr lang="en-US" sz="1100" dirty="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b="1">
                          <a:solidFill>
                            <a:srgbClr val="000000"/>
                          </a:solidFill>
                          <a:sym typeface="Canva Sans Bold"/>
                        </a:rPr>
                        <a:t>Контрастність</a:t>
                      </a:r>
                      <a:endParaRPr lang="en-US" sz="110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b="1">
                          <a:solidFill>
                            <a:srgbClr val="000000"/>
                          </a:solidFill>
                          <a:sym typeface="Canva Sans Bold"/>
                        </a:rPr>
                        <a:t>Помітність</a:t>
                      </a:r>
                      <a:endParaRPr lang="en-US" sz="1100"/>
                    </a:p>
                  </a:txBody>
                  <a:tcPr marL="190500" marR="190500" marT="190500" marB="190500" anchor="ctr">
                    <a:solidFill>
                      <a:schemeClr val="accent3">
                        <a:lumMod val="60000"/>
                        <a:lumOff val="40000"/>
                      </a:schemeClr>
                    </a:solidFill>
                  </a:tcPr>
                </a:tc>
                <a:extLst>
                  <a:ext uri="{0D108BD9-81ED-4DB2-BD59-A6C34878D82A}">
                    <a16:rowId xmlns:a16="http://schemas.microsoft.com/office/drawing/2014/main" val="10000"/>
                  </a:ext>
                </a:extLst>
              </a:tr>
              <a:tr h="1028700">
                <a:tc>
                  <a:txBody>
                    <a:bodyPr/>
                    <a:lstStyle/>
                    <a:p>
                      <a:pPr algn="ctr">
                        <a:lnSpc>
                          <a:spcPts val="2100"/>
                        </a:lnSpc>
                        <a:defRPr/>
                      </a:pPr>
                      <a:r>
                        <a:rPr lang="en-US" sz="1500">
                          <a:solidFill>
                            <a:srgbClr val="000000"/>
                          </a:solidFill>
                          <a:sym typeface="Canva Sans"/>
                        </a:rPr>
                        <a:t>Трава</a:t>
                      </a:r>
                      <a:endParaRPr lang="en-US" sz="110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a:solidFill>
                            <a:srgbClr val="000000"/>
                          </a:solidFill>
                          <a:sym typeface="Canva Sans"/>
                        </a:rPr>
                        <a:t>5</a:t>
                      </a:r>
                      <a:endParaRPr lang="en-US" sz="110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a:solidFill>
                            <a:srgbClr val="000000"/>
                          </a:solidFill>
                          <a:sym typeface="Canva Sans"/>
                        </a:rPr>
                        <a:t>Висока</a:t>
                      </a:r>
                      <a:endParaRPr lang="en-US" sz="1100"/>
                    </a:p>
                  </a:txBody>
                  <a:tcPr marL="190500" marR="190500" marT="190500" marB="190500" anchor="ctr">
                    <a:solidFill>
                      <a:schemeClr val="accent3">
                        <a:lumMod val="60000"/>
                        <a:lumOff val="40000"/>
                      </a:schemeClr>
                    </a:solidFill>
                  </a:tcPr>
                </a:tc>
                <a:extLst>
                  <a:ext uri="{0D108BD9-81ED-4DB2-BD59-A6C34878D82A}">
                    <a16:rowId xmlns:a16="http://schemas.microsoft.com/office/drawing/2014/main" val="10001"/>
                  </a:ext>
                </a:extLst>
              </a:tr>
              <a:tr h="1028700">
                <a:tc>
                  <a:txBody>
                    <a:bodyPr/>
                    <a:lstStyle/>
                    <a:p>
                      <a:pPr algn="ctr">
                        <a:lnSpc>
                          <a:spcPts val="2100"/>
                        </a:lnSpc>
                        <a:defRPr/>
                      </a:pPr>
                      <a:r>
                        <a:rPr lang="en-US" sz="1500" dirty="0" err="1">
                          <a:solidFill>
                            <a:srgbClr val="000000"/>
                          </a:solidFill>
                          <a:sym typeface="Canva Sans"/>
                        </a:rPr>
                        <a:t>Опале</a:t>
                      </a:r>
                      <a:r>
                        <a:rPr lang="en-US" sz="1500" dirty="0">
                          <a:solidFill>
                            <a:srgbClr val="000000"/>
                          </a:solidFill>
                          <a:sym typeface="Canva Sans"/>
                        </a:rPr>
                        <a:t> </a:t>
                      </a:r>
                      <a:r>
                        <a:rPr lang="en-US" sz="1500" dirty="0" err="1">
                          <a:solidFill>
                            <a:srgbClr val="000000"/>
                          </a:solidFill>
                          <a:sym typeface="Canva Sans"/>
                        </a:rPr>
                        <a:t>листя</a:t>
                      </a:r>
                      <a:endParaRPr lang="en-US" sz="1100" dirty="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dirty="0">
                          <a:solidFill>
                            <a:srgbClr val="000000"/>
                          </a:solidFill>
                          <a:sym typeface="Canva Sans"/>
                        </a:rPr>
                        <a:t>2</a:t>
                      </a:r>
                      <a:endParaRPr lang="en-US" sz="1100" dirty="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a:solidFill>
                            <a:srgbClr val="000000"/>
                          </a:solidFill>
                          <a:sym typeface="Canva Sans"/>
                        </a:rPr>
                        <a:t>Середня</a:t>
                      </a:r>
                      <a:endParaRPr lang="en-US" sz="1100"/>
                    </a:p>
                  </a:txBody>
                  <a:tcPr marL="190500" marR="190500" marT="190500" marB="190500" anchor="ctr">
                    <a:solidFill>
                      <a:schemeClr val="accent3">
                        <a:lumMod val="60000"/>
                        <a:lumOff val="40000"/>
                      </a:schemeClr>
                    </a:solidFill>
                  </a:tcPr>
                </a:tc>
                <a:extLst>
                  <a:ext uri="{0D108BD9-81ED-4DB2-BD59-A6C34878D82A}">
                    <a16:rowId xmlns:a16="http://schemas.microsoft.com/office/drawing/2014/main" val="10002"/>
                  </a:ext>
                </a:extLst>
              </a:tr>
              <a:tr h="1028700">
                <a:tc>
                  <a:txBody>
                    <a:bodyPr/>
                    <a:lstStyle/>
                    <a:p>
                      <a:pPr algn="ctr">
                        <a:lnSpc>
                          <a:spcPts val="2100"/>
                        </a:lnSpc>
                        <a:defRPr/>
                      </a:pPr>
                      <a:r>
                        <a:rPr lang="en-US" sz="1500">
                          <a:solidFill>
                            <a:srgbClr val="000000"/>
                          </a:solidFill>
                          <a:sym typeface="Canva Sans"/>
                        </a:rPr>
                        <a:t>Кора</a:t>
                      </a:r>
                      <a:endParaRPr lang="en-US" sz="110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a:solidFill>
                            <a:srgbClr val="000000"/>
                          </a:solidFill>
                          <a:sym typeface="Canva Sans"/>
                        </a:rPr>
                        <a:t>3</a:t>
                      </a:r>
                      <a:endParaRPr lang="en-US" sz="1100"/>
                    </a:p>
                  </a:txBody>
                  <a:tcPr marL="190500" marR="190500" marT="190500" marB="190500" anchor="ctr">
                    <a:solidFill>
                      <a:schemeClr val="accent3">
                        <a:lumMod val="60000"/>
                        <a:lumOff val="40000"/>
                      </a:schemeClr>
                    </a:solidFill>
                  </a:tcPr>
                </a:tc>
                <a:tc>
                  <a:txBody>
                    <a:bodyPr/>
                    <a:lstStyle/>
                    <a:p>
                      <a:pPr algn="ctr">
                        <a:lnSpc>
                          <a:spcPts val="2100"/>
                        </a:lnSpc>
                        <a:defRPr/>
                      </a:pPr>
                      <a:r>
                        <a:rPr lang="en-US" sz="1500" dirty="0" err="1">
                          <a:solidFill>
                            <a:srgbClr val="000000"/>
                          </a:solidFill>
                          <a:sym typeface="Canva Sans"/>
                        </a:rPr>
                        <a:t>Помірна</a:t>
                      </a:r>
                      <a:endParaRPr lang="en-US" sz="1100" dirty="0"/>
                    </a:p>
                  </a:txBody>
                  <a:tcPr marL="190500" marR="190500" marT="190500" marB="190500" anchor="ctr">
                    <a:solidFill>
                      <a:schemeClr val="accent3">
                        <a:lumMod val="60000"/>
                        <a:lumOff val="40000"/>
                      </a:schemeClr>
                    </a:solidFill>
                  </a:tcPr>
                </a:tc>
                <a:extLst>
                  <a:ext uri="{0D108BD9-81ED-4DB2-BD59-A6C34878D82A}">
                    <a16:rowId xmlns:a16="http://schemas.microsoft.com/office/drawing/2014/main" val="10003"/>
                  </a:ext>
                </a:extLst>
              </a:tr>
            </a:tbl>
          </a:graphicData>
        </a:graphic>
      </p:graphicFrame>
      <p:grpSp>
        <p:nvGrpSpPr>
          <p:cNvPr id="11" name="Group 11"/>
          <p:cNvGrpSpPr/>
          <p:nvPr/>
        </p:nvGrpSpPr>
        <p:grpSpPr>
          <a:xfrm>
            <a:off x="9144000" y="6360085"/>
            <a:ext cx="2546678" cy="2546678"/>
            <a:chOff x="0" y="0"/>
            <a:chExt cx="812800" cy="812800"/>
          </a:xfrm>
        </p:grpSpPr>
        <p:sp>
          <p:nvSpPr>
            <p:cNvPr id="12" name="Freeform 12"/>
            <p:cNvSpPr/>
            <p:nvPr/>
          </p:nvSpPr>
          <p:spPr>
            <a:xfrm>
              <a:off x="0" y="0"/>
              <a:ext cx="812800" cy="812800"/>
            </a:xfrm>
            <a:custGeom>
              <a:avLst/>
              <a:gdLst/>
              <a:ahLst/>
              <a:cxnLst/>
              <a:rect l="l" t="t" r="r" b="b"/>
              <a:pathLst>
                <a:path w="812800" h="812800">
                  <a:moveTo>
                    <a:pt x="69920" y="0"/>
                  </a:moveTo>
                  <a:lnTo>
                    <a:pt x="742880" y="0"/>
                  </a:lnTo>
                  <a:cubicBezTo>
                    <a:pt x="781496" y="0"/>
                    <a:pt x="812800" y="31304"/>
                    <a:pt x="812800" y="69920"/>
                  </a:cubicBezTo>
                  <a:lnTo>
                    <a:pt x="812800" y="742880"/>
                  </a:lnTo>
                  <a:cubicBezTo>
                    <a:pt x="812800" y="781496"/>
                    <a:pt x="781496" y="812800"/>
                    <a:pt x="742880" y="812800"/>
                  </a:cubicBezTo>
                  <a:lnTo>
                    <a:pt x="69920" y="812800"/>
                  </a:lnTo>
                  <a:cubicBezTo>
                    <a:pt x="31304" y="812800"/>
                    <a:pt x="0" y="781496"/>
                    <a:pt x="0" y="742880"/>
                  </a:cubicBezTo>
                  <a:lnTo>
                    <a:pt x="0" y="69920"/>
                  </a:lnTo>
                  <a:cubicBezTo>
                    <a:pt x="0" y="31304"/>
                    <a:pt x="31304" y="0"/>
                    <a:pt x="69920" y="0"/>
                  </a:cubicBezTo>
                  <a:close/>
                </a:path>
              </a:pathLst>
            </a:custGeom>
            <a:blipFill>
              <a:blip r:embed="rId6"/>
              <a:stretch>
                <a:fillRect l="-68057" t="-114087" r="-73607" b="-108132"/>
              </a:stretch>
            </a:blipFill>
          </p:spPr>
        </p:sp>
      </p:grpSp>
      <p:grpSp>
        <p:nvGrpSpPr>
          <p:cNvPr id="13" name="Group 13"/>
          <p:cNvGrpSpPr/>
          <p:nvPr/>
        </p:nvGrpSpPr>
        <p:grpSpPr>
          <a:xfrm>
            <a:off x="12064240" y="6386390"/>
            <a:ext cx="2546678" cy="2546678"/>
            <a:chOff x="0" y="0"/>
            <a:chExt cx="812800" cy="812800"/>
          </a:xfrm>
        </p:grpSpPr>
        <p:sp>
          <p:nvSpPr>
            <p:cNvPr id="14" name="Freeform 14"/>
            <p:cNvSpPr/>
            <p:nvPr/>
          </p:nvSpPr>
          <p:spPr>
            <a:xfrm>
              <a:off x="0" y="0"/>
              <a:ext cx="812800" cy="812800"/>
            </a:xfrm>
            <a:custGeom>
              <a:avLst/>
              <a:gdLst/>
              <a:ahLst/>
              <a:cxnLst/>
              <a:rect l="l" t="t" r="r" b="b"/>
              <a:pathLst>
                <a:path w="812800" h="812800">
                  <a:moveTo>
                    <a:pt x="69920" y="0"/>
                  </a:moveTo>
                  <a:lnTo>
                    <a:pt x="742880" y="0"/>
                  </a:lnTo>
                  <a:cubicBezTo>
                    <a:pt x="781496" y="0"/>
                    <a:pt x="812800" y="31304"/>
                    <a:pt x="812800" y="69920"/>
                  </a:cubicBezTo>
                  <a:lnTo>
                    <a:pt x="812800" y="742880"/>
                  </a:lnTo>
                  <a:cubicBezTo>
                    <a:pt x="812800" y="781496"/>
                    <a:pt x="781496" y="812800"/>
                    <a:pt x="742880" y="812800"/>
                  </a:cubicBezTo>
                  <a:lnTo>
                    <a:pt x="69920" y="812800"/>
                  </a:lnTo>
                  <a:cubicBezTo>
                    <a:pt x="31304" y="812800"/>
                    <a:pt x="0" y="781496"/>
                    <a:pt x="0" y="742880"/>
                  </a:cubicBezTo>
                  <a:lnTo>
                    <a:pt x="0" y="69920"/>
                  </a:lnTo>
                  <a:cubicBezTo>
                    <a:pt x="0" y="31304"/>
                    <a:pt x="31304" y="0"/>
                    <a:pt x="69920" y="0"/>
                  </a:cubicBezTo>
                  <a:close/>
                </a:path>
              </a:pathLst>
            </a:custGeom>
            <a:blipFill>
              <a:blip r:embed="rId7"/>
              <a:stretch>
                <a:fillRect t="-16666" b="-16666"/>
              </a:stretch>
            </a:blipFill>
          </p:spPr>
        </p:sp>
      </p:grpSp>
      <p:grpSp>
        <p:nvGrpSpPr>
          <p:cNvPr id="15" name="Group 15"/>
          <p:cNvGrpSpPr/>
          <p:nvPr/>
        </p:nvGrpSpPr>
        <p:grpSpPr>
          <a:xfrm>
            <a:off x="14982393" y="6360085"/>
            <a:ext cx="2546678" cy="2546678"/>
            <a:chOff x="0" y="0"/>
            <a:chExt cx="812800" cy="812800"/>
          </a:xfrm>
        </p:grpSpPr>
        <p:sp>
          <p:nvSpPr>
            <p:cNvPr id="16" name="Freeform 16"/>
            <p:cNvSpPr/>
            <p:nvPr/>
          </p:nvSpPr>
          <p:spPr>
            <a:xfrm>
              <a:off x="0" y="0"/>
              <a:ext cx="812800" cy="812800"/>
            </a:xfrm>
            <a:custGeom>
              <a:avLst/>
              <a:gdLst/>
              <a:ahLst/>
              <a:cxnLst/>
              <a:rect l="l" t="t" r="r" b="b"/>
              <a:pathLst>
                <a:path w="812800" h="812800">
                  <a:moveTo>
                    <a:pt x="69920" y="0"/>
                  </a:moveTo>
                  <a:lnTo>
                    <a:pt x="742880" y="0"/>
                  </a:lnTo>
                  <a:cubicBezTo>
                    <a:pt x="781496" y="0"/>
                    <a:pt x="812800" y="31304"/>
                    <a:pt x="812800" y="69920"/>
                  </a:cubicBezTo>
                  <a:lnTo>
                    <a:pt x="812800" y="742880"/>
                  </a:lnTo>
                  <a:cubicBezTo>
                    <a:pt x="812800" y="781496"/>
                    <a:pt x="781496" y="812800"/>
                    <a:pt x="742880" y="812800"/>
                  </a:cubicBezTo>
                  <a:lnTo>
                    <a:pt x="69920" y="812800"/>
                  </a:lnTo>
                  <a:cubicBezTo>
                    <a:pt x="31304" y="812800"/>
                    <a:pt x="0" y="781496"/>
                    <a:pt x="0" y="742880"/>
                  </a:cubicBezTo>
                  <a:lnTo>
                    <a:pt x="0" y="69920"/>
                  </a:lnTo>
                  <a:cubicBezTo>
                    <a:pt x="0" y="31304"/>
                    <a:pt x="31304" y="0"/>
                    <a:pt x="69920" y="0"/>
                  </a:cubicBezTo>
                  <a:close/>
                </a:path>
              </a:pathLst>
            </a:custGeom>
            <a:blipFill>
              <a:blip r:embed="rId8"/>
              <a:stretch>
                <a:fillRect l="-3484" t="-40301" r="-11203" b="-12616"/>
              </a:stretch>
            </a:blipFill>
          </p:spPr>
        </p:sp>
      </p:grpSp>
      <p:sp>
        <p:nvSpPr>
          <p:cNvPr id="17" name="TextBox 17"/>
          <p:cNvSpPr txBox="1"/>
          <p:nvPr/>
        </p:nvSpPr>
        <p:spPr>
          <a:xfrm>
            <a:off x="478694" y="3681845"/>
            <a:ext cx="7527547" cy="3977884"/>
          </a:xfrm>
          <a:prstGeom prst="rect">
            <a:avLst/>
          </a:prstGeom>
        </p:spPr>
        <p:txBody>
          <a:bodyPr lIns="0" tIns="0" rIns="0" bIns="0" rtlCol="0" anchor="t">
            <a:spAutoFit/>
          </a:bodyPr>
          <a:lstStyle/>
          <a:p>
            <a:pPr algn="just">
              <a:lnSpc>
                <a:spcPts val="3174"/>
              </a:lnSpc>
            </a:pPr>
            <a:r>
              <a:rPr lang="en-US" sz="2267" b="1">
                <a:solidFill>
                  <a:srgbClr val="000000"/>
                </a:solidFill>
                <a:latin typeface="Inter Semi-Bold"/>
                <a:ea typeface="Inter Semi-Bold"/>
                <a:cs typeface="Inter Semi-Bold"/>
                <a:sym typeface="Inter Semi-Bold"/>
              </a:rPr>
              <a:t>  Що тип рослинного субстрату впливає на візуальну помітність клопа-солдатика Pyrrhocoris apterus, а не на його фактичне забарвлення. Найвища контрастність спостерігається на зеленій траві, тоді як на листяному опаді та корі дерев вона знижується, забезпечуючи часткове маскування. Таким чином, сприйняття забарвлення залежить від фону середовища, що також впливає на його взаємодію з іншими організмами у трофічних зв’язках як консумента та потенційної здобичі.</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06406" y="9258300"/>
            <a:ext cx="19300813" cy="1374547"/>
            <a:chOff x="0" y="0"/>
            <a:chExt cx="5083342" cy="362021"/>
          </a:xfrm>
        </p:grpSpPr>
        <p:sp>
          <p:nvSpPr>
            <p:cNvPr id="3" name="Freeform 3"/>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4" name="TextBox 4"/>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0515" y="-68235"/>
            <a:ext cx="4695523" cy="4695523"/>
          </a:xfrm>
          <a:custGeom>
            <a:avLst/>
            <a:gdLst/>
            <a:ahLst/>
            <a:cxnLst/>
            <a:rect l="l" t="t" r="r" b="b"/>
            <a:pathLst>
              <a:path w="4695523" h="4695523">
                <a:moveTo>
                  <a:pt x="0" y="0"/>
                </a:moveTo>
                <a:lnTo>
                  <a:pt x="4695522" y="0"/>
                </a:lnTo>
                <a:lnTo>
                  <a:pt x="4695522" y="4695523"/>
                </a:lnTo>
                <a:lnTo>
                  <a:pt x="0" y="46955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252706" y="5266663"/>
            <a:ext cx="11859975" cy="4404893"/>
            <a:chOff x="0" y="0"/>
            <a:chExt cx="3123615" cy="1160137"/>
          </a:xfrm>
        </p:grpSpPr>
        <p:sp>
          <p:nvSpPr>
            <p:cNvPr id="7" name="Freeform 7"/>
            <p:cNvSpPr/>
            <p:nvPr/>
          </p:nvSpPr>
          <p:spPr>
            <a:xfrm>
              <a:off x="0" y="0"/>
              <a:ext cx="3123615" cy="1160137"/>
            </a:xfrm>
            <a:custGeom>
              <a:avLst/>
              <a:gdLst/>
              <a:ahLst/>
              <a:cxnLst/>
              <a:rect l="l" t="t" r="r" b="b"/>
              <a:pathLst>
                <a:path w="3123615" h="1160137">
                  <a:moveTo>
                    <a:pt x="32639" y="0"/>
                  </a:moveTo>
                  <a:lnTo>
                    <a:pt x="3090976" y="0"/>
                  </a:lnTo>
                  <a:cubicBezTo>
                    <a:pt x="3099632" y="0"/>
                    <a:pt x="3107934" y="3439"/>
                    <a:pt x="3114055" y="9560"/>
                  </a:cubicBezTo>
                  <a:cubicBezTo>
                    <a:pt x="3120176" y="15681"/>
                    <a:pt x="3123615" y="23982"/>
                    <a:pt x="3123615" y="32639"/>
                  </a:cubicBezTo>
                  <a:lnTo>
                    <a:pt x="3123615" y="1127498"/>
                  </a:lnTo>
                  <a:cubicBezTo>
                    <a:pt x="3123615" y="1136154"/>
                    <a:pt x="3120176" y="1144456"/>
                    <a:pt x="3114055" y="1150577"/>
                  </a:cubicBezTo>
                  <a:cubicBezTo>
                    <a:pt x="3107934" y="1156698"/>
                    <a:pt x="3099632" y="1160137"/>
                    <a:pt x="3090976" y="1160137"/>
                  </a:cubicBezTo>
                  <a:lnTo>
                    <a:pt x="32639" y="1160137"/>
                  </a:lnTo>
                  <a:cubicBezTo>
                    <a:pt x="23982" y="1160137"/>
                    <a:pt x="15681" y="1156698"/>
                    <a:pt x="9560" y="1150577"/>
                  </a:cubicBezTo>
                  <a:cubicBezTo>
                    <a:pt x="3439" y="1144456"/>
                    <a:pt x="0" y="1136154"/>
                    <a:pt x="0" y="1127498"/>
                  </a:cubicBezTo>
                  <a:lnTo>
                    <a:pt x="0" y="32639"/>
                  </a:lnTo>
                  <a:cubicBezTo>
                    <a:pt x="0" y="23982"/>
                    <a:pt x="3439" y="15681"/>
                    <a:pt x="9560" y="9560"/>
                  </a:cubicBezTo>
                  <a:cubicBezTo>
                    <a:pt x="15681" y="3439"/>
                    <a:pt x="23982" y="0"/>
                    <a:pt x="32639" y="0"/>
                  </a:cubicBezTo>
                  <a:close/>
                </a:path>
              </a:pathLst>
            </a:custGeom>
            <a:solidFill>
              <a:srgbClr val="8BC29F"/>
            </a:solidFill>
          </p:spPr>
        </p:sp>
        <p:sp>
          <p:nvSpPr>
            <p:cNvPr id="8" name="TextBox 8"/>
            <p:cNvSpPr txBox="1"/>
            <p:nvPr/>
          </p:nvSpPr>
          <p:spPr>
            <a:xfrm>
              <a:off x="0" y="-38100"/>
              <a:ext cx="3123615" cy="1198237"/>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1659556" y="-2575112"/>
            <a:ext cx="5448240" cy="9076241"/>
            <a:chOff x="0" y="0"/>
            <a:chExt cx="850166" cy="1416294"/>
          </a:xfrm>
        </p:grpSpPr>
        <p:sp>
          <p:nvSpPr>
            <p:cNvPr id="10" name="Freeform 10"/>
            <p:cNvSpPr/>
            <p:nvPr/>
          </p:nvSpPr>
          <p:spPr>
            <a:xfrm>
              <a:off x="0" y="0"/>
              <a:ext cx="850166" cy="1416294"/>
            </a:xfrm>
            <a:custGeom>
              <a:avLst/>
              <a:gdLst/>
              <a:ahLst/>
              <a:cxnLst/>
              <a:rect l="l" t="t" r="r" b="b"/>
              <a:pathLst>
                <a:path w="850166" h="1416294">
                  <a:moveTo>
                    <a:pt x="283542" y="1397225"/>
                  </a:moveTo>
                  <a:cubicBezTo>
                    <a:pt x="327127" y="1408739"/>
                    <a:pt x="376679" y="1416294"/>
                    <a:pt x="425312" y="1416294"/>
                  </a:cubicBezTo>
                  <a:cubicBezTo>
                    <a:pt x="473946" y="1416294"/>
                    <a:pt x="520745" y="1409817"/>
                    <a:pt x="563871" y="1398303"/>
                  </a:cubicBezTo>
                  <a:cubicBezTo>
                    <a:pt x="564790" y="1397944"/>
                    <a:pt x="565707" y="1397944"/>
                    <a:pt x="566624" y="1397584"/>
                  </a:cubicBezTo>
                  <a:cubicBezTo>
                    <a:pt x="728582" y="1351529"/>
                    <a:pt x="847872" y="1229915"/>
                    <a:pt x="850166" y="1074387"/>
                  </a:cubicBezTo>
                  <a:lnTo>
                    <a:pt x="850166" y="0"/>
                  </a:lnTo>
                  <a:lnTo>
                    <a:pt x="0" y="0"/>
                  </a:lnTo>
                  <a:lnTo>
                    <a:pt x="0" y="1073589"/>
                  </a:lnTo>
                  <a:cubicBezTo>
                    <a:pt x="2294" y="1230634"/>
                    <a:pt x="119748" y="1352249"/>
                    <a:pt x="283542" y="1397225"/>
                  </a:cubicBezTo>
                  <a:close/>
                </a:path>
              </a:pathLst>
            </a:custGeom>
            <a:solidFill>
              <a:srgbClr val="134030"/>
            </a:solidFill>
          </p:spPr>
        </p:sp>
        <p:sp>
          <p:nvSpPr>
            <p:cNvPr id="11" name="TextBox 11"/>
            <p:cNvSpPr txBox="1"/>
            <p:nvPr/>
          </p:nvSpPr>
          <p:spPr>
            <a:xfrm>
              <a:off x="0" y="-38100"/>
              <a:ext cx="850166" cy="1327394"/>
            </a:xfrm>
            <a:prstGeom prst="rect">
              <a:avLst/>
            </a:prstGeom>
          </p:spPr>
          <p:txBody>
            <a:bodyPr lIns="50800" tIns="50800" rIns="50800" bIns="50800" rtlCol="0" anchor="ctr"/>
            <a:lstStyle/>
            <a:p>
              <a:pPr algn="ctr">
                <a:lnSpc>
                  <a:spcPts val="2659"/>
                </a:lnSpc>
              </a:pPr>
              <a:endParaRPr/>
            </a:p>
          </p:txBody>
        </p:sp>
      </p:grpSp>
      <p:grpSp>
        <p:nvGrpSpPr>
          <p:cNvPr id="12" name="Group 12"/>
          <p:cNvGrpSpPr>
            <a:grpSpLocks noChangeAspect="1"/>
          </p:cNvGrpSpPr>
          <p:nvPr/>
        </p:nvGrpSpPr>
        <p:grpSpPr>
          <a:xfrm>
            <a:off x="12357666" y="1028700"/>
            <a:ext cx="4237963" cy="4237963"/>
            <a:chOff x="0" y="0"/>
            <a:chExt cx="6350000" cy="6350000"/>
          </a:xfrm>
        </p:grpSpPr>
        <p:sp>
          <p:nvSpPr>
            <p:cNvPr id="13" name="Freeform 13"/>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80A88F"/>
            </a:solidFill>
          </p:spPr>
        </p:sp>
        <p:sp>
          <p:nvSpPr>
            <p:cNvPr id="14" name="Freeform 14"/>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4"/>
              <a:stretch>
                <a:fillRect l="223" t="-3632" r="223" b="-74143"/>
              </a:stretch>
            </a:blipFill>
          </p:spPr>
        </p:sp>
      </p:grpSp>
      <p:grpSp>
        <p:nvGrpSpPr>
          <p:cNvPr id="15" name="Group 15"/>
          <p:cNvGrpSpPr/>
          <p:nvPr/>
        </p:nvGrpSpPr>
        <p:grpSpPr>
          <a:xfrm>
            <a:off x="13931147" y="5895244"/>
            <a:ext cx="1135569" cy="1135569"/>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72A"/>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9398555" y="1491073"/>
            <a:ext cx="611455" cy="611455"/>
          </a:xfrm>
          <a:custGeom>
            <a:avLst/>
            <a:gdLst/>
            <a:ahLst/>
            <a:cxnLst/>
            <a:rect l="l" t="t" r="r" b="b"/>
            <a:pathLst>
              <a:path w="611455" h="611455">
                <a:moveTo>
                  <a:pt x="0" y="0"/>
                </a:moveTo>
                <a:lnTo>
                  <a:pt x="611454" y="0"/>
                </a:lnTo>
                <a:lnTo>
                  <a:pt x="611454" y="611455"/>
                </a:lnTo>
                <a:lnTo>
                  <a:pt x="0" y="6114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Freeform 19"/>
          <p:cNvSpPr/>
          <p:nvPr/>
        </p:nvSpPr>
        <p:spPr>
          <a:xfrm>
            <a:off x="14285591" y="6144079"/>
            <a:ext cx="426680" cy="637901"/>
          </a:xfrm>
          <a:custGeom>
            <a:avLst/>
            <a:gdLst/>
            <a:ahLst/>
            <a:cxnLst/>
            <a:rect l="l" t="t" r="r" b="b"/>
            <a:pathLst>
              <a:path w="426680" h="637901">
                <a:moveTo>
                  <a:pt x="0" y="0"/>
                </a:moveTo>
                <a:lnTo>
                  <a:pt x="426681" y="0"/>
                </a:lnTo>
                <a:lnTo>
                  <a:pt x="426681" y="637900"/>
                </a:lnTo>
                <a:lnTo>
                  <a:pt x="0" y="6379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0" y="651620"/>
            <a:ext cx="2227246" cy="2227246"/>
          </a:xfrm>
          <a:custGeom>
            <a:avLst/>
            <a:gdLst/>
            <a:ahLst/>
            <a:cxnLst/>
            <a:rect l="l" t="t" r="r" b="b"/>
            <a:pathLst>
              <a:path w="2227246" h="2227246">
                <a:moveTo>
                  <a:pt x="0" y="0"/>
                </a:moveTo>
                <a:lnTo>
                  <a:pt x="2227246" y="0"/>
                </a:lnTo>
                <a:lnTo>
                  <a:pt x="2227246" y="2227246"/>
                </a:lnTo>
                <a:lnTo>
                  <a:pt x="0" y="222724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1" name="Freeform 21"/>
          <p:cNvSpPr/>
          <p:nvPr/>
        </p:nvSpPr>
        <p:spPr>
          <a:xfrm>
            <a:off x="12031751" y="5895244"/>
            <a:ext cx="6641596" cy="4391756"/>
          </a:xfrm>
          <a:custGeom>
            <a:avLst/>
            <a:gdLst/>
            <a:ahLst/>
            <a:cxnLst/>
            <a:rect l="l" t="t" r="r" b="b"/>
            <a:pathLst>
              <a:path w="6641596" h="4391756">
                <a:moveTo>
                  <a:pt x="0" y="0"/>
                </a:moveTo>
                <a:lnTo>
                  <a:pt x="6641596" y="0"/>
                </a:lnTo>
                <a:lnTo>
                  <a:pt x="6641596" y="4391756"/>
                </a:lnTo>
                <a:lnTo>
                  <a:pt x="0" y="4391756"/>
                </a:lnTo>
                <a:lnTo>
                  <a:pt x="0" y="0"/>
                </a:lnTo>
                <a:close/>
              </a:path>
            </a:pathLst>
          </a:custGeom>
          <a:blipFill>
            <a:blip r:embed="rId11"/>
            <a:stretch>
              <a:fillRect/>
            </a:stretch>
          </a:blipFill>
        </p:spPr>
      </p:sp>
      <p:sp>
        <p:nvSpPr>
          <p:cNvPr id="22" name="Freeform 22"/>
          <p:cNvSpPr/>
          <p:nvPr/>
        </p:nvSpPr>
        <p:spPr>
          <a:xfrm flipH="1">
            <a:off x="8390586" y="1287423"/>
            <a:ext cx="4241762" cy="4241762"/>
          </a:xfrm>
          <a:custGeom>
            <a:avLst/>
            <a:gdLst/>
            <a:ahLst/>
            <a:cxnLst/>
            <a:rect l="l" t="t" r="r" b="b"/>
            <a:pathLst>
              <a:path w="4241762" h="4241762">
                <a:moveTo>
                  <a:pt x="4241762" y="0"/>
                </a:moveTo>
                <a:lnTo>
                  <a:pt x="0" y="0"/>
                </a:lnTo>
                <a:lnTo>
                  <a:pt x="0" y="4241762"/>
                </a:lnTo>
                <a:lnTo>
                  <a:pt x="4241762" y="4241762"/>
                </a:lnTo>
                <a:lnTo>
                  <a:pt x="4241762" y="0"/>
                </a:lnTo>
                <a:close/>
              </a:path>
            </a:pathLst>
          </a:custGeom>
          <a:blipFill>
            <a:blip r:embed="rId12"/>
            <a:stretch>
              <a:fillRect/>
            </a:stretch>
          </a:blipFill>
        </p:spPr>
      </p:sp>
      <p:sp>
        <p:nvSpPr>
          <p:cNvPr id="23" name="TextBox 23"/>
          <p:cNvSpPr txBox="1"/>
          <p:nvPr/>
        </p:nvSpPr>
        <p:spPr>
          <a:xfrm>
            <a:off x="577574" y="5472035"/>
            <a:ext cx="10478031" cy="3937000"/>
          </a:xfrm>
          <a:prstGeom prst="rect">
            <a:avLst/>
          </a:prstGeom>
        </p:spPr>
        <p:txBody>
          <a:bodyPr lIns="0" tIns="0" rIns="0" bIns="0" rtlCol="0" anchor="t">
            <a:spAutoFit/>
          </a:bodyPr>
          <a:lstStyle/>
          <a:p>
            <a:pPr algn="just">
              <a:lnSpc>
                <a:spcPts val="3500"/>
              </a:lnSpc>
            </a:pPr>
            <a:r>
              <a:rPr lang="en-US" sz="2500" b="1">
                <a:solidFill>
                  <a:srgbClr val="000000"/>
                </a:solidFill>
                <a:latin typeface="Inter Semi-Bold"/>
                <a:ea typeface="Inter Semi-Bold"/>
                <a:cs typeface="Inter Semi-Bold"/>
                <a:sym typeface="Inter Semi-Bold"/>
              </a:rPr>
              <a:t>На підготовчому етапі було відібрано 8 особин, які поділено на дві групи: «світлі» (з меншою кількістю чорного пігменту) та «темні» (з великими чорними плямами). Для проведення експерименту використовували настільну лампу як джерело світла і тепла, білий картон як поверхню, секундомір та кімнатний термометр. На етапі «охолодження» комах помістили у холодильник на 3 хвилин, унаслідок чого вони стали малорухливими, що дозволило створити однакові стартові умови.</a:t>
            </a:r>
          </a:p>
        </p:txBody>
      </p:sp>
      <p:sp>
        <p:nvSpPr>
          <p:cNvPr id="24" name="TextBox 24"/>
          <p:cNvSpPr txBox="1"/>
          <p:nvPr/>
        </p:nvSpPr>
        <p:spPr>
          <a:xfrm>
            <a:off x="1636261" y="177760"/>
            <a:ext cx="6986506" cy="2238376"/>
          </a:xfrm>
          <a:prstGeom prst="rect">
            <a:avLst/>
          </a:prstGeom>
        </p:spPr>
        <p:txBody>
          <a:bodyPr lIns="0" tIns="0" rIns="0" bIns="0" rtlCol="0" anchor="t">
            <a:spAutoFit/>
          </a:bodyPr>
          <a:lstStyle/>
          <a:p>
            <a:pPr algn="r">
              <a:lnSpc>
                <a:spcPts val="8775"/>
              </a:lnSpc>
            </a:pPr>
            <a:r>
              <a:rPr lang="en-US" sz="7500" b="1">
                <a:solidFill>
                  <a:srgbClr val="134030"/>
                </a:solidFill>
                <a:latin typeface="Aileron Heavy"/>
                <a:ea typeface="Aileron Heavy"/>
                <a:cs typeface="Aileron Heavy"/>
                <a:sym typeface="Aileron Heavy"/>
              </a:rPr>
              <a:t>ВИКОНАННЯ</a:t>
            </a:r>
            <a:r>
              <a:rPr lang="en-US" sz="7500" b="1">
                <a:solidFill>
                  <a:srgbClr val="000000"/>
                </a:solidFill>
                <a:latin typeface="Aileron Heavy"/>
                <a:ea typeface="Aileron Heavy"/>
                <a:cs typeface="Aileron Heavy"/>
                <a:sym typeface="Aileron Heavy"/>
              </a:rPr>
              <a:t> ЗАВДАННЯ</a:t>
            </a:r>
          </a:p>
        </p:txBody>
      </p:sp>
      <p:sp>
        <p:nvSpPr>
          <p:cNvPr id="25" name="TextBox 25"/>
          <p:cNvSpPr txBox="1"/>
          <p:nvPr/>
        </p:nvSpPr>
        <p:spPr>
          <a:xfrm>
            <a:off x="2773069" y="4413192"/>
            <a:ext cx="9584597" cy="899161"/>
          </a:xfrm>
          <a:prstGeom prst="rect">
            <a:avLst/>
          </a:prstGeom>
        </p:spPr>
        <p:txBody>
          <a:bodyPr lIns="0" tIns="0" rIns="0" bIns="0" rtlCol="0" anchor="t">
            <a:spAutoFit/>
          </a:bodyPr>
          <a:lstStyle/>
          <a:p>
            <a:pPr algn="l">
              <a:lnSpc>
                <a:spcPts val="7020"/>
              </a:lnSpc>
            </a:pPr>
            <a:r>
              <a:rPr lang="en-US" sz="6000" b="1">
                <a:solidFill>
                  <a:srgbClr val="134030"/>
                </a:solidFill>
                <a:latin typeface="Aileron Bold"/>
                <a:ea typeface="Aileron Bold"/>
                <a:cs typeface="Aileron Bold"/>
                <a:sym typeface="Aileron Bold"/>
              </a:rPr>
              <a:t>ЕКСПЕРИМЕНТ</a:t>
            </a:r>
          </a:p>
        </p:txBody>
      </p:sp>
      <p:sp>
        <p:nvSpPr>
          <p:cNvPr id="26" name="TextBox 26"/>
          <p:cNvSpPr txBox="1"/>
          <p:nvPr/>
        </p:nvSpPr>
        <p:spPr>
          <a:xfrm>
            <a:off x="1028700" y="2660591"/>
            <a:ext cx="8030377" cy="1495426"/>
          </a:xfrm>
          <a:prstGeom prst="rect">
            <a:avLst/>
          </a:prstGeom>
        </p:spPr>
        <p:txBody>
          <a:bodyPr lIns="0" tIns="0" rIns="0" bIns="0" rtlCol="0" anchor="t">
            <a:spAutoFit/>
          </a:bodyPr>
          <a:lstStyle/>
          <a:p>
            <a:pPr algn="ctr">
              <a:lnSpc>
                <a:spcPts val="2925"/>
              </a:lnSpc>
            </a:pPr>
            <a:r>
              <a:rPr lang="en-US" sz="2500" b="1">
                <a:solidFill>
                  <a:srgbClr val="134030"/>
                </a:solidFill>
                <a:latin typeface="Aileron Bold"/>
                <a:ea typeface="Aileron Bold"/>
                <a:cs typeface="Aileron Bold"/>
                <a:sym typeface="Aileron Bold"/>
              </a:rPr>
              <a:t>ВСТАНОВИТИ ВЗАЄМОЗВ’ЯЗОК МІЖ ТЕМПЕРАТУРОЮ ПОВЕРХНІ (ЯК НАСЛІДКОМ ОСВІТЛЕННЯ) ТА ІНТЕНСИВНІСТЮ ЗАБАРВЛЕННЯ КОМАХ.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sp>
        <p:nvSpPr>
          <p:cNvPr id="2" name="Freeform 2"/>
          <p:cNvSpPr/>
          <p:nvPr/>
        </p:nvSpPr>
        <p:spPr>
          <a:xfrm>
            <a:off x="8578778" y="-694818"/>
            <a:ext cx="2809275" cy="2145265"/>
          </a:xfrm>
          <a:custGeom>
            <a:avLst/>
            <a:gdLst/>
            <a:ahLst/>
            <a:cxnLst/>
            <a:rect l="l" t="t" r="r" b="b"/>
            <a:pathLst>
              <a:path w="2809275" h="2145265">
                <a:moveTo>
                  <a:pt x="0" y="0"/>
                </a:moveTo>
                <a:lnTo>
                  <a:pt x="2809275" y="0"/>
                </a:lnTo>
                <a:lnTo>
                  <a:pt x="2809275" y="2145265"/>
                </a:lnTo>
                <a:lnTo>
                  <a:pt x="0" y="21452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9456102" y="3619393"/>
            <a:ext cx="8551370" cy="4667518"/>
            <a:chOff x="0" y="0"/>
            <a:chExt cx="2252213" cy="1229305"/>
          </a:xfrm>
        </p:grpSpPr>
        <p:sp>
          <p:nvSpPr>
            <p:cNvPr id="4" name="Freeform 4"/>
            <p:cNvSpPr/>
            <p:nvPr/>
          </p:nvSpPr>
          <p:spPr>
            <a:xfrm>
              <a:off x="0" y="0"/>
              <a:ext cx="2252213" cy="1229305"/>
            </a:xfrm>
            <a:custGeom>
              <a:avLst/>
              <a:gdLst/>
              <a:ahLst/>
              <a:cxnLst/>
              <a:rect l="l" t="t" r="r" b="b"/>
              <a:pathLst>
                <a:path w="2252213" h="1229305">
                  <a:moveTo>
                    <a:pt x="45267" y="0"/>
                  </a:moveTo>
                  <a:lnTo>
                    <a:pt x="2206946" y="0"/>
                  </a:lnTo>
                  <a:cubicBezTo>
                    <a:pt x="2218951" y="0"/>
                    <a:pt x="2230465" y="4769"/>
                    <a:pt x="2238954" y="13258"/>
                  </a:cubicBezTo>
                  <a:cubicBezTo>
                    <a:pt x="2247443" y="21748"/>
                    <a:pt x="2252213" y="33262"/>
                    <a:pt x="2252213" y="45267"/>
                  </a:cubicBezTo>
                  <a:lnTo>
                    <a:pt x="2252213" y="1184038"/>
                  </a:lnTo>
                  <a:cubicBezTo>
                    <a:pt x="2252213" y="1209039"/>
                    <a:pt x="2231946" y="1229305"/>
                    <a:pt x="2206946" y="1229305"/>
                  </a:cubicBezTo>
                  <a:lnTo>
                    <a:pt x="45267" y="1229305"/>
                  </a:lnTo>
                  <a:cubicBezTo>
                    <a:pt x="33262" y="1229305"/>
                    <a:pt x="21748" y="1224536"/>
                    <a:pt x="13258" y="1216047"/>
                  </a:cubicBezTo>
                  <a:cubicBezTo>
                    <a:pt x="4769" y="1207558"/>
                    <a:pt x="0" y="1196044"/>
                    <a:pt x="0" y="1184038"/>
                  </a:cubicBezTo>
                  <a:lnTo>
                    <a:pt x="0" y="45267"/>
                  </a:lnTo>
                  <a:cubicBezTo>
                    <a:pt x="0" y="33262"/>
                    <a:pt x="4769" y="21748"/>
                    <a:pt x="13258" y="13258"/>
                  </a:cubicBezTo>
                  <a:cubicBezTo>
                    <a:pt x="21748" y="4769"/>
                    <a:pt x="33262" y="0"/>
                    <a:pt x="45267" y="0"/>
                  </a:cubicBezTo>
                  <a:close/>
                </a:path>
              </a:pathLst>
            </a:custGeom>
            <a:solidFill>
              <a:srgbClr val="8BC29F"/>
            </a:solidFill>
          </p:spPr>
        </p:sp>
        <p:sp>
          <p:nvSpPr>
            <p:cNvPr id="5" name="TextBox 5"/>
            <p:cNvSpPr txBox="1"/>
            <p:nvPr/>
          </p:nvSpPr>
          <p:spPr>
            <a:xfrm>
              <a:off x="0" y="-38100"/>
              <a:ext cx="2252213" cy="1267405"/>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506406" y="9258300"/>
            <a:ext cx="19300813" cy="1374547"/>
            <a:chOff x="0" y="0"/>
            <a:chExt cx="5083342" cy="362021"/>
          </a:xfrm>
        </p:grpSpPr>
        <p:sp>
          <p:nvSpPr>
            <p:cNvPr id="7" name="Freeform 7"/>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8" name="TextBox 8"/>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461281" y="377815"/>
            <a:ext cx="8033547" cy="2963085"/>
            <a:chOff x="0" y="0"/>
            <a:chExt cx="2115831" cy="780401"/>
          </a:xfrm>
        </p:grpSpPr>
        <p:sp>
          <p:nvSpPr>
            <p:cNvPr id="10" name="Freeform 10"/>
            <p:cNvSpPr/>
            <p:nvPr/>
          </p:nvSpPr>
          <p:spPr>
            <a:xfrm>
              <a:off x="0" y="0"/>
              <a:ext cx="2115831" cy="780401"/>
            </a:xfrm>
            <a:custGeom>
              <a:avLst/>
              <a:gdLst/>
              <a:ahLst/>
              <a:cxnLst/>
              <a:rect l="l" t="t" r="r" b="b"/>
              <a:pathLst>
                <a:path w="2115831" h="780401">
                  <a:moveTo>
                    <a:pt x="48185" y="0"/>
                  </a:moveTo>
                  <a:lnTo>
                    <a:pt x="2067646" y="0"/>
                  </a:lnTo>
                  <a:cubicBezTo>
                    <a:pt x="2094258" y="0"/>
                    <a:pt x="2115831" y="21573"/>
                    <a:pt x="2115831" y="48185"/>
                  </a:cubicBezTo>
                  <a:lnTo>
                    <a:pt x="2115831" y="732216"/>
                  </a:lnTo>
                  <a:cubicBezTo>
                    <a:pt x="2115831" y="744995"/>
                    <a:pt x="2110755" y="757251"/>
                    <a:pt x="2101718" y="766288"/>
                  </a:cubicBezTo>
                  <a:cubicBezTo>
                    <a:pt x="2092682" y="775324"/>
                    <a:pt x="2080426" y="780401"/>
                    <a:pt x="2067646" y="780401"/>
                  </a:cubicBezTo>
                  <a:lnTo>
                    <a:pt x="48185" y="780401"/>
                  </a:lnTo>
                  <a:cubicBezTo>
                    <a:pt x="35405" y="780401"/>
                    <a:pt x="23149" y="775324"/>
                    <a:pt x="14113" y="766288"/>
                  </a:cubicBezTo>
                  <a:cubicBezTo>
                    <a:pt x="5077" y="757251"/>
                    <a:pt x="0" y="744995"/>
                    <a:pt x="0" y="732216"/>
                  </a:cubicBezTo>
                  <a:lnTo>
                    <a:pt x="0" y="48185"/>
                  </a:lnTo>
                  <a:cubicBezTo>
                    <a:pt x="0" y="35405"/>
                    <a:pt x="5077" y="23149"/>
                    <a:pt x="14113" y="14113"/>
                  </a:cubicBezTo>
                  <a:cubicBezTo>
                    <a:pt x="23149" y="5077"/>
                    <a:pt x="35405" y="0"/>
                    <a:pt x="48185" y="0"/>
                  </a:cubicBezTo>
                  <a:close/>
                </a:path>
              </a:pathLst>
            </a:custGeom>
            <a:solidFill>
              <a:srgbClr val="8BC29F"/>
            </a:solidFill>
          </p:spPr>
        </p:sp>
        <p:sp>
          <p:nvSpPr>
            <p:cNvPr id="11" name="TextBox 11"/>
            <p:cNvSpPr txBox="1"/>
            <p:nvPr/>
          </p:nvSpPr>
          <p:spPr>
            <a:xfrm>
              <a:off x="0" y="-38100"/>
              <a:ext cx="2115831" cy="818501"/>
            </a:xfrm>
            <a:prstGeom prst="rect">
              <a:avLst/>
            </a:prstGeom>
          </p:spPr>
          <p:txBody>
            <a:bodyPr lIns="50800" tIns="50800" rIns="50800" bIns="50800" rtlCol="0" anchor="ctr"/>
            <a:lstStyle/>
            <a:p>
              <a:pPr algn="ctr">
                <a:lnSpc>
                  <a:spcPts val="2659"/>
                </a:lnSpc>
                <a:spcBef>
                  <a:spcPct val="0"/>
                </a:spcBef>
              </a:pPr>
              <a:endParaRPr/>
            </a:p>
          </p:txBody>
        </p:sp>
      </p:grpSp>
      <p:sp>
        <p:nvSpPr>
          <p:cNvPr id="12" name="Freeform 12"/>
          <p:cNvSpPr/>
          <p:nvPr/>
        </p:nvSpPr>
        <p:spPr>
          <a:xfrm>
            <a:off x="14965263" y="702848"/>
            <a:ext cx="2509355" cy="374122"/>
          </a:xfrm>
          <a:custGeom>
            <a:avLst/>
            <a:gdLst/>
            <a:ahLst/>
            <a:cxnLst/>
            <a:rect l="l" t="t" r="r" b="b"/>
            <a:pathLst>
              <a:path w="2509355" h="374122">
                <a:moveTo>
                  <a:pt x="0" y="0"/>
                </a:moveTo>
                <a:lnTo>
                  <a:pt x="2509355" y="0"/>
                </a:lnTo>
                <a:lnTo>
                  <a:pt x="2509355" y="374122"/>
                </a:lnTo>
                <a:lnTo>
                  <a:pt x="0" y="3741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3" name="Group 13"/>
          <p:cNvGrpSpPr/>
          <p:nvPr/>
        </p:nvGrpSpPr>
        <p:grpSpPr>
          <a:xfrm>
            <a:off x="3562419" y="3619393"/>
            <a:ext cx="2546678" cy="2546678"/>
            <a:chOff x="0" y="0"/>
            <a:chExt cx="812800" cy="812800"/>
          </a:xfrm>
        </p:grpSpPr>
        <p:sp>
          <p:nvSpPr>
            <p:cNvPr id="14" name="Freeform 14"/>
            <p:cNvSpPr/>
            <p:nvPr/>
          </p:nvSpPr>
          <p:spPr>
            <a:xfrm>
              <a:off x="0" y="0"/>
              <a:ext cx="812800" cy="812800"/>
            </a:xfrm>
            <a:custGeom>
              <a:avLst/>
              <a:gdLst/>
              <a:ahLst/>
              <a:cxnLst/>
              <a:rect l="l" t="t" r="r" b="b"/>
              <a:pathLst>
                <a:path w="812800" h="812800">
                  <a:moveTo>
                    <a:pt x="69920" y="0"/>
                  </a:moveTo>
                  <a:lnTo>
                    <a:pt x="742880" y="0"/>
                  </a:lnTo>
                  <a:cubicBezTo>
                    <a:pt x="781496" y="0"/>
                    <a:pt x="812800" y="31304"/>
                    <a:pt x="812800" y="69920"/>
                  </a:cubicBezTo>
                  <a:lnTo>
                    <a:pt x="812800" y="742880"/>
                  </a:lnTo>
                  <a:cubicBezTo>
                    <a:pt x="812800" y="781496"/>
                    <a:pt x="781496" y="812800"/>
                    <a:pt x="742880" y="812800"/>
                  </a:cubicBezTo>
                  <a:lnTo>
                    <a:pt x="69920" y="812800"/>
                  </a:lnTo>
                  <a:cubicBezTo>
                    <a:pt x="31304" y="812800"/>
                    <a:pt x="0" y="781496"/>
                    <a:pt x="0" y="742880"/>
                  </a:cubicBezTo>
                  <a:lnTo>
                    <a:pt x="0" y="69920"/>
                  </a:lnTo>
                  <a:cubicBezTo>
                    <a:pt x="0" y="31304"/>
                    <a:pt x="31304" y="0"/>
                    <a:pt x="69920" y="0"/>
                  </a:cubicBezTo>
                  <a:close/>
                </a:path>
              </a:pathLst>
            </a:custGeom>
            <a:blipFill>
              <a:blip r:embed="rId6"/>
              <a:stretch>
                <a:fillRect t="-16666" b="-16666"/>
              </a:stretch>
            </a:blipFill>
          </p:spPr>
        </p:sp>
      </p:grpSp>
      <p:grpSp>
        <p:nvGrpSpPr>
          <p:cNvPr id="15" name="Group 15"/>
          <p:cNvGrpSpPr/>
          <p:nvPr/>
        </p:nvGrpSpPr>
        <p:grpSpPr>
          <a:xfrm>
            <a:off x="696243" y="3619393"/>
            <a:ext cx="2546678" cy="2546678"/>
            <a:chOff x="0" y="0"/>
            <a:chExt cx="812800" cy="812800"/>
          </a:xfrm>
        </p:grpSpPr>
        <p:sp>
          <p:nvSpPr>
            <p:cNvPr id="16" name="Freeform 16"/>
            <p:cNvSpPr/>
            <p:nvPr/>
          </p:nvSpPr>
          <p:spPr>
            <a:xfrm>
              <a:off x="0" y="0"/>
              <a:ext cx="812800" cy="812800"/>
            </a:xfrm>
            <a:custGeom>
              <a:avLst/>
              <a:gdLst/>
              <a:ahLst/>
              <a:cxnLst/>
              <a:rect l="l" t="t" r="r" b="b"/>
              <a:pathLst>
                <a:path w="812800" h="812800">
                  <a:moveTo>
                    <a:pt x="69920" y="0"/>
                  </a:moveTo>
                  <a:lnTo>
                    <a:pt x="742880" y="0"/>
                  </a:lnTo>
                  <a:cubicBezTo>
                    <a:pt x="781496" y="0"/>
                    <a:pt x="812800" y="31304"/>
                    <a:pt x="812800" y="69920"/>
                  </a:cubicBezTo>
                  <a:lnTo>
                    <a:pt x="812800" y="742880"/>
                  </a:lnTo>
                  <a:cubicBezTo>
                    <a:pt x="812800" y="781496"/>
                    <a:pt x="781496" y="812800"/>
                    <a:pt x="742880" y="812800"/>
                  </a:cubicBezTo>
                  <a:lnTo>
                    <a:pt x="69920" y="812800"/>
                  </a:lnTo>
                  <a:cubicBezTo>
                    <a:pt x="31304" y="812800"/>
                    <a:pt x="0" y="781496"/>
                    <a:pt x="0" y="742880"/>
                  </a:cubicBezTo>
                  <a:lnTo>
                    <a:pt x="0" y="69920"/>
                  </a:lnTo>
                  <a:cubicBezTo>
                    <a:pt x="0" y="31304"/>
                    <a:pt x="31304" y="0"/>
                    <a:pt x="69920" y="0"/>
                  </a:cubicBezTo>
                  <a:close/>
                </a:path>
              </a:pathLst>
            </a:custGeom>
            <a:blipFill>
              <a:blip r:embed="rId7"/>
              <a:stretch>
                <a:fillRect t="-38888" b="-38888"/>
              </a:stretch>
            </a:blipFill>
          </p:spPr>
        </p:sp>
      </p:grpSp>
      <p:grpSp>
        <p:nvGrpSpPr>
          <p:cNvPr id="17" name="Group 17"/>
          <p:cNvGrpSpPr/>
          <p:nvPr/>
        </p:nvGrpSpPr>
        <p:grpSpPr>
          <a:xfrm>
            <a:off x="6661548" y="3619393"/>
            <a:ext cx="2546678" cy="2546678"/>
            <a:chOff x="0" y="0"/>
            <a:chExt cx="812800" cy="812800"/>
          </a:xfrm>
        </p:grpSpPr>
        <p:sp>
          <p:nvSpPr>
            <p:cNvPr id="18" name="Freeform 18"/>
            <p:cNvSpPr/>
            <p:nvPr/>
          </p:nvSpPr>
          <p:spPr>
            <a:xfrm>
              <a:off x="0" y="0"/>
              <a:ext cx="812800" cy="812800"/>
            </a:xfrm>
            <a:custGeom>
              <a:avLst/>
              <a:gdLst/>
              <a:ahLst/>
              <a:cxnLst/>
              <a:rect l="l" t="t" r="r" b="b"/>
              <a:pathLst>
                <a:path w="812800" h="812800">
                  <a:moveTo>
                    <a:pt x="69920" y="0"/>
                  </a:moveTo>
                  <a:lnTo>
                    <a:pt x="742880" y="0"/>
                  </a:lnTo>
                  <a:cubicBezTo>
                    <a:pt x="781496" y="0"/>
                    <a:pt x="812800" y="31304"/>
                    <a:pt x="812800" y="69920"/>
                  </a:cubicBezTo>
                  <a:lnTo>
                    <a:pt x="812800" y="742880"/>
                  </a:lnTo>
                  <a:cubicBezTo>
                    <a:pt x="812800" y="781496"/>
                    <a:pt x="781496" y="812800"/>
                    <a:pt x="742880" y="812800"/>
                  </a:cubicBezTo>
                  <a:lnTo>
                    <a:pt x="69920" y="812800"/>
                  </a:lnTo>
                  <a:cubicBezTo>
                    <a:pt x="31304" y="812800"/>
                    <a:pt x="0" y="781496"/>
                    <a:pt x="0" y="742880"/>
                  </a:cubicBezTo>
                  <a:lnTo>
                    <a:pt x="0" y="69920"/>
                  </a:lnTo>
                  <a:cubicBezTo>
                    <a:pt x="0" y="31304"/>
                    <a:pt x="31304" y="0"/>
                    <a:pt x="69920" y="0"/>
                  </a:cubicBezTo>
                  <a:close/>
                </a:path>
              </a:pathLst>
            </a:custGeom>
            <a:blipFill>
              <a:blip r:embed="rId8"/>
              <a:stretch>
                <a:fillRect t="-16666" b="-16666"/>
              </a:stretch>
            </a:blipFill>
          </p:spPr>
        </p:sp>
      </p:grpSp>
      <p:sp>
        <p:nvSpPr>
          <p:cNvPr id="19" name="TextBox 19"/>
          <p:cNvSpPr txBox="1"/>
          <p:nvPr/>
        </p:nvSpPr>
        <p:spPr>
          <a:xfrm>
            <a:off x="8558688" y="1238519"/>
            <a:ext cx="9185126" cy="2238376"/>
          </a:xfrm>
          <a:prstGeom prst="rect">
            <a:avLst/>
          </a:prstGeom>
        </p:spPr>
        <p:txBody>
          <a:bodyPr lIns="0" tIns="0" rIns="0" bIns="0" rtlCol="0" anchor="t">
            <a:spAutoFit/>
          </a:bodyPr>
          <a:lstStyle/>
          <a:p>
            <a:pPr algn="r">
              <a:lnSpc>
                <a:spcPts val="8775"/>
              </a:lnSpc>
            </a:pPr>
            <a:r>
              <a:rPr lang="en-US" sz="7500" b="1">
                <a:solidFill>
                  <a:srgbClr val="134030"/>
                </a:solidFill>
                <a:latin typeface="Aileron Heavy"/>
                <a:ea typeface="Aileron Heavy"/>
                <a:cs typeface="Aileron Heavy"/>
                <a:sym typeface="Aileron Heavy"/>
              </a:rPr>
              <a:t>У РЕЗУЛЬТАТІ</a:t>
            </a:r>
            <a:r>
              <a:rPr lang="en-US" sz="7500" b="1">
                <a:solidFill>
                  <a:srgbClr val="000000"/>
                </a:solidFill>
                <a:latin typeface="Aileron Heavy"/>
                <a:ea typeface="Aileron Heavy"/>
                <a:cs typeface="Aileron Heavy"/>
                <a:sym typeface="Aileron Heavy"/>
              </a:rPr>
              <a:t>  ВСТАНОВЛЕНО</a:t>
            </a:r>
          </a:p>
        </p:txBody>
      </p:sp>
      <p:sp>
        <p:nvSpPr>
          <p:cNvPr id="20" name="TextBox 20"/>
          <p:cNvSpPr txBox="1"/>
          <p:nvPr/>
        </p:nvSpPr>
        <p:spPr>
          <a:xfrm>
            <a:off x="1028700" y="539643"/>
            <a:ext cx="6898709" cy="2622550"/>
          </a:xfrm>
          <a:prstGeom prst="rect">
            <a:avLst/>
          </a:prstGeom>
        </p:spPr>
        <p:txBody>
          <a:bodyPr lIns="0" tIns="0" rIns="0" bIns="0" rtlCol="0" anchor="t">
            <a:spAutoFit/>
          </a:bodyPr>
          <a:lstStyle/>
          <a:p>
            <a:pPr algn="just">
              <a:lnSpc>
                <a:spcPts val="3500"/>
              </a:lnSpc>
            </a:pPr>
            <a:r>
              <a:rPr lang="en-US" sz="2500" b="1">
                <a:solidFill>
                  <a:srgbClr val="000000"/>
                </a:solidFill>
                <a:latin typeface="Inter Semi-Bold"/>
                <a:ea typeface="Inter Semi-Bold"/>
                <a:cs typeface="Inter Semi-Bold"/>
                <a:sym typeface="Inter Semi-Bold"/>
              </a:rPr>
              <a:t>Після цього комах розмістили в банціі під лампою на відстані приблизно 10 см і розпочали відлік часу. У процесі спостереження фіксували три показники: час початку руху вусиків, перший рух і початок активного пересування.</a:t>
            </a:r>
          </a:p>
        </p:txBody>
      </p:sp>
      <p:sp>
        <p:nvSpPr>
          <p:cNvPr id="21" name="TextBox 21"/>
          <p:cNvSpPr txBox="1"/>
          <p:nvPr/>
        </p:nvSpPr>
        <p:spPr>
          <a:xfrm>
            <a:off x="9760676" y="3956077"/>
            <a:ext cx="8024056" cy="3937000"/>
          </a:xfrm>
          <a:prstGeom prst="rect">
            <a:avLst/>
          </a:prstGeom>
        </p:spPr>
        <p:txBody>
          <a:bodyPr lIns="0" tIns="0" rIns="0" bIns="0" rtlCol="0" anchor="t">
            <a:spAutoFit/>
          </a:bodyPr>
          <a:lstStyle/>
          <a:p>
            <a:pPr algn="just">
              <a:lnSpc>
                <a:spcPts val="3500"/>
              </a:lnSpc>
            </a:pPr>
            <a:r>
              <a:rPr lang="en-US" sz="2500" b="1">
                <a:solidFill>
                  <a:srgbClr val="000000"/>
                </a:solidFill>
                <a:latin typeface="Inter Semi-Bold"/>
                <a:ea typeface="Inter Semi-Bold"/>
                <a:cs typeface="Inter Semi-Bold"/>
                <a:sym typeface="Inter Semi-Bold"/>
              </a:rPr>
              <a:t>у групі «темних» клопів середній час пробудження становив приблизно 18–25 секунд, початок руху — 30–40 секунд, а активне пересування — 50–60 секунд. У «світлих» особин ці показники були більшими: пробудження відбувалося через 30–40 секунд, перший рух — через 50–65 секунд, а активна рухливість — через 80–100 секунд. Температура поверхні під лампою становила приблизно +25…+30°C.</a:t>
            </a:r>
          </a:p>
        </p:txBody>
      </p:sp>
      <p:sp>
        <p:nvSpPr>
          <p:cNvPr id="22" name="TextBox 22"/>
          <p:cNvSpPr txBox="1"/>
          <p:nvPr/>
        </p:nvSpPr>
        <p:spPr>
          <a:xfrm>
            <a:off x="696243" y="6505251"/>
            <a:ext cx="7988991" cy="2514183"/>
          </a:xfrm>
          <a:prstGeom prst="rect">
            <a:avLst/>
          </a:prstGeom>
        </p:spPr>
        <p:txBody>
          <a:bodyPr lIns="0" tIns="0" rIns="0" bIns="0" rtlCol="0" anchor="t">
            <a:spAutoFit/>
          </a:bodyPr>
          <a:lstStyle/>
          <a:p>
            <a:pPr algn="just">
              <a:lnSpc>
                <a:spcPts val="2206"/>
              </a:lnSpc>
            </a:pPr>
            <a:r>
              <a:rPr lang="en-US" sz="1576" b="1">
                <a:solidFill>
                  <a:srgbClr val="000000"/>
                </a:solidFill>
                <a:latin typeface="Inter Semi-Bold"/>
                <a:ea typeface="Inter Semi-Bold"/>
                <a:cs typeface="Inter Semi-Bold"/>
                <a:sym typeface="Inter Semi-Bold"/>
              </a:rPr>
              <a:t> Отже результати дослідження свідчать про наявність чіткої залежності між інтенсивністю забарвлення та швидкістю нагрівання тіла комах. Темні особини активізувалися швидше, ніж світлі, що пояснюється фізичними властивостями чорного кольору, який краще поглинає світлову енергію та швидше перетворює її на тепло. Таким чином, у природних умовах, особливо ранньою весною або в затінених біотопах, перевагу можуть мати темніше забарвлені особини, оскільки вони швидше досягають активного стану. Це підтверджує, що забарвлення комах виконує не лише захисну (маскувальну або попереджувальну), а й важливу терморегуляційну функцію.</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06406" y="9258300"/>
            <a:ext cx="19300813" cy="1374547"/>
            <a:chOff x="0" y="0"/>
            <a:chExt cx="5083342" cy="362021"/>
          </a:xfrm>
        </p:grpSpPr>
        <p:sp>
          <p:nvSpPr>
            <p:cNvPr id="3" name="Freeform 3"/>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4" name="TextBox 4"/>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338297" y="2557782"/>
            <a:ext cx="7792715" cy="3131929"/>
            <a:chOff x="0" y="0"/>
            <a:chExt cx="2052402" cy="824870"/>
          </a:xfrm>
        </p:grpSpPr>
        <p:sp>
          <p:nvSpPr>
            <p:cNvPr id="6" name="Freeform 6"/>
            <p:cNvSpPr/>
            <p:nvPr/>
          </p:nvSpPr>
          <p:spPr>
            <a:xfrm>
              <a:off x="0" y="0"/>
              <a:ext cx="2052402" cy="824870"/>
            </a:xfrm>
            <a:custGeom>
              <a:avLst/>
              <a:gdLst/>
              <a:ahLst/>
              <a:cxnLst/>
              <a:rect l="l" t="t" r="r" b="b"/>
              <a:pathLst>
                <a:path w="2052402" h="824870">
                  <a:moveTo>
                    <a:pt x="49674" y="0"/>
                  </a:moveTo>
                  <a:lnTo>
                    <a:pt x="2002728" y="0"/>
                  </a:lnTo>
                  <a:cubicBezTo>
                    <a:pt x="2015903" y="0"/>
                    <a:pt x="2028537" y="5234"/>
                    <a:pt x="2037853" y="14549"/>
                  </a:cubicBezTo>
                  <a:cubicBezTo>
                    <a:pt x="2047169" y="23865"/>
                    <a:pt x="2052402" y="36500"/>
                    <a:pt x="2052402" y="49674"/>
                  </a:cubicBezTo>
                  <a:lnTo>
                    <a:pt x="2052402" y="775196"/>
                  </a:lnTo>
                  <a:cubicBezTo>
                    <a:pt x="2052402" y="788370"/>
                    <a:pt x="2047169" y="801005"/>
                    <a:pt x="2037853" y="810321"/>
                  </a:cubicBezTo>
                  <a:cubicBezTo>
                    <a:pt x="2028537" y="819637"/>
                    <a:pt x="2015903" y="824870"/>
                    <a:pt x="2002728" y="824870"/>
                  </a:cubicBezTo>
                  <a:lnTo>
                    <a:pt x="49674" y="824870"/>
                  </a:lnTo>
                  <a:cubicBezTo>
                    <a:pt x="36500" y="824870"/>
                    <a:pt x="23865" y="819637"/>
                    <a:pt x="14549" y="810321"/>
                  </a:cubicBezTo>
                  <a:cubicBezTo>
                    <a:pt x="5234" y="801005"/>
                    <a:pt x="0" y="788370"/>
                    <a:pt x="0" y="775196"/>
                  </a:cubicBezTo>
                  <a:lnTo>
                    <a:pt x="0" y="49674"/>
                  </a:lnTo>
                  <a:cubicBezTo>
                    <a:pt x="0" y="36500"/>
                    <a:pt x="5234" y="23865"/>
                    <a:pt x="14549" y="14549"/>
                  </a:cubicBezTo>
                  <a:cubicBezTo>
                    <a:pt x="23865" y="5234"/>
                    <a:pt x="36500" y="0"/>
                    <a:pt x="49674" y="0"/>
                  </a:cubicBezTo>
                  <a:close/>
                </a:path>
              </a:pathLst>
            </a:custGeom>
            <a:solidFill>
              <a:srgbClr val="8BC29F"/>
            </a:solidFill>
          </p:spPr>
        </p:sp>
        <p:sp>
          <p:nvSpPr>
            <p:cNvPr id="7" name="TextBox 7"/>
            <p:cNvSpPr txBox="1"/>
            <p:nvPr/>
          </p:nvSpPr>
          <p:spPr>
            <a:xfrm>
              <a:off x="0" y="-38100"/>
              <a:ext cx="2052402" cy="862970"/>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6055587" y="-113202"/>
            <a:ext cx="4464826" cy="3409503"/>
          </a:xfrm>
          <a:custGeom>
            <a:avLst/>
            <a:gdLst/>
            <a:ahLst/>
            <a:cxnLst/>
            <a:rect l="l" t="t" r="r" b="b"/>
            <a:pathLst>
              <a:path w="4464826" h="3409503">
                <a:moveTo>
                  <a:pt x="0" y="0"/>
                </a:moveTo>
                <a:lnTo>
                  <a:pt x="4464826" y="0"/>
                </a:lnTo>
                <a:lnTo>
                  <a:pt x="4464826" y="3409504"/>
                </a:lnTo>
                <a:lnTo>
                  <a:pt x="0" y="34095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7454417" y="3748910"/>
            <a:ext cx="1135569" cy="113556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72A"/>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619680" y="353855"/>
            <a:ext cx="818040" cy="818040"/>
          </a:xfrm>
          <a:custGeom>
            <a:avLst/>
            <a:gdLst/>
            <a:ahLst/>
            <a:cxnLst/>
            <a:rect l="l" t="t" r="r" b="b"/>
            <a:pathLst>
              <a:path w="818040" h="818040">
                <a:moveTo>
                  <a:pt x="0" y="0"/>
                </a:moveTo>
                <a:lnTo>
                  <a:pt x="818040" y="0"/>
                </a:lnTo>
                <a:lnTo>
                  <a:pt x="818040" y="818040"/>
                </a:lnTo>
                <a:lnTo>
                  <a:pt x="0" y="8180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7808862" y="3997744"/>
            <a:ext cx="426680" cy="637901"/>
          </a:xfrm>
          <a:custGeom>
            <a:avLst/>
            <a:gdLst/>
            <a:ahLst/>
            <a:cxnLst/>
            <a:rect l="l" t="t" r="r" b="b"/>
            <a:pathLst>
              <a:path w="426680" h="637901">
                <a:moveTo>
                  <a:pt x="0" y="0"/>
                </a:moveTo>
                <a:lnTo>
                  <a:pt x="426680" y="0"/>
                </a:lnTo>
                <a:lnTo>
                  <a:pt x="426680" y="637901"/>
                </a:lnTo>
                <a:lnTo>
                  <a:pt x="0" y="6379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7735872" y="1326054"/>
            <a:ext cx="1525028" cy="1525028"/>
          </a:xfrm>
          <a:custGeom>
            <a:avLst/>
            <a:gdLst/>
            <a:ahLst/>
            <a:cxnLst/>
            <a:rect l="l" t="t" r="r" b="b"/>
            <a:pathLst>
              <a:path w="1525028" h="1525028">
                <a:moveTo>
                  <a:pt x="0" y="0"/>
                </a:moveTo>
                <a:lnTo>
                  <a:pt x="1525028" y="0"/>
                </a:lnTo>
                <a:lnTo>
                  <a:pt x="1525028" y="1525027"/>
                </a:lnTo>
                <a:lnTo>
                  <a:pt x="0" y="152502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5" name="Group 15"/>
          <p:cNvGrpSpPr/>
          <p:nvPr/>
        </p:nvGrpSpPr>
        <p:grpSpPr>
          <a:xfrm>
            <a:off x="12359981" y="2454766"/>
            <a:ext cx="6046677" cy="6046677"/>
            <a:chOff x="0" y="0"/>
            <a:chExt cx="812800" cy="812800"/>
          </a:xfrm>
        </p:grpSpPr>
        <p:sp>
          <p:nvSpPr>
            <p:cNvPr id="16" name="Freeform 16"/>
            <p:cNvSpPr/>
            <p:nvPr/>
          </p:nvSpPr>
          <p:spPr>
            <a:xfrm>
              <a:off x="0" y="0"/>
              <a:ext cx="812800" cy="812800"/>
            </a:xfrm>
            <a:custGeom>
              <a:avLst/>
              <a:gdLst/>
              <a:ahLst/>
              <a:cxnLst/>
              <a:rect l="l" t="t" r="r" b="b"/>
              <a:pathLst>
                <a:path w="812800" h="812800">
                  <a:moveTo>
                    <a:pt x="29448" y="0"/>
                  </a:moveTo>
                  <a:lnTo>
                    <a:pt x="783352" y="0"/>
                  </a:lnTo>
                  <a:cubicBezTo>
                    <a:pt x="799616" y="0"/>
                    <a:pt x="812800" y="13184"/>
                    <a:pt x="812800" y="29448"/>
                  </a:cubicBezTo>
                  <a:lnTo>
                    <a:pt x="812800" y="783352"/>
                  </a:lnTo>
                  <a:cubicBezTo>
                    <a:pt x="812800" y="799616"/>
                    <a:pt x="799616" y="812800"/>
                    <a:pt x="783352" y="812800"/>
                  </a:cubicBezTo>
                  <a:lnTo>
                    <a:pt x="29448" y="812800"/>
                  </a:lnTo>
                  <a:cubicBezTo>
                    <a:pt x="13184" y="812800"/>
                    <a:pt x="0" y="799616"/>
                    <a:pt x="0" y="783352"/>
                  </a:cubicBezTo>
                  <a:lnTo>
                    <a:pt x="0" y="29448"/>
                  </a:lnTo>
                  <a:cubicBezTo>
                    <a:pt x="0" y="13184"/>
                    <a:pt x="13184" y="0"/>
                    <a:pt x="29448" y="0"/>
                  </a:cubicBezTo>
                  <a:close/>
                </a:path>
              </a:pathLst>
            </a:custGeom>
            <a:blipFill>
              <a:blip r:embed="rId10"/>
              <a:stretch>
                <a:fillRect t="-16666" b="-16666"/>
              </a:stretch>
            </a:blipFill>
          </p:spPr>
        </p:sp>
      </p:grpSp>
      <p:grpSp>
        <p:nvGrpSpPr>
          <p:cNvPr id="17" name="Group 17"/>
          <p:cNvGrpSpPr/>
          <p:nvPr/>
        </p:nvGrpSpPr>
        <p:grpSpPr>
          <a:xfrm>
            <a:off x="8879643" y="2851081"/>
            <a:ext cx="3200790" cy="3200790"/>
            <a:chOff x="0" y="0"/>
            <a:chExt cx="812800" cy="812800"/>
          </a:xfrm>
        </p:grpSpPr>
        <p:sp>
          <p:nvSpPr>
            <p:cNvPr id="18" name="Freeform 18"/>
            <p:cNvSpPr/>
            <p:nvPr/>
          </p:nvSpPr>
          <p:spPr>
            <a:xfrm>
              <a:off x="0" y="0"/>
              <a:ext cx="812800" cy="812800"/>
            </a:xfrm>
            <a:custGeom>
              <a:avLst/>
              <a:gdLst/>
              <a:ahLst/>
              <a:cxnLst/>
              <a:rect l="l" t="t" r="r" b="b"/>
              <a:pathLst>
                <a:path w="812800" h="812800">
                  <a:moveTo>
                    <a:pt x="55631" y="0"/>
                  </a:moveTo>
                  <a:lnTo>
                    <a:pt x="757169" y="0"/>
                  </a:lnTo>
                  <a:cubicBezTo>
                    <a:pt x="787893" y="0"/>
                    <a:pt x="812800" y="24907"/>
                    <a:pt x="812800" y="55631"/>
                  </a:cubicBezTo>
                  <a:lnTo>
                    <a:pt x="812800" y="757169"/>
                  </a:lnTo>
                  <a:cubicBezTo>
                    <a:pt x="812800" y="787893"/>
                    <a:pt x="787893" y="812800"/>
                    <a:pt x="757169" y="812800"/>
                  </a:cubicBezTo>
                  <a:lnTo>
                    <a:pt x="55631" y="812800"/>
                  </a:lnTo>
                  <a:cubicBezTo>
                    <a:pt x="24907" y="812800"/>
                    <a:pt x="0" y="787893"/>
                    <a:pt x="0" y="757169"/>
                  </a:cubicBezTo>
                  <a:lnTo>
                    <a:pt x="0" y="55631"/>
                  </a:lnTo>
                  <a:cubicBezTo>
                    <a:pt x="0" y="24907"/>
                    <a:pt x="24907" y="0"/>
                    <a:pt x="55631" y="0"/>
                  </a:cubicBezTo>
                  <a:close/>
                </a:path>
              </a:pathLst>
            </a:custGeom>
            <a:blipFill>
              <a:blip r:embed="rId11"/>
              <a:stretch>
                <a:fillRect t="-16666" b="-16666"/>
              </a:stretch>
            </a:blipFill>
          </p:spPr>
        </p:sp>
      </p:grpSp>
      <p:grpSp>
        <p:nvGrpSpPr>
          <p:cNvPr id="19" name="Group 19"/>
          <p:cNvGrpSpPr/>
          <p:nvPr/>
        </p:nvGrpSpPr>
        <p:grpSpPr>
          <a:xfrm>
            <a:off x="15383319" y="7273059"/>
            <a:ext cx="2456769" cy="2456769"/>
            <a:chOff x="0" y="0"/>
            <a:chExt cx="812800" cy="812800"/>
          </a:xfrm>
        </p:grpSpPr>
        <p:sp>
          <p:nvSpPr>
            <p:cNvPr id="20" name="Freeform 20"/>
            <p:cNvSpPr/>
            <p:nvPr/>
          </p:nvSpPr>
          <p:spPr>
            <a:xfrm>
              <a:off x="0" y="0"/>
              <a:ext cx="812800" cy="812800"/>
            </a:xfrm>
            <a:custGeom>
              <a:avLst/>
              <a:gdLst/>
              <a:ahLst/>
              <a:cxnLst/>
              <a:rect l="l" t="t" r="r" b="b"/>
              <a:pathLst>
                <a:path w="812800" h="812800">
                  <a:moveTo>
                    <a:pt x="72479" y="0"/>
                  </a:moveTo>
                  <a:lnTo>
                    <a:pt x="740321" y="0"/>
                  </a:lnTo>
                  <a:cubicBezTo>
                    <a:pt x="780350" y="0"/>
                    <a:pt x="812800" y="32450"/>
                    <a:pt x="812800" y="72479"/>
                  </a:cubicBezTo>
                  <a:lnTo>
                    <a:pt x="812800" y="740321"/>
                  </a:lnTo>
                  <a:cubicBezTo>
                    <a:pt x="812800" y="780350"/>
                    <a:pt x="780350" y="812800"/>
                    <a:pt x="740321" y="812800"/>
                  </a:cubicBezTo>
                  <a:lnTo>
                    <a:pt x="72479" y="812800"/>
                  </a:lnTo>
                  <a:cubicBezTo>
                    <a:pt x="32450" y="812800"/>
                    <a:pt x="0" y="780350"/>
                    <a:pt x="0" y="740321"/>
                  </a:cubicBezTo>
                  <a:lnTo>
                    <a:pt x="0" y="72479"/>
                  </a:lnTo>
                  <a:cubicBezTo>
                    <a:pt x="0" y="32450"/>
                    <a:pt x="32450" y="0"/>
                    <a:pt x="72479" y="0"/>
                  </a:cubicBezTo>
                  <a:close/>
                </a:path>
              </a:pathLst>
            </a:custGeom>
            <a:blipFill>
              <a:blip r:embed="rId12"/>
              <a:stretch>
                <a:fillRect l="-16666" r="-16666"/>
              </a:stretch>
            </a:blipFill>
          </p:spPr>
        </p:sp>
      </p:grpSp>
      <p:sp>
        <p:nvSpPr>
          <p:cNvPr id="21" name="TextBox 21"/>
          <p:cNvSpPr txBox="1"/>
          <p:nvPr/>
        </p:nvSpPr>
        <p:spPr>
          <a:xfrm>
            <a:off x="7834034" y="216391"/>
            <a:ext cx="6986506" cy="2238376"/>
          </a:xfrm>
          <a:prstGeom prst="rect">
            <a:avLst/>
          </a:prstGeom>
        </p:spPr>
        <p:txBody>
          <a:bodyPr lIns="0" tIns="0" rIns="0" bIns="0" rtlCol="0" anchor="t">
            <a:spAutoFit/>
          </a:bodyPr>
          <a:lstStyle/>
          <a:p>
            <a:pPr algn="r">
              <a:lnSpc>
                <a:spcPts val="8775"/>
              </a:lnSpc>
            </a:pPr>
            <a:r>
              <a:rPr lang="en-US" sz="7500" b="1">
                <a:solidFill>
                  <a:srgbClr val="134030"/>
                </a:solidFill>
                <a:latin typeface="Aileron Heavy"/>
                <a:ea typeface="Aileron Heavy"/>
                <a:cs typeface="Aileron Heavy"/>
                <a:sym typeface="Aileron Heavy"/>
              </a:rPr>
              <a:t>ВИКОНАННЯ</a:t>
            </a:r>
            <a:r>
              <a:rPr lang="en-US" sz="7500" b="1">
                <a:solidFill>
                  <a:srgbClr val="000000"/>
                </a:solidFill>
                <a:latin typeface="Aileron Heavy"/>
                <a:ea typeface="Aileron Heavy"/>
                <a:cs typeface="Aileron Heavy"/>
                <a:sym typeface="Aileron Heavy"/>
              </a:rPr>
              <a:t> ЗАВДАННЯ</a:t>
            </a:r>
          </a:p>
        </p:txBody>
      </p:sp>
      <p:sp>
        <p:nvSpPr>
          <p:cNvPr id="22" name="TextBox 22"/>
          <p:cNvSpPr txBox="1"/>
          <p:nvPr/>
        </p:nvSpPr>
        <p:spPr>
          <a:xfrm>
            <a:off x="467809" y="2827687"/>
            <a:ext cx="6352426" cy="2780634"/>
          </a:xfrm>
          <a:prstGeom prst="rect">
            <a:avLst/>
          </a:prstGeom>
        </p:spPr>
        <p:txBody>
          <a:bodyPr lIns="0" tIns="0" rIns="0" bIns="0" rtlCol="0" anchor="t">
            <a:spAutoFit/>
          </a:bodyPr>
          <a:lstStyle/>
          <a:p>
            <a:pPr algn="just">
              <a:lnSpc>
                <a:spcPts val="3606"/>
              </a:lnSpc>
            </a:pPr>
            <a:r>
              <a:rPr lang="en-US" sz="2576" b="1">
                <a:solidFill>
                  <a:srgbClr val="000000"/>
                </a:solidFill>
                <a:latin typeface="Inter Semi-Bold"/>
                <a:ea typeface="Inter Semi-Bold"/>
                <a:cs typeface="Inter Semi-Bold"/>
                <a:sym typeface="Inter Semi-Bold"/>
              </a:rPr>
              <a:t>   У коробці ми  створили світловий градієнт (світло/тінь), куди помістили по 4  «темних» і «світлих» особин. Через 15 хв визначали їх розташування, дослід повторили 3 рази. </a:t>
            </a:r>
          </a:p>
        </p:txBody>
      </p:sp>
      <p:sp>
        <p:nvSpPr>
          <p:cNvPr id="23" name="TextBox 23"/>
          <p:cNvSpPr txBox="1"/>
          <p:nvPr/>
        </p:nvSpPr>
        <p:spPr>
          <a:xfrm>
            <a:off x="254469" y="6055114"/>
            <a:ext cx="8243917" cy="2780634"/>
          </a:xfrm>
          <a:prstGeom prst="rect">
            <a:avLst/>
          </a:prstGeom>
        </p:spPr>
        <p:txBody>
          <a:bodyPr lIns="0" tIns="0" rIns="0" bIns="0" rtlCol="0" anchor="t">
            <a:spAutoFit/>
          </a:bodyPr>
          <a:lstStyle/>
          <a:p>
            <a:pPr algn="just">
              <a:lnSpc>
                <a:spcPts val="3606"/>
              </a:lnSpc>
            </a:pPr>
            <a:r>
              <a:rPr lang="en-US" sz="2576" b="1">
                <a:solidFill>
                  <a:srgbClr val="000000"/>
                </a:solidFill>
                <a:latin typeface="Inter Semi-Bold"/>
                <a:ea typeface="Inter Semi-Bold"/>
                <a:cs typeface="Inter Semi-Bold"/>
                <a:sym typeface="Inter Semi-Bold"/>
              </a:rPr>
              <a:t>Встановлено, що забарвлення впливає на поведінку: темні (більше чорного кольору) клопи частіше обирають освітлені ділянки (для нагрівання), а світлі (менше чорного кольору) — більш затінені. Це підтверджує зв’язок між пігментацією та вибором середовища.</a:t>
            </a:r>
          </a:p>
        </p:txBody>
      </p:sp>
      <p:sp>
        <p:nvSpPr>
          <p:cNvPr id="24" name="TextBox 24"/>
          <p:cNvSpPr txBox="1"/>
          <p:nvPr/>
        </p:nvSpPr>
        <p:spPr>
          <a:xfrm>
            <a:off x="467912" y="1438595"/>
            <a:ext cx="6986506" cy="858775"/>
          </a:xfrm>
          <a:prstGeom prst="rect">
            <a:avLst/>
          </a:prstGeom>
        </p:spPr>
        <p:txBody>
          <a:bodyPr lIns="0" tIns="0" rIns="0" bIns="0" rtlCol="0" anchor="t">
            <a:spAutoFit/>
          </a:bodyPr>
          <a:lstStyle/>
          <a:p>
            <a:pPr algn="l">
              <a:lnSpc>
                <a:spcPts val="3393"/>
              </a:lnSpc>
            </a:pPr>
            <a:r>
              <a:rPr lang="en-US" sz="2900" b="1">
                <a:solidFill>
                  <a:srgbClr val="134030"/>
                </a:solidFill>
                <a:latin typeface="Aileron Heavy"/>
                <a:ea typeface="Aileron Heavy"/>
                <a:cs typeface="Aileron Heavy"/>
                <a:sym typeface="Aileron Heavy"/>
              </a:rPr>
              <a:t>ПРОВЕДЕНО ДОСЛІДЖЕННЯ ФОТОТАКСИСУ КЛОПІВ-СОЛДАТИКІВ</a:t>
            </a:r>
          </a:p>
        </p:txBody>
      </p:sp>
      <p:grpSp>
        <p:nvGrpSpPr>
          <p:cNvPr id="25" name="Group 25"/>
          <p:cNvGrpSpPr/>
          <p:nvPr/>
        </p:nvGrpSpPr>
        <p:grpSpPr>
          <a:xfrm>
            <a:off x="8989161" y="6451921"/>
            <a:ext cx="3091272" cy="3091272"/>
            <a:chOff x="0" y="0"/>
            <a:chExt cx="812800" cy="812800"/>
          </a:xfrm>
        </p:grpSpPr>
        <p:sp>
          <p:nvSpPr>
            <p:cNvPr id="26" name="Freeform 26"/>
            <p:cNvSpPr/>
            <p:nvPr/>
          </p:nvSpPr>
          <p:spPr>
            <a:xfrm>
              <a:off x="0" y="0"/>
              <a:ext cx="812800" cy="812800"/>
            </a:xfrm>
            <a:custGeom>
              <a:avLst/>
              <a:gdLst/>
              <a:ahLst/>
              <a:cxnLst/>
              <a:rect l="l" t="t" r="r" b="b"/>
              <a:pathLst>
                <a:path w="812800" h="812800">
                  <a:moveTo>
                    <a:pt x="57602" y="0"/>
                  </a:moveTo>
                  <a:lnTo>
                    <a:pt x="755198" y="0"/>
                  </a:lnTo>
                  <a:cubicBezTo>
                    <a:pt x="770475" y="0"/>
                    <a:pt x="785126" y="6069"/>
                    <a:pt x="795929" y="16871"/>
                  </a:cubicBezTo>
                  <a:cubicBezTo>
                    <a:pt x="806731" y="27674"/>
                    <a:pt x="812800" y="42325"/>
                    <a:pt x="812800" y="57602"/>
                  </a:cubicBezTo>
                  <a:lnTo>
                    <a:pt x="812800" y="755198"/>
                  </a:lnTo>
                  <a:cubicBezTo>
                    <a:pt x="812800" y="770475"/>
                    <a:pt x="806731" y="785126"/>
                    <a:pt x="795929" y="795929"/>
                  </a:cubicBezTo>
                  <a:cubicBezTo>
                    <a:pt x="785126" y="806731"/>
                    <a:pt x="770475" y="812800"/>
                    <a:pt x="755198" y="812800"/>
                  </a:cubicBezTo>
                  <a:lnTo>
                    <a:pt x="57602" y="812800"/>
                  </a:lnTo>
                  <a:cubicBezTo>
                    <a:pt x="42325" y="812800"/>
                    <a:pt x="27674" y="806731"/>
                    <a:pt x="16871" y="795929"/>
                  </a:cubicBezTo>
                  <a:cubicBezTo>
                    <a:pt x="6069" y="785126"/>
                    <a:pt x="0" y="770475"/>
                    <a:pt x="0" y="755198"/>
                  </a:cubicBezTo>
                  <a:lnTo>
                    <a:pt x="0" y="57602"/>
                  </a:lnTo>
                  <a:cubicBezTo>
                    <a:pt x="0" y="42325"/>
                    <a:pt x="6069" y="27674"/>
                    <a:pt x="16871" y="16871"/>
                  </a:cubicBezTo>
                  <a:cubicBezTo>
                    <a:pt x="27674" y="6069"/>
                    <a:pt x="42325" y="0"/>
                    <a:pt x="57602" y="0"/>
                  </a:cubicBezTo>
                  <a:close/>
                </a:path>
              </a:pathLst>
            </a:custGeom>
            <a:blipFill>
              <a:blip r:embed="rId13"/>
              <a:stretch>
                <a:fillRect t="-16666" b="-16666"/>
              </a:stretch>
            </a:blipFill>
          </p:spPr>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1020634" y="1337381"/>
            <a:ext cx="16403322" cy="1576612"/>
            <a:chOff x="0" y="0"/>
            <a:chExt cx="4320216" cy="415239"/>
          </a:xfrm>
        </p:grpSpPr>
        <p:sp>
          <p:nvSpPr>
            <p:cNvPr id="3" name="Freeform 3"/>
            <p:cNvSpPr/>
            <p:nvPr/>
          </p:nvSpPr>
          <p:spPr>
            <a:xfrm>
              <a:off x="0" y="0"/>
              <a:ext cx="4320217" cy="415239"/>
            </a:xfrm>
            <a:custGeom>
              <a:avLst/>
              <a:gdLst/>
              <a:ahLst/>
              <a:cxnLst/>
              <a:rect l="l" t="t" r="r" b="b"/>
              <a:pathLst>
                <a:path w="4320217" h="415239">
                  <a:moveTo>
                    <a:pt x="23599" y="0"/>
                  </a:moveTo>
                  <a:lnTo>
                    <a:pt x="4296618" y="0"/>
                  </a:lnTo>
                  <a:cubicBezTo>
                    <a:pt x="4302877" y="0"/>
                    <a:pt x="4308879" y="2486"/>
                    <a:pt x="4313305" y="6912"/>
                  </a:cubicBezTo>
                  <a:cubicBezTo>
                    <a:pt x="4317730" y="11337"/>
                    <a:pt x="4320217" y="17340"/>
                    <a:pt x="4320217" y="23599"/>
                  </a:cubicBezTo>
                  <a:lnTo>
                    <a:pt x="4320217" y="391641"/>
                  </a:lnTo>
                  <a:cubicBezTo>
                    <a:pt x="4320217" y="404674"/>
                    <a:pt x="4309651" y="415239"/>
                    <a:pt x="4296618" y="415239"/>
                  </a:cubicBezTo>
                  <a:lnTo>
                    <a:pt x="23599" y="415239"/>
                  </a:lnTo>
                  <a:cubicBezTo>
                    <a:pt x="17340" y="415239"/>
                    <a:pt x="11337" y="412753"/>
                    <a:pt x="6912" y="408327"/>
                  </a:cubicBezTo>
                  <a:cubicBezTo>
                    <a:pt x="2486" y="403902"/>
                    <a:pt x="0" y="397900"/>
                    <a:pt x="0" y="391641"/>
                  </a:cubicBezTo>
                  <a:lnTo>
                    <a:pt x="0" y="23599"/>
                  </a:lnTo>
                  <a:cubicBezTo>
                    <a:pt x="0" y="17340"/>
                    <a:pt x="2486" y="11337"/>
                    <a:pt x="6912" y="6912"/>
                  </a:cubicBezTo>
                  <a:cubicBezTo>
                    <a:pt x="11337" y="2486"/>
                    <a:pt x="17340" y="0"/>
                    <a:pt x="23599" y="0"/>
                  </a:cubicBezTo>
                  <a:close/>
                </a:path>
              </a:pathLst>
            </a:custGeom>
            <a:solidFill>
              <a:srgbClr val="8BC29F"/>
            </a:solidFill>
          </p:spPr>
        </p:sp>
        <p:sp>
          <p:nvSpPr>
            <p:cNvPr id="4" name="TextBox 4"/>
            <p:cNvSpPr txBox="1"/>
            <p:nvPr/>
          </p:nvSpPr>
          <p:spPr>
            <a:xfrm>
              <a:off x="0" y="-38100"/>
              <a:ext cx="4320216" cy="453339"/>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008764" y="6356758"/>
            <a:ext cx="16336897" cy="1739521"/>
            <a:chOff x="0" y="0"/>
            <a:chExt cx="4302722" cy="458145"/>
          </a:xfrm>
        </p:grpSpPr>
        <p:sp>
          <p:nvSpPr>
            <p:cNvPr id="6" name="Freeform 6"/>
            <p:cNvSpPr/>
            <p:nvPr/>
          </p:nvSpPr>
          <p:spPr>
            <a:xfrm>
              <a:off x="0" y="0"/>
              <a:ext cx="4302722" cy="458145"/>
            </a:xfrm>
            <a:custGeom>
              <a:avLst/>
              <a:gdLst/>
              <a:ahLst/>
              <a:cxnLst/>
              <a:rect l="l" t="t" r="r" b="b"/>
              <a:pathLst>
                <a:path w="4302722" h="458145">
                  <a:moveTo>
                    <a:pt x="23695" y="0"/>
                  </a:moveTo>
                  <a:lnTo>
                    <a:pt x="4279027" y="0"/>
                  </a:lnTo>
                  <a:cubicBezTo>
                    <a:pt x="4285311" y="0"/>
                    <a:pt x="4291338" y="2496"/>
                    <a:pt x="4295782" y="6940"/>
                  </a:cubicBezTo>
                  <a:cubicBezTo>
                    <a:pt x="4300226" y="11384"/>
                    <a:pt x="4302722" y="17410"/>
                    <a:pt x="4302722" y="23695"/>
                  </a:cubicBezTo>
                  <a:lnTo>
                    <a:pt x="4302722" y="434451"/>
                  </a:lnTo>
                  <a:cubicBezTo>
                    <a:pt x="4302722" y="440735"/>
                    <a:pt x="4300226" y="446762"/>
                    <a:pt x="4295782" y="451205"/>
                  </a:cubicBezTo>
                  <a:cubicBezTo>
                    <a:pt x="4291338" y="455649"/>
                    <a:pt x="4285311" y="458145"/>
                    <a:pt x="4279027" y="458145"/>
                  </a:cubicBezTo>
                  <a:lnTo>
                    <a:pt x="23695" y="458145"/>
                  </a:lnTo>
                  <a:cubicBezTo>
                    <a:pt x="17410" y="458145"/>
                    <a:pt x="11384" y="455649"/>
                    <a:pt x="6940" y="451205"/>
                  </a:cubicBezTo>
                  <a:cubicBezTo>
                    <a:pt x="2496" y="446762"/>
                    <a:pt x="0" y="440735"/>
                    <a:pt x="0" y="434451"/>
                  </a:cubicBezTo>
                  <a:lnTo>
                    <a:pt x="0" y="23695"/>
                  </a:lnTo>
                  <a:cubicBezTo>
                    <a:pt x="0" y="17410"/>
                    <a:pt x="2496" y="11384"/>
                    <a:pt x="6940" y="6940"/>
                  </a:cubicBezTo>
                  <a:cubicBezTo>
                    <a:pt x="11384" y="2496"/>
                    <a:pt x="17410" y="0"/>
                    <a:pt x="23695" y="0"/>
                  </a:cubicBezTo>
                  <a:close/>
                </a:path>
              </a:pathLst>
            </a:custGeom>
            <a:solidFill>
              <a:srgbClr val="134030"/>
            </a:solidFill>
          </p:spPr>
        </p:sp>
        <p:sp>
          <p:nvSpPr>
            <p:cNvPr id="7" name="TextBox 7"/>
            <p:cNvSpPr txBox="1"/>
            <p:nvPr/>
          </p:nvSpPr>
          <p:spPr>
            <a:xfrm>
              <a:off x="0" y="-38100"/>
              <a:ext cx="4302722" cy="496245"/>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489897" y="6013033"/>
            <a:ext cx="15374630" cy="2369820"/>
          </a:xfrm>
          <a:prstGeom prst="rect">
            <a:avLst/>
          </a:prstGeom>
        </p:spPr>
        <p:txBody>
          <a:bodyPr lIns="0" tIns="0" rIns="0" bIns="0" rtlCol="0" anchor="t">
            <a:spAutoFit/>
          </a:bodyPr>
          <a:lstStyle/>
          <a:p>
            <a:pPr algn="just">
              <a:lnSpc>
                <a:spcPts val="3780"/>
              </a:lnSpc>
            </a:pPr>
            <a:endParaRPr/>
          </a:p>
          <a:p>
            <a:pPr algn="just">
              <a:lnSpc>
                <a:spcPts val="3780"/>
              </a:lnSpc>
            </a:pPr>
            <a:r>
              <a:rPr lang="en-US" sz="2700" b="1">
                <a:solidFill>
                  <a:srgbClr val="FFFFFF"/>
                </a:solidFill>
                <a:latin typeface="Inter Semi-Bold"/>
                <a:ea typeface="Inter Semi-Bold"/>
                <a:cs typeface="Inter Semi-Bold"/>
                <a:sym typeface="Inter Semi-Bold"/>
              </a:rPr>
              <a:t>Також встановлено, що забарвлення впливає на поведінку комах: темні особини частіше обирають освітлені ділянки для швидшого прогрівання, тоді як світлі можуть перебувати в тіні.</a:t>
            </a:r>
          </a:p>
          <a:p>
            <a:pPr algn="just">
              <a:lnSpc>
                <a:spcPts val="3780"/>
              </a:lnSpc>
            </a:pPr>
            <a:endParaRPr lang="en-US" sz="2700" b="1">
              <a:solidFill>
                <a:srgbClr val="FFFFFF"/>
              </a:solidFill>
              <a:latin typeface="Inter Semi-Bold"/>
              <a:ea typeface="Inter Semi-Bold"/>
              <a:cs typeface="Inter Semi-Bold"/>
              <a:sym typeface="Inter Semi-Bold"/>
            </a:endParaRPr>
          </a:p>
        </p:txBody>
      </p:sp>
      <p:sp>
        <p:nvSpPr>
          <p:cNvPr id="9" name="Freeform 9"/>
          <p:cNvSpPr/>
          <p:nvPr/>
        </p:nvSpPr>
        <p:spPr>
          <a:xfrm>
            <a:off x="17259300" y="-146726"/>
            <a:ext cx="3886947" cy="2968214"/>
          </a:xfrm>
          <a:custGeom>
            <a:avLst/>
            <a:gdLst/>
            <a:ahLst/>
            <a:cxnLst/>
            <a:rect l="l" t="t" r="r" b="b"/>
            <a:pathLst>
              <a:path w="3886947" h="2968214">
                <a:moveTo>
                  <a:pt x="0" y="0"/>
                </a:moveTo>
                <a:lnTo>
                  <a:pt x="3886947" y="0"/>
                </a:lnTo>
                <a:lnTo>
                  <a:pt x="3886947" y="2968214"/>
                </a:lnTo>
                <a:lnTo>
                  <a:pt x="0" y="29682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2858247" y="-146726"/>
            <a:ext cx="3886947" cy="2968214"/>
          </a:xfrm>
          <a:custGeom>
            <a:avLst/>
            <a:gdLst/>
            <a:ahLst/>
            <a:cxnLst/>
            <a:rect l="l" t="t" r="r" b="b"/>
            <a:pathLst>
              <a:path w="3886947" h="2968214">
                <a:moveTo>
                  <a:pt x="0" y="0"/>
                </a:moveTo>
                <a:lnTo>
                  <a:pt x="3886947" y="0"/>
                </a:lnTo>
                <a:lnTo>
                  <a:pt x="3886947" y="2968214"/>
                </a:lnTo>
                <a:lnTo>
                  <a:pt x="0" y="29682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1" name="Group 11"/>
          <p:cNvGrpSpPr/>
          <p:nvPr/>
        </p:nvGrpSpPr>
        <p:grpSpPr>
          <a:xfrm>
            <a:off x="1020634" y="2961618"/>
            <a:ext cx="16238666" cy="1498163"/>
            <a:chOff x="0" y="0"/>
            <a:chExt cx="4276850" cy="394578"/>
          </a:xfrm>
        </p:grpSpPr>
        <p:sp>
          <p:nvSpPr>
            <p:cNvPr id="12" name="Freeform 12"/>
            <p:cNvSpPr/>
            <p:nvPr/>
          </p:nvSpPr>
          <p:spPr>
            <a:xfrm>
              <a:off x="0" y="0"/>
              <a:ext cx="4276850" cy="394578"/>
            </a:xfrm>
            <a:custGeom>
              <a:avLst/>
              <a:gdLst/>
              <a:ahLst/>
              <a:cxnLst/>
              <a:rect l="l" t="t" r="r" b="b"/>
              <a:pathLst>
                <a:path w="4276850" h="394578">
                  <a:moveTo>
                    <a:pt x="23838" y="0"/>
                  </a:moveTo>
                  <a:lnTo>
                    <a:pt x="4253012" y="0"/>
                  </a:lnTo>
                  <a:cubicBezTo>
                    <a:pt x="4259335" y="0"/>
                    <a:pt x="4265398" y="2511"/>
                    <a:pt x="4269868" y="6982"/>
                  </a:cubicBezTo>
                  <a:cubicBezTo>
                    <a:pt x="4274339" y="11452"/>
                    <a:pt x="4276850" y="17516"/>
                    <a:pt x="4276850" y="23838"/>
                  </a:cubicBezTo>
                  <a:lnTo>
                    <a:pt x="4276850" y="370740"/>
                  </a:lnTo>
                  <a:cubicBezTo>
                    <a:pt x="4276850" y="377062"/>
                    <a:pt x="4274339" y="383125"/>
                    <a:pt x="4269868" y="387596"/>
                  </a:cubicBezTo>
                  <a:cubicBezTo>
                    <a:pt x="4265398" y="392066"/>
                    <a:pt x="4259335" y="394578"/>
                    <a:pt x="4253012" y="394578"/>
                  </a:cubicBezTo>
                  <a:lnTo>
                    <a:pt x="23838" y="394578"/>
                  </a:lnTo>
                  <a:cubicBezTo>
                    <a:pt x="17516" y="394578"/>
                    <a:pt x="11452" y="392066"/>
                    <a:pt x="6982" y="387596"/>
                  </a:cubicBezTo>
                  <a:cubicBezTo>
                    <a:pt x="2511" y="383125"/>
                    <a:pt x="0" y="377062"/>
                    <a:pt x="0" y="370740"/>
                  </a:cubicBezTo>
                  <a:lnTo>
                    <a:pt x="0" y="23838"/>
                  </a:lnTo>
                  <a:cubicBezTo>
                    <a:pt x="0" y="17516"/>
                    <a:pt x="2511" y="11452"/>
                    <a:pt x="6982" y="6982"/>
                  </a:cubicBezTo>
                  <a:cubicBezTo>
                    <a:pt x="11452" y="2511"/>
                    <a:pt x="17516" y="0"/>
                    <a:pt x="23838" y="0"/>
                  </a:cubicBezTo>
                  <a:close/>
                </a:path>
              </a:pathLst>
            </a:custGeom>
            <a:solidFill>
              <a:srgbClr val="134030"/>
            </a:solidFill>
          </p:spPr>
        </p:sp>
        <p:sp>
          <p:nvSpPr>
            <p:cNvPr id="13" name="TextBox 13"/>
            <p:cNvSpPr txBox="1"/>
            <p:nvPr/>
          </p:nvSpPr>
          <p:spPr>
            <a:xfrm>
              <a:off x="0" y="-38100"/>
              <a:ext cx="4276850" cy="43267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066642" y="4518521"/>
            <a:ext cx="16336897" cy="1605716"/>
            <a:chOff x="0" y="0"/>
            <a:chExt cx="4302722" cy="422905"/>
          </a:xfrm>
        </p:grpSpPr>
        <p:sp>
          <p:nvSpPr>
            <p:cNvPr id="15" name="Freeform 15"/>
            <p:cNvSpPr/>
            <p:nvPr/>
          </p:nvSpPr>
          <p:spPr>
            <a:xfrm>
              <a:off x="0" y="0"/>
              <a:ext cx="4302722" cy="422905"/>
            </a:xfrm>
            <a:custGeom>
              <a:avLst/>
              <a:gdLst/>
              <a:ahLst/>
              <a:cxnLst/>
              <a:rect l="l" t="t" r="r" b="b"/>
              <a:pathLst>
                <a:path w="4302722" h="422905">
                  <a:moveTo>
                    <a:pt x="23695" y="0"/>
                  </a:moveTo>
                  <a:lnTo>
                    <a:pt x="4279027" y="0"/>
                  </a:lnTo>
                  <a:cubicBezTo>
                    <a:pt x="4285311" y="0"/>
                    <a:pt x="4291338" y="2496"/>
                    <a:pt x="4295782" y="6940"/>
                  </a:cubicBezTo>
                  <a:cubicBezTo>
                    <a:pt x="4300226" y="11384"/>
                    <a:pt x="4302722" y="17410"/>
                    <a:pt x="4302722" y="23695"/>
                  </a:cubicBezTo>
                  <a:lnTo>
                    <a:pt x="4302722" y="399210"/>
                  </a:lnTo>
                  <a:cubicBezTo>
                    <a:pt x="4302722" y="405494"/>
                    <a:pt x="4300226" y="411521"/>
                    <a:pt x="4295782" y="415965"/>
                  </a:cubicBezTo>
                  <a:cubicBezTo>
                    <a:pt x="4291338" y="420408"/>
                    <a:pt x="4285311" y="422905"/>
                    <a:pt x="4279027" y="422905"/>
                  </a:cubicBezTo>
                  <a:lnTo>
                    <a:pt x="23695" y="422905"/>
                  </a:lnTo>
                  <a:cubicBezTo>
                    <a:pt x="17410" y="422905"/>
                    <a:pt x="11384" y="420408"/>
                    <a:pt x="6940" y="415965"/>
                  </a:cubicBezTo>
                  <a:cubicBezTo>
                    <a:pt x="2496" y="411521"/>
                    <a:pt x="0" y="405494"/>
                    <a:pt x="0" y="399210"/>
                  </a:cubicBezTo>
                  <a:lnTo>
                    <a:pt x="0" y="23695"/>
                  </a:lnTo>
                  <a:cubicBezTo>
                    <a:pt x="0" y="17410"/>
                    <a:pt x="2496" y="11384"/>
                    <a:pt x="6940" y="6940"/>
                  </a:cubicBezTo>
                  <a:cubicBezTo>
                    <a:pt x="11384" y="2496"/>
                    <a:pt x="17410" y="0"/>
                    <a:pt x="23695" y="0"/>
                  </a:cubicBezTo>
                  <a:close/>
                </a:path>
              </a:pathLst>
            </a:custGeom>
            <a:solidFill>
              <a:srgbClr val="8BC29F"/>
            </a:solidFill>
          </p:spPr>
        </p:sp>
        <p:sp>
          <p:nvSpPr>
            <p:cNvPr id="16" name="TextBox 16"/>
            <p:cNvSpPr txBox="1"/>
            <p:nvPr/>
          </p:nvSpPr>
          <p:spPr>
            <a:xfrm>
              <a:off x="0" y="-38100"/>
              <a:ext cx="4302722" cy="461005"/>
            </a:xfrm>
            <a:prstGeom prst="rect">
              <a:avLst/>
            </a:prstGeom>
          </p:spPr>
          <p:txBody>
            <a:bodyPr lIns="50800" tIns="50800" rIns="50800" bIns="50800" rtlCol="0" anchor="ctr"/>
            <a:lstStyle/>
            <a:p>
              <a:pPr algn="ctr">
                <a:lnSpc>
                  <a:spcPts val="2659"/>
                </a:lnSpc>
                <a:spcBef>
                  <a:spcPct val="0"/>
                </a:spcBef>
              </a:pPr>
              <a:endParaRPr/>
            </a:p>
          </p:txBody>
        </p:sp>
      </p:grpSp>
      <p:sp>
        <p:nvSpPr>
          <p:cNvPr id="17" name="Freeform 17"/>
          <p:cNvSpPr/>
          <p:nvPr/>
        </p:nvSpPr>
        <p:spPr>
          <a:xfrm>
            <a:off x="256347" y="1471667"/>
            <a:ext cx="939547" cy="939547"/>
          </a:xfrm>
          <a:custGeom>
            <a:avLst/>
            <a:gdLst/>
            <a:ahLst/>
            <a:cxnLst/>
            <a:rect l="l" t="t" r="r" b="b"/>
            <a:pathLst>
              <a:path w="939547" h="939547">
                <a:moveTo>
                  <a:pt x="0" y="0"/>
                </a:moveTo>
                <a:lnTo>
                  <a:pt x="939547" y="0"/>
                </a:lnTo>
                <a:lnTo>
                  <a:pt x="939547" y="939546"/>
                </a:lnTo>
                <a:lnTo>
                  <a:pt x="0" y="9395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331885" y="3046135"/>
            <a:ext cx="932606" cy="932606"/>
          </a:xfrm>
          <a:custGeom>
            <a:avLst/>
            <a:gdLst/>
            <a:ahLst/>
            <a:cxnLst/>
            <a:rect l="l" t="t" r="r" b="b"/>
            <a:pathLst>
              <a:path w="932606" h="932606">
                <a:moveTo>
                  <a:pt x="0" y="0"/>
                </a:moveTo>
                <a:lnTo>
                  <a:pt x="932606" y="0"/>
                </a:lnTo>
                <a:lnTo>
                  <a:pt x="932606" y="932605"/>
                </a:lnTo>
                <a:lnTo>
                  <a:pt x="0" y="9326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a:off x="331885" y="4695125"/>
            <a:ext cx="958078" cy="958078"/>
          </a:xfrm>
          <a:custGeom>
            <a:avLst/>
            <a:gdLst/>
            <a:ahLst/>
            <a:cxnLst/>
            <a:rect l="l" t="t" r="r" b="b"/>
            <a:pathLst>
              <a:path w="958078" h="958078">
                <a:moveTo>
                  <a:pt x="0" y="0"/>
                </a:moveTo>
                <a:lnTo>
                  <a:pt x="958078" y="0"/>
                </a:lnTo>
                <a:lnTo>
                  <a:pt x="958078" y="958078"/>
                </a:lnTo>
                <a:lnTo>
                  <a:pt x="0" y="9580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0" name="Freeform 20"/>
          <p:cNvSpPr/>
          <p:nvPr/>
        </p:nvSpPr>
        <p:spPr>
          <a:xfrm>
            <a:off x="427444" y="6590962"/>
            <a:ext cx="940672" cy="940672"/>
          </a:xfrm>
          <a:custGeom>
            <a:avLst/>
            <a:gdLst/>
            <a:ahLst/>
            <a:cxnLst/>
            <a:rect l="l" t="t" r="r" b="b"/>
            <a:pathLst>
              <a:path w="940672" h="940672">
                <a:moveTo>
                  <a:pt x="0" y="0"/>
                </a:moveTo>
                <a:lnTo>
                  <a:pt x="940672" y="0"/>
                </a:lnTo>
                <a:lnTo>
                  <a:pt x="940672" y="940672"/>
                </a:lnTo>
                <a:lnTo>
                  <a:pt x="0" y="9406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TextBox 21"/>
          <p:cNvSpPr txBox="1"/>
          <p:nvPr/>
        </p:nvSpPr>
        <p:spPr>
          <a:xfrm>
            <a:off x="1547776" y="4102111"/>
            <a:ext cx="15374630" cy="2369820"/>
          </a:xfrm>
          <a:prstGeom prst="rect">
            <a:avLst/>
          </a:prstGeom>
        </p:spPr>
        <p:txBody>
          <a:bodyPr lIns="0" tIns="0" rIns="0" bIns="0" rtlCol="0" anchor="t">
            <a:spAutoFit/>
          </a:bodyPr>
          <a:lstStyle/>
          <a:p>
            <a:pPr algn="just">
              <a:lnSpc>
                <a:spcPts val="3780"/>
              </a:lnSpc>
            </a:pPr>
            <a:endParaRPr/>
          </a:p>
          <a:p>
            <a:pPr algn="just">
              <a:lnSpc>
                <a:spcPts val="3780"/>
              </a:lnSpc>
            </a:pPr>
            <a:r>
              <a:rPr lang="en-US" sz="2700" b="1">
                <a:solidFill>
                  <a:srgbClr val="000000"/>
                </a:solidFill>
                <a:latin typeface="Inter Semi-Bold"/>
                <a:ea typeface="Inter Semi-Bold"/>
                <a:cs typeface="Inter Semi-Bold"/>
                <a:sym typeface="Inter Semi-Bold"/>
              </a:rPr>
              <a:t>Експеримент із використанням настільної лампи довів, що темні особини швидше нагріваються і активізуються, оскільки чорний пігмент ефективніше поглинає світлову енергію. Це надає їм перевагу в умовах зниженої температури.</a:t>
            </a:r>
          </a:p>
          <a:p>
            <a:pPr algn="just">
              <a:lnSpc>
                <a:spcPts val="3780"/>
              </a:lnSpc>
            </a:pPr>
            <a:endParaRPr lang="en-US" sz="2700" b="1">
              <a:solidFill>
                <a:srgbClr val="000000"/>
              </a:solidFill>
              <a:latin typeface="Inter Semi-Bold"/>
              <a:ea typeface="Inter Semi-Bold"/>
              <a:cs typeface="Inter Semi-Bold"/>
              <a:sym typeface="Inter Semi-Bold"/>
            </a:endParaRPr>
          </a:p>
        </p:txBody>
      </p:sp>
      <p:sp>
        <p:nvSpPr>
          <p:cNvPr id="22" name="TextBox 22"/>
          <p:cNvSpPr txBox="1"/>
          <p:nvPr/>
        </p:nvSpPr>
        <p:spPr>
          <a:xfrm>
            <a:off x="1650501" y="312109"/>
            <a:ext cx="14978932" cy="977647"/>
          </a:xfrm>
          <a:prstGeom prst="rect">
            <a:avLst/>
          </a:prstGeom>
        </p:spPr>
        <p:txBody>
          <a:bodyPr lIns="0" tIns="0" rIns="0" bIns="0" rtlCol="0" anchor="t">
            <a:spAutoFit/>
          </a:bodyPr>
          <a:lstStyle/>
          <a:p>
            <a:pPr algn="ctr">
              <a:lnSpc>
                <a:spcPts val="7722"/>
              </a:lnSpc>
            </a:pPr>
            <a:r>
              <a:rPr lang="en-US" sz="6600" b="1">
                <a:solidFill>
                  <a:srgbClr val="134030"/>
                </a:solidFill>
                <a:latin typeface="Aileron Bold"/>
                <a:ea typeface="Aileron Bold"/>
                <a:cs typeface="Aileron Bold"/>
                <a:sym typeface="Aileron Bold"/>
              </a:rPr>
              <a:t>ВИСНОВКИ</a:t>
            </a:r>
          </a:p>
        </p:txBody>
      </p:sp>
      <p:sp>
        <p:nvSpPr>
          <p:cNvPr id="23" name="TextBox 23"/>
          <p:cNvSpPr txBox="1"/>
          <p:nvPr/>
        </p:nvSpPr>
        <p:spPr>
          <a:xfrm>
            <a:off x="1118866" y="1396746"/>
            <a:ext cx="15964953" cy="1417320"/>
          </a:xfrm>
          <a:prstGeom prst="rect">
            <a:avLst/>
          </a:prstGeom>
        </p:spPr>
        <p:txBody>
          <a:bodyPr lIns="0" tIns="0" rIns="0" bIns="0" rtlCol="0" anchor="t">
            <a:spAutoFit/>
          </a:bodyPr>
          <a:lstStyle/>
          <a:p>
            <a:pPr algn="just">
              <a:lnSpc>
                <a:spcPts val="3780"/>
              </a:lnSpc>
            </a:pPr>
            <a:r>
              <a:rPr lang="en-US" sz="2700" b="1">
                <a:solidFill>
                  <a:srgbClr val="000000"/>
                </a:solidFill>
                <a:latin typeface="Inter Semi-Bold"/>
                <a:ea typeface="Inter Semi-Bold"/>
                <a:cs typeface="Inter Semi-Bold"/>
                <a:sym typeface="Inter Semi-Bold"/>
              </a:rPr>
              <a:t>У ході дослідження встановлено, що освітлення впливає на забарвлення і поведінку клопа-солдатика. На сонячних ділянках комахи мають більш інтенсивне червоне забарвлення, ніж у затінених умовах, що підтверджує вплив світла на пігментацію.</a:t>
            </a:r>
          </a:p>
        </p:txBody>
      </p:sp>
      <p:sp>
        <p:nvSpPr>
          <p:cNvPr id="24" name="TextBox 24"/>
          <p:cNvSpPr txBox="1"/>
          <p:nvPr/>
        </p:nvSpPr>
        <p:spPr>
          <a:xfrm>
            <a:off x="1570502" y="2973464"/>
            <a:ext cx="15213419" cy="1417320"/>
          </a:xfrm>
          <a:prstGeom prst="rect">
            <a:avLst/>
          </a:prstGeom>
        </p:spPr>
        <p:txBody>
          <a:bodyPr lIns="0" tIns="0" rIns="0" bIns="0" rtlCol="0" anchor="t">
            <a:spAutoFit/>
          </a:bodyPr>
          <a:lstStyle/>
          <a:p>
            <a:pPr algn="just">
              <a:lnSpc>
                <a:spcPts val="3780"/>
              </a:lnSpc>
            </a:pPr>
            <a:r>
              <a:rPr lang="en-US" sz="2700" b="1">
                <a:solidFill>
                  <a:srgbClr val="FFFFFF"/>
                </a:solidFill>
                <a:latin typeface="Inter Bold"/>
                <a:ea typeface="Inter Bold"/>
                <a:cs typeface="Inter Bold"/>
                <a:sym typeface="Inter Bold"/>
              </a:rPr>
              <a:t>Середовище не змінює колір клопів, але впливає на їх помітність: на траві вони контрастні, а на підстилці й корі — маскуються. Що визначає їхні трофічні зв'язки як споживачів та потенційної здобичі.</a:t>
            </a:r>
          </a:p>
        </p:txBody>
      </p:sp>
      <p:sp>
        <p:nvSpPr>
          <p:cNvPr id="25" name="TextBox 25"/>
          <p:cNvSpPr txBox="1"/>
          <p:nvPr/>
        </p:nvSpPr>
        <p:spPr>
          <a:xfrm>
            <a:off x="1264491" y="7743029"/>
            <a:ext cx="16336897" cy="2673985"/>
          </a:xfrm>
          <a:prstGeom prst="rect">
            <a:avLst/>
          </a:prstGeom>
        </p:spPr>
        <p:txBody>
          <a:bodyPr lIns="0" tIns="0" rIns="0" bIns="0" rtlCol="0" anchor="t">
            <a:spAutoFit/>
          </a:bodyPr>
          <a:lstStyle/>
          <a:p>
            <a:pPr algn="just">
              <a:lnSpc>
                <a:spcPts val="4339"/>
              </a:lnSpc>
            </a:pPr>
            <a:endParaRPr/>
          </a:p>
          <a:p>
            <a:pPr algn="just">
              <a:lnSpc>
                <a:spcPts val="4200"/>
              </a:lnSpc>
            </a:pPr>
            <a:r>
              <a:rPr lang="en-US" sz="3000" b="1">
                <a:gradFill>
                  <a:gsLst>
                    <a:gs pos="0">
                      <a:srgbClr val="FF3131">
                        <a:alpha val="100000"/>
                      </a:srgbClr>
                    </a:gs>
                    <a:gs pos="100000">
                      <a:srgbClr val="FF914D">
                        <a:alpha val="100000"/>
                      </a:srgbClr>
                    </a:gs>
                  </a:gsLst>
                  <a:lin ang="0"/>
                </a:gradFill>
                <a:latin typeface="Inter Semi-Bold"/>
                <a:ea typeface="Inter Semi-Bold"/>
                <a:cs typeface="Inter Semi-Bold"/>
                <a:sym typeface="Inter Semi-Bold"/>
              </a:rPr>
              <a:t>Отже, забарвлення клопа-солдатика є не випадковою ознакою, а важливим пристосуванням до умов середовища, яке забезпечує ефективне виживання, регуляцію температури тіла та вибір оптимального місця існування.</a:t>
            </a:r>
          </a:p>
          <a:p>
            <a:pPr algn="just">
              <a:lnSpc>
                <a:spcPts val="4339"/>
              </a:lnSpc>
            </a:pPr>
            <a:endParaRPr lang="en-US" sz="3000" b="1">
              <a:gradFill>
                <a:gsLst>
                  <a:gs pos="0">
                    <a:srgbClr val="FF3131">
                      <a:alpha val="100000"/>
                    </a:srgbClr>
                  </a:gs>
                  <a:gs pos="100000">
                    <a:srgbClr val="FF914D">
                      <a:alpha val="100000"/>
                    </a:srgbClr>
                  </a:gs>
                </a:gsLst>
                <a:lin ang="0"/>
              </a:gradFill>
              <a:latin typeface="Inter Semi-Bold"/>
              <a:ea typeface="Inter Semi-Bold"/>
              <a:cs typeface="Inter Semi-Bold"/>
              <a:sym typeface="Inter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8EFE1"/>
        </a:solidFill>
        <a:effectLst/>
      </p:bgPr>
    </p:bg>
    <p:spTree>
      <p:nvGrpSpPr>
        <p:cNvPr id="1" name=""/>
        <p:cNvGrpSpPr/>
        <p:nvPr/>
      </p:nvGrpSpPr>
      <p:grpSpPr>
        <a:xfrm>
          <a:off x="0" y="0"/>
          <a:ext cx="0" cy="0"/>
          <a:chOff x="0" y="0"/>
          <a:chExt cx="0" cy="0"/>
        </a:xfrm>
      </p:grpSpPr>
      <p:grpSp>
        <p:nvGrpSpPr>
          <p:cNvPr id="2" name="Group 2"/>
          <p:cNvGrpSpPr/>
          <p:nvPr/>
        </p:nvGrpSpPr>
        <p:grpSpPr>
          <a:xfrm>
            <a:off x="-506406" y="9413497"/>
            <a:ext cx="19300813" cy="1374547"/>
            <a:chOff x="0" y="0"/>
            <a:chExt cx="5083342" cy="362021"/>
          </a:xfrm>
        </p:grpSpPr>
        <p:sp>
          <p:nvSpPr>
            <p:cNvPr id="3" name="Freeform 3"/>
            <p:cNvSpPr/>
            <p:nvPr/>
          </p:nvSpPr>
          <p:spPr>
            <a:xfrm>
              <a:off x="0" y="0"/>
              <a:ext cx="5083342" cy="362021"/>
            </a:xfrm>
            <a:custGeom>
              <a:avLst/>
              <a:gdLst/>
              <a:ahLst/>
              <a:cxnLst/>
              <a:rect l="l" t="t" r="r" b="b"/>
              <a:pathLst>
                <a:path w="5083342" h="362021">
                  <a:moveTo>
                    <a:pt x="0" y="0"/>
                  </a:moveTo>
                  <a:lnTo>
                    <a:pt x="5083342" y="0"/>
                  </a:lnTo>
                  <a:lnTo>
                    <a:pt x="5083342" y="362021"/>
                  </a:lnTo>
                  <a:lnTo>
                    <a:pt x="0" y="362021"/>
                  </a:lnTo>
                  <a:close/>
                </a:path>
              </a:pathLst>
            </a:custGeom>
            <a:solidFill>
              <a:srgbClr val="12372A"/>
            </a:solidFill>
          </p:spPr>
        </p:sp>
        <p:sp>
          <p:nvSpPr>
            <p:cNvPr id="4" name="TextBox 4"/>
            <p:cNvSpPr txBox="1"/>
            <p:nvPr/>
          </p:nvSpPr>
          <p:spPr>
            <a:xfrm>
              <a:off x="0" y="-38100"/>
              <a:ext cx="5083342" cy="40012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flipH="1">
            <a:off x="13757303" y="-113667"/>
            <a:ext cx="4695523" cy="4695523"/>
          </a:xfrm>
          <a:custGeom>
            <a:avLst/>
            <a:gdLst/>
            <a:ahLst/>
            <a:cxnLst/>
            <a:rect l="l" t="t" r="r" b="b"/>
            <a:pathLst>
              <a:path w="4695523" h="4695523">
                <a:moveTo>
                  <a:pt x="4695522" y="0"/>
                </a:moveTo>
                <a:lnTo>
                  <a:pt x="0" y="0"/>
                </a:lnTo>
                <a:lnTo>
                  <a:pt x="0" y="4695523"/>
                </a:lnTo>
                <a:lnTo>
                  <a:pt x="4695522" y="4695523"/>
                </a:lnTo>
                <a:lnTo>
                  <a:pt x="4695522"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990926" y="578739"/>
            <a:ext cx="15114138" cy="918973"/>
          </a:xfrm>
          <a:prstGeom prst="rect">
            <a:avLst/>
          </a:prstGeom>
        </p:spPr>
        <p:txBody>
          <a:bodyPr lIns="0" tIns="0" rIns="0" bIns="0" rtlCol="0" anchor="t">
            <a:spAutoFit/>
          </a:bodyPr>
          <a:lstStyle/>
          <a:p>
            <a:pPr algn="r">
              <a:lnSpc>
                <a:spcPts val="7254"/>
              </a:lnSpc>
            </a:pPr>
            <a:r>
              <a:rPr lang="en-US" sz="6200" b="1">
                <a:solidFill>
                  <a:srgbClr val="134030"/>
                </a:solidFill>
                <a:latin typeface="Aileron Heavy"/>
                <a:ea typeface="Aileron Heavy"/>
                <a:cs typeface="Aileron Heavy"/>
                <a:sym typeface="Aileron Heavy"/>
              </a:rPr>
              <a:t>СПИСОК ВИКОРИСТАНИХ </a:t>
            </a:r>
            <a:r>
              <a:rPr lang="en-US" sz="6200" b="1">
                <a:solidFill>
                  <a:srgbClr val="000000"/>
                </a:solidFill>
                <a:latin typeface="Aileron Heavy"/>
                <a:ea typeface="Aileron Heavy"/>
                <a:cs typeface="Aileron Heavy"/>
                <a:sym typeface="Aileron Heavy"/>
              </a:rPr>
              <a:t>ДЖЕРЕЛ</a:t>
            </a:r>
          </a:p>
        </p:txBody>
      </p:sp>
      <p:sp>
        <p:nvSpPr>
          <p:cNvPr id="7" name="TextBox 7"/>
          <p:cNvSpPr txBox="1"/>
          <p:nvPr/>
        </p:nvSpPr>
        <p:spPr>
          <a:xfrm>
            <a:off x="2103170" y="1559116"/>
            <a:ext cx="15340106" cy="7590155"/>
          </a:xfrm>
          <a:prstGeom prst="rect">
            <a:avLst/>
          </a:prstGeom>
        </p:spPr>
        <p:txBody>
          <a:bodyPr lIns="0" tIns="0" rIns="0" bIns="0" rtlCol="0" anchor="t">
            <a:spAutoFit/>
          </a:bodyPr>
          <a:lstStyle/>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Андрієвський В. В. Основи ентомології. – Київ: Вища школа, 2018. – 320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Бондаренко Н. В. Екологія комах. – Харків: Основа, 2017. – 256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Вербицький І. М. Біологія комах: навчальний посібник. – Львів: ЛНУ, 2019. – 280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Гончаренко О. І. Екологічні адаптації тварин. – Київ: Наукова думка, 2016. – 310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Дяченко Л. О. Біорізноманіття комах України. – Київ: Фітосоціоцентр, 2015. – 360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Жебіна Т. Фауна попелиць та взаємодія комах із рослинами в Україні // Науковий вісник Ужгородського університету. – 2024.</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Іваненко С. А. Морфологія та фізіологія комах. – Одеса: Астропринт, 2018. – 295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Климчук О. М. Загальна екологія. – Київ: Либідь, 2017. – 368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Клоп-солдатик (Pyrrhocoris apterus): біологія та поширення // Зоологічні ресурси України, 2023.</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Колесник Ю. В. Поведінка та адаптації тварин. – Київ: Каравела, 2019. – 312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Литвиненко О. П. Ентомофауна лісових екосистем України. – Харків: Основа, 2021. – 275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Мельник Л. І. Основи зоології. – Київ: Генеза, 2015. – 280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Особливості фенотипічної мінливості клопа-солдатика (Pyrrhocoris apterus) // Сучасні проблеми науки і освіти, 2022.</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Пархоменко Т. В. Екологія рослин і тварин. – Київ: Академія, 2018. – 340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Сіренко І. В. Вплив факторів середовища на комах. – Дніпро: Пороги, 2019. – 260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Федоренко В. П. Захист рослин від шкідників. – Київ: Урожай, 2017. – 350 с.</a:t>
            </a:r>
          </a:p>
          <a:p>
            <a:pPr marL="496574" lvl="1" indent="-248287" algn="l">
              <a:lnSpc>
                <a:spcPts val="3220"/>
              </a:lnSpc>
              <a:buAutoNum type="arabicPeriod"/>
            </a:pPr>
            <a:r>
              <a:rPr lang="en-US" sz="2300" b="1">
                <a:solidFill>
                  <a:srgbClr val="000000"/>
                </a:solidFill>
                <a:latin typeface="Inter Semi-Bold"/>
                <a:ea typeface="Inter Semi-Bold"/>
                <a:cs typeface="Inter Semi-Bold"/>
                <a:sym typeface="Inter Semi-Bold"/>
              </a:rPr>
              <a:t>Червоноклоп безкрилий (Pyrrhocoris apterus): морфологія та екологія // Світ тварин, 2023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1507</Words>
  <Application>Microsoft Office PowerPoint</Application>
  <PresentationFormat>Довільний</PresentationFormat>
  <Paragraphs>114</Paragraphs>
  <Slides>15</Slides>
  <Notes>0</Notes>
  <HiddenSlides>0</HiddenSlides>
  <MMClips>0</MMClips>
  <ScaleCrop>false</ScaleCrop>
  <HeadingPairs>
    <vt:vector size="6" baseType="variant">
      <vt:variant>
        <vt:lpstr>Використані шрифти</vt:lpstr>
      </vt:variant>
      <vt:variant>
        <vt:i4>9</vt:i4>
      </vt:variant>
      <vt:variant>
        <vt:lpstr>Тема</vt:lpstr>
      </vt:variant>
      <vt:variant>
        <vt:i4>1</vt:i4>
      </vt:variant>
      <vt:variant>
        <vt:lpstr>Заголовки слайдів</vt:lpstr>
      </vt:variant>
      <vt:variant>
        <vt:i4>15</vt:i4>
      </vt:variant>
    </vt:vector>
  </HeadingPairs>
  <TitlesOfParts>
    <vt:vector size="25" baseType="lpstr">
      <vt:lpstr>Canva Sans</vt:lpstr>
      <vt:lpstr>Aileron</vt:lpstr>
      <vt:lpstr>Inter Semi-Bold</vt:lpstr>
      <vt:lpstr>Inter Bold</vt:lpstr>
      <vt:lpstr>Arial</vt:lpstr>
      <vt:lpstr>Aileron Bold</vt:lpstr>
      <vt:lpstr>Canva Sans Bold</vt:lpstr>
      <vt:lpstr>Aileron Heavy</vt:lpstr>
      <vt:lpstr>Calibri</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Дослідження «Вплив сонячного освітлення та рослинності на забарвлення клопа-солдатика (Pyrrhocoris apterus)»</dc:title>
  <cp:lastModifiedBy>Шаркий Геннадій Анатолійович</cp:lastModifiedBy>
  <cp:revision>2</cp:revision>
  <dcterms:created xsi:type="dcterms:W3CDTF">2006-08-16T00:00:00Z</dcterms:created>
  <dcterms:modified xsi:type="dcterms:W3CDTF">2026-04-08T13:34:52Z</dcterms:modified>
  <dc:identifier>DAHFjMsFjSE</dc:identifier>
</cp:coreProperties>
</file>