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73" r:id="rId7"/>
    <p:sldId id="261" r:id="rId8"/>
    <p:sldId id="269" r:id="rId9"/>
    <p:sldId id="262" r:id="rId10"/>
    <p:sldId id="271" r:id="rId11"/>
    <p:sldId id="272" r:id="rId12"/>
    <p:sldId id="264" r:id="rId13"/>
    <p:sldId id="265" r:id="rId14"/>
    <p:sldId id="266" r:id="rId15"/>
    <p:sldId id="267" r:id="rId16"/>
  </p:sldIdLst>
  <p:sldSz cx="9144000" cy="5143500" type="screen16x9"/>
  <p:notesSz cx="6858000" cy="9144000"/>
  <p:embeddedFontLst>
    <p:embeddedFont>
      <p:font typeface="Roboto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-108" y="-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63951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1e64da491b59fe3_5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1e64da491b59fe3_5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1e64da491b59fe3_6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1e64da491b59fe3_6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1e64da491b59fe3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1e64da491b59fe3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1e64da491b59fe3_6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1e64da491b59fe3_6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1e64da491b59fe3_6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1e64da491b59fe3_6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1e64da491b59fe3_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1e64da491b59fe3_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1e64da491b59fe3_7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1e64da491b59fe3_7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1e64da491b59fe3_7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1e64da491b59fe3_7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1e64da491b59fe3_7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1e64da491b59fe3_7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1e64da491b59fe3_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1e64da491b59fe3_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lnSpcReduction="10000"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MDbJvzvFUFwKf_m9mNdhzp6Nm2_-Q80-/view?usp=sharin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rive.google.com/file/d/1-zC1EuqCcgag1zlvy82vUF2lmg1LrCjC/view?usp=sharing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ctrTitle"/>
          </p:nvPr>
        </p:nvSpPr>
        <p:spPr>
          <a:xfrm>
            <a:off x="390525" y="302560"/>
            <a:ext cx="8652622" cy="179518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uk-UA" sz="4000" b="1" dirty="0" smtClean="0"/>
              <a:t>Макет </a:t>
            </a:r>
            <a:r>
              <a:rPr lang="uk-UA" sz="4000" b="1" dirty="0"/>
              <a:t>евакуатора, який моделює роботу техніки </a:t>
            </a:r>
            <a:r>
              <a:rPr lang="uk-UA" sz="4000" b="1" dirty="0" smtClean="0"/>
              <a:t>на Місяці</a:t>
            </a:r>
            <a:r>
              <a:rPr lang="ru-RU" sz="2400" dirty="0"/>
              <a:t/>
            </a:r>
            <a:br>
              <a:rPr lang="ru-RU" sz="2400" dirty="0"/>
            </a:br>
            <a:endParaRPr sz="2400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998720" y="2171701"/>
            <a:ext cx="4024256" cy="2644140"/>
          </a:xfrm>
        </p:spPr>
        <p:txBody>
          <a:bodyPr>
            <a:normAutofit lnSpcReduction="10000"/>
          </a:bodyPr>
          <a:lstStyle/>
          <a:p>
            <a:r>
              <a:rPr lang="uk" sz="1400" b="1" dirty="0"/>
              <a:t>Підготував</a:t>
            </a:r>
            <a:r>
              <a:rPr lang="uk" sz="1400" dirty="0"/>
              <a:t>: Гусінський </a:t>
            </a:r>
            <a:r>
              <a:rPr lang="uk" sz="1400" dirty="0" smtClean="0"/>
              <a:t>Даниїл Сергійович, учень </a:t>
            </a:r>
            <a:r>
              <a:rPr lang="uk" sz="1400" dirty="0"/>
              <a:t>10 </a:t>
            </a:r>
            <a:r>
              <a:rPr lang="uk" sz="1400" dirty="0" smtClean="0"/>
              <a:t>класу</a:t>
            </a:r>
          </a:p>
          <a:p>
            <a:r>
              <a:rPr lang="uk" sz="1400" dirty="0" smtClean="0"/>
              <a:t> </a:t>
            </a:r>
            <a:r>
              <a:rPr lang="uk" sz="1400" dirty="0"/>
              <a:t>Мошнівського </a:t>
            </a:r>
            <a:r>
              <a:rPr lang="uk" sz="1400" dirty="0" smtClean="0"/>
              <a:t>ліцею </a:t>
            </a:r>
          </a:p>
          <a:p>
            <a:r>
              <a:rPr lang="uk" sz="1400" dirty="0" smtClean="0"/>
              <a:t>Мошнівської сільської ради </a:t>
            </a:r>
          </a:p>
          <a:p>
            <a:r>
              <a:rPr lang="uk" sz="1400" dirty="0" smtClean="0"/>
              <a:t>Черкаського району Черкаської області</a:t>
            </a:r>
          </a:p>
          <a:p>
            <a:endParaRPr lang="uk" sz="1400" dirty="0" smtClean="0"/>
          </a:p>
          <a:p>
            <a:r>
              <a:rPr lang="uk" sz="1400" dirty="0" smtClean="0"/>
              <a:t>Черкаське обласне відділення МАН</a:t>
            </a:r>
          </a:p>
          <a:p>
            <a:endParaRPr lang="uk" sz="1400" dirty="0" smtClean="0"/>
          </a:p>
          <a:p>
            <a:r>
              <a:rPr lang="uk" sz="1400" b="1" dirty="0"/>
              <a:t>Керівники</a:t>
            </a:r>
            <a:r>
              <a:rPr lang="uk" sz="1400" dirty="0" smtClean="0"/>
              <a:t>: Крамар Наталія Григорівна вчитель фізики,</a:t>
            </a:r>
          </a:p>
          <a:p>
            <a:r>
              <a:rPr lang="uk" sz="1400" dirty="0" smtClean="0"/>
              <a:t>Щербак Ігор Олександрович вчитель інформатики</a:t>
            </a:r>
            <a:endParaRPr lang="ru-RU" sz="1400" dirty="0"/>
          </a:p>
        </p:txBody>
      </p:sp>
      <p:pic>
        <p:nvPicPr>
          <p:cNvPr id="7170" name="Picture 2" descr="C:\Users\admi\Desktop\проєкт2026\photo_2026-03-30_21-08-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48" y="2225498"/>
            <a:ext cx="4890528" cy="262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ctrTitle"/>
          </p:nvPr>
        </p:nvSpPr>
        <p:spPr>
          <a:xfrm>
            <a:off x="161365" y="0"/>
            <a:ext cx="8451260" cy="117178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000" dirty="0"/>
              <a:t>Актуальність і мета дослідження:</a:t>
            </a:r>
            <a:endParaRPr sz="4000" dirty="0"/>
          </a:p>
        </p:txBody>
      </p:sp>
      <p:sp>
        <p:nvSpPr>
          <p:cNvPr id="73" name="Google Shape;73;p14"/>
          <p:cNvSpPr txBox="1">
            <a:spLocks noGrp="1"/>
          </p:cNvSpPr>
          <p:nvPr>
            <p:ph type="subTitle" idx="1"/>
          </p:nvPr>
        </p:nvSpPr>
        <p:spPr>
          <a:xfrm>
            <a:off x="390525" y="1670386"/>
            <a:ext cx="8222100" cy="347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 dirty="0"/>
              <a:t>Мета: створити макет евакуатора для перевезення вантажів на місячній базі </a:t>
            </a:r>
            <a:endParaRPr sz="3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 dirty="0"/>
              <a:t>Актуальність: моделювання руху техніки в умовах низької гравітації і нерівної поверхні Місяця</a:t>
            </a:r>
            <a:endParaRPr sz="3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ctrTitle"/>
          </p:nvPr>
        </p:nvSpPr>
        <p:spPr>
          <a:xfrm>
            <a:off x="390525" y="0"/>
            <a:ext cx="8222100" cy="97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000" dirty="0"/>
              <a:t>Завдання дослідження:</a:t>
            </a:r>
            <a:endParaRPr sz="4000" dirty="0"/>
          </a:p>
        </p:txBody>
      </p:sp>
      <p:sp>
        <p:nvSpPr>
          <p:cNvPr id="79" name="Google Shape;79;p15"/>
          <p:cNvSpPr txBox="1">
            <a:spLocks noGrp="1"/>
          </p:cNvSpPr>
          <p:nvPr>
            <p:ph type="subTitle" idx="1"/>
          </p:nvPr>
        </p:nvSpPr>
        <p:spPr>
          <a:xfrm>
            <a:off x="0" y="1196788"/>
            <a:ext cx="9049871" cy="39465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571500" lvl="0" indent="-457200">
              <a:buFont typeface="Wingdings" pitchFamily="2" charset="2"/>
              <a:buChar char="§"/>
            </a:pPr>
            <a:r>
              <a:rPr lang="uk-UA" sz="3000" dirty="0"/>
              <a:t>Дослідити фізичні характеристики </a:t>
            </a:r>
            <a:r>
              <a:rPr lang="uk-UA" sz="3000" dirty="0" smtClean="0"/>
              <a:t>Місяця</a:t>
            </a:r>
            <a:endParaRPr lang="ru-RU" sz="3000" dirty="0"/>
          </a:p>
          <a:p>
            <a:pPr marL="571500" lvl="0" indent="-457200">
              <a:buFont typeface="Wingdings" pitchFamily="2" charset="2"/>
              <a:buChar char="§"/>
            </a:pPr>
            <a:r>
              <a:rPr lang="uk-UA" sz="3000" dirty="0" err="1"/>
              <a:t>Спроєктувати</a:t>
            </a:r>
            <a:r>
              <a:rPr lang="uk-UA" sz="3000" dirty="0"/>
              <a:t> модель </a:t>
            </a:r>
            <a:r>
              <a:rPr lang="uk-UA" sz="3000" dirty="0" smtClean="0"/>
              <a:t>евакуатора</a:t>
            </a:r>
            <a:endParaRPr lang="ru-RU" sz="3000" dirty="0"/>
          </a:p>
          <a:p>
            <a:pPr marL="571500" lvl="0" indent="-457200">
              <a:buFont typeface="Wingdings" pitchFamily="2" charset="2"/>
              <a:buChar char="§"/>
            </a:pPr>
            <a:r>
              <a:rPr lang="uk-UA" sz="3000" dirty="0"/>
              <a:t>Створити програмний продукт </a:t>
            </a:r>
            <a:r>
              <a:rPr lang="uk-UA" sz="3000" dirty="0" smtClean="0"/>
              <a:t>в програмі «</a:t>
            </a:r>
            <a:r>
              <a:rPr lang="en-US" sz="3000" dirty="0" smtClean="0"/>
              <a:t>blender</a:t>
            </a:r>
            <a:r>
              <a:rPr lang="uk-UA" sz="3000" dirty="0" smtClean="0"/>
              <a:t>»</a:t>
            </a:r>
            <a:endParaRPr lang="ru-RU" sz="3000" dirty="0"/>
          </a:p>
          <a:p>
            <a:pPr marL="571500" lvl="0" indent="-457200">
              <a:buFont typeface="Wingdings" pitchFamily="2" charset="2"/>
              <a:buChar char="§"/>
            </a:pPr>
            <a:r>
              <a:rPr lang="uk-UA" sz="3000" dirty="0" smtClean="0"/>
              <a:t>Зібрати пристрій</a:t>
            </a:r>
            <a:endParaRPr lang="ru-RU" sz="3000" dirty="0"/>
          </a:p>
          <a:p>
            <a:pPr marL="571500" indent="-457200">
              <a:buFont typeface="Wingdings" pitchFamily="2" charset="2"/>
              <a:buChar char="§"/>
            </a:pPr>
            <a:r>
              <a:rPr lang="uk-UA" sz="3000" dirty="0"/>
              <a:t>Протестувати евакуатор в умовах низької гравітації та нерівної поверхні </a:t>
            </a:r>
            <a:r>
              <a:rPr lang="uk-UA" sz="3000" dirty="0" smtClean="0"/>
              <a:t>Місяця</a:t>
            </a:r>
            <a:endParaRPr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ctrTitle"/>
          </p:nvPr>
        </p:nvSpPr>
        <p:spPr>
          <a:xfrm>
            <a:off x="390525" y="0"/>
            <a:ext cx="8222100" cy="90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000" dirty="0"/>
              <a:t>Концепція </a:t>
            </a:r>
            <a:r>
              <a:rPr lang="uk" sz="4000" dirty="0" smtClean="0"/>
              <a:t>макету:</a:t>
            </a:r>
            <a:endParaRPr sz="4000" dirty="0"/>
          </a:p>
        </p:txBody>
      </p:sp>
      <p:sp>
        <p:nvSpPr>
          <p:cNvPr id="85" name="Google Shape;85;p16"/>
          <p:cNvSpPr txBox="1">
            <a:spLocks noGrp="1"/>
          </p:cNvSpPr>
          <p:nvPr>
            <p:ph type="subTitle" idx="1"/>
          </p:nvPr>
        </p:nvSpPr>
        <p:spPr>
          <a:xfrm>
            <a:off x="390525" y="1689249"/>
            <a:ext cx="5142940" cy="34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000" dirty="0" smtClean="0"/>
              <a:t>Евакуатор </a:t>
            </a:r>
            <a:r>
              <a:rPr lang="uk" sz="3000" dirty="0"/>
              <a:t>для переміщення вантажів на нерівній </a:t>
            </a:r>
            <a:r>
              <a:rPr lang="uk" sz="3000" dirty="0" smtClean="0"/>
              <a:t>поверхні. Пояснення</a:t>
            </a:r>
            <a:r>
              <a:rPr lang="uk" sz="3000" dirty="0"/>
              <a:t>, як макет імітує умови Місяця (зменшена вага, простота конструкції)</a:t>
            </a:r>
            <a:endParaRPr sz="3000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387" y="215153"/>
            <a:ext cx="2937347" cy="483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800" dirty="0"/>
              <a:t>Матеріали та комплектуючі:</a:t>
            </a:r>
            <a:endParaRPr sz="2800" dirty="0"/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1"/>
          </p:nvPr>
        </p:nvSpPr>
        <p:spPr>
          <a:xfrm>
            <a:off x="226075" y="1524000"/>
            <a:ext cx="2808000" cy="34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uk" sz="2400" dirty="0"/>
              <a:t>Картон, клей, батарейки, двигуни, радіоприймач, плата повербанку ,дроти</a:t>
            </a:r>
            <a:endParaRPr sz="2400" dirty="0"/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2325" y="0"/>
            <a:ext cx="1836148" cy="1836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8474" y="38250"/>
            <a:ext cx="1836150" cy="1759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34625" y="0"/>
            <a:ext cx="2109376" cy="210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17300" y="3034124"/>
            <a:ext cx="2109375" cy="21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66826" y="3106787"/>
            <a:ext cx="2109375" cy="196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17662" y="1768988"/>
            <a:ext cx="1508681" cy="136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626673" y="1975638"/>
            <a:ext cx="2429725" cy="95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err="1" smtClean="0"/>
              <a:t>Проєктування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465800"/>
            <a:ext cx="3254188" cy="3163500"/>
          </a:xfrm>
        </p:spPr>
        <p:txBody>
          <a:bodyPr>
            <a:normAutofit/>
          </a:bodyPr>
          <a:lstStyle/>
          <a:p>
            <a:r>
              <a:rPr lang="uk-UA" sz="2400" dirty="0" smtClean="0"/>
              <a:t>Створення комплектуючих моделі в програмі «</a:t>
            </a:r>
            <a:r>
              <a:rPr lang="en-US" sz="2400" dirty="0" smtClean="0"/>
              <a:t>Blender</a:t>
            </a:r>
            <a:r>
              <a:rPr lang="uk-UA" sz="2400" dirty="0" smtClean="0"/>
              <a:t>»</a:t>
            </a:r>
          </a:p>
          <a:p>
            <a:r>
              <a:rPr lang="uk-UA" sz="2400" dirty="0" smtClean="0"/>
              <a:t>Підготовка до 3</a:t>
            </a:r>
            <a:r>
              <a:rPr lang="en-US" sz="2400" dirty="0" smtClean="0"/>
              <a:t>D</a:t>
            </a:r>
            <a:r>
              <a:rPr lang="uk-UA" sz="2400" dirty="0" smtClean="0"/>
              <a:t> друкування</a:t>
            </a:r>
            <a:endParaRPr lang="ru-RU" sz="2400" dirty="0"/>
          </a:p>
        </p:txBody>
      </p:sp>
      <p:pic>
        <p:nvPicPr>
          <p:cNvPr id="8194" name="Picture 2" descr="C:\Users\admi\Desktop\проєкт2026\photo_2026-03-30_21-06-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359" y="237066"/>
            <a:ext cx="2620513" cy="3490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\Desktop\проєкт2026\photo_2026-03-30_21-06-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405" y="1433834"/>
            <a:ext cx="2678994" cy="356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69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>
            <a:spLocks noGrp="1"/>
          </p:cNvSpPr>
          <p:nvPr>
            <p:ph type="title"/>
          </p:nvPr>
        </p:nvSpPr>
        <p:spPr>
          <a:xfrm>
            <a:off x="0" y="285375"/>
            <a:ext cx="3312160" cy="296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800" dirty="0" smtClean="0"/>
              <a:t>Процес зборки макета евакуатора</a:t>
            </a:r>
            <a:endParaRPr sz="2800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240" y="0"/>
            <a:ext cx="2743618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 descr="C:\Users\admi\Desktop\проєкт2026\photo_2026-03-30_21-07-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138" y="1185333"/>
            <a:ext cx="2863019" cy="381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3313" y="411588"/>
            <a:ext cx="2808000" cy="9534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465800"/>
            <a:ext cx="3034075" cy="3163500"/>
          </a:xfrm>
        </p:spPr>
        <p:txBody>
          <a:bodyPr>
            <a:normAutofit/>
          </a:bodyPr>
          <a:lstStyle/>
          <a:p>
            <a:pPr marL="152400" indent="0">
              <a:buNone/>
            </a:pPr>
            <a:r>
              <a:rPr lang="uk" sz="2800" dirty="0"/>
              <a:t>Процес зборки макета евакуатора</a:t>
            </a:r>
            <a:endParaRPr lang="ru-RU" sz="2800" dirty="0"/>
          </a:p>
          <a:p>
            <a:endParaRPr lang="ru-RU" sz="2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388" y="137927"/>
            <a:ext cx="2689225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039" y="2863850"/>
            <a:ext cx="3030537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654" y="77415"/>
            <a:ext cx="2316163" cy="310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2178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>
            <a:spLocks noGrp="1"/>
          </p:cNvSpPr>
          <p:nvPr>
            <p:ph type="title"/>
          </p:nvPr>
        </p:nvSpPr>
        <p:spPr>
          <a:xfrm>
            <a:off x="171000" y="761750"/>
            <a:ext cx="2849400" cy="239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800" dirty="0"/>
              <a:t>Підключення електроніки:</a:t>
            </a:r>
            <a:endParaRPr sz="2800" dirty="0"/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1983" y="0"/>
            <a:ext cx="5414890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077" y="141195"/>
            <a:ext cx="2933981" cy="1324534"/>
          </a:xfrm>
        </p:spPr>
        <p:txBody>
          <a:bodyPr>
            <a:noAutofit/>
          </a:bodyPr>
          <a:lstStyle/>
          <a:p>
            <a:pPr lvl="0" algn="ctr"/>
            <a:r>
              <a:rPr lang="ru-RU" sz="2800" dirty="0" err="1">
                <a:solidFill>
                  <a:schemeClr val="bg1"/>
                </a:solidFill>
              </a:rPr>
              <a:t>Тестування</a:t>
            </a:r>
            <a:r>
              <a:rPr lang="ru-RU" sz="2800" dirty="0">
                <a:solidFill>
                  <a:schemeClr val="bg1"/>
                </a:solidFill>
              </a:rPr>
              <a:t> на «</a:t>
            </a:r>
            <a:r>
              <a:rPr lang="ru-RU" sz="2800" dirty="0" err="1">
                <a:solidFill>
                  <a:schemeClr val="bg1"/>
                </a:solidFill>
              </a:rPr>
              <a:t>місячній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поверхні</a:t>
            </a:r>
            <a:r>
              <a:rPr lang="ru-RU" sz="2800" dirty="0" smtClean="0">
                <a:solidFill>
                  <a:schemeClr val="bg1"/>
                </a:solidFill>
              </a:rPr>
              <a:t>»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788" y="1465800"/>
            <a:ext cx="3166783" cy="353650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1400" dirty="0" err="1">
                <a:solidFill>
                  <a:schemeClr val="bg1"/>
                </a:solidFill>
              </a:rPr>
              <a:t>Умови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тестування</a:t>
            </a:r>
            <a:r>
              <a:rPr lang="ru-RU" sz="1400" dirty="0">
                <a:solidFill>
                  <a:schemeClr val="bg1"/>
                </a:solidFill>
              </a:rPr>
              <a:t> на </a:t>
            </a:r>
            <a:r>
              <a:rPr lang="ru-RU" sz="1400" dirty="0" err="1">
                <a:solidFill>
                  <a:schemeClr val="bg1"/>
                </a:solidFill>
              </a:rPr>
              <a:t>Місяці</a:t>
            </a:r>
            <a:endParaRPr lang="ru-RU" sz="1400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r>
              <a:rPr lang="ru-RU" sz="1400" dirty="0" err="1">
                <a:solidFill>
                  <a:schemeClr val="bg1"/>
                </a:solidFill>
              </a:rPr>
              <a:t>Знижена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гравітація</a:t>
            </a:r>
            <a:r>
              <a:rPr lang="ru-RU" sz="1400" dirty="0">
                <a:solidFill>
                  <a:schemeClr val="bg1"/>
                </a:solidFill>
              </a:rPr>
              <a:t> (</a:t>
            </a:r>
            <a:r>
              <a:rPr lang="ru-RU" sz="1400" dirty="0" err="1">
                <a:solidFill>
                  <a:schemeClr val="bg1"/>
                </a:solidFill>
              </a:rPr>
              <a:t>приблизно</a:t>
            </a:r>
            <a:r>
              <a:rPr lang="ru-RU" sz="1400" dirty="0">
                <a:solidFill>
                  <a:schemeClr val="bg1"/>
                </a:solidFill>
              </a:rPr>
              <a:t> у 6 </a:t>
            </a:r>
            <a:r>
              <a:rPr lang="ru-RU" sz="1400" dirty="0" err="1">
                <a:solidFill>
                  <a:schemeClr val="bg1"/>
                </a:solidFill>
              </a:rPr>
              <a:t>разів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менша</a:t>
            </a:r>
            <a:r>
              <a:rPr lang="ru-RU" sz="1400" dirty="0">
                <a:solidFill>
                  <a:schemeClr val="bg1"/>
                </a:solidFill>
              </a:rPr>
              <a:t>, </a:t>
            </a:r>
            <a:r>
              <a:rPr lang="ru-RU" sz="1400" dirty="0" err="1">
                <a:solidFill>
                  <a:schemeClr val="bg1"/>
                </a:solidFill>
              </a:rPr>
              <a:t>ніж</a:t>
            </a:r>
            <a:r>
              <a:rPr lang="ru-RU" sz="1400" dirty="0">
                <a:solidFill>
                  <a:schemeClr val="bg1"/>
                </a:solidFill>
              </a:rPr>
              <a:t> на </a:t>
            </a:r>
            <a:r>
              <a:rPr lang="ru-RU" sz="1400" dirty="0" err="1">
                <a:solidFill>
                  <a:schemeClr val="bg1"/>
                </a:solidFill>
              </a:rPr>
              <a:t>Землі</a:t>
            </a:r>
            <a:r>
              <a:rPr lang="ru-RU" sz="1400" dirty="0">
                <a:solidFill>
                  <a:schemeClr val="bg1"/>
                </a:solidFill>
              </a:rPr>
              <a:t>), тому </a:t>
            </a:r>
            <a:r>
              <a:rPr lang="ru-RU" sz="1400" dirty="0" err="1">
                <a:solidFill>
                  <a:schemeClr val="bg1"/>
                </a:solidFill>
              </a:rPr>
              <a:t>техніка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рухається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інакше</a:t>
            </a:r>
            <a:r>
              <a:rPr lang="ru-RU" sz="1400" dirty="0">
                <a:solidFill>
                  <a:schemeClr val="bg1"/>
                </a:solidFill>
              </a:rPr>
              <a:t> та </a:t>
            </a:r>
            <a:r>
              <a:rPr lang="ru-RU" sz="1400" dirty="0" err="1">
                <a:solidFill>
                  <a:schemeClr val="bg1"/>
                </a:solidFill>
              </a:rPr>
              <a:t>має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менше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зчеплення</a:t>
            </a:r>
            <a:r>
              <a:rPr lang="ru-RU" sz="1400" dirty="0">
                <a:solidFill>
                  <a:schemeClr val="bg1"/>
                </a:solidFill>
              </a:rPr>
              <a:t> з </a:t>
            </a:r>
            <a:r>
              <a:rPr lang="ru-RU" sz="1400" dirty="0" err="1">
                <a:solidFill>
                  <a:schemeClr val="bg1"/>
                </a:solidFill>
              </a:rPr>
              <a:t>поверхнею</a:t>
            </a:r>
            <a:r>
              <a:rPr lang="ru-RU" sz="1400" dirty="0">
                <a:solidFill>
                  <a:schemeClr val="bg1"/>
                </a:solidFill>
              </a:rPr>
              <a:t>.</a:t>
            </a:r>
          </a:p>
          <a:p>
            <a:pPr marL="0" lvl="0" indent="0">
              <a:buNone/>
            </a:pPr>
            <a:r>
              <a:rPr lang="ru-RU" sz="1400" dirty="0" err="1">
                <a:solidFill>
                  <a:schemeClr val="bg1"/>
                </a:solidFill>
              </a:rPr>
              <a:t>Відсутність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атмосфери</a:t>
            </a:r>
            <a:r>
              <a:rPr lang="ru-RU" sz="1400" dirty="0">
                <a:solidFill>
                  <a:schemeClr val="bg1"/>
                </a:solidFill>
              </a:rPr>
              <a:t> — </a:t>
            </a:r>
            <a:r>
              <a:rPr lang="ru-RU" sz="1400" dirty="0" err="1">
                <a:solidFill>
                  <a:schemeClr val="bg1"/>
                </a:solidFill>
              </a:rPr>
              <a:t>немає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повітряного</a:t>
            </a:r>
            <a:r>
              <a:rPr lang="ru-RU" sz="1400" dirty="0">
                <a:solidFill>
                  <a:schemeClr val="bg1"/>
                </a:solidFill>
              </a:rPr>
              <a:t> опору та </a:t>
            </a:r>
            <a:r>
              <a:rPr lang="ru-RU" sz="1400" dirty="0" err="1">
                <a:solidFill>
                  <a:schemeClr val="bg1"/>
                </a:solidFill>
              </a:rPr>
              <a:t>охолодження</a:t>
            </a:r>
            <a:r>
              <a:rPr lang="ru-RU" sz="1400" dirty="0">
                <a:solidFill>
                  <a:schemeClr val="bg1"/>
                </a:solidFill>
              </a:rPr>
              <a:t>, </a:t>
            </a:r>
            <a:r>
              <a:rPr lang="ru-RU" sz="1400" dirty="0" err="1">
                <a:solidFill>
                  <a:schemeClr val="bg1"/>
                </a:solidFill>
              </a:rPr>
              <a:t>електроніка</a:t>
            </a:r>
            <a:r>
              <a:rPr lang="ru-RU" sz="1400" dirty="0">
                <a:solidFill>
                  <a:schemeClr val="bg1"/>
                </a:solidFill>
              </a:rPr>
              <a:t> повинна бути добре </a:t>
            </a:r>
            <a:r>
              <a:rPr lang="ru-RU" sz="1400" dirty="0" err="1">
                <a:solidFill>
                  <a:schemeClr val="bg1"/>
                </a:solidFill>
              </a:rPr>
              <a:t>ізольована</a:t>
            </a:r>
            <a:r>
              <a:rPr lang="ru-RU" sz="1400" dirty="0">
                <a:solidFill>
                  <a:schemeClr val="bg1"/>
                </a:solidFill>
              </a:rPr>
              <a:t>.</a:t>
            </a:r>
          </a:p>
          <a:p>
            <a:pPr marL="0" lvl="0" indent="0">
              <a:buNone/>
            </a:pPr>
            <a:r>
              <a:rPr lang="ru-RU" sz="1400" dirty="0" err="1">
                <a:solidFill>
                  <a:schemeClr val="bg1"/>
                </a:solidFill>
              </a:rPr>
              <a:t>Різкі</a:t>
            </a:r>
            <a:r>
              <a:rPr lang="ru-RU" sz="1400" dirty="0">
                <a:solidFill>
                  <a:schemeClr val="bg1"/>
                </a:solidFill>
              </a:rPr>
              <a:t> перепади температур: </a:t>
            </a:r>
            <a:r>
              <a:rPr lang="ru-RU" sz="1400" dirty="0" err="1">
                <a:solidFill>
                  <a:schemeClr val="bg1"/>
                </a:solidFill>
              </a:rPr>
              <a:t>від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приблизно</a:t>
            </a:r>
            <a:r>
              <a:rPr lang="ru-RU" sz="1400" dirty="0">
                <a:solidFill>
                  <a:schemeClr val="bg1"/>
                </a:solidFill>
              </a:rPr>
              <a:t> –170 °</a:t>
            </a:r>
            <a:r>
              <a:rPr lang="en-US" sz="1400" dirty="0">
                <a:solidFill>
                  <a:schemeClr val="bg1"/>
                </a:solidFill>
              </a:rPr>
              <a:t>C </a:t>
            </a:r>
            <a:r>
              <a:rPr lang="ru-RU" sz="1400" dirty="0">
                <a:solidFill>
                  <a:schemeClr val="bg1"/>
                </a:solidFill>
              </a:rPr>
              <a:t>у </a:t>
            </a:r>
            <a:r>
              <a:rPr lang="ru-RU" sz="1400" dirty="0" err="1">
                <a:solidFill>
                  <a:schemeClr val="bg1"/>
                </a:solidFill>
              </a:rPr>
              <a:t>тіні</a:t>
            </a:r>
            <a:r>
              <a:rPr lang="ru-RU" sz="1400" dirty="0">
                <a:solidFill>
                  <a:schemeClr val="bg1"/>
                </a:solidFill>
              </a:rPr>
              <a:t> до +120 °</a:t>
            </a:r>
            <a:r>
              <a:rPr lang="en-US" sz="1400" dirty="0">
                <a:solidFill>
                  <a:schemeClr val="bg1"/>
                </a:solidFill>
              </a:rPr>
              <a:t>C </a:t>
            </a:r>
            <a:r>
              <a:rPr lang="ru-RU" sz="1400" dirty="0">
                <a:solidFill>
                  <a:schemeClr val="bg1"/>
                </a:solidFill>
              </a:rPr>
              <a:t>на </a:t>
            </a:r>
            <a:r>
              <a:rPr lang="ru-RU" sz="1400" dirty="0" err="1">
                <a:solidFill>
                  <a:schemeClr val="bg1"/>
                </a:solidFill>
              </a:rPr>
              <a:t>Сонці</a:t>
            </a:r>
            <a:r>
              <a:rPr lang="ru-RU" sz="1400" dirty="0">
                <a:solidFill>
                  <a:schemeClr val="bg1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912" y="343353"/>
            <a:ext cx="5811411" cy="4275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1608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077" y="357799"/>
            <a:ext cx="2987769" cy="1114653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>
                <a:solidFill>
                  <a:schemeClr val="bg1"/>
                </a:solidFill>
              </a:rPr>
              <a:t>Тестування</a:t>
            </a:r>
            <a:r>
              <a:rPr lang="ru-RU" sz="2800" dirty="0">
                <a:solidFill>
                  <a:schemeClr val="bg1"/>
                </a:solidFill>
              </a:rPr>
              <a:t> на «</a:t>
            </a:r>
            <a:r>
              <a:rPr lang="ru-RU" sz="2800" dirty="0" err="1">
                <a:solidFill>
                  <a:schemeClr val="bg1"/>
                </a:solidFill>
              </a:rPr>
              <a:t>місячній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поверхні</a:t>
            </a:r>
            <a:r>
              <a:rPr lang="ru-RU" sz="2800" dirty="0">
                <a:solidFill>
                  <a:schemeClr val="bg1"/>
                </a:solidFill>
              </a:rPr>
              <a:t>»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465800"/>
            <a:ext cx="3193676" cy="3482718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1400" dirty="0" err="1">
                <a:solidFill>
                  <a:schemeClr val="bg1"/>
                </a:solidFill>
              </a:rPr>
              <a:t>Нерівна</a:t>
            </a:r>
            <a:r>
              <a:rPr lang="ru-RU" sz="1400" dirty="0">
                <a:solidFill>
                  <a:schemeClr val="bg1"/>
                </a:solidFill>
              </a:rPr>
              <a:t>, </a:t>
            </a:r>
            <a:r>
              <a:rPr lang="ru-RU" sz="1400" dirty="0" err="1">
                <a:solidFill>
                  <a:schemeClr val="bg1"/>
                </a:solidFill>
              </a:rPr>
              <a:t>пилова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поверхня</a:t>
            </a:r>
            <a:r>
              <a:rPr lang="ru-RU" sz="1400" dirty="0">
                <a:solidFill>
                  <a:schemeClr val="bg1"/>
                </a:solidFill>
              </a:rPr>
              <a:t> (</a:t>
            </a:r>
            <a:r>
              <a:rPr lang="ru-RU" sz="1400" dirty="0" err="1">
                <a:solidFill>
                  <a:schemeClr val="bg1"/>
                </a:solidFill>
              </a:rPr>
              <a:t>місячний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реголіт</a:t>
            </a:r>
            <a:r>
              <a:rPr lang="ru-RU" sz="1400" dirty="0">
                <a:solidFill>
                  <a:schemeClr val="bg1"/>
                </a:solidFill>
              </a:rPr>
              <a:t>), </a:t>
            </a:r>
            <a:r>
              <a:rPr lang="ru-RU" sz="1400" dirty="0" err="1">
                <a:solidFill>
                  <a:schemeClr val="bg1"/>
                </a:solidFill>
              </a:rPr>
              <a:t>що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ускладнює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рух</a:t>
            </a:r>
            <a:r>
              <a:rPr lang="ru-RU" sz="1400" dirty="0">
                <a:solidFill>
                  <a:schemeClr val="bg1"/>
                </a:solidFill>
              </a:rPr>
              <a:t> і </a:t>
            </a:r>
            <a:r>
              <a:rPr lang="ru-RU" sz="1400" dirty="0" err="1">
                <a:solidFill>
                  <a:schemeClr val="bg1"/>
                </a:solidFill>
              </a:rPr>
              <a:t>може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потрапляти</a:t>
            </a:r>
            <a:r>
              <a:rPr lang="ru-RU" sz="1400" dirty="0">
                <a:solidFill>
                  <a:schemeClr val="bg1"/>
                </a:solidFill>
              </a:rPr>
              <a:t> в </a:t>
            </a:r>
            <a:r>
              <a:rPr lang="ru-RU" sz="1400" dirty="0" err="1">
                <a:solidFill>
                  <a:schemeClr val="bg1"/>
                </a:solidFill>
              </a:rPr>
              <a:t>механізми</a:t>
            </a:r>
            <a:r>
              <a:rPr lang="ru-RU" sz="1400" dirty="0">
                <a:solidFill>
                  <a:schemeClr val="bg1"/>
                </a:solidFill>
              </a:rPr>
              <a:t>.</a:t>
            </a:r>
          </a:p>
          <a:p>
            <a:pPr marL="0" lvl="0" indent="0">
              <a:buNone/>
            </a:pPr>
            <a:r>
              <a:rPr lang="ru-RU" sz="1400" dirty="0" err="1">
                <a:solidFill>
                  <a:schemeClr val="bg1"/>
                </a:solidFill>
              </a:rPr>
              <a:t>Радіаційне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випромінювання</a:t>
            </a:r>
            <a:r>
              <a:rPr lang="ru-RU" sz="1400" dirty="0">
                <a:solidFill>
                  <a:schemeClr val="bg1"/>
                </a:solidFill>
              </a:rPr>
              <a:t> — потреба в </a:t>
            </a:r>
            <a:r>
              <a:rPr lang="ru-RU" sz="1400" dirty="0" err="1">
                <a:solidFill>
                  <a:schemeClr val="bg1"/>
                </a:solidFill>
              </a:rPr>
              <a:t>захисті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електронних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компонентів</a:t>
            </a:r>
            <a:r>
              <a:rPr lang="ru-RU" sz="1400" dirty="0">
                <a:solidFill>
                  <a:schemeClr val="bg1"/>
                </a:solidFill>
              </a:rPr>
              <a:t>.</a:t>
            </a:r>
          </a:p>
          <a:p>
            <a:pPr marL="0" lvl="0" indent="0">
              <a:buNone/>
            </a:pPr>
            <a:r>
              <a:rPr lang="ru-RU" sz="1400" dirty="0" err="1">
                <a:solidFill>
                  <a:schemeClr val="bg1"/>
                </a:solidFill>
              </a:rPr>
              <a:t>Під</a:t>
            </a:r>
            <a:r>
              <a:rPr lang="ru-RU" sz="1400" dirty="0">
                <a:solidFill>
                  <a:schemeClr val="bg1"/>
                </a:solidFill>
              </a:rPr>
              <a:t> час </a:t>
            </a:r>
            <a:r>
              <a:rPr lang="ru-RU" sz="1400" dirty="0" err="1">
                <a:solidFill>
                  <a:schemeClr val="bg1"/>
                </a:solidFill>
              </a:rPr>
              <a:t>моделювання</a:t>
            </a:r>
            <a:r>
              <a:rPr lang="ru-RU" sz="1400" dirty="0">
                <a:solidFill>
                  <a:schemeClr val="bg1"/>
                </a:solidFill>
              </a:rPr>
              <a:t> на </a:t>
            </a:r>
            <a:r>
              <a:rPr lang="ru-RU" sz="1400" dirty="0" err="1">
                <a:solidFill>
                  <a:schemeClr val="bg1"/>
                </a:solidFill>
              </a:rPr>
              <a:t>Землі</a:t>
            </a:r>
            <a:r>
              <a:rPr lang="ru-RU" sz="1400" dirty="0">
                <a:solidFill>
                  <a:schemeClr val="bg1"/>
                </a:solidFill>
              </a:rPr>
              <a:t>:</a:t>
            </a:r>
          </a:p>
          <a:p>
            <a:pPr marL="0" lvl="0" indent="0">
              <a:buNone/>
            </a:pPr>
            <a:r>
              <a:rPr lang="ru-RU" sz="1400" dirty="0" err="1">
                <a:solidFill>
                  <a:schemeClr val="bg1"/>
                </a:solidFill>
              </a:rPr>
              <a:t>використовувалась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нерівна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поверхня</a:t>
            </a:r>
            <a:r>
              <a:rPr lang="ru-RU" sz="1400" dirty="0">
                <a:solidFill>
                  <a:schemeClr val="bg1"/>
                </a:solidFill>
              </a:rPr>
              <a:t> для </a:t>
            </a:r>
            <a:r>
              <a:rPr lang="ru-RU" sz="1400" dirty="0" err="1">
                <a:solidFill>
                  <a:schemeClr val="bg1"/>
                </a:solidFill>
              </a:rPr>
              <a:t>імітації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рельєфу</a:t>
            </a:r>
            <a:r>
              <a:rPr lang="ru-RU" sz="1400" dirty="0">
                <a:solidFill>
                  <a:schemeClr val="bg1"/>
                </a:solidFill>
              </a:rPr>
              <a:t>;</a:t>
            </a:r>
          </a:p>
          <a:p>
            <a:pPr marL="0" lvl="0" indent="0">
              <a:buNone/>
            </a:pPr>
            <a:r>
              <a:rPr lang="ru-RU" sz="1400" dirty="0" err="1">
                <a:solidFill>
                  <a:schemeClr val="bg1"/>
                </a:solidFill>
              </a:rPr>
              <a:t>перевірялась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керованість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евакуатора</a:t>
            </a:r>
            <a:r>
              <a:rPr lang="ru-RU" sz="1400" dirty="0">
                <a:solidFill>
                  <a:schemeClr val="bg1"/>
                </a:solidFill>
              </a:rPr>
              <a:t> на </a:t>
            </a:r>
            <a:r>
              <a:rPr lang="ru-RU" sz="1400" dirty="0" err="1">
                <a:solidFill>
                  <a:schemeClr val="bg1"/>
                </a:solidFill>
              </a:rPr>
              <a:t>підйомах</a:t>
            </a:r>
            <a:r>
              <a:rPr lang="ru-RU" sz="1400" dirty="0">
                <a:solidFill>
                  <a:schemeClr val="bg1"/>
                </a:solidFill>
              </a:rPr>
              <a:t>;</a:t>
            </a:r>
          </a:p>
          <a:p>
            <a:pPr marL="0" lvl="0" indent="0">
              <a:buNone/>
            </a:pPr>
            <a:r>
              <a:rPr lang="ru-RU" sz="1400" dirty="0" err="1">
                <a:solidFill>
                  <a:schemeClr val="bg1"/>
                </a:solidFill>
              </a:rPr>
              <a:t>тестувалось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перевезення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вантажу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6146" name="Picture 2" descr="C:\Users\admi\Desktop\проєкт2026\зображення_viber_2026-03-31_13-26-26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847" y="410135"/>
            <a:ext cx="5815005" cy="430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045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>
            <a:spLocks noGrp="1"/>
          </p:cNvSpPr>
          <p:nvPr>
            <p:ph type="ctrTitle"/>
          </p:nvPr>
        </p:nvSpPr>
        <p:spPr>
          <a:xfrm>
            <a:off x="390525" y="0"/>
            <a:ext cx="8222100" cy="90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000" dirty="0"/>
              <a:t>Поліпшення конструкції:</a:t>
            </a:r>
            <a:endParaRPr sz="4000" dirty="0"/>
          </a:p>
        </p:txBody>
      </p:sp>
      <p:sp>
        <p:nvSpPr>
          <p:cNvPr id="123" name="Google Shape;123;p21"/>
          <p:cNvSpPr txBox="1">
            <a:spLocks noGrp="1"/>
          </p:cNvSpPr>
          <p:nvPr>
            <p:ph type="subTitle" idx="1"/>
          </p:nvPr>
        </p:nvSpPr>
        <p:spPr>
          <a:xfrm>
            <a:off x="114300" y="908973"/>
            <a:ext cx="8875059" cy="42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600" dirty="0">
                <a:solidFill>
                  <a:schemeClr val="bg1"/>
                </a:solidFill>
              </a:rPr>
              <a:t>Підвищена стійкість шасі для кращого зчеплення коліс на низькій гравітації.</a:t>
            </a:r>
            <a:endParaRPr sz="26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600" dirty="0">
                <a:solidFill>
                  <a:schemeClr val="bg1"/>
                </a:solidFill>
              </a:rPr>
              <a:t>Теплоізоляція акумулятора для роботи при різких перепадах температур.</a:t>
            </a:r>
            <a:endParaRPr sz="26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600" dirty="0">
                <a:solidFill>
                  <a:schemeClr val="bg1"/>
                </a:solidFill>
              </a:rPr>
              <a:t>Використання міцного картону та посилених деталей, щоб витримати нерівності поверхні.</a:t>
            </a:r>
            <a:endParaRPr sz="26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600" dirty="0">
                <a:solidFill>
                  <a:schemeClr val="bg1"/>
                </a:solidFill>
              </a:rPr>
              <a:t>Планове екранування електроніки, щоб мінімізувати вплив радіації.</a:t>
            </a:r>
            <a:endParaRPr sz="26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600" dirty="0">
                <a:solidFill>
                  <a:schemeClr val="bg1"/>
                </a:solidFill>
              </a:rPr>
              <a:t>Оптимізоване керування двигунами для плавного руху та маневрування.</a:t>
            </a:r>
            <a:endParaRPr sz="2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ctrTitle"/>
          </p:nvPr>
        </p:nvSpPr>
        <p:spPr>
          <a:xfrm>
            <a:off x="390525" y="0"/>
            <a:ext cx="8222100" cy="110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000" dirty="0"/>
              <a:t>Особистий внесок:</a:t>
            </a:r>
            <a:endParaRPr sz="4000" dirty="0"/>
          </a:p>
        </p:txBody>
      </p:sp>
      <p:sp>
        <p:nvSpPr>
          <p:cNvPr id="129" name="Google Shape;129;p22"/>
          <p:cNvSpPr txBox="1">
            <a:spLocks noGrp="1"/>
          </p:cNvSpPr>
          <p:nvPr>
            <p:ph type="subTitle" idx="1"/>
          </p:nvPr>
        </p:nvSpPr>
        <p:spPr>
          <a:xfrm rot="-1003" flipH="1">
            <a:off x="390525" y="1545576"/>
            <a:ext cx="8222100" cy="35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800" dirty="0">
                <a:solidFill>
                  <a:schemeClr val="bg1"/>
                </a:solidFill>
              </a:rPr>
              <a:t>Розробка конструкції, складання, підключення електроніки,підгон деяких деталей під конструкцію евакуатора,тест в умовах наближених до Місяцю.</a:t>
            </a:r>
            <a:endParaRPr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ctrTitle"/>
          </p:nvPr>
        </p:nvSpPr>
        <p:spPr>
          <a:xfrm>
            <a:off x="390525" y="0"/>
            <a:ext cx="8222100" cy="108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000" dirty="0"/>
              <a:t>Переваги проєкту:</a:t>
            </a:r>
            <a:endParaRPr sz="4000" dirty="0"/>
          </a:p>
        </p:txBody>
      </p:sp>
      <p:sp>
        <p:nvSpPr>
          <p:cNvPr id="135" name="Google Shape;135;p23"/>
          <p:cNvSpPr txBox="1">
            <a:spLocks noGrp="1"/>
          </p:cNvSpPr>
          <p:nvPr>
            <p:ph type="subTitle" idx="1"/>
          </p:nvPr>
        </p:nvSpPr>
        <p:spPr>
          <a:xfrm rot="-251" flipH="1">
            <a:off x="390427" y="867322"/>
            <a:ext cx="8551865" cy="39618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800" dirty="0"/>
              <a:t>Простота та доступність конструкції</a:t>
            </a:r>
            <a:endParaRPr sz="2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800" dirty="0"/>
              <a:t>Можливість використання для демонстрацій в навчальних цілях або як модель техніки для місячної </a:t>
            </a:r>
            <a:r>
              <a:rPr lang="uk" sz="2800" dirty="0" smtClean="0"/>
              <a:t>бази</a:t>
            </a:r>
          </a:p>
          <a:p>
            <a:pPr lvl="0" indent="-457200">
              <a:buFont typeface="Arial" pitchFamily="34" charset="0"/>
              <a:buChar char="•"/>
            </a:pPr>
            <a:r>
              <a:rPr lang="en-US" sz="2400" dirty="0" smtClean="0">
                <a:hlinkClick r:id="rId3"/>
              </a:rPr>
              <a:t>https</a:t>
            </a:r>
            <a:r>
              <a:rPr lang="en-US" sz="2400" dirty="0">
                <a:hlinkClick r:id="rId3"/>
              </a:rPr>
              <a:t>://drive.google.com/file/d/1MDbJvzvFUFwKf_m9mNdhzp6Nm2_-Q80-/</a:t>
            </a:r>
            <a:r>
              <a:rPr lang="en-US" sz="2400" dirty="0" smtClean="0">
                <a:hlinkClick r:id="rId3"/>
              </a:rPr>
              <a:t>view?usp=sharing</a:t>
            </a:r>
            <a:endParaRPr lang="uk-UA" sz="2400" smtClean="0"/>
          </a:p>
          <a:p>
            <a:pPr lvl="0" indent="-457200">
              <a:buFont typeface="Arial" pitchFamily="34" charset="0"/>
              <a:buChar char="•"/>
            </a:pPr>
            <a:endParaRPr lang="uk-UA" sz="2400" dirty="0" smtClean="0"/>
          </a:p>
          <a:p>
            <a:pPr lvl="0" indent="-457200">
              <a:buFont typeface="Arial" pitchFamily="34" charset="0"/>
              <a:buChar char="•"/>
            </a:pPr>
            <a:r>
              <a:rPr lang="en-US" sz="2400" dirty="0">
                <a:hlinkClick r:id="rId4"/>
              </a:rPr>
              <a:t>https://</a:t>
            </a:r>
            <a:r>
              <a:rPr lang="en-US" sz="2400" dirty="0" smtClean="0">
                <a:hlinkClick r:id="rId4"/>
              </a:rPr>
              <a:t>drive.google.com/file/d/1-zC1EuqCcgag1zlvy82vUF2lmg1LrCjC/view?usp=sharing</a:t>
            </a:r>
            <a:endParaRPr lang="uk-UA" sz="2400" dirty="0" smtClean="0"/>
          </a:p>
          <a:p>
            <a:pPr marL="0" lvl="0" indent="0"/>
            <a:endParaRPr lang="uk-UA" sz="2800" dirty="0"/>
          </a:p>
          <a:p>
            <a:pPr marL="0" lvl="0" indent="0"/>
            <a:endParaRPr lang="uk-UA" sz="2800" dirty="0" smtClean="0"/>
          </a:p>
          <a:p>
            <a:pPr marL="0" lvl="0" indent="0"/>
            <a:endParaRPr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ctrTitle"/>
          </p:nvPr>
        </p:nvSpPr>
        <p:spPr>
          <a:xfrm>
            <a:off x="390525" y="220325"/>
            <a:ext cx="8222100" cy="84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000" dirty="0"/>
              <a:t>Висновки:</a:t>
            </a:r>
            <a:endParaRPr sz="4000" dirty="0"/>
          </a:p>
        </p:txBody>
      </p:sp>
      <p:sp>
        <p:nvSpPr>
          <p:cNvPr id="141" name="Google Shape;141;p24"/>
          <p:cNvSpPr txBox="1">
            <a:spLocks noGrp="1"/>
          </p:cNvSpPr>
          <p:nvPr>
            <p:ph type="subTitle" idx="1"/>
          </p:nvPr>
        </p:nvSpPr>
        <p:spPr>
          <a:xfrm>
            <a:off x="114300" y="1340100"/>
            <a:ext cx="8760757" cy="380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800" dirty="0">
                <a:solidFill>
                  <a:schemeClr val="bg1"/>
                </a:solidFill>
              </a:rPr>
              <a:t>Створено макет евакуатора на </a:t>
            </a:r>
            <a:r>
              <a:rPr lang="uk" sz="2800" dirty="0" smtClean="0">
                <a:solidFill>
                  <a:schemeClr val="bg1"/>
                </a:solidFill>
              </a:rPr>
              <a:t>радіокеруванні, </a:t>
            </a:r>
            <a:r>
              <a:rPr lang="uk" sz="2800" dirty="0">
                <a:solidFill>
                  <a:schemeClr val="bg1"/>
                </a:solidFill>
              </a:rPr>
              <a:t>який моделює роботу техніки на Місяці. Враховано знижену гравітацію, різкі перепади температур та вплив радіації.</a:t>
            </a:r>
            <a:endParaRPr sz="28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800" dirty="0" smtClean="0">
                <a:solidFill>
                  <a:schemeClr val="bg1"/>
                </a:solidFill>
              </a:rPr>
              <a:t>Проєкт </a:t>
            </a:r>
            <a:r>
              <a:rPr lang="uk" sz="2800" dirty="0">
                <a:solidFill>
                  <a:schemeClr val="bg1"/>
                </a:solidFill>
              </a:rPr>
              <a:t>демонструє принципи роботи техніки в екстремальних умовах і містить елементи новизни для навчальних та демонстраційних цілей</a:t>
            </a:r>
            <a:r>
              <a:rPr lang="uk" sz="2800" dirty="0"/>
              <a:t>.</a:t>
            </a:r>
            <a:endParaRPr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444</Words>
  <Application>Microsoft Office PowerPoint</Application>
  <PresentationFormat>Экран (16:9)</PresentationFormat>
  <Paragraphs>60</Paragraphs>
  <Slides>15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Roboto</vt:lpstr>
      <vt:lpstr>Wingdings</vt:lpstr>
      <vt:lpstr>Material</vt:lpstr>
      <vt:lpstr>Макет евакуатора, який моделює роботу техніки на Місяці </vt:lpstr>
      <vt:lpstr>Актуальність і мета дослідження:</vt:lpstr>
      <vt:lpstr>Завдання дослідження:</vt:lpstr>
      <vt:lpstr>Концепція макету:</vt:lpstr>
      <vt:lpstr>Матеріали та комплектуючі:</vt:lpstr>
      <vt:lpstr>Проєктування</vt:lpstr>
      <vt:lpstr>Процес зборки макета евакуатора</vt:lpstr>
      <vt:lpstr>Презентация PowerPoint</vt:lpstr>
      <vt:lpstr>Підключення електроніки:</vt:lpstr>
      <vt:lpstr>Тестування на «місячній поверхні»</vt:lpstr>
      <vt:lpstr>Тестування на «місячній поверхні»</vt:lpstr>
      <vt:lpstr>Поліпшення конструкції:</vt:lpstr>
      <vt:lpstr>Особистий внесок:</vt:lpstr>
      <vt:lpstr>Переваги проєкту:</vt:lpstr>
      <vt:lpstr>Висновки: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проєкту:ДОСЛІДИ, ДОСЛІДЖЕННЯ ТА ТЕХНІЧНІ ПРИСТРОЇ НА МІСЯЦІ Підготував: Гусінський Даниіл Учень 10 кдасу Мошнівського ліцею  Керівники:Наталія Крамар</dc:title>
  <cp:lastModifiedBy>admi</cp:lastModifiedBy>
  <cp:revision>10</cp:revision>
  <dcterms:modified xsi:type="dcterms:W3CDTF">2026-04-05T14:49:48Z</dcterms:modified>
</cp:coreProperties>
</file>