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presProps.xml" ContentType="application/vnd.openxmlformats-officedocument.presentationml.presProps+xml"/>
  <Override PartName="/ppt/media/image1.png" ContentType="image/png"/>
  <Override PartName="/ppt/media/image7.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3"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7"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8"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2"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13"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14"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6"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17"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18"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21"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22"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4"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endParaRPr b="0" lang="uk-UA" sz="3200" spc="-1" strike="noStrike">
              <a:latin typeface="Arial"/>
            </a:endParaRPr>
          </a:p>
        </p:txBody>
      </p:sp>
      <p:sp>
        <p:nvSpPr>
          <p:cNvPr id="25"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27"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28"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29"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30"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32"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33"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34"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35"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36"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37"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2"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46"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47"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457200" y="273600"/>
            <a:ext cx="8229240" cy="5307840"/>
          </a:xfrm>
          <a:prstGeom prst="rect">
            <a:avLst/>
          </a:prstGeom>
          <a:noFill/>
          <a:ln w="0">
            <a:noFill/>
          </a:ln>
        </p:spPr>
        <p:txBody>
          <a:bodyPr lIns="0" rIns="0" tIns="0" bIns="0" anchor="ctr">
            <a:noAutofit/>
          </a:bodyPr>
          <a:p>
            <a:pPr algn="ctr"/>
            <a:endParaRPr b="0" lang="uk-UA"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51"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52"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53"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55"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56"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57"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59"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60"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61"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63"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endParaRPr b="0" lang="uk-UA" sz="3200" spc="-1" strike="noStrike">
              <a:latin typeface="Arial"/>
            </a:endParaRPr>
          </a:p>
        </p:txBody>
      </p:sp>
      <p:sp>
        <p:nvSpPr>
          <p:cNvPr id="64"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66"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67"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68"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69"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71"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72"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73"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74"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75"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endParaRPr b="0" lang="uk-UA" sz="3200" spc="-1" strike="noStrike">
              <a:latin typeface="Arial"/>
            </a:endParaRPr>
          </a:p>
        </p:txBody>
      </p:sp>
      <p:sp>
        <p:nvSpPr>
          <p:cNvPr id="76"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endParaRPr b="0" lang="uk-UA"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1"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bg object 16"/>
          <p:cNvSpPr/>
          <p:nvPr/>
        </p:nvSpPr>
        <p:spPr>
          <a:xfrm>
            <a:off x="0" y="360"/>
            <a:ext cx="9142200" cy="6855840"/>
          </a:xfrm>
          <a:custGeom>
            <a:avLst/>
            <a:gdLst/>
            <a:ahLst/>
            <a:rect l="l" t="t" r="r" b="b"/>
            <a:pathLst>
              <a:path w="18288000" h="10287000">
                <a:moveTo>
                  <a:pt x="18288000" y="10287000"/>
                </a:moveTo>
                <a:lnTo>
                  <a:pt x="0" y="10287000"/>
                </a:lnTo>
                <a:lnTo>
                  <a:pt x="0" y="0"/>
                </a:lnTo>
                <a:lnTo>
                  <a:pt x="18288000" y="0"/>
                </a:lnTo>
                <a:lnTo>
                  <a:pt x="18288000" y="10287000"/>
                </a:lnTo>
                <a:close/>
              </a:path>
            </a:pathLst>
          </a:custGeom>
          <a:solidFill>
            <a:srgbClr val="e7d8c8"/>
          </a:solidFill>
          <a:ln w="0">
            <a:noFill/>
          </a:ln>
        </p:spPr>
        <p:style>
          <a:lnRef idx="0"/>
          <a:fillRef idx="0"/>
          <a:effectRef idx="0"/>
          <a:fontRef idx="minor"/>
        </p:style>
      </p:sp>
      <p:sp>
        <p:nvSpPr>
          <p:cNvPr id="3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r>
              <a:rPr b="0" lang="uk-UA" sz="4400" spc="-1" strike="noStrike">
                <a:latin typeface="Arial"/>
              </a:rPr>
              <a:t>Для правки тексту заголовка клацніть мишею</a:t>
            </a:r>
            <a:endParaRPr b="0" lang="uk-UA" sz="4400" spc="-1" strike="noStrike">
              <a:latin typeface="Arial"/>
            </a:endParaRPr>
          </a:p>
        </p:txBody>
      </p:sp>
      <p:sp>
        <p:nvSpPr>
          <p:cNvPr id="40"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uk-UA" sz="3200" spc="-1" strike="noStrike">
                <a:latin typeface="Arial"/>
              </a:rPr>
              <a:t>Для редагування структури клацніть мишею</a:t>
            </a:r>
            <a:endParaRPr b="0" lang="uk-UA" sz="3200" spc="-1" strike="noStrike">
              <a:latin typeface="Arial"/>
            </a:endParaRPr>
          </a:p>
          <a:p>
            <a:pPr lvl="1" marL="864000" indent="-324000">
              <a:spcBef>
                <a:spcPts val="1134"/>
              </a:spcBef>
              <a:buClr>
                <a:srgbClr val="000000"/>
              </a:buClr>
              <a:buSzPct val="75000"/>
              <a:buFont typeface="Symbol" charset="2"/>
              <a:buChar char=""/>
            </a:pPr>
            <a:r>
              <a:rPr b="0" lang="uk-UA" sz="2800" spc="-1" strike="noStrike">
                <a:latin typeface="Arial"/>
              </a:rPr>
              <a:t>Другий рівень структури</a:t>
            </a:r>
            <a:endParaRPr b="0" lang="uk-UA" sz="2800" spc="-1" strike="noStrike">
              <a:latin typeface="Arial"/>
            </a:endParaRPr>
          </a:p>
          <a:p>
            <a:pPr lvl="2" marL="1296000" indent="-288000">
              <a:spcBef>
                <a:spcPts val="850"/>
              </a:spcBef>
              <a:buClr>
                <a:srgbClr val="000000"/>
              </a:buClr>
              <a:buSzPct val="45000"/>
              <a:buFont typeface="Wingdings" charset="2"/>
              <a:buChar char=""/>
            </a:pPr>
            <a:r>
              <a:rPr b="0" lang="uk-UA" sz="2400" spc="-1" strike="noStrike">
                <a:latin typeface="Arial"/>
              </a:rPr>
              <a:t>Третій рівень структури</a:t>
            </a:r>
            <a:endParaRPr b="0" lang="uk-UA" sz="2400" spc="-1" strike="noStrike">
              <a:latin typeface="Arial"/>
            </a:endParaRPr>
          </a:p>
          <a:p>
            <a:pPr lvl="3" marL="1728000" indent="-216000">
              <a:spcBef>
                <a:spcPts val="567"/>
              </a:spcBef>
              <a:buClr>
                <a:srgbClr val="000000"/>
              </a:buClr>
              <a:buSzPct val="75000"/>
              <a:buFont typeface="Symbol" charset="2"/>
              <a:buChar char=""/>
            </a:pPr>
            <a:r>
              <a:rPr b="0" lang="uk-UA" sz="2000" spc="-1" strike="noStrike">
                <a:latin typeface="Arial"/>
              </a:rPr>
              <a:t>Четвертий рівень структури</a:t>
            </a:r>
            <a:endParaRPr b="0" lang="uk-UA" sz="2000" spc="-1" strike="noStrike">
              <a:latin typeface="Arial"/>
            </a:endParaRPr>
          </a:p>
          <a:p>
            <a:pPr lvl="4" marL="2160000" indent="-216000">
              <a:spcBef>
                <a:spcPts val="283"/>
              </a:spcBef>
              <a:buClr>
                <a:srgbClr val="000000"/>
              </a:buClr>
              <a:buSzPct val="45000"/>
              <a:buFont typeface="Wingdings" charset="2"/>
              <a:buChar char=""/>
            </a:pPr>
            <a:r>
              <a:rPr b="0" lang="uk-UA" sz="2000" spc="-1" strike="noStrike">
                <a:latin typeface="Arial"/>
              </a:rPr>
              <a:t>П'ятий рівень структури</a:t>
            </a:r>
            <a:endParaRPr b="0" lang="uk-UA" sz="2000" spc="-1" strike="noStrike">
              <a:latin typeface="Arial"/>
            </a:endParaRPr>
          </a:p>
          <a:p>
            <a:pPr lvl="5" marL="2592000" indent="-216000">
              <a:spcBef>
                <a:spcPts val="283"/>
              </a:spcBef>
              <a:buClr>
                <a:srgbClr val="000000"/>
              </a:buClr>
              <a:buSzPct val="45000"/>
              <a:buFont typeface="Wingdings" charset="2"/>
              <a:buChar char=""/>
            </a:pPr>
            <a:r>
              <a:rPr b="0" lang="uk-UA" sz="2000" spc="-1" strike="noStrike">
                <a:latin typeface="Arial"/>
              </a:rPr>
              <a:t>Шостий рівень структури</a:t>
            </a:r>
            <a:endParaRPr b="0" lang="uk-UA" sz="2000" spc="-1" strike="noStrike">
              <a:latin typeface="Arial"/>
            </a:endParaRPr>
          </a:p>
          <a:p>
            <a:pPr lvl="6" marL="3024000" indent="-216000">
              <a:spcBef>
                <a:spcPts val="283"/>
              </a:spcBef>
              <a:buClr>
                <a:srgbClr val="000000"/>
              </a:buClr>
              <a:buSzPct val="45000"/>
              <a:buFont typeface="Wingdings" charset="2"/>
              <a:buChar char=""/>
            </a:pPr>
            <a:r>
              <a:rPr b="0" lang="uk-UA" sz="2000" spc="-1" strike="noStrike">
                <a:latin typeface="Arial"/>
              </a:rPr>
              <a:t>Сьомий рівень структури</a:t>
            </a:r>
            <a:endParaRPr b="0" lang="uk-UA"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78"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79" name="Прямоугольник 3"/>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80" name="AutoShape 2"/>
          <p:cNvSpPr/>
          <p:nvPr/>
        </p:nvSpPr>
        <p:spPr>
          <a:xfrm>
            <a:off x="155520" y="-144360"/>
            <a:ext cx="302760" cy="302760"/>
          </a:xfrm>
          <a:prstGeom prst="rect">
            <a:avLst/>
          </a:prstGeom>
          <a:noFill/>
          <a:ln w="0">
            <a:noFill/>
          </a:ln>
        </p:spPr>
        <p:style>
          <a:lnRef idx="0"/>
          <a:fillRef idx="0"/>
          <a:effectRef idx="0"/>
          <a:fontRef idx="minor"/>
        </p:style>
      </p:sp>
      <p:sp>
        <p:nvSpPr>
          <p:cNvPr id="81" name="AutoShape 4"/>
          <p:cNvSpPr/>
          <p:nvPr/>
        </p:nvSpPr>
        <p:spPr>
          <a:xfrm>
            <a:off x="307800" y="7920"/>
            <a:ext cx="302760" cy="302760"/>
          </a:xfrm>
          <a:prstGeom prst="rect">
            <a:avLst/>
          </a:prstGeom>
          <a:noFill/>
          <a:ln w="0">
            <a:noFill/>
          </a:ln>
        </p:spPr>
        <p:style>
          <a:lnRef idx="0"/>
          <a:fillRef idx="0"/>
          <a:effectRef idx="0"/>
          <a:fontRef idx="minor"/>
        </p:style>
      </p:sp>
      <p:sp>
        <p:nvSpPr>
          <p:cNvPr id="82" name="AutoShape 2"/>
          <p:cNvSpPr/>
          <p:nvPr/>
        </p:nvSpPr>
        <p:spPr>
          <a:xfrm>
            <a:off x="460440" y="160200"/>
            <a:ext cx="302760" cy="302760"/>
          </a:xfrm>
          <a:prstGeom prst="rect">
            <a:avLst/>
          </a:prstGeom>
          <a:noFill/>
          <a:ln w="0">
            <a:noFill/>
          </a:ln>
        </p:spPr>
        <p:style>
          <a:lnRef idx="0"/>
          <a:fillRef idx="0"/>
          <a:effectRef idx="0"/>
          <a:fontRef idx="minor"/>
        </p:style>
      </p:sp>
      <p:sp>
        <p:nvSpPr>
          <p:cNvPr id="83" name="AutoShape 4"/>
          <p:cNvSpPr/>
          <p:nvPr/>
        </p:nvSpPr>
        <p:spPr>
          <a:xfrm>
            <a:off x="612720" y="312840"/>
            <a:ext cx="302760" cy="302760"/>
          </a:xfrm>
          <a:prstGeom prst="rect">
            <a:avLst/>
          </a:prstGeom>
          <a:noFill/>
          <a:ln w="0">
            <a:noFill/>
          </a:ln>
        </p:spPr>
        <p:style>
          <a:lnRef idx="0"/>
          <a:fillRef idx="0"/>
          <a:effectRef idx="0"/>
          <a:fontRef idx="minor"/>
        </p:style>
      </p:sp>
      <p:sp>
        <p:nvSpPr>
          <p:cNvPr id="84" name=""/>
          <p:cNvSpPr/>
          <p:nvPr/>
        </p:nvSpPr>
        <p:spPr>
          <a:xfrm>
            <a:off x="180000" y="180000"/>
            <a:ext cx="8962560" cy="102524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lang="uk-UA" sz="3600" spc="-1" strike="noStrike">
                <a:solidFill>
                  <a:srgbClr val="000000"/>
                </a:solidFill>
                <a:latin typeface="Arial"/>
                <a:ea typeface="DejaVu Sans"/>
              </a:rPr>
              <a:t>Тема проєкту</a:t>
            </a:r>
            <a:r>
              <a:rPr b="0" lang="uk-UA" sz="3600" spc="-1" strike="noStrike">
                <a:solidFill>
                  <a:srgbClr val="000000"/>
                </a:solidFill>
                <a:latin typeface="Arial"/>
                <a:ea typeface="DejaVu Sans"/>
              </a:rPr>
              <a:t>: «Склеп Руліковських у селі Бродець як приклад взаємного впливу польської та поліської культур»</a:t>
            </a:r>
            <a:endParaRPr b="0" lang="uk-UA" sz="3600" spc="-1" strike="noStrike">
              <a:latin typeface="Arial"/>
            </a:endParaRPr>
          </a:p>
          <a:p>
            <a:pPr algn="ctr">
              <a:lnSpc>
                <a:spcPct val="100000"/>
              </a:lnSpc>
            </a:pPr>
            <a:r>
              <a:rPr b="0" lang="uk-UA" sz="3600" spc="-1" strike="noStrike">
                <a:solidFill>
                  <a:srgbClr val="000000"/>
                </a:solidFill>
                <a:latin typeface="Arial"/>
                <a:ea typeface="DejaVu Sans"/>
              </a:rPr>
              <a:t> </a:t>
            </a:r>
            <a:endParaRPr b="0" lang="uk-UA" sz="3600" spc="-1" strike="noStrike">
              <a:latin typeface="Arial"/>
            </a:endParaRPr>
          </a:p>
          <a:p>
            <a:pPr algn="ctr">
              <a:lnSpc>
                <a:spcPct val="100000"/>
              </a:lnSpc>
              <a:tabLst>
                <a:tab algn="l" pos="592920"/>
              </a:tabLst>
            </a:pPr>
            <a:r>
              <a:rPr b="1" lang="uk-UA" sz="3600" spc="-1" strike="noStrike">
                <a:solidFill>
                  <a:srgbClr val="000000"/>
                </a:solidFill>
                <a:latin typeface="Arial"/>
                <a:ea typeface="DejaVu Sans"/>
              </a:rPr>
              <a:t>Дані про  автора:</a:t>
            </a:r>
            <a:endParaRPr b="0" lang="uk-UA" sz="3600" spc="-1" strike="noStrike">
              <a:latin typeface="Arial"/>
            </a:endParaRPr>
          </a:p>
          <a:p>
            <a:pPr algn="ctr">
              <a:lnSpc>
                <a:spcPct val="100000"/>
              </a:lnSpc>
              <a:tabLst>
                <a:tab algn="l" pos="592920"/>
              </a:tabLst>
            </a:pPr>
            <a:r>
              <a:rPr b="0" lang="uk-UA" sz="3600" spc="-1" strike="noStrike">
                <a:solidFill>
                  <a:srgbClr val="000000"/>
                </a:solidFill>
                <a:latin typeface="Arial"/>
                <a:ea typeface="DejaVu Sans"/>
              </a:rPr>
              <a:t> </a:t>
            </a:r>
            <a:r>
              <a:rPr b="0" lang="uk-UA" sz="3600" spc="-1" strike="noStrike">
                <a:solidFill>
                  <a:srgbClr val="000000"/>
                </a:solidFill>
                <a:latin typeface="Arial"/>
                <a:ea typeface="DejaVu Sans"/>
              </a:rPr>
              <a:t>Гузич Руслана Русланівна</a:t>
            </a:r>
            <a:endParaRPr b="0" lang="uk-UA" sz="3600" spc="-1" strike="noStrike">
              <a:latin typeface="Arial"/>
            </a:endParaRPr>
          </a:p>
          <a:p>
            <a:pPr algn="ctr">
              <a:lnSpc>
                <a:spcPct val="100000"/>
              </a:lnSpc>
              <a:tabLst>
                <a:tab algn="l" pos="592920"/>
              </a:tabLst>
            </a:pPr>
            <a:r>
              <a:rPr b="1" lang="uk-UA" sz="3600" spc="-1" strike="noStrike">
                <a:solidFill>
                  <a:srgbClr val="000000"/>
                </a:solidFill>
                <a:latin typeface="Arial"/>
                <a:ea typeface="DejaVu Sans"/>
              </a:rPr>
              <a:t>Клас</a:t>
            </a:r>
            <a:r>
              <a:rPr b="0" lang="uk-UA" sz="3600" spc="-1" strike="noStrike">
                <a:solidFill>
                  <a:srgbClr val="000000"/>
                </a:solidFill>
                <a:latin typeface="Arial"/>
                <a:ea typeface="DejaVu Sans"/>
              </a:rPr>
              <a:t>: 9</a:t>
            </a:r>
            <a:endParaRPr b="0" lang="uk-UA" sz="3600" spc="-1" strike="noStrike">
              <a:latin typeface="Arial"/>
            </a:endParaRPr>
          </a:p>
          <a:p>
            <a:pPr algn="just">
              <a:lnSpc>
                <a:spcPct val="100000"/>
              </a:lnSpc>
              <a:tabLst>
                <a:tab algn="l" pos="592920"/>
              </a:tabLst>
            </a:pPr>
            <a:r>
              <a:rPr b="1" lang="uk-UA" sz="3200" spc="-1" strike="noStrike">
                <a:solidFill>
                  <a:srgbClr val="000000"/>
                </a:solidFill>
                <a:latin typeface="Arial"/>
                <a:ea typeface="DejaVu Sans"/>
              </a:rPr>
              <a:t>Назва закладу освіти</a:t>
            </a:r>
            <a:r>
              <a:rPr b="0" lang="uk-UA" sz="3200" spc="-1" strike="noStrike">
                <a:solidFill>
                  <a:srgbClr val="000000"/>
                </a:solidFill>
                <a:latin typeface="Arial"/>
                <a:ea typeface="DejaVu Sans"/>
              </a:rPr>
              <a:t>: Туменський ліцей Висоцької сільської ради Сарненського району Рівненської області</a:t>
            </a:r>
            <a:endParaRPr b="0" lang="uk-UA" sz="3200" spc="-1" strike="noStrike">
              <a:latin typeface="Arial"/>
            </a:endParaRPr>
          </a:p>
          <a:p>
            <a:pPr algn="just">
              <a:lnSpc>
                <a:spcPct val="100000"/>
              </a:lnSpc>
              <a:tabLst>
                <a:tab algn="l" pos="592920"/>
              </a:tabLst>
            </a:pPr>
            <a:r>
              <a:rPr b="1" lang="uk-UA" sz="3200" spc="-1" strike="noStrike">
                <a:solidFill>
                  <a:srgbClr val="303030"/>
                </a:solidFill>
                <a:latin typeface="Arial"/>
                <a:ea typeface="DejaVu Sans"/>
              </a:rPr>
              <a:t>Керівник проєкту:</a:t>
            </a:r>
            <a:r>
              <a:rPr b="0" lang="uk-UA" sz="3200" spc="-1" strike="noStrike">
                <a:solidFill>
                  <a:srgbClr val="303030"/>
                </a:solidFill>
                <a:latin typeface="Arial"/>
                <a:ea typeface="DejaVu Sans"/>
              </a:rPr>
              <a:t> Діжурко Олена Адамівна, вчитель історії Туменського ліцею</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86"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87" name="Прямоугольник 3"/>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algn="just">
              <a:lnSpc>
                <a:spcPct val="100000"/>
              </a:lnSpc>
              <a:tabLst>
                <a:tab algn="l" pos="592920"/>
              </a:tabLst>
            </a:pPr>
            <a:r>
              <a:rPr b="0" lang="uk-UA" sz="3200" spc="-1" strike="noStrike">
                <a:solidFill>
                  <a:srgbClr val="303030"/>
                </a:solidFill>
                <a:latin typeface="Arial"/>
                <a:ea typeface="NSimSun"/>
              </a:rPr>
              <a:t>  </a:t>
            </a:r>
            <a:endParaRPr b="0" lang="uk-UA" sz="3200" spc="-1" strike="noStrike">
              <a:latin typeface="Arial"/>
            </a:endParaRPr>
          </a:p>
          <a:p>
            <a:pPr algn="ctr">
              <a:lnSpc>
                <a:spcPct val="150000"/>
              </a:lnSpc>
              <a:tabLst>
                <a:tab algn="l" pos="592920"/>
              </a:tabLst>
            </a:pPr>
            <a:r>
              <a:rPr b="0" lang="uk-UA" sz="3200" spc="-1" strike="noStrike">
                <a:solidFill>
                  <a:srgbClr val="303030"/>
                </a:solidFill>
                <a:latin typeface="Arial"/>
                <a:ea typeface="NSimSun"/>
              </a:rPr>
              <a:t>  </a:t>
            </a:r>
            <a:r>
              <a:rPr b="0" lang="uk-UA" sz="3200" spc="-1" strike="noStrike">
                <a:solidFill>
                  <a:srgbClr val="303030"/>
                </a:solidFill>
                <a:latin typeface="Arial"/>
                <a:ea typeface="NSimSun"/>
              </a:rPr>
              <a:t>Дослідити склеп Руліковських у селі Бродець як пам’ятку меморіальної архітектури та з’ясувати, як у ньому поєдналися елементи польської та поліської культур. </a:t>
            </a:r>
            <a:endParaRPr b="0" lang="uk-UA" sz="3200" spc="-1" strike="noStrike">
              <a:latin typeface="Arial"/>
            </a:endParaRPr>
          </a:p>
        </p:txBody>
      </p:sp>
      <p:sp>
        <p:nvSpPr>
          <p:cNvPr id="88" name="Прямоугольник 7"/>
          <p:cNvSpPr/>
          <p:nvPr/>
        </p:nvSpPr>
        <p:spPr>
          <a:xfrm>
            <a:off x="946080" y="4925520"/>
            <a:ext cx="7378560" cy="101412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uk-UA" sz="1800" spc="-1" strike="noStrike">
              <a:latin typeface="Arial"/>
            </a:endParaRPr>
          </a:p>
          <a:p>
            <a:pPr algn="ctr">
              <a:lnSpc>
                <a:spcPct val="100000"/>
              </a:lnSpc>
            </a:pPr>
            <a:r>
              <a:rPr b="1" lang="uk-UA" sz="3600" spc="-1" strike="noStrike">
                <a:solidFill>
                  <a:srgbClr val="000000"/>
                </a:solidFill>
                <a:latin typeface="Calibri"/>
                <a:ea typeface="DejaVu Sans"/>
              </a:rPr>
              <a:t> </a:t>
            </a:r>
            <a:r>
              <a:rPr b="1" lang="uk-UA" sz="3600" spc="-1" strike="noStrike">
                <a:solidFill>
                  <a:srgbClr val="000000"/>
                </a:solidFill>
                <a:latin typeface="Calibri"/>
                <a:ea typeface="DejaVu Sans"/>
              </a:rPr>
              <a:t>Мета дослідження</a:t>
            </a:r>
            <a:endParaRPr b="0" lang="uk-UA" sz="36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90"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91" name="Прямоугольник 17"/>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92" name="Прямоугольник 19"/>
          <p:cNvSpPr/>
          <p:nvPr/>
        </p:nvSpPr>
        <p:spPr>
          <a:xfrm>
            <a:off x="1620000" y="180000"/>
            <a:ext cx="5219280" cy="89928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uk-UA" sz="3200" spc="-1" strike="noStrike">
                <a:solidFill>
                  <a:srgbClr val="000000"/>
                </a:solidFill>
                <a:latin typeface="Arial"/>
                <a:ea typeface="DejaVu Sans"/>
              </a:rPr>
              <a:t>Завдання дослідження</a:t>
            </a:r>
            <a:endParaRPr b="0" lang="uk-UA" sz="3200" spc="-1" strike="noStrike">
              <a:latin typeface="Arial"/>
            </a:endParaRPr>
          </a:p>
        </p:txBody>
      </p:sp>
      <p:sp>
        <p:nvSpPr>
          <p:cNvPr id="93" name="Прямоугольник 27"/>
          <p:cNvSpPr/>
          <p:nvPr/>
        </p:nvSpPr>
        <p:spPr>
          <a:xfrm>
            <a:off x="396000" y="1440000"/>
            <a:ext cx="8459280" cy="515520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uk-UA" sz="2000" spc="-1" strike="noStrike">
                <a:solidFill>
                  <a:srgbClr val="000000"/>
                </a:solidFill>
                <a:latin typeface="Calibri"/>
                <a:ea typeface="DejaVu Sans"/>
              </a:rPr>
              <a:t> </a:t>
            </a:r>
            <a:endParaRPr b="0" lang="uk-UA" sz="2000" spc="-1" strike="noStrike">
              <a:latin typeface="Arial"/>
            </a:endParaRPr>
          </a:p>
        </p:txBody>
      </p:sp>
      <p:sp>
        <p:nvSpPr>
          <p:cNvPr id="94" name=""/>
          <p:cNvSpPr/>
          <p:nvPr/>
        </p:nvSpPr>
        <p:spPr>
          <a:xfrm>
            <a:off x="540000" y="1440000"/>
            <a:ext cx="8099280" cy="719028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buClr>
                <a:srgbClr val="000000"/>
              </a:buClr>
              <a:buSzPct val="45000"/>
              <a:buFont typeface="Wingdings" charset="2"/>
              <a:buChar char=""/>
              <a:tabLst>
                <a:tab algn="l" pos="448920"/>
              </a:tabLst>
            </a:pPr>
            <a:r>
              <a:rPr b="0" lang="uk-UA" sz="3200" spc="-1" strike="noStrike">
                <a:solidFill>
                  <a:srgbClr val="000000"/>
                </a:solidFill>
                <a:latin typeface="Arial"/>
                <a:ea typeface="DejaVu Sans"/>
              </a:rPr>
              <a:t>.</a:t>
            </a:r>
            <a:endParaRPr b="0" lang="uk-UA" sz="3200" spc="-1" strike="noStrike">
              <a:latin typeface="Arial"/>
            </a:endParaRPr>
          </a:p>
        </p:txBody>
      </p:sp>
      <p:sp>
        <p:nvSpPr>
          <p:cNvPr id="95" name=""/>
          <p:cNvSpPr/>
          <p:nvPr/>
        </p:nvSpPr>
        <p:spPr>
          <a:xfrm>
            <a:off x="396000" y="1440000"/>
            <a:ext cx="8603640" cy="609912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buClr>
                <a:srgbClr val="000000"/>
              </a:buClr>
              <a:buSzPct val="45000"/>
              <a:buFont typeface="Wingdings" charset="2"/>
              <a:buChar char=""/>
              <a:tabLst>
                <a:tab algn="l" pos="448920"/>
              </a:tabLst>
            </a:pPr>
            <a:r>
              <a:rPr b="0" lang="uk-UA" sz="3200" spc="-1" strike="noStrike">
                <a:latin typeface="Arial"/>
              </a:rPr>
              <a:t> </a:t>
            </a:r>
            <a:r>
              <a:rPr b="0" lang="uk-UA" sz="3200" spc="-1" strike="noStrike">
                <a:latin typeface="Arial"/>
              </a:rPr>
              <a:t>Зібрати інформацію про історію створення склепу Руліковських (1895 р.). Дослідити архітектурні особливості пам’ятника (форма дуба, структура кори тощо). </a:t>
            </a:r>
            <a:endParaRPr b="0" lang="uk-UA" sz="3200" spc="-1" strike="noStrike">
              <a:latin typeface="Arial"/>
            </a:endParaRPr>
          </a:p>
          <a:p>
            <a:pPr marL="216000" indent="-216000" algn="just">
              <a:lnSpc>
                <a:spcPct val="100000"/>
              </a:lnSpc>
              <a:buClr>
                <a:srgbClr val="000000"/>
              </a:buClr>
              <a:buSzPct val="45000"/>
              <a:buFont typeface="Wingdings" charset="2"/>
              <a:buChar char=""/>
              <a:tabLst>
                <a:tab algn="l" pos="448920"/>
              </a:tabLst>
            </a:pPr>
            <a:r>
              <a:rPr b="0" lang="uk-UA" sz="3200" spc="-1" strike="noStrike">
                <a:latin typeface="Arial"/>
              </a:rPr>
              <a:t>Проаналізувати символіку дуба в польській та поліській традиціях. </a:t>
            </a:r>
            <a:endParaRPr b="0" lang="uk-UA" sz="3200" spc="-1" strike="noStrike">
              <a:latin typeface="Arial"/>
            </a:endParaRPr>
          </a:p>
          <a:p>
            <a:pPr marL="216000" indent="-216000" algn="just">
              <a:lnSpc>
                <a:spcPct val="100000"/>
              </a:lnSpc>
              <a:buClr>
                <a:srgbClr val="000000"/>
              </a:buClr>
              <a:buSzPct val="45000"/>
              <a:buFont typeface="Wingdings" charset="2"/>
              <a:buChar char=""/>
              <a:tabLst>
                <a:tab algn="l" pos="448920"/>
              </a:tabLst>
            </a:pPr>
            <a:r>
              <a:rPr b="0" lang="uk-UA" sz="3200" spc="-1" strike="noStrike">
                <a:latin typeface="Arial"/>
              </a:rPr>
              <a:t>Визначити, які риси польської культури відображені у склепі. </a:t>
            </a:r>
            <a:endParaRPr b="0" lang="uk-UA" sz="3200" spc="-1" strike="noStrike">
              <a:latin typeface="Arial"/>
            </a:endParaRPr>
          </a:p>
          <a:p>
            <a:pPr marL="216000" indent="-216000" algn="just">
              <a:lnSpc>
                <a:spcPct val="100000"/>
              </a:lnSpc>
              <a:buClr>
                <a:srgbClr val="000000"/>
              </a:buClr>
              <a:buSzPct val="45000"/>
              <a:buFont typeface="Wingdings" charset="2"/>
              <a:buChar char=""/>
              <a:tabLst>
                <a:tab algn="l" pos="448920"/>
              </a:tabLst>
            </a:pPr>
            <a:r>
              <a:rPr b="0" lang="uk-UA" sz="3200" spc="-1" strike="noStrike">
                <a:latin typeface="Arial"/>
              </a:rPr>
              <a:t>З’ясувати, які елементи належать до місцевої (поліської) народної традиції. </a:t>
            </a:r>
            <a:endParaRPr b="0" lang="uk-UA" sz="3200" spc="-1" strike="noStrike">
              <a:latin typeface="Arial"/>
            </a:endParaRPr>
          </a:p>
          <a:p>
            <a:pPr marL="216000" indent="-216000" algn="just">
              <a:lnSpc>
                <a:spcPct val="100000"/>
              </a:lnSpc>
              <a:buClr>
                <a:srgbClr val="000000"/>
              </a:buClr>
              <a:buSzPct val="45000"/>
              <a:buFont typeface="Wingdings" charset="2"/>
              <a:buChar char=""/>
              <a:tabLst>
                <a:tab algn="l" pos="448920"/>
              </a:tabLst>
            </a:pPr>
            <a:r>
              <a:rPr b="0" lang="uk-UA" sz="3200" spc="-1" strike="noStrike">
                <a:latin typeface="Arial"/>
              </a:rPr>
              <a:t>Показати взаємний вплив культур</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97"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98" name="Прямоугольник 16"/>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99" name=""/>
          <p:cNvSpPr/>
          <p:nvPr/>
        </p:nvSpPr>
        <p:spPr>
          <a:xfrm>
            <a:off x="360000" y="540000"/>
            <a:ext cx="8639640" cy="5579640"/>
          </a:xfrm>
          <a:prstGeom prst="rect">
            <a:avLst/>
          </a:prstGeom>
          <a:noFill/>
          <a:ln w="0">
            <a:noFill/>
          </a:ln>
        </p:spPr>
        <p:style>
          <a:lnRef idx="0"/>
          <a:fillRef idx="0"/>
          <a:effectRef idx="0"/>
          <a:fontRef idx="minor"/>
        </p:style>
        <p:txBody>
          <a:bodyPr lIns="90000" rIns="90000" tIns="45000" bIns="45000" anchor="t">
            <a:noAutofit/>
          </a:bodyPr>
          <a:p>
            <a:pPr algn="just">
              <a:lnSpc>
                <a:spcPct val="150000"/>
              </a:lnSpc>
              <a:tabLst>
                <a:tab algn="l" pos="592920"/>
              </a:tabLst>
            </a:pPr>
            <a:r>
              <a:rPr b="1" lang="uk-UA" sz="3200" spc="-1" strike="noStrike">
                <a:solidFill>
                  <a:srgbClr val="303030"/>
                </a:solidFill>
                <a:latin typeface="Arial"/>
              </a:rPr>
              <a:t>Об’єкт дослідження: </a:t>
            </a:r>
            <a:r>
              <a:rPr b="0" lang="uk-UA" sz="3200" spc="-1" strike="noStrike">
                <a:solidFill>
                  <a:srgbClr val="303030"/>
                </a:solidFill>
                <a:latin typeface="Arial"/>
              </a:rPr>
              <a:t>меморіальні пам’ятки кінця ХІХ століття на території Рівненського Полісся.</a:t>
            </a:r>
            <a:endParaRPr b="0" lang="uk-UA" sz="3200" spc="-1" strike="noStrike">
              <a:latin typeface="Arial"/>
            </a:endParaRPr>
          </a:p>
          <a:p>
            <a:pPr algn="just">
              <a:lnSpc>
                <a:spcPct val="150000"/>
              </a:lnSpc>
              <a:tabLst>
                <a:tab algn="l" pos="592920"/>
              </a:tabLst>
            </a:pPr>
            <a:r>
              <a:rPr b="1" lang="uk-UA" sz="3200" spc="-1" strike="noStrike">
                <a:latin typeface="Arial"/>
              </a:rPr>
              <a:t>Предмет дослідження: </a:t>
            </a:r>
            <a:r>
              <a:rPr b="0" lang="uk-UA" sz="3200" spc="-1" strike="noStrike">
                <a:latin typeface="Arial"/>
              </a:rPr>
              <a:t>архітектурні особливості та символіка склепу Руліковських у селі Бродець як прояв взаємодії польської та поліської культур.</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01"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02" name="Прямоугольник 1"/>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03" name=""/>
          <p:cNvSpPr/>
          <p:nvPr/>
        </p:nvSpPr>
        <p:spPr>
          <a:xfrm>
            <a:off x="360000" y="540000"/>
            <a:ext cx="8639640" cy="5579640"/>
          </a:xfrm>
          <a:prstGeom prst="rect">
            <a:avLst/>
          </a:prstGeom>
          <a:noFill/>
          <a:ln w="0">
            <a:noFill/>
          </a:ln>
        </p:spPr>
        <p:style>
          <a:lnRef idx="0"/>
          <a:fillRef idx="0"/>
          <a:effectRef idx="0"/>
          <a:fontRef idx="minor"/>
        </p:style>
        <p:txBody>
          <a:bodyPr lIns="90000" rIns="90000" tIns="45000" bIns="45000" anchor="t">
            <a:noAutofit/>
          </a:bodyPr>
          <a:p>
            <a:pPr algn="ctr">
              <a:lnSpc>
                <a:spcPct val="150000"/>
              </a:lnSpc>
              <a:tabLst>
                <a:tab algn="l" pos="592920"/>
              </a:tabLst>
            </a:pPr>
            <a:r>
              <a:rPr b="1" lang="uk-UA" sz="3200" spc="-1" strike="noStrike">
                <a:latin typeface="Arial"/>
              </a:rPr>
              <a:t>Історичний контекст: Польська шляхта на теренах Сарненщини</a:t>
            </a:r>
            <a:endParaRPr b="0" lang="uk-UA" sz="3200" spc="-1" strike="noStrike">
              <a:latin typeface="Arial"/>
            </a:endParaRPr>
          </a:p>
          <a:p>
            <a:pPr algn="ctr">
              <a:lnSpc>
                <a:spcPct val="150000"/>
              </a:lnSpc>
              <a:tabLst>
                <a:tab algn="l" pos="592920"/>
              </a:tabLst>
            </a:pPr>
            <a:r>
              <a:rPr b="0" lang="uk-UA" sz="2800" spc="-1" strike="noStrike">
                <a:latin typeface="Arial"/>
              </a:rPr>
              <a:t>До 1939 року польська культура мала значний вплив на Рівненщину, зокрема через діяльність заможних землевласників, які будували маєтки та меморіальні споруди. Родина Руліковських (зокрема маршалок Фаустин Руліковський) була частиною місцевої еліти, яка, попри свій високий статус, глибоко вкорінилася в поліський ґрунт</a:t>
            </a:r>
            <a:endParaRPr b="0" lang="uk-UA" sz="28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05"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06" name="Прямоугольник 20"/>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07" name="Прямоугольник 21"/>
          <p:cNvSpPr/>
          <p:nvPr/>
        </p:nvSpPr>
        <p:spPr>
          <a:xfrm>
            <a:off x="1620000" y="180000"/>
            <a:ext cx="5219280" cy="89928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uk-UA" sz="3200" spc="-1" strike="noStrike">
                <a:solidFill>
                  <a:srgbClr val="000000"/>
                </a:solidFill>
                <a:latin typeface="Arial"/>
                <a:ea typeface="DejaVu Sans"/>
              </a:rPr>
              <a:t>Село Бродець на карті району</a:t>
            </a:r>
            <a:endParaRPr b="0" lang="uk-UA" sz="3200" spc="-1" strike="noStrike">
              <a:latin typeface="Arial"/>
            </a:endParaRPr>
          </a:p>
        </p:txBody>
      </p:sp>
      <p:sp>
        <p:nvSpPr>
          <p:cNvPr id="108" name="Прямоугольник 23"/>
          <p:cNvSpPr/>
          <p:nvPr/>
        </p:nvSpPr>
        <p:spPr>
          <a:xfrm>
            <a:off x="396000" y="1440000"/>
            <a:ext cx="8459280" cy="515520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uk-UA" sz="2000" spc="-1" strike="noStrike">
                <a:solidFill>
                  <a:srgbClr val="000000"/>
                </a:solidFill>
                <a:latin typeface="Calibri"/>
                <a:ea typeface="DejaVu Sans"/>
              </a:rPr>
              <a:t> </a:t>
            </a:r>
            <a:endParaRPr b="0" lang="uk-UA" sz="2000" spc="-1" strike="noStrike">
              <a:latin typeface="Arial"/>
            </a:endParaRPr>
          </a:p>
        </p:txBody>
      </p:sp>
      <p:sp>
        <p:nvSpPr>
          <p:cNvPr id="109" name=""/>
          <p:cNvSpPr/>
          <p:nvPr/>
        </p:nvSpPr>
        <p:spPr>
          <a:xfrm>
            <a:off x="540000" y="1440000"/>
            <a:ext cx="8099280" cy="719028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buClr>
                <a:srgbClr val="000000"/>
              </a:buClr>
              <a:buSzPct val="45000"/>
              <a:buFont typeface="Wingdings" charset="2"/>
              <a:buChar char=""/>
              <a:tabLst>
                <a:tab algn="l" pos="448920"/>
              </a:tabLst>
            </a:pPr>
            <a:r>
              <a:rPr b="0" lang="uk-UA" sz="3200" spc="-1" strike="noStrike">
                <a:solidFill>
                  <a:srgbClr val="000000"/>
                </a:solidFill>
                <a:latin typeface="Arial"/>
                <a:ea typeface="DejaVu Sans"/>
              </a:rPr>
              <a:t>.</a:t>
            </a:r>
            <a:endParaRPr b="0" lang="uk-UA" sz="3200" spc="-1" strike="noStrike">
              <a:latin typeface="Arial"/>
            </a:endParaRPr>
          </a:p>
        </p:txBody>
      </p:sp>
      <p:pic>
        <p:nvPicPr>
          <p:cNvPr id="110" name="" descr=""/>
          <p:cNvPicPr/>
          <p:nvPr/>
        </p:nvPicPr>
        <p:blipFill>
          <a:blip r:embed="rId1"/>
          <a:stretch/>
        </p:blipFill>
        <p:spPr>
          <a:xfrm>
            <a:off x="1277640" y="1620000"/>
            <a:ext cx="6771600" cy="4319640"/>
          </a:xfrm>
          <a:prstGeom prst="rect">
            <a:avLst/>
          </a:prstGeom>
          <a:ln w="0">
            <a:noFill/>
          </a:ln>
        </p:spPr>
      </p:pic>
      <p:sp>
        <p:nvSpPr>
          <p:cNvPr id="111" name=""/>
          <p:cNvSpPr/>
          <p:nvPr/>
        </p:nvSpPr>
        <p:spPr>
          <a:xfrm>
            <a:off x="720000" y="5877360"/>
            <a:ext cx="8112960" cy="602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uk-UA" sz="1800" spc="-1" strike="noStrike">
                <a:latin typeface="Arial"/>
              </a:rPr>
              <a:t>Автор: Sergento - Власна робота, based on OpenStreetMaps, CC BY-SA 2.0, https://commons.wikimedia.org/w/index.php?curid=45785635</a:t>
            </a:r>
            <a:endParaRPr b="0" lang="uk-UA"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13"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14" name="Прямоугольник 9"/>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15" name="Прямоугольник 13"/>
          <p:cNvSpPr/>
          <p:nvPr/>
        </p:nvSpPr>
        <p:spPr>
          <a:xfrm>
            <a:off x="107640" y="260640"/>
            <a:ext cx="4752000" cy="633456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uk-UA" sz="3200" spc="-1" strike="noStrike">
                <a:solidFill>
                  <a:srgbClr val="000000"/>
                </a:solidFill>
                <a:latin typeface="Arial"/>
                <a:ea typeface="DejaVu Sans"/>
              </a:rPr>
              <a:t>Бродець: Резиденція Руліковських та архітектурна спадщина.</a:t>
            </a:r>
            <a:endParaRPr b="0" lang="uk-UA" sz="3200" spc="-1" strike="noStrike">
              <a:latin typeface="Arial"/>
            </a:endParaRPr>
          </a:p>
          <a:p>
            <a:pPr algn="just">
              <a:lnSpc>
                <a:spcPct val="100000"/>
              </a:lnSpc>
            </a:pPr>
            <a:endParaRPr b="0" lang="uk-UA" sz="3200" spc="-1" strike="noStrike">
              <a:latin typeface="Arial"/>
            </a:endParaRPr>
          </a:p>
          <a:p>
            <a:pPr marL="216000" indent="-216000" algn="just">
              <a:lnSpc>
                <a:spcPct val="100000"/>
              </a:lnSpc>
              <a:buClr>
                <a:srgbClr val="000000"/>
              </a:buClr>
              <a:buFont typeface="Wingdings" charset="2"/>
              <a:buChar char=""/>
            </a:pPr>
            <a:r>
              <a:rPr b="0" lang="uk-UA" sz="3200" spc="-1" strike="noStrike">
                <a:solidFill>
                  <a:srgbClr val="000000"/>
                </a:solidFill>
                <a:latin typeface="Arial"/>
                <a:ea typeface="DejaVu Sans"/>
              </a:rPr>
              <a:t>Вперше згадується у 1596 році</a:t>
            </a:r>
            <a:endParaRPr b="0" lang="uk-UA" sz="3200" spc="-1" strike="noStrike">
              <a:latin typeface="Arial"/>
            </a:endParaRPr>
          </a:p>
          <a:p>
            <a:pPr marL="216000" indent="-216000" algn="just">
              <a:lnSpc>
                <a:spcPct val="100000"/>
              </a:lnSpc>
              <a:buClr>
                <a:srgbClr val="000000"/>
              </a:buClr>
              <a:buFont typeface="Wingdings" charset="2"/>
              <a:buChar char=""/>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У середині XIX століття Бродець був поміщицьким фільварком із винокурним заводом</a:t>
            </a:r>
            <a:endParaRPr b="0" lang="uk-UA" sz="3200" spc="-1" strike="noStrike">
              <a:latin typeface="Arial"/>
            </a:endParaRPr>
          </a:p>
        </p:txBody>
      </p:sp>
      <p:pic>
        <p:nvPicPr>
          <p:cNvPr id="116" name="" descr=""/>
          <p:cNvPicPr/>
          <p:nvPr/>
        </p:nvPicPr>
        <p:blipFill>
          <a:blip r:embed="rId1"/>
          <a:stretch/>
        </p:blipFill>
        <p:spPr>
          <a:xfrm>
            <a:off x="4955400" y="540000"/>
            <a:ext cx="4078080" cy="3058200"/>
          </a:xfrm>
          <a:prstGeom prst="rect">
            <a:avLst/>
          </a:prstGeom>
          <a:ln w="0">
            <a:noFill/>
          </a:ln>
        </p:spPr>
      </p:pic>
      <p:sp>
        <p:nvSpPr>
          <p:cNvPr id="117" name=""/>
          <p:cNvSpPr/>
          <p:nvPr/>
        </p:nvSpPr>
        <p:spPr>
          <a:xfrm>
            <a:off x="5040000" y="3960000"/>
            <a:ext cx="3779640" cy="6019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0" lang="uk-UA" sz="1800" spc="-1" strike="noStrike">
                <a:latin typeface="Arial"/>
              </a:rPr>
              <a:t>Ймовірна дорога “литовка” через Бродець</a:t>
            </a:r>
            <a:endParaRPr b="0" lang="uk-UA"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19"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20" name="Прямоугольник 10"/>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21" name="Прямоугольник 12"/>
          <p:cNvSpPr/>
          <p:nvPr/>
        </p:nvSpPr>
        <p:spPr>
          <a:xfrm>
            <a:off x="107640" y="260640"/>
            <a:ext cx="8712000" cy="633456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uk-UA" sz="3200" spc="-1" strike="noStrike">
                <a:solidFill>
                  <a:srgbClr val="000000"/>
                </a:solidFill>
                <a:latin typeface="Arial"/>
                <a:ea typeface="DejaVu Sans"/>
              </a:rPr>
              <a:t>Бродець: Резиденція Руліковських та архітектурна спадщина.</a:t>
            </a:r>
            <a:endParaRPr b="0" lang="uk-UA" sz="3200" spc="-1" strike="noStrike">
              <a:latin typeface="Arial"/>
            </a:endParaRPr>
          </a:p>
          <a:p>
            <a:pPr algn="just">
              <a:lnSpc>
                <a:spcPct val="100000"/>
              </a:lnSpc>
            </a:pPr>
            <a:endParaRPr b="0" lang="uk-UA" sz="3200" spc="-1" strike="noStrike">
              <a:latin typeface="Arial"/>
            </a:endParaRPr>
          </a:p>
          <a:p>
            <a:pPr marL="216000" indent="-216000" algn="just">
              <a:lnSpc>
                <a:spcPct val="100000"/>
              </a:lnSpc>
              <a:buClr>
                <a:srgbClr val="000000"/>
              </a:buClr>
              <a:buFont typeface="Wingdings" charset="2"/>
              <a:buChar char=""/>
            </a:pPr>
            <a:r>
              <a:rPr b="0" lang="uk-UA" sz="3200" spc="-1" strike="noStrike">
                <a:solidFill>
                  <a:srgbClr val="000000"/>
                </a:solidFill>
                <a:latin typeface="Arial"/>
                <a:ea typeface="DejaVu Sans"/>
              </a:rPr>
              <a:t>Село стало власністю Руліковських через шлюб Софії Борейко з Фаустином Руліковським (1815–1855)</a:t>
            </a:r>
            <a:endParaRPr b="0" lang="uk-UA" sz="3200" spc="-1" strike="noStrike">
              <a:latin typeface="Arial"/>
            </a:endParaRPr>
          </a:p>
          <a:p>
            <a:pPr algn="just">
              <a:lnSpc>
                <a:spcPct val="100000"/>
              </a:lnSpc>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Вони збудували тут розкішний палац, до якого вела дубова алея довжиною понад 300 метрів. Шляхетські маєтки (Руліковські) поєднували європейські та місцеві традиції.</a:t>
            </a:r>
            <a:endParaRPr b="0" lang="uk-UA" sz="3200" spc="-1" strike="noStrike">
              <a:latin typeface="Arial"/>
            </a:endParaRPr>
          </a:p>
          <a:p>
            <a:pPr marL="216000" indent="-216000" algn="just">
              <a:lnSpc>
                <a:spcPct val="100000"/>
              </a:lnSpc>
              <a:buClr>
                <a:srgbClr val="000000"/>
              </a:buClr>
              <a:buFont typeface="Wingdings" charset="2"/>
              <a:buChar char=""/>
            </a:pPr>
            <a:r>
              <a:rPr b="0" lang="uk-UA" sz="3200" spc="-1" strike="noStrike">
                <a:solidFill>
                  <a:srgbClr val="000000"/>
                </a:solidFill>
                <a:latin typeface="Arial"/>
                <a:ea typeface="DejaVu Sans"/>
              </a:rPr>
              <a:t> </a:t>
            </a:r>
            <a:r>
              <a:rPr b="0" lang="uk-UA" sz="3200" spc="-1" strike="noStrike">
                <a:solidFill>
                  <a:srgbClr val="000000"/>
                </a:solidFill>
                <a:latin typeface="Arial"/>
                <a:ea typeface="DejaVu Sans"/>
              </a:rPr>
              <a:t>Палац був зруйнований під час революційних подій 1917 року</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23"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24" name="Прямоугольник 3"/>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25" name="Прямоугольник 7"/>
          <p:cNvSpPr/>
          <p:nvPr/>
        </p:nvSpPr>
        <p:spPr>
          <a:xfrm>
            <a:off x="0" y="4437000"/>
            <a:ext cx="9060120" cy="2382480"/>
          </a:xfrm>
          <a:prstGeom prst="rect">
            <a:avLst/>
          </a:prstGeom>
          <a:solidFill>
            <a:srgbClr val="ffff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uk-UA" sz="2800" spc="-1" strike="noStrike">
                <a:solidFill>
                  <a:srgbClr val="000000"/>
                </a:solidFill>
                <a:latin typeface="Arial"/>
                <a:ea typeface="DejaVu Sans"/>
              </a:rPr>
              <a:t>На місцевому цвинтарі зберігся унікальний склеп 1895 року. Його надмогильний пам’ятник у формі дерева з корою дуба вважається видатним архітектурним витвором, що символізує міцність роду та поліський культ дерев </a:t>
            </a:r>
            <a:endParaRPr b="0" lang="uk-UA" sz="2800" spc="-1" strike="noStrike">
              <a:latin typeface="Arial"/>
            </a:endParaRPr>
          </a:p>
          <a:p>
            <a:pPr algn="ctr">
              <a:lnSpc>
                <a:spcPct val="100000"/>
              </a:lnSpc>
            </a:pPr>
            <a:r>
              <a:rPr b="1" lang="uk-UA" sz="2000" spc="-1" strike="noStrike">
                <a:solidFill>
                  <a:srgbClr val="000000"/>
                </a:solidFill>
                <a:latin typeface="Calibri"/>
                <a:ea typeface="DejaVu Sans"/>
              </a:rPr>
              <a:t> </a:t>
            </a:r>
            <a:endParaRPr b="0" lang="uk-UA" sz="2000" spc="-1" strike="noStrike">
              <a:latin typeface="Arial"/>
            </a:endParaRPr>
          </a:p>
        </p:txBody>
      </p:sp>
      <p:sp>
        <p:nvSpPr>
          <p:cNvPr id="126" name="AutoShape 4"/>
          <p:cNvSpPr/>
          <p:nvPr/>
        </p:nvSpPr>
        <p:spPr>
          <a:xfrm>
            <a:off x="155520" y="-144360"/>
            <a:ext cx="302760" cy="302760"/>
          </a:xfrm>
          <a:prstGeom prst="rect">
            <a:avLst/>
          </a:prstGeom>
          <a:noFill/>
          <a:ln w="0">
            <a:noFill/>
          </a:ln>
        </p:spPr>
        <p:style>
          <a:lnRef idx="0"/>
          <a:fillRef idx="0"/>
          <a:effectRef idx="0"/>
          <a:fontRef idx="minor"/>
        </p:style>
      </p:sp>
      <p:sp>
        <p:nvSpPr>
          <p:cNvPr id="127" name="AutoShape 6"/>
          <p:cNvSpPr/>
          <p:nvPr/>
        </p:nvSpPr>
        <p:spPr>
          <a:xfrm>
            <a:off x="307800" y="7920"/>
            <a:ext cx="302760" cy="302760"/>
          </a:xfrm>
          <a:prstGeom prst="rect">
            <a:avLst/>
          </a:prstGeom>
          <a:noFill/>
          <a:ln w="0">
            <a:noFill/>
          </a:ln>
        </p:spPr>
        <p:style>
          <a:lnRef idx="0"/>
          <a:fillRef idx="0"/>
          <a:effectRef idx="0"/>
          <a:fontRef idx="minor"/>
        </p:style>
      </p:sp>
      <p:pic>
        <p:nvPicPr>
          <p:cNvPr id="128" name="" descr=""/>
          <p:cNvPicPr/>
          <p:nvPr/>
        </p:nvPicPr>
        <p:blipFill>
          <a:blip r:embed="rId1"/>
          <a:stretch/>
        </p:blipFill>
        <p:spPr>
          <a:xfrm>
            <a:off x="612000" y="180000"/>
            <a:ext cx="3120840" cy="4161960"/>
          </a:xfrm>
          <a:prstGeom prst="rect">
            <a:avLst/>
          </a:prstGeom>
          <a:ln w="0">
            <a:noFill/>
          </a:ln>
        </p:spPr>
      </p:pic>
      <p:pic>
        <p:nvPicPr>
          <p:cNvPr id="129" name="" descr=""/>
          <p:cNvPicPr/>
          <p:nvPr/>
        </p:nvPicPr>
        <p:blipFill>
          <a:blip r:embed="rId2"/>
          <a:stretch/>
        </p:blipFill>
        <p:spPr>
          <a:xfrm>
            <a:off x="5355360" y="180000"/>
            <a:ext cx="3103200" cy="413856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31"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32" name="Прямоугольник 3"/>
          <p:cNvSpPr/>
          <p:nvPr/>
        </p:nvSpPr>
        <p:spPr>
          <a:xfrm>
            <a:off x="0" y="180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33" name=""/>
          <p:cNvSpPr/>
          <p:nvPr/>
        </p:nvSpPr>
        <p:spPr>
          <a:xfrm>
            <a:off x="360000" y="180000"/>
            <a:ext cx="8459640" cy="464760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tabLst>
                <a:tab algn="l" pos="448920"/>
              </a:tabLst>
            </a:pPr>
            <a:r>
              <a:rPr b="0" lang="uk-UA" sz="1800" spc="-1" strike="noStrike">
                <a:latin typeface="Arial"/>
              </a:rPr>
              <a:t> </a:t>
            </a:r>
            <a:r>
              <a:rPr b="0" lang="uk-UA" sz="3200" spc="-1" strike="noStrike">
                <a:latin typeface="Arial"/>
              </a:rPr>
              <a:t> </a:t>
            </a:r>
            <a:r>
              <a:rPr b="0" lang="uk-UA" sz="3200" spc="-1" strike="noStrike">
                <a:latin typeface="Arial"/>
              </a:rPr>
              <a:t>Склеп розташований на місцевому цвинтарі, де, за поліською традицією, дерева (особливо вікові дуби та липи) наділялися священним статусом, і їх суворо заборонялося зрубувати. Таким чином, «кам’яне дерево» Руліковських органічно вписалося в ландшафт поліського некрополя, де </a:t>
            </a:r>
            <a:r>
              <a:rPr b="1" lang="uk-UA" sz="3200" spc="-1" strike="noStrike">
                <a:latin typeface="Arial"/>
              </a:rPr>
              <a:t>дуб на могилі</a:t>
            </a:r>
            <a:r>
              <a:rPr b="0" lang="uk-UA" sz="3200" spc="-1" strike="noStrike">
                <a:latin typeface="Arial"/>
              </a:rPr>
              <a:t> (живий чи кам’яний) виступав знаком вічної пам’яті. </a:t>
            </a:r>
            <a:endParaRPr b="0" lang="uk-UA" sz="3200" spc="-1" strike="noStrike">
              <a:latin typeface="Arial"/>
            </a:endParaRPr>
          </a:p>
        </p:txBody>
      </p:sp>
      <p:pic>
        <p:nvPicPr>
          <p:cNvPr id="134" name="" descr=""/>
          <p:cNvPicPr/>
          <p:nvPr/>
        </p:nvPicPr>
        <p:blipFill>
          <a:blip r:embed="rId1"/>
          <a:stretch/>
        </p:blipFill>
        <p:spPr>
          <a:xfrm>
            <a:off x="2700000" y="4586400"/>
            <a:ext cx="3028320" cy="2271240"/>
          </a:xfrm>
          <a:prstGeom prst="rect">
            <a:avLst/>
          </a:prstGeom>
          <a:ln w="0">
            <a:noFill/>
          </a:ln>
        </p:spPr>
      </p:pic>
      <p:pic>
        <p:nvPicPr>
          <p:cNvPr id="135" name="" descr=""/>
          <p:cNvPicPr/>
          <p:nvPr/>
        </p:nvPicPr>
        <p:blipFill>
          <a:blip r:embed="rId2"/>
          <a:stretch/>
        </p:blipFill>
        <p:spPr>
          <a:xfrm>
            <a:off x="6120000" y="4590000"/>
            <a:ext cx="2945880" cy="2209320"/>
          </a:xfrm>
          <a:prstGeom prst="rect">
            <a:avLst/>
          </a:prstGeom>
          <a:ln w="0">
            <a:noFill/>
          </a:ln>
        </p:spPr>
      </p:pic>
      <p:sp>
        <p:nvSpPr>
          <p:cNvPr id="136" name=""/>
          <p:cNvSpPr/>
          <p:nvPr/>
        </p:nvSpPr>
        <p:spPr>
          <a:xfrm>
            <a:off x="360000" y="5220000"/>
            <a:ext cx="1799640" cy="857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uk-UA" sz="1800" spc="-1" strike="noStrike">
                <a:latin typeface="Arial"/>
              </a:rPr>
              <a:t>Кладовище с. Бродець</a:t>
            </a:r>
            <a:endParaRPr b="0" lang="uk-UA" sz="1800" spc="-1" strike="noStrike">
              <a:latin typeface="Arial"/>
            </a:endParaRPr>
          </a:p>
          <a:p>
            <a:pPr>
              <a:lnSpc>
                <a:spcPct val="100000"/>
              </a:lnSpc>
            </a:pPr>
            <a:r>
              <a:rPr b="0" lang="uk-UA" sz="1800" spc="-1" strike="noStrike">
                <a:latin typeface="Arial"/>
              </a:rPr>
              <a:t>(власні фото)</a:t>
            </a:r>
            <a:endParaRPr b="0" lang="uk-UA" sz="1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Прямоугольник 3"/>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3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algn="ctr"/>
            <a:r>
              <a:rPr b="0" lang="uk-UA" sz="3600" spc="-1" strike="noStrike">
                <a:latin typeface="Arial"/>
              </a:rPr>
              <a:t>Експериментальна частина</a:t>
            </a:r>
            <a:endParaRPr b="0" lang="uk-UA" sz="3600" spc="-1" strike="noStrike">
              <a:latin typeface="Arial"/>
            </a:endParaRPr>
          </a:p>
        </p:txBody>
      </p:sp>
      <p:sp>
        <p:nvSpPr>
          <p:cNvPr id="139"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endParaRPr b="0" lang="uk-UA" sz="3200" spc="-1" strike="noStrike">
              <a:latin typeface="Arial"/>
            </a:endParaRPr>
          </a:p>
        </p:txBody>
      </p:sp>
      <p:sp>
        <p:nvSpPr>
          <p:cNvPr id="140" name="PlaceHolder 3"/>
          <p:cNvSpPr>
            <a:spLocks noGrp="1"/>
          </p:cNvSpPr>
          <p:nvPr>
            <p:ph/>
          </p:nvPr>
        </p:nvSpPr>
        <p:spPr>
          <a:xfrm>
            <a:off x="4674240" y="1604520"/>
            <a:ext cx="4015800" cy="3977280"/>
          </a:xfrm>
          <a:prstGeom prst="rect">
            <a:avLst/>
          </a:prstGeom>
          <a:noFill/>
          <a:ln w="0">
            <a:noFill/>
          </a:ln>
        </p:spPr>
        <p:txBody>
          <a:bodyPr lIns="0" rIns="0" tIns="0" bIns="0" anchor="t">
            <a:normAutofit fontScale="80000"/>
          </a:bodyPr>
          <a:p>
            <a:pPr marL="432000" indent="-324000" algn="just">
              <a:lnSpc>
                <a:spcPct val="150000"/>
              </a:lnSpc>
              <a:spcBef>
                <a:spcPts val="1417"/>
              </a:spcBef>
              <a:buClr>
                <a:srgbClr val="000000"/>
              </a:buClr>
              <a:buSzPct val="45000"/>
              <a:buFont typeface="Wingdings" charset="2"/>
              <a:buChar char=""/>
            </a:pPr>
            <a:r>
              <a:rPr b="0" lang="uk-UA" sz="3200" spc="-1" strike="noStrike">
                <a:latin typeface="Arial"/>
                <a:ea typeface="Microsoft YaHei"/>
              </a:rPr>
              <a:t> </a:t>
            </a:r>
            <a:r>
              <a:rPr b="0" lang="uk-UA" sz="2400" spc="-1" strike="noStrike">
                <a:latin typeface="Arial"/>
                <a:ea typeface="Microsoft YaHei"/>
              </a:rPr>
              <a:t>Проведено дослідження того, чому заможні землевласники обрали саме таку форму для монумента, підкреслюючи свій зв'язок із місцевим ґрунтом та «духом Полісся» або </a:t>
            </a:r>
            <a:r>
              <a:rPr b="0" lang="uk-UA" sz="2400" spc="-1" strike="noStrike">
                <a:latin typeface="Arial"/>
              </a:rPr>
              <a:t>як частину загального ландшафтного задуму - дубову алею, що вела до їхнього палацу. </a:t>
            </a:r>
            <a:endParaRPr b="0" lang="uk-UA" sz="2400" spc="-1" strike="noStrike">
              <a:latin typeface="Arial"/>
            </a:endParaRPr>
          </a:p>
        </p:txBody>
      </p:sp>
      <p:pic>
        <p:nvPicPr>
          <p:cNvPr id="141" name="" descr=""/>
          <p:cNvPicPr/>
          <p:nvPr/>
        </p:nvPicPr>
        <p:blipFill>
          <a:blip r:embed="rId1"/>
          <a:stretch/>
        </p:blipFill>
        <p:spPr>
          <a:xfrm>
            <a:off x="540000" y="1440000"/>
            <a:ext cx="3240000" cy="432972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43"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44" name="Прямоугольник 2"/>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uk-UA" sz="3200" spc="-1" strike="noStrike">
              <a:latin typeface="Arial"/>
            </a:endParaRPr>
          </a:p>
          <a:p>
            <a:pPr marL="216000" indent="-216000">
              <a:buClr>
                <a:srgbClr val="000000"/>
              </a:buClr>
              <a:buSzPct val="45000"/>
              <a:buFont typeface="Wingdings" charset="2"/>
              <a:buChar char=""/>
            </a:pPr>
            <a:r>
              <a:rPr b="0" lang="uk-UA" sz="3200" spc="-1" strike="noStrike">
                <a:latin typeface="Arial"/>
              </a:rPr>
              <a:t>Отже, склеп у Бродці — це не просто приватна споруда, а місце зустрічі двох культур</a:t>
            </a:r>
            <a:endParaRPr b="0" lang="uk-UA" sz="3200" spc="-1" strike="noStrike">
              <a:latin typeface="Arial"/>
            </a:endParaRPr>
          </a:p>
          <a:p>
            <a:pPr marL="216000" indent="-216000">
              <a:buClr>
                <a:srgbClr val="000000"/>
              </a:buClr>
              <a:buSzPct val="45000"/>
              <a:buFont typeface="Wingdings" charset="2"/>
              <a:buChar char=""/>
            </a:pPr>
            <a:endParaRPr b="0" lang="uk-UA" sz="3200" spc="-1" strike="noStrike">
              <a:latin typeface="Arial"/>
            </a:endParaRPr>
          </a:p>
          <a:p>
            <a:pPr marL="216000" indent="-216000">
              <a:buClr>
                <a:srgbClr val="000000"/>
              </a:buClr>
              <a:buSzPct val="45000"/>
              <a:buFont typeface="Wingdings" charset="2"/>
              <a:buChar char=""/>
            </a:pPr>
            <a:r>
              <a:rPr b="0" lang="uk-UA" sz="3200" spc="-1" strike="noStrike">
                <a:latin typeface="Arial"/>
              </a:rPr>
              <a:t>Польська шляхетська родина (елітарна культура) не просто привезла європейську моду, а запозичила естетичну мову місцевого населення</a:t>
            </a:r>
            <a:endParaRPr b="0" lang="uk-UA" sz="3200" spc="-1" strike="noStrike">
              <a:latin typeface="Arial"/>
            </a:endParaRPr>
          </a:p>
          <a:p>
            <a:pPr marL="216000" indent="-216000">
              <a:buClr>
                <a:srgbClr val="000000"/>
              </a:buClr>
              <a:buSzPct val="45000"/>
              <a:buFont typeface="Wingdings" charset="2"/>
              <a:buChar char=""/>
            </a:pPr>
            <a:r>
              <a:rPr b="0" lang="uk-UA" sz="3200" spc="-1" strike="noStrike">
                <a:latin typeface="Arial"/>
              </a:rPr>
              <a:t> </a:t>
            </a:r>
            <a:r>
              <a:rPr b="0" lang="uk-UA" sz="3200" spc="-1" strike="noStrike">
                <a:latin typeface="Arial"/>
              </a:rPr>
              <a:t>Склеп у формі дуба — це прямий синтез польського статусу та поліської народної архаїки</a:t>
            </a:r>
            <a:endParaRPr b="0" lang="uk-UA" sz="3200" spc="-1" strike="noStrike">
              <a:latin typeface="Arial"/>
            </a:endParaRPr>
          </a:p>
          <a:p>
            <a:pPr marL="216000" indent="-216000">
              <a:buClr>
                <a:srgbClr val="000000"/>
              </a:buClr>
              <a:buSzPct val="45000"/>
              <a:buFont typeface="Wingdings" charset="2"/>
              <a:buChar char=""/>
            </a:pP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685800" y="2130480"/>
            <a:ext cx="7770240" cy="1467720"/>
          </a:xfrm>
          <a:prstGeom prst="rect">
            <a:avLst/>
          </a:prstGeom>
          <a:noFill/>
          <a:ln w="0">
            <a:noFill/>
          </a:ln>
        </p:spPr>
        <p:txBody>
          <a:bodyPr lIns="0" rIns="0" tIns="0" bIns="0" anchor="ctr">
            <a:noAutofit/>
          </a:bodyPr>
          <a:p>
            <a:pPr algn="ctr"/>
            <a:endParaRPr b="0" lang="uk-UA" sz="4400" spc="-1" strike="noStrike">
              <a:latin typeface="Arial"/>
            </a:endParaRPr>
          </a:p>
        </p:txBody>
      </p:sp>
      <p:sp>
        <p:nvSpPr>
          <p:cNvPr id="146" name="PlaceHolder 2"/>
          <p:cNvSpPr>
            <a:spLocks noGrp="1"/>
          </p:cNvSpPr>
          <p:nvPr>
            <p:ph type="subTitle"/>
          </p:nvPr>
        </p:nvSpPr>
        <p:spPr>
          <a:xfrm>
            <a:off x="1371600" y="3886200"/>
            <a:ext cx="6398640" cy="1750320"/>
          </a:xfrm>
          <a:prstGeom prst="rect">
            <a:avLst/>
          </a:prstGeom>
          <a:noFill/>
          <a:ln w="0">
            <a:noFill/>
          </a:ln>
        </p:spPr>
        <p:txBody>
          <a:bodyPr lIns="0" rIns="0" tIns="0" bIns="0" anchor="t">
            <a:noAutofit/>
          </a:bodyPr>
          <a:p>
            <a:pPr algn="ctr"/>
            <a:endParaRPr b="0" lang="uk-UA" sz="3200" spc="-1" strike="noStrike">
              <a:latin typeface="Arial"/>
            </a:endParaRPr>
          </a:p>
        </p:txBody>
      </p:sp>
      <p:sp>
        <p:nvSpPr>
          <p:cNvPr id="147" name="Прямоугольник 3"/>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48" name="AutoShape 2"/>
          <p:cNvSpPr/>
          <p:nvPr/>
        </p:nvSpPr>
        <p:spPr>
          <a:xfrm>
            <a:off x="155520" y="-144360"/>
            <a:ext cx="302760" cy="302760"/>
          </a:xfrm>
          <a:prstGeom prst="rect">
            <a:avLst/>
          </a:prstGeom>
          <a:noFill/>
          <a:ln w="0">
            <a:noFill/>
          </a:ln>
        </p:spPr>
        <p:style>
          <a:lnRef idx="0"/>
          <a:fillRef idx="0"/>
          <a:effectRef idx="0"/>
          <a:fontRef idx="minor"/>
        </p:style>
      </p:sp>
      <p:sp>
        <p:nvSpPr>
          <p:cNvPr id="149" name="AutoShape 4"/>
          <p:cNvSpPr/>
          <p:nvPr/>
        </p:nvSpPr>
        <p:spPr>
          <a:xfrm>
            <a:off x="307800" y="7920"/>
            <a:ext cx="302760" cy="302760"/>
          </a:xfrm>
          <a:prstGeom prst="rect">
            <a:avLst/>
          </a:prstGeom>
          <a:noFill/>
          <a:ln w="0">
            <a:noFill/>
          </a:ln>
        </p:spPr>
        <p:style>
          <a:lnRef idx="0"/>
          <a:fillRef idx="0"/>
          <a:effectRef idx="0"/>
          <a:fontRef idx="minor"/>
        </p:style>
      </p:sp>
      <p:sp>
        <p:nvSpPr>
          <p:cNvPr id="150" name="AutoShape 2"/>
          <p:cNvSpPr/>
          <p:nvPr/>
        </p:nvSpPr>
        <p:spPr>
          <a:xfrm>
            <a:off x="460440" y="160200"/>
            <a:ext cx="302760" cy="302760"/>
          </a:xfrm>
          <a:prstGeom prst="rect">
            <a:avLst/>
          </a:prstGeom>
          <a:noFill/>
          <a:ln w="0">
            <a:noFill/>
          </a:ln>
        </p:spPr>
        <p:style>
          <a:lnRef idx="0"/>
          <a:fillRef idx="0"/>
          <a:effectRef idx="0"/>
          <a:fontRef idx="minor"/>
        </p:style>
      </p:sp>
      <p:sp>
        <p:nvSpPr>
          <p:cNvPr id="151" name="AutoShape 4"/>
          <p:cNvSpPr/>
          <p:nvPr/>
        </p:nvSpPr>
        <p:spPr>
          <a:xfrm>
            <a:off x="612720" y="312840"/>
            <a:ext cx="302760" cy="302760"/>
          </a:xfrm>
          <a:prstGeom prst="rect">
            <a:avLst/>
          </a:prstGeom>
          <a:noFill/>
          <a:ln w="0">
            <a:noFill/>
          </a:ln>
        </p:spPr>
        <p:style>
          <a:lnRef idx="0"/>
          <a:fillRef idx="0"/>
          <a:effectRef idx="0"/>
          <a:fontRef idx="minor"/>
        </p:style>
      </p:sp>
      <p:sp>
        <p:nvSpPr>
          <p:cNvPr id="152" name=""/>
          <p:cNvSpPr txBox="1"/>
          <p:nvPr/>
        </p:nvSpPr>
        <p:spPr>
          <a:xfrm>
            <a:off x="202680" y="657360"/>
            <a:ext cx="8797320" cy="5559480"/>
          </a:xfrm>
          <a:prstGeom prst="rect">
            <a:avLst/>
          </a:prstGeom>
          <a:noFill/>
          <a:ln w="0">
            <a:noFill/>
          </a:ln>
        </p:spPr>
        <p:txBody>
          <a:bodyPr lIns="90000" rIns="90000" tIns="45000" bIns="45000" anchor="t">
            <a:noAutofit/>
          </a:bodyPr>
          <a:p>
            <a:pPr marL="216000" indent="-216000" algn="just">
              <a:lnSpc>
                <a:spcPct val="150000"/>
              </a:lnSpc>
              <a:buClr>
                <a:srgbClr val="000000"/>
              </a:buClr>
              <a:buSzPct val="45000"/>
              <a:buFont typeface="Wingdings" charset="2"/>
              <a:buChar char=""/>
            </a:pPr>
            <a:r>
              <a:rPr b="0" lang="uk-UA" sz="3200" spc="-1" strike="noStrike">
                <a:latin typeface="Arial"/>
              </a:rPr>
              <a:t>Також на Поліссі побутували пам’ятники у формі стовпів, витесаних із суцільного шматка дерева</a:t>
            </a:r>
            <a:endParaRPr b="0" lang="uk-UA" sz="3200" spc="-1" strike="noStrike">
              <a:latin typeface="Arial"/>
            </a:endParaRPr>
          </a:p>
          <a:p>
            <a:pPr marL="216000" indent="-216000" algn="just">
              <a:lnSpc>
                <a:spcPct val="150000"/>
              </a:lnSpc>
              <a:buClr>
                <a:srgbClr val="000000"/>
              </a:buClr>
              <a:buSzPct val="45000"/>
              <a:buFont typeface="Wingdings" charset="2"/>
              <a:buChar char=""/>
            </a:pPr>
            <a:endParaRPr b="0" lang="uk-UA" sz="3200" spc="-1" strike="noStrike">
              <a:latin typeface="Arial"/>
            </a:endParaRPr>
          </a:p>
          <a:p>
            <a:pPr marL="216000" indent="-216000" algn="just">
              <a:lnSpc>
                <a:spcPct val="150000"/>
              </a:lnSpc>
              <a:buClr>
                <a:srgbClr val="000000"/>
              </a:buClr>
              <a:buSzPct val="45000"/>
              <a:buFont typeface="Wingdings" charset="2"/>
              <a:buChar char=""/>
            </a:pPr>
            <a:r>
              <a:rPr b="0" lang="uk-UA" sz="3200" spc="-1" strike="noStrike">
                <a:latin typeface="Arial"/>
              </a:rPr>
              <a:t>Використання дуба як символу міцності та довговічності є спільним для багатьох народів, але саме на Поліссі він мав особливий сакральний статус</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Прямоугольник 3"/>
          <p:cNvSpPr/>
          <p:nvPr/>
        </p:nvSpPr>
        <p:spPr>
          <a:xfrm>
            <a:off x="0" y="0"/>
            <a:ext cx="9141840" cy="6855840"/>
          </a:xfrm>
          <a:prstGeom prst="rect">
            <a:avLst/>
          </a:prstGeom>
          <a:solidFill>
            <a:schemeClr val="accent3">
              <a:lumMod val="40000"/>
              <a:lumOff val="60000"/>
            </a:schemeClr>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54" name="AutoShape 2"/>
          <p:cNvSpPr/>
          <p:nvPr/>
        </p:nvSpPr>
        <p:spPr>
          <a:xfrm>
            <a:off x="155520" y="-144360"/>
            <a:ext cx="302760" cy="302760"/>
          </a:xfrm>
          <a:prstGeom prst="rect">
            <a:avLst/>
          </a:prstGeom>
          <a:noFill/>
          <a:ln w="0">
            <a:noFill/>
          </a:ln>
        </p:spPr>
        <p:style>
          <a:lnRef idx="0"/>
          <a:fillRef idx="0"/>
          <a:effectRef idx="0"/>
          <a:fontRef idx="minor"/>
        </p:style>
      </p:sp>
      <p:sp>
        <p:nvSpPr>
          <p:cNvPr id="155" name="AutoShape 4"/>
          <p:cNvSpPr/>
          <p:nvPr/>
        </p:nvSpPr>
        <p:spPr>
          <a:xfrm>
            <a:off x="307800" y="7920"/>
            <a:ext cx="302760" cy="302760"/>
          </a:xfrm>
          <a:prstGeom prst="rect">
            <a:avLst/>
          </a:prstGeom>
          <a:noFill/>
          <a:ln w="0">
            <a:noFill/>
          </a:ln>
        </p:spPr>
        <p:style>
          <a:lnRef idx="0"/>
          <a:fillRef idx="0"/>
          <a:effectRef idx="0"/>
          <a:fontRef idx="minor"/>
        </p:style>
      </p:sp>
      <p:sp>
        <p:nvSpPr>
          <p:cNvPr id="156" name="AutoShape 2"/>
          <p:cNvSpPr/>
          <p:nvPr/>
        </p:nvSpPr>
        <p:spPr>
          <a:xfrm>
            <a:off x="460440" y="160200"/>
            <a:ext cx="302760" cy="302760"/>
          </a:xfrm>
          <a:prstGeom prst="rect">
            <a:avLst/>
          </a:prstGeom>
          <a:noFill/>
          <a:ln w="0">
            <a:noFill/>
          </a:ln>
        </p:spPr>
        <p:style>
          <a:lnRef idx="0"/>
          <a:fillRef idx="0"/>
          <a:effectRef idx="0"/>
          <a:fontRef idx="minor"/>
        </p:style>
      </p:sp>
      <p:sp>
        <p:nvSpPr>
          <p:cNvPr id="157" name="AutoShape 4"/>
          <p:cNvSpPr/>
          <p:nvPr/>
        </p:nvSpPr>
        <p:spPr>
          <a:xfrm>
            <a:off x="612720" y="312840"/>
            <a:ext cx="302760" cy="302760"/>
          </a:xfrm>
          <a:prstGeom prst="rect">
            <a:avLst/>
          </a:prstGeom>
          <a:noFill/>
          <a:ln w="0">
            <a:noFill/>
          </a:ln>
        </p:spPr>
        <p:style>
          <a:lnRef idx="0"/>
          <a:fillRef idx="0"/>
          <a:effectRef idx="0"/>
          <a:fontRef idx="minor"/>
        </p:style>
      </p:sp>
      <p:sp>
        <p:nvSpPr>
          <p:cNvPr id="158" name="AutoShape 8"/>
          <p:cNvSpPr/>
          <p:nvPr/>
        </p:nvSpPr>
        <p:spPr>
          <a:xfrm>
            <a:off x="63360" y="-136440"/>
            <a:ext cx="302760" cy="302760"/>
          </a:xfrm>
          <a:prstGeom prst="rect">
            <a:avLst/>
          </a:prstGeom>
          <a:noFill/>
          <a:ln w="0">
            <a:noFill/>
          </a:ln>
        </p:spPr>
        <p:style>
          <a:lnRef idx="0"/>
          <a:fillRef idx="0"/>
          <a:effectRef idx="0"/>
          <a:fontRef idx="minor"/>
        </p:style>
      </p:sp>
      <p:sp>
        <p:nvSpPr>
          <p:cNvPr id="159" name="PlaceHolder 1"/>
          <p:cNvSpPr>
            <a:spLocks noGrp="1"/>
          </p:cNvSpPr>
          <p:nvPr>
            <p:ph type="title"/>
          </p:nvPr>
        </p:nvSpPr>
        <p:spPr>
          <a:xfrm>
            <a:off x="457200" y="124200"/>
            <a:ext cx="8229240" cy="885960"/>
          </a:xfrm>
          <a:prstGeom prst="rect">
            <a:avLst/>
          </a:prstGeom>
          <a:noFill/>
          <a:ln w="0">
            <a:noFill/>
          </a:ln>
        </p:spPr>
        <p:txBody>
          <a:bodyPr lIns="0" rIns="0" tIns="0" bIns="0" anchor="ctr">
            <a:noAutofit/>
          </a:bodyPr>
          <a:p>
            <a:pPr algn="ctr">
              <a:lnSpc>
                <a:spcPct val="100000"/>
              </a:lnSpc>
              <a:tabLst>
                <a:tab algn="l" pos="590400"/>
              </a:tabLst>
            </a:pPr>
            <a:r>
              <a:rPr b="1" lang="uk-UA" sz="3600" spc="-1" strike="noStrike">
                <a:solidFill>
                  <a:srgbClr val="000000"/>
                </a:solidFill>
                <a:latin typeface="Arial"/>
              </a:rPr>
              <a:t>Список використаних джерел</a:t>
            </a:r>
            <a:endParaRPr b="0" lang="uk-UA" sz="3600" spc="-1" strike="noStrike">
              <a:latin typeface="Arial"/>
            </a:endParaRPr>
          </a:p>
        </p:txBody>
      </p:sp>
      <p:sp>
        <p:nvSpPr>
          <p:cNvPr id="160" name="PlaceHolder 2"/>
          <p:cNvSpPr>
            <a:spLocks noGrp="1"/>
          </p:cNvSpPr>
          <p:nvPr>
            <p:ph type="subTitle"/>
          </p:nvPr>
        </p:nvSpPr>
        <p:spPr>
          <a:xfrm>
            <a:off x="457200" y="743400"/>
            <a:ext cx="8229240" cy="5697360"/>
          </a:xfrm>
          <a:prstGeom prst="rect">
            <a:avLst/>
          </a:prstGeom>
          <a:noFill/>
          <a:ln w="0">
            <a:noFill/>
          </a:ln>
        </p:spPr>
        <p:txBody>
          <a:bodyPr lIns="0" rIns="0" tIns="0" bIns="0" anchor="ctr">
            <a:noAutofit/>
          </a:bodyPr>
          <a:p>
            <a:pPr algn="just">
              <a:lnSpc>
                <a:spcPct val="115000"/>
              </a:lnSpc>
            </a:pPr>
            <a:r>
              <a:rPr b="0" lang="uk-UA" sz="2800" spc="-1" strike="noStrike">
                <a:solidFill>
                  <a:srgbClr val="000000"/>
                </a:solidFill>
                <a:latin typeface="Arial"/>
                <a:ea typeface="DejaVu Sans"/>
              </a:rPr>
              <a:t>1. Висоцьк: із глибини віків до сьогодення. Вид. 3-є, доповн. – Рівне:</a:t>
            </a:r>
            <a:endParaRPr b="0" lang="uk-UA" sz="2800" spc="-1" strike="noStrike">
              <a:latin typeface="Arial"/>
            </a:endParaRPr>
          </a:p>
          <a:p>
            <a:pPr algn="just">
              <a:lnSpc>
                <a:spcPct val="115000"/>
              </a:lnSpc>
            </a:pPr>
            <a:r>
              <a:rPr b="0" lang="uk-UA" sz="2800" spc="-1" strike="noStrike">
                <a:solidFill>
                  <a:srgbClr val="000000"/>
                </a:solidFill>
                <a:latin typeface="Arial"/>
                <a:ea typeface="DejaVu Sans"/>
              </a:rPr>
              <a:t>Волинські обереги, 2018</a:t>
            </a:r>
            <a:endParaRPr b="0" lang="uk-UA" sz="2800" spc="-1" strike="noStrike">
              <a:latin typeface="Arial"/>
            </a:endParaRPr>
          </a:p>
          <a:p>
            <a:pPr algn="just">
              <a:lnSpc>
                <a:spcPct val="115000"/>
              </a:lnSpc>
            </a:pPr>
            <a:r>
              <a:rPr b="0" lang="uk-UA" sz="2800" spc="-1" strike="noStrike">
                <a:solidFill>
                  <a:srgbClr val="000000"/>
                </a:solidFill>
                <a:latin typeface="Arial"/>
                <a:ea typeface="DejaVu Sans"/>
              </a:rPr>
              <a:t>2. Матеріали  Історичного музею Туменського ліцею.</a:t>
            </a:r>
            <a:endParaRPr b="0" lang="uk-UA" sz="2800" spc="-1" strike="noStrike">
              <a:latin typeface="Arial"/>
            </a:endParaRPr>
          </a:p>
          <a:p>
            <a:pPr algn="just">
              <a:lnSpc>
                <a:spcPct val="115000"/>
              </a:lnSpc>
            </a:pPr>
            <a:r>
              <a:rPr b="0" lang="uk-UA" sz="2800" spc="-1" strike="noStrike">
                <a:solidFill>
                  <a:srgbClr val="000000"/>
                </a:solidFill>
                <a:latin typeface="Arial"/>
                <a:ea typeface="DejaVu Sans"/>
              </a:rPr>
              <a:t>3. Стара Волинь і Волинське Полісся</a:t>
            </a:r>
            <a:endParaRPr b="0" lang="uk-UA" sz="2800" spc="-1" strike="noStrike">
              <a:latin typeface="Arial"/>
            </a:endParaRPr>
          </a:p>
          <a:p>
            <a:pPr algn="just">
              <a:lnSpc>
                <a:spcPct val="115000"/>
              </a:lnSpc>
            </a:pPr>
            <a:r>
              <a:rPr b="0" lang="uk-UA" sz="2800" spc="-1" strike="noStrike">
                <a:solidFill>
                  <a:srgbClr val="000000"/>
                </a:solidFill>
                <a:latin typeface="Arial"/>
                <a:ea typeface="DejaVu Sans"/>
              </a:rPr>
              <a:t>(Краєзнавчий словник — від найдавніших часів</a:t>
            </a:r>
            <a:endParaRPr b="0" lang="uk-UA" sz="2800" spc="-1" strike="noStrike">
              <a:latin typeface="Arial"/>
            </a:endParaRPr>
          </a:p>
          <a:p>
            <a:pPr algn="just">
              <a:lnSpc>
                <a:spcPct val="115000"/>
              </a:lnSpc>
            </a:pPr>
            <a:r>
              <a:rPr b="0" lang="uk-UA" sz="2800" spc="-1" strike="noStrike">
                <a:solidFill>
                  <a:srgbClr val="000000"/>
                </a:solidFill>
                <a:latin typeface="Arial"/>
                <a:ea typeface="DejaVu Sans"/>
              </a:rPr>
              <a:t>до 1914 року) https://diasporiana.org.ua/wp-content/uploads/books/887/file.pdf </a:t>
            </a:r>
            <a:endParaRPr b="0" lang="uk-UA" sz="2800" spc="-1" strike="noStrike">
              <a:latin typeface="Arial"/>
            </a:endParaRPr>
          </a:p>
          <a:p>
            <a:pPr algn="just">
              <a:lnSpc>
                <a:spcPct val="115000"/>
              </a:lnSpc>
            </a:pPr>
            <a:r>
              <a:rPr b="0" lang="uk-UA" sz="2800" spc="-1" strike="noStrike">
                <a:solidFill>
                  <a:srgbClr val="000000"/>
                </a:solidFill>
                <a:latin typeface="Arial"/>
                <a:ea typeface="DejaVu Sans"/>
              </a:rPr>
              <a:t>4.  Яковенко Н. Українська шляхта з кінця XIV до середини XVII ст. – К., 1993.</a:t>
            </a:r>
            <a:endParaRPr b="0" lang="uk-UA" sz="2800" spc="-1" strike="noStrike">
              <a:latin typeface="Arial"/>
            </a:endParaRPr>
          </a:p>
          <a:p>
            <a:pPr>
              <a:lnSpc>
                <a:spcPct val="150000"/>
              </a:lnSpc>
            </a:pPr>
            <a:r>
              <a:rPr b="0" lang="uk-UA" sz="3200" spc="-1" strike="noStrike">
                <a:solidFill>
                  <a:srgbClr val="000000"/>
                </a:solidFill>
                <a:latin typeface="Arial"/>
                <a:ea typeface="DejaVu Sans"/>
              </a:rPr>
              <a:t>5. Інтернет — ресурси.</a:t>
            </a:r>
            <a:endParaRPr b="0" lang="uk-UA"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254</TotalTime>
  <Application>LibreOffice/7.2.2.2$Windows_X86_64 LibreOffice_project/02b2acce88a210515b4a5bb2e46cbfb63fe97d56</Application>
  <AppVersion>15.0000</AppVersion>
  <Words>630</Words>
  <Paragraphs>126</Paragraphs>
  <Company>Hewlett-Packard</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2020-04-29T08:36:41Z</dcterms:created>
  <dc:creator>admin</dc:creator>
  <dc:description/>
  <dc:language>uk-UA</dc:language>
  <cp:lastModifiedBy/>
  <dcterms:modified xsi:type="dcterms:W3CDTF">2026-04-10T19:05:12Z</dcterms:modified>
  <cp:revision>42</cp:revision>
  <dc:subject/>
  <dc:title>Презентация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Экран (4:3)</vt:lpwstr>
  </property>
  <property fmtid="{D5CDD505-2E9C-101B-9397-08002B2CF9AE}" pid="3" name="Slides">
    <vt:i4>12</vt:i4>
  </property>
</Properties>
</file>