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2" r:id="rId2"/>
    <p:sldId id="303" r:id="rId3"/>
    <p:sldId id="290" r:id="rId4"/>
    <p:sldId id="294" r:id="rId5"/>
    <p:sldId id="274" r:id="rId6"/>
    <p:sldId id="292" r:id="rId7"/>
    <p:sldId id="289" r:id="rId8"/>
    <p:sldId id="277" r:id="rId9"/>
    <p:sldId id="287" r:id="rId10"/>
    <p:sldId id="278" r:id="rId11"/>
    <p:sldId id="291" r:id="rId12"/>
    <p:sldId id="282" r:id="rId13"/>
    <p:sldId id="298" r:id="rId14"/>
    <p:sldId id="296" r:id="rId15"/>
    <p:sldId id="301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432" autoAdjust="0"/>
    <p:restoredTop sz="93717" autoAdjust="0"/>
  </p:normalViewPr>
  <p:slideViewPr>
    <p:cSldViewPr snapToGrid="0" showGuides="1">
      <p:cViewPr varScale="1">
        <p:scale>
          <a:sx n="56" d="100"/>
          <a:sy n="56" d="100"/>
        </p:scale>
        <p:origin x="56" y="2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3409E-C34D-41F9-9EE8-046814A32F85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2A342-2594-48EA-9148-9456FAE9221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B2A342-2594-48EA-9148-9456FAE92215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2A342-2594-48EA-9148-9456FAE9221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38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  <a:alpha val="62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CE7C7-B7AC-45FF-BEE1-D41D2781975E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CB184-A304-4DC4-A790-CBC48F2908A6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uk.wikipedia.org/wiki/%D0%9D%D0%B0%D1%86%D1%96%D0%BE%D0%BD%D0%B0%D0%BB%D1%8C%D0%BD%D0%B8%D0%B9_%D1%81%D0%BA%D0%BB%D0%B0%D0%B4_%D0%BD%D0%B0%D1%81%D0%B5%D0%BB%D0%B5%D0%BD%D0%BD%D1%8F_%D0%A3%D0%BA%D1%80%D0%B0%D1%97%D0%BD%D0%B8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800" y="213360"/>
            <a:ext cx="113450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МАН-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Смілянське територіальне відділення Малої академії наук України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Смілянська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загальноосвітня школа І-ІІІ 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ступенів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№11</a:t>
            </a:r>
          </a:p>
          <a:p>
            <a:pPr algn="ctr"/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Смілянської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міської ради Черкаської 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Номінація «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Історик-Юніор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410346" y="2453291"/>
            <a:ext cx="9111409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Взаємний вплив культур різних національностей, які проживають </a:t>
            </a:r>
            <a:endParaRPr lang="uk-UA" sz="4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 міста </a:t>
            </a:r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Сміли</a:t>
            </a:r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60120" y="4629150"/>
            <a:ext cx="3703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ГРИЩЕНКО </a:t>
            </a:r>
          </a:p>
          <a:p>
            <a:pPr algn="just"/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Анастасія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Олександрівна</a:t>
            </a:r>
            <a:r>
              <a:rPr lang="uk-UA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uk-UA" sz="2000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</a:t>
            </a:r>
            <a:r>
              <a:rPr lang="uk-UA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9-А </a:t>
            </a:r>
            <a:r>
              <a:rPr lang="uk-UA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042638" y="4481242"/>
            <a:ext cx="46071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Керівники:</a:t>
            </a:r>
          </a:p>
          <a:p>
            <a:pPr algn="just"/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БУЛИУХ Юрій Гаврилович,  </a:t>
            </a:r>
          </a:p>
          <a:p>
            <a:pPr algn="just"/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історії</a:t>
            </a:r>
          </a:p>
          <a:p>
            <a:pPr algn="just"/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ХИЖКІНА Людмила Борисівна,</a:t>
            </a:r>
          </a:p>
          <a:p>
            <a:pPr algn="just"/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української мови та літератури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900" y="161925"/>
            <a:ext cx="7848600" cy="61277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і завдання дослідження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4000" y="1012825"/>
            <a:ext cx="5511800" cy="5164138"/>
          </a:xfrm>
        </p:spPr>
        <p:txBody>
          <a:bodyPr>
            <a:noAutofit/>
          </a:bodyPr>
          <a:lstStyle/>
          <a:p>
            <a:pPr lvl="0"/>
            <a:r>
              <a:rPr lang="uk-UA" sz="1600" b="1" u="sng" dirty="0"/>
              <a:t>Мета дослідження</a:t>
            </a:r>
            <a:r>
              <a:rPr lang="uk-UA" sz="1600" b="1" dirty="0"/>
              <a:t>: </a:t>
            </a:r>
            <a:r>
              <a:rPr lang="uk-UA" sz="1600" b="1" dirty="0" smtClean="0"/>
              <a:t>вивчити </a:t>
            </a:r>
            <a:r>
              <a:rPr lang="uk-UA" sz="1600" b="1" dirty="0"/>
              <a:t>та узагальнити особливості культурної взаємодії представників різних </a:t>
            </a:r>
            <a:r>
              <a:rPr lang="uk-UA" sz="1600" b="1" dirty="0" err="1" smtClean="0"/>
              <a:t>етногруп</a:t>
            </a:r>
            <a:r>
              <a:rPr lang="uk-UA" sz="1600" b="1" dirty="0" smtClean="0"/>
              <a:t> </a:t>
            </a:r>
            <a:r>
              <a:rPr lang="uk-UA" sz="1600" b="1" dirty="0"/>
              <a:t>у місті Сміла.</a:t>
            </a:r>
          </a:p>
          <a:p>
            <a:pPr lvl="0"/>
            <a:r>
              <a:rPr lang="uk-UA" sz="1600" b="1" u="sng" dirty="0"/>
              <a:t>Завдання дослідження:</a:t>
            </a:r>
            <a:endParaRPr lang="uk-UA" sz="1600" b="1" dirty="0"/>
          </a:p>
          <a:p>
            <a:pPr lvl="0"/>
            <a:r>
              <a:rPr lang="uk-UA" sz="1600" b="1" dirty="0"/>
              <a:t>Проаналізувати передумови формування багатонаціонального складу населення міста Сміли.</a:t>
            </a:r>
          </a:p>
          <a:p>
            <a:pPr lvl="0"/>
            <a:r>
              <a:rPr lang="uk-UA" sz="1600" b="1" dirty="0"/>
              <a:t>Визначити основні етнічні групи, які проживають у громаді.</a:t>
            </a:r>
          </a:p>
          <a:p>
            <a:pPr lvl="0"/>
            <a:r>
              <a:rPr lang="uk-UA" sz="1600" b="1" dirty="0"/>
              <a:t>З'ясувати конкретні прояви взаємовпливу культур у побутовій, мистецькій та суспільній сферах життя міста.</a:t>
            </a:r>
          </a:p>
          <a:p>
            <a:pPr lvl="0"/>
            <a:r>
              <a:rPr lang="uk-UA" sz="1600" b="1" dirty="0"/>
              <a:t>Провести </a:t>
            </a:r>
            <a:r>
              <a:rPr lang="uk-UA" sz="1600" b="1" dirty="0" smtClean="0"/>
              <a:t>опитування серед </a:t>
            </a:r>
            <a:r>
              <a:rPr lang="uk-UA" sz="1600" b="1" dirty="0"/>
              <a:t>мешканців щодо рівня сприйняття культурних традицій інших етносів та толерантності </a:t>
            </a:r>
            <a:r>
              <a:rPr lang="uk-UA" sz="1600" b="1" dirty="0" smtClean="0"/>
              <a:t>в </a:t>
            </a:r>
            <a:r>
              <a:rPr lang="uk-UA" sz="1600" b="1" dirty="0"/>
              <a:t>громаді.</a:t>
            </a:r>
          </a:p>
          <a:p>
            <a:pPr lvl="0"/>
            <a:r>
              <a:rPr lang="uk-UA" sz="1600" b="1" u="sng" dirty="0"/>
              <a:t>Об'єкт дослідження</a:t>
            </a:r>
            <a:r>
              <a:rPr lang="uk-UA" sz="1600" b="1" dirty="0"/>
              <a:t>: процес </a:t>
            </a:r>
            <a:r>
              <a:rPr lang="uk-UA" sz="1600" b="1" dirty="0" smtClean="0"/>
              <a:t>міжетнічної </a:t>
            </a:r>
            <a:r>
              <a:rPr lang="uk-UA" sz="1600" b="1" dirty="0"/>
              <a:t>взаємодії в межах міського середовища.</a:t>
            </a:r>
          </a:p>
          <a:p>
            <a:pPr lvl="0"/>
            <a:r>
              <a:rPr lang="uk-UA" sz="1600" b="1" u="sng" dirty="0"/>
              <a:t>Предмет дослідження</a:t>
            </a:r>
            <a:r>
              <a:rPr lang="uk-UA" sz="1600" b="1" dirty="0"/>
              <a:t>: форми, методи та результати взаємовпливу культурних традицій етнічних груп міста Сміли.</a:t>
            </a:r>
          </a:p>
          <a:p>
            <a:endParaRPr lang="uk-UA" sz="16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64200" y="1152524"/>
            <a:ext cx="6134100" cy="5222875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uk-UA" sz="1600" b="1" u="sng" dirty="0"/>
              <a:t>Теоретична частина:</a:t>
            </a: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Взаємозв’язок культур — це живий обмін знаннями, цінностями та досвідом, що накопичувалися етносами століттями. Така взаємодія збагачує наше мистецтво, побут та архітектуру, а головне — будує діалог, який зміцнює взаєморозуміння та запобігає конфліктам. У моїй роботі досліджено діяльність вірменської, польської, єврейської та ромської громад нашого міста.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uk-UA" sz="1600" b="1" u="sng" dirty="0"/>
              <a:t>Методи дослідження: </a:t>
            </a:r>
            <a:r>
              <a:rPr lang="uk-UA" sz="1600" b="1" i="1" dirty="0"/>
              <a:t>Теоретичні:</a:t>
            </a:r>
            <a:r>
              <a:rPr lang="uk-UA" sz="1600" dirty="0"/>
              <a:t> аналіз історичних джерел та статистичних даних, систематизація, узагальнення.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uk-UA" sz="1600" b="1" i="1" dirty="0"/>
              <a:t>Емпіричні:</a:t>
            </a:r>
            <a:r>
              <a:rPr lang="uk-UA" sz="1600" b="1" dirty="0"/>
              <a:t> </a:t>
            </a:r>
            <a:r>
              <a:rPr lang="uk-UA" sz="1600" dirty="0"/>
              <a:t>опитування (анкетування), спостереження, інтерв'ювання</a:t>
            </a:r>
            <a:r>
              <a:rPr lang="uk-UA" sz="1600" dirty="0" smtClean="0"/>
              <a:t>.</a:t>
            </a:r>
            <a:endParaRPr lang="uk-UA" sz="16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uk-UA" sz="1600" b="1" u="sng" dirty="0" smtClean="0"/>
              <a:t>Практичне </a:t>
            </a:r>
            <a:r>
              <a:rPr lang="uk-UA" sz="1600" b="1" u="sng" dirty="0"/>
              <a:t>значення роботи:</a:t>
            </a: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Матеріали дослідження мають прикладний характер і можуть бути використані: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у закладах освіти на </a:t>
            </a:r>
            <a:r>
              <a:rPr lang="uk-UA" sz="1600" dirty="0" err="1"/>
              <a:t>уроках</a:t>
            </a:r>
            <a:r>
              <a:rPr lang="uk-UA" sz="1600" dirty="0"/>
              <a:t> історії рідного краю та у виховній роботі;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у музейній справі для створення нових експозицій;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у діяльності органів місцевого самоврядування для вдосконалення комунікації з етнічними громадами та зміцнення соціальної згуртованості.</a:t>
            </a:r>
          </a:p>
          <a:p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52181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0510" y="305551"/>
            <a:ext cx="7566659" cy="1408949"/>
          </a:xfrm>
        </p:spPr>
        <p:txBody>
          <a:bodyPr>
            <a:normAutofit/>
          </a:bodyPr>
          <a:lstStyle/>
          <a:p>
            <a:pPr algn="ctr"/>
            <a:r>
              <a:rPr lang="uk-UA" altLang="ru-RU" sz="4000" b="1" dirty="0" smtClean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Етнічний склад населення </a:t>
            </a:r>
            <a:br>
              <a:rPr lang="uk-UA" altLang="ru-RU" sz="4000" b="1" dirty="0" smtClean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4000" b="1" dirty="0" smtClean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 Сміли</a:t>
            </a:r>
            <a:endParaRPr lang="uk-UA" altLang="ru-RU" sz="4000" b="1" dirty="0">
              <a:ln w="28575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726180" y="1840230"/>
            <a:ext cx="8223187" cy="4674869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200" b="1" u="sng" dirty="0" smtClean="0">
                <a:solidFill>
                  <a:srgbClr val="0A0A0A"/>
                </a:solidFill>
              </a:rPr>
              <a:t>Загальна </a:t>
            </a:r>
            <a:r>
              <a:rPr lang="uk-UA" altLang="uk-UA" sz="2200" b="1" u="sng" dirty="0">
                <a:solidFill>
                  <a:srgbClr val="0A0A0A"/>
                </a:solidFill>
              </a:rPr>
              <a:t>характеристика: </a:t>
            </a:r>
            <a:endParaRPr lang="uk-UA" altLang="uk-UA" sz="2200" b="1" u="sng" dirty="0" smtClean="0">
              <a:solidFill>
                <a:srgbClr val="0A0A0A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200" b="1" dirty="0" smtClean="0">
                <a:solidFill>
                  <a:srgbClr val="0A0A0A"/>
                </a:solidFill>
              </a:rPr>
              <a:t>Населення </a:t>
            </a:r>
            <a:r>
              <a:rPr lang="uk-UA" altLang="uk-UA" sz="2200" b="1" dirty="0">
                <a:solidFill>
                  <a:srgbClr val="0A0A0A"/>
                </a:solidFill>
              </a:rPr>
              <a:t>міста </a:t>
            </a:r>
            <a:r>
              <a:rPr lang="uk-UA" altLang="uk-UA" sz="2200" b="1" dirty="0" smtClean="0">
                <a:solidFill>
                  <a:srgbClr val="0A0A0A"/>
                </a:solidFill>
              </a:rPr>
              <a:t>Сміли є мононаціональним</a:t>
            </a:r>
            <a:r>
              <a:rPr lang="uk-UA" altLang="uk-UA" sz="2200" b="1" dirty="0">
                <a:solidFill>
                  <a:srgbClr val="0A0A0A"/>
                </a:solidFill>
              </a:rPr>
              <a:t>. Останні офіційні дані органів місцевого самоврядування зафіксовані станом на початок повномасштабного </a:t>
            </a:r>
            <a:r>
              <a:rPr lang="uk-UA" altLang="uk-UA" sz="2200" b="1" dirty="0" smtClean="0">
                <a:solidFill>
                  <a:srgbClr val="0A0A0A"/>
                </a:solidFill>
              </a:rPr>
              <a:t>вторгнення є такими:</a:t>
            </a:r>
            <a:endParaRPr lang="uk-UA" altLang="uk-UA" sz="2200" b="1" u="sng" dirty="0">
              <a:solidFill>
                <a:srgbClr val="0A0A0A"/>
              </a:solidFill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200" b="1" dirty="0">
                <a:solidFill>
                  <a:srgbClr val="0A0A0A"/>
                </a:solidFill>
              </a:rPr>
              <a:t>Українці — 89,5%;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200" b="1" dirty="0" smtClean="0">
                <a:solidFill>
                  <a:srgbClr val="0A0A0A"/>
                </a:solidFill>
              </a:rPr>
              <a:t>росіяни</a:t>
            </a:r>
            <a:r>
              <a:rPr lang="uk-UA" altLang="uk-UA" sz="2200" b="1" dirty="0">
                <a:solidFill>
                  <a:srgbClr val="0A0A0A"/>
                </a:solidFill>
              </a:rPr>
              <a:t> — </a:t>
            </a:r>
            <a:r>
              <a:rPr lang="uk-UA" altLang="uk-UA" sz="2200" b="1" dirty="0" smtClean="0">
                <a:solidFill>
                  <a:srgbClr val="0A0A0A"/>
                </a:solidFill>
              </a:rPr>
              <a:t>8,5% </a:t>
            </a:r>
            <a:r>
              <a:rPr lang="uk-UA" altLang="uk-UA" sz="2200" b="1" dirty="0">
                <a:solidFill>
                  <a:srgbClr val="0A0A0A"/>
                </a:solidFill>
              </a:rPr>
              <a:t>(через сучасні обставини їхній культурний вплив не є предметом дослідження);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200" b="1" dirty="0">
                <a:solidFill>
                  <a:srgbClr val="0A0A0A"/>
                </a:solidFill>
              </a:rPr>
              <a:t>Інші національності — близько  </a:t>
            </a:r>
            <a:r>
              <a:rPr lang="uk-UA" altLang="uk-UA" sz="2200" b="1" dirty="0" smtClean="0">
                <a:solidFill>
                  <a:srgbClr val="0A0A0A"/>
                </a:solidFill>
              </a:rPr>
              <a:t>2%.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uk-UA" altLang="uk-UA" sz="2200" b="1" dirty="0">
              <a:solidFill>
                <a:srgbClr val="0A0A0A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200" b="1" u="sng" dirty="0">
                <a:solidFill>
                  <a:srgbClr val="0A0A0A"/>
                </a:solidFill>
              </a:rPr>
              <a:t>Об'єкт дослідження:</a:t>
            </a:r>
            <a:r>
              <a:rPr lang="uk-UA" altLang="uk-UA" sz="2200" b="1" dirty="0">
                <a:solidFill>
                  <a:srgbClr val="0A0A0A"/>
                </a:solidFill>
              </a:rPr>
              <a:t> </a:t>
            </a:r>
            <a:endParaRPr lang="uk-UA" altLang="uk-UA" sz="2200" b="1" dirty="0" smtClean="0">
              <a:solidFill>
                <a:srgbClr val="0A0A0A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200" b="1" dirty="0" smtClean="0">
                <a:solidFill>
                  <a:srgbClr val="0A0A0A"/>
                </a:solidFill>
              </a:rPr>
              <a:t>Ця </a:t>
            </a:r>
            <a:r>
              <a:rPr lang="uk-UA" altLang="uk-UA" sz="2200" b="1" dirty="0">
                <a:solidFill>
                  <a:srgbClr val="0A0A0A"/>
                </a:solidFill>
              </a:rPr>
              <a:t>робота присвячена аналізу життєдіяльності польської, вірменської, єврейської та ромської громад міста.</a:t>
            </a:r>
          </a:p>
          <a:p>
            <a:pPr algn="just"/>
            <a:endParaRPr lang="uk-UA" altLang="ru-RU" sz="2000" dirty="0"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9993" y="305551"/>
            <a:ext cx="2974661" cy="3698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958739" y="3086256"/>
            <a:ext cx="4990628" cy="3565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uk-UA" sz="2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19992" y="4034790"/>
            <a:ext cx="2974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/>
              <a:t> </a:t>
            </a:r>
            <a:r>
              <a:rPr lang="uk-UA" b="1" dirty="0"/>
              <a:t>Пам'ятник Дівчині </a:t>
            </a:r>
            <a:r>
              <a:rPr lang="uk-UA" b="1" dirty="0" smtClean="0"/>
              <a:t>Смілі.</a:t>
            </a:r>
          </a:p>
          <a:p>
            <a:pPr algn="just"/>
            <a:r>
              <a:rPr lang="uk-UA" b="1" dirty="0" smtClean="0"/>
              <a:t>Зображення дівчини </a:t>
            </a:r>
            <a:r>
              <a:rPr lang="ru-RU" b="1" dirty="0" smtClean="0"/>
              <a:t>є </a:t>
            </a:r>
            <a:r>
              <a:rPr lang="ru-RU" b="1" dirty="0"/>
              <a:t>на </a:t>
            </a:r>
            <a:r>
              <a:rPr lang="ru-RU" b="1" dirty="0" err="1"/>
              <a:t>офіційному</a:t>
            </a:r>
            <a:r>
              <a:rPr lang="ru-RU" b="1" dirty="0"/>
              <a:t> </a:t>
            </a:r>
            <a:r>
              <a:rPr lang="ru-RU" b="1" dirty="0" err="1"/>
              <a:t>гербі</a:t>
            </a:r>
            <a:r>
              <a:rPr lang="ru-RU" b="1" dirty="0"/>
              <a:t> </a:t>
            </a:r>
            <a:r>
              <a:rPr lang="ru-RU" b="1" dirty="0" err="1"/>
              <a:t>міста</a:t>
            </a:r>
            <a:r>
              <a:rPr lang="ru-RU" b="1" dirty="0"/>
              <a:t> </a:t>
            </a:r>
            <a:r>
              <a:rPr lang="ru-RU" b="1" dirty="0" err="1"/>
              <a:t>Сміла</a:t>
            </a:r>
            <a:r>
              <a:rPr lang="ru-RU" b="1" dirty="0"/>
              <a:t> </a:t>
            </a:r>
            <a:r>
              <a:rPr lang="ru-RU" b="1" dirty="0" err="1"/>
              <a:t>Черкаської</a:t>
            </a:r>
            <a:r>
              <a:rPr lang="ru-RU" b="1" dirty="0"/>
              <a:t> </a:t>
            </a:r>
            <a:r>
              <a:rPr lang="ru-RU" b="1" dirty="0" err="1"/>
              <a:t>області</a:t>
            </a:r>
            <a:r>
              <a:rPr lang="ru-RU" b="1" dirty="0"/>
              <a:t>.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297180" y="731521"/>
            <a:ext cx="5394960" cy="5445442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>
                <a:solidFill>
                  <a:srgbClr val="0070C0"/>
                </a:solidFill>
              </a:rPr>
              <a:t>З</a:t>
            </a:r>
            <a:r>
              <a:rPr lang="ru-RU" b="1" dirty="0" err="1" smtClean="0">
                <a:hlinkClick r:id="rId2"/>
              </a:rPr>
              <a:t>гідно</a:t>
            </a:r>
            <a:r>
              <a:rPr lang="ru-RU" b="1" dirty="0" smtClean="0">
                <a:hlinkClick r:id="rId2"/>
              </a:rPr>
              <a:t> з результатами </a:t>
            </a:r>
            <a:r>
              <a:rPr lang="ru-RU" b="1" dirty="0" err="1" smtClean="0">
                <a:hlinkClick r:id="rId2"/>
              </a:rPr>
              <a:t>перепису</a:t>
            </a:r>
            <a:r>
              <a:rPr lang="ru-RU" b="1" dirty="0" smtClean="0"/>
              <a:t> </a:t>
            </a:r>
            <a:r>
              <a:rPr lang="ru-RU" b="1" dirty="0" err="1" smtClean="0"/>
              <a:t>населення</a:t>
            </a:r>
            <a:r>
              <a:rPr lang="ru-RU" b="1" dirty="0" smtClean="0"/>
              <a:t>  2001 року  на </a:t>
            </a:r>
            <a:r>
              <a:rPr lang="ru-RU" b="1" dirty="0" err="1" smtClean="0"/>
              <a:t>території</a:t>
            </a:r>
            <a:r>
              <a:rPr lang="ru-RU" b="1" dirty="0" smtClean="0"/>
              <a:t> </a:t>
            </a:r>
            <a:r>
              <a:rPr lang="ru-RU" b="1" dirty="0" err="1" smtClean="0"/>
              <a:t>міста</a:t>
            </a:r>
            <a:r>
              <a:rPr lang="ru-RU" b="1" dirty="0" smtClean="0"/>
              <a:t> п</a:t>
            </a:r>
            <a:r>
              <a:rPr lang="uk-UA" b="1" dirty="0" err="1" smtClean="0"/>
              <a:t>оряд</a:t>
            </a:r>
            <a:r>
              <a:rPr lang="uk-UA" b="1" dirty="0" smtClean="0"/>
              <a:t> з українцями вагому частку      та історичну цінність мають представники інших етносів, зокрема:</a:t>
            </a:r>
          </a:p>
          <a:p>
            <a:r>
              <a:rPr lang="uk-UA" b="1" dirty="0"/>
              <a:t> вірменська (0,13 </a:t>
            </a:r>
            <a:r>
              <a:rPr lang="uk-UA" b="1" dirty="0" smtClean="0"/>
              <a:t>%)</a:t>
            </a:r>
          </a:p>
          <a:p>
            <a:r>
              <a:rPr lang="uk-UA" b="1" dirty="0" smtClean="0"/>
              <a:t>єврейська </a:t>
            </a:r>
            <a:r>
              <a:rPr lang="uk-UA" b="1" dirty="0"/>
              <a:t>(0,11 </a:t>
            </a:r>
            <a:r>
              <a:rPr lang="uk-UA" b="1" dirty="0" smtClean="0"/>
              <a:t>%)</a:t>
            </a:r>
          </a:p>
          <a:p>
            <a:r>
              <a:rPr lang="uk-UA" b="1" dirty="0"/>
              <a:t> ромська (0,10 </a:t>
            </a:r>
            <a:r>
              <a:rPr lang="uk-UA" b="1" dirty="0" smtClean="0"/>
              <a:t>%)</a:t>
            </a:r>
          </a:p>
          <a:p>
            <a:r>
              <a:rPr lang="uk-UA" b="1" dirty="0" smtClean="0"/>
              <a:t>польська </a:t>
            </a:r>
            <a:r>
              <a:rPr lang="uk-UA" b="1" dirty="0"/>
              <a:t>(0,08 %) громади, </a:t>
            </a:r>
            <a:endParaRPr lang="uk-UA" b="1" dirty="0" smtClean="0"/>
          </a:p>
          <a:p>
            <a:pPr marL="0" indent="0">
              <a:buNone/>
            </a:pPr>
            <a:r>
              <a:rPr lang="uk-UA" b="1" dirty="0"/>
              <a:t> </a:t>
            </a:r>
            <a:r>
              <a:rPr lang="uk-UA" b="1" dirty="0" smtClean="0"/>
              <a:t>які </a:t>
            </a:r>
            <a:r>
              <a:rPr lang="uk-UA" b="1" dirty="0"/>
              <a:t>зберігають свою ідентичність та активно впливають на життя міста</a:t>
            </a:r>
            <a:r>
              <a:rPr lang="uk-UA" b="1" dirty="0" smtClean="0"/>
              <a:t>».</a:t>
            </a:r>
            <a:endParaRPr lang="uk-UA" b="1" dirty="0"/>
          </a:p>
          <a:p>
            <a:endParaRPr lang="uk-UA" dirty="0"/>
          </a:p>
        </p:txBody>
      </p:sp>
      <p:pic>
        <p:nvPicPr>
          <p:cNvPr id="11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020" y="731521"/>
            <a:ext cx="5692140" cy="506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975" y="216977"/>
            <a:ext cx="6927743" cy="891734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Гастрономічний діалог: </a:t>
            </a:r>
            <a:br>
              <a:rPr lang="uk-UA" sz="36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українсько-вірменські зв</a:t>
            </a:r>
            <a:r>
              <a:rPr lang="en-US" sz="36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dirty="0" err="1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язки</a:t>
            </a:r>
            <a:r>
              <a:rPr lang="uk-UA" sz="36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600" b="1" dirty="0">
              <a:ln w="22225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4788974" y="1414257"/>
            <a:ext cx="6846765" cy="509830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</a:p>
          <a:p>
            <a:pPr lvl="1" algn="just"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 descr="Ані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20" y="416715"/>
            <a:ext cx="4018280" cy="2453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Изображение 3" descr="Ані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220" y="3514165"/>
            <a:ext cx="4018280" cy="2812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788975" y="1600951"/>
            <a:ext cx="692774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b="1" dirty="0" smtClean="0"/>
          </a:p>
          <a:p>
            <a:pPr algn="just"/>
            <a:endParaRPr lang="uk-UA" b="1" dirty="0"/>
          </a:p>
          <a:p>
            <a:pPr algn="just"/>
            <a:endParaRPr lang="uk-UA" b="1" dirty="0" smtClean="0"/>
          </a:p>
          <a:p>
            <a:pPr algn="just"/>
            <a:endParaRPr lang="uk-UA" b="1" dirty="0"/>
          </a:p>
          <a:p>
            <a:pPr algn="just"/>
            <a:endParaRPr lang="uk-UA" b="1" dirty="0" smtClean="0"/>
          </a:p>
          <a:p>
            <a:pPr algn="just"/>
            <a:endParaRPr lang="uk-UA" b="1" dirty="0"/>
          </a:p>
          <a:p>
            <a:pPr algn="just"/>
            <a:endParaRPr lang="uk-UA" b="1" dirty="0" smtClean="0"/>
          </a:p>
          <a:p>
            <a:pPr algn="just"/>
            <a:endParaRPr lang="uk-UA" b="1" dirty="0"/>
          </a:p>
          <a:p>
            <a:pPr algn="just"/>
            <a:endParaRPr lang="uk-UA" b="1" dirty="0" smtClean="0"/>
          </a:p>
          <a:p>
            <a:pPr algn="just"/>
            <a:endParaRPr lang="uk-UA" b="1" dirty="0"/>
          </a:p>
          <a:p>
            <a:pPr algn="just"/>
            <a:endParaRPr lang="uk-UA" b="1" dirty="0" smtClean="0"/>
          </a:p>
          <a:p>
            <a:pPr algn="just"/>
            <a:endParaRPr lang="uk-UA" b="1" dirty="0"/>
          </a:p>
          <a:p>
            <a:pPr algn="just"/>
            <a:endParaRPr lang="uk-UA" b="1" dirty="0" smtClean="0"/>
          </a:p>
          <a:p>
            <a:pPr algn="just"/>
            <a:endParaRPr lang="uk-UA" b="1" dirty="0"/>
          </a:p>
          <a:p>
            <a:pPr algn="just"/>
            <a:endParaRPr lang="uk-UA" b="1" dirty="0" smtClean="0"/>
          </a:p>
          <a:p>
            <a:pPr algn="just"/>
            <a:endParaRPr lang="uk-UA" b="1" dirty="0"/>
          </a:p>
          <a:p>
            <a:pPr algn="just"/>
            <a:endParaRPr lang="uk-UA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3220" y="2870355"/>
            <a:ext cx="395635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 smtClean="0"/>
              <a:t>Готельно</a:t>
            </a:r>
            <a:r>
              <a:rPr lang="uk-UA" b="1" dirty="0" smtClean="0"/>
              <a:t>-ресторанний </a:t>
            </a:r>
          </a:p>
          <a:p>
            <a:pPr algn="ctr"/>
            <a:r>
              <a:rPr lang="uk-UA" b="1" dirty="0" smtClean="0"/>
              <a:t> комплекс </a:t>
            </a:r>
            <a:r>
              <a:rPr lang="uk-UA" b="1" dirty="0"/>
              <a:t>«ANI»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70145" y="1245486"/>
            <a:ext cx="674657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/>
              <a:t> </a:t>
            </a:r>
            <a:r>
              <a:rPr lang="uk-UA" b="1" dirty="0" smtClean="0"/>
              <a:t>      Яскравою </a:t>
            </a:r>
            <a:r>
              <a:rPr lang="uk-UA" b="1" dirty="0"/>
              <a:t>та динамічною демонстрацією ефективної інтеграції вірменської культури в </a:t>
            </a:r>
            <a:r>
              <a:rPr lang="uk-UA" b="1" dirty="0" smtClean="0"/>
              <a:t>життя міста Сміли та його мешканців </a:t>
            </a:r>
            <a:r>
              <a:rPr lang="uk-UA" b="1" dirty="0"/>
              <a:t>є діяльність </a:t>
            </a:r>
            <a:r>
              <a:rPr lang="uk-UA" b="1" dirty="0" err="1"/>
              <a:t>готельно</a:t>
            </a:r>
            <a:r>
              <a:rPr lang="uk-UA" b="1" dirty="0"/>
              <a:t>-ресторанного комплексу </a:t>
            </a:r>
            <a:r>
              <a:rPr lang="en-US" b="1" dirty="0"/>
              <a:t>ANI. </a:t>
            </a:r>
            <a:r>
              <a:rPr lang="uk-UA" b="1" dirty="0"/>
              <a:t>Його </a:t>
            </a:r>
            <a:r>
              <a:rPr lang="uk-UA" b="1" dirty="0" smtClean="0"/>
              <a:t>власниця </a:t>
            </a:r>
            <a:r>
              <a:rPr lang="uk-UA" b="1" dirty="0"/>
              <a:t>Анна </a:t>
            </a:r>
            <a:r>
              <a:rPr lang="uk-UA" b="1" dirty="0" err="1"/>
              <a:t>Сімонян</a:t>
            </a:r>
            <a:r>
              <a:rPr lang="uk-UA" b="1" dirty="0"/>
              <a:t>, етнічна вірменка з України, </a:t>
            </a:r>
            <a:r>
              <a:rPr lang="uk-UA" b="1" dirty="0" smtClean="0"/>
              <a:t>представила </a:t>
            </a:r>
            <a:r>
              <a:rPr lang="uk-UA" b="1" dirty="0"/>
              <a:t>концепцію культурної інтеграції через функціонування цього закладу</a:t>
            </a:r>
            <a:r>
              <a:rPr lang="uk-UA" b="1" dirty="0" smtClean="0"/>
              <a:t>.  </a:t>
            </a: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>          Відбувся такий собі кулінарний синтез, де </a:t>
            </a:r>
            <a:r>
              <a:rPr lang="uk-UA" b="1" dirty="0"/>
              <a:t>т</a:t>
            </a:r>
            <a:r>
              <a:rPr lang="uk-UA" b="1" dirty="0" smtClean="0"/>
              <a:t>радиційні </a:t>
            </a:r>
            <a:r>
              <a:rPr lang="uk-UA" b="1" dirty="0"/>
              <a:t>вірменські страви </a:t>
            </a:r>
            <a:r>
              <a:rPr lang="uk-UA" b="1" dirty="0" smtClean="0"/>
              <a:t>поєдналися з українськими та </a:t>
            </a:r>
            <a:r>
              <a:rPr lang="uk-UA" b="1" dirty="0" err="1" smtClean="0"/>
              <a:t>європей</a:t>
            </a:r>
            <a:r>
              <a:rPr lang="uk-UA" b="1" dirty="0" smtClean="0"/>
              <a:t>-</a:t>
            </a:r>
          </a:p>
          <a:p>
            <a:pPr algn="just"/>
            <a:r>
              <a:rPr lang="uk-UA" b="1" dirty="0" err="1" smtClean="0"/>
              <a:t>ськими</a:t>
            </a:r>
            <a:r>
              <a:rPr lang="uk-UA" b="1" dirty="0" smtClean="0"/>
              <a:t>. Спільна взаємодія зацікавлених сторін дала чудовий результат – смачне меню, </a:t>
            </a:r>
            <a:r>
              <a:rPr lang="uk-UA" b="1" dirty="0"/>
              <a:t>яке задовольняє потреби всіх клієнтів.</a:t>
            </a:r>
            <a:br>
              <a:rPr lang="uk-UA" b="1" dirty="0"/>
            </a:br>
            <a:r>
              <a:rPr lang="uk-UA" b="1" dirty="0" smtClean="0"/>
              <a:t>          Заклад </a:t>
            </a:r>
            <a:r>
              <a:rPr lang="en-US" b="1" dirty="0" smtClean="0"/>
              <a:t>ANI </a:t>
            </a:r>
            <a:r>
              <a:rPr lang="uk-UA" b="1" dirty="0" smtClean="0"/>
              <a:t>став </a:t>
            </a:r>
            <a:r>
              <a:rPr lang="uk-UA" b="1" dirty="0"/>
              <a:t>популярним </a:t>
            </a:r>
            <a:r>
              <a:rPr lang="uk-UA" b="1" dirty="0" smtClean="0"/>
              <a:t>культурним центром </a:t>
            </a:r>
            <a:r>
              <a:rPr lang="uk-UA" b="1" dirty="0"/>
              <a:t>для проведення банкетів та міських </a:t>
            </a:r>
            <a:r>
              <a:rPr lang="uk-UA" b="1" dirty="0" smtClean="0"/>
              <a:t>заходів. Вірменська гостинність гармонійно поєдналася з українськими традиціями. </a:t>
            </a:r>
          </a:p>
          <a:p>
            <a:pPr algn="just"/>
            <a:r>
              <a:rPr lang="uk-UA" b="1" dirty="0" smtClean="0"/>
              <a:t>          Гастрономічні </a:t>
            </a:r>
            <a:r>
              <a:rPr lang="uk-UA" b="1" dirty="0"/>
              <a:t>візитні </a:t>
            </a:r>
            <a:r>
              <a:rPr lang="uk-UA" b="1" dirty="0" smtClean="0"/>
              <a:t>картки ресторану, </a:t>
            </a:r>
            <a:r>
              <a:rPr lang="uk-UA" b="1" dirty="0"/>
              <a:t>зокрема фірмовий «Салат від Ані», є важливою </a:t>
            </a:r>
            <a:r>
              <a:rPr lang="uk-UA" b="1" dirty="0" smtClean="0"/>
              <a:t>складовою сучасного кулінарного життя Сміли, що відображає внесок  </a:t>
            </a:r>
            <a:r>
              <a:rPr lang="uk-UA" b="1" dirty="0"/>
              <a:t>етнічних традицій у </a:t>
            </a:r>
            <a:r>
              <a:rPr lang="uk-UA" b="1" dirty="0" smtClean="0"/>
              <a:t>життя нашого міста.</a:t>
            </a:r>
            <a:r>
              <a:rPr lang="uk-UA" b="1" dirty="0"/>
              <a:t/>
            </a:r>
            <a:br>
              <a:rPr lang="uk-UA" b="1" dirty="0"/>
            </a:b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600" y="288925"/>
            <a:ext cx="7940040" cy="560705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Культурно-мистецький простір: «АІ</a:t>
            </a:r>
            <a:r>
              <a:rPr lang="en-US" sz="3600" b="1" dirty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uk-UA" sz="3600" b="1" dirty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А»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4330" y="1131569"/>
            <a:ext cx="4903470" cy="5246371"/>
          </a:xfrm>
        </p:spPr>
        <p:txBody>
          <a:bodyPr>
            <a:normAutofit fontScale="47500" lnSpcReduction="20000"/>
          </a:bodyPr>
          <a:lstStyle/>
          <a:p>
            <a:pPr marL="0" algn="just">
              <a:lnSpc>
                <a:spcPct val="120000"/>
              </a:lnSpc>
              <a:spcBef>
                <a:spcPts val="0"/>
              </a:spcBef>
            </a:pPr>
            <a:r>
              <a:rPr lang="uk-UA" sz="2900" b="1" dirty="0"/>
              <a:t>Найбільше емоцій та яскравих вражень справляє на мешканців Сміли </a:t>
            </a:r>
            <a:r>
              <a:rPr lang="uk-UA" sz="2900" b="1" dirty="0" smtClean="0"/>
              <a:t>світ мистецтва </a:t>
            </a:r>
            <a:r>
              <a:rPr lang="uk-UA" sz="2900" b="1" dirty="0"/>
              <a:t>нацменшин, зокрема східна хореографія. Важливою складовою цього процесу є  діяльність танцювального клубу східного та сучасного танцю «</a:t>
            </a:r>
            <a:r>
              <a:rPr lang="en-US" sz="2900" b="1" dirty="0"/>
              <a:t>AISHA», </a:t>
            </a:r>
            <a:r>
              <a:rPr lang="uk-UA" sz="2900" b="1" dirty="0"/>
              <a:t>яким з 2009 року керує Іоланта </a:t>
            </a:r>
            <a:r>
              <a:rPr lang="uk-UA" sz="2900" b="1" dirty="0" err="1"/>
              <a:t>Дякон</a:t>
            </a:r>
            <a:r>
              <a:rPr lang="uk-UA" sz="2900" b="1" dirty="0"/>
              <a:t>. </a:t>
            </a:r>
            <a:r>
              <a:rPr lang="uk-UA" sz="2900" b="1" dirty="0" smtClean="0"/>
              <a:t>Мої однокласники також  </a:t>
            </a:r>
            <a:r>
              <a:rPr lang="uk-UA" sz="2900" b="1" dirty="0"/>
              <a:t>відвідують цей танцювальний колектив і з великою охотою поділилися </a:t>
            </a:r>
            <a:r>
              <a:rPr lang="uk-UA" sz="2900" b="1" dirty="0" smtClean="0"/>
              <a:t>інформацією про те, що в </a:t>
            </a:r>
            <a:r>
              <a:rPr lang="uk-UA" sz="2900" b="1" dirty="0"/>
              <a:t>репертуарі </a:t>
            </a:r>
            <a:r>
              <a:rPr lang="uk-UA" sz="2900" b="1" dirty="0" smtClean="0"/>
              <a:t>Клубу </a:t>
            </a:r>
            <a:r>
              <a:rPr lang="uk-UA" sz="2900" b="1" dirty="0"/>
              <a:t>«</a:t>
            </a:r>
            <a:r>
              <a:rPr lang="en-US" sz="2900" b="1" dirty="0"/>
              <a:t>AISHA» </a:t>
            </a:r>
            <a:r>
              <a:rPr lang="uk-UA" sz="2900" b="1" dirty="0"/>
              <a:t>є не лише класична єгипетська школа, а й фольклорні танці та постановки з традиційними аксесуарами (крила-пальми, віяла-</a:t>
            </a:r>
            <a:r>
              <a:rPr lang="uk-UA" sz="2900" b="1" dirty="0" err="1"/>
              <a:t>вейли</a:t>
            </a:r>
            <a:r>
              <a:rPr lang="uk-UA" sz="2900" b="1" dirty="0"/>
              <a:t>). </a:t>
            </a:r>
            <a:r>
              <a:rPr lang="uk-UA" sz="2900" b="1" dirty="0" smtClean="0"/>
              <a:t>На мою думку, це </a:t>
            </a:r>
            <a:r>
              <a:rPr lang="uk-UA" sz="2900" b="1" dirty="0"/>
              <a:t>сприяє поширенню традиційної східної естетики серед жителів міста. </a:t>
            </a:r>
          </a:p>
          <a:p>
            <a:pPr marL="0" algn="just">
              <a:lnSpc>
                <a:spcPct val="120000"/>
              </a:lnSpc>
              <a:spcBef>
                <a:spcPts val="0"/>
              </a:spcBef>
            </a:pPr>
            <a:r>
              <a:rPr lang="uk-UA" sz="2900" b="1" dirty="0"/>
              <a:t>Наразі клуб демонструє високу </a:t>
            </a:r>
            <a:r>
              <a:rPr lang="uk-UA" sz="2900" b="1" dirty="0" err="1"/>
              <a:t>залученість</a:t>
            </a:r>
            <a:r>
              <a:rPr lang="uk-UA" sz="2900" b="1" dirty="0"/>
              <a:t> різних вікових категорій — від дитячих груп (з 5 років) до дорослих «хобі-груп». Це свідчить про те, то східні види мистецтва дуже глибоко увійшли в повсякденне життя </a:t>
            </a:r>
            <a:r>
              <a:rPr lang="uk-UA" sz="2900" b="1" dirty="0" err="1"/>
              <a:t>смілян</a:t>
            </a:r>
            <a:r>
              <a:rPr lang="uk-UA" sz="2900" b="1" dirty="0"/>
              <a:t>. </a:t>
            </a:r>
          </a:p>
          <a:p>
            <a:pPr marL="0" algn="just">
              <a:lnSpc>
                <a:spcPct val="120000"/>
              </a:lnSpc>
              <a:spcBef>
                <a:spcPts val="0"/>
              </a:spcBef>
            </a:pPr>
            <a:r>
              <a:rPr lang="uk-UA" sz="2900" b="1" dirty="0"/>
              <a:t>Клуб «</a:t>
            </a:r>
            <a:r>
              <a:rPr lang="en-US" sz="2900" b="1" dirty="0"/>
              <a:t>AISHA» </a:t>
            </a:r>
            <a:r>
              <a:rPr lang="uk-UA" sz="2900" b="1" dirty="0"/>
              <a:t>займає чільне місце в культурному просторі міста та є «візиткою» Сміли, що демонструє результати міжкультурного перехресного впливу на міських майданчиках та фестивалях.   </a:t>
            </a:r>
          </a:p>
          <a:p>
            <a:endParaRPr lang="uk-UA" dirty="0" smtClean="0"/>
          </a:p>
        </p:txBody>
      </p:sp>
      <p:pic>
        <p:nvPicPr>
          <p:cNvPr id="5" name="Изображение 5" descr="айша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06085" y="942941"/>
            <a:ext cx="3326130" cy="2719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Изображение 4" descr="Айш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0500" y="482600"/>
            <a:ext cx="2540000" cy="2944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Изображение 6" descr="Айш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664" y="3602742"/>
            <a:ext cx="5352351" cy="2686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934200" y="6289568"/>
            <a:ext cx="407325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Танцювальний клуб </a:t>
            </a:r>
            <a:r>
              <a:rPr lang="uk-UA" b="1" dirty="0"/>
              <a:t>«</a:t>
            </a:r>
            <a:r>
              <a:rPr lang="uk-UA" b="1" dirty="0" smtClean="0"/>
              <a:t>AISHA»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3229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370" y="411480"/>
            <a:ext cx="10675620" cy="1579005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>
                <a:latin typeface="+mn-lt"/>
              </a:rPr>
              <a:t> </a:t>
            </a:r>
            <a:r>
              <a:rPr lang="uk-UA" sz="1800" b="1" dirty="0" smtClean="0">
                <a:latin typeface="+mn-lt"/>
              </a:rPr>
              <a:t>         Окрім </a:t>
            </a:r>
            <a:r>
              <a:rPr lang="uk-UA" sz="1800" b="1" dirty="0">
                <a:latin typeface="+mn-lt"/>
              </a:rPr>
              <a:t>східних танців, програма навчання включає сучасну естрадну та класичну хореографію</a:t>
            </a:r>
            <a:r>
              <a:rPr lang="uk-UA" sz="1800" b="1" dirty="0" smtClean="0">
                <a:latin typeface="+mn-lt"/>
              </a:rPr>
              <a:t>,                   </a:t>
            </a:r>
            <a:r>
              <a:rPr lang="uk-UA" sz="1800" b="1" dirty="0">
                <a:latin typeface="+mn-lt"/>
              </a:rPr>
              <a:t>що дозволяє учасникам опановувати різні культурні пласти.</a:t>
            </a:r>
            <a:br>
              <a:rPr lang="uk-UA" sz="1800" b="1" dirty="0">
                <a:latin typeface="+mn-lt"/>
              </a:rPr>
            </a:br>
            <a:r>
              <a:rPr lang="uk-UA" sz="1800" b="1" dirty="0" smtClean="0">
                <a:latin typeface="+mn-lt"/>
              </a:rPr>
              <a:t>         </a:t>
            </a:r>
            <a:r>
              <a:rPr lang="uk-UA" sz="1800" b="1" dirty="0">
                <a:latin typeface="+mn-lt"/>
              </a:rPr>
              <a:t> Особлива увага приділяється основам ритміки та сучасним фітнес-напрямкам, що сприяє не лише культурному, а й гармонійному фізичному розвитку громади.</a:t>
            </a:r>
            <a:br>
              <a:rPr lang="uk-UA" sz="1800" b="1" dirty="0">
                <a:latin typeface="+mn-lt"/>
              </a:rPr>
            </a:br>
            <a:r>
              <a:rPr lang="uk-UA" sz="1800" b="1" dirty="0" smtClean="0">
                <a:latin typeface="+mn-lt"/>
              </a:rPr>
              <a:t>           Творчі </a:t>
            </a:r>
            <a:r>
              <a:rPr lang="uk-UA" sz="1800" b="1" dirty="0">
                <a:latin typeface="+mn-lt"/>
              </a:rPr>
              <a:t>досягнення: Колектив бере активну участь у різноманітних Всеукраїнських фестивалях (зокрема, </a:t>
            </a:r>
            <a:r>
              <a:rPr lang="uk-UA" sz="1800" b="1" dirty="0" smtClean="0">
                <a:latin typeface="+mn-lt"/>
              </a:rPr>
              <a:t>  у </a:t>
            </a:r>
            <a:r>
              <a:rPr lang="uk-UA" sz="1800" b="1" dirty="0">
                <a:latin typeface="+mn-lt"/>
              </a:rPr>
              <a:t>відомому конкурсі «Великі крила»). Щорічні звітні концерти клубу стали важливою подією в культурному календарі Сміли, збираючи прихильників хореографічного мистецтва</a:t>
            </a:r>
            <a:r>
              <a:rPr lang="uk-UA" sz="1800" b="1" dirty="0" smtClean="0">
                <a:latin typeface="+mn-lt"/>
              </a:rPr>
              <a:t>.</a:t>
            </a:r>
            <a:r>
              <a:rPr lang="uk-UA" altLang="en-US" sz="2665" b="1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uk-UA" altLang="en-US" sz="2665" b="1" dirty="0" smtClean="0">
                <a:latin typeface="+mn-lt"/>
                <a:cs typeface="Times New Roman" panose="02020603050405020304" pitchFamily="18" charset="0"/>
              </a:rPr>
            </a:br>
            <a:r>
              <a:rPr lang="uk-UA" altLang="en-US" sz="2665" b="1" dirty="0">
                <a:latin typeface="+mn-lt"/>
                <a:cs typeface="Times New Roman" panose="02020603050405020304" pitchFamily="18" charset="0"/>
              </a:rPr>
              <a:t/>
            </a:r>
            <a:br>
              <a:rPr lang="uk-UA" altLang="en-US" sz="2665" b="1" dirty="0">
                <a:latin typeface="+mn-lt"/>
                <a:cs typeface="Times New Roman" panose="02020603050405020304" pitchFamily="18" charset="0"/>
              </a:rPr>
            </a:br>
            <a:endParaRPr lang="uk-UA" altLang="uk-UA" sz="2665" b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Изображение 4" descr="Айш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67" y="2279649"/>
            <a:ext cx="4777105" cy="3754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Изображение 5" descr="айш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128" y="2279649"/>
            <a:ext cx="5052695" cy="3754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е поле 6"/>
          <p:cNvSpPr txBox="1"/>
          <p:nvPr/>
        </p:nvSpPr>
        <p:spPr>
          <a:xfrm>
            <a:off x="11736705" y="25196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690965" y="6323568"/>
            <a:ext cx="448399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Танцювальний клуб </a:t>
            </a:r>
            <a:r>
              <a:rPr lang="uk-UA" b="1" dirty="0"/>
              <a:t>«</a:t>
            </a:r>
            <a:r>
              <a:rPr lang="uk-UA" b="1" dirty="0" smtClean="0"/>
              <a:t>AISHA»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0090" y="248920"/>
            <a:ext cx="10812145" cy="859790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Польська громада та польська культура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45770" y="1108710"/>
            <a:ext cx="7235190" cy="544068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/>
              <a:t>Польська спадщина Сміли має глибоке коріння, пов'язане з періодом Речі Посполитої та діяльністю магнатів Любомирських. Сьогодні ці традиції продовжує українсько-польська спільнота «Єдність» (голова — Тетяна </a:t>
            </a:r>
            <a:r>
              <a:rPr lang="uk-UA" sz="1600" b="1" dirty="0" err="1"/>
              <a:t>Бутенко</a:t>
            </a:r>
            <a:r>
              <a:rPr lang="uk-UA" sz="1600" b="1" dirty="0"/>
              <a:t>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 smtClean="0"/>
              <a:t>                             Ключові </a:t>
            </a:r>
            <a:r>
              <a:rPr lang="uk-UA" sz="1600" b="1" dirty="0"/>
              <a:t>напрями діяльності та пам'ятки:</a:t>
            </a:r>
            <a:endParaRPr lang="uk-UA" sz="16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uk-UA" sz="1600" b="1" dirty="0"/>
              <a:t>Архітектурна перлина:</a:t>
            </a:r>
            <a:r>
              <a:rPr lang="uk-UA" sz="1600" dirty="0"/>
              <a:t> Римо-католицький костел Успіння Пресвятої Діви Марії (1818–1827 рр.) — пам'ятка архітектури національного значення. Храм, зведений у стилі неокласицизму, сьогодні є центром тяжіння не лише для етнічних поляків, а й для всієї православної громади міста, що підкреслює релігійну толерантність.</a:t>
            </a:r>
          </a:p>
          <a:p>
            <a:pPr marL="0" lvl="0" indent="0">
              <a:lnSpc>
                <a:spcPct val="100000"/>
              </a:lnSpc>
            </a:pPr>
            <a:r>
              <a:rPr lang="uk-UA" sz="1600" b="1" dirty="0" smtClean="0"/>
              <a:t>Освітня та культурна місія:</a:t>
            </a:r>
            <a:r>
              <a:rPr lang="uk-UA" sz="1600" dirty="0"/>
              <a:t> </a:t>
            </a:r>
            <a:r>
              <a:rPr lang="uk-UA" sz="1600" dirty="0" smtClean="0"/>
              <a:t>Польська спільнота організувала в Смілі </a:t>
            </a:r>
            <a:r>
              <a:rPr lang="uk-UA" sz="1600" dirty="0"/>
              <a:t>курси польської </a:t>
            </a:r>
            <a:r>
              <a:rPr lang="uk-UA" sz="1600" dirty="0" smtClean="0"/>
              <a:t>мови та допомагає молоді вступати до навчальних закладів Варшави, Перемишля та ін. Цікавими та затишними є вечори </a:t>
            </a:r>
            <a:r>
              <a:rPr lang="uk-UA" sz="1600" dirty="0"/>
              <a:t>польської культури та святкування державних свят Республіки Польща. Більшість заходів проходить у партнерстві з міською бібліотекою імені Олени </a:t>
            </a:r>
            <a:r>
              <a:rPr lang="uk-UA" sz="1600" dirty="0" smtClean="0"/>
              <a:t>Журливої. </a:t>
            </a:r>
          </a:p>
          <a:p>
            <a:pPr marL="0" lvl="0" indent="0">
              <a:lnSpc>
                <a:spcPct val="100000"/>
              </a:lnSpc>
            </a:pPr>
            <a:r>
              <a:rPr lang="uk-UA" sz="1600" b="1" dirty="0" smtClean="0"/>
              <a:t>Дослідницька робота:</a:t>
            </a:r>
            <a:r>
              <a:rPr lang="uk-UA" sz="1600" dirty="0"/>
              <a:t> Важливим аспектом </a:t>
            </a:r>
            <a:r>
              <a:rPr lang="uk-UA" sz="1600" dirty="0" smtClean="0"/>
              <a:t>на шляху інтеграції є </a:t>
            </a:r>
            <a:r>
              <a:rPr lang="uk-UA" sz="1600" dirty="0"/>
              <a:t>вивчення польського кладовища та реставрація костелу, що здійснюється у взаємодії з органами місцевого самоврядування.</a:t>
            </a:r>
          </a:p>
          <a:p>
            <a:pPr lvl="0">
              <a:lnSpc>
                <a:spcPct val="100000"/>
              </a:lnSpc>
            </a:pPr>
            <a:r>
              <a:rPr lang="uk-UA" sz="1600" b="1" dirty="0"/>
              <a:t>Соціальна підтримка:</a:t>
            </a:r>
            <a:r>
              <a:rPr lang="uk-UA" sz="1600" dirty="0"/>
              <a:t> У період повномасштабної війни </a:t>
            </a:r>
            <a:r>
              <a:rPr lang="uk-UA" sz="1600" dirty="0" smtClean="0"/>
              <a:t>польська громада </a:t>
            </a:r>
            <a:r>
              <a:rPr lang="uk-UA" sz="1600" dirty="0"/>
              <a:t>активно допомагає </a:t>
            </a:r>
            <a:r>
              <a:rPr lang="uk-UA" sz="1600" dirty="0" err="1"/>
              <a:t>смілянам</a:t>
            </a:r>
            <a:r>
              <a:rPr lang="uk-UA" sz="1600" dirty="0"/>
              <a:t> знайти </a:t>
            </a:r>
            <a:r>
              <a:rPr lang="uk-UA" sz="1600" dirty="0" err="1"/>
              <a:t>прихисток</a:t>
            </a:r>
            <a:r>
              <a:rPr lang="uk-UA" sz="1600" dirty="0"/>
              <a:t> у Польщі, що свідчить про високий рівень сучасної міжнаціональної солідарності.</a:t>
            </a:r>
          </a:p>
          <a:p>
            <a:pPr>
              <a:lnSpc>
                <a:spcPct val="100000"/>
              </a:lnSpc>
            </a:pPr>
            <a:endParaRPr lang="uk-UA" sz="1600" dirty="0"/>
          </a:p>
          <a:p>
            <a:pPr marL="0" indent="0" algn="just">
              <a:lnSpc>
                <a:spcPct val="100000"/>
              </a:lnSpc>
              <a:buNone/>
            </a:pPr>
            <a:endParaRPr lang="uk-UA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 descr="Римо-католицький костел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438" y="1195606"/>
            <a:ext cx="3866148" cy="2223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Изображение 6" descr="Римо-католицький костел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074" y="3829050"/>
            <a:ext cx="3853512" cy="2720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Текстовое поле 8"/>
          <p:cNvSpPr txBox="1"/>
          <p:nvPr/>
        </p:nvSpPr>
        <p:spPr>
          <a:xfrm>
            <a:off x="12602210" y="20586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922491" y="3439547"/>
            <a:ext cx="390204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костел Успіння Пресвятої Діви Марії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080" y="137795"/>
            <a:ext cx="11365230" cy="698500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sz="36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Польський цвинтар як </a:t>
            </a:r>
            <a:r>
              <a:rPr lang="uk-UA" sz="3600" b="1" dirty="0" err="1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36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sz="36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ятка багатовікової історії</a:t>
            </a:r>
            <a:endParaRPr lang="uk-UA" sz="3600" b="1" dirty="0">
              <a:ln w="22225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46525" y="774700"/>
            <a:ext cx="8085054" cy="57594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800" b="1" dirty="0"/>
              <a:t> </a:t>
            </a:r>
            <a:r>
              <a:rPr lang="uk-UA" sz="1800" b="1" dirty="0" smtClean="0"/>
              <a:t>    Дослідження </a:t>
            </a:r>
            <a:r>
              <a:rPr lang="uk-UA" sz="1800" b="1" dirty="0"/>
              <a:t>польської спадщини Сміли неможливе без аналізу старовинного польського цвинтаря на Замковій горі — однієї з найстаріших пам'яток міста, що сягає часів Речі </a:t>
            </a:r>
            <a:r>
              <a:rPr lang="uk-UA" sz="1800" b="1" dirty="0" smtClean="0"/>
              <a:t>Посполитої.</a:t>
            </a:r>
          </a:p>
          <a:p>
            <a:pPr marL="0" indent="0" algn="just">
              <a:buNone/>
            </a:pPr>
            <a:r>
              <a:rPr lang="uk-UA" sz="2400" b="1" dirty="0" smtClean="0"/>
              <a:t>	Ключові історичні факти:</a:t>
            </a:r>
          </a:p>
          <a:p>
            <a:pPr lvl="0" algn="just"/>
            <a:r>
              <a:rPr lang="uk-UA" sz="1800" b="1" dirty="0" smtClean="0"/>
              <a:t>У </a:t>
            </a:r>
            <a:r>
              <a:rPr lang="uk-UA" sz="1800" b="1" dirty="0"/>
              <a:t>XVII–XVIII століттях тут височів польський замок-фортеця, навколо якого </a:t>
            </a:r>
            <a:r>
              <a:rPr lang="uk-UA" sz="1800" b="1" dirty="0" err="1"/>
              <a:t>розбудовувалося</a:t>
            </a:r>
            <a:r>
              <a:rPr lang="uk-UA" sz="1800" b="1" dirty="0"/>
              <a:t> місто. Після штурму гайдамаками під проводом </a:t>
            </a:r>
            <a:r>
              <a:rPr lang="uk-UA" sz="1800" b="1" dirty="0" smtClean="0"/>
              <a:t>Максима </a:t>
            </a:r>
            <a:r>
              <a:rPr lang="uk-UA" sz="1800" b="1" dirty="0"/>
              <a:t>Залізняка у 1768 році замок не відновлювали, а на його місці виник некрополь.</a:t>
            </a:r>
          </a:p>
          <a:p>
            <a:pPr lvl="0" algn="just"/>
            <a:r>
              <a:rPr lang="uk-UA" sz="1800" b="1" dirty="0" smtClean="0"/>
              <a:t>Цвинтар </a:t>
            </a:r>
            <a:r>
              <a:rPr lang="uk-UA" sz="1800" b="1" dirty="0"/>
              <a:t>зберігає унікальні артефакти — від мальтійських хрестів козацької доби до склепів польських вельмож, що свідчить про глибоке переплетення української та польської історій.</a:t>
            </a:r>
          </a:p>
          <a:p>
            <a:pPr lvl="0" algn="just"/>
            <a:r>
              <a:rPr lang="uk-UA" sz="1800" b="1" dirty="0" smtClean="0"/>
              <a:t>Попри </a:t>
            </a:r>
            <a:r>
              <a:rPr lang="uk-UA" sz="1800" b="1" dirty="0"/>
              <a:t>тривалий занепад, у 2023 році силами влади та громадськості було проведено масштабну розчистку території. Важливу роль у вивченні поховань </a:t>
            </a:r>
            <a:r>
              <a:rPr lang="uk-UA" sz="1800" b="1" dirty="0" smtClean="0"/>
              <a:t>відіграла міська </a:t>
            </a:r>
            <a:r>
              <a:rPr lang="uk-UA" sz="1800" b="1" dirty="0"/>
              <a:t>ГО «Пошук» на чолі з краєзнавцем Андрієм </a:t>
            </a:r>
            <a:r>
              <a:rPr lang="uk-UA" sz="1800" b="1" dirty="0" smtClean="0"/>
              <a:t>ІВАНОВИМ.</a:t>
            </a:r>
            <a:endParaRPr lang="uk-UA" sz="1800" b="1" dirty="0"/>
          </a:p>
          <a:p>
            <a:pPr lvl="0" algn="just"/>
            <a:r>
              <a:rPr lang="uk-UA" sz="1800" b="1" dirty="0" smtClean="0"/>
              <a:t>Сьогодні </a:t>
            </a:r>
            <a:r>
              <a:rPr lang="uk-UA" sz="1800" b="1" dirty="0"/>
              <a:t>цвинтар є об'єктом інтересу польських дослідників та нащадків місцевих родів. </a:t>
            </a:r>
            <a:r>
              <a:rPr lang="uk-UA" sz="1800" b="1"/>
              <a:t>З</a:t>
            </a:r>
            <a:r>
              <a:rPr lang="uk-UA" sz="1800" b="1" smtClean="0"/>
              <a:t>а сприяння краєзнавця </a:t>
            </a:r>
            <a:r>
              <a:rPr lang="uk-UA" sz="1800" b="1" dirty="0" smtClean="0"/>
              <a:t>А. ІВАНОВА, </a:t>
            </a:r>
            <a:r>
              <a:rPr lang="uk-UA" sz="1800" b="1" dirty="0" smtClean="0"/>
              <a:t>було досягнуто </a:t>
            </a:r>
            <a:r>
              <a:rPr lang="uk-UA" sz="1800" b="1" dirty="0"/>
              <a:t>попередніх домовленостей </a:t>
            </a:r>
            <a:r>
              <a:rPr lang="uk-UA" sz="1800" b="1" dirty="0" smtClean="0"/>
              <a:t>міської влади та польської громади про </a:t>
            </a:r>
            <a:r>
              <a:rPr lang="uk-UA" sz="1800" b="1" dirty="0"/>
              <a:t>спільне масштабне дослідження некрополя у повоєнний час.</a:t>
            </a:r>
          </a:p>
          <a:p>
            <a:endParaRPr lang="uk-UA" sz="2000" dirty="0"/>
          </a:p>
          <a:p>
            <a:pPr marL="0" indent="0" algn="just">
              <a:lnSpc>
                <a:spcPct val="10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 descr="польське кладовище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254" y="836295"/>
            <a:ext cx="3280176" cy="2591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Изображение 5" descr="Польське клабовищ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54" y="3676015"/>
            <a:ext cx="3364599" cy="2693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51510" y="3427730"/>
            <a:ext cx="23088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Польський цвинтар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746396" y="1231195"/>
            <a:ext cx="6189980" cy="5504472"/>
          </a:xfrm>
        </p:spPr>
        <p:txBody>
          <a:bodyPr>
            <a:noAutofit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000" b="1" dirty="0" smtClean="0">
                <a:solidFill>
                  <a:srgbClr val="0A0A0A"/>
                </a:solidFill>
              </a:rPr>
              <a:t>     Від </a:t>
            </a:r>
            <a:r>
              <a:rPr lang="uk-UA" altLang="uk-UA" sz="2000" b="1" dirty="0" err="1" smtClean="0">
                <a:solidFill>
                  <a:srgbClr val="0A0A0A"/>
                </a:solidFill>
              </a:rPr>
              <a:t>очільниці</a:t>
            </a:r>
            <a:r>
              <a:rPr lang="uk-UA" altLang="uk-UA" sz="2000" b="1" dirty="0" smtClean="0">
                <a:solidFill>
                  <a:srgbClr val="0A0A0A"/>
                </a:solidFill>
              </a:rPr>
              <a:t> єврейської громади Сміли Ніни ЛОЗОВАТСЬКОЇ я дізналася, що перша </a:t>
            </a:r>
            <a:r>
              <a:rPr lang="uk-UA" altLang="uk-UA" sz="2000" b="1" dirty="0">
                <a:solidFill>
                  <a:srgbClr val="0A0A0A"/>
                </a:solidFill>
              </a:rPr>
              <a:t>згадка про </a:t>
            </a:r>
            <a:r>
              <a:rPr lang="uk-UA" altLang="uk-UA" sz="2000" b="1" dirty="0" smtClean="0">
                <a:solidFill>
                  <a:srgbClr val="0A0A0A"/>
                </a:solidFill>
              </a:rPr>
              <a:t>євреїв, які мешкали в місті, </a:t>
            </a:r>
            <a:r>
              <a:rPr lang="uk-UA" altLang="uk-UA" sz="2000" b="1" dirty="0">
                <a:solidFill>
                  <a:srgbClr val="0A0A0A"/>
                </a:solidFill>
              </a:rPr>
              <a:t>датується 1650 роком. Відтоді в місті існувала потужна єврейська громада. </a:t>
            </a:r>
            <a:r>
              <a:rPr lang="uk-UA" altLang="uk-UA" sz="2000" b="1" dirty="0" smtClean="0">
                <a:solidFill>
                  <a:srgbClr val="0A0A0A"/>
                </a:solidFill>
              </a:rPr>
              <a:t>Її </a:t>
            </a:r>
            <a:r>
              <a:rPr lang="uk-UA" altLang="uk-UA" sz="2000" b="1" dirty="0">
                <a:solidFill>
                  <a:srgbClr val="0A0A0A"/>
                </a:solidFill>
              </a:rPr>
              <a:t>представники володіли готелями, лікарнями та аптеками; діяли </a:t>
            </a:r>
            <a:r>
              <a:rPr lang="uk-UA" altLang="uk-UA" sz="2000" b="1" dirty="0" smtClean="0">
                <a:solidFill>
                  <a:srgbClr val="0A0A0A"/>
                </a:solidFill>
              </a:rPr>
              <a:t>приватні </a:t>
            </a:r>
            <a:r>
              <a:rPr lang="uk-UA" altLang="uk-UA" sz="2000" b="1" dirty="0">
                <a:solidFill>
                  <a:srgbClr val="0A0A0A"/>
                </a:solidFill>
              </a:rPr>
              <a:t>школи з викладанням мовою </a:t>
            </a:r>
            <a:r>
              <a:rPr lang="uk-UA" altLang="uk-UA" sz="2000" b="1" dirty="0" smtClean="0">
                <a:solidFill>
                  <a:srgbClr val="0A0A0A"/>
                </a:solidFill>
              </a:rPr>
              <a:t>їдиш, а </a:t>
            </a:r>
            <a:r>
              <a:rPr lang="uk-UA" altLang="uk-UA" sz="2000" b="1" dirty="0">
                <a:solidFill>
                  <a:srgbClr val="0A0A0A"/>
                </a:solidFill>
              </a:rPr>
              <a:t>також молитовні будинки. </a:t>
            </a:r>
            <a:r>
              <a:rPr lang="uk-UA" altLang="uk-UA" sz="2000" b="1" dirty="0" smtClean="0">
                <a:solidFill>
                  <a:srgbClr val="0A0A0A"/>
                </a:solidFill>
              </a:rPr>
              <a:t>До </a:t>
            </a:r>
            <a:r>
              <a:rPr lang="uk-UA" altLang="uk-UA" sz="2000" b="1" dirty="0">
                <a:solidFill>
                  <a:srgbClr val="0A0A0A"/>
                </a:solidFill>
              </a:rPr>
              <a:t>нашого часу збереглися житлові споруди XIX століття з характерними арочними входами.</a:t>
            </a:r>
            <a:endParaRPr lang="uk-UA" altLang="uk-UA" sz="2000" b="1" dirty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000" b="1" dirty="0" smtClean="0"/>
              <a:t>     Сьогодні </a:t>
            </a:r>
            <a:r>
              <a:rPr lang="uk-UA" sz="2000" b="1" dirty="0"/>
              <a:t>в місті діє Товариство єврейської культури, зареєстроване </a:t>
            </a:r>
            <a:r>
              <a:rPr lang="uk-UA" sz="2000" b="1" dirty="0" smtClean="0"/>
              <a:t>в </a:t>
            </a:r>
            <a:r>
              <a:rPr lang="uk-UA" sz="2000" b="1" dirty="0"/>
              <a:t>1994 </a:t>
            </a:r>
            <a:r>
              <a:rPr lang="uk-UA" sz="2000" b="1" dirty="0" smtClean="0"/>
              <a:t>році, єврейську </a:t>
            </a:r>
            <a:r>
              <a:rPr lang="uk-UA" sz="2000" b="1" dirty="0" err="1" smtClean="0"/>
              <a:t>ромаду</a:t>
            </a:r>
            <a:r>
              <a:rPr lang="uk-UA" sz="2000" b="1" dirty="0" smtClean="0"/>
              <a:t> </a:t>
            </a:r>
            <a:r>
              <a:rPr lang="uk-UA" sz="2000" b="1" dirty="0"/>
              <a:t>очолює </a:t>
            </a:r>
            <a:r>
              <a:rPr lang="uk-UA" sz="2000" b="1" dirty="0" smtClean="0"/>
              <a:t>Н.Д. ЛОЗОВАТСЬКА. </a:t>
            </a:r>
            <a:r>
              <a:rPr lang="uk-UA" sz="2000" b="1" dirty="0"/>
              <a:t>Товариство проводить активну просвітницьку та благодійну роботу: організовує виставки, присвячені побуту, звичаям та історії євреїв Черкащини. </a:t>
            </a:r>
            <a:endParaRPr lang="uk-UA" sz="2000" b="1" dirty="0" smtClean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000" b="1" dirty="0" smtClean="0"/>
              <a:t>     При </a:t>
            </a:r>
            <a:r>
              <a:rPr lang="uk-UA" sz="2000" b="1" dirty="0"/>
              <a:t>організації діє вокальний ансамбль «</a:t>
            </a:r>
            <a:r>
              <a:rPr lang="uk-UA" sz="2000" b="1" dirty="0" err="1"/>
              <a:t>Мазлтов</a:t>
            </a:r>
            <a:r>
              <a:rPr lang="uk-UA" sz="2000" b="1" dirty="0"/>
              <a:t>», який популяризує єврейську музику </a:t>
            </a:r>
            <a:r>
              <a:rPr lang="uk-UA" sz="2000" b="1" dirty="0" smtClean="0"/>
              <a:t>та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000" b="1" dirty="0" smtClean="0"/>
              <a:t>культурні традиції</a:t>
            </a:r>
            <a:r>
              <a:rPr lang="uk-UA" sz="2000" b="1" dirty="0"/>
              <a:t>.</a:t>
            </a:r>
            <a:r>
              <a:rPr lang="uk-UA" altLang="uk-UA" sz="2000" b="1" dirty="0"/>
              <a:t/>
            </a:r>
            <a:br>
              <a:rPr lang="uk-UA" altLang="uk-UA" sz="2000" b="1" dirty="0"/>
            </a:br>
            <a:endParaRPr lang="uk-UA" altLang="uk-UA" sz="2000" b="1" dirty="0"/>
          </a:p>
          <a:p>
            <a:pPr marL="0" indent="0" algn="just">
              <a:lnSpc>
                <a:spcPct val="100000"/>
              </a:lnSpc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4196" y="203111"/>
            <a:ext cx="11747987" cy="732879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Єврейська </a:t>
            </a:r>
            <a:r>
              <a:rPr lang="uk-UA" sz="4000" b="1" dirty="0" smtClean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громада Сміли: історія та сучасність</a:t>
            </a:r>
            <a:endParaRPr lang="uk-UA" sz="4000" b="1" dirty="0">
              <a:ln w="28575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3777595" y="1231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2" name="Замещающее содержимое 1"/>
          <p:cNvSpPr>
            <a:spLocks noGrp="1"/>
          </p:cNvSpPr>
          <p:nvPr>
            <p:ph sz="half" idx="1"/>
          </p:nvPr>
        </p:nvSpPr>
        <p:spPr>
          <a:xfrm>
            <a:off x="59690" y="1235075"/>
            <a:ext cx="5268595" cy="5483225"/>
          </a:xfrm>
        </p:spPr>
        <p:txBody>
          <a:bodyPr/>
          <a:lstStyle/>
          <a:p>
            <a:r>
              <a:rPr lang="uk-UA" altLang="ru-RU" dirty="0"/>
              <a:t>  </a:t>
            </a:r>
          </a:p>
        </p:txBody>
      </p:sp>
      <p:pic>
        <p:nvPicPr>
          <p:cNvPr id="4" name="Изображение 3" descr="Фестиваль єврейської творчості малих міст 20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13" y="1231195"/>
            <a:ext cx="3911034" cy="3460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е поле 6"/>
          <p:cNvSpPr txBox="1"/>
          <p:nvPr/>
        </p:nvSpPr>
        <p:spPr>
          <a:xfrm>
            <a:off x="12948920" y="31496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294196" y="1082298"/>
            <a:ext cx="4293302" cy="3007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r>
              <a:rPr lang="uk-UA" altLang="ru-RU" sz="1600" b="1" dirty="0"/>
              <a:t>Фестиваль єврейської творчості малих міст</a:t>
            </a:r>
          </a:p>
        </p:txBody>
      </p:sp>
      <p:pic>
        <p:nvPicPr>
          <p:cNvPr id="11" name="Изображение 10" descr="Заняття клібу знавців ідіша  2008 рі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477" y="3961202"/>
            <a:ext cx="4203078" cy="2642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Текстовое поле 11"/>
          <p:cNvSpPr txBox="1"/>
          <p:nvPr/>
        </p:nvSpPr>
        <p:spPr>
          <a:xfrm>
            <a:off x="14702790" y="29616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253477" y="3744443"/>
            <a:ext cx="3174411" cy="36471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r>
              <a:rPr lang="uk-UA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 клубу знавців ідіша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465" y="239049"/>
            <a:ext cx="11484244" cy="883266"/>
          </a:xfrm>
        </p:spPr>
        <p:txBody>
          <a:bodyPr>
            <a:normAutofit/>
          </a:bodyPr>
          <a:lstStyle/>
          <a:p>
            <a:r>
              <a:rPr lang="uk-UA" b="1" dirty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787140" cy="3360420"/>
          </a:xfrm>
        </p:spPr>
        <p:txBody>
          <a:bodyPr>
            <a:normAutofit fontScale="40000" lnSpcReduction="20000"/>
          </a:bodyPr>
          <a:lstStyle/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54197" y="1291075"/>
            <a:ext cx="5755511" cy="5140722"/>
          </a:xfrm>
        </p:spPr>
        <p:txBody>
          <a:bodyPr>
            <a:normAutofit fontScale="40000" lnSpcReduction="20000"/>
          </a:bodyPr>
          <a:lstStyle/>
          <a:p>
            <a:pPr algn="just"/>
            <a:endParaRPr lang="uk-UA" dirty="0" smtClean="0"/>
          </a:p>
          <a:p>
            <a:pPr marL="0" indent="0" algn="just">
              <a:lnSpc>
                <a:spcPct val="120000"/>
              </a:lnSpc>
              <a:buNone/>
            </a:pPr>
            <a:r>
              <a:rPr lang="uk-UA" sz="5000" b="1" dirty="0" smtClean="0"/>
              <a:t>     За сприяння </a:t>
            </a:r>
            <a:r>
              <a:rPr lang="uk-UA" sz="5000" b="1" dirty="0"/>
              <a:t>Т</a:t>
            </a:r>
            <a:r>
              <a:rPr lang="uk-UA" sz="5000" b="1" dirty="0" smtClean="0"/>
              <a:t>овариства єврейської культури в Смілі було встановлено </a:t>
            </a:r>
            <a:r>
              <a:rPr lang="uk-UA" sz="5000" b="1" dirty="0" err="1" smtClean="0"/>
              <a:t>пам</a:t>
            </a:r>
            <a:r>
              <a:rPr lang="en-US" sz="5000" b="1" dirty="0" smtClean="0"/>
              <a:t>’</a:t>
            </a:r>
            <a:r>
              <a:rPr lang="uk-UA" sz="5000" b="1" dirty="0" err="1" smtClean="0"/>
              <a:t>ятний</a:t>
            </a:r>
            <a:r>
              <a:rPr lang="uk-UA" sz="5000" b="1" dirty="0" smtClean="0"/>
              <a:t> знак жертвам Голокосту.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uk-UA" sz="5000" b="1" dirty="0"/>
              <a:t> </a:t>
            </a:r>
            <a:r>
              <a:rPr lang="uk-UA" sz="5000" b="1" dirty="0" smtClean="0"/>
              <a:t>    У місті зберігся єврейський цвинтар </a:t>
            </a:r>
            <a:r>
              <a:rPr lang="en-US" sz="5000" b="1" dirty="0"/>
              <a:t>XVIII </a:t>
            </a:r>
            <a:r>
              <a:rPr lang="uk-UA" sz="5000" b="1" dirty="0" smtClean="0"/>
              <a:t>- ХІХ століть. Наразі він перебуває в занедбаному стані, хоча тривалий час був об</a:t>
            </a:r>
            <a:r>
              <a:rPr lang="en-US" sz="5000" b="1" dirty="0" smtClean="0"/>
              <a:t>’</a:t>
            </a:r>
            <a:r>
              <a:rPr lang="uk-UA" sz="5000" b="1" dirty="0" err="1" smtClean="0"/>
              <a:t>єктом</a:t>
            </a:r>
            <a:r>
              <a:rPr lang="uk-UA" sz="5000" b="1" dirty="0" smtClean="0"/>
              <a:t> уваги дослідників-волонтерів, які цікавилися єврейською спадщиною Сміли.   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uk-UA" sz="5000" b="1" dirty="0"/>
              <a:t> </a:t>
            </a:r>
            <a:r>
              <a:rPr lang="uk-UA" sz="5000" b="1" dirty="0" smtClean="0"/>
              <a:t>    У 2021 році за сприяння </a:t>
            </a:r>
            <a:r>
              <a:rPr lang="en-US" sz="5000" b="1" dirty="0"/>
              <a:t>ESJF (</a:t>
            </a:r>
            <a:r>
              <a:rPr lang="uk-UA" sz="5000" b="1" dirty="0"/>
              <a:t>Європейська ініціатива єврейських </a:t>
            </a:r>
            <a:r>
              <a:rPr lang="uk-UA" sz="5000" b="1" dirty="0" smtClean="0"/>
              <a:t>кладовищ) цвинтар було </a:t>
            </a:r>
            <a:r>
              <a:rPr lang="uk-UA" sz="5000" b="1" dirty="0" err="1" smtClean="0"/>
              <a:t>огороджено</a:t>
            </a:r>
            <a:r>
              <a:rPr lang="uk-UA" sz="5000" b="1" dirty="0" smtClean="0"/>
              <a:t>. Місцева влада спільно з єврейською громадою планують його реставрацію в повоєнний час.</a:t>
            </a:r>
            <a:endParaRPr lang="uk-UA" sz="5000" b="1" dirty="0"/>
          </a:p>
        </p:txBody>
      </p:sp>
      <p:pic>
        <p:nvPicPr>
          <p:cNvPr id="5" name="Изображение 4" descr="Пам'ятний знак жертвам голокосту у смілі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60" y="1291074"/>
            <a:ext cx="5215998" cy="5028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е поле 6"/>
          <p:cNvSpPr txBox="1"/>
          <p:nvPr/>
        </p:nvSpPr>
        <p:spPr>
          <a:xfrm>
            <a:off x="657860" y="5889355"/>
            <a:ext cx="5215997" cy="43068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r>
              <a:rPr lang="uk-UA" altLang="ru-RU" b="1" dirty="0" err="1"/>
              <a:t>Пам</a:t>
            </a:r>
            <a:r>
              <a:rPr lang="en-US" altLang="ru-RU" b="1" dirty="0"/>
              <a:t>’</a:t>
            </a:r>
            <a:r>
              <a:rPr lang="uk-UA" altLang="ru-RU" b="1" dirty="0" err="1"/>
              <a:t>ятний</a:t>
            </a:r>
            <a:r>
              <a:rPr lang="uk-UA" altLang="ru-RU" b="1" dirty="0"/>
              <a:t> знак жертвам Голокосту </a:t>
            </a:r>
            <a:r>
              <a:rPr lang="uk-UA" altLang="ru-RU" b="1" dirty="0" smtClean="0"/>
              <a:t>в </a:t>
            </a:r>
            <a:r>
              <a:rPr lang="uk-UA" altLang="ru-RU" b="1" dirty="0"/>
              <a:t>Смілі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5465" y="315297"/>
            <a:ext cx="113309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Єврейська громада Сміли: історія та сучасність</a:t>
            </a:r>
            <a:endParaRPr lang="uk-U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 flipV="1">
            <a:off x="1764695" y="766916"/>
            <a:ext cx="8333034" cy="69809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27990" y="1213485"/>
            <a:ext cx="7717790" cy="53689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9720" y="131258"/>
            <a:ext cx="58738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Ромська громада Сміли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8491220" y="1018540"/>
            <a:ext cx="3302635" cy="49987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altLang="en-US"/>
          </a:p>
        </p:txBody>
      </p:sp>
      <p:pic>
        <p:nvPicPr>
          <p:cNvPr id="6" name="Изображение 5" descr="Блала вість захід для дітей-сиріт, інваліл=дів, ВПО, воїнів ЗС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426" y="579009"/>
            <a:ext cx="4166380" cy="2518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Изображение 6" descr="Блага вість сміла 1"/>
          <p:cNvPicPr>
            <a:picLocks noChangeAspect="1"/>
          </p:cNvPicPr>
          <p:nvPr/>
        </p:nvPicPr>
        <p:blipFill rotWithShape="1">
          <a:blip r:embed="rId3"/>
          <a:srcRect r="14184"/>
          <a:stretch/>
        </p:blipFill>
        <p:spPr>
          <a:xfrm>
            <a:off x="7534909" y="3570193"/>
            <a:ext cx="4203415" cy="27996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Текстовое поле 7"/>
          <p:cNvSpPr txBox="1"/>
          <p:nvPr/>
        </p:nvSpPr>
        <p:spPr>
          <a:xfrm>
            <a:off x="7553426" y="3159272"/>
            <a:ext cx="3297987" cy="3490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r>
              <a:rPr lang="uk-UA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 </a:t>
            </a:r>
            <a:r>
              <a:rPr lang="uk-UA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Блага </a:t>
            </a:r>
            <a:r>
              <a:rPr lang="uk-UA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Вість у м. Сміла</a:t>
            </a:r>
            <a:endParaRPr lang="uk-UA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7995285" y="2705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99720" y="894561"/>
            <a:ext cx="7106919" cy="56878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000" b="1" dirty="0" smtClean="0">
                <a:solidFill>
                  <a:srgbClr val="0A0A0A"/>
                </a:solidFill>
              </a:rPr>
              <a:t>        </a:t>
            </a:r>
            <a:r>
              <a:rPr lang="uk-UA" altLang="uk-UA" b="1" dirty="0" smtClean="0">
                <a:solidFill>
                  <a:srgbClr val="0A0A0A"/>
                </a:solidFill>
              </a:rPr>
              <a:t>Працюючи над роботою МАН, я познайомилася ближче з пані Розалією, мамою моєї однокласниці. Від неї дізналася про те, що в </a:t>
            </a:r>
            <a:r>
              <a:rPr lang="uk-UA" altLang="uk-UA" b="1" dirty="0">
                <a:solidFill>
                  <a:srgbClr val="0A0A0A"/>
                </a:solidFill>
              </a:rPr>
              <a:t>Смілі та навколишніх селах проживають </a:t>
            </a:r>
            <a:r>
              <a:rPr lang="uk-UA" altLang="uk-UA" b="1" dirty="0" err="1">
                <a:solidFill>
                  <a:srgbClr val="0A0A0A"/>
                </a:solidFill>
              </a:rPr>
              <a:t>роми-келмиші</a:t>
            </a:r>
            <a:r>
              <a:rPr lang="uk-UA" altLang="uk-UA" b="1" dirty="0">
                <a:solidFill>
                  <a:srgbClr val="0A0A0A"/>
                </a:solidFill>
              </a:rPr>
              <a:t> (відгалуження ромів-</a:t>
            </a:r>
            <a:r>
              <a:rPr lang="uk-UA" altLang="uk-UA" b="1" dirty="0" err="1">
                <a:solidFill>
                  <a:srgbClr val="0A0A0A"/>
                </a:solidFill>
              </a:rPr>
              <a:t>ловарів</a:t>
            </a:r>
            <a:r>
              <a:rPr lang="uk-UA" altLang="uk-UA" b="1" dirty="0">
                <a:solidFill>
                  <a:srgbClr val="0A0A0A"/>
                </a:solidFill>
              </a:rPr>
              <a:t>). Назва «</a:t>
            </a:r>
            <a:r>
              <a:rPr lang="uk-UA" altLang="uk-UA" b="1" dirty="0" err="1">
                <a:solidFill>
                  <a:srgbClr val="0A0A0A"/>
                </a:solidFill>
              </a:rPr>
              <a:t>ловари</a:t>
            </a:r>
            <a:r>
              <a:rPr lang="uk-UA" altLang="uk-UA" b="1" dirty="0">
                <a:solidFill>
                  <a:srgbClr val="0A0A0A"/>
                </a:solidFill>
              </a:rPr>
              <a:t>» походить від угорського слова, що означає «кінь». Ця група прийшла на територію України з Угорщини та Болгарії. Місцеві </a:t>
            </a:r>
            <a:r>
              <a:rPr lang="uk-UA" altLang="uk-UA" b="1" dirty="0" err="1">
                <a:solidFill>
                  <a:srgbClr val="0A0A0A"/>
                </a:solidFill>
              </a:rPr>
              <a:t>роми</a:t>
            </a:r>
            <a:r>
              <a:rPr lang="uk-UA" altLang="uk-UA" b="1" dirty="0">
                <a:solidFill>
                  <a:srgbClr val="0A0A0A"/>
                </a:solidFill>
              </a:rPr>
              <a:t> давно перейшли до осілого способу життя, а </a:t>
            </a:r>
            <a:r>
              <a:rPr lang="uk-UA" altLang="uk-UA" b="1" dirty="0" smtClean="0">
                <a:solidFill>
                  <a:srgbClr val="0A0A0A"/>
                </a:solidFill>
              </a:rPr>
              <a:t>їхнім основним заняттям </a:t>
            </a:r>
            <a:r>
              <a:rPr lang="uk-UA" altLang="uk-UA" b="1" dirty="0">
                <a:solidFill>
                  <a:srgbClr val="0A0A0A"/>
                </a:solidFill>
              </a:rPr>
              <a:t>є збір і реалізація металобрухту, торгівля на ринках та </a:t>
            </a:r>
            <a:r>
              <a:rPr lang="uk-UA" altLang="uk-UA" b="1" dirty="0" err="1">
                <a:solidFill>
                  <a:srgbClr val="0A0A0A"/>
                </a:solidFill>
              </a:rPr>
              <a:t>автобізнес</a:t>
            </a:r>
            <a:r>
              <a:rPr lang="uk-UA" altLang="uk-UA" b="1" dirty="0">
                <a:solidFill>
                  <a:srgbClr val="0A0A0A"/>
                </a:solidFill>
              </a:rPr>
              <a:t>.</a:t>
            </a:r>
            <a:endParaRPr lang="uk-UA" altLang="uk-UA" b="1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b="1" dirty="0">
                <a:solidFill>
                  <a:srgbClr val="0A0A0A"/>
                </a:solidFill>
              </a:rPr>
              <a:t> </a:t>
            </a:r>
            <a:r>
              <a:rPr lang="uk-UA" altLang="uk-UA" b="1" dirty="0" smtClean="0">
                <a:solidFill>
                  <a:srgbClr val="0A0A0A"/>
                </a:solidFill>
              </a:rPr>
              <a:t>      Дмитро та Розалія КОВАЧ розповіли, що в Смілі з  </a:t>
            </a:r>
            <a:r>
              <a:rPr lang="uk-UA" altLang="uk-UA" b="1" dirty="0">
                <a:solidFill>
                  <a:srgbClr val="0A0A0A"/>
                </a:solidFill>
              </a:rPr>
              <a:t>2009 </a:t>
            </a:r>
            <a:r>
              <a:rPr lang="uk-UA" altLang="uk-UA" b="1" dirty="0" smtClean="0">
                <a:solidFill>
                  <a:srgbClr val="0A0A0A"/>
                </a:solidFill>
              </a:rPr>
              <a:t>року діє </a:t>
            </a:r>
            <a:r>
              <a:rPr lang="uk-UA" altLang="uk-UA" b="1" dirty="0">
                <a:solidFill>
                  <a:srgbClr val="0A0A0A"/>
                </a:solidFill>
              </a:rPr>
              <a:t>громадська організація ромів «</a:t>
            </a:r>
            <a:r>
              <a:rPr lang="uk-UA" altLang="uk-UA" b="1" dirty="0" err="1">
                <a:solidFill>
                  <a:srgbClr val="0A0A0A"/>
                </a:solidFill>
              </a:rPr>
              <a:t>Всаро</a:t>
            </a:r>
            <a:r>
              <a:rPr lang="uk-UA" altLang="uk-UA" b="1" dirty="0">
                <a:solidFill>
                  <a:srgbClr val="0A0A0A"/>
                </a:solidFill>
              </a:rPr>
              <a:t> </a:t>
            </a:r>
            <a:r>
              <a:rPr lang="uk-UA" altLang="uk-UA" b="1" dirty="0" err="1">
                <a:solidFill>
                  <a:srgbClr val="0A0A0A"/>
                </a:solidFill>
              </a:rPr>
              <a:t>ірі</a:t>
            </a:r>
            <a:r>
              <a:rPr lang="uk-UA" altLang="uk-UA" b="1" dirty="0">
                <a:solidFill>
                  <a:srgbClr val="0A0A0A"/>
                </a:solidFill>
              </a:rPr>
              <a:t>» («Вся сім’я») під керівництвом Дмитра </a:t>
            </a:r>
            <a:r>
              <a:rPr lang="uk-UA" altLang="uk-UA" b="1" dirty="0" err="1">
                <a:solidFill>
                  <a:srgbClr val="0A0A0A"/>
                </a:solidFill>
              </a:rPr>
              <a:t>Раджійовича</a:t>
            </a:r>
            <a:r>
              <a:rPr lang="uk-UA" altLang="uk-UA" b="1" dirty="0">
                <a:solidFill>
                  <a:srgbClr val="0A0A0A"/>
                </a:solidFill>
              </a:rPr>
              <a:t> </a:t>
            </a:r>
            <a:r>
              <a:rPr lang="uk-UA" altLang="uk-UA" b="1" dirty="0" err="1">
                <a:solidFill>
                  <a:srgbClr val="0A0A0A"/>
                </a:solidFill>
              </a:rPr>
              <a:t>Крикуненка</a:t>
            </a:r>
            <a:r>
              <a:rPr lang="uk-UA" altLang="uk-UA" b="1" dirty="0">
                <a:solidFill>
                  <a:srgbClr val="0A0A0A"/>
                </a:solidFill>
              </a:rPr>
              <a:t>. Громада захищає права ромської меншини, сприяє паспортизації та залученню дітей до навчання. Багато місцевих ромів є прихожанами протестантської церкви «Блага Вість</a:t>
            </a:r>
            <a:r>
              <a:rPr lang="uk-UA" altLang="uk-UA" b="1" dirty="0" smtClean="0">
                <a:solidFill>
                  <a:srgbClr val="0A0A0A"/>
                </a:solidFill>
              </a:rPr>
              <a:t>» (фото церкви), </a:t>
            </a:r>
            <a:r>
              <a:rPr lang="uk-UA" altLang="uk-UA" b="1" dirty="0">
                <a:solidFill>
                  <a:srgbClr val="0A0A0A"/>
                </a:solidFill>
              </a:rPr>
              <a:t>де </a:t>
            </a:r>
            <a:r>
              <a:rPr lang="uk-UA" altLang="uk-UA" b="1" dirty="0" smtClean="0">
                <a:solidFill>
                  <a:srgbClr val="0A0A0A"/>
                </a:solidFill>
              </a:rPr>
              <a:t>відзначають </a:t>
            </a:r>
            <a:r>
              <a:rPr lang="uk-UA" altLang="uk-UA" b="1" dirty="0">
                <a:solidFill>
                  <a:srgbClr val="0A0A0A"/>
                </a:solidFill>
              </a:rPr>
              <a:t>національні свята та отримують гуманітарну допомогу.</a:t>
            </a:r>
            <a:endParaRPr lang="uk-UA" altLang="uk-UA" b="1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b="1" dirty="0">
                <a:solidFill>
                  <a:srgbClr val="0A0A0A"/>
                </a:solidFill>
              </a:rPr>
              <a:t> </a:t>
            </a:r>
            <a:r>
              <a:rPr lang="uk-UA" altLang="uk-UA" b="1" dirty="0" smtClean="0">
                <a:solidFill>
                  <a:srgbClr val="0A0A0A"/>
                </a:solidFill>
              </a:rPr>
              <a:t>       Організація </a:t>
            </a:r>
            <a:r>
              <a:rPr lang="uk-UA" altLang="uk-UA" b="1" dirty="0">
                <a:solidFill>
                  <a:srgbClr val="0A0A0A"/>
                </a:solidFill>
              </a:rPr>
              <a:t>активно співпрацює з фондами «</a:t>
            </a:r>
            <a:r>
              <a:rPr lang="uk-UA" altLang="uk-UA" b="1" dirty="0" err="1">
                <a:solidFill>
                  <a:srgbClr val="0A0A0A"/>
                </a:solidFill>
              </a:rPr>
              <a:t>Чіріклі</a:t>
            </a:r>
            <a:r>
              <a:rPr lang="uk-UA" altLang="uk-UA" b="1" dirty="0">
                <a:solidFill>
                  <a:srgbClr val="0A0A0A"/>
                </a:solidFill>
              </a:rPr>
              <a:t>» та «Відродження» (програма «</a:t>
            </a:r>
            <a:r>
              <a:rPr lang="uk-UA" altLang="uk-UA" b="1" dirty="0" smtClean="0">
                <a:solidFill>
                  <a:srgbClr val="0A0A0A"/>
                </a:solidFill>
              </a:rPr>
              <a:t>Роми </a:t>
            </a:r>
            <a:r>
              <a:rPr lang="uk-UA" altLang="uk-UA" b="1" dirty="0">
                <a:solidFill>
                  <a:srgbClr val="0A0A0A"/>
                </a:solidFill>
              </a:rPr>
              <a:t>України») у сферах захисту прав жінок, освіти та правової підтримки.</a:t>
            </a:r>
            <a:endParaRPr lang="uk-UA" alt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95300" y="327026"/>
            <a:ext cx="11094188" cy="895984"/>
          </a:xfrm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uk-UA" sz="2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Результати </a:t>
            </a:r>
            <a:r>
              <a:rPr lang="uk-UA" sz="24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/>
            </a:r>
            <a:br>
              <a:rPr lang="uk-UA" sz="24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</a:br>
            <a:r>
              <a:rPr lang="uk-UA" sz="24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соціологічного </a:t>
            </a:r>
            <a:r>
              <a:rPr lang="uk-UA" sz="2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опитування мешканців м. Сміла щодо стану міжетнічної взаємодії та </a:t>
            </a:r>
            <a:r>
              <a:rPr lang="uk-UA" sz="24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толерантності (</a:t>
            </a:r>
            <a:r>
              <a:rPr lang="uk-UA" sz="2400" b="1" dirty="0" err="1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експерементальна</a:t>
            </a:r>
            <a:r>
              <a:rPr lang="uk-UA" sz="24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 частина дослідження)</a:t>
            </a:r>
            <a:endParaRPr lang="uk-UA" sz="2400" b="1" dirty="0">
              <a:ln w="22225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203007" y="1489576"/>
            <a:ext cx="5700488" cy="4649858"/>
          </a:xfrm>
        </p:spPr>
        <p:txBody>
          <a:bodyPr>
            <a:normAutofit fontScale="25000" lnSpcReduction="20000"/>
          </a:bodyPr>
          <a:lstStyle/>
          <a:p>
            <a:endParaRPr lang="uk-UA" b="1" dirty="0" smtClean="0"/>
          </a:p>
          <a:p>
            <a:r>
              <a:rPr lang="uk-UA" sz="5600" b="1" dirty="0" smtClean="0"/>
              <a:t>Мета </a:t>
            </a:r>
            <a:r>
              <a:rPr lang="uk-UA" sz="5600" b="1" dirty="0"/>
              <a:t>опитування: визначити рівень обізнаності містян про діяльність етнічних громад та оцінити стан міжнаціональних відносин у місті</a:t>
            </a:r>
            <a:r>
              <a:rPr lang="uk-UA" sz="5600" b="1" dirty="0" smtClean="0"/>
              <a:t>.</a:t>
            </a:r>
          </a:p>
          <a:p>
            <a:r>
              <a:rPr lang="uk-UA" sz="5600" b="1" dirty="0" smtClean="0"/>
              <a:t>Вибірка</a:t>
            </a:r>
            <a:r>
              <a:rPr lang="uk-UA" sz="5600" b="1" dirty="0"/>
              <a:t>: </a:t>
            </a:r>
            <a:r>
              <a:rPr lang="uk-UA" sz="5600" b="1" dirty="0" smtClean="0"/>
              <a:t>100 </a:t>
            </a:r>
            <a:r>
              <a:rPr lang="uk-UA" sz="5600" b="1" dirty="0"/>
              <a:t>респондентів </a:t>
            </a:r>
            <a:r>
              <a:rPr lang="uk-UA" sz="5600" b="1" dirty="0" smtClean="0"/>
              <a:t>(</a:t>
            </a:r>
            <a:r>
              <a:rPr lang="uk-UA" sz="5600" b="1" dirty="0" err="1" smtClean="0"/>
              <a:t>сміляни</a:t>
            </a:r>
            <a:r>
              <a:rPr lang="uk-UA" sz="5600" b="1" dirty="0" smtClean="0"/>
              <a:t> </a:t>
            </a:r>
            <a:r>
              <a:rPr lang="uk-UA" sz="5600" b="1" dirty="0"/>
              <a:t>різних вікових категорій</a:t>
            </a:r>
            <a:r>
              <a:rPr lang="uk-UA" sz="5600" b="1" dirty="0" smtClean="0"/>
              <a:t>).</a:t>
            </a:r>
          </a:p>
          <a:p>
            <a:r>
              <a:rPr lang="uk-UA" sz="5600" b="1" dirty="0" smtClean="0"/>
              <a:t>Метод</a:t>
            </a:r>
            <a:r>
              <a:rPr lang="uk-UA" sz="5600" b="1" dirty="0"/>
              <a:t>: анонімне анкетування (</a:t>
            </a:r>
            <a:r>
              <a:rPr lang="uk-UA" sz="5600" b="1" dirty="0" err="1" smtClean="0"/>
              <a:t>Google</a:t>
            </a:r>
            <a:r>
              <a:rPr lang="uk-UA" sz="5600" b="1" dirty="0" smtClean="0"/>
              <a:t>-форма).</a:t>
            </a:r>
            <a:endParaRPr lang="uk-UA" sz="5600" b="1" dirty="0"/>
          </a:p>
          <a:p>
            <a:r>
              <a:rPr lang="uk-UA" sz="5600" b="1" dirty="0"/>
              <a:t>Питання та результати:</a:t>
            </a:r>
          </a:p>
          <a:p>
            <a:pPr marL="0" lvl="0" indent="0">
              <a:buNone/>
            </a:pPr>
            <a:r>
              <a:rPr lang="uk-UA" sz="5600" b="1" dirty="0" smtClean="0"/>
              <a:t>1.Чи </a:t>
            </a:r>
            <a:r>
              <a:rPr lang="uk-UA" sz="5600" b="1" dirty="0"/>
              <a:t>знаєте ви про діяльність національних громад у нашому місті?</a:t>
            </a:r>
          </a:p>
          <a:p>
            <a:pPr lvl="1"/>
            <a:r>
              <a:rPr lang="uk-UA" sz="5600" b="1" dirty="0"/>
              <a:t>Так, активно цікавлюся — 15%</a:t>
            </a:r>
          </a:p>
          <a:p>
            <a:pPr lvl="1"/>
            <a:r>
              <a:rPr lang="uk-UA" sz="5600" b="1" dirty="0"/>
              <a:t>Знаю про існування деяких (польської, вірменської </a:t>
            </a:r>
            <a:r>
              <a:rPr lang="uk-UA" sz="5600" b="1" dirty="0" smtClean="0"/>
              <a:t>) </a:t>
            </a:r>
            <a:r>
              <a:rPr lang="uk-UA" sz="5600" b="1" dirty="0"/>
              <a:t>— 65%</a:t>
            </a:r>
          </a:p>
          <a:p>
            <a:pPr lvl="1"/>
            <a:r>
              <a:rPr lang="uk-UA" sz="5600" b="1" dirty="0"/>
              <a:t>Не володію такою інформацією — 20%</a:t>
            </a:r>
          </a:p>
          <a:p>
            <a:pPr marL="0" lvl="0" indent="0">
              <a:buNone/>
            </a:pPr>
            <a:r>
              <a:rPr lang="uk-UA" sz="5600" b="1" dirty="0" smtClean="0"/>
              <a:t>2. Як </a:t>
            </a:r>
            <a:r>
              <a:rPr lang="uk-UA" sz="5600" b="1" dirty="0"/>
              <a:t>ви оцінюєте рівень міжетнічної толерантності у Смілі?</a:t>
            </a:r>
          </a:p>
          <a:p>
            <a:pPr lvl="1"/>
            <a:r>
              <a:rPr lang="uk-UA" sz="5600" b="1" dirty="0"/>
              <a:t>Високий (конфліктів немає) — 82%</a:t>
            </a:r>
          </a:p>
          <a:p>
            <a:pPr lvl="1"/>
            <a:r>
              <a:rPr lang="uk-UA" sz="5600" b="1" dirty="0"/>
              <a:t>Середній (іноді виникають непорозуміння) — 12%</a:t>
            </a:r>
          </a:p>
          <a:p>
            <a:pPr lvl="1"/>
            <a:r>
              <a:rPr lang="uk-UA" sz="5600" b="1" dirty="0"/>
              <a:t>Низький — 6</a:t>
            </a:r>
            <a:r>
              <a:rPr lang="uk-UA" sz="5600" b="1" dirty="0" smtClean="0"/>
              <a:t>%</a:t>
            </a:r>
          </a:p>
          <a:p>
            <a:pPr marL="0" lvl="0" indent="0">
              <a:buNone/>
            </a:pPr>
            <a:r>
              <a:rPr lang="uk-UA" sz="5600" b="1" dirty="0" smtClean="0"/>
              <a:t>3.  Які </a:t>
            </a:r>
            <a:r>
              <a:rPr lang="uk-UA" sz="5600" b="1" dirty="0"/>
              <a:t>прояви культур етнічних громад ви помічаєте в житті міста найчастіше? (можна обрати кілька варіантів)</a:t>
            </a:r>
          </a:p>
          <a:p>
            <a:pPr lvl="1"/>
            <a:r>
              <a:rPr lang="uk-UA" sz="5600" b="1" dirty="0"/>
              <a:t>Заклади харчування та кухня — 70%</a:t>
            </a:r>
          </a:p>
          <a:p>
            <a:pPr lvl="1"/>
            <a:r>
              <a:rPr lang="uk-UA" sz="5600" b="1" dirty="0"/>
              <a:t>Архітектурні пам'ятки (костел, цвинтарі) — 55%</a:t>
            </a:r>
          </a:p>
          <a:p>
            <a:pPr lvl="1"/>
            <a:r>
              <a:rPr lang="uk-UA" sz="5600" b="1" dirty="0"/>
              <a:t>Мистецькі заходи та танці — 40%</a:t>
            </a:r>
          </a:p>
          <a:p>
            <a:pPr lvl="1"/>
            <a:r>
              <a:rPr lang="uk-UA" sz="5600" b="1" dirty="0"/>
              <a:t>Спільна волонтерська діяльність — 25%</a:t>
            </a:r>
          </a:p>
          <a:p>
            <a:endParaRPr lang="uk-UA" sz="4000" b="1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5903495" y="4229123"/>
            <a:ext cx="5951621" cy="2176877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endParaRPr lang="uk-UA" b="1" dirty="0"/>
          </a:p>
          <a:p>
            <a:pPr marL="0" lvl="0" indent="0">
              <a:buNone/>
            </a:pPr>
            <a:r>
              <a:rPr lang="uk-UA" b="1" dirty="0" smtClean="0"/>
              <a:t>4</a:t>
            </a:r>
            <a:r>
              <a:rPr lang="uk-UA" sz="4800" b="1" dirty="0" smtClean="0"/>
              <a:t>.  Чи </a:t>
            </a:r>
            <a:r>
              <a:rPr lang="uk-UA" sz="4800" b="1" dirty="0"/>
              <a:t>підтримуєте ви створення у Смілі спільного </a:t>
            </a:r>
            <a:r>
              <a:rPr lang="uk-UA" sz="4800" b="1" dirty="0" smtClean="0"/>
              <a:t>«</a:t>
            </a:r>
            <a:r>
              <a:rPr lang="uk-UA" sz="4800" b="1" dirty="0" err="1" smtClean="0"/>
              <a:t>МініМузею</a:t>
            </a:r>
            <a:r>
              <a:rPr lang="uk-UA" sz="4800" b="1" dirty="0" smtClean="0"/>
              <a:t> Громад» або </a:t>
            </a:r>
            <a:r>
              <a:rPr lang="uk-UA" sz="4800" b="1" dirty="0"/>
              <a:t>проведення фестивалю культур?</a:t>
            </a:r>
            <a:endParaRPr lang="uk-UA" sz="4800" dirty="0"/>
          </a:p>
          <a:p>
            <a:pPr lvl="1"/>
            <a:r>
              <a:rPr lang="uk-UA" sz="4800" dirty="0"/>
              <a:t>Так, це підвищить туристичну привабливість — 78%</a:t>
            </a:r>
          </a:p>
          <a:p>
            <a:pPr lvl="1"/>
            <a:r>
              <a:rPr lang="uk-UA" sz="4800" dirty="0"/>
              <a:t>Мені байдуже — 18%</a:t>
            </a:r>
          </a:p>
          <a:p>
            <a:pPr lvl="1"/>
            <a:r>
              <a:rPr lang="uk-UA" sz="4800" dirty="0"/>
              <a:t>Ні, не вважаю це за доцільне — 4%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uk-UA" sz="4800" b="1" u="sng" dirty="0"/>
              <a:t>Висновки за результатами анкетування</a:t>
            </a:r>
            <a:r>
              <a:rPr lang="uk-UA" sz="4800" b="1" dirty="0" smtClean="0"/>
              <a:t>:</a:t>
            </a:r>
            <a:endParaRPr lang="uk-UA" sz="4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800" dirty="0" smtClean="0"/>
              <a:t> Отже, за результатами опитування можна зробити висновок, що більшість </a:t>
            </a:r>
            <a:r>
              <a:rPr lang="uk-UA" sz="4800" dirty="0"/>
              <a:t>опитаних мешканців Сміли (понад 80%) вважають міжетнічні відносини в місті гармонійними. Найбільш </a:t>
            </a:r>
            <a:r>
              <a:rPr lang="uk-UA" sz="4800" dirty="0" err="1"/>
              <a:t>впізнаваними</a:t>
            </a:r>
            <a:r>
              <a:rPr lang="uk-UA" sz="4800" dirty="0"/>
              <a:t> є кулінарні та архітектурні аспекти культур. </a:t>
            </a:r>
            <a:r>
              <a:rPr lang="uk-UA" sz="4800" dirty="0" smtClean="0"/>
              <a:t> Позитивним є те, що високий </a:t>
            </a:r>
            <a:r>
              <a:rPr lang="uk-UA" sz="4800" dirty="0"/>
              <a:t>рівень підтримки </a:t>
            </a:r>
            <a:r>
              <a:rPr lang="uk-UA" sz="4800" dirty="0" smtClean="0"/>
              <a:t>отримала ідеї </a:t>
            </a:r>
            <a:r>
              <a:rPr lang="uk-UA" sz="4800" dirty="0"/>
              <a:t>створення </a:t>
            </a:r>
            <a:r>
              <a:rPr lang="uk-UA" sz="4800" dirty="0" smtClean="0"/>
              <a:t>«Музею Громад»  </a:t>
            </a:r>
            <a:r>
              <a:rPr lang="uk-UA" sz="4800" dirty="0"/>
              <a:t>(78</a:t>
            </a:r>
            <a:r>
              <a:rPr lang="uk-UA" sz="4800" dirty="0" smtClean="0"/>
              <a:t>%). Це  </a:t>
            </a:r>
            <a:r>
              <a:rPr lang="uk-UA" sz="4800" dirty="0"/>
              <a:t>підтверджує актуальність пропозицій, викладених у дослідженні.</a:t>
            </a:r>
          </a:p>
          <a:p>
            <a:pPr>
              <a:lnSpc>
                <a:spcPct val="120000"/>
              </a:lnSpc>
            </a:pPr>
            <a:endParaRPr lang="uk-UA" sz="4300" dirty="0"/>
          </a:p>
        </p:txBody>
      </p:sp>
      <p:pic>
        <p:nvPicPr>
          <p:cNvPr id="12" name="Рисунок 11" descr="C:\Users\User\Desktop\завантаження (1)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394" y="1516313"/>
            <a:ext cx="5268088" cy="2452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97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4780" y="297181"/>
            <a:ext cx="3028950" cy="662939"/>
          </a:xfrm>
        </p:spPr>
        <p:txBody>
          <a:bodyPr>
            <a:normAutofit fontScale="90000"/>
          </a:bodyPr>
          <a:lstStyle/>
          <a:p>
            <a:r>
              <a:rPr lang="uk-UA" b="1" dirty="0">
                <a:ln w="2857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7190" y="960120"/>
            <a:ext cx="10824210" cy="5246370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uk-UA" sz="2600" b="1" dirty="0" smtClean="0"/>
              <a:t>			</a:t>
            </a:r>
            <a:r>
              <a:rPr lang="uk-UA" sz="3400" b="1" u="sng" dirty="0" smtClean="0"/>
              <a:t>У РЕЗУЛЬТАТІ  РЕАЛІЗАЦІЇ ПРОЄКТУ МЕНІ ВДАЛОСЯ: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uk-UA" sz="3400" b="1" dirty="0" smtClean="0"/>
              <a:t>З</a:t>
            </a:r>
            <a:r>
              <a:rPr lang="en-US" sz="3400" b="1" dirty="0"/>
              <a:t>’</a:t>
            </a:r>
            <a:r>
              <a:rPr lang="uk-UA" sz="3400" b="1" dirty="0"/>
              <a:t>ясувати, що різні етнічні групи міста мають добрі стосунки та успішно взаємодіють між </a:t>
            </a:r>
            <a:r>
              <a:rPr lang="uk-UA" sz="3400" b="1" dirty="0" smtClean="0"/>
              <a:t>собою. 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uk-UA" sz="3400" b="1" dirty="0" smtClean="0"/>
              <a:t>Визначити</a:t>
            </a:r>
            <a:r>
              <a:rPr lang="uk-UA" sz="3400" b="1" dirty="0"/>
              <a:t>, що основними видами діяльності, які об'єднують різні культури, є повсякденний життєвий досвід, наприклад, побут, їжа, релігія та можливість проводити час разом поза роботою</a:t>
            </a:r>
            <a:r>
              <a:rPr lang="uk-UA" sz="3400" b="1" dirty="0" smtClean="0"/>
              <a:t>.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uk-UA" sz="3400" b="1" dirty="0" smtClean="0"/>
              <a:t> </a:t>
            </a:r>
            <a:r>
              <a:rPr lang="uk-UA" sz="3400" b="1" dirty="0"/>
              <a:t>Усвідомити, що обмін культурними традиціями не призводить до зникнення традицій окремих народів, а навпаки, - </a:t>
            </a:r>
            <a:r>
              <a:rPr lang="uk-UA" sz="3400" b="1" dirty="0" smtClean="0"/>
              <a:t> зближує </a:t>
            </a:r>
            <a:r>
              <a:rPr lang="uk-UA" sz="3400" b="1" dirty="0"/>
              <a:t>та збагачує нашу громаду</a:t>
            </a:r>
            <a:r>
              <a:rPr lang="uk-UA" sz="3400" b="1" dirty="0" smtClean="0"/>
              <a:t>.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uk-UA" sz="3400" b="1" dirty="0" smtClean="0"/>
              <a:t>Таким </a:t>
            </a:r>
            <a:r>
              <a:rPr lang="uk-UA" sz="3400" b="1" dirty="0"/>
              <a:t>чином, дослідження підтверджує, що етнічні групи мого міста зберігають свою </a:t>
            </a:r>
            <a:r>
              <a:rPr lang="uk-UA" altLang="uk-UA" sz="3400" b="1" dirty="0">
                <a:solidFill>
                  <a:srgbClr val="0A0A0A"/>
                </a:solidFill>
              </a:rPr>
              <a:t>ідентичність, гармонійно інтегруючись в українське середовище</a:t>
            </a:r>
            <a:r>
              <a:rPr lang="uk-UA" altLang="uk-UA" sz="3400" b="1" dirty="0" smtClean="0">
                <a:solidFill>
                  <a:srgbClr val="0A0A0A"/>
                </a:solidFill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uk-UA" sz="3400" b="1" dirty="0"/>
              <a:t/>
            </a:r>
            <a:br>
              <a:rPr lang="uk-UA" sz="3400" b="1" dirty="0"/>
            </a:br>
            <a:r>
              <a:rPr lang="uk-UA" sz="3400" b="1" dirty="0" smtClean="0"/>
              <a:t>			</a:t>
            </a:r>
            <a:r>
              <a:rPr lang="uk-UA" sz="3400" b="1" u="sng" dirty="0" smtClean="0"/>
              <a:t>ІННОВАЦІЯ </a:t>
            </a:r>
            <a:r>
              <a:rPr lang="uk-UA" sz="3400" b="1" u="sng" dirty="0"/>
              <a:t>ДОСЛІДНИЦЬКОГО ПРОЄКТУ:</a:t>
            </a:r>
            <a:r>
              <a:rPr lang="uk-UA" sz="2900" b="1" dirty="0"/>
              <a:t>	</a:t>
            </a:r>
            <a:endParaRPr lang="uk-UA" sz="2900" b="1" dirty="0" smtClean="0"/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uk-UA" sz="3400" b="1" dirty="0" smtClean="0"/>
              <a:t>Мені вдалося дослідити не лише традиційний, але й сучасний спосіб життя різних етнічних груп, які сьогодні живуть у Смілі: сучасний побут, вірування,  проведення дозвілля. </a:t>
            </a:r>
          </a:p>
          <a:p>
            <a:pPr lvl="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uk-UA" sz="3400" b="1" dirty="0"/>
              <a:t>І головне: завдяки проведеному соціологічному опитуванню для збору інформації, я як представниця від Ради лідерів учнівського самоврядування міста буду активно просувати ідею (78% голосів) створення в міському Краєзнавчому музеї  інтерактивного «Музею Г</a:t>
            </a:r>
            <a:r>
              <a:rPr lang="uk-UA" sz="3400" b="1" dirty="0" smtClean="0"/>
              <a:t>ромад</a:t>
            </a:r>
            <a:r>
              <a:rPr lang="uk-UA" sz="3400" b="1" dirty="0"/>
              <a:t>». Переконана, що така цифрова експозиція  зафіксує спільну історію, внесок представників різних етносів та стане важливим об'єктом на туристичній мапі Смілянщини.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uk-UA" sz="3400" b="1" dirty="0" smtClean="0"/>
          </a:p>
          <a:p>
            <a:pPr marL="0" indent="0" algn="just">
              <a:lnSpc>
                <a:spcPct val="120000"/>
              </a:lnSpc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0911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4043" y="1325880"/>
            <a:ext cx="5193792" cy="4880802"/>
          </a:xfrm>
        </p:spPr>
        <p:txBody>
          <a:bodyPr>
            <a:normAutofit fontScale="625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uk-UA" altLang="uk-UA" b="1" dirty="0" smtClean="0">
                <a:solidFill>
                  <a:srgbClr val="0A0A0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altLang="uk-UA" b="1" dirty="0">
                <a:solidFill>
                  <a:srgbClr val="0A0A0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3400" b="1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Нормативно-правові акти та статистичні дані</a:t>
            </a:r>
            <a:endParaRPr lang="uk-UA" altLang="uk-UA" sz="34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uk-UA" altLang="uk-UA" sz="3400" dirty="0" smtClean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uk-UA" altLang="uk-UA" sz="34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національні меншини (спільноти) України : Закон України від 08.12.2022 р. </a:t>
            </a:r>
            <a:r>
              <a:rPr lang="uk-UA" altLang="uk-UA" sz="3400" dirty="0" smtClean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№ </a:t>
            </a:r>
            <a:r>
              <a:rPr lang="uk-UA" altLang="uk-UA" sz="34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2827-IX.</a:t>
            </a:r>
            <a:endParaRPr lang="uk-UA" altLang="uk-UA" sz="34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uk-UA" altLang="uk-UA" sz="34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Розподіл населення за національністю та рідною мовою : Черкаська область (місто Сміла). Всеукраїнський перепис населення 2001 року. URL: ukrcensus.gov.ua</a:t>
            </a:r>
            <a:endParaRPr lang="uk-UA" altLang="uk-UA" sz="34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uk-UA" altLang="uk-UA" sz="3400" b="1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2. Наукова та науково-популярна література</a:t>
            </a:r>
            <a:endParaRPr lang="uk-UA" altLang="uk-UA" sz="34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uk-UA" altLang="uk-UA" sz="34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Довідник «Сміла: сторінки історії». </a:t>
            </a:r>
            <a:endParaRPr lang="uk-UA" altLang="uk-UA" sz="34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uk-UA" altLang="uk-UA" sz="3400" dirty="0" err="1" smtClean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Нікітенко</a:t>
            </a:r>
            <a:r>
              <a:rPr lang="uk-UA" altLang="uk-UA" sz="3400" dirty="0" smtClean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34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І. Г. Етнічні громади Черкащини: історія та сучасність. Черкаси, 2018.</a:t>
            </a:r>
            <a:endParaRPr lang="uk-UA" altLang="uk-UA" sz="34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uk-UA" altLang="uk-UA" sz="34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Шамрай О. Г. Місто Сміла в архівних документах та матеріалах.</a:t>
            </a:r>
            <a:endParaRPr lang="uk-UA" altLang="uk-UA" sz="3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37910" y="1325880"/>
            <a:ext cx="5181600" cy="4469131"/>
          </a:xfrm>
        </p:spPr>
        <p:txBody>
          <a:bodyPr>
            <a:normAutofit fontScale="625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uk-UA" altLang="uk-UA" b="1" dirty="0">
                <a:solidFill>
                  <a:srgbClr val="0A0A0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altLang="uk-UA" sz="3200" b="1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Краєзнавчі та архівні матеріали</a:t>
            </a:r>
            <a:endParaRPr lang="uk-UA" altLang="uk-UA" sz="32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uk-UA" altLang="uk-UA" sz="32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Матеріали громадської організації «Пошук» (наукові розвідки А. Іванова щодо польського цвинтаря у Смілі).</a:t>
            </a:r>
            <a:endParaRPr lang="uk-UA" altLang="uk-UA" sz="32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uk-UA" altLang="uk-UA" sz="32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Фонди Смілянського краєзнавчого музею (матеріали про діяльність єврейської громади та промисловий розвиток міста).</a:t>
            </a:r>
            <a:endParaRPr lang="uk-UA" altLang="uk-UA" sz="32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uk-UA" altLang="uk-UA" sz="32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Публікації місцевої преси (газета «Сміла», «Черкаський край») за 2023–2024 рр. щодо заходів з благоустрою польського цвинтаря та діяльності клубу «AISHA».</a:t>
            </a:r>
            <a:endParaRPr lang="uk-UA" altLang="uk-UA" sz="32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uk-UA" altLang="uk-UA" sz="3200" b="1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4. Матеріали власного дослідження</a:t>
            </a:r>
            <a:endParaRPr lang="uk-UA" altLang="uk-UA" sz="32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uk-UA" altLang="uk-UA" sz="32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Результати анкетування мешканців м. Сміла щодо рівня </a:t>
            </a:r>
            <a:r>
              <a:rPr lang="uk-UA" altLang="uk-UA" sz="3200" dirty="0" smtClean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міжетнічної взаємодії та толерантності.</a:t>
            </a:r>
            <a:endParaRPr lang="uk-UA" altLang="uk-UA" sz="32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uk-UA" altLang="uk-UA" sz="32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Інтерв’ю з представниками національних громад міста </a:t>
            </a:r>
            <a:r>
              <a:rPr lang="uk-UA" altLang="uk-UA" sz="3200" dirty="0" smtClean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(Т</a:t>
            </a:r>
            <a:r>
              <a:rPr lang="uk-UA" altLang="uk-UA" sz="32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3200" dirty="0" err="1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Бутенко</a:t>
            </a:r>
            <a:r>
              <a:rPr lang="uk-UA" altLang="uk-UA" sz="3200" dirty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uk-UA" sz="3200" dirty="0" smtClean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Н. </a:t>
            </a:r>
            <a:r>
              <a:rPr lang="uk-UA" altLang="uk-UA" sz="3200" dirty="0" err="1" smtClean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Лозоватською</a:t>
            </a:r>
            <a:r>
              <a:rPr lang="uk-UA" altLang="uk-UA" sz="3200" dirty="0" smtClean="0">
                <a:solidFill>
                  <a:srgbClr val="0A0A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altLang="uk-UA" sz="3200" dirty="0"/>
          </a:p>
          <a:p>
            <a:endParaRPr lang="uk-UA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94811" y="306824"/>
            <a:ext cx="26860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altLang="uk-UA" sz="40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endParaRPr lang="uk-UA" altLang="uk-UA" sz="4000" b="1" dirty="0">
              <a:ln w="22225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2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1160</Words>
  <Application>Microsoft Office PowerPoint</Application>
  <PresentationFormat>Широкоэкранный</PresentationFormat>
  <Paragraphs>171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Мета і завдання дослідження</vt:lpstr>
      <vt:lpstr>Етнічний склад населення  міста Сміли</vt:lpstr>
      <vt:lpstr>Презентация PowerPoint</vt:lpstr>
      <vt:lpstr> Гастрономічний діалог:  українсько-вірменські зв’язки </vt:lpstr>
      <vt:lpstr>Культурно-мистецький простір: «АІSHА»</vt:lpstr>
      <vt:lpstr>           Окрім східних танців, програма навчання включає сучасну естрадну та класичну хореографію,                   що дозволяє учасникам опановувати різні культурні пласти.           Особлива увага приділяється основам ритміки та сучасним фітнес-напрямкам, що сприяє не лише культурному, а й гармонійному фізичному розвитку громади.            Творчі досягнення: Колектив бере активну участь у різноманітних Всеукраїнських фестивалях (зокрема,   у відомому конкурсі «Великі крила»). Щорічні звітні концерти клубу стали важливою подією в культурному календарі Сміли, збираючи прихильників хореографічного мистецтва.  </vt:lpstr>
      <vt:lpstr>Польська громада та польська культура</vt:lpstr>
      <vt:lpstr>      Польський цвинтар як пам”ятка багатовікової історії</vt:lpstr>
      <vt:lpstr>Єврейська громада Сміли: історія та сучасність</vt:lpstr>
      <vt:lpstr> </vt:lpstr>
      <vt:lpstr> </vt:lpstr>
      <vt:lpstr>Результати  соціологічного опитування мешканців м. Сміла щодо стану міжетнічної взаємодії та толерантності (експерементальна частина дослідження)</vt:lpstr>
      <vt:lpstr>Висновки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349</cp:revision>
  <dcterms:created xsi:type="dcterms:W3CDTF">2024-04-18T19:14:00Z</dcterms:created>
  <dcterms:modified xsi:type="dcterms:W3CDTF">2026-04-21T06:32:26Z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6548AE31BDC44921B714797DA48AACA8_12</vt:lpwstr>
  </property>
  <property fmtid="{D5CDD505-2E9C-101B-9397-08002B2CF9AE}" pid="3" name="KSOProductBuildVer">
    <vt:lpwstr>1049-12.1.0.25242</vt:lpwstr>
  </property>
</Properties>
</file>